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538" autoAdjust="0"/>
  </p:normalViewPr>
  <p:slideViewPr>
    <p:cSldViewPr snapToGrid="0">
      <p:cViewPr varScale="1">
        <p:scale>
          <a:sx n="41" d="100"/>
          <a:sy n="41" d="100"/>
        </p:scale>
        <p:origin x="183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Les données que nous avons utilisé proviennent de deux portails open-data gouvernementaux : le portail général data.gouv.fr ainsi que le portail du ministère de l’éducation. Nous avons identifié trois fichiers intéressants :</a:t>
            </a:r>
            <a:endParaRPr/>
          </a:p>
          <a:p>
            <a:pPr marL="457200" lvl="0" indent="-298450" algn="l" rtl="0">
              <a:spcBef>
                <a:spcPts val="0"/>
              </a:spcBef>
              <a:spcAft>
                <a:spcPts val="0"/>
              </a:spcAft>
              <a:buSzPts val="1100"/>
              <a:buChar char="-"/>
            </a:pPr>
            <a:r>
              <a:rPr lang="fr-FR"/>
              <a:t>la réussite au baccalauréat selon l’origine sociale entre 1997 et 2016</a:t>
            </a:r>
            <a:endParaRPr/>
          </a:p>
          <a:p>
            <a:pPr marL="457200" lvl="0" indent="-298450" algn="l" rtl="0">
              <a:spcBef>
                <a:spcPts val="0"/>
              </a:spcBef>
              <a:spcAft>
                <a:spcPts val="0"/>
              </a:spcAft>
              <a:buSzPts val="1100"/>
              <a:buChar char="-"/>
            </a:pPr>
            <a:r>
              <a:rPr lang="fr-FR"/>
              <a:t>la réussite selon l’établissement entre 1997 et 2016 qui nous a permis d’analyser à un niveau plus pertinent : par département</a:t>
            </a:r>
            <a:endParaRPr/>
          </a:p>
          <a:p>
            <a:pPr marL="457200" lvl="0" indent="-298450" algn="l" rtl="0">
              <a:spcBef>
                <a:spcPts val="0"/>
              </a:spcBef>
              <a:spcAft>
                <a:spcPts val="0"/>
              </a:spcAft>
              <a:buSzPts val="1100"/>
              <a:buChar char="-"/>
            </a:pPr>
            <a:r>
              <a:rPr lang="fr-FR"/>
              <a:t>la réussite selon l'âge toujours sur la même période</a:t>
            </a:r>
            <a:endParaRPr/>
          </a:p>
          <a:p>
            <a:pPr marL="0" lvl="0" indent="0" algn="l" rtl="0">
              <a:spcBef>
                <a:spcPts val="0"/>
              </a:spcBef>
              <a:spcAft>
                <a:spcPts val="0"/>
              </a:spcAft>
              <a:buNone/>
            </a:pPr>
            <a:endParaRPr/>
          </a:p>
          <a:p>
            <a:pPr marL="0" lvl="0" indent="0" algn="l" rtl="0">
              <a:spcBef>
                <a:spcPts val="0"/>
              </a:spcBef>
              <a:spcAft>
                <a:spcPts val="0"/>
              </a:spcAft>
              <a:buNone/>
            </a:pPr>
            <a:r>
              <a:rPr lang="fr-FR"/>
              <a:t>Afin de réaliser ces visualisations, nous avons utilisé l’outil de datavisualisation “Tableau Public”</a:t>
            </a:r>
            <a:endParaRPr/>
          </a:p>
          <a:p>
            <a:pPr marL="0" lvl="0" indent="0" algn="l" rtl="0">
              <a:spcBef>
                <a:spcPts val="0"/>
              </a:spcBef>
              <a:spcAft>
                <a:spcPts val="0"/>
              </a:spcAft>
              <a:buNone/>
            </a:pPr>
            <a:endParaRPr/>
          </a:p>
          <a:p>
            <a:pPr marL="0" lvl="0" indent="0" algn="l" rtl="0">
              <a:spcBef>
                <a:spcPts val="0"/>
              </a:spcBef>
              <a:spcAft>
                <a:spcPts val="0"/>
              </a:spcAft>
              <a:buNone/>
            </a:pPr>
            <a:r>
              <a:rPr lang="fr-FR"/>
              <a:t>(L’utilisation de cet outil nous a demandé d’optimiser les données présentes dans nos sources afin de conserver des performances optimales, nous avons donc du trier et isoler les données nécessaire, nottament sur la partie réussite selon l’établissement afin d'agréger les données au département. Ces traitements ont été réalisés via Excel)</a:t>
            </a: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Sur cette carte, nous pouvons facilement identifier des zones géographiques en décalage avec le reste de la france : le nord ainsi que l’Indre les Vosges et l’Ariège qui plafonnent à environ 88% de réussite</a:t>
            </a:r>
            <a:endParaRPr/>
          </a:p>
          <a:p>
            <a:pPr marL="0" lvl="0" indent="0" algn="l" rtl="0">
              <a:spcBef>
                <a:spcPts val="0"/>
              </a:spcBef>
              <a:spcAft>
                <a:spcPts val="0"/>
              </a:spcAft>
              <a:buNone/>
            </a:pPr>
            <a:endParaRPr/>
          </a:p>
          <a:p>
            <a:pPr marL="0" lvl="0" indent="0" algn="l" rtl="0">
              <a:spcBef>
                <a:spcPts val="0"/>
              </a:spcBef>
              <a:spcAft>
                <a:spcPts val="0"/>
              </a:spcAft>
              <a:buNone/>
            </a:pPr>
            <a:r>
              <a:rPr lang="fr-FR"/>
              <a:t>Mais surtout que deux départements d’outre mer : Mayotte avec un taux de 68 % et la Guyane avec 82%</a:t>
            </a:r>
            <a:endParaRPr/>
          </a:p>
          <a:p>
            <a:pPr marL="0" lvl="0" indent="0" algn="l" rtl="0">
              <a:spcBef>
                <a:spcPts val="0"/>
              </a:spcBef>
              <a:spcAft>
                <a:spcPts val="0"/>
              </a:spcAft>
              <a:buNone/>
            </a:pPr>
            <a:endParaRPr/>
          </a:p>
          <a:p>
            <a:pPr marL="0" lvl="0" indent="0" algn="l" rtl="0">
              <a:spcBef>
                <a:spcPts val="0"/>
              </a:spcBef>
              <a:spcAft>
                <a:spcPts val="0"/>
              </a:spcAft>
              <a:buNone/>
            </a:pPr>
            <a:r>
              <a:rPr lang="fr-FR"/>
              <a:t>Ce type de visualisation permet d’avoir des indicateurs pertinents afin </a:t>
            </a:r>
            <a:r>
              <a:rPr lang="fr-FR">
                <a:solidFill>
                  <a:schemeClr val="dk1"/>
                </a:solidFill>
              </a:rPr>
              <a:t>par exemple </a:t>
            </a:r>
            <a:r>
              <a:rPr lang="fr-FR"/>
              <a:t>de préciser les aides de l’état pour l’éducation selon différentes académies.</a:t>
            </a:r>
            <a:endParaRPr/>
          </a:p>
        </p:txBody>
      </p:sp>
      <p:sp>
        <p:nvSpPr>
          <p:cNvPr id="165" name="Google Shape;1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Site data.gouv.fr qui regroupe les données de nombreux thèmes (Agriculture, Culture). Données regroupées par thèmes. Quelques infos à disposition facilement (Nombres de ressources, Réutilisation, Favoris, Couverture temporelle, Couverture territoriale, Granularité de la couverture territoriale)</a:t>
            </a: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Possibilité de voir les utlisation faites des jeux de données. Lorsque l’on clique sur l’une des applications on peut voir les jeux de données utilisés venant de data.gouv.fr (ici de “Etat de l’enseignement …..”) Plus d’info lorsqu’on choisi un jeu de données (type de licence, fréquence, date de création, date de modification, dernière mise à jour de ressource)</a:t>
            </a:r>
            <a:endParaRPr/>
          </a:p>
        </p:txBody>
      </p:sp>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6c7ca96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6c7ca96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data.education.gouv.fr site d’open data spécialement pour l’éducation. Même jeu de données que pour data.gouv.fr.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6c7ca96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6c7ca96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Possibilité de visualiser les données à l’avance avec des filtres.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6c7ca968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6c7ca968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t>La mission Etalab fait partie de la Direction interministérielle du numérique et du système d’information et de communication de l’Etat (DINSIC). elle coordonne la politique d’ouverture et de partage des données publiques (« open data »)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fr-FR" sz="1200" dirty="0"/>
              <a:t>Licence Ouverte :</a:t>
            </a:r>
            <a:endParaRPr sz="1200" dirty="0"/>
          </a:p>
          <a:p>
            <a:pPr marL="457200" lvl="0" indent="-304800" algn="l" rtl="0">
              <a:lnSpc>
                <a:spcPct val="125000"/>
              </a:lnSpc>
              <a:spcBef>
                <a:spcPts val="1200"/>
              </a:spcBef>
              <a:spcAft>
                <a:spcPts val="0"/>
              </a:spcAft>
              <a:buClr>
                <a:srgbClr val="403B3B"/>
              </a:buClr>
              <a:buSzPts val="1200"/>
              <a:buAutoNum type="arabicPeriod"/>
            </a:pPr>
            <a:r>
              <a:rPr lang="fr-FR" sz="1200" dirty="0">
                <a:solidFill>
                  <a:srgbClr val="403B3B"/>
                </a:solidFill>
              </a:rPr>
              <a:t>Une grande liberté de réutilisation des informations :</a:t>
            </a:r>
            <a:endParaRPr sz="1200" dirty="0">
              <a:solidFill>
                <a:srgbClr val="403B3B"/>
              </a:solidFill>
            </a:endParaRPr>
          </a:p>
          <a:p>
            <a:pPr marL="914400" lvl="1" indent="-304800" algn="l" rtl="0">
              <a:lnSpc>
                <a:spcPct val="125000"/>
              </a:lnSpc>
              <a:spcBef>
                <a:spcPts val="0"/>
              </a:spcBef>
              <a:spcAft>
                <a:spcPts val="0"/>
              </a:spcAft>
              <a:buClr>
                <a:srgbClr val="403B3B"/>
              </a:buClr>
              <a:buSzPts val="1200"/>
              <a:buChar char="○"/>
            </a:pPr>
            <a:r>
              <a:rPr lang="fr-FR" sz="1200" dirty="0">
                <a:solidFill>
                  <a:srgbClr val="403B3B"/>
                </a:solidFill>
              </a:rPr>
              <a:t>Une licence ouverte, libre et gratuite, qui apporte la sécurité juridique nécessaire aux producteurs et aux </a:t>
            </a:r>
            <a:r>
              <a:rPr lang="fr-FR" sz="1200" dirty="0" err="1">
                <a:solidFill>
                  <a:srgbClr val="403B3B"/>
                </a:solidFill>
              </a:rPr>
              <a:t>réutilisateurs</a:t>
            </a:r>
            <a:r>
              <a:rPr lang="fr-FR" sz="1200" dirty="0">
                <a:solidFill>
                  <a:srgbClr val="403B3B"/>
                </a:solidFill>
              </a:rPr>
              <a:t> des données publiques ;</a:t>
            </a:r>
            <a:endParaRPr sz="1200" dirty="0">
              <a:solidFill>
                <a:srgbClr val="403B3B"/>
              </a:solidFill>
            </a:endParaRPr>
          </a:p>
          <a:p>
            <a:pPr marL="914400" lvl="1" indent="-304800" algn="l" rtl="0">
              <a:lnSpc>
                <a:spcPct val="125000"/>
              </a:lnSpc>
              <a:spcBef>
                <a:spcPts val="0"/>
              </a:spcBef>
              <a:spcAft>
                <a:spcPts val="0"/>
              </a:spcAft>
              <a:buClr>
                <a:srgbClr val="403B3B"/>
              </a:buClr>
              <a:buSzPts val="1200"/>
              <a:buChar char="○"/>
            </a:pPr>
            <a:r>
              <a:rPr lang="fr-FR" sz="1200" dirty="0">
                <a:solidFill>
                  <a:srgbClr val="403B3B"/>
                </a:solidFill>
              </a:rPr>
              <a:t>Une licence qui promeut la réutilisation la plus large en autorisant la reproduction, la redistribution, l’adaptation et l’exploitation commerciale des données ;</a:t>
            </a:r>
            <a:endParaRPr sz="1200" dirty="0">
              <a:solidFill>
                <a:srgbClr val="403B3B"/>
              </a:solidFill>
            </a:endParaRPr>
          </a:p>
          <a:p>
            <a:pPr marL="914400" lvl="1" indent="-304800" algn="l" rtl="0">
              <a:lnSpc>
                <a:spcPct val="125000"/>
              </a:lnSpc>
              <a:spcBef>
                <a:spcPts val="0"/>
              </a:spcBef>
              <a:spcAft>
                <a:spcPts val="0"/>
              </a:spcAft>
              <a:buClr>
                <a:srgbClr val="403B3B"/>
              </a:buClr>
              <a:buSzPts val="1200"/>
              <a:buChar char="○"/>
            </a:pPr>
            <a:r>
              <a:rPr lang="fr-FR" sz="1200" dirty="0">
                <a:solidFill>
                  <a:srgbClr val="403B3B"/>
                </a:solidFill>
              </a:rPr>
              <a:t>Une licence qui s’inscrit dans un contexte international en étant compatible avec les standards des licences Open Data développées à l’étranger et notamment celles du gouvernement britannique (Open </a:t>
            </a:r>
            <a:r>
              <a:rPr lang="fr-FR" sz="1200" dirty="0" err="1">
                <a:solidFill>
                  <a:srgbClr val="403B3B"/>
                </a:solidFill>
              </a:rPr>
              <a:t>Government</a:t>
            </a:r>
            <a:r>
              <a:rPr lang="fr-FR" sz="1200" dirty="0">
                <a:solidFill>
                  <a:srgbClr val="403B3B"/>
                </a:solidFill>
              </a:rPr>
              <a:t> Licence) ainsi que les autres standards internationaux (ODC-BY, CC-BY 2.0).</a:t>
            </a:r>
            <a:endParaRPr sz="1200" dirty="0">
              <a:solidFill>
                <a:srgbClr val="403B3B"/>
              </a:solidFill>
            </a:endParaRPr>
          </a:p>
          <a:p>
            <a:pPr marL="457200" lvl="0" indent="-304800" algn="l" rtl="0">
              <a:lnSpc>
                <a:spcPct val="125000"/>
              </a:lnSpc>
              <a:spcBef>
                <a:spcPts val="0"/>
              </a:spcBef>
              <a:spcAft>
                <a:spcPts val="0"/>
              </a:spcAft>
              <a:buClr>
                <a:srgbClr val="403B3B"/>
              </a:buClr>
              <a:buSzPts val="1200"/>
              <a:buAutoNum type="arabicPeriod"/>
            </a:pPr>
            <a:r>
              <a:rPr lang="fr-FR" sz="1200" dirty="0">
                <a:solidFill>
                  <a:srgbClr val="403B3B"/>
                </a:solidFill>
              </a:rPr>
              <a:t>Une exigence forte de transparence de la donnée et de qualité des sources en rendant obligatoire la mention de la paternité.</a:t>
            </a:r>
            <a:endParaRPr sz="1200" dirty="0">
              <a:solidFill>
                <a:srgbClr val="403B3B"/>
              </a:solidFill>
            </a:endParaRPr>
          </a:p>
          <a:p>
            <a:pPr marL="457200" lvl="0" indent="-304800" algn="l" rtl="0">
              <a:lnSpc>
                <a:spcPct val="125000"/>
              </a:lnSpc>
              <a:spcBef>
                <a:spcPts val="0"/>
              </a:spcBef>
              <a:spcAft>
                <a:spcPts val="0"/>
              </a:spcAft>
              <a:buClr>
                <a:srgbClr val="403B3B"/>
              </a:buClr>
              <a:buSzPts val="1200"/>
              <a:buAutoNum type="arabicPeriod"/>
            </a:pPr>
            <a:r>
              <a:rPr lang="fr-FR" sz="1200" dirty="0">
                <a:solidFill>
                  <a:srgbClr val="403B3B"/>
                </a:solidFill>
              </a:rPr>
              <a:t>Une opportunité de mutualisation pour les autres données publiques en mettant en place un standard réutilisable par les collectivités territoriales qui souhaiteraient se lancer dans l’ouverture des données publiques.</a:t>
            </a:r>
            <a:endParaRPr sz="1200" dirty="0">
              <a:solidFill>
                <a:srgbClr val="403B3B"/>
              </a:solidFill>
            </a:endParaRPr>
          </a:p>
          <a:p>
            <a:pPr marL="0" lvl="0" indent="0" algn="l" rtl="0">
              <a:spcBef>
                <a:spcPts val="2000"/>
              </a:spcBef>
              <a:spcAft>
                <a:spcPts val="0"/>
              </a:spcAft>
              <a:buNone/>
            </a:pPr>
            <a:endParaRPr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L’idée directrice de notre projet était la recherche des éléments pouvant impacter la réussite d’un lycéen au baccalauréat.</a:t>
            </a:r>
            <a:endParaRPr/>
          </a:p>
          <a:p>
            <a:pPr marL="0" lvl="0" indent="0" algn="l" rtl="0">
              <a:spcBef>
                <a:spcPts val="0"/>
              </a:spcBef>
              <a:spcAft>
                <a:spcPts val="0"/>
              </a:spcAft>
              <a:buNone/>
            </a:pPr>
            <a:r>
              <a:rPr lang="fr-FR"/>
              <a:t>Nous avons donc axé notre recherche afin de trouver différents indicateurs en relation directe avec ce sujet.</a:t>
            </a:r>
            <a:endParaRPr/>
          </a:p>
          <a:p>
            <a:pPr marL="0" lvl="0" indent="0" algn="l" rtl="0">
              <a:spcBef>
                <a:spcPts val="0"/>
              </a:spcBef>
              <a:spcAft>
                <a:spcPts val="0"/>
              </a:spcAft>
              <a:buNone/>
            </a:pPr>
            <a:r>
              <a:rPr lang="fr-FR"/>
              <a:t>De ce fait nous avons considéré la data comme un outil d’aide à la décision.</a:t>
            </a:r>
            <a:endParaRPr/>
          </a:p>
          <a:p>
            <a:pPr marL="0" lvl="0" indent="0" algn="l" rtl="0">
              <a:spcBef>
                <a:spcPts val="0"/>
              </a:spcBef>
              <a:spcAft>
                <a:spcPts val="0"/>
              </a:spcAft>
              <a:buNone/>
            </a:pPr>
            <a:endParaRPr/>
          </a:p>
          <a:p>
            <a:pPr marL="0" lvl="0" indent="0" algn="l" rtl="0">
              <a:spcBef>
                <a:spcPts val="0"/>
              </a:spcBef>
              <a:spcAft>
                <a:spcPts val="0"/>
              </a:spcAft>
              <a:buNone/>
            </a:pPr>
            <a:r>
              <a:rPr lang="fr-FR"/>
              <a:t>Les données ainsi trouvées nous ont permis de mettre en valeur trois principaux axes plausibles : l'âge, l’origine sociale et la localisation de l’étudiant.</a:t>
            </a:r>
            <a:endParaRPr/>
          </a:p>
          <a:p>
            <a:pPr marL="0" lvl="0" indent="0" algn="l" rtl="0">
              <a:spcBef>
                <a:spcPts val="0"/>
              </a:spcBef>
              <a:spcAft>
                <a:spcPts val="0"/>
              </a:spcAft>
              <a:buNone/>
            </a:pPr>
            <a:r>
              <a:rPr lang="fr-FR"/>
              <a:t>L’objectif de notre présentation est donc d’analyser et de tenter de décrypter ces données à travers diverses visualisations</a:t>
            </a: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bg>
      <p:bgPr>
        <a:solidFill>
          <a:schemeClr val="lt2"/>
        </a:solid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lstStyle>
            <a:lvl1pPr lvl="0" algn="ctr">
              <a:lnSpc>
                <a:spcPct val="89000"/>
              </a:lnSpc>
              <a:spcBef>
                <a:spcPts val="0"/>
              </a:spcBef>
              <a:spcAft>
                <a:spcPts val="0"/>
              </a:spcAft>
              <a:buClr>
                <a:schemeClr val="dk2"/>
              </a:buClr>
              <a:buSzPts val="7200"/>
              <a:buFont typeface="Source Sans Pro"/>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5" name="Google Shape;15;p2"/>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Source Sans Pro"/>
                <a:ea typeface="Source Sans Pro"/>
                <a:cs typeface="Source Sans Pro"/>
                <a:sym typeface="Source Sans Pro"/>
              </a:defRPr>
            </a:lvl1pPr>
            <a:lvl2pPr marL="0" lvl="1" indent="0" algn="r">
              <a:spcBef>
                <a:spcPts val="0"/>
              </a:spcBef>
              <a:buNone/>
              <a:defRPr sz="1200" b="0" i="0" u="none" strike="noStrike" cap="none">
                <a:solidFill>
                  <a:schemeClr val="dk2"/>
                </a:solidFill>
                <a:latin typeface="Source Sans Pro"/>
                <a:ea typeface="Source Sans Pro"/>
                <a:cs typeface="Source Sans Pro"/>
                <a:sym typeface="Source Sans Pro"/>
              </a:defRPr>
            </a:lvl2pPr>
            <a:lvl3pPr marL="0" lvl="2" indent="0" algn="r">
              <a:spcBef>
                <a:spcPts val="0"/>
              </a:spcBef>
              <a:buNone/>
              <a:defRPr sz="1200" b="0" i="0" u="none" strike="noStrike" cap="none">
                <a:solidFill>
                  <a:schemeClr val="dk2"/>
                </a:solidFill>
                <a:latin typeface="Source Sans Pro"/>
                <a:ea typeface="Source Sans Pro"/>
                <a:cs typeface="Source Sans Pro"/>
                <a:sym typeface="Source Sans Pro"/>
              </a:defRPr>
            </a:lvl3pPr>
            <a:lvl4pPr marL="0" lvl="3" indent="0" algn="r">
              <a:spcBef>
                <a:spcPts val="0"/>
              </a:spcBef>
              <a:buNone/>
              <a:defRPr sz="1200" b="0" i="0" u="none" strike="noStrike" cap="none">
                <a:solidFill>
                  <a:schemeClr val="dk2"/>
                </a:solidFill>
                <a:latin typeface="Source Sans Pro"/>
                <a:ea typeface="Source Sans Pro"/>
                <a:cs typeface="Source Sans Pro"/>
                <a:sym typeface="Source Sans Pro"/>
              </a:defRPr>
            </a:lvl4pPr>
            <a:lvl5pPr marL="0" lvl="4" indent="0" algn="r">
              <a:spcBef>
                <a:spcPts val="0"/>
              </a:spcBef>
              <a:buNone/>
              <a:defRPr sz="1200" b="0" i="0" u="none" strike="noStrike" cap="none">
                <a:solidFill>
                  <a:schemeClr val="dk2"/>
                </a:solidFill>
                <a:latin typeface="Source Sans Pro"/>
                <a:ea typeface="Source Sans Pro"/>
                <a:cs typeface="Source Sans Pro"/>
                <a:sym typeface="Source Sans Pro"/>
              </a:defRPr>
            </a:lvl5pPr>
            <a:lvl6pPr marL="0" lvl="5" indent="0" algn="r">
              <a:spcBef>
                <a:spcPts val="0"/>
              </a:spcBef>
              <a:buNone/>
              <a:defRPr sz="1200" b="0" i="0" u="none" strike="noStrike" cap="none">
                <a:solidFill>
                  <a:schemeClr val="dk2"/>
                </a:solidFill>
                <a:latin typeface="Source Sans Pro"/>
                <a:ea typeface="Source Sans Pro"/>
                <a:cs typeface="Source Sans Pro"/>
                <a:sym typeface="Source Sans Pro"/>
              </a:defRPr>
            </a:lvl6pPr>
            <a:lvl7pPr marL="0" lvl="6" indent="0" algn="r">
              <a:spcBef>
                <a:spcPts val="0"/>
              </a:spcBef>
              <a:buNone/>
              <a:defRPr sz="1200" b="0" i="0" u="none" strike="noStrike" cap="none">
                <a:solidFill>
                  <a:schemeClr val="dk2"/>
                </a:solidFill>
                <a:latin typeface="Source Sans Pro"/>
                <a:ea typeface="Source Sans Pro"/>
                <a:cs typeface="Source Sans Pro"/>
                <a:sym typeface="Source Sans Pro"/>
              </a:defRPr>
            </a:lvl7pPr>
            <a:lvl8pPr marL="0" lvl="7" indent="0" algn="r">
              <a:spcBef>
                <a:spcPts val="0"/>
              </a:spcBef>
              <a:buNone/>
              <a:defRPr sz="1200" b="0" i="0" u="none" strike="noStrike" cap="none">
                <a:solidFill>
                  <a:schemeClr val="dk2"/>
                </a:solidFill>
                <a:latin typeface="Source Sans Pro"/>
                <a:ea typeface="Source Sans Pro"/>
                <a:cs typeface="Source Sans Pro"/>
                <a:sym typeface="Source Sans Pro"/>
              </a:defRPr>
            </a:lvl8pPr>
            <a:lvl9pPr marL="0" lvl="8" indent="0" algn="r">
              <a:spcBef>
                <a:spcPts val="0"/>
              </a:spcBef>
              <a:buNone/>
              <a:defRPr sz="1200" b="0" i="0" u="none" strike="noStrike" cap="none">
                <a:solidFill>
                  <a:schemeClr val="dk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FR"/>
              <a:t>‹N°›</a:t>
            </a:fld>
            <a:endParaRPr/>
          </a:p>
        </p:txBody>
      </p:sp>
      <p:grpSp>
        <p:nvGrpSpPr>
          <p:cNvPr id="18" name="Google Shape;18;p2"/>
          <p:cNvGrpSpPr/>
          <p:nvPr/>
        </p:nvGrpSpPr>
        <p:grpSpPr>
          <a:xfrm>
            <a:off x="752858" y="744469"/>
            <a:ext cx="10674116" cy="5349671"/>
            <a:chOff x="752858" y="744469"/>
            <a:chExt cx="10674116" cy="5349671"/>
          </a:xfrm>
        </p:grpSpPr>
        <p:sp>
          <p:nvSpPr>
            <p:cNvPr id="19" name="Google Shape;19;p2"/>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4386262" y="-719138"/>
            <a:ext cx="3571875" cy="9601200"/>
          </a:xfrm>
          <a:prstGeom prst="rect">
            <a:avLst/>
          </a:prstGeom>
          <a:noFill/>
          <a:ln>
            <a:noFill/>
          </a:ln>
        </p:spPr>
        <p:txBody>
          <a:bodyPr spcFirstLastPara="1" wrap="square" lIns="91425" tIns="45700" rIns="91425" bIns="45700" anchor="t" anchorCtr="0"/>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0" name="Google Shape;80;p1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2839798" y="-844042"/>
            <a:ext cx="5243244" cy="8179641"/>
          </a:xfrm>
          <a:prstGeom prst="rect">
            <a:avLst/>
          </a:prstGeom>
          <a:noFill/>
          <a:ln>
            <a:noFill/>
          </a:ln>
        </p:spPr>
        <p:txBody>
          <a:bodyPr spcFirstLastPara="1" wrap="square" lIns="91425" tIns="45700" rIns="91425" bIns="45700" anchor="t" anchorCtr="0"/>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6" name="Google Shape;86;p1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4" name="Google Shape;24;p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re de section" type="secHead">
  <p:cSld name="SECTION_HEADER">
    <p:bg>
      <p:bgPr>
        <a:solidFill>
          <a:schemeClr val="dk2"/>
        </a:solid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lstStyle>
            <a:lvl1pPr lvl="0" algn="r">
              <a:lnSpc>
                <a:spcPct val="89000"/>
              </a:lnSpc>
              <a:spcBef>
                <a:spcPts val="0"/>
              </a:spcBef>
              <a:spcAft>
                <a:spcPts val="0"/>
              </a:spcAft>
              <a:buClr>
                <a:schemeClr val="lt2"/>
              </a:buClr>
              <a:buSzPts val="7200"/>
              <a:buFont typeface="Source Sans Pro"/>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0" name="Google Shape;30;p4"/>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2"/>
                </a:solidFill>
                <a:latin typeface="Source Sans Pro"/>
                <a:ea typeface="Source Sans Pro"/>
                <a:cs typeface="Source Sans Pro"/>
                <a:sym typeface="Source Sans Pro"/>
              </a:defRPr>
            </a:lvl1pPr>
            <a:lvl2pPr marL="0" lvl="1" indent="0" algn="r">
              <a:spcBef>
                <a:spcPts val="0"/>
              </a:spcBef>
              <a:buNone/>
              <a:defRPr sz="1200" b="0" i="0" u="none" strike="noStrike" cap="none">
                <a:solidFill>
                  <a:schemeClr val="lt2"/>
                </a:solidFill>
                <a:latin typeface="Source Sans Pro"/>
                <a:ea typeface="Source Sans Pro"/>
                <a:cs typeface="Source Sans Pro"/>
                <a:sym typeface="Source Sans Pro"/>
              </a:defRPr>
            </a:lvl2pPr>
            <a:lvl3pPr marL="0" lvl="2" indent="0" algn="r">
              <a:spcBef>
                <a:spcPts val="0"/>
              </a:spcBef>
              <a:buNone/>
              <a:defRPr sz="1200" b="0" i="0" u="none" strike="noStrike" cap="none">
                <a:solidFill>
                  <a:schemeClr val="lt2"/>
                </a:solidFill>
                <a:latin typeface="Source Sans Pro"/>
                <a:ea typeface="Source Sans Pro"/>
                <a:cs typeface="Source Sans Pro"/>
                <a:sym typeface="Source Sans Pro"/>
              </a:defRPr>
            </a:lvl3pPr>
            <a:lvl4pPr marL="0" lvl="3" indent="0" algn="r">
              <a:spcBef>
                <a:spcPts val="0"/>
              </a:spcBef>
              <a:buNone/>
              <a:defRPr sz="1200" b="0" i="0" u="none" strike="noStrike" cap="none">
                <a:solidFill>
                  <a:schemeClr val="lt2"/>
                </a:solidFill>
                <a:latin typeface="Source Sans Pro"/>
                <a:ea typeface="Source Sans Pro"/>
                <a:cs typeface="Source Sans Pro"/>
                <a:sym typeface="Source Sans Pro"/>
              </a:defRPr>
            </a:lvl4pPr>
            <a:lvl5pPr marL="0" lvl="4" indent="0" algn="r">
              <a:spcBef>
                <a:spcPts val="0"/>
              </a:spcBef>
              <a:buNone/>
              <a:defRPr sz="1200" b="0" i="0" u="none" strike="noStrike" cap="none">
                <a:solidFill>
                  <a:schemeClr val="lt2"/>
                </a:solidFill>
                <a:latin typeface="Source Sans Pro"/>
                <a:ea typeface="Source Sans Pro"/>
                <a:cs typeface="Source Sans Pro"/>
                <a:sym typeface="Source Sans Pro"/>
              </a:defRPr>
            </a:lvl5pPr>
            <a:lvl6pPr marL="0" lvl="5" indent="0" algn="r">
              <a:spcBef>
                <a:spcPts val="0"/>
              </a:spcBef>
              <a:buNone/>
              <a:defRPr sz="1200" b="0" i="0" u="none" strike="noStrike" cap="none">
                <a:solidFill>
                  <a:schemeClr val="lt2"/>
                </a:solidFill>
                <a:latin typeface="Source Sans Pro"/>
                <a:ea typeface="Source Sans Pro"/>
                <a:cs typeface="Source Sans Pro"/>
                <a:sym typeface="Source Sans Pro"/>
              </a:defRPr>
            </a:lvl6pPr>
            <a:lvl7pPr marL="0" lvl="6" indent="0" algn="r">
              <a:spcBef>
                <a:spcPts val="0"/>
              </a:spcBef>
              <a:buNone/>
              <a:defRPr sz="1200" b="0" i="0" u="none" strike="noStrike" cap="none">
                <a:solidFill>
                  <a:schemeClr val="lt2"/>
                </a:solidFill>
                <a:latin typeface="Source Sans Pro"/>
                <a:ea typeface="Source Sans Pro"/>
                <a:cs typeface="Source Sans Pro"/>
                <a:sym typeface="Source Sans Pro"/>
              </a:defRPr>
            </a:lvl7pPr>
            <a:lvl8pPr marL="0" lvl="7" indent="0" algn="r">
              <a:spcBef>
                <a:spcPts val="0"/>
              </a:spcBef>
              <a:buNone/>
              <a:defRPr sz="1200" b="0" i="0" u="none" strike="noStrike" cap="none">
                <a:solidFill>
                  <a:schemeClr val="lt2"/>
                </a:solidFill>
                <a:latin typeface="Source Sans Pro"/>
                <a:ea typeface="Source Sans Pro"/>
                <a:cs typeface="Source Sans Pro"/>
                <a:sym typeface="Source Sans Pro"/>
              </a:defRPr>
            </a:lvl8pPr>
            <a:lvl9pPr marL="0" lvl="8" indent="0" algn="r">
              <a:spcBef>
                <a:spcPts val="0"/>
              </a:spcBef>
              <a:buNone/>
              <a:defRPr sz="12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FR"/>
              <a:t>‹N°›</a:t>
            </a:fld>
            <a:endParaRPr/>
          </a:p>
        </p:txBody>
      </p:sp>
      <p:sp>
        <p:nvSpPr>
          <p:cNvPr id="33" name="Google Shape;33;p4"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4400"/>
              <a:buFont typeface="Source Sans Pro"/>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7" name="Google Shape;37;p5"/>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8" name="Google Shape;38;p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4400"/>
              <a:buFont typeface="Source Sans Pro"/>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4" name="Google Shape;44;p6"/>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5" name="Google Shape;45;p6"/>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6" name="Google Shape;46;p6"/>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7" name="Google Shape;47;p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u avec légende" type="objTx">
  <p:cSld name="OBJECT_WITH_CAPTION_TEXT">
    <p:spTree>
      <p:nvGrpSpPr>
        <p:cNvPr id="1" name="Shape 59"/>
        <p:cNvGrpSpPr/>
        <p:nvPr/>
      </p:nvGrpSpPr>
      <p:grpSpPr>
        <a:xfrm>
          <a:off x="0" y="0"/>
          <a:ext cx="0" cy="0"/>
          <a:chOff x="0" y="0"/>
          <a:chExt cx="0" cy="0"/>
        </a:xfrm>
      </p:grpSpPr>
      <p:sp>
        <p:nvSpPr>
          <p:cNvPr id="60" name="Google Shape;60;p9"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lstStyle>
            <a:lvl1pPr lvl="0" algn="l">
              <a:lnSpc>
                <a:spcPct val="84000"/>
              </a:lnSpc>
              <a:spcBef>
                <a:spcPts val="0"/>
              </a:spcBef>
              <a:spcAft>
                <a:spcPts val="0"/>
              </a:spcAft>
              <a:buClr>
                <a:schemeClr val="dk2"/>
              </a:buClr>
              <a:buSzPts val="4800"/>
              <a:buFont typeface="Source Sans Pro"/>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3" name="Google Shape;63;p9"/>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4" name="Google Shape;64;p9"/>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Source Sans Pro"/>
                <a:ea typeface="Source Sans Pro"/>
                <a:cs typeface="Source Sans Pro"/>
                <a:sym typeface="Source Sans Pro"/>
              </a:defRPr>
            </a:lvl1pPr>
            <a:lvl2pPr marL="0" lvl="1" indent="0" algn="r">
              <a:spcBef>
                <a:spcPts val="0"/>
              </a:spcBef>
              <a:buNone/>
              <a:defRPr sz="1200" b="0" i="0" u="none" strike="noStrike" cap="none">
                <a:solidFill>
                  <a:schemeClr val="dk2"/>
                </a:solidFill>
                <a:latin typeface="Source Sans Pro"/>
                <a:ea typeface="Source Sans Pro"/>
                <a:cs typeface="Source Sans Pro"/>
                <a:sym typeface="Source Sans Pro"/>
              </a:defRPr>
            </a:lvl2pPr>
            <a:lvl3pPr marL="0" lvl="2" indent="0" algn="r">
              <a:spcBef>
                <a:spcPts val="0"/>
              </a:spcBef>
              <a:buNone/>
              <a:defRPr sz="1200" b="0" i="0" u="none" strike="noStrike" cap="none">
                <a:solidFill>
                  <a:schemeClr val="dk2"/>
                </a:solidFill>
                <a:latin typeface="Source Sans Pro"/>
                <a:ea typeface="Source Sans Pro"/>
                <a:cs typeface="Source Sans Pro"/>
                <a:sym typeface="Source Sans Pro"/>
              </a:defRPr>
            </a:lvl3pPr>
            <a:lvl4pPr marL="0" lvl="3" indent="0" algn="r">
              <a:spcBef>
                <a:spcPts val="0"/>
              </a:spcBef>
              <a:buNone/>
              <a:defRPr sz="1200" b="0" i="0" u="none" strike="noStrike" cap="none">
                <a:solidFill>
                  <a:schemeClr val="dk2"/>
                </a:solidFill>
                <a:latin typeface="Source Sans Pro"/>
                <a:ea typeface="Source Sans Pro"/>
                <a:cs typeface="Source Sans Pro"/>
                <a:sym typeface="Source Sans Pro"/>
              </a:defRPr>
            </a:lvl4pPr>
            <a:lvl5pPr marL="0" lvl="4" indent="0" algn="r">
              <a:spcBef>
                <a:spcPts val="0"/>
              </a:spcBef>
              <a:buNone/>
              <a:defRPr sz="1200" b="0" i="0" u="none" strike="noStrike" cap="none">
                <a:solidFill>
                  <a:schemeClr val="dk2"/>
                </a:solidFill>
                <a:latin typeface="Source Sans Pro"/>
                <a:ea typeface="Source Sans Pro"/>
                <a:cs typeface="Source Sans Pro"/>
                <a:sym typeface="Source Sans Pro"/>
              </a:defRPr>
            </a:lvl5pPr>
            <a:lvl6pPr marL="0" lvl="5" indent="0" algn="r">
              <a:spcBef>
                <a:spcPts val="0"/>
              </a:spcBef>
              <a:buNone/>
              <a:defRPr sz="1200" b="0" i="0" u="none" strike="noStrike" cap="none">
                <a:solidFill>
                  <a:schemeClr val="dk2"/>
                </a:solidFill>
                <a:latin typeface="Source Sans Pro"/>
                <a:ea typeface="Source Sans Pro"/>
                <a:cs typeface="Source Sans Pro"/>
                <a:sym typeface="Source Sans Pro"/>
              </a:defRPr>
            </a:lvl6pPr>
            <a:lvl7pPr marL="0" lvl="6" indent="0" algn="r">
              <a:spcBef>
                <a:spcPts val="0"/>
              </a:spcBef>
              <a:buNone/>
              <a:defRPr sz="1200" b="0" i="0" u="none" strike="noStrike" cap="none">
                <a:solidFill>
                  <a:schemeClr val="dk2"/>
                </a:solidFill>
                <a:latin typeface="Source Sans Pro"/>
                <a:ea typeface="Source Sans Pro"/>
                <a:cs typeface="Source Sans Pro"/>
                <a:sym typeface="Source Sans Pro"/>
              </a:defRPr>
            </a:lvl7pPr>
            <a:lvl8pPr marL="0" lvl="7" indent="0" algn="r">
              <a:spcBef>
                <a:spcPts val="0"/>
              </a:spcBef>
              <a:buNone/>
              <a:defRPr sz="1200" b="0" i="0" u="none" strike="noStrike" cap="none">
                <a:solidFill>
                  <a:schemeClr val="dk2"/>
                </a:solidFill>
                <a:latin typeface="Source Sans Pro"/>
                <a:ea typeface="Source Sans Pro"/>
                <a:cs typeface="Source Sans Pro"/>
                <a:sym typeface="Source Sans Pro"/>
              </a:defRPr>
            </a:lvl8pPr>
            <a:lvl9pPr marL="0" lvl="8" indent="0" algn="r">
              <a:spcBef>
                <a:spcPts val="0"/>
              </a:spcBef>
              <a:buNone/>
              <a:defRPr sz="1200" b="0" i="0" u="none" strike="noStrike" cap="none">
                <a:solidFill>
                  <a:schemeClr val="dk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FR"/>
              <a:t>‹N°›</a:t>
            </a:fld>
            <a:endParaRPr/>
          </a:p>
        </p:txBody>
      </p:sp>
      <p:sp>
        <p:nvSpPr>
          <p:cNvPr id="67" name="Google Shape;67;p9"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 avec légende" type="picTx">
  <p:cSld name="PICTURE_WITH_CAPTION_TEXT">
    <p:spTree>
      <p:nvGrpSpPr>
        <p:cNvPr id="1" name="Shape 68"/>
        <p:cNvGrpSpPr/>
        <p:nvPr/>
      </p:nvGrpSpPr>
      <p:grpSpPr>
        <a:xfrm>
          <a:off x="0" y="0"/>
          <a:ext cx="0" cy="0"/>
          <a:chOff x="0" y="0"/>
          <a:chExt cx="0" cy="0"/>
        </a:xfrm>
      </p:grpSpPr>
      <p:sp>
        <p:nvSpPr>
          <p:cNvPr id="69" name="Google Shape;69;p10"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lstStyle>
            <a:lvl1pPr lvl="0" algn="l">
              <a:lnSpc>
                <a:spcPct val="84000"/>
              </a:lnSpc>
              <a:spcBef>
                <a:spcPts val="0"/>
              </a:spcBef>
              <a:spcAft>
                <a:spcPts val="0"/>
              </a:spcAft>
              <a:buClr>
                <a:schemeClr val="dk2"/>
              </a:buClr>
              <a:buSzPts val="4800"/>
              <a:buFont typeface="Source Sans Pro"/>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532120" y="0"/>
            <a:ext cx="6659880" cy="6857999"/>
          </a:xfrm>
          <a:prstGeom prst="rect">
            <a:avLst/>
          </a:prstGeom>
          <a:noFill/>
          <a:ln>
            <a:noFill/>
          </a:ln>
        </p:spPr>
        <p:txBody>
          <a:bodyPr spcFirstLastPara="1" wrap="square" lIns="91425" tIns="45700" rIns="91425" bIns="45700" anchor="t" anchorCtr="0"/>
          <a:lstStyle>
            <a:lvl1pPr marR="0" lvl="0" algn="l" rtl="0">
              <a:lnSpc>
                <a:spcPct val="94000"/>
              </a:lnSpc>
              <a:spcBef>
                <a:spcPts val="10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1pPr>
            <a:lvl2pPr marR="0" lvl="1"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2pPr>
            <a:lvl3pPr marR="0" lvl="2" algn="l" rtl="0">
              <a:lnSpc>
                <a:spcPct val="94000"/>
              </a:lnSpc>
              <a:spcBef>
                <a:spcPts val="5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3pPr>
            <a:lvl4pPr marR="0" lvl="3"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4pPr>
            <a:lvl5pPr marR="0" lvl="4" algn="l" rtl="0">
              <a:lnSpc>
                <a:spcPct val="94000"/>
              </a:lnSpc>
              <a:spcBef>
                <a:spcPts val="5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5pPr>
            <a:lvl6pPr marR="0" lvl="5"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6pPr>
            <a:lvl7pPr marR="0" lvl="6" algn="l" rtl="0">
              <a:lnSpc>
                <a:spcPct val="94000"/>
              </a:lnSpc>
              <a:spcBef>
                <a:spcPts val="5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7pPr>
            <a:lvl8pPr marR="0" lvl="7"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8pPr>
            <a:lvl9pPr marR="0" lvl="8" algn="l" rtl="0">
              <a:lnSpc>
                <a:spcPct val="94000"/>
              </a:lnSpc>
              <a:spcBef>
                <a:spcPts val="500"/>
              </a:spcBef>
              <a:spcAft>
                <a:spcPts val="20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9pPr>
          </a:lstStyle>
          <a:p>
            <a:endParaRPr/>
          </a:p>
        </p:txBody>
      </p:sp>
      <p:sp>
        <p:nvSpPr>
          <p:cNvPr id="72" name="Google Shape;72;p10"/>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3" name="Google Shape;73;p10"/>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Source Sans Pro"/>
                <a:ea typeface="Source Sans Pro"/>
                <a:cs typeface="Source Sans Pro"/>
                <a:sym typeface="Source Sans Pro"/>
              </a:defRPr>
            </a:lvl1pPr>
            <a:lvl2pPr marL="0" lvl="1" indent="0" algn="r">
              <a:spcBef>
                <a:spcPts val="0"/>
              </a:spcBef>
              <a:buNone/>
              <a:defRPr sz="1200" b="0" i="0" u="none" strike="noStrike" cap="none">
                <a:solidFill>
                  <a:schemeClr val="dk2"/>
                </a:solidFill>
                <a:latin typeface="Source Sans Pro"/>
                <a:ea typeface="Source Sans Pro"/>
                <a:cs typeface="Source Sans Pro"/>
                <a:sym typeface="Source Sans Pro"/>
              </a:defRPr>
            </a:lvl2pPr>
            <a:lvl3pPr marL="0" lvl="2" indent="0" algn="r">
              <a:spcBef>
                <a:spcPts val="0"/>
              </a:spcBef>
              <a:buNone/>
              <a:defRPr sz="1200" b="0" i="0" u="none" strike="noStrike" cap="none">
                <a:solidFill>
                  <a:schemeClr val="dk2"/>
                </a:solidFill>
                <a:latin typeface="Source Sans Pro"/>
                <a:ea typeface="Source Sans Pro"/>
                <a:cs typeface="Source Sans Pro"/>
                <a:sym typeface="Source Sans Pro"/>
              </a:defRPr>
            </a:lvl3pPr>
            <a:lvl4pPr marL="0" lvl="3" indent="0" algn="r">
              <a:spcBef>
                <a:spcPts val="0"/>
              </a:spcBef>
              <a:buNone/>
              <a:defRPr sz="1200" b="0" i="0" u="none" strike="noStrike" cap="none">
                <a:solidFill>
                  <a:schemeClr val="dk2"/>
                </a:solidFill>
                <a:latin typeface="Source Sans Pro"/>
                <a:ea typeface="Source Sans Pro"/>
                <a:cs typeface="Source Sans Pro"/>
                <a:sym typeface="Source Sans Pro"/>
              </a:defRPr>
            </a:lvl4pPr>
            <a:lvl5pPr marL="0" lvl="4" indent="0" algn="r">
              <a:spcBef>
                <a:spcPts val="0"/>
              </a:spcBef>
              <a:buNone/>
              <a:defRPr sz="1200" b="0" i="0" u="none" strike="noStrike" cap="none">
                <a:solidFill>
                  <a:schemeClr val="dk2"/>
                </a:solidFill>
                <a:latin typeface="Source Sans Pro"/>
                <a:ea typeface="Source Sans Pro"/>
                <a:cs typeface="Source Sans Pro"/>
                <a:sym typeface="Source Sans Pro"/>
              </a:defRPr>
            </a:lvl5pPr>
            <a:lvl6pPr marL="0" lvl="5" indent="0" algn="r">
              <a:spcBef>
                <a:spcPts val="0"/>
              </a:spcBef>
              <a:buNone/>
              <a:defRPr sz="1200" b="0" i="0" u="none" strike="noStrike" cap="none">
                <a:solidFill>
                  <a:schemeClr val="dk2"/>
                </a:solidFill>
                <a:latin typeface="Source Sans Pro"/>
                <a:ea typeface="Source Sans Pro"/>
                <a:cs typeface="Source Sans Pro"/>
                <a:sym typeface="Source Sans Pro"/>
              </a:defRPr>
            </a:lvl6pPr>
            <a:lvl7pPr marL="0" lvl="6" indent="0" algn="r">
              <a:spcBef>
                <a:spcPts val="0"/>
              </a:spcBef>
              <a:buNone/>
              <a:defRPr sz="1200" b="0" i="0" u="none" strike="noStrike" cap="none">
                <a:solidFill>
                  <a:schemeClr val="dk2"/>
                </a:solidFill>
                <a:latin typeface="Source Sans Pro"/>
                <a:ea typeface="Source Sans Pro"/>
                <a:cs typeface="Source Sans Pro"/>
                <a:sym typeface="Source Sans Pro"/>
              </a:defRPr>
            </a:lvl7pPr>
            <a:lvl8pPr marL="0" lvl="7" indent="0" algn="r">
              <a:spcBef>
                <a:spcPts val="0"/>
              </a:spcBef>
              <a:buNone/>
              <a:defRPr sz="1200" b="0" i="0" u="none" strike="noStrike" cap="none">
                <a:solidFill>
                  <a:schemeClr val="dk2"/>
                </a:solidFill>
                <a:latin typeface="Source Sans Pro"/>
                <a:ea typeface="Source Sans Pro"/>
                <a:cs typeface="Source Sans Pro"/>
                <a:sym typeface="Source Sans Pro"/>
              </a:defRPr>
            </a:lvl8pPr>
            <a:lvl9pPr marL="0" lvl="8" indent="0" algn="r">
              <a:spcBef>
                <a:spcPts val="0"/>
              </a:spcBef>
              <a:buNone/>
              <a:defRPr sz="1200" b="0" i="0" u="none" strike="noStrike" cap="none">
                <a:solidFill>
                  <a:schemeClr val="dk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FR"/>
              <a:t>‹N°›</a:t>
            </a:fld>
            <a:endParaRPr/>
          </a:p>
        </p:txBody>
      </p:sp>
      <p:sp>
        <p:nvSpPr>
          <p:cNvPr id="76" name="Google Shape;76;p10"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 name="Google Shape;9;p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0" name="Google Shape;10;p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chemeClr val="dk2"/>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chemeClr val="dk2"/>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chemeClr val="dk2"/>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chemeClr val="dk2"/>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chemeClr val="dk2"/>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chemeClr val="dk2"/>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chemeClr val="dk2"/>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chemeClr val="dk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FR"/>
              <a:t>‹N°›</a:t>
            </a:fld>
            <a:endParaRPr/>
          </a:p>
        </p:txBody>
      </p:sp>
      <p:sp>
        <p:nvSpPr>
          <p:cNvPr id="11" name="Google Shape;11;p1"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education.gouv.f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ata.gouv.f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2"/>
        <p:cNvGrpSpPr/>
        <p:nvPr/>
      </p:nvGrpSpPr>
      <p:grpSpPr>
        <a:xfrm>
          <a:off x="0" y="0"/>
          <a:ext cx="0" cy="0"/>
          <a:chOff x="0" y="0"/>
          <a:chExt cx="0" cy="0"/>
        </a:xfrm>
      </p:grpSpPr>
      <p:pic>
        <p:nvPicPr>
          <p:cNvPr id="93" name="Google Shape;93;p13" descr="RÃ©sultat de recherche d'images pour &quot;bac&quot;"/>
          <p:cNvPicPr preferRelativeResize="0"/>
          <p:nvPr/>
        </p:nvPicPr>
        <p:blipFill rotWithShape="1">
          <a:blip r:embed="rId3">
            <a:alphaModFix/>
          </a:blip>
          <a:srcRect t="9983"/>
          <a:stretch/>
        </p:blipFill>
        <p:spPr>
          <a:xfrm>
            <a:off x="20" y="10"/>
            <a:ext cx="12191980" cy="6859300"/>
          </a:xfrm>
          <a:prstGeom prst="rect">
            <a:avLst/>
          </a:prstGeom>
          <a:noFill/>
          <a:ln>
            <a:noFill/>
          </a:ln>
        </p:spPr>
      </p:pic>
      <p:sp>
        <p:nvSpPr>
          <p:cNvPr id="94" name="Google Shape;94;p13"/>
          <p:cNvSpPr/>
          <p:nvPr/>
        </p:nvSpPr>
        <p:spPr>
          <a:xfrm>
            <a:off x="1155560" y="1137137"/>
            <a:ext cx="9867482" cy="4570327"/>
          </a:xfrm>
          <a:prstGeom prst="rect">
            <a:avLst/>
          </a:prstGeom>
          <a:solidFill>
            <a:schemeClr val="l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95" name="Google Shape;95;p13"/>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97" name="Google Shape;97;p13"/>
          <p:cNvSpPr txBox="1"/>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p>
            <a:pPr marL="0" marR="0" lvl="0" indent="0" algn="ctr" rtl="0">
              <a:lnSpc>
                <a:spcPct val="89000"/>
              </a:lnSpc>
              <a:spcBef>
                <a:spcPts val="0"/>
              </a:spcBef>
              <a:spcAft>
                <a:spcPts val="0"/>
              </a:spcAft>
              <a:buNone/>
            </a:pPr>
            <a:r>
              <a:rPr lang="fr-FR" sz="5000" b="0" i="0" u="none" strike="noStrike" cap="none">
                <a:solidFill>
                  <a:schemeClr val="dk2"/>
                </a:solidFill>
                <a:latin typeface="Source Sans Pro"/>
                <a:ea typeface="Source Sans Pro"/>
                <a:cs typeface="Source Sans Pro"/>
                <a:sym typeface="Source Sans Pro"/>
              </a:rPr>
              <a:t>LES FACTEURS IMPACTANT LA  RÉUSSITE DU BACALAUREAT</a:t>
            </a:r>
            <a:endParaRPr/>
          </a:p>
        </p:txBody>
      </p:sp>
      <p:sp>
        <p:nvSpPr>
          <p:cNvPr id="2" name="Espace réservé du numéro de diapositive 1">
            <a:extLst>
              <a:ext uri="{FF2B5EF4-FFF2-40B4-BE49-F238E27FC236}">
                <a16:creationId xmlns:a16="http://schemas.microsoft.com/office/drawing/2014/main" id="{1C3D593A-A55B-4DF7-916D-1CECADF9ED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Source Sans Pro"/>
              <a:buNone/>
            </a:pPr>
            <a:r>
              <a:rPr lang="fr-FR"/>
              <a:t>Les différents jeux de données</a:t>
            </a:r>
            <a:endParaRPr/>
          </a:p>
        </p:txBody>
      </p:sp>
      <p:sp>
        <p:nvSpPr>
          <p:cNvPr id="162" name="Google Shape;162;p22"/>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fr-FR"/>
              <a:t>Les sources des jeux de données : </a:t>
            </a:r>
            <a:endParaRPr/>
          </a:p>
          <a:p>
            <a:pPr marL="914400" lvl="1" indent="-384048" algn="l" rtl="0">
              <a:lnSpc>
                <a:spcPct val="94000"/>
              </a:lnSpc>
              <a:spcBef>
                <a:spcPts val="700"/>
              </a:spcBef>
              <a:spcAft>
                <a:spcPts val="0"/>
              </a:spcAft>
              <a:buClr>
                <a:schemeClr val="dk2"/>
              </a:buClr>
              <a:buSzPts val="2000"/>
              <a:buChar char="–"/>
            </a:pPr>
            <a:r>
              <a:rPr lang="fr-FR"/>
              <a:t>Le portail OpenData du ministère de l’éducation : </a:t>
            </a:r>
            <a:r>
              <a:rPr lang="fr-FR" u="sng">
                <a:solidFill>
                  <a:schemeClr val="hlink"/>
                </a:solidFill>
                <a:hlinkClick r:id="rId3"/>
              </a:rPr>
              <a:t>https://data.education.gouv.fr/</a:t>
            </a:r>
            <a:endParaRPr/>
          </a:p>
          <a:p>
            <a:pPr marL="914400" lvl="1" indent="-384048" algn="l" rtl="0">
              <a:lnSpc>
                <a:spcPct val="94000"/>
              </a:lnSpc>
              <a:spcBef>
                <a:spcPts val="700"/>
              </a:spcBef>
              <a:spcAft>
                <a:spcPts val="0"/>
              </a:spcAft>
              <a:buClr>
                <a:schemeClr val="dk2"/>
              </a:buClr>
              <a:buSzPts val="2000"/>
              <a:buChar char="–"/>
            </a:pPr>
            <a:r>
              <a:rPr lang="fr-FR"/>
              <a:t>Le portail OpenData du gouvernement : </a:t>
            </a:r>
            <a:r>
              <a:rPr lang="fr-FR" u="sng">
                <a:solidFill>
                  <a:schemeClr val="hlink"/>
                </a:solidFill>
                <a:hlinkClick r:id="rId4"/>
              </a:rPr>
              <a:t>https://data.gouv.fr/</a:t>
            </a:r>
            <a:endParaRPr u="sng"/>
          </a:p>
          <a:p>
            <a:pPr marL="914400" lvl="1" indent="-257048" algn="l" rtl="0">
              <a:lnSpc>
                <a:spcPct val="94000"/>
              </a:lnSpc>
              <a:spcBef>
                <a:spcPts val="700"/>
              </a:spcBef>
              <a:spcAft>
                <a:spcPts val="0"/>
              </a:spcAft>
              <a:buClr>
                <a:schemeClr val="dk2"/>
              </a:buClr>
              <a:buSzPts val="2000"/>
              <a:buNone/>
            </a:pPr>
            <a:endParaRPr u="sng"/>
          </a:p>
          <a:p>
            <a:pPr marL="384048" lvl="0" indent="-384048" algn="l" rtl="0">
              <a:lnSpc>
                <a:spcPct val="94000"/>
              </a:lnSpc>
              <a:spcBef>
                <a:spcPts val="1200"/>
              </a:spcBef>
              <a:spcAft>
                <a:spcPts val="0"/>
              </a:spcAft>
              <a:buClr>
                <a:schemeClr val="dk2"/>
              </a:buClr>
              <a:buSzPts val="2000"/>
              <a:buChar char="■"/>
            </a:pPr>
            <a:r>
              <a:rPr lang="fr-FR"/>
              <a:t>Isolement des données nécessaires</a:t>
            </a:r>
            <a:endParaRPr/>
          </a:p>
          <a:p>
            <a:pPr marL="384048" lvl="0" indent="-384048" algn="l" rtl="0">
              <a:lnSpc>
                <a:spcPct val="94000"/>
              </a:lnSpc>
              <a:spcBef>
                <a:spcPts val="1200"/>
              </a:spcBef>
              <a:spcAft>
                <a:spcPts val="0"/>
              </a:spcAft>
              <a:buClr>
                <a:schemeClr val="dk2"/>
              </a:buClr>
              <a:buSzPts val="2000"/>
              <a:buChar char="■"/>
            </a:pPr>
            <a:r>
              <a:rPr lang="fr-FR"/>
              <a:t>Traitement de cette donnée afin d’en ressortir une tendance.</a:t>
            </a:r>
            <a:endParaRPr/>
          </a:p>
          <a:p>
            <a:pPr marL="384048" lvl="0" indent="-257048" algn="l" rtl="0">
              <a:lnSpc>
                <a:spcPct val="94000"/>
              </a:lnSpc>
              <a:spcBef>
                <a:spcPts val="1200"/>
              </a:spcBef>
              <a:spcAft>
                <a:spcPts val="0"/>
              </a:spcAft>
              <a:buClr>
                <a:schemeClr val="dk2"/>
              </a:buClr>
              <a:buSzPts val="2000"/>
              <a:buNone/>
            </a:pPr>
            <a:endParaRPr/>
          </a:p>
          <a:p>
            <a:pPr marL="914400" lvl="1" indent="-257048" algn="l" rtl="0">
              <a:lnSpc>
                <a:spcPct val="94000"/>
              </a:lnSpc>
              <a:spcBef>
                <a:spcPts val="700"/>
              </a:spcBef>
              <a:spcAft>
                <a:spcPts val="0"/>
              </a:spcAft>
              <a:buClr>
                <a:schemeClr val="dk2"/>
              </a:buClr>
              <a:buSzPts val="2000"/>
              <a:buNone/>
            </a:pPr>
            <a:endParaRPr/>
          </a:p>
        </p:txBody>
      </p:sp>
      <p:sp>
        <p:nvSpPr>
          <p:cNvPr id="2" name="Espace réservé du numéro de diapositive 1">
            <a:extLst>
              <a:ext uri="{FF2B5EF4-FFF2-40B4-BE49-F238E27FC236}">
                <a16:creationId xmlns:a16="http://schemas.microsoft.com/office/drawing/2014/main" id="{A5E80E8B-A780-412A-99DB-016E1B0204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6"/>
        <p:cNvGrpSpPr/>
        <p:nvPr/>
      </p:nvGrpSpPr>
      <p:grpSpPr>
        <a:xfrm>
          <a:off x="0" y="0"/>
          <a:ext cx="0" cy="0"/>
          <a:chOff x="0" y="0"/>
          <a:chExt cx="0" cy="0"/>
        </a:xfrm>
      </p:grpSpPr>
      <p:grpSp>
        <p:nvGrpSpPr>
          <p:cNvPr id="167" name="Google Shape;167;p23"/>
          <p:cNvGrpSpPr/>
          <p:nvPr/>
        </p:nvGrpSpPr>
        <p:grpSpPr>
          <a:xfrm>
            <a:off x="752858" y="744469"/>
            <a:ext cx="10674116" cy="5349671"/>
            <a:chOff x="752858" y="744469"/>
            <a:chExt cx="10674116" cy="5349671"/>
          </a:xfrm>
        </p:grpSpPr>
        <p:sp>
          <p:nvSpPr>
            <p:cNvPr id="168" name="Google Shape;168;p23"/>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69" name="Google Shape;169;p23"/>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71" name="Google Shape;171;p23"/>
          <p:cNvSpPr txBox="1">
            <a:spLocks noGrp="1"/>
          </p:cNvSpPr>
          <p:nvPr>
            <p:ph type="title"/>
          </p:nvPr>
        </p:nvSpPr>
        <p:spPr>
          <a:xfrm>
            <a:off x="8154186" y="634028"/>
            <a:ext cx="3355942" cy="3732835"/>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3600"/>
              <a:buFont typeface="Source Sans Pro"/>
              <a:buNone/>
            </a:pPr>
            <a:r>
              <a:rPr lang="fr-FR" sz="3600" cap="none"/>
              <a:t>ANALYSE GÉOGRAPHIQUE</a:t>
            </a:r>
            <a:endParaRPr/>
          </a:p>
        </p:txBody>
      </p:sp>
      <p:sp>
        <p:nvSpPr>
          <p:cNvPr id="172" name="Google Shape;172;p23"/>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4494670"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74" name="Google Shape;174;p2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Autofit/>
          </a:bodyPr>
          <a:lstStyle/>
          <a:p>
            <a:pPr marL="384048" lvl="0" indent="-257048" algn="l" rtl="0">
              <a:lnSpc>
                <a:spcPct val="94000"/>
              </a:lnSpc>
              <a:spcBef>
                <a:spcPts val="0"/>
              </a:spcBef>
              <a:spcAft>
                <a:spcPts val="0"/>
              </a:spcAft>
              <a:buClr>
                <a:schemeClr val="dk2"/>
              </a:buClr>
              <a:buSzPts val="2000"/>
              <a:buNone/>
            </a:pPr>
            <a:endParaRPr/>
          </a:p>
        </p:txBody>
      </p:sp>
      <p:pic>
        <p:nvPicPr>
          <p:cNvPr id="175" name="Google Shape;175;p23" descr="https://lh6.googleusercontent.com/ghq9vjaNFROtpPWK-LclbY9hGsvj0LxgVwtgUHyCvoPhlAc1bOcaC4-Nz0q4bJrlV0OCoUVN9U8X7GqSgbwDVcm4cldxAHbiON7QyIsYW1xBc-2l4fX4srLLVLChCPcrS-OyG7cqrRMPEvhyCw"/>
          <p:cNvPicPr preferRelativeResize="0"/>
          <p:nvPr/>
        </p:nvPicPr>
        <p:blipFill rotWithShape="1">
          <a:blip r:embed="rId3">
            <a:alphaModFix/>
          </a:blip>
          <a:srcRect/>
          <a:stretch/>
        </p:blipFill>
        <p:spPr>
          <a:xfrm>
            <a:off x="1083213" y="1139483"/>
            <a:ext cx="6262306" cy="4865996"/>
          </a:xfrm>
          <a:prstGeom prst="rect">
            <a:avLst/>
          </a:prstGeom>
          <a:noFill/>
          <a:ln>
            <a:noFill/>
          </a:ln>
        </p:spPr>
      </p:pic>
      <p:pic>
        <p:nvPicPr>
          <p:cNvPr id="176" name="Google Shape;176;p23" descr="https://lh5.googleusercontent.com/xXl5p1Kstho_H-tXJbgSmMdgZj9xl__BSHZLNkbPOfV3xcRwIX7NiYBmhYTISd6K2qyZJMsnHyrCQ6ZjoAx5oQtYEclUzTZ6s268hvUPV82Tc1no3kM53mK0AmWXyMwIA2TRxTMSHhy6NETuPQ"/>
          <p:cNvPicPr preferRelativeResize="0"/>
          <p:nvPr/>
        </p:nvPicPr>
        <p:blipFill rotWithShape="1">
          <a:blip r:embed="rId4">
            <a:alphaModFix/>
          </a:blip>
          <a:srcRect/>
          <a:stretch/>
        </p:blipFill>
        <p:spPr>
          <a:xfrm>
            <a:off x="5582122" y="3277977"/>
            <a:ext cx="1638300" cy="1314450"/>
          </a:xfrm>
          <a:prstGeom prst="rect">
            <a:avLst/>
          </a:prstGeom>
          <a:noFill/>
          <a:ln>
            <a:noFill/>
          </a:ln>
        </p:spPr>
      </p:pic>
      <p:pic>
        <p:nvPicPr>
          <p:cNvPr id="177" name="Google Shape;177;p23" descr="https://lh5.googleusercontent.com/lw1RansAAetANMmGiKQnUl7a7HoKbYvfXCHnYSx6sEPX2Ly2zBzwdFdNMj1q3MMQf44mpDReKt0v9QZ7YPlFJQCGWWYS5GYF8eIjSOJyM4r9rEXk9voXTYdn0tbOz-A7UYUJnaHqqZt5BLKJ8A"/>
          <p:cNvPicPr preferRelativeResize="0"/>
          <p:nvPr/>
        </p:nvPicPr>
        <p:blipFill rotWithShape="1">
          <a:blip r:embed="rId5">
            <a:alphaModFix/>
          </a:blip>
          <a:srcRect/>
          <a:stretch/>
        </p:blipFill>
        <p:spPr>
          <a:xfrm>
            <a:off x="5680008" y="1991929"/>
            <a:ext cx="1466850" cy="590550"/>
          </a:xfrm>
          <a:prstGeom prst="rect">
            <a:avLst/>
          </a:prstGeom>
          <a:noFill/>
          <a:ln>
            <a:noFill/>
          </a:ln>
        </p:spPr>
      </p:pic>
      <p:pic>
        <p:nvPicPr>
          <p:cNvPr id="178" name="Google Shape;178;p23" descr="https://lh6.googleusercontent.com/XBZTekvv8nvpLM0Jk1G7qk7U8BIoAtrM3FWmn1Rh1vZBjQxSDOnkdypfxv9oKkIV7BjOf3wGY84VNsMxDtT0V-AlQVBtO7ZsKZzeDswVzuiq3Oq4UgOP370IuwdhKye60kOfvVXDWlYkct9uxQ"/>
          <p:cNvPicPr preferRelativeResize="0"/>
          <p:nvPr/>
        </p:nvPicPr>
        <p:blipFill rotWithShape="1">
          <a:blip r:embed="rId6">
            <a:alphaModFix/>
          </a:blip>
          <a:srcRect/>
          <a:stretch/>
        </p:blipFill>
        <p:spPr>
          <a:xfrm>
            <a:off x="5569552" y="1895607"/>
            <a:ext cx="1724025" cy="1209675"/>
          </a:xfrm>
          <a:prstGeom prst="rect">
            <a:avLst/>
          </a:prstGeom>
          <a:noFill/>
          <a:ln>
            <a:noFill/>
          </a:ln>
        </p:spPr>
      </p:pic>
      <p:pic>
        <p:nvPicPr>
          <p:cNvPr id="179" name="Google Shape;179;p23" descr="https://lh4.googleusercontent.com/PpO-jzRsiTf8kBB8qFmntRZjRtmoXfMZkkjdVIBwwBxNX2SlJvLX0kvdPDsG4BdCDqIZohFNu087G1zblJL6KmCEmwPZsslapr8VCPwpfs5maQye7audpLNs0Ys2kDkAUXniJmrUTMSeVSTGCQ"/>
          <p:cNvPicPr preferRelativeResize="0"/>
          <p:nvPr/>
        </p:nvPicPr>
        <p:blipFill rotWithShape="1">
          <a:blip r:embed="rId7">
            <a:alphaModFix/>
          </a:blip>
          <a:srcRect/>
          <a:stretch/>
        </p:blipFill>
        <p:spPr>
          <a:xfrm>
            <a:off x="5625046" y="2755174"/>
            <a:ext cx="1581150" cy="1933575"/>
          </a:xfrm>
          <a:prstGeom prst="rect">
            <a:avLst/>
          </a:prstGeom>
          <a:noFill/>
          <a:ln>
            <a:noFill/>
          </a:ln>
        </p:spPr>
      </p:pic>
      <p:sp>
        <p:nvSpPr>
          <p:cNvPr id="2" name="Espace réservé du numéro de diapositive 1">
            <a:extLst>
              <a:ext uri="{FF2B5EF4-FFF2-40B4-BE49-F238E27FC236}">
                <a16:creationId xmlns:a16="http://schemas.microsoft.com/office/drawing/2014/main" id="{E90E6CFA-D928-4D07-B4A4-80561391DC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7"/>
                                        </p:tgtEl>
                                      </p:cBhvr>
                                    </p:animEffect>
                                    <p:set>
                                      <p:cBhvr>
                                        <p:cTn id="7" dur="1" fill="hold">
                                          <p:stCondLst>
                                            <p:cond delay="500"/>
                                          </p:stCondLst>
                                        </p:cTn>
                                        <p:tgtEl>
                                          <p:spTgt spid="17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9"/>
                                        </p:tgtEl>
                                      </p:cBhvr>
                                    </p:animEffect>
                                    <p:set>
                                      <p:cBhvr>
                                        <p:cTn id="10" dur="1" fill="hold">
                                          <p:stCondLst>
                                            <p:cond delay="500"/>
                                          </p:stCondLst>
                                        </p:cTn>
                                        <p:tgtEl>
                                          <p:spTgt spid="179"/>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76"/>
                                        </p:tgtEl>
                                        <p:attrNameLst>
                                          <p:attrName>style.visibility</p:attrName>
                                        </p:attrNameLst>
                                      </p:cBhvr>
                                      <p:to>
                                        <p:strVal val="visible"/>
                                      </p:to>
                                    </p:set>
                                    <p:animEffect transition="in" filter="fade">
                                      <p:cBhvr>
                                        <p:cTn id="14" dur="500"/>
                                        <p:tgtEl>
                                          <p:spTgt spid="176"/>
                                        </p:tgtEl>
                                      </p:cBhvr>
                                    </p:animEffect>
                                  </p:childTnLst>
                                </p:cTn>
                              </p:par>
                              <p:par>
                                <p:cTn id="15" presetID="10" presetClass="entr" presetSubtype="0" fill="hold" nodeType="with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fade">
                                      <p:cBhvr>
                                        <p:cTn id="17"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3"/>
        <p:cNvGrpSpPr/>
        <p:nvPr/>
      </p:nvGrpSpPr>
      <p:grpSpPr>
        <a:xfrm>
          <a:off x="0" y="0"/>
          <a:ext cx="0" cy="0"/>
          <a:chOff x="0" y="0"/>
          <a:chExt cx="0" cy="0"/>
        </a:xfrm>
      </p:grpSpPr>
      <p:grpSp>
        <p:nvGrpSpPr>
          <p:cNvPr id="184" name="Google Shape;184;p24"/>
          <p:cNvGrpSpPr/>
          <p:nvPr/>
        </p:nvGrpSpPr>
        <p:grpSpPr>
          <a:xfrm>
            <a:off x="752858" y="744469"/>
            <a:ext cx="10674116" cy="5349671"/>
            <a:chOff x="752858" y="744469"/>
            <a:chExt cx="10674116" cy="5349671"/>
          </a:xfrm>
        </p:grpSpPr>
        <p:sp>
          <p:nvSpPr>
            <p:cNvPr id="185" name="Google Shape;185;p24"/>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86" name="Google Shape;186;p24"/>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4"/>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88" name="Google Shape;188;p24"/>
          <p:cNvSpPr txBox="1">
            <a:spLocks noGrp="1"/>
          </p:cNvSpPr>
          <p:nvPr>
            <p:ph type="title"/>
          </p:nvPr>
        </p:nvSpPr>
        <p:spPr>
          <a:xfrm>
            <a:off x="8154186" y="634028"/>
            <a:ext cx="3355942" cy="3732835"/>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5600"/>
              <a:buFont typeface="Source Sans Pro"/>
              <a:buNone/>
            </a:pPr>
            <a:r>
              <a:rPr lang="fr-FR" sz="5600" cap="none"/>
              <a:t>ANALYSE DES ORIGINES SOCIALES</a:t>
            </a:r>
            <a:endParaRPr/>
          </a:p>
        </p:txBody>
      </p:sp>
      <p:sp>
        <p:nvSpPr>
          <p:cNvPr id="189" name="Google Shape;189;p24"/>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4494670"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pic>
        <p:nvPicPr>
          <p:cNvPr id="191" name="Google Shape;191;p24" descr="https://lh6.googleusercontent.com/aiyaBt4vQ7PcsKrP8vCTgmu7ZRX29yGPVpnFncj4vtaSvbcBSLKSukvEG9GozCZbmsnMvZPYq5v_CH2Zqp0UxKLBpjqbMLU_Ua59TfPDli7HRR6Li81XoyM9nmKH_-955-IQUDrJuFRZBKSp6w"/>
          <p:cNvPicPr preferRelativeResize="0">
            <a:picLocks noGrp="1"/>
          </p:cNvPicPr>
          <p:nvPr>
            <p:ph type="body" idx="1"/>
          </p:nvPr>
        </p:nvPicPr>
        <p:blipFill rotWithShape="1">
          <a:blip r:embed="rId3">
            <a:alphaModFix/>
          </a:blip>
          <a:srcRect/>
          <a:stretch/>
        </p:blipFill>
        <p:spPr>
          <a:xfrm>
            <a:off x="1299753" y="1893442"/>
            <a:ext cx="5839826" cy="3365522"/>
          </a:xfrm>
          <a:prstGeom prst="rect">
            <a:avLst/>
          </a:prstGeom>
          <a:noFill/>
          <a:ln>
            <a:noFill/>
          </a:ln>
        </p:spPr>
      </p:pic>
      <p:sp>
        <p:nvSpPr>
          <p:cNvPr id="2" name="Espace réservé du numéro de diapositive 1">
            <a:extLst>
              <a:ext uri="{FF2B5EF4-FFF2-40B4-BE49-F238E27FC236}">
                <a16:creationId xmlns:a16="http://schemas.microsoft.com/office/drawing/2014/main" id="{4BF5157D-2F41-4566-83DF-D36A6CE487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5"/>
        <p:cNvGrpSpPr/>
        <p:nvPr/>
      </p:nvGrpSpPr>
      <p:grpSpPr>
        <a:xfrm>
          <a:off x="0" y="0"/>
          <a:ext cx="0" cy="0"/>
          <a:chOff x="0" y="0"/>
          <a:chExt cx="0" cy="0"/>
        </a:xfrm>
      </p:grpSpPr>
      <p:grpSp>
        <p:nvGrpSpPr>
          <p:cNvPr id="196" name="Google Shape;196;p25"/>
          <p:cNvGrpSpPr/>
          <p:nvPr/>
        </p:nvGrpSpPr>
        <p:grpSpPr>
          <a:xfrm>
            <a:off x="752858" y="744469"/>
            <a:ext cx="10674116" cy="5349671"/>
            <a:chOff x="752858" y="744469"/>
            <a:chExt cx="10674116" cy="5349671"/>
          </a:xfrm>
        </p:grpSpPr>
        <p:sp>
          <p:nvSpPr>
            <p:cNvPr id="197" name="Google Shape;197;p25"/>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98" name="Google Shape;198;p25"/>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25"/>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200" name="Google Shape;200;p25"/>
          <p:cNvSpPr txBox="1">
            <a:spLocks noGrp="1"/>
          </p:cNvSpPr>
          <p:nvPr>
            <p:ph type="title"/>
          </p:nvPr>
        </p:nvSpPr>
        <p:spPr>
          <a:xfrm>
            <a:off x="8154186" y="634028"/>
            <a:ext cx="3355942" cy="3732835"/>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6600"/>
              <a:buFont typeface="Source Sans Pro"/>
              <a:buNone/>
            </a:pPr>
            <a:r>
              <a:rPr lang="fr-FR" sz="6600" cap="none"/>
              <a:t>ANALYSE SELON L'ÂGE</a:t>
            </a:r>
            <a:endParaRPr/>
          </a:p>
        </p:txBody>
      </p:sp>
      <p:sp>
        <p:nvSpPr>
          <p:cNvPr id="201" name="Google Shape;201;p25"/>
          <p:cNvSpPr/>
          <p:nvPr/>
        </p:nvSpPr>
        <p:spPr>
          <a:xfrm rot="10800000">
            <a:off x="649163" y="634028"/>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a:off x="4494670" y="2016617"/>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pic>
        <p:nvPicPr>
          <p:cNvPr id="203" name="Google Shape;203;p25" descr="https://lh6.googleusercontent.com/AW5Gzy3FOpyCP19jIi4zBH08kQExKHkMa20bdgcZBbUhtw23Xo3GZK2iUMGunKjqaR24kQNTe5hgd2POaAW6a8jwgrprFThxvLuLxRIhNq3k-HH-ceOinAkGYTYAHOWMnFo8QlcE2yHFWKxhCA"/>
          <p:cNvPicPr preferRelativeResize="0">
            <a:picLocks noGrp="1"/>
          </p:cNvPicPr>
          <p:nvPr>
            <p:ph type="body" idx="1"/>
          </p:nvPr>
        </p:nvPicPr>
        <p:blipFill rotWithShape="1">
          <a:blip r:embed="rId3">
            <a:alphaModFix/>
          </a:blip>
          <a:srcRect/>
          <a:stretch/>
        </p:blipFill>
        <p:spPr>
          <a:xfrm>
            <a:off x="1055078" y="1592528"/>
            <a:ext cx="6292658" cy="3901447"/>
          </a:xfrm>
          <a:prstGeom prst="rect">
            <a:avLst/>
          </a:prstGeom>
          <a:noFill/>
          <a:ln>
            <a:noFill/>
          </a:ln>
        </p:spPr>
      </p:pic>
      <p:sp>
        <p:nvSpPr>
          <p:cNvPr id="2" name="Espace réservé du numéro de diapositive 1">
            <a:extLst>
              <a:ext uri="{FF2B5EF4-FFF2-40B4-BE49-F238E27FC236}">
                <a16:creationId xmlns:a16="http://schemas.microsoft.com/office/drawing/2014/main" id="{A9D482B5-DBA3-4772-B853-3A294AA44C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Source Sans Pro"/>
              <a:buNone/>
            </a:pPr>
            <a:r>
              <a:rPr lang="fr-FR"/>
              <a:t>Conclusion</a:t>
            </a:r>
            <a:endParaRPr/>
          </a:p>
        </p:txBody>
      </p:sp>
      <p:sp>
        <p:nvSpPr>
          <p:cNvPr id="209" name="Google Shape;209;p26"/>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fr-FR"/>
              <a:t>Comprendre les enjeux de l’open-data</a:t>
            </a:r>
            <a:endParaRPr/>
          </a:p>
          <a:p>
            <a:pPr marL="384048" lvl="0" indent="-384048" algn="l" rtl="0">
              <a:lnSpc>
                <a:spcPct val="94000"/>
              </a:lnSpc>
              <a:spcBef>
                <a:spcPts val="1200"/>
              </a:spcBef>
              <a:spcAft>
                <a:spcPts val="0"/>
              </a:spcAft>
              <a:buClr>
                <a:schemeClr val="dk2"/>
              </a:buClr>
              <a:buSzPts val="2000"/>
              <a:buChar char="■"/>
            </a:pPr>
            <a:r>
              <a:rPr lang="fr-FR"/>
              <a:t>Outil complémentaire à une analyse </a:t>
            </a:r>
            <a:endParaRPr/>
          </a:p>
          <a:p>
            <a:pPr marL="384048" lvl="0" indent="-384048" algn="l" rtl="0">
              <a:lnSpc>
                <a:spcPct val="94000"/>
              </a:lnSpc>
              <a:spcBef>
                <a:spcPts val="1200"/>
              </a:spcBef>
              <a:spcAft>
                <a:spcPts val="0"/>
              </a:spcAft>
              <a:buClr>
                <a:schemeClr val="dk2"/>
              </a:buClr>
              <a:buSzPts val="2000"/>
              <a:buChar char="■"/>
            </a:pPr>
            <a:r>
              <a:rPr lang="fr-FR"/>
              <a:t>Prendre des décisions en conséquence</a:t>
            </a:r>
            <a:endParaRPr/>
          </a:p>
          <a:p>
            <a:pPr marL="384048" lvl="0" indent="-257048" algn="l" rtl="0">
              <a:lnSpc>
                <a:spcPct val="94000"/>
              </a:lnSpc>
              <a:spcBef>
                <a:spcPts val="1200"/>
              </a:spcBef>
              <a:spcAft>
                <a:spcPts val="0"/>
              </a:spcAft>
              <a:buClr>
                <a:schemeClr val="dk2"/>
              </a:buClr>
              <a:buSzPts val="2000"/>
              <a:buNone/>
            </a:pPr>
            <a:endParaRPr/>
          </a:p>
        </p:txBody>
      </p:sp>
      <p:sp>
        <p:nvSpPr>
          <p:cNvPr id="2" name="Espace réservé du numéro de diapositive 1">
            <a:extLst>
              <a:ext uri="{FF2B5EF4-FFF2-40B4-BE49-F238E27FC236}">
                <a16:creationId xmlns:a16="http://schemas.microsoft.com/office/drawing/2014/main" id="{ED88A9C9-C778-415A-B39A-D0EEEB2483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1"/>
        <p:cNvGrpSpPr/>
        <p:nvPr/>
      </p:nvGrpSpPr>
      <p:grpSpPr>
        <a:xfrm>
          <a:off x="0" y="0"/>
          <a:ext cx="0" cy="0"/>
          <a:chOff x="0" y="0"/>
          <a:chExt cx="0" cy="0"/>
        </a:xfrm>
      </p:grpSpPr>
      <p:sp>
        <p:nvSpPr>
          <p:cNvPr id="102" name="Google Shape;102;p14"/>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03" name="Google Shape;103;p14"/>
          <p:cNvSpPr txBox="1">
            <a:spLocks noGrp="1"/>
          </p:cNvSpPr>
          <p:nvPr>
            <p:ph type="title"/>
          </p:nvPr>
        </p:nvSpPr>
        <p:spPr>
          <a:xfrm>
            <a:off x="3363864" y="685800"/>
            <a:ext cx="7705164"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Source Sans Pro"/>
              <a:buNone/>
            </a:pPr>
            <a:r>
              <a:rPr lang="fr-FR"/>
              <a:t>Sommaire</a:t>
            </a:r>
            <a:endParaRPr/>
          </a:p>
        </p:txBody>
      </p:sp>
      <p:sp>
        <p:nvSpPr>
          <p:cNvPr id="104" name="Google Shape;104;p14"/>
          <p:cNvSpPr/>
          <p:nvPr/>
        </p:nvSpPr>
        <p:spPr>
          <a:xfrm>
            <a:off x="1" y="376"/>
            <a:ext cx="304441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281581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a:spLocks noGrp="1"/>
          </p:cNvSpPr>
          <p:nvPr>
            <p:ph type="body" idx="1"/>
          </p:nvPr>
        </p:nvSpPr>
        <p:spPr>
          <a:xfrm>
            <a:off x="3363864" y="2286000"/>
            <a:ext cx="7705164" cy="3581400"/>
          </a:xfrm>
          <a:prstGeom prst="rect">
            <a:avLst/>
          </a:prstGeom>
          <a:noFill/>
          <a:ln>
            <a:noFill/>
          </a:ln>
        </p:spPr>
        <p:txBody>
          <a:bodyPr spcFirstLastPara="1" wrap="square" lIns="91425" tIns="45700" rIns="91425" bIns="45700" anchor="t" anchorCtr="0">
            <a:noAutofit/>
          </a:bodyPr>
          <a:lstStyle/>
          <a:p>
            <a:pPr marL="384048" lvl="0" indent="-384048" algn="l" rtl="0">
              <a:lnSpc>
                <a:spcPct val="84000"/>
              </a:lnSpc>
              <a:spcBef>
                <a:spcPts val="0"/>
              </a:spcBef>
              <a:spcAft>
                <a:spcPts val="0"/>
              </a:spcAft>
              <a:buClr>
                <a:schemeClr val="dk2"/>
              </a:buClr>
              <a:buSzPts val="2000"/>
              <a:buChar char="■"/>
            </a:pPr>
            <a:r>
              <a:rPr lang="fr-FR"/>
              <a:t>Présentation du contexte</a:t>
            </a:r>
            <a:endParaRPr/>
          </a:p>
          <a:p>
            <a:pPr marL="384048" lvl="0" indent="-384048" algn="l" rtl="0">
              <a:lnSpc>
                <a:spcPct val="84000"/>
              </a:lnSpc>
              <a:spcBef>
                <a:spcPts val="1200"/>
              </a:spcBef>
              <a:spcAft>
                <a:spcPts val="0"/>
              </a:spcAft>
              <a:buClr>
                <a:schemeClr val="dk2"/>
              </a:buClr>
              <a:buSzPts val="2000"/>
              <a:buChar char="■"/>
            </a:pPr>
            <a:r>
              <a:rPr lang="fr-FR"/>
              <a:t>Présentation data.gouv, data.education.gouv et Etalab</a:t>
            </a:r>
            <a:endParaRPr/>
          </a:p>
          <a:p>
            <a:pPr marL="384048" lvl="0" indent="-384048" algn="l" rtl="0">
              <a:lnSpc>
                <a:spcPct val="84000"/>
              </a:lnSpc>
              <a:spcBef>
                <a:spcPts val="1200"/>
              </a:spcBef>
              <a:spcAft>
                <a:spcPts val="0"/>
              </a:spcAft>
              <a:buClr>
                <a:schemeClr val="dk2"/>
              </a:buClr>
              <a:buSzPts val="2000"/>
              <a:buChar char="■"/>
            </a:pPr>
            <a:r>
              <a:rPr lang="fr-FR"/>
              <a:t>Le sujet</a:t>
            </a:r>
            <a:endParaRPr/>
          </a:p>
          <a:p>
            <a:pPr marL="384048" lvl="0" indent="-384048" algn="l" rtl="0">
              <a:lnSpc>
                <a:spcPct val="84000"/>
              </a:lnSpc>
              <a:spcBef>
                <a:spcPts val="1200"/>
              </a:spcBef>
              <a:spcAft>
                <a:spcPts val="0"/>
              </a:spcAft>
              <a:buClr>
                <a:schemeClr val="dk2"/>
              </a:buClr>
              <a:buSzPts val="2000"/>
              <a:buChar char="■"/>
            </a:pPr>
            <a:r>
              <a:rPr lang="fr-FR"/>
              <a:t>Les différents jeux de données</a:t>
            </a:r>
            <a:endParaRPr/>
          </a:p>
          <a:p>
            <a:pPr marL="384048" lvl="0" indent="-384048" algn="l" rtl="0">
              <a:lnSpc>
                <a:spcPct val="84000"/>
              </a:lnSpc>
              <a:spcBef>
                <a:spcPts val="1200"/>
              </a:spcBef>
              <a:spcAft>
                <a:spcPts val="0"/>
              </a:spcAft>
              <a:buClr>
                <a:schemeClr val="dk2"/>
              </a:buClr>
              <a:buSzPts val="2000"/>
              <a:buChar char="■"/>
            </a:pPr>
            <a:r>
              <a:rPr lang="fr-FR"/>
              <a:t>Les analyses</a:t>
            </a:r>
            <a:endParaRPr/>
          </a:p>
          <a:p>
            <a:pPr marL="914400" lvl="1" indent="-384048" algn="l" rtl="0">
              <a:lnSpc>
                <a:spcPct val="84000"/>
              </a:lnSpc>
              <a:spcBef>
                <a:spcPts val="700"/>
              </a:spcBef>
              <a:spcAft>
                <a:spcPts val="0"/>
              </a:spcAft>
              <a:buClr>
                <a:schemeClr val="dk2"/>
              </a:buClr>
              <a:buSzPts val="2000"/>
              <a:buChar char="–"/>
            </a:pPr>
            <a:r>
              <a:rPr lang="fr-FR"/>
              <a:t>Géographique</a:t>
            </a:r>
            <a:endParaRPr/>
          </a:p>
          <a:p>
            <a:pPr marL="914400" lvl="1" indent="-384048" algn="l" rtl="0">
              <a:lnSpc>
                <a:spcPct val="84000"/>
              </a:lnSpc>
              <a:spcBef>
                <a:spcPts val="700"/>
              </a:spcBef>
              <a:spcAft>
                <a:spcPts val="0"/>
              </a:spcAft>
              <a:buClr>
                <a:schemeClr val="dk2"/>
              </a:buClr>
              <a:buSzPts val="2000"/>
              <a:buChar char="–"/>
            </a:pPr>
            <a:r>
              <a:rPr lang="fr-FR"/>
              <a:t>Origines sociales</a:t>
            </a:r>
            <a:endParaRPr/>
          </a:p>
          <a:p>
            <a:pPr marL="914400" lvl="1" indent="-384048" algn="l" rtl="0">
              <a:lnSpc>
                <a:spcPct val="84000"/>
              </a:lnSpc>
              <a:spcBef>
                <a:spcPts val="700"/>
              </a:spcBef>
              <a:spcAft>
                <a:spcPts val="0"/>
              </a:spcAft>
              <a:buClr>
                <a:schemeClr val="dk2"/>
              </a:buClr>
              <a:buSzPts val="2000"/>
              <a:buChar char="–"/>
            </a:pPr>
            <a:r>
              <a:rPr lang="fr-FR"/>
              <a:t>Age</a:t>
            </a:r>
            <a:endParaRPr/>
          </a:p>
          <a:p>
            <a:pPr marL="384048" lvl="0" indent="-384048" algn="l" rtl="0">
              <a:lnSpc>
                <a:spcPct val="84000"/>
              </a:lnSpc>
              <a:spcBef>
                <a:spcPts val="1200"/>
              </a:spcBef>
              <a:spcAft>
                <a:spcPts val="0"/>
              </a:spcAft>
              <a:buClr>
                <a:schemeClr val="dk2"/>
              </a:buClr>
              <a:buSzPts val="2000"/>
              <a:buChar char="■"/>
            </a:pPr>
            <a:r>
              <a:rPr lang="fr-FR"/>
              <a:t>Conclusion</a:t>
            </a:r>
            <a:endParaRPr/>
          </a:p>
          <a:p>
            <a:pPr marL="914400" lvl="1" indent="-257048" algn="l" rtl="0">
              <a:lnSpc>
                <a:spcPct val="84000"/>
              </a:lnSpc>
              <a:spcBef>
                <a:spcPts val="700"/>
              </a:spcBef>
              <a:spcAft>
                <a:spcPts val="0"/>
              </a:spcAft>
              <a:buClr>
                <a:schemeClr val="dk2"/>
              </a:buClr>
              <a:buSzPts val="2000"/>
              <a:buNone/>
            </a:pPr>
            <a:endParaRPr/>
          </a:p>
        </p:txBody>
      </p:sp>
      <p:sp>
        <p:nvSpPr>
          <p:cNvPr id="2" name="Espace réservé du numéro de diapositive 1">
            <a:extLst>
              <a:ext uri="{FF2B5EF4-FFF2-40B4-BE49-F238E27FC236}">
                <a16:creationId xmlns:a16="http://schemas.microsoft.com/office/drawing/2014/main" id="{8BBF92ED-0B99-4240-A064-5748855FC8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Source Sans Pro"/>
              <a:buNone/>
            </a:pPr>
            <a:r>
              <a:rPr lang="fr-FR"/>
              <a:t>Présentation du contexte</a:t>
            </a:r>
            <a:endParaRPr/>
          </a:p>
        </p:txBody>
      </p:sp>
      <p:sp>
        <p:nvSpPr>
          <p:cNvPr id="112" name="Google Shape;112;p15"/>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fr-FR"/>
              <a:t>Objectifs : </a:t>
            </a:r>
            <a:endParaRPr/>
          </a:p>
          <a:p>
            <a:pPr marL="914400" lvl="1" indent="-384048" algn="l" rtl="0">
              <a:lnSpc>
                <a:spcPct val="94000"/>
              </a:lnSpc>
              <a:spcBef>
                <a:spcPts val="700"/>
              </a:spcBef>
              <a:spcAft>
                <a:spcPts val="0"/>
              </a:spcAft>
              <a:buClr>
                <a:schemeClr val="dk2"/>
              </a:buClr>
              <a:buSzPts val="2000"/>
              <a:buChar char="–"/>
            </a:pPr>
            <a:r>
              <a:rPr lang="fr-FR"/>
              <a:t>Découverte de l’Open Data</a:t>
            </a:r>
            <a:endParaRPr/>
          </a:p>
          <a:p>
            <a:pPr marL="914400" lvl="1" indent="-384048" algn="l" rtl="0">
              <a:lnSpc>
                <a:spcPct val="94000"/>
              </a:lnSpc>
              <a:spcBef>
                <a:spcPts val="700"/>
              </a:spcBef>
              <a:spcAft>
                <a:spcPts val="0"/>
              </a:spcAft>
              <a:buClr>
                <a:schemeClr val="dk2"/>
              </a:buClr>
              <a:buSzPts val="2000"/>
              <a:buChar char="–"/>
            </a:pPr>
            <a:r>
              <a:rPr lang="fr-FR"/>
              <a:t>Prise en main des différents jeu de données présents</a:t>
            </a:r>
            <a:endParaRPr/>
          </a:p>
          <a:p>
            <a:pPr marL="914400" lvl="1" indent="-384048" algn="l" rtl="0">
              <a:lnSpc>
                <a:spcPct val="94000"/>
              </a:lnSpc>
              <a:spcBef>
                <a:spcPts val="700"/>
              </a:spcBef>
              <a:spcAft>
                <a:spcPts val="0"/>
              </a:spcAft>
              <a:buClr>
                <a:schemeClr val="dk2"/>
              </a:buClr>
              <a:buSzPts val="2000"/>
              <a:buChar char="–"/>
            </a:pPr>
            <a:r>
              <a:rPr lang="fr-FR"/>
              <a:t>Trouver un sujet pertinent</a:t>
            </a:r>
            <a:endParaRPr/>
          </a:p>
          <a:p>
            <a:pPr marL="914400" lvl="1" indent="-257048" algn="l" rtl="0">
              <a:lnSpc>
                <a:spcPct val="94000"/>
              </a:lnSpc>
              <a:spcBef>
                <a:spcPts val="700"/>
              </a:spcBef>
              <a:spcAft>
                <a:spcPts val="0"/>
              </a:spcAft>
              <a:buClr>
                <a:schemeClr val="dk2"/>
              </a:buClr>
              <a:buSzPts val="2000"/>
              <a:buNone/>
            </a:pPr>
            <a:endParaRPr/>
          </a:p>
          <a:p>
            <a:pPr marL="384048" lvl="0" indent="-384048" algn="l" rtl="0">
              <a:lnSpc>
                <a:spcPct val="94000"/>
              </a:lnSpc>
              <a:spcBef>
                <a:spcPts val="1200"/>
              </a:spcBef>
              <a:spcAft>
                <a:spcPts val="0"/>
              </a:spcAft>
              <a:buClr>
                <a:schemeClr val="dk2"/>
              </a:buClr>
              <a:buSzPts val="2000"/>
              <a:buChar char="■"/>
            </a:pPr>
            <a:r>
              <a:rPr lang="fr-FR"/>
              <a:t>Module « Données sur le web »</a:t>
            </a:r>
            <a:endParaRPr/>
          </a:p>
          <a:p>
            <a:pPr marL="384048" lvl="0" indent="-384048" algn="l" rtl="0">
              <a:lnSpc>
                <a:spcPct val="94000"/>
              </a:lnSpc>
              <a:spcBef>
                <a:spcPts val="1200"/>
              </a:spcBef>
              <a:spcAft>
                <a:spcPts val="0"/>
              </a:spcAft>
              <a:buClr>
                <a:schemeClr val="dk2"/>
              </a:buClr>
              <a:buSzPts val="2000"/>
              <a:buChar char="■"/>
            </a:pPr>
            <a:r>
              <a:rPr lang="fr-FR"/>
              <a:t>Data.Gouv &amp; Education.Gouv</a:t>
            </a:r>
            <a:endParaRPr/>
          </a:p>
          <a:p>
            <a:pPr marL="384048" lvl="0" indent="-257048" algn="l" rtl="0">
              <a:lnSpc>
                <a:spcPct val="94000"/>
              </a:lnSpc>
              <a:spcBef>
                <a:spcPts val="1200"/>
              </a:spcBef>
              <a:spcAft>
                <a:spcPts val="0"/>
              </a:spcAft>
              <a:buClr>
                <a:schemeClr val="dk2"/>
              </a:buClr>
              <a:buSzPts val="2000"/>
              <a:buNone/>
            </a:pPr>
            <a:endParaRPr/>
          </a:p>
        </p:txBody>
      </p:sp>
      <p:sp>
        <p:nvSpPr>
          <p:cNvPr id="2" name="Espace réservé du numéro de diapositive 1">
            <a:extLst>
              <a:ext uri="{FF2B5EF4-FFF2-40B4-BE49-F238E27FC236}">
                <a16:creationId xmlns:a16="http://schemas.microsoft.com/office/drawing/2014/main" id="{737FCD83-B3D4-42A0-83CF-7C2DA4544F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6"/>
        <p:cNvGrpSpPr/>
        <p:nvPr/>
      </p:nvGrpSpPr>
      <p:grpSpPr>
        <a:xfrm>
          <a:off x="0" y="0"/>
          <a:ext cx="0" cy="0"/>
          <a:chOff x="0" y="0"/>
          <a:chExt cx="0" cy="0"/>
        </a:xfrm>
      </p:grpSpPr>
      <p:sp>
        <p:nvSpPr>
          <p:cNvPr id="117" name="Google Shape;117;p16"/>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nvGrpSpPr>
          <p:cNvPr id="119" name="Google Shape;119;p16"/>
          <p:cNvGrpSpPr/>
          <p:nvPr/>
        </p:nvGrpSpPr>
        <p:grpSpPr>
          <a:xfrm>
            <a:off x="752858" y="744469"/>
            <a:ext cx="10674116" cy="5349671"/>
            <a:chOff x="752858" y="744469"/>
            <a:chExt cx="10674116" cy="5349671"/>
          </a:xfrm>
        </p:grpSpPr>
        <p:sp>
          <p:nvSpPr>
            <p:cNvPr id="120" name="Google Shape;120;p16"/>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21" name="Google Shape;121;p16"/>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6"/>
          <p:cNvSpPr/>
          <p:nvPr/>
        </p:nvSpPr>
        <p:spPr>
          <a:xfrm>
            <a:off x="1000462" y="968188"/>
            <a:ext cx="10194046" cy="48942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pic>
        <p:nvPicPr>
          <p:cNvPr id="123" name="Google Shape;123;p16" descr="https://lh5.googleusercontent.com/tv-RkzXmZzYr5T4cqFBRc1UtaY7vbJDLzX6JJFkreenq8jVWjouvtRzQ3rVxzDpbZaDHIre4RodJB8mxobeSnj4TcYB5j-pAtKgs9QMklSAgVlB4GgHNwoDZg5fLogmBvPEivop781s"/>
          <p:cNvPicPr preferRelativeResize="0">
            <a:picLocks noGrp="1"/>
          </p:cNvPicPr>
          <p:nvPr>
            <p:ph type="body" idx="1"/>
          </p:nvPr>
        </p:nvPicPr>
        <p:blipFill rotWithShape="1">
          <a:blip r:embed="rId3">
            <a:alphaModFix/>
          </a:blip>
          <a:srcRect/>
          <a:stretch/>
        </p:blipFill>
        <p:spPr>
          <a:xfrm>
            <a:off x="1322194" y="1369908"/>
            <a:ext cx="9550500" cy="4083000"/>
          </a:xfrm>
          <a:prstGeom prst="rect">
            <a:avLst/>
          </a:prstGeom>
          <a:noFill/>
          <a:ln>
            <a:noFill/>
          </a:ln>
        </p:spPr>
      </p:pic>
      <p:sp>
        <p:nvSpPr>
          <p:cNvPr id="124" name="Google Shape;124;p16"/>
          <p:cNvSpPr txBox="1"/>
          <p:nvPr/>
        </p:nvSpPr>
        <p:spPr>
          <a:xfrm>
            <a:off x="752850" y="6030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800">
                <a:solidFill>
                  <a:srgbClr val="000000"/>
                </a:solidFill>
              </a:rPr>
              <a:t>data.gouv.fr</a:t>
            </a:r>
            <a:endParaRPr sz="2800">
              <a:solidFill>
                <a:srgbClr val="000000"/>
              </a:solidFill>
            </a:endParaRPr>
          </a:p>
        </p:txBody>
      </p:sp>
      <p:sp>
        <p:nvSpPr>
          <p:cNvPr id="2" name="Espace réservé du numéro de diapositive 1">
            <a:extLst>
              <a:ext uri="{FF2B5EF4-FFF2-40B4-BE49-F238E27FC236}">
                <a16:creationId xmlns:a16="http://schemas.microsoft.com/office/drawing/2014/main" id="{5E80B4EB-FEDF-4677-8164-9A6A357D39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7" descr="https://lh6.googleusercontent.com/rV_-QJRVRiFX5Hyuja7oOdnUm4HoJzibr_az3Qobr61ZGtjqfSp58sbqDWa2hCgnr1DPCxZmeUI6xVnjr4hfPOWzYBYZwk4ki9E14EO9Uz9_YPvEn5LCfM5vZPEueqvZcXV9AksFJ2o"/>
          <p:cNvPicPr preferRelativeResize="0"/>
          <p:nvPr/>
        </p:nvPicPr>
        <p:blipFill rotWithShape="1">
          <a:blip r:embed="rId3">
            <a:alphaModFix/>
          </a:blip>
          <a:srcRect/>
          <a:stretch/>
        </p:blipFill>
        <p:spPr>
          <a:xfrm>
            <a:off x="746400" y="1142625"/>
            <a:ext cx="11172825" cy="1981200"/>
          </a:xfrm>
          <a:prstGeom prst="rect">
            <a:avLst/>
          </a:prstGeom>
          <a:noFill/>
          <a:ln>
            <a:noFill/>
          </a:ln>
        </p:spPr>
      </p:pic>
      <p:pic>
        <p:nvPicPr>
          <p:cNvPr id="130" name="Google Shape;130;p17" descr="https://lh5.googleusercontent.com/mduDjOIIguYCVIkcZ5BCNir_YPg0meUlPJ8oAWtQJmR729gr7EnaUHaNA9B4blA-6tUdg8tYS5MG4qCdnvQ6Ygzr9vqRUpOscVfM0Koz70s6v1_i5sIdiIK2tgj8SZ2eWuQaDuJl_kY"/>
          <p:cNvPicPr preferRelativeResize="0"/>
          <p:nvPr/>
        </p:nvPicPr>
        <p:blipFill rotWithShape="1">
          <a:blip r:embed="rId4">
            <a:alphaModFix/>
          </a:blip>
          <a:srcRect/>
          <a:stretch/>
        </p:blipFill>
        <p:spPr>
          <a:xfrm>
            <a:off x="746406" y="3361100"/>
            <a:ext cx="3810000" cy="2667000"/>
          </a:xfrm>
          <a:prstGeom prst="rect">
            <a:avLst/>
          </a:prstGeom>
          <a:noFill/>
          <a:ln>
            <a:noFill/>
          </a:ln>
        </p:spPr>
      </p:pic>
      <p:pic>
        <p:nvPicPr>
          <p:cNvPr id="131" name="Google Shape;131;p17" descr="https://lh3.googleusercontent.com/5MmBb2QSSCPSI-5wp1uepKsLVBSaOTYMO34zpRE9bXMjYOBR8FNdsrQEW_gf6OMeFrSdWjc7bdM46phvmPRX-UMr5LE6Ldk-ldTsKv1-S9yDGPDEcx4tw2D0xkb4Ju2UY9Hcuk2cQGM"/>
          <p:cNvPicPr preferRelativeResize="0"/>
          <p:nvPr/>
        </p:nvPicPr>
        <p:blipFill rotWithShape="1">
          <a:blip r:embed="rId5">
            <a:alphaModFix/>
          </a:blip>
          <a:srcRect/>
          <a:stretch/>
        </p:blipFill>
        <p:spPr>
          <a:xfrm>
            <a:off x="9480831" y="3438075"/>
            <a:ext cx="2438400" cy="2381250"/>
          </a:xfrm>
          <a:prstGeom prst="rect">
            <a:avLst/>
          </a:prstGeom>
          <a:noFill/>
          <a:ln>
            <a:noFill/>
          </a:ln>
        </p:spPr>
      </p:pic>
      <p:sp>
        <p:nvSpPr>
          <p:cNvPr id="132" name="Google Shape;132;p17"/>
          <p:cNvSpPr txBox="1"/>
          <p:nvPr/>
        </p:nvSpPr>
        <p:spPr>
          <a:xfrm>
            <a:off x="849050" y="506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800">
                <a:solidFill>
                  <a:srgbClr val="000000"/>
                </a:solidFill>
              </a:rPr>
              <a:t>data.gouv.fr</a:t>
            </a:r>
            <a:endParaRPr sz="2800">
              <a:solidFill>
                <a:srgbClr val="000000"/>
              </a:solidFill>
            </a:endParaRPr>
          </a:p>
        </p:txBody>
      </p:sp>
      <p:sp>
        <p:nvSpPr>
          <p:cNvPr id="2" name="Espace réservé du numéro de diapositive 1">
            <a:extLst>
              <a:ext uri="{FF2B5EF4-FFF2-40B4-BE49-F238E27FC236}">
                <a16:creationId xmlns:a16="http://schemas.microsoft.com/office/drawing/2014/main" id="{93B88363-9ABA-49DA-BE3B-D67E591BDF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1023475" y="1372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800">
                <a:solidFill>
                  <a:srgbClr val="000000"/>
                </a:solidFill>
              </a:rPr>
              <a:t>data.education.gouv.fr</a:t>
            </a:r>
            <a:endParaRPr sz="2800">
              <a:solidFill>
                <a:srgbClr val="000000"/>
              </a:solidFill>
            </a:endParaRPr>
          </a:p>
        </p:txBody>
      </p:sp>
      <p:pic>
        <p:nvPicPr>
          <p:cNvPr id="138" name="Google Shape;138;p18"/>
          <p:cNvPicPr preferRelativeResize="0"/>
          <p:nvPr/>
        </p:nvPicPr>
        <p:blipFill>
          <a:blip r:embed="rId3">
            <a:alphaModFix/>
          </a:blip>
          <a:stretch>
            <a:fillRect/>
          </a:stretch>
        </p:blipFill>
        <p:spPr>
          <a:xfrm>
            <a:off x="1138900" y="963375"/>
            <a:ext cx="8814225" cy="3518850"/>
          </a:xfrm>
          <a:prstGeom prst="rect">
            <a:avLst/>
          </a:prstGeom>
          <a:noFill/>
          <a:ln>
            <a:noFill/>
          </a:ln>
        </p:spPr>
      </p:pic>
      <p:sp>
        <p:nvSpPr>
          <p:cNvPr id="2" name="Espace réservé du numéro de diapositive 1">
            <a:extLst>
              <a:ext uri="{FF2B5EF4-FFF2-40B4-BE49-F238E27FC236}">
                <a16:creationId xmlns:a16="http://schemas.microsoft.com/office/drawing/2014/main" id="{9944DC18-1426-4CC1-9616-9FF8731BD3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p:nvPr/>
        </p:nvSpPr>
        <p:spPr>
          <a:xfrm>
            <a:off x="1119650" y="598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800">
                <a:solidFill>
                  <a:srgbClr val="000000"/>
                </a:solidFill>
              </a:rPr>
              <a:t>data.education.gouv.fr</a:t>
            </a:r>
            <a:endParaRPr sz="2800">
              <a:solidFill>
                <a:srgbClr val="000000"/>
              </a:solidFill>
            </a:endParaRPr>
          </a:p>
        </p:txBody>
      </p:sp>
      <p:pic>
        <p:nvPicPr>
          <p:cNvPr id="144" name="Google Shape;144;p19"/>
          <p:cNvPicPr preferRelativeResize="0"/>
          <p:nvPr/>
        </p:nvPicPr>
        <p:blipFill>
          <a:blip r:embed="rId3">
            <a:alphaModFix/>
          </a:blip>
          <a:stretch>
            <a:fillRect/>
          </a:stretch>
        </p:blipFill>
        <p:spPr>
          <a:xfrm>
            <a:off x="919475" y="632550"/>
            <a:ext cx="11208374" cy="5561776"/>
          </a:xfrm>
          <a:prstGeom prst="rect">
            <a:avLst/>
          </a:prstGeom>
          <a:noFill/>
          <a:ln>
            <a:noFill/>
          </a:ln>
        </p:spPr>
      </p:pic>
      <p:sp>
        <p:nvSpPr>
          <p:cNvPr id="2" name="Espace réservé du numéro de diapositive 1">
            <a:extLst>
              <a:ext uri="{FF2B5EF4-FFF2-40B4-BE49-F238E27FC236}">
                <a16:creationId xmlns:a16="http://schemas.microsoft.com/office/drawing/2014/main" id="{23F7CD74-8056-4637-9F66-D1173A278C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p:nvPr/>
        </p:nvSpPr>
        <p:spPr>
          <a:xfrm>
            <a:off x="831075" y="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2800">
                <a:solidFill>
                  <a:srgbClr val="000000"/>
                </a:solidFill>
              </a:rPr>
              <a:t>Etalab</a:t>
            </a:r>
            <a:endParaRPr sz="2800">
              <a:solidFill>
                <a:srgbClr val="000000"/>
              </a:solidFill>
            </a:endParaRPr>
          </a:p>
        </p:txBody>
      </p:sp>
      <p:pic>
        <p:nvPicPr>
          <p:cNvPr id="150" name="Google Shape;150;p20"/>
          <p:cNvPicPr preferRelativeResize="0"/>
          <p:nvPr/>
        </p:nvPicPr>
        <p:blipFill>
          <a:blip r:embed="rId3">
            <a:alphaModFix/>
          </a:blip>
          <a:stretch>
            <a:fillRect/>
          </a:stretch>
        </p:blipFill>
        <p:spPr>
          <a:xfrm>
            <a:off x="2984257" y="1966912"/>
            <a:ext cx="7286625" cy="2924175"/>
          </a:xfrm>
          <a:prstGeom prst="rect">
            <a:avLst/>
          </a:prstGeom>
          <a:noFill/>
          <a:ln>
            <a:noFill/>
          </a:ln>
        </p:spPr>
      </p:pic>
      <p:sp>
        <p:nvSpPr>
          <p:cNvPr id="2" name="Espace réservé du numéro de diapositive 1">
            <a:extLst>
              <a:ext uri="{FF2B5EF4-FFF2-40B4-BE49-F238E27FC236}">
                <a16:creationId xmlns:a16="http://schemas.microsoft.com/office/drawing/2014/main" id="{EC0382EE-8DBA-43A0-8453-2ABF779A4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Source Sans Pro"/>
              <a:buNone/>
            </a:pPr>
            <a:r>
              <a:rPr lang="fr-FR"/>
              <a:t>Quels facteurs peuvent impacter la réussite au baccalauréat ?</a:t>
            </a:r>
            <a:endParaRPr/>
          </a:p>
        </p:txBody>
      </p:sp>
      <p:sp>
        <p:nvSpPr>
          <p:cNvPr id="156" name="Google Shape;156;p21"/>
          <p:cNvSpPr txBox="1">
            <a:spLocks noGrp="1"/>
          </p:cNvSpPr>
          <p:nvPr>
            <p:ph type="body" idx="1"/>
          </p:nvPr>
        </p:nvSpPr>
        <p:spPr>
          <a:xfrm>
            <a:off x="1295400" y="2590800"/>
            <a:ext cx="9601200" cy="35814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fr-FR"/>
              <a:t>Etudes des jeux de données</a:t>
            </a:r>
            <a:endParaRPr/>
          </a:p>
          <a:p>
            <a:pPr marL="384048" lvl="0" indent="-384048" algn="l" rtl="0">
              <a:lnSpc>
                <a:spcPct val="94000"/>
              </a:lnSpc>
              <a:spcBef>
                <a:spcPts val="1200"/>
              </a:spcBef>
              <a:spcAft>
                <a:spcPts val="0"/>
              </a:spcAft>
              <a:buClr>
                <a:schemeClr val="dk2"/>
              </a:buClr>
              <a:buSzPts val="2000"/>
              <a:buChar char="■"/>
            </a:pPr>
            <a:r>
              <a:rPr lang="fr-FR"/>
              <a:t>Les données portent sur plusieurs facteurs : </a:t>
            </a:r>
            <a:endParaRPr/>
          </a:p>
          <a:p>
            <a:pPr marL="0" lvl="0" indent="0" algn="l" rtl="0">
              <a:lnSpc>
                <a:spcPct val="94000"/>
              </a:lnSpc>
              <a:spcBef>
                <a:spcPts val="1200"/>
              </a:spcBef>
              <a:spcAft>
                <a:spcPts val="0"/>
              </a:spcAft>
              <a:buClr>
                <a:schemeClr val="dk2"/>
              </a:buClr>
              <a:buSzPts val="2000"/>
              <a:buNone/>
            </a:pPr>
            <a:r>
              <a:rPr lang="fr-FR"/>
              <a:t>          1. L’âge</a:t>
            </a:r>
            <a:endParaRPr/>
          </a:p>
          <a:p>
            <a:pPr marL="530352" lvl="1" indent="0" algn="l" rtl="0">
              <a:lnSpc>
                <a:spcPct val="94000"/>
              </a:lnSpc>
              <a:spcBef>
                <a:spcPts val="700"/>
              </a:spcBef>
              <a:spcAft>
                <a:spcPts val="0"/>
              </a:spcAft>
              <a:buClr>
                <a:schemeClr val="dk2"/>
              </a:buClr>
              <a:buSzPts val="2000"/>
              <a:buNone/>
            </a:pPr>
            <a:r>
              <a:rPr lang="fr-FR" i="0"/>
              <a:t>2. L’origine sociale</a:t>
            </a:r>
            <a:endParaRPr i="0"/>
          </a:p>
          <a:p>
            <a:pPr marL="530352" lvl="1" indent="0" algn="l" rtl="0">
              <a:lnSpc>
                <a:spcPct val="94000"/>
              </a:lnSpc>
              <a:spcBef>
                <a:spcPts val="700"/>
              </a:spcBef>
              <a:spcAft>
                <a:spcPts val="0"/>
              </a:spcAft>
              <a:buClr>
                <a:schemeClr val="dk2"/>
              </a:buClr>
              <a:buSzPts val="2000"/>
              <a:buNone/>
            </a:pPr>
            <a:r>
              <a:rPr lang="fr-FR" i="0"/>
              <a:t>3. L’emplacement géographique de l’établissement.</a:t>
            </a:r>
            <a:endParaRPr i="0"/>
          </a:p>
          <a:p>
            <a:pPr marL="530352" lvl="1" indent="0" algn="l" rtl="0">
              <a:lnSpc>
                <a:spcPct val="94000"/>
              </a:lnSpc>
              <a:spcBef>
                <a:spcPts val="700"/>
              </a:spcBef>
              <a:spcAft>
                <a:spcPts val="0"/>
              </a:spcAft>
              <a:buClr>
                <a:schemeClr val="dk2"/>
              </a:buClr>
              <a:buSzPts val="2000"/>
              <a:buNone/>
            </a:pPr>
            <a:endParaRPr/>
          </a:p>
          <a:p>
            <a:pPr marL="530352" lvl="1" indent="0" algn="l" rtl="0">
              <a:lnSpc>
                <a:spcPct val="94000"/>
              </a:lnSpc>
              <a:spcBef>
                <a:spcPts val="700"/>
              </a:spcBef>
              <a:spcAft>
                <a:spcPts val="0"/>
              </a:spcAft>
              <a:buClr>
                <a:schemeClr val="dk2"/>
              </a:buClr>
              <a:buSzPts val="2000"/>
              <a:buNone/>
            </a:pPr>
            <a:r>
              <a:rPr lang="fr-FR"/>
              <a:t>Objectifs : Décrypter et analyser les données.</a:t>
            </a:r>
            <a:endParaRPr/>
          </a:p>
          <a:p>
            <a:pPr marL="0" lvl="0" indent="0"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a:p>
            <a:pPr marL="384048" lvl="0" indent="-257048" algn="l" rtl="0">
              <a:lnSpc>
                <a:spcPct val="94000"/>
              </a:lnSpc>
              <a:spcBef>
                <a:spcPts val="1200"/>
              </a:spcBef>
              <a:spcAft>
                <a:spcPts val="0"/>
              </a:spcAft>
              <a:buClr>
                <a:schemeClr val="dk2"/>
              </a:buClr>
              <a:buSzPts val="2000"/>
              <a:buNone/>
            </a:pPr>
            <a:endParaRPr/>
          </a:p>
        </p:txBody>
      </p:sp>
      <p:sp>
        <p:nvSpPr>
          <p:cNvPr id="2" name="Espace réservé du numéro de diapositive 1">
            <a:extLst>
              <a:ext uri="{FF2B5EF4-FFF2-40B4-BE49-F238E27FC236}">
                <a16:creationId xmlns:a16="http://schemas.microsoft.com/office/drawing/2014/main" id="{87D21B8C-9695-40EA-8D8C-4D05111145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Tree>
  </p:cSld>
  <p:clrMapOvr>
    <a:masterClrMapping/>
  </p:clrMapOvr>
</p:sld>
</file>

<file path=ppt/theme/theme1.xml><?xml version="1.0" encoding="utf-8"?>
<a:theme xmlns:a="http://schemas.openxmlformats.org/drawingml/2006/main" name="Rognage">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864</Words>
  <Application>Microsoft Office PowerPoint</Application>
  <PresentationFormat>Grand écran</PresentationFormat>
  <Paragraphs>93</Paragraphs>
  <Slides>14</Slides>
  <Notes>14</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Arial</vt:lpstr>
      <vt:lpstr>Source Sans Pro</vt:lpstr>
      <vt:lpstr>Rognage</vt:lpstr>
      <vt:lpstr>Présentation PowerPoint</vt:lpstr>
      <vt:lpstr>Sommaire</vt:lpstr>
      <vt:lpstr>Présentation du contexte</vt:lpstr>
      <vt:lpstr>Présentation PowerPoint</vt:lpstr>
      <vt:lpstr>Présentation PowerPoint</vt:lpstr>
      <vt:lpstr>Présentation PowerPoint</vt:lpstr>
      <vt:lpstr>Présentation PowerPoint</vt:lpstr>
      <vt:lpstr>Présentation PowerPoint</vt:lpstr>
      <vt:lpstr>Quels facteurs peuvent impacter la réussite au baccalauréat ?</vt:lpstr>
      <vt:lpstr>Les différents jeux de données</vt:lpstr>
      <vt:lpstr>ANALYSE GÉOGRAPHIQUE</vt:lpstr>
      <vt:lpstr>ANALYSE DES ORIGINES SOCIALES</vt:lpstr>
      <vt:lpstr>ANALYSE SELON L'ÂGE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Pierre Bizos</cp:lastModifiedBy>
  <cp:revision>3</cp:revision>
  <dcterms:modified xsi:type="dcterms:W3CDTF">2018-11-06T09:36:53Z</dcterms:modified>
</cp:coreProperties>
</file>