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7.xml"/><Relationship Id="rId22" Type="http://schemas.openxmlformats.org/officeDocument/2006/relationships/font" Target="fonts/SourceSansPro-boldItalic.fntdata"/><Relationship Id="rId10" Type="http://schemas.openxmlformats.org/officeDocument/2006/relationships/slide" Target="slides/slide6.xml"/><Relationship Id="rId21" Type="http://schemas.openxmlformats.org/officeDocument/2006/relationships/font" Target="fonts/SourceSansPr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SansPr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trepreneur-interet-general.etalab.gouv.f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Les données que nous avons utilisé proviennent de </a:t>
            </a:r>
            <a:r>
              <a:rPr b="1" lang="fr-FR"/>
              <a:t>deux portails open-data gouvernementaux</a:t>
            </a:r>
            <a:r>
              <a:rPr lang="fr-FR"/>
              <a:t> : le portail général data.gouv.fr ainsi que le portail du ministère de l’éducation.</a:t>
            </a:r>
            <a:endParaRPr/>
          </a:p>
          <a:p>
            <a:pPr indent="0" lvl="0" marL="0" rtl="0" algn="l">
              <a:spcBef>
                <a:spcPts val="0"/>
              </a:spcBef>
              <a:spcAft>
                <a:spcPts val="0"/>
              </a:spcAft>
              <a:buNone/>
            </a:pPr>
            <a:r>
              <a:rPr b="1" lang="fr-FR"/>
              <a:t>Nous avons identifié trois fichiers intéressants</a:t>
            </a:r>
            <a:r>
              <a:rPr lang="fr-FR"/>
              <a:t> :</a:t>
            </a:r>
            <a:endParaRPr/>
          </a:p>
          <a:p>
            <a:pPr indent="-298450" lvl="0" marL="457200" rtl="0" algn="l">
              <a:spcBef>
                <a:spcPts val="0"/>
              </a:spcBef>
              <a:spcAft>
                <a:spcPts val="0"/>
              </a:spcAft>
              <a:buSzPts val="1100"/>
              <a:buChar char="-"/>
            </a:pPr>
            <a:r>
              <a:rPr lang="fr-FR"/>
              <a:t>la réussite au baccalauréat selon l’origine sociale entre 1997 et 2016</a:t>
            </a:r>
            <a:endParaRPr/>
          </a:p>
          <a:p>
            <a:pPr indent="-298450" lvl="0" marL="457200" rtl="0" algn="l">
              <a:spcBef>
                <a:spcPts val="0"/>
              </a:spcBef>
              <a:spcAft>
                <a:spcPts val="0"/>
              </a:spcAft>
              <a:buSzPts val="1100"/>
              <a:buChar char="-"/>
            </a:pPr>
            <a:r>
              <a:rPr lang="fr-FR"/>
              <a:t>la réussite selon l’établissement entre 1997 et 2016 qui nous a permis d’analyser à un niveau plus pertinent : par département</a:t>
            </a:r>
            <a:endParaRPr/>
          </a:p>
          <a:p>
            <a:pPr indent="-298450" lvl="0" marL="457200" rtl="0" algn="l">
              <a:spcBef>
                <a:spcPts val="0"/>
              </a:spcBef>
              <a:spcAft>
                <a:spcPts val="0"/>
              </a:spcAft>
              <a:buSzPts val="1100"/>
              <a:buChar char="-"/>
            </a:pPr>
            <a:r>
              <a:rPr lang="fr-FR"/>
              <a:t>la réussite selon </a:t>
            </a:r>
            <a:r>
              <a:rPr lang="fr-FR"/>
              <a:t>l'âge</a:t>
            </a:r>
            <a:r>
              <a:rPr lang="fr-FR"/>
              <a:t> toujours sur la même période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Afin de réaliser ces visualisations, nous avons utilisé l’outil de datavisualisation “Tableau Public”</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(L’utilisation de cet outil nous a demandé d’optimiser les données présentes dans nos sources afin de conserver des performances optimales, nous avons donc du trier et isoler les données nécessaire, nottament sur la partie réussite selon l’établissement afin </a:t>
            </a:r>
            <a:r>
              <a:rPr lang="fr-FR"/>
              <a:t>d'agréger</a:t>
            </a:r>
            <a:r>
              <a:rPr lang="fr-FR"/>
              <a:t> les données au département. Ces traitements ont été réalisés via Excel)</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Sur cette carte, nous pouvons facilement identifier des zones géographiques en décalage avec le reste de la france : le nord ainsi que l’Indre les Vosges et l’Ariège qui plafonnent à environ 88% de réussite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Mais surtout que deux départements d’outre mer : Mayotte avec un taux de 68 % et la Guyane avec 82%</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 type de visualisation permet d’avoir des indicateurs pertinents afin </a:t>
            </a:r>
            <a:r>
              <a:rPr lang="fr-FR">
                <a:solidFill>
                  <a:schemeClr val="dk1"/>
                </a:solidFill>
              </a:rPr>
              <a:t>par exemple </a:t>
            </a:r>
            <a:r>
              <a:rPr lang="fr-FR"/>
              <a:t>de préciser les aides de l’état pour l’éducation selon différentes académies.</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Site data.gouv.fr qui regroupe les données de nombreux thèmes (Agriculture, Culture). Données regroupées par thèmes. Quelques infos à disposition facilement (Nombres de ressources, Réutilisation, Favoris, Couverture temporelle, Couverture territoriale, Granularité de la couverture territoriale)</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Possibilité de voir les utlisation faites des jeux de données. Lorsque l’on clique sur l’une des applications on peut voir les jeux de données utilisés venant de data.gouv.fr (ici de “Etat de l’enseignement …..”) Plus d’info lorsqu’on choisi un jeu de données (type de licence, fréquence, date de création, date de modification, dernière mise à jour de ressource)</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6c7ca968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6c7ca96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data.education.gouv.fr site d’open data spécialement pour l’éducation. Même jeu de données que pour data.gouv.fr.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c7ca968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c7ca96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Possibilité de visualiser les données à l’avance avec des filtres.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c7ca968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c7ca96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1200"/>
              <a:t>La mission Etalab fait partie de la Direction interministérielle du numérique et du système d’information et de communication de l’Etat (DINSIC). elle coordonne la politique d’ouverture et de partage des données publiques (« open data ») </a:t>
            </a:r>
            <a:endParaRPr sz="1200"/>
          </a:p>
          <a:p>
            <a:pPr indent="0" lvl="0" marL="0" rtl="0" algn="l">
              <a:spcBef>
                <a:spcPts val="0"/>
              </a:spcBef>
              <a:spcAft>
                <a:spcPts val="0"/>
              </a:spcAft>
              <a:buNone/>
            </a:pPr>
            <a:r>
              <a:rPr lang="fr-FR" sz="1200"/>
              <a:t>Favorise cela </a:t>
            </a:r>
            <a:r>
              <a:rPr lang="fr-FR" sz="1200"/>
              <a:t>grâce</a:t>
            </a:r>
            <a:r>
              <a:rPr lang="fr-FR" sz="1200"/>
              <a:t> au programme “</a:t>
            </a:r>
            <a:r>
              <a:rPr lang="fr-FR" sz="1200">
                <a:highlight>
                  <a:srgbClr val="FFFFFF"/>
                </a:highlight>
                <a:uFill>
                  <a:noFill/>
                </a:uFill>
                <a:hlinkClick r:id="rId2"/>
              </a:rPr>
              <a:t> Entrepreneur.e d’Intérêt Général </a:t>
            </a:r>
            <a:r>
              <a:rPr lang="fr-FR" sz="1200"/>
              <a:t>“</a:t>
            </a:r>
            <a:endParaRPr sz="1200"/>
          </a:p>
          <a:p>
            <a:pPr indent="0" lvl="0" marL="0" rtl="0" algn="l">
              <a:spcBef>
                <a:spcPts val="0"/>
              </a:spcBef>
              <a:spcAft>
                <a:spcPts val="0"/>
              </a:spcAft>
              <a:buNone/>
            </a:pPr>
            <a:r>
              <a:rPr lang="fr-FR" sz="1200"/>
              <a:t>Licence Ouverte :</a:t>
            </a:r>
            <a:endParaRPr sz="1200"/>
          </a:p>
          <a:p>
            <a:pPr indent="-304800" lvl="0" marL="457200" rtl="0" algn="l">
              <a:lnSpc>
                <a:spcPct val="125000"/>
              </a:lnSpc>
              <a:spcBef>
                <a:spcPts val="1200"/>
              </a:spcBef>
              <a:spcAft>
                <a:spcPts val="0"/>
              </a:spcAft>
              <a:buClr>
                <a:srgbClr val="403B3B"/>
              </a:buClr>
              <a:buSzPts val="1200"/>
              <a:buAutoNum type="arabicPeriod"/>
            </a:pPr>
            <a:r>
              <a:rPr lang="fr-FR" sz="1200">
                <a:solidFill>
                  <a:srgbClr val="403B3B"/>
                </a:solidFill>
              </a:rPr>
              <a:t>Une grande liberté de réutilisation des informations :</a:t>
            </a:r>
            <a:endParaRPr sz="1200">
              <a:solidFill>
                <a:srgbClr val="403B3B"/>
              </a:solidFill>
            </a:endParaRPr>
          </a:p>
          <a:p>
            <a:pPr indent="-304800" lvl="1" marL="914400" rtl="0" algn="l">
              <a:lnSpc>
                <a:spcPct val="125000"/>
              </a:lnSpc>
              <a:spcBef>
                <a:spcPts val="0"/>
              </a:spcBef>
              <a:spcAft>
                <a:spcPts val="0"/>
              </a:spcAft>
              <a:buClr>
                <a:srgbClr val="403B3B"/>
              </a:buClr>
              <a:buSzPts val="1200"/>
              <a:buChar char="○"/>
            </a:pPr>
            <a:r>
              <a:rPr lang="fr-FR" sz="1200">
                <a:solidFill>
                  <a:srgbClr val="403B3B"/>
                </a:solidFill>
              </a:rPr>
              <a:t>Une licence ouverte, libre et gratuite, qui apporte la sécurité juridique nécessaire aux producteurs et aux réutilisateurs des données publiques ;</a:t>
            </a:r>
            <a:endParaRPr sz="1200">
              <a:solidFill>
                <a:srgbClr val="403B3B"/>
              </a:solidFill>
            </a:endParaRPr>
          </a:p>
          <a:p>
            <a:pPr indent="-304800" lvl="1" marL="914400" rtl="0" algn="l">
              <a:lnSpc>
                <a:spcPct val="125000"/>
              </a:lnSpc>
              <a:spcBef>
                <a:spcPts val="0"/>
              </a:spcBef>
              <a:spcAft>
                <a:spcPts val="0"/>
              </a:spcAft>
              <a:buClr>
                <a:srgbClr val="403B3B"/>
              </a:buClr>
              <a:buSzPts val="1200"/>
              <a:buChar char="○"/>
            </a:pPr>
            <a:r>
              <a:rPr lang="fr-FR" sz="1200">
                <a:solidFill>
                  <a:srgbClr val="403B3B"/>
                </a:solidFill>
              </a:rPr>
              <a:t>Une licence qui promeut la réutilisation la plus large en autorisant la reproduction, la redistribution, l’adaptation et l’exploitation commerciale des données ;</a:t>
            </a:r>
            <a:endParaRPr sz="1200">
              <a:solidFill>
                <a:srgbClr val="403B3B"/>
              </a:solidFill>
            </a:endParaRPr>
          </a:p>
          <a:p>
            <a:pPr indent="-304800" lvl="1" marL="914400" rtl="0" algn="l">
              <a:lnSpc>
                <a:spcPct val="125000"/>
              </a:lnSpc>
              <a:spcBef>
                <a:spcPts val="0"/>
              </a:spcBef>
              <a:spcAft>
                <a:spcPts val="0"/>
              </a:spcAft>
              <a:buClr>
                <a:srgbClr val="403B3B"/>
              </a:buClr>
              <a:buSzPts val="1200"/>
              <a:buChar char="○"/>
            </a:pPr>
            <a:r>
              <a:rPr lang="fr-FR" sz="1200">
                <a:solidFill>
                  <a:srgbClr val="403B3B"/>
                </a:solidFill>
              </a:rPr>
              <a:t>Une licence qui s’inscrit dans un contexte international en étant compatible avec les standards des licences Open Data développées à l’étranger et notamment celles du gouvernement britannique (Open Government Licence) ainsi que les autres standards internationaux (ODC-BY, CC-BY 2.0).</a:t>
            </a:r>
            <a:endParaRPr sz="1200">
              <a:solidFill>
                <a:srgbClr val="403B3B"/>
              </a:solidFill>
            </a:endParaRPr>
          </a:p>
          <a:p>
            <a:pPr indent="-304800" lvl="0" marL="457200" rtl="0" algn="l">
              <a:lnSpc>
                <a:spcPct val="125000"/>
              </a:lnSpc>
              <a:spcBef>
                <a:spcPts val="0"/>
              </a:spcBef>
              <a:spcAft>
                <a:spcPts val="0"/>
              </a:spcAft>
              <a:buClr>
                <a:srgbClr val="403B3B"/>
              </a:buClr>
              <a:buSzPts val="1200"/>
              <a:buAutoNum type="arabicPeriod"/>
            </a:pPr>
            <a:r>
              <a:rPr lang="fr-FR" sz="1200">
                <a:solidFill>
                  <a:srgbClr val="403B3B"/>
                </a:solidFill>
              </a:rPr>
              <a:t>Une exigence forte de transparence de la donnée et de qualité des sources en rendant obligatoire la mention de la paternité.</a:t>
            </a:r>
            <a:endParaRPr sz="1200">
              <a:solidFill>
                <a:srgbClr val="403B3B"/>
              </a:solidFill>
            </a:endParaRPr>
          </a:p>
          <a:p>
            <a:pPr indent="-304800" lvl="0" marL="457200" rtl="0" algn="l">
              <a:lnSpc>
                <a:spcPct val="125000"/>
              </a:lnSpc>
              <a:spcBef>
                <a:spcPts val="0"/>
              </a:spcBef>
              <a:spcAft>
                <a:spcPts val="0"/>
              </a:spcAft>
              <a:buClr>
                <a:srgbClr val="403B3B"/>
              </a:buClr>
              <a:buSzPts val="1200"/>
              <a:buAutoNum type="arabicPeriod"/>
            </a:pPr>
            <a:r>
              <a:rPr lang="fr-FR" sz="1200">
                <a:solidFill>
                  <a:srgbClr val="403B3B"/>
                </a:solidFill>
              </a:rPr>
              <a:t>Une opportunité de mutualisation pour les autres données publiques en mettant en place un standard réutilisable par les collectivités territoriales qui souhaiteraient se lancer dans l’ouverture des données publiques.</a:t>
            </a:r>
            <a:endParaRPr sz="1200">
              <a:solidFill>
                <a:srgbClr val="403B3B"/>
              </a:solidFill>
            </a:endParaRPr>
          </a:p>
          <a:p>
            <a:pPr indent="0" lvl="0" marL="0" rtl="0" algn="l">
              <a:spcBef>
                <a:spcPts val="200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L’idée directrice de notre projet était la recherche des éléments pouvant impacter la réussite d’un lycéen au baccalauréat.</a:t>
            </a:r>
            <a:endParaRPr/>
          </a:p>
          <a:p>
            <a:pPr indent="0" lvl="0" marL="0" rtl="0" algn="l">
              <a:spcBef>
                <a:spcPts val="0"/>
              </a:spcBef>
              <a:spcAft>
                <a:spcPts val="0"/>
              </a:spcAft>
              <a:buNone/>
            </a:pPr>
            <a:r>
              <a:rPr lang="fr-FR"/>
              <a:t>Nous avons donc axé notre recherche afin de </a:t>
            </a:r>
            <a:r>
              <a:rPr b="1" lang="fr-FR"/>
              <a:t>trouver différents indicateurs</a:t>
            </a:r>
            <a:r>
              <a:rPr lang="fr-FR"/>
              <a:t> en relation directe avec ce sujet.</a:t>
            </a:r>
            <a:endParaRPr/>
          </a:p>
          <a:p>
            <a:pPr indent="0" lvl="0" marL="0" rtl="0" algn="l">
              <a:spcBef>
                <a:spcPts val="0"/>
              </a:spcBef>
              <a:spcAft>
                <a:spcPts val="0"/>
              </a:spcAft>
              <a:buNone/>
            </a:pPr>
            <a:r>
              <a:rPr lang="fr-FR"/>
              <a:t>De ce fait nous avons considéré la data comme un </a:t>
            </a:r>
            <a:r>
              <a:rPr b="1" lang="fr-FR"/>
              <a:t>outil d’aide à la décision</a:t>
            </a:r>
            <a:r>
              <a:rPr lang="fr-FR"/>
              <a: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Les données ainsi trouvées nous ont permis de mettre en valeur trois principaux axes plausibles : </a:t>
            </a:r>
            <a:r>
              <a:rPr lang="fr-FR"/>
              <a:t>l'âge</a:t>
            </a:r>
            <a:r>
              <a:rPr lang="fr-FR"/>
              <a:t>, l’origine sociale et la localisation de l’étudiant.</a:t>
            </a:r>
            <a:endParaRPr/>
          </a:p>
          <a:p>
            <a:pPr indent="0" lvl="0" marL="0" rtl="0" algn="l">
              <a:spcBef>
                <a:spcPts val="0"/>
              </a:spcBef>
              <a:spcAft>
                <a:spcPts val="0"/>
              </a:spcAft>
              <a:buNone/>
            </a:pPr>
            <a:r>
              <a:rPr lang="fr-FR"/>
              <a:t>L’objectif de notre présentation est donc d’analyser et de tenter de </a:t>
            </a:r>
            <a:r>
              <a:rPr lang="fr-FR"/>
              <a:t>décrypter</a:t>
            </a:r>
            <a:r>
              <a:rPr lang="fr-FR"/>
              <a:t> ces données à travers diverses visualisations</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lstStyle>
            <a:lvl1pPr lvl="0" algn="ctr">
              <a:lnSpc>
                <a:spcPct val="89000"/>
              </a:lnSpc>
              <a:spcBef>
                <a:spcPts val="0"/>
              </a:spcBef>
              <a:spcAft>
                <a:spcPts val="0"/>
              </a:spcAft>
              <a:buClr>
                <a:schemeClr val="dk2"/>
              </a:buClr>
              <a:buSzPts val="7200"/>
              <a:buFont typeface="Source Sans Pro"/>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grpSp>
        <p:nvGrpSpPr>
          <p:cNvPr id="18" name="Google Shape;18;p2"/>
          <p:cNvGrpSpPr/>
          <p:nvPr/>
        </p:nvGrpSpPr>
        <p:grpSpPr>
          <a:xfrm>
            <a:off x="752858" y="744469"/>
            <a:ext cx="10674116" cy="5349671"/>
            <a:chOff x="752858" y="744469"/>
            <a:chExt cx="10674116" cy="5349671"/>
          </a:xfrm>
        </p:grpSpPr>
        <p:sp>
          <p:nvSpPr>
            <p:cNvPr id="19" name="Google Shape;19;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lstStyle>
            <a:lvl1pPr lvl="0" algn="r">
              <a:lnSpc>
                <a:spcPct val="89000"/>
              </a:lnSpc>
              <a:spcBef>
                <a:spcPts val="0"/>
              </a:spcBef>
              <a:spcAft>
                <a:spcPts val="0"/>
              </a:spcAft>
              <a:buClr>
                <a:schemeClr val="lt2"/>
              </a:buClr>
              <a:buSzPts val="7200"/>
              <a:buFont typeface="Source Sans Pro"/>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sp>
        <p:nvSpPr>
          <p:cNvPr id="33" name="Google Shape;33;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showMasterSp="0" type="objTx">
  <p:cSld name="OBJECT_WITH_CAPTION_TEXT">
    <p:spTree>
      <p:nvGrpSpPr>
        <p:cNvPr id="59"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Source Sans Pro"/>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showMasterSp="0" type="picTx">
  <p:cSld name="PICTURE_WITH_CAPTION_TEXT">
    <p:spTree>
      <p:nvGrpSpPr>
        <p:cNvPr id="68"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Source Sans Pr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Google Shape;72;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Google Shape;8;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Google Shape;9;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Google Shape;10;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ata.education.gouv.fr/" TargetMode="External"/><Relationship Id="rId4" Type="http://schemas.openxmlformats.org/officeDocument/2006/relationships/hyperlink" Target="https://data.gouv.f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2" name="Shape 92"/>
        <p:cNvGrpSpPr/>
        <p:nvPr/>
      </p:nvGrpSpPr>
      <p:grpSpPr>
        <a:xfrm>
          <a:off x="0" y="0"/>
          <a:ext cx="0" cy="0"/>
          <a:chOff x="0" y="0"/>
          <a:chExt cx="0" cy="0"/>
        </a:xfrm>
      </p:grpSpPr>
      <p:pic>
        <p:nvPicPr>
          <p:cNvPr descr="RÃ©sultat de recherche d'images pour &quot;bac&quot;" id="93" name="Google Shape;93;p13"/>
          <p:cNvPicPr preferRelativeResize="0"/>
          <p:nvPr/>
        </p:nvPicPr>
        <p:blipFill rotWithShape="1">
          <a:blip r:embed="rId3">
            <a:alphaModFix/>
          </a:blip>
          <a:srcRect b="0" l="0" r="0" t="9983"/>
          <a:stretch/>
        </p:blipFill>
        <p:spPr>
          <a:xfrm>
            <a:off x="20" y="10"/>
            <a:ext cx="12191980" cy="6859300"/>
          </a:xfrm>
          <a:prstGeom prst="rect">
            <a:avLst/>
          </a:prstGeom>
          <a:noFill/>
          <a:ln>
            <a:noFill/>
          </a:ln>
        </p:spPr>
      </p:pic>
      <p:sp>
        <p:nvSpPr>
          <p:cNvPr id="94" name="Google Shape;94;p13"/>
          <p:cNvSpPr/>
          <p:nvPr/>
        </p:nvSpPr>
        <p:spPr>
          <a:xfrm>
            <a:off x="1155560" y="1137137"/>
            <a:ext cx="9867482" cy="4570327"/>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95" name="Google Shape;95;p13"/>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97" name="Google Shape;97;p13"/>
          <p:cNvSpPr txBox="1"/>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None/>
            </a:pPr>
            <a:r>
              <a:rPr b="0" i="0" lang="fr-FR" sz="5000" u="none" cap="none" strike="noStrike">
                <a:solidFill>
                  <a:schemeClr val="dk2"/>
                </a:solidFill>
                <a:latin typeface="Source Sans Pro"/>
                <a:ea typeface="Source Sans Pro"/>
                <a:cs typeface="Source Sans Pro"/>
                <a:sym typeface="Source Sans Pro"/>
              </a:rPr>
              <a:t>LES FACTEURS IMPACTANT LA  RÉUSSITE DU BACCALAUREAT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fr-FR"/>
              <a:t>Les différents jeux de données</a:t>
            </a:r>
            <a:endParaRPr/>
          </a:p>
        </p:txBody>
      </p:sp>
      <p:sp>
        <p:nvSpPr>
          <p:cNvPr id="162" name="Google Shape;162;p2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t>Les sources des jeux de données : </a:t>
            </a:r>
            <a:endParaRPr/>
          </a:p>
          <a:p>
            <a:pPr indent="-384048" lvl="1" marL="914400" rtl="0" algn="l">
              <a:lnSpc>
                <a:spcPct val="94000"/>
              </a:lnSpc>
              <a:spcBef>
                <a:spcPts val="700"/>
              </a:spcBef>
              <a:spcAft>
                <a:spcPts val="0"/>
              </a:spcAft>
              <a:buClr>
                <a:schemeClr val="dk2"/>
              </a:buClr>
              <a:buSzPts val="2000"/>
              <a:buChar char="–"/>
            </a:pPr>
            <a:r>
              <a:rPr lang="fr-FR"/>
              <a:t>Le portail OpenData du ministère de l’éducation : </a:t>
            </a:r>
            <a:r>
              <a:rPr lang="fr-FR" u="sng">
                <a:solidFill>
                  <a:schemeClr val="hlink"/>
                </a:solidFill>
                <a:hlinkClick r:id="rId3"/>
              </a:rPr>
              <a:t>https://data.education.gouv.fr/</a:t>
            </a:r>
            <a:endParaRPr/>
          </a:p>
          <a:p>
            <a:pPr indent="-384048" lvl="1" marL="914400" rtl="0" algn="l">
              <a:lnSpc>
                <a:spcPct val="94000"/>
              </a:lnSpc>
              <a:spcBef>
                <a:spcPts val="700"/>
              </a:spcBef>
              <a:spcAft>
                <a:spcPts val="0"/>
              </a:spcAft>
              <a:buClr>
                <a:schemeClr val="dk2"/>
              </a:buClr>
              <a:buSzPts val="2000"/>
              <a:buChar char="–"/>
            </a:pPr>
            <a:r>
              <a:rPr lang="fr-FR"/>
              <a:t>Le portail OpenData du gouvernement : </a:t>
            </a:r>
            <a:r>
              <a:rPr lang="fr-FR" u="sng">
                <a:solidFill>
                  <a:schemeClr val="hlink"/>
                </a:solidFill>
                <a:hlinkClick r:id="rId4"/>
              </a:rPr>
              <a:t>https://data.gouv.fr/</a:t>
            </a:r>
            <a:endParaRPr u="sng"/>
          </a:p>
          <a:p>
            <a:pPr indent="-257048" lvl="1" marL="914400" rtl="0" algn="l">
              <a:lnSpc>
                <a:spcPct val="94000"/>
              </a:lnSpc>
              <a:spcBef>
                <a:spcPts val="700"/>
              </a:spcBef>
              <a:spcAft>
                <a:spcPts val="0"/>
              </a:spcAft>
              <a:buClr>
                <a:schemeClr val="dk2"/>
              </a:buClr>
              <a:buSzPts val="2000"/>
              <a:buNone/>
            </a:pPr>
            <a:r>
              <a:t/>
            </a:r>
            <a:endParaRPr u="sng"/>
          </a:p>
          <a:p>
            <a:pPr indent="-384048" lvl="0" marL="384048" rtl="0" algn="l">
              <a:lnSpc>
                <a:spcPct val="94000"/>
              </a:lnSpc>
              <a:spcBef>
                <a:spcPts val="1200"/>
              </a:spcBef>
              <a:spcAft>
                <a:spcPts val="0"/>
              </a:spcAft>
              <a:buClr>
                <a:schemeClr val="dk2"/>
              </a:buClr>
              <a:buSzPts val="2000"/>
              <a:buChar char="■"/>
            </a:pPr>
            <a:r>
              <a:rPr lang="fr-FR"/>
              <a:t>Isolement des données nécessaires</a:t>
            </a:r>
            <a:endParaRPr/>
          </a:p>
          <a:p>
            <a:pPr indent="-384048" lvl="0" marL="384048" rtl="0" algn="l">
              <a:lnSpc>
                <a:spcPct val="94000"/>
              </a:lnSpc>
              <a:spcBef>
                <a:spcPts val="1200"/>
              </a:spcBef>
              <a:spcAft>
                <a:spcPts val="0"/>
              </a:spcAft>
              <a:buClr>
                <a:schemeClr val="dk2"/>
              </a:buClr>
              <a:buSzPts val="2000"/>
              <a:buChar char="■"/>
            </a:pPr>
            <a:r>
              <a:rPr lang="fr-FR"/>
              <a:t>Traitement de cette donnée afin d’en ressortir une tendance.</a:t>
            </a:r>
            <a:endParaRPr/>
          </a:p>
          <a:p>
            <a:pPr indent="-257048" lvl="0" marL="384048" rtl="0" algn="l">
              <a:lnSpc>
                <a:spcPct val="94000"/>
              </a:lnSpc>
              <a:spcBef>
                <a:spcPts val="1200"/>
              </a:spcBef>
              <a:spcAft>
                <a:spcPts val="0"/>
              </a:spcAft>
              <a:buClr>
                <a:schemeClr val="dk2"/>
              </a:buClr>
              <a:buSzPts val="2000"/>
              <a:buNone/>
            </a:pPr>
            <a:r>
              <a:t/>
            </a:r>
            <a:endParaRPr/>
          </a:p>
          <a:p>
            <a:pPr indent="-257048" lvl="1" marL="914400" rtl="0" algn="l">
              <a:lnSpc>
                <a:spcPct val="94000"/>
              </a:lnSpc>
              <a:spcBef>
                <a:spcPts val="700"/>
              </a:spcBef>
              <a:spcAft>
                <a:spcPts val="0"/>
              </a:spcAft>
              <a:buClr>
                <a:schemeClr val="dk2"/>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66" name="Shape 166"/>
        <p:cNvGrpSpPr/>
        <p:nvPr/>
      </p:nvGrpSpPr>
      <p:grpSpPr>
        <a:xfrm>
          <a:off x="0" y="0"/>
          <a:ext cx="0" cy="0"/>
          <a:chOff x="0" y="0"/>
          <a:chExt cx="0" cy="0"/>
        </a:xfrm>
      </p:grpSpPr>
      <p:grpSp>
        <p:nvGrpSpPr>
          <p:cNvPr id="167" name="Google Shape;167;p23"/>
          <p:cNvGrpSpPr/>
          <p:nvPr/>
        </p:nvGrpSpPr>
        <p:grpSpPr>
          <a:xfrm>
            <a:off x="752858" y="744469"/>
            <a:ext cx="10674116" cy="5349671"/>
            <a:chOff x="752858" y="744469"/>
            <a:chExt cx="10674116" cy="5349671"/>
          </a:xfrm>
        </p:grpSpPr>
        <p:sp>
          <p:nvSpPr>
            <p:cNvPr id="168" name="Google Shape;168;p23"/>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69" name="Google Shape;169;p23"/>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71" name="Google Shape;171;p23"/>
          <p:cNvSpPr txBox="1"/>
          <p:nvPr>
            <p:ph type="title"/>
          </p:nvPr>
        </p:nvSpPr>
        <p:spPr>
          <a:xfrm>
            <a:off x="8154186" y="634028"/>
            <a:ext cx="3355942" cy="3732835"/>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3600"/>
              <a:buFont typeface="Source Sans Pro"/>
              <a:buNone/>
            </a:pPr>
            <a:r>
              <a:rPr lang="fr-FR" sz="3600" cap="none"/>
              <a:t>ANALYSE GÉOGRAPHIQUE</a:t>
            </a:r>
            <a:endParaRPr/>
          </a:p>
        </p:txBody>
      </p:sp>
      <p:sp>
        <p:nvSpPr>
          <p:cNvPr id="172" name="Google Shape;172;p23"/>
          <p:cNvSpPr/>
          <p:nvPr/>
        </p:nvSpPr>
        <p:spPr>
          <a:xfrm rot="10800000">
            <a:off x="649163" y="634028"/>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4494670" y="2016617"/>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74" name="Google Shape;174;p2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0"/>
              </a:spcBef>
              <a:spcAft>
                <a:spcPts val="0"/>
              </a:spcAft>
              <a:buClr>
                <a:schemeClr val="dk2"/>
              </a:buClr>
              <a:buSzPts val="2000"/>
              <a:buNone/>
            </a:pPr>
            <a:r>
              <a:t/>
            </a:r>
            <a:endParaRPr/>
          </a:p>
        </p:txBody>
      </p:sp>
      <p:pic>
        <p:nvPicPr>
          <p:cNvPr descr="https://lh6.googleusercontent.com/ghq9vjaNFROtpPWK-LclbY9hGsvj0LxgVwtgUHyCvoPhlAc1bOcaC4-Nz0q4bJrlV0OCoUVN9U8X7GqSgbwDVcm4cldxAHbiON7QyIsYW1xBc-2l4fX4srLLVLChCPcrS-OyG7cqrRMPEvhyCw" id="175" name="Google Shape;175;p23"/>
          <p:cNvPicPr preferRelativeResize="0"/>
          <p:nvPr/>
        </p:nvPicPr>
        <p:blipFill rotWithShape="1">
          <a:blip r:embed="rId3">
            <a:alphaModFix/>
          </a:blip>
          <a:srcRect b="0" l="0" r="0" t="0"/>
          <a:stretch/>
        </p:blipFill>
        <p:spPr>
          <a:xfrm>
            <a:off x="1083213" y="1139483"/>
            <a:ext cx="6262306" cy="4865996"/>
          </a:xfrm>
          <a:prstGeom prst="rect">
            <a:avLst/>
          </a:prstGeom>
          <a:noFill/>
          <a:ln>
            <a:noFill/>
          </a:ln>
        </p:spPr>
      </p:pic>
      <p:pic>
        <p:nvPicPr>
          <p:cNvPr descr="https://lh5.googleusercontent.com/xXl5p1Kstho_H-tXJbgSmMdgZj9xl__BSHZLNkbPOfV3xcRwIX7NiYBmhYTISd6K2qyZJMsnHyrCQ6ZjoAx5oQtYEclUzTZ6s268hvUPV82Tc1no3kM53mK0AmWXyMwIA2TRxTMSHhy6NETuPQ" id="176" name="Google Shape;176;p23"/>
          <p:cNvPicPr preferRelativeResize="0"/>
          <p:nvPr/>
        </p:nvPicPr>
        <p:blipFill rotWithShape="1">
          <a:blip r:embed="rId4">
            <a:alphaModFix/>
          </a:blip>
          <a:srcRect b="0" l="0" r="0" t="0"/>
          <a:stretch/>
        </p:blipFill>
        <p:spPr>
          <a:xfrm>
            <a:off x="5582122" y="3277977"/>
            <a:ext cx="1638300" cy="1314450"/>
          </a:xfrm>
          <a:prstGeom prst="rect">
            <a:avLst/>
          </a:prstGeom>
          <a:noFill/>
          <a:ln>
            <a:noFill/>
          </a:ln>
        </p:spPr>
      </p:pic>
      <p:pic>
        <p:nvPicPr>
          <p:cNvPr descr="https://lh5.googleusercontent.com/lw1RansAAetANMmGiKQnUl7a7HoKbYvfXCHnYSx6sEPX2Ly2zBzwdFdNMj1q3MMQf44mpDReKt0v9QZ7YPlFJQCGWWYS5GYF8eIjSOJyM4r9rEXk9voXTYdn0tbOz-A7UYUJnaHqqZt5BLKJ8A" id="177" name="Google Shape;177;p23"/>
          <p:cNvPicPr preferRelativeResize="0"/>
          <p:nvPr/>
        </p:nvPicPr>
        <p:blipFill rotWithShape="1">
          <a:blip r:embed="rId5">
            <a:alphaModFix/>
          </a:blip>
          <a:srcRect b="0" l="0" r="0" t="0"/>
          <a:stretch/>
        </p:blipFill>
        <p:spPr>
          <a:xfrm>
            <a:off x="5680008" y="1991929"/>
            <a:ext cx="1466850" cy="590550"/>
          </a:xfrm>
          <a:prstGeom prst="rect">
            <a:avLst/>
          </a:prstGeom>
          <a:noFill/>
          <a:ln>
            <a:noFill/>
          </a:ln>
        </p:spPr>
      </p:pic>
      <p:pic>
        <p:nvPicPr>
          <p:cNvPr descr="https://lh6.googleusercontent.com/XBZTekvv8nvpLM0Jk1G7qk7U8BIoAtrM3FWmn1Rh1vZBjQxSDOnkdypfxv9oKkIV7BjOf3wGY84VNsMxDtT0V-AlQVBtO7ZsKZzeDswVzuiq3Oq4UgOP370IuwdhKye60kOfvVXDWlYkct9uxQ" id="178" name="Google Shape;178;p23"/>
          <p:cNvPicPr preferRelativeResize="0"/>
          <p:nvPr/>
        </p:nvPicPr>
        <p:blipFill rotWithShape="1">
          <a:blip r:embed="rId6">
            <a:alphaModFix/>
          </a:blip>
          <a:srcRect b="0" l="0" r="0" t="0"/>
          <a:stretch/>
        </p:blipFill>
        <p:spPr>
          <a:xfrm>
            <a:off x="5569552" y="1895607"/>
            <a:ext cx="1724025" cy="1209675"/>
          </a:xfrm>
          <a:prstGeom prst="rect">
            <a:avLst/>
          </a:prstGeom>
          <a:noFill/>
          <a:ln>
            <a:noFill/>
          </a:ln>
        </p:spPr>
      </p:pic>
      <p:pic>
        <p:nvPicPr>
          <p:cNvPr descr="https://lh4.googleusercontent.com/PpO-jzRsiTf8kBB8qFmntRZjRtmoXfMZkkjdVIBwwBxNX2SlJvLX0kvdPDsG4BdCDqIZohFNu087G1zblJL6KmCEmwPZsslapr8VCPwpfs5maQye7audpLNs0Ys2kDkAUXniJmrUTMSeVSTGCQ" id="179" name="Google Shape;179;p23"/>
          <p:cNvPicPr preferRelativeResize="0"/>
          <p:nvPr/>
        </p:nvPicPr>
        <p:blipFill rotWithShape="1">
          <a:blip r:embed="rId7">
            <a:alphaModFix/>
          </a:blip>
          <a:srcRect b="0" l="0" r="0" t="0"/>
          <a:stretch/>
        </p:blipFill>
        <p:spPr>
          <a:xfrm>
            <a:off x="5625046" y="2755174"/>
            <a:ext cx="1581150" cy="193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7"/>
                                        </p:tgtEl>
                                      </p:cBhvr>
                                    </p:animEffect>
                                    <p:set>
                                      <p:cBhvr>
                                        <p:cTn dur="1" fill="hold">
                                          <p:stCondLst>
                                            <p:cond delay="50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83" name="Shape 183"/>
        <p:cNvGrpSpPr/>
        <p:nvPr/>
      </p:nvGrpSpPr>
      <p:grpSpPr>
        <a:xfrm>
          <a:off x="0" y="0"/>
          <a:ext cx="0" cy="0"/>
          <a:chOff x="0" y="0"/>
          <a:chExt cx="0" cy="0"/>
        </a:xfrm>
      </p:grpSpPr>
      <p:grpSp>
        <p:nvGrpSpPr>
          <p:cNvPr id="184" name="Google Shape;184;p24"/>
          <p:cNvGrpSpPr/>
          <p:nvPr/>
        </p:nvGrpSpPr>
        <p:grpSpPr>
          <a:xfrm>
            <a:off x="752858" y="744469"/>
            <a:ext cx="10674116" cy="5349671"/>
            <a:chOff x="752858" y="744469"/>
            <a:chExt cx="10674116" cy="5349671"/>
          </a:xfrm>
        </p:grpSpPr>
        <p:sp>
          <p:nvSpPr>
            <p:cNvPr id="185" name="Google Shape;185;p24"/>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86" name="Google Shape;186;p24"/>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88" name="Google Shape;188;p24"/>
          <p:cNvSpPr txBox="1"/>
          <p:nvPr>
            <p:ph type="title"/>
          </p:nvPr>
        </p:nvSpPr>
        <p:spPr>
          <a:xfrm>
            <a:off x="8154186" y="634028"/>
            <a:ext cx="3355942" cy="3732835"/>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5600"/>
              <a:buFont typeface="Source Sans Pro"/>
              <a:buNone/>
            </a:pPr>
            <a:r>
              <a:rPr lang="fr-FR" sz="5600" cap="none"/>
              <a:t>ANALYSE DES ORIGINES SOCIALES</a:t>
            </a:r>
            <a:endParaRPr/>
          </a:p>
        </p:txBody>
      </p:sp>
      <p:sp>
        <p:nvSpPr>
          <p:cNvPr id="189" name="Google Shape;189;p24"/>
          <p:cNvSpPr/>
          <p:nvPr/>
        </p:nvSpPr>
        <p:spPr>
          <a:xfrm rot="10800000">
            <a:off x="649163" y="634028"/>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4494670" y="2016617"/>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descr="https://lh6.googleusercontent.com/aiyaBt4vQ7PcsKrP8vCTgmu7ZRX29yGPVpnFncj4vtaSvbcBSLKSukvEG9GozCZbmsnMvZPYq5v_CH2Zqp0UxKLBpjqbMLU_Ua59TfPDli7HRR6Li81XoyM9nmKH_-955-IQUDrJuFRZBKSp6w" id="191" name="Google Shape;191;p24"/>
          <p:cNvPicPr preferRelativeResize="0"/>
          <p:nvPr>
            <p:ph idx="1" type="body"/>
          </p:nvPr>
        </p:nvPicPr>
        <p:blipFill rotWithShape="1">
          <a:blip r:embed="rId3">
            <a:alphaModFix/>
          </a:blip>
          <a:srcRect b="0" l="0" r="0" t="0"/>
          <a:stretch/>
        </p:blipFill>
        <p:spPr>
          <a:xfrm>
            <a:off x="1299753" y="1893442"/>
            <a:ext cx="5839826" cy="33655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5" name="Shape 195"/>
        <p:cNvGrpSpPr/>
        <p:nvPr/>
      </p:nvGrpSpPr>
      <p:grpSpPr>
        <a:xfrm>
          <a:off x="0" y="0"/>
          <a:ext cx="0" cy="0"/>
          <a:chOff x="0" y="0"/>
          <a:chExt cx="0" cy="0"/>
        </a:xfrm>
      </p:grpSpPr>
      <p:grpSp>
        <p:nvGrpSpPr>
          <p:cNvPr id="196" name="Google Shape;196;p25"/>
          <p:cNvGrpSpPr/>
          <p:nvPr/>
        </p:nvGrpSpPr>
        <p:grpSpPr>
          <a:xfrm>
            <a:off x="752858" y="744469"/>
            <a:ext cx="10674116" cy="5349671"/>
            <a:chOff x="752858" y="744469"/>
            <a:chExt cx="10674116" cy="5349671"/>
          </a:xfrm>
        </p:grpSpPr>
        <p:sp>
          <p:nvSpPr>
            <p:cNvPr id="197" name="Google Shape;197;p25"/>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98" name="Google Shape;198;p2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00" name="Google Shape;200;p25"/>
          <p:cNvSpPr txBox="1"/>
          <p:nvPr>
            <p:ph type="title"/>
          </p:nvPr>
        </p:nvSpPr>
        <p:spPr>
          <a:xfrm>
            <a:off x="8154186" y="634028"/>
            <a:ext cx="3355942" cy="3732835"/>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6600"/>
              <a:buFont typeface="Source Sans Pro"/>
              <a:buNone/>
            </a:pPr>
            <a:r>
              <a:rPr lang="fr-FR" sz="6600" cap="none"/>
              <a:t>ANALYSE SELON L'ÂGE</a:t>
            </a:r>
            <a:endParaRPr/>
          </a:p>
        </p:txBody>
      </p:sp>
      <p:sp>
        <p:nvSpPr>
          <p:cNvPr id="201" name="Google Shape;201;p25"/>
          <p:cNvSpPr/>
          <p:nvPr/>
        </p:nvSpPr>
        <p:spPr>
          <a:xfrm rot="10800000">
            <a:off x="649163" y="634028"/>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4494670" y="2016617"/>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descr="https://lh6.googleusercontent.com/AW5Gzy3FOpyCP19jIi4zBH08kQExKHkMa20bdgcZBbUhtw23Xo3GZK2iUMGunKjqaR24kQNTe5hgd2POaAW6a8jwgrprFThxvLuLxRIhNq3k-HH-ceOinAkGYTYAHOWMnFo8QlcE2yHFWKxhCA" id="203" name="Google Shape;203;p25"/>
          <p:cNvPicPr preferRelativeResize="0"/>
          <p:nvPr>
            <p:ph idx="1" type="body"/>
          </p:nvPr>
        </p:nvPicPr>
        <p:blipFill rotWithShape="1">
          <a:blip r:embed="rId3">
            <a:alphaModFix/>
          </a:blip>
          <a:srcRect b="0" l="0" r="0" t="0"/>
          <a:stretch/>
        </p:blipFill>
        <p:spPr>
          <a:xfrm>
            <a:off x="1055078" y="1592528"/>
            <a:ext cx="6292658" cy="39014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fr-FR"/>
              <a:t>Conclusion</a:t>
            </a:r>
            <a:endParaRPr/>
          </a:p>
        </p:txBody>
      </p:sp>
      <p:sp>
        <p:nvSpPr>
          <p:cNvPr id="209" name="Google Shape;209;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t>Comprendre les enjeux de l’open-data</a:t>
            </a:r>
            <a:endParaRPr/>
          </a:p>
          <a:p>
            <a:pPr indent="-384048" lvl="0" marL="384048" rtl="0" algn="l">
              <a:lnSpc>
                <a:spcPct val="94000"/>
              </a:lnSpc>
              <a:spcBef>
                <a:spcPts val="1200"/>
              </a:spcBef>
              <a:spcAft>
                <a:spcPts val="0"/>
              </a:spcAft>
              <a:buClr>
                <a:schemeClr val="dk2"/>
              </a:buClr>
              <a:buSzPts val="2000"/>
              <a:buChar char="■"/>
            </a:pPr>
            <a:r>
              <a:rPr lang="fr-FR"/>
              <a:t>Outil complémentaire à une analyse </a:t>
            </a:r>
            <a:endParaRPr/>
          </a:p>
          <a:p>
            <a:pPr indent="-384048" lvl="0" marL="384048" rtl="0" algn="l">
              <a:lnSpc>
                <a:spcPct val="94000"/>
              </a:lnSpc>
              <a:spcBef>
                <a:spcPts val="1200"/>
              </a:spcBef>
              <a:spcAft>
                <a:spcPts val="0"/>
              </a:spcAft>
              <a:buClr>
                <a:schemeClr val="dk2"/>
              </a:buClr>
              <a:buSzPts val="2000"/>
              <a:buChar char="■"/>
            </a:pPr>
            <a:r>
              <a:rPr lang="fr-FR"/>
              <a:t>Prendre des décisions en </a:t>
            </a:r>
            <a:r>
              <a:rPr lang="fr-FR"/>
              <a:t>conséquence</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1" name="Shape 101"/>
        <p:cNvGrpSpPr/>
        <p:nvPr/>
      </p:nvGrpSpPr>
      <p:grpSpPr>
        <a:xfrm>
          <a:off x="0" y="0"/>
          <a:ext cx="0" cy="0"/>
          <a:chOff x="0" y="0"/>
          <a:chExt cx="0" cy="0"/>
        </a:xfrm>
      </p:grpSpPr>
      <p:sp>
        <p:nvSpPr>
          <p:cNvPr id="102" name="Google Shape;102;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03" name="Google Shape;103;p14"/>
          <p:cNvSpPr txBox="1"/>
          <p:nvPr>
            <p:ph type="title"/>
          </p:nvPr>
        </p:nvSpPr>
        <p:spPr>
          <a:xfrm>
            <a:off x="3363864" y="685800"/>
            <a:ext cx="7705164"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fr-FR"/>
              <a:t>Sommaire</a:t>
            </a:r>
            <a:endParaRPr/>
          </a:p>
        </p:txBody>
      </p:sp>
      <p:sp>
        <p:nvSpPr>
          <p:cNvPr id="104" name="Google Shape;104;p14"/>
          <p:cNvSpPr/>
          <p:nvPr/>
        </p:nvSpPr>
        <p:spPr>
          <a:xfrm>
            <a:off x="1" y="376"/>
            <a:ext cx="304441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81581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idx="1" type="body"/>
          </p:nvPr>
        </p:nvSpPr>
        <p:spPr>
          <a:xfrm>
            <a:off x="3363864" y="2286000"/>
            <a:ext cx="7705164"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84000"/>
              </a:lnSpc>
              <a:spcBef>
                <a:spcPts val="0"/>
              </a:spcBef>
              <a:spcAft>
                <a:spcPts val="0"/>
              </a:spcAft>
              <a:buClr>
                <a:schemeClr val="dk2"/>
              </a:buClr>
              <a:buSzPts val="2000"/>
              <a:buChar char="■"/>
            </a:pPr>
            <a:r>
              <a:rPr lang="fr-FR"/>
              <a:t>Présentation du contexte</a:t>
            </a:r>
            <a:endParaRPr/>
          </a:p>
          <a:p>
            <a:pPr indent="-384048" lvl="0" marL="384048" rtl="0" algn="l">
              <a:lnSpc>
                <a:spcPct val="84000"/>
              </a:lnSpc>
              <a:spcBef>
                <a:spcPts val="1200"/>
              </a:spcBef>
              <a:spcAft>
                <a:spcPts val="0"/>
              </a:spcAft>
              <a:buClr>
                <a:schemeClr val="dk2"/>
              </a:buClr>
              <a:buSzPts val="2000"/>
              <a:buChar char="■"/>
            </a:pPr>
            <a:r>
              <a:rPr lang="fr-FR"/>
              <a:t>Présentation data.gouv, data.education.gouv et Etalab</a:t>
            </a:r>
            <a:endParaRPr/>
          </a:p>
          <a:p>
            <a:pPr indent="-384048" lvl="0" marL="384048" rtl="0" algn="l">
              <a:lnSpc>
                <a:spcPct val="84000"/>
              </a:lnSpc>
              <a:spcBef>
                <a:spcPts val="1200"/>
              </a:spcBef>
              <a:spcAft>
                <a:spcPts val="0"/>
              </a:spcAft>
              <a:buClr>
                <a:schemeClr val="dk2"/>
              </a:buClr>
              <a:buSzPts val="2000"/>
              <a:buChar char="■"/>
            </a:pPr>
            <a:r>
              <a:rPr lang="fr-FR"/>
              <a:t>Le sujet</a:t>
            </a:r>
            <a:endParaRPr/>
          </a:p>
          <a:p>
            <a:pPr indent="-384048" lvl="0" marL="384048" rtl="0" algn="l">
              <a:lnSpc>
                <a:spcPct val="84000"/>
              </a:lnSpc>
              <a:spcBef>
                <a:spcPts val="1200"/>
              </a:spcBef>
              <a:spcAft>
                <a:spcPts val="0"/>
              </a:spcAft>
              <a:buClr>
                <a:schemeClr val="dk2"/>
              </a:buClr>
              <a:buSzPts val="2000"/>
              <a:buChar char="■"/>
            </a:pPr>
            <a:r>
              <a:rPr lang="fr-FR"/>
              <a:t>Les différents jeux de données</a:t>
            </a:r>
            <a:endParaRPr/>
          </a:p>
          <a:p>
            <a:pPr indent="-384048" lvl="0" marL="384048" rtl="0" algn="l">
              <a:lnSpc>
                <a:spcPct val="84000"/>
              </a:lnSpc>
              <a:spcBef>
                <a:spcPts val="1200"/>
              </a:spcBef>
              <a:spcAft>
                <a:spcPts val="0"/>
              </a:spcAft>
              <a:buClr>
                <a:schemeClr val="dk2"/>
              </a:buClr>
              <a:buSzPts val="2000"/>
              <a:buChar char="■"/>
            </a:pPr>
            <a:r>
              <a:rPr lang="fr-FR"/>
              <a:t>Les analyses</a:t>
            </a:r>
            <a:endParaRPr/>
          </a:p>
          <a:p>
            <a:pPr indent="-384048" lvl="1" marL="914400" rtl="0" algn="l">
              <a:lnSpc>
                <a:spcPct val="84000"/>
              </a:lnSpc>
              <a:spcBef>
                <a:spcPts val="700"/>
              </a:spcBef>
              <a:spcAft>
                <a:spcPts val="0"/>
              </a:spcAft>
              <a:buClr>
                <a:schemeClr val="dk2"/>
              </a:buClr>
              <a:buSzPts val="2000"/>
              <a:buChar char="–"/>
            </a:pPr>
            <a:r>
              <a:rPr lang="fr-FR"/>
              <a:t>Géographique</a:t>
            </a:r>
            <a:endParaRPr/>
          </a:p>
          <a:p>
            <a:pPr indent="-384048" lvl="1" marL="914400" rtl="0" algn="l">
              <a:lnSpc>
                <a:spcPct val="84000"/>
              </a:lnSpc>
              <a:spcBef>
                <a:spcPts val="700"/>
              </a:spcBef>
              <a:spcAft>
                <a:spcPts val="0"/>
              </a:spcAft>
              <a:buClr>
                <a:schemeClr val="dk2"/>
              </a:buClr>
              <a:buSzPts val="2000"/>
              <a:buChar char="–"/>
            </a:pPr>
            <a:r>
              <a:rPr lang="fr-FR"/>
              <a:t>Origines sociales</a:t>
            </a:r>
            <a:endParaRPr/>
          </a:p>
          <a:p>
            <a:pPr indent="-384048" lvl="1" marL="914400" rtl="0" algn="l">
              <a:lnSpc>
                <a:spcPct val="84000"/>
              </a:lnSpc>
              <a:spcBef>
                <a:spcPts val="700"/>
              </a:spcBef>
              <a:spcAft>
                <a:spcPts val="0"/>
              </a:spcAft>
              <a:buClr>
                <a:schemeClr val="dk2"/>
              </a:buClr>
              <a:buSzPts val="2000"/>
              <a:buChar char="–"/>
            </a:pPr>
            <a:r>
              <a:rPr lang="fr-FR"/>
              <a:t>Age</a:t>
            </a:r>
            <a:endParaRPr/>
          </a:p>
          <a:p>
            <a:pPr indent="-384048" lvl="0" marL="384048" rtl="0" algn="l">
              <a:lnSpc>
                <a:spcPct val="84000"/>
              </a:lnSpc>
              <a:spcBef>
                <a:spcPts val="1200"/>
              </a:spcBef>
              <a:spcAft>
                <a:spcPts val="0"/>
              </a:spcAft>
              <a:buClr>
                <a:schemeClr val="dk2"/>
              </a:buClr>
              <a:buSzPts val="2000"/>
              <a:buChar char="■"/>
            </a:pPr>
            <a:r>
              <a:rPr lang="fr-FR"/>
              <a:t>Conclusion</a:t>
            </a:r>
            <a:endParaRPr/>
          </a:p>
          <a:p>
            <a:pPr indent="-257048" lvl="1" marL="914400" rtl="0" algn="l">
              <a:lnSpc>
                <a:spcPct val="84000"/>
              </a:lnSpc>
              <a:spcBef>
                <a:spcPts val="700"/>
              </a:spcBef>
              <a:spcAft>
                <a:spcPts val="0"/>
              </a:spcAft>
              <a:buClr>
                <a:schemeClr val="dk2"/>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fr-FR"/>
              <a:t>Présentation du contexte</a:t>
            </a:r>
            <a:endParaRPr/>
          </a:p>
        </p:txBody>
      </p:sp>
      <p:sp>
        <p:nvSpPr>
          <p:cNvPr id="112" name="Google Shape;112;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t>Objectifs : </a:t>
            </a:r>
            <a:endParaRPr/>
          </a:p>
          <a:p>
            <a:pPr indent="-384048" lvl="1" marL="914400" rtl="0" algn="l">
              <a:lnSpc>
                <a:spcPct val="94000"/>
              </a:lnSpc>
              <a:spcBef>
                <a:spcPts val="700"/>
              </a:spcBef>
              <a:spcAft>
                <a:spcPts val="0"/>
              </a:spcAft>
              <a:buClr>
                <a:schemeClr val="dk2"/>
              </a:buClr>
              <a:buSzPts val="2000"/>
              <a:buChar char="–"/>
            </a:pPr>
            <a:r>
              <a:rPr lang="fr-FR"/>
              <a:t>Découverte de l’Open Data</a:t>
            </a:r>
            <a:endParaRPr/>
          </a:p>
          <a:p>
            <a:pPr indent="-384048" lvl="1" marL="914400" rtl="0" algn="l">
              <a:lnSpc>
                <a:spcPct val="94000"/>
              </a:lnSpc>
              <a:spcBef>
                <a:spcPts val="700"/>
              </a:spcBef>
              <a:spcAft>
                <a:spcPts val="0"/>
              </a:spcAft>
              <a:buClr>
                <a:schemeClr val="dk2"/>
              </a:buClr>
              <a:buSzPts val="2000"/>
              <a:buChar char="–"/>
            </a:pPr>
            <a:r>
              <a:rPr lang="fr-FR"/>
              <a:t>Prise en main des différents jeu de données présents</a:t>
            </a:r>
            <a:endParaRPr/>
          </a:p>
          <a:p>
            <a:pPr indent="-384048" lvl="1" marL="914400" rtl="0" algn="l">
              <a:lnSpc>
                <a:spcPct val="94000"/>
              </a:lnSpc>
              <a:spcBef>
                <a:spcPts val="700"/>
              </a:spcBef>
              <a:spcAft>
                <a:spcPts val="0"/>
              </a:spcAft>
              <a:buClr>
                <a:schemeClr val="dk2"/>
              </a:buClr>
              <a:buSzPts val="2000"/>
              <a:buChar char="–"/>
            </a:pPr>
            <a:r>
              <a:rPr lang="fr-FR"/>
              <a:t>Trouver un sujet pertinent</a:t>
            </a:r>
            <a:endParaRPr/>
          </a:p>
          <a:p>
            <a:pPr indent="-257048" lvl="1" marL="914400" rtl="0" algn="l">
              <a:lnSpc>
                <a:spcPct val="94000"/>
              </a:lnSpc>
              <a:spcBef>
                <a:spcPts val="7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fr-FR"/>
              <a:t>Module « Données sur le web »</a:t>
            </a:r>
            <a:endParaRPr/>
          </a:p>
          <a:p>
            <a:pPr indent="-384048" lvl="0" marL="384048" rtl="0" algn="l">
              <a:lnSpc>
                <a:spcPct val="94000"/>
              </a:lnSpc>
              <a:spcBef>
                <a:spcPts val="1200"/>
              </a:spcBef>
              <a:spcAft>
                <a:spcPts val="0"/>
              </a:spcAft>
              <a:buClr>
                <a:schemeClr val="dk2"/>
              </a:buClr>
              <a:buSzPts val="2000"/>
              <a:buChar char="■"/>
            </a:pPr>
            <a:r>
              <a:rPr lang="fr-FR"/>
              <a:t>Data.Gouv &amp; Education.Gouv</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6" name="Shape 116"/>
        <p:cNvGrpSpPr/>
        <p:nvPr/>
      </p:nvGrpSpPr>
      <p:grpSpPr>
        <a:xfrm>
          <a:off x="0" y="0"/>
          <a:ext cx="0" cy="0"/>
          <a:chOff x="0" y="0"/>
          <a:chExt cx="0" cy="0"/>
        </a:xfrm>
      </p:grpSpPr>
      <p:sp>
        <p:nvSpPr>
          <p:cNvPr id="117" name="Google Shape;117;p16"/>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119" name="Google Shape;119;p16"/>
          <p:cNvGrpSpPr/>
          <p:nvPr/>
        </p:nvGrpSpPr>
        <p:grpSpPr>
          <a:xfrm>
            <a:off x="752858" y="744469"/>
            <a:ext cx="10674116" cy="5349671"/>
            <a:chOff x="752858" y="744469"/>
            <a:chExt cx="10674116" cy="5349671"/>
          </a:xfrm>
        </p:grpSpPr>
        <p:sp>
          <p:nvSpPr>
            <p:cNvPr id="120" name="Google Shape;120;p1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21" name="Google Shape;121;p1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p:nvPr/>
        </p:nvSpPr>
        <p:spPr>
          <a:xfrm>
            <a:off x="1000462" y="968188"/>
            <a:ext cx="10194046" cy="48942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pic>
        <p:nvPicPr>
          <p:cNvPr descr="https://lh5.googleusercontent.com/tv-RkzXmZzYr5T4cqFBRc1UtaY7vbJDLzX6JJFkreenq8jVWjouvtRzQ3rVxzDpbZaDHIre4RodJB8mxobeSnj4TcYB5j-pAtKgs9QMklSAgVlB4GgHNwoDZg5fLogmBvPEivop781s" id="123" name="Google Shape;123;p16"/>
          <p:cNvPicPr preferRelativeResize="0"/>
          <p:nvPr>
            <p:ph idx="1" type="body"/>
          </p:nvPr>
        </p:nvPicPr>
        <p:blipFill rotWithShape="1">
          <a:blip r:embed="rId3">
            <a:alphaModFix/>
          </a:blip>
          <a:srcRect b="0" l="0" r="0" t="0"/>
          <a:stretch/>
        </p:blipFill>
        <p:spPr>
          <a:xfrm>
            <a:off x="1322194" y="1369908"/>
            <a:ext cx="9550500" cy="4083000"/>
          </a:xfrm>
          <a:prstGeom prst="rect">
            <a:avLst/>
          </a:prstGeom>
          <a:noFill/>
          <a:ln>
            <a:noFill/>
          </a:ln>
        </p:spPr>
      </p:pic>
      <p:sp>
        <p:nvSpPr>
          <p:cNvPr id="124" name="Google Shape;124;p16"/>
          <p:cNvSpPr txBox="1"/>
          <p:nvPr/>
        </p:nvSpPr>
        <p:spPr>
          <a:xfrm>
            <a:off x="752850" y="603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rgbClr val="000000"/>
                </a:solidFill>
              </a:rPr>
              <a:t>data.gouv.fr</a:t>
            </a:r>
            <a:endParaRPr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https://lh6.googleusercontent.com/rV_-QJRVRiFX5Hyuja7oOdnUm4HoJzibr_az3Qobr61ZGtjqfSp58sbqDWa2hCgnr1DPCxZmeUI6xVnjr4hfPOWzYBYZwk4ki9E14EO9Uz9_YPvEn5LCfM5vZPEueqvZcXV9AksFJ2o" id="129" name="Google Shape;129;p17"/>
          <p:cNvPicPr preferRelativeResize="0"/>
          <p:nvPr/>
        </p:nvPicPr>
        <p:blipFill rotWithShape="1">
          <a:blip r:embed="rId3">
            <a:alphaModFix/>
          </a:blip>
          <a:srcRect b="0" l="0" r="0" t="0"/>
          <a:stretch/>
        </p:blipFill>
        <p:spPr>
          <a:xfrm>
            <a:off x="746400" y="1142625"/>
            <a:ext cx="11172825" cy="1981200"/>
          </a:xfrm>
          <a:prstGeom prst="rect">
            <a:avLst/>
          </a:prstGeom>
          <a:noFill/>
          <a:ln>
            <a:noFill/>
          </a:ln>
        </p:spPr>
      </p:pic>
      <p:pic>
        <p:nvPicPr>
          <p:cNvPr descr="https://lh5.googleusercontent.com/mduDjOIIguYCVIkcZ5BCNir_YPg0meUlPJ8oAWtQJmR729gr7EnaUHaNA9B4blA-6tUdg8tYS5MG4qCdnvQ6Ygzr9vqRUpOscVfM0Koz70s6v1_i5sIdiIK2tgj8SZ2eWuQaDuJl_kY" id="130" name="Google Shape;130;p17"/>
          <p:cNvPicPr preferRelativeResize="0"/>
          <p:nvPr/>
        </p:nvPicPr>
        <p:blipFill rotWithShape="1">
          <a:blip r:embed="rId4">
            <a:alphaModFix/>
          </a:blip>
          <a:srcRect b="0" l="0" r="0" t="0"/>
          <a:stretch/>
        </p:blipFill>
        <p:spPr>
          <a:xfrm>
            <a:off x="746406" y="3361100"/>
            <a:ext cx="3810000" cy="2667000"/>
          </a:xfrm>
          <a:prstGeom prst="rect">
            <a:avLst/>
          </a:prstGeom>
          <a:noFill/>
          <a:ln>
            <a:noFill/>
          </a:ln>
        </p:spPr>
      </p:pic>
      <p:pic>
        <p:nvPicPr>
          <p:cNvPr descr="https://lh3.googleusercontent.com/5MmBb2QSSCPSI-5wp1uepKsLVBSaOTYMO34zpRE9bXMjYOBR8FNdsrQEW_gf6OMeFrSdWjc7bdM46phvmPRX-UMr5LE6Ldk-ldTsKv1-S9yDGPDEcx4tw2D0xkb4Ju2UY9Hcuk2cQGM" id="131" name="Google Shape;131;p17"/>
          <p:cNvPicPr preferRelativeResize="0"/>
          <p:nvPr/>
        </p:nvPicPr>
        <p:blipFill rotWithShape="1">
          <a:blip r:embed="rId5">
            <a:alphaModFix/>
          </a:blip>
          <a:srcRect b="0" l="0" r="0" t="0"/>
          <a:stretch/>
        </p:blipFill>
        <p:spPr>
          <a:xfrm>
            <a:off x="9480831" y="3438075"/>
            <a:ext cx="2438400" cy="2381250"/>
          </a:xfrm>
          <a:prstGeom prst="rect">
            <a:avLst/>
          </a:prstGeom>
          <a:noFill/>
          <a:ln>
            <a:noFill/>
          </a:ln>
        </p:spPr>
      </p:pic>
      <p:sp>
        <p:nvSpPr>
          <p:cNvPr id="132" name="Google Shape;132;p17"/>
          <p:cNvSpPr txBox="1"/>
          <p:nvPr/>
        </p:nvSpPr>
        <p:spPr>
          <a:xfrm>
            <a:off x="849050" y="506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rgbClr val="000000"/>
                </a:solidFill>
              </a:rPr>
              <a:t>data.gouv.fr</a:t>
            </a:r>
            <a:endParaRPr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nvSpPr>
        <p:spPr>
          <a:xfrm>
            <a:off x="1023475" y="1372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rgbClr val="000000"/>
                </a:solidFill>
              </a:rPr>
              <a:t>data.education.gouv.fr</a:t>
            </a:r>
            <a:endParaRPr sz="2800">
              <a:solidFill>
                <a:srgbClr val="000000"/>
              </a:solidFill>
            </a:endParaRPr>
          </a:p>
        </p:txBody>
      </p:sp>
      <p:pic>
        <p:nvPicPr>
          <p:cNvPr id="138" name="Google Shape;138;p18"/>
          <p:cNvPicPr preferRelativeResize="0"/>
          <p:nvPr/>
        </p:nvPicPr>
        <p:blipFill>
          <a:blip r:embed="rId3">
            <a:alphaModFix/>
          </a:blip>
          <a:stretch>
            <a:fillRect/>
          </a:stretch>
        </p:blipFill>
        <p:spPr>
          <a:xfrm>
            <a:off x="1979688" y="1669575"/>
            <a:ext cx="8814225" cy="351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nvSpPr>
        <p:spPr>
          <a:xfrm>
            <a:off x="1119650" y="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rgbClr val="000000"/>
                </a:solidFill>
              </a:rPr>
              <a:t>data.education.gouv.fr</a:t>
            </a:r>
            <a:endParaRPr sz="2800">
              <a:solidFill>
                <a:srgbClr val="000000"/>
              </a:solidFill>
            </a:endParaRPr>
          </a:p>
        </p:txBody>
      </p:sp>
      <p:pic>
        <p:nvPicPr>
          <p:cNvPr id="144" name="Google Shape;144;p19"/>
          <p:cNvPicPr preferRelativeResize="0"/>
          <p:nvPr/>
        </p:nvPicPr>
        <p:blipFill>
          <a:blip r:embed="rId3">
            <a:alphaModFix/>
          </a:blip>
          <a:stretch>
            <a:fillRect/>
          </a:stretch>
        </p:blipFill>
        <p:spPr>
          <a:xfrm>
            <a:off x="919475" y="632550"/>
            <a:ext cx="11208374" cy="5561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nvSpPr>
        <p:spPr>
          <a:xfrm>
            <a:off x="831075"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rgbClr val="000000"/>
                </a:solidFill>
              </a:rPr>
              <a:t>Etalab</a:t>
            </a:r>
            <a:endParaRPr sz="2800">
              <a:solidFill>
                <a:srgbClr val="000000"/>
              </a:solidFill>
            </a:endParaRPr>
          </a:p>
        </p:txBody>
      </p:sp>
      <p:pic>
        <p:nvPicPr>
          <p:cNvPr id="150" name="Google Shape;150;p20"/>
          <p:cNvPicPr preferRelativeResize="0"/>
          <p:nvPr/>
        </p:nvPicPr>
        <p:blipFill>
          <a:blip r:embed="rId3">
            <a:alphaModFix/>
          </a:blip>
          <a:stretch>
            <a:fillRect/>
          </a:stretch>
        </p:blipFill>
        <p:spPr>
          <a:xfrm>
            <a:off x="2695000" y="1966900"/>
            <a:ext cx="7286625" cy="292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fr-FR"/>
              <a:t>Quels facteurs peuvent impacter la réussite au baccalauréat ?</a:t>
            </a:r>
            <a:endParaRPr/>
          </a:p>
        </p:txBody>
      </p:sp>
      <p:sp>
        <p:nvSpPr>
          <p:cNvPr id="156" name="Google Shape;156;p21"/>
          <p:cNvSpPr txBox="1"/>
          <p:nvPr>
            <p:ph idx="1" type="body"/>
          </p:nvPr>
        </p:nvSpPr>
        <p:spPr>
          <a:xfrm>
            <a:off x="1295400" y="25908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t>Etudes des jeux de données</a:t>
            </a:r>
            <a:endParaRPr/>
          </a:p>
          <a:p>
            <a:pPr indent="-384048" lvl="0" marL="384048" rtl="0" algn="l">
              <a:lnSpc>
                <a:spcPct val="94000"/>
              </a:lnSpc>
              <a:spcBef>
                <a:spcPts val="1200"/>
              </a:spcBef>
              <a:spcAft>
                <a:spcPts val="0"/>
              </a:spcAft>
              <a:buClr>
                <a:schemeClr val="dk2"/>
              </a:buClr>
              <a:buSzPts val="2000"/>
              <a:buChar char="■"/>
            </a:pPr>
            <a:r>
              <a:rPr lang="fr-FR"/>
              <a:t>Les données portent sur plusieurs facteurs : </a:t>
            </a:r>
            <a:endParaRPr/>
          </a:p>
          <a:p>
            <a:pPr indent="0" lvl="0" marL="0" rtl="0" algn="l">
              <a:lnSpc>
                <a:spcPct val="94000"/>
              </a:lnSpc>
              <a:spcBef>
                <a:spcPts val="1200"/>
              </a:spcBef>
              <a:spcAft>
                <a:spcPts val="0"/>
              </a:spcAft>
              <a:buClr>
                <a:schemeClr val="dk2"/>
              </a:buClr>
              <a:buSzPts val="2000"/>
              <a:buNone/>
            </a:pPr>
            <a:r>
              <a:rPr lang="fr-FR"/>
              <a:t>          1. L’âge</a:t>
            </a:r>
            <a:endParaRPr/>
          </a:p>
          <a:p>
            <a:pPr indent="0" lvl="1" marL="530352" rtl="0" algn="l">
              <a:lnSpc>
                <a:spcPct val="94000"/>
              </a:lnSpc>
              <a:spcBef>
                <a:spcPts val="700"/>
              </a:spcBef>
              <a:spcAft>
                <a:spcPts val="0"/>
              </a:spcAft>
              <a:buClr>
                <a:schemeClr val="dk2"/>
              </a:buClr>
              <a:buSzPts val="2000"/>
              <a:buNone/>
            </a:pPr>
            <a:r>
              <a:rPr i="0" lang="fr-FR"/>
              <a:t>2. L’origine sociale</a:t>
            </a:r>
            <a:endParaRPr i="0"/>
          </a:p>
          <a:p>
            <a:pPr indent="0" lvl="1" marL="530352" rtl="0" algn="l">
              <a:lnSpc>
                <a:spcPct val="94000"/>
              </a:lnSpc>
              <a:spcBef>
                <a:spcPts val="700"/>
              </a:spcBef>
              <a:spcAft>
                <a:spcPts val="0"/>
              </a:spcAft>
              <a:buClr>
                <a:schemeClr val="dk2"/>
              </a:buClr>
              <a:buSzPts val="2000"/>
              <a:buNone/>
            </a:pPr>
            <a:r>
              <a:rPr i="0" lang="fr-FR"/>
              <a:t>3. L’emplacement géographique de l’établissement.</a:t>
            </a:r>
            <a:endParaRPr i="0"/>
          </a:p>
          <a:p>
            <a:pPr indent="0" lvl="1" marL="530352" rtl="0" algn="l">
              <a:lnSpc>
                <a:spcPct val="94000"/>
              </a:lnSpc>
              <a:spcBef>
                <a:spcPts val="700"/>
              </a:spcBef>
              <a:spcAft>
                <a:spcPts val="0"/>
              </a:spcAft>
              <a:buClr>
                <a:schemeClr val="dk2"/>
              </a:buClr>
              <a:buSzPts val="2000"/>
              <a:buNone/>
            </a:pPr>
            <a:r>
              <a:t/>
            </a:r>
            <a:endParaRPr/>
          </a:p>
          <a:p>
            <a:pPr indent="0" lvl="1" marL="530352" rtl="0" algn="l">
              <a:lnSpc>
                <a:spcPct val="94000"/>
              </a:lnSpc>
              <a:spcBef>
                <a:spcPts val="700"/>
              </a:spcBef>
              <a:spcAft>
                <a:spcPts val="0"/>
              </a:spcAft>
              <a:buClr>
                <a:schemeClr val="dk2"/>
              </a:buClr>
              <a:buSzPts val="2000"/>
              <a:buNone/>
            </a:pPr>
            <a:r>
              <a:rPr lang="fr-FR"/>
              <a:t>Objectifs : Décrypter et analyser les données.</a:t>
            </a:r>
            <a:endParaRPr/>
          </a:p>
          <a:p>
            <a:pPr indent="0" lvl="0" marL="0"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gnage">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