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59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IBM Plex Sans"/>
      </a:defRPr>
    </a:lvl1pPr>
    <a:lvl2pPr marL="0" marR="0" indent="457200" algn="l" defTabSz="825500" rtl="0" fontAlgn="auto" latinLnBrk="0" hangingPunct="0">
      <a:lnSpc>
        <a:spcPct val="100000"/>
      </a:lnSpc>
      <a:spcBef>
        <a:spcPts val="59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IBM Plex Sans"/>
      </a:defRPr>
    </a:lvl2pPr>
    <a:lvl3pPr marL="0" marR="0" indent="914400" algn="l" defTabSz="825500" rtl="0" fontAlgn="auto" latinLnBrk="0" hangingPunct="0">
      <a:lnSpc>
        <a:spcPct val="100000"/>
      </a:lnSpc>
      <a:spcBef>
        <a:spcPts val="59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IBM Plex Sans"/>
      </a:defRPr>
    </a:lvl3pPr>
    <a:lvl4pPr marL="0" marR="0" indent="1371600" algn="l" defTabSz="825500" rtl="0" fontAlgn="auto" latinLnBrk="0" hangingPunct="0">
      <a:lnSpc>
        <a:spcPct val="100000"/>
      </a:lnSpc>
      <a:spcBef>
        <a:spcPts val="59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IBM Plex Sans"/>
      </a:defRPr>
    </a:lvl4pPr>
    <a:lvl5pPr marL="0" marR="0" indent="1828800" algn="l" defTabSz="825500" rtl="0" fontAlgn="auto" latinLnBrk="0" hangingPunct="0">
      <a:lnSpc>
        <a:spcPct val="100000"/>
      </a:lnSpc>
      <a:spcBef>
        <a:spcPts val="59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IBM Plex Sans"/>
      </a:defRPr>
    </a:lvl5pPr>
    <a:lvl6pPr marL="0" marR="0" indent="2286000" algn="l" defTabSz="825500" rtl="0" fontAlgn="auto" latinLnBrk="0" hangingPunct="0">
      <a:lnSpc>
        <a:spcPct val="100000"/>
      </a:lnSpc>
      <a:spcBef>
        <a:spcPts val="59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IBM Plex Sans"/>
      </a:defRPr>
    </a:lvl6pPr>
    <a:lvl7pPr marL="0" marR="0" indent="2743200" algn="l" defTabSz="825500" rtl="0" fontAlgn="auto" latinLnBrk="0" hangingPunct="0">
      <a:lnSpc>
        <a:spcPct val="100000"/>
      </a:lnSpc>
      <a:spcBef>
        <a:spcPts val="59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IBM Plex Sans"/>
      </a:defRPr>
    </a:lvl7pPr>
    <a:lvl8pPr marL="0" marR="0" indent="3200400" algn="l" defTabSz="825500" rtl="0" fontAlgn="auto" latinLnBrk="0" hangingPunct="0">
      <a:lnSpc>
        <a:spcPct val="100000"/>
      </a:lnSpc>
      <a:spcBef>
        <a:spcPts val="59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IBM Plex Sans"/>
      </a:defRPr>
    </a:lvl8pPr>
    <a:lvl9pPr marL="0" marR="0" indent="3657600" algn="l" defTabSz="825500" rtl="0" fontAlgn="auto" latinLnBrk="0" hangingPunct="0">
      <a:lnSpc>
        <a:spcPct val="100000"/>
      </a:lnSpc>
      <a:spcBef>
        <a:spcPts val="59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IBM Plex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93"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01"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102"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103"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1" name="–Johnny Appleseed"/>
          <p:cNvSpPr txBox="1"/>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i="1" sz="3200">
                <a:latin typeface="Helvetica Neue"/>
                <a:ea typeface="Helvetica Neue"/>
                <a:cs typeface="Helvetica Neue"/>
                <a:sym typeface="Helvetica Neue"/>
              </a:defRPr>
            </a:lvl1pPr>
          </a:lstStyle>
          <a:p>
            <a:pPr/>
            <a:r>
              <a:t>–Johnny Appleseed</a:t>
            </a:r>
          </a:p>
        </p:txBody>
      </p:sp>
      <p:sp>
        <p:nvSpPr>
          <p:cNvPr id="112"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20"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b="0" i="0" sz="8400">
                <a:solidFill>
                  <a:srgbClr val="000000"/>
                </a:solidFill>
                <a:latin typeface="+mn-lt"/>
                <a:ea typeface="+mn-ea"/>
                <a:cs typeface="+mn-cs"/>
                <a:sym typeface="Helvetica Neue Medium"/>
              </a:defRPr>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atin typeface="Helvetica Neue"/>
                <a:ea typeface="Helvetica Neue"/>
                <a:cs typeface="Helvetica Neue"/>
                <a:sym typeface="Helvetica Neue"/>
              </a:defRPr>
            </a:lvl1pPr>
            <a:lvl2pPr marL="1117600" indent="-558800">
              <a:spcBef>
                <a:spcPts val="4500"/>
              </a:spcBef>
              <a:defRPr sz="3800">
                <a:latin typeface="Helvetica Neue"/>
                <a:ea typeface="Helvetica Neue"/>
                <a:cs typeface="Helvetica Neue"/>
                <a:sym typeface="Helvetica Neue"/>
              </a:defRPr>
            </a:lvl2pPr>
            <a:lvl3pPr marL="1676400" indent="-558800">
              <a:spcBef>
                <a:spcPts val="4500"/>
              </a:spcBef>
              <a:defRPr sz="3800">
                <a:latin typeface="Helvetica Neue"/>
                <a:ea typeface="Helvetica Neue"/>
                <a:cs typeface="Helvetica Neue"/>
                <a:sym typeface="Helvetica Neue"/>
              </a:defRPr>
            </a:lvl3pPr>
            <a:lvl4pPr marL="2235200" indent="-558800">
              <a:spcBef>
                <a:spcPts val="4500"/>
              </a:spcBef>
              <a:defRPr sz="3800">
                <a:latin typeface="Helvetica Neue"/>
                <a:ea typeface="Helvetica Neue"/>
                <a:cs typeface="Helvetica Neue"/>
                <a:sym typeface="Helvetica Neue"/>
              </a:defRPr>
            </a:lvl4pPr>
            <a:lvl5pPr marL="2794000" indent="-558800">
              <a:spcBef>
                <a:spcPts val="4500"/>
              </a:spcBef>
              <a:defRPr sz="38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5" name="Title Text"/>
          <p:cNvSpPr txBox="1"/>
          <p:nvPr>
            <p:ph type="title"/>
          </p:nvPr>
        </p:nvSpPr>
        <p:spPr>
          <a:prstGeom prst="rect">
            <a:avLst/>
          </a:prstGeom>
        </p:spPr>
        <p:txBody>
          <a:bodyPr/>
          <a:lstStyle/>
          <a:p>
            <a:pPr/>
            <a:r>
              <a:t>Title Text</a:t>
            </a:r>
          </a:p>
        </p:txBody>
      </p:sp>
      <p:sp>
        <p:nvSpPr>
          <p:cNvPr id="76"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atin typeface="Helvetica Neue"/>
                <a:ea typeface="Helvetica Neue"/>
                <a:cs typeface="Helvetica Neue"/>
                <a:sym typeface="Helvetica Neue"/>
              </a:defRPr>
            </a:lvl1pPr>
            <a:lvl2pPr marL="1117600" indent="-558800">
              <a:spcBef>
                <a:spcPts val="4500"/>
              </a:spcBef>
              <a:defRPr sz="3800">
                <a:latin typeface="Helvetica Neue"/>
                <a:ea typeface="Helvetica Neue"/>
                <a:cs typeface="Helvetica Neue"/>
                <a:sym typeface="Helvetica Neue"/>
              </a:defRPr>
            </a:lvl2pPr>
            <a:lvl3pPr marL="1676400" indent="-558800">
              <a:spcBef>
                <a:spcPts val="4500"/>
              </a:spcBef>
              <a:defRPr sz="3800">
                <a:latin typeface="Helvetica Neue"/>
                <a:ea typeface="Helvetica Neue"/>
                <a:cs typeface="Helvetica Neue"/>
                <a:sym typeface="Helvetica Neue"/>
              </a:defRPr>
            </a:lvl3pPr>
            <a:lvl4pPr marL="2235200" indent="-558800">
              <a:spcBef>
                <a:spcPts val="4500"/>
              </a:spcBef>
              <a:defRPr sz="3800">
                <a:latin typeface="Helvetica Neue"/>
                <a:ea typeface="Helvetica Neue"/>
                <a:cs typeface="Helvetica Neue"/>
                <a:sym typeface="Helvetica Neue"/>
              </a:defRPr>
            </a:lvl4pPr>
            <a:lvl5pPr marL="2794000" indent="-558800">
              <a:spcBef>
                <a:spcPts val="4500"/>
              </a:spcBef>
              <a:defRPr sz="38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4" name="Title Text"/>
          <p:cNvSpPr txBox="1"/>
          <p:nvPr>
            <p:ph type="title"/>
          </p:nvPr>
        </p:nvSpPr>
        <p:spPr>
          <a:prstGeom prst="rect">
            <a:avLst/>
          </a:prstGeom>
        </p:spPr>
        <p:txBody>
          <a:bodyPr/>
          <a:lstStyle/>
          <a:p>
            <a:pPr/>
            <a:r>
              <a:t>Title Text</a:t>
            </a:r>
          </a:p>
        </p:txBody>
      </p:sp>
      <p:sp>
        <p:nvSpPr>
          <p:cNvPr id="85"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atin typeface="Helvetica Neue"/>
                <a:ea typeface="Helvetica Neue"/>
                <a:cs typeface="Helvetica Neue"/>
                <a:sym typeface="Helvetica Neue"/>
              </a:defRPr>
            </a:lvl1pPr>
            <a:lvl2pPr marL="1117600" indent="-558800">
              <a:spcBef>
                <a:spcPts val="4500"/>
              </a:spcBef>
              <a:defRPr sz="3800">
                <a:latin typeface="Helvetica Neue"/>
                <a:ea typeface="Helvetica Neue"/>
                <a:cs typeface="Helvetica Neue"/>
                <a:sym typeface="Helvetica Neue"/>
              </a:defRPr>
            </a:lvl2pPr>
            <a:lvl3pPr marL="1676400" indent="-558800">
              <a:spcBef>
                <a:spcPts val="4500"/>
              </a:spcBef>
              <a:defRPr sz="3800">
                <a:latin typeface="Helvetica Neue"/>
                <a:ea typeface="Helvetica Neue"/>
                <a:cs typeface="Helvetica Neue"/>
                <a:sym typeface="Helvetica Neue"/>
              </a:defRPr>
            </a:lvl3pPr>
            <a:lvl4pPr marL="2235200" indent="-558800">
              <a:spcBef>
                <a:spcPts val="4500"/>
              </a:spcBef>
              <a:defRPr sz="3800">
                <a:latin typeface="Helvetica Neue"/>
                <a:ea typeface="Helvetica Neue"/>
                <a:cs typeface="Helvetica Neue"/>
                <a:sym typeface="Helvetica Neue"/>
              </a:defRPr>
            </a:lvl4pPr>
            <a:lvl5pPr marL="2794000" indent="-558800">
              <a:spcBef>
                <a:spcPts val="4500"/>
              </a:spcBef>
              <a:defRPr sz="38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1" baseline="0" cap="none" i="1" spc="0" strike="noStrike" sz="11200" u="none">
          <a:solidFill>
            <a:schemeClr val="accent1">
              <a:hueOff val="114395"/>
              <a:lumOff val="-24975"/>
            </a:schemeClr>
          </a:solidFill>
          <a:uFillTx/>
          <a:latin typeface="+mj-lt"/>
          <a:ea typeface="+mj-ea"/>
          <a:cs typeface="+mj-cs"/>
          <a:sym typeface="IBM Plex Sans"/>
        </a:defRPr>
      </a:lvl1pPr>
      <a:lvl2pPr marL="0" marR="0" indent="457200" algn="ctr" defTabSz="825500" rtl="0" latinLnBrk="0">
        <a:lnSpc>
          <a:spcPct val="100000"/>
        </a:lnSpc>
        <a:spcBef>
          <a:spcPts val="0"/>
        </a:spcBef>
        <a:spcAft>
          <a:spcPts val="0"/>
        </a:spcAft>
        <a:buClrTx/>
        <a:buSzTx/>
        <a:buFontTx/>
        <a:buNone/>
        <a:tabLst/>
        <a:defRPr b="1" baseline="0" cap="none" i="1" spc="0" strike="noStrike" sz="11200" u="none">
          <a:solidFill>
            <a:schemeClr val="accent1">
              <a:hueOff val="114395"/>
              <a:lumOff val="-24975"/>
            </a:schemeClr>
          </a:solidFill>
          <a:uFillTx/>
          <a:latin typeface="+mj-lt"/>
          <a:ea typeface="+mj-ea"/>
          <a:cs typeface="+mj-cs"/>
          <a:sym typeface="IBM Plex Sans"/>
        </a:defRPr>
      </a:lvl2pPr>
      <a:lvl3pPr marL="0" marR="0" indent="914400" algn="ctr" defTabSz="825500" rtl="0" latinLnBrk="0">
        <a:lnSpc>
          <a:spcPct val="100000"/>
        </a:lnSpc>
        <a:spcBef>
          <a:spcPts val="0"/>
        </a:spcBef>
        <a:spcAft>
          <a:spcPts val="0"/>
        </a:spcAft>
        <a:buClrTx/>
        <a:buSzTx/>
        <a:buFontTx/>
        <a:buNone/>
        <a:tabLst/>
        <a:defRPr b="1" baseline="0" cap="none" i="1" spc="0" strike="noStrike" sz="11200" u="none">
          <a:solidFill>
            <a:schemeClr val="accent1">
              <a:hueOff val="114395"/>
              <a:lumOff val="-24975"/>
            </a:schemeClr>
          </a:solidFill>
          <a:uFillTx/>
          <a:latin typeface="+mj-lt"/>
          <a:ea typeface="+mj-ea"/>
          <a:cs typeface="+mj-cs"/>
          <a:sym typeface="IBM Plex Sans"/>
        </a:defRPr>
      </a:lvl3pPr>
      <a:lvl4pPr marL="0" marR="0" indent="1371600" algn="ctr" defTabSz="825500" rtl="0" latinLnBrk="0">
        <a:lnSpc>
          <a:spcPct val="100000"/>
        </a:lnSpc>
        <a:spcBef>
          <a:spcPts val="0"/>
        </a:spcBef>
        <a:spcAft>
          <a:spcPts val="0"/>
        </a:spcAft>
        <a:buClrTx/>
        <a:buSzTx/>
        <a:buFontTx/>
        <a:buNone/>
        <a:tabLst/>
        <a:defRPr b="1" baseline="0" cap="none" i="1" spc="0" strike="noStrike" sz="11200" u="none">
          <a:solidFill>
            <a:schemeClr val="accent1">
              <a:hueOff val="114395"/>
              <a:lumOff val="-24975"/>
            </a:schemeClr>
          </a:solidFill>
          <a:uFillTx/>
          <a:latin typeface="+mj-lt"/>
          <a:ea typeface="+mj-ea"/>
          <a:cs typeface="+mj-cs"/>
          <a:sym typeface="IBM Plex Sans"/>
        </a:defRPr>
      </a:lvl4pPr>
      <a:lvl5pPr marL="0" marR="0" indent="1828800" algn="ctr" defTabSz="825500" rtl="0" latinLnBrk="0">
        <a:lnSpc>
          <a:spcPct val="100000"/>
        </a:lnSpc>
        <a:spcBef>
          <a:spcPts val="0"/>
        </a:spcBef>
        <a:spcAft>
          <a:spcPts val="0"/>
        </a:spcAft>
        <a:buClrTx/>
        <a:buSzTx/>
        <a:buFontTx/>
        <a:buNone/>
        <a:tabLst/>
        <a:defRPr b="1" baseline="0" cap="none" i="1" spc="0" strike="noStrike" sz="11200" u="none">
          <a:solidFill>
            <a:schemeClr val="accent1">
              <a:hueOff val="114395"/>
              <a:lumOff val="-24975"/>
            </a:schemeClr>
          </a:solidFill>
          <a:uFillTx/>
          <a:latin typeface="+mj-lt"/>
          <a:ea typeface="+mj-ea"/>
          <a:cs typeface="+mj-cs"/>
          <a:sym typeface="IBM Plex Sans"/>
        </a:defRPr>
      </a:lvl5pPr>
      <a:lvl6pPr marL="0" marR="0" indent="2286000" algn="ctr" defTabSz="825500" rtl="0" latinLnBrk="0">
        <a:lnSpc>
          <a:spcPct val="100000"/>
        </a:lnSpc>
        <a:spcBef>
          <a:spcPts val="0"/>
        </a:spcBef>
        <a:spcAft>
          <a:spcPts val="0"/>
        </a:spcAft>
        <a:buClrTx/>
        <a:buSzTx/>
        <a:buFontTx/>
        <a:buNone/>
        <a:tabLst/>
        <a:defRPr b="1" baseline="0" cap="none" i="1" spc="0" strike="noStrike" sz="11200" u="none">
          <a:solidFill>
            <a:schemeClr val="accent1">
              <a:hueOff val="114395"/>
              <a:lumOff val="-24975"/>
            </a:schemeClr>
          </a:solidFill>
          <a:uFillTx/>
          <a:latin typeface="+mj-lt"/>
          <a:ea typeface="+mj-ea"/>
          <a:cs typeface="+mj-cs"/>
          <a:sym typeface="IBM Plex Sans"/>
        </a:defRPr>
      </a:lvl6pPr>
      <a:lvl7pPr marL="0" marR="0" indent="2743200" algn="ctr" defTabSz="825500" rtl="0" latinLnBrk="0">
        <a:lnSpc>
          <a:spcPct val="100000"/>
        </a:lnSpc>
        <a:spcBef>
          <a:spcPts val="0"/>
        </a:spcBef>
        <a:spcAft>
          <a:spcPts val="0"/>
        </a:spcAft>
        <a:buClrTx/>
        <a:buSzTx/>
        <a:buFontTx/>
        <a:buNone/>
        <a:tabLst/>
        <a:defRPr b="1" baseline="0" cap="none" i="1" spc="0" strike="noStrike" sz="11200" u="none">
          <a:solidFill>
            <a:schemeClr val="accent1">
              <a:hueOff val="114395"/>
              <a:lumOff val="-24975"/>
            </a:schemeClr>
          </a:solidFill>
          <a:uFillTx/>
          <a:latin typeface="+mj-lt"/>
          <a:ea typeface="+mj-ea"/>
          <a:cs typeface="+mj-cs"/>
          <a:sym typeface="IBM Plex Sans"/>
        </a:defRPr>
      </a:lvl7pPr>
      <a:lvl8pPr marL="0" marR="0" indent="3200400" algn="ctr" defTabSz="825500" rtl="0" latinLnBrk="0">
        <a:lnSpc>
          <a:spcPct val="100000"/>
        </a:lnSpc>
        <a:spcBef>
          <a:spcPts val="0"/>
        </a:spcBef>
        <a:spcAft>
          <a:spcPts val="0"/>
        </a:spcAft>
        <a:buClrTx/>
        <a:buSzTx/>
        <a:buFontTx/>
        <a:buNone/>
        <a:tabLst/>
        <a:defRPr b="1" baseline="0" cap="none" i="1" spc="0" strike="noStrike" sz="11200" u="none">
          <a:solidFill>
            <a:schemeClr val="accent1">
              <a:hueOff val="114395"/>
              <a:lumOff val="-24975"/>
            </a:schemeClr>
          </a:solidFill>
          <a:uFillTx/>
          <a:latin typeface="+mj-lt"/>
          <a:ea typeface="+mj-ea"/>
          <a:cs typeface="+mj-cs"/>
          <a:sym typeface="IBM Plex Sans"/>
        </a:defRPr>
      </a:lvl8pPr>
      <a:lvl9pPr marL="0" marR="0" indent="3657600" algn="ctr" defTabSz="825500" rtl="0" latinLnBrk="0">
        <a:lnSpc>
          <a:spcPct val="100000"/>
        </a:lnSpc>
        <a:spcBef>
          <a:spcPts val="0"/>
        </a:spcBef>
        <a:spcAft>
          <a:spcPts val="0"/>
        </a:spcAft>
        <a:buClrTx/>
        <a:buSzTx/>
        <a:buFontTx/>
        <a:buNone/>
        <a:tabLst/>
        <a:defRPr b="1" baseline="0" cap="none" i="1" spc="0" strike="noStrike" sz="11200" u="none">
          <a:solidFill>
            <a:schemeClr val="accent1">
              <a:hueOff val="114395"/>
              <a:lumOff val="-24975"/>
            </a:schemeClr>
          </a:solidFill>
          <a:uFillTx/>
          <a:latin typeface="+mj-lt"/>
          <a:ea typeface="+mj-ea"/>
          <a:cs typeface="+mj-cs"/>
          <a:sym typeface="IBM Plex Sans"/>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IBM Plex Sans"/>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IBM Plex Sans"/>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IBM Plex Sans"/>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IBM Plex Sans"/>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IBM Plex Sans"/>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IBM Plex Sans"/>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IBM Plex Sans"/>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IBM Plex Sans"/>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IBM Plex Sans"/>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3D Animation of Barendregt’s Lambda Cube"/>
          <p:cNvSpPr txBox="1"/>
          <p:nvPr>
            <p:ph type="ctrTitle"/>
          </p:nvPr>
        </p:nvSpPr>
        <p:spPr>
          <a:xfrm>
            <a:off x="1778000" y="4117330"/>
            <a:ext cx="20828000" cy="4648201"/>
          </a:xfrm>
          <a:prstGeom prst="rect">
            <a:avLst/>
          </a:prstGeom>
        </p:spPr>
        <p:txBody>
          <a:bodyPr/>
          <a:lstStyle/>
          <a:p>
            <a:pPr/>
            <a:r>
              <a:t>3D Animation of Barendregt’s Lambda Cube</a:t>
            </a:r>
          </a:p>
        </p:txBody>
      </p:sp>
      <p:sp>
        <p:nvSpPr>
          <p:cNvPr id="138" name="Level 4 Project, Hugo Findlay / 2554911f"/>
          <p:cNvSpPr txBox="1"/>
          <p:nvPr>
            <p:ph type="subTitle" sz="quarter" idx="1"/>
          </p:nvPr>
        </p:nvSpPr>
        <p:spPr>
          <a:xfrm>
            <a:off x="5494599" y="8940388"/>
            <a:ext cx="13059791" cy="1103262"/>
          </a:xfrm>
          <a:prstGeom prst="rect">
            <a:avLst/>
          </a:prstGeom>
        </p:spPr>
        <p:txBody>
          <a:bodyPr/>
          <a:lstStyle/>
          <a:p>
            <a:pPr/>
            <a:r>
              <a:t>Level 4 Project, Hugo Findlay / 2554911f</a:t>
            </a:r>
          </a:p>
        </p:txBody>
      </p:sp>
      <p:grpSp>
        <p:nvGrpSpPr>
          <p:cNvPr id="143" name="Group"/>
          <p:cNvGrpSpPr/>
          <p:nvPr/>
        </p:nvGrpSpPr>
        <p:grpSpPr>
          <a:xfrm>
            <a:off x="-7289802" y="-1494752"/>
            <a:ext cx="37231592" cy="19118504"/>
            <a:chOff x="0" y="0"/>
            <a:chExt cx="37231591" cy="19118502"/>
          </a:xfrm>
        </p:grpSpPr>
        <p:pic>
          <p:nvPicPr>
            <p:cNvPr id="139" name="pasted-movie.png" descr="pasted-movie.png"/>
            <p:cNvPicPr>
              <a:picLocks noChangeAspect="1"/>
            </p:cNvPicPr>
            <p:nvPr/>
          </p:nvPicPr>
          <p:blipFill>
            <a:blip r:embed="rId2">
              <a:alphaModFix amt="18973"/>
              <a:extLst/>
            </a:blip>
            <a:stretch>
              <a:fillRect/>
            </a:stretch>
          </p:blipFill>
          <p:spPr>
            <a:xfrm>
              <a:off x="17221200" y="2235200"/>
              <a:ext cx="11399792" cy="11473103"/>
            </a:xfrm>
            <a:prstGeom prst="rect">
              <a:avLst/>
            </a:prstGeom>
            <a:ln w="12700" cap="flat">
              <a:noFill/>
              <a:miter lim="400000"/>
            </a:ln>
            <a:effectLst/>
          </p:spPr>
        </p:pic>
        <p:pic>
          <p:nvPicPr>
            <p:cNvPr id="140" name="pasted-movie.png" descr="pasted-movie.png"/>
            <p:cNvPicPr>
              <a:picLocks noChangeAspect="1"/>
            </p:cNvPicPr>
            <p:nvPr/>
          </p:nvPicPr>
          <p:blipFill>
            <a:blip r:embed="rId2">
              <a:alphaModFix amt="18973"/>
              <a:extLst/>
            </a:blip>
            <a:stretch>
              <a:fillRect/>
            </a:stretch>
          </p:blipFill>
          <p:spPr>
            <a:xfrm>
              <a:off x="25831800" y="0"/>
              <a:ext cx="11399792" cy="11473103"/>
            </a:xfrm>
            <a:prstGeom prst="rect">
              <a:avLst/>
            </a:prstGeom>
            <a:ln w="12700" cap="flat">
              <a:noFill/>
              <a:miter lim="400000"/>
            </a:ln>
            <a:effectLst/>
          </p:spPr>
        </p:pic>
        <p:pic>
          <p:nvPicPr>
            <p:cNvPr id="141" name="pasted-movie.png" descr="pasted-movie.png"/>
            <p:cNvPicPr>
              <a:picLocks noChangeAspect="1"/>
            </p:cNvPicPr>
            <p:nvPr/>
          </p:nvPicPr>
          <p:blipFill>
            <a:blip r:embed="rId2">
              <a:alphaModFix amt="18973"/>
              <a:extLst/>
            </a:blip>
            <a:stretch>
              <a:fillRect/>
            </a:stretch>
          </p:blipFill>
          <p:spPr>
            <a:xfrm>
              <a:off x="8559800" y="5232400"/>
              <a:ext cx="11399792" cy="11473103"/>
            </a:xfrm>
            <a:prstGeom prst="rect">
              <a:avLst/>
            </a:prstGeom>
            <a:ln w="12700" cap="flat">
              <a:noFill/>
              <a:miter lim="400000"/>
            </a:ln>
            <a:effectLst/>
          </p:spPr>
        </p:pic>
        <p:pic>
          <p:nvPicPr>
            <p:cNvPr id="142" name="pasted-movie.png" descr="pasted-movie.png"/>
            <p:cNvPicPr>
              <a:picLocks noChangeAspect="1"/>
            </p:cNvPicPr>
            <p:nvPr/>
          </p:nvPicPr>
          <p:blipFill>
            <a:blip r:embed="rId2">
              <a:alphaModFix amt="18973"/>
              <a:extLst/>
            </a:blip>
            <a:stretch>
              <a:fillRect/>
            </a:stretch>
          </p:blipFill>
          <p:spPr>
            <a:xfrm>
              <a:off x="0" y="7645400"/>
              <a:ext cx="11399792" cy="11473103"/>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Rectangle"/>
          <p:cNvSpPr/>
          <p:nvPr/>
        </p:nvSpPr>
        <p:spPr>
          <a:xfrm>
            <a:off x="-1135" y="-3179"/>
            <a:ext cx="24386269" cy="2546223"/>
          </a:xfrm>
          <a:prstGeom prst="rect">
            <a:avLst/>
          </a:prstGeom>
          <a:solidFill>
            <a:schemeClr val="accent1">
              <a:hueOff val="114395"/>
              <a:lumOff val="-24975"/>
            </a:schemeClr>
          </a:solidFill>
          <a:ln w="12700">
            <a:miter lim="400000"/>
          </a:ln>
        </p:spPr>
        <p:txBody>
          <a:bodyPr lIns="0" tIns="0" rIns="0" bIns="0" anchor="ctr"/>
          <a:lstStyle/>
          <a:p>
            <a:pPr algn="ctr">
              <a:spcBef>
                <a:spcPts val="0"/>
              </a:spcBef>
              <a:defRPr sz="3200">
                <a:solidFill>
                  <a:schemeClr val="accent1">
                    <a:hueOff val="114395"/>
                    <a:lumOff val="-24975"/>
                  </a:schemeClr>
                </a:solidFill>
                <a:latin typeface="+mn-lt"/>
                <a:ea typeface="+mn-ea"/>
                <a:cs typeface="+mn-cs"/>
                <a:sym typeface="Helvetica Neue Medium"/>
              </a:defRPr>
            </a:pPr>
          </a:p>
        </p:txBody>
      </p:sp>
      <p:sp>
        <p:nvSpPr>
          <p:cNvPr id="146" name="Agenda"/>
          <p:cNvSpPr txBox="1"/>
          <p:nvPr>
            <p:ph type="title"/>
          </p:nvPr>
        </p:nvSpPr>
        <p:spPr>
          <a:xfrm>
            <a:off x="1689100" y="126932"/>
            <a:ext cx="7097274" cy="2286001"/>
          </a:xfrm>
          <a:prstGeom prst="rect">
            <a:avLst/>
          </a:prstGeom>
        </p:spPr>
        <p:txBody>
          <a:bodyPr/>
          <a:lstStyle>
            <a:lvl1pPr algn="l">
              <a:defRPr>
                <a:solidFill>
                  <a:srgbClr val="FFFFFF"/>
                </a:solidFill>
              </a:defRPr>
            </a:lvl1pPr>
          </a:lstStyle>
          <a:p>
            <a:pPr/>
            <a:r>
              <a:t>Agenda</a:t>
            </a:r>
          </a:p>
        </p:txBody>
      </p:sp>
      <p:sp>
        <p:nvSpPr>
          <p:cNvPr id="147" name="Background about the Lambda Cube…"/>
          <p:cNvSpPr txBox="1"/>
          <p:nvPr/>
        </p:nvSpPr>
        <p:spPr>
          <a:xfrm>
            <a:off x="2243614" y="3149599"/>
            <a:ext cx="19896772" cy="1010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35000" indent="-635000">
              <a:buSzPct val="125000"/>
              <a:buChar char="-"/>
            </a:pPr>
            <a:r>
              <a:t>Background about the Lambda Cube</a:t>
            </a:r>
          </a:p>
          <a:p>
            <a:pPr marL="635000" indent="-635000">
              <a:buSzPct val="125000"/>
              <a:buChar char="-"/>
            </a:pPr>
            <a:r>
              <a:t>Technology which I used to implement my design</a:t>
            </a:r>
          </a:p>
          <a:p>
            <a:pPr marL="635000" indent="-635000">
              <a:buSzPct val="125000"/>
              <a:buChar char="-"/>
            </a:pPr>
            <a:r>
              <a:t>Details about my Design</a:t>
            </a:r>
          </a:p>
          <a:p>
            <a:pPr marL="635000" indent="-635000">
              <a:buSzPct val="125000"/>
              <a:buChar char="-"/>
            </a:pPr>
            <a:r>
              <a:t>Highlights from the implementation</a:t>
            </a:r>
          </a:p>
          <a:p>
            <a:pPr marL="635000" indent="-635000">
              <a:buSzPct val="125000"/>
              <a:buChar char="-"/>
            </a:pPr>
            <a:r>
              <a:t>User Trials I ran and what I was able to learn from them</a:t>
            </a:r>
          </a:p>
          <a:p>
            <a:pPr marL="635000" indent="-635000">
              <a:buSzPct val="125000"/>
              <a:buChar char="-"/>
            </a:pPr>
            <a:r>
              <a:t>Site Walkthrough</a:t>
            </a:r>
          </a:p>
          <a:p>
            <a:pPr marL="635000" indent="-635000">
              <a:buSzPct val="125000"/>
              <a:buChar char="-"/>
            </a:pPr>
            <a:r>
              <a:t>Summary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Rectangle"/>
          <p:cNvSpPr/>
          <p:nvPr/>
        </p:nvSpPr>
        <p:spPr>
          <a:xfrm>
            <a:off x="-1135" y="-3179"/>
            <a:ext cx="24386269" cy="2546223"/>
          </a:xfrm>
          <a:prstGeom prst="rect">
            <a:avLst/>
          </a:prstGeom>
          <a:solidFill>
            <a:schemeClr val="accent1">
              <a:hueOff val="114395"/>
              <a:lumOff val="-24975"/>
            </a:schemeClr>
          </a:solidFill>
          <a:ln w="12700">
            <a:miter lim="400000"/>
          </a:ln>
        </p:spPr>
        <p:txBody>
          <a:bodyPr lIns="0" tIns="0" rIns="0" bIns="0" anchor="ctr"/>
          <a:lstStyle/>
          <a:p>
            <a:pPr algn="ctr">
              <a:spcBef>
                <a:spcPts val="0"/>
              </a:spcBef>
              <a:defRPr sz="3200">
                <a:solidFill>
                  <a:schemeClr val="accent1">
                    <a:hueOff val="114395"/>
                    <a:lumOff val="-24975"/>
                  </a:schemeClr>
                </a:solidFill>
                <a:latin typeface="+mn-lt"/>
                <a:ea typeface="+mn-ea"/>
                <a:cs typeface="+mn-cs"/>
                <a:sym typeface="Helvetica Neue Medium"/>
              </a:defRPr>
            </a:pPr>
          </a:p>
        </p:txBody>
      </p:sp>
      <p:sp>
        <p:nvSpPr>
          <p:cNvPr id="150" name="What my project was"/>
          <p:cNvSpPr txBox="1"/>
          <p:nvPr>
            <p:ph type="title"/>
          </p:nvPr>
        </p:nvSpPr>
        <p:spPr>
          <a:xfrm>
            <a:off x="1689100" y="126932"/>
            <a:ext cx="16457215" cy="2286001"/>
          </a:xfrm>
          <a:prstGeom prst="rect">
            <a:avLst/>
          </a:prstGeom>
        </p:spPr>
        <p:txBody>
          <a:bodyPr/>
          <a:lstStyle>
            <a:lvl1pPr algn="l">
              <a:defRPr>
                <a:solidFill>
                  <a:srgbClr val="FFFFFF"/>
                </a:solidFill>
              </a:defRPr>
            </a:lvl1pPr>
          </a:lstStyle>
          <a:p>
            <a:pPr/>
            <a:r>
              <a:t>What my project was</a:t>
            </a:r>
          </a:p>
        </p:txBody>
      </p:sp>
      <p:sp>
        <p:nvSpPr>
          <p:cNvPr id="151" name="The Lambda Cube is a logical framework introduced in 1991 by Henk Barendregt.  It describes the way that three type systems, Polymorphic types, Dependent types and Type operators, can be added to the untyped lambda calculus in any combination to extend i"/>
          <p:cNvSpPr txBox="1"/>
          <p:nvPr/>
        </p:nvSpPr>
        <p:spPr>
          <a:xfrm>
            <a:off x="566529" y="3891786"/>
            <a:ext cx="17831800" cy="403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Lambda Cube is a logical framework introduced in 1991 by Henk Barendregt.  It describes the way that three type systems, Polymorphic types, Dependent types and Type operators, can be added to the untyped lambda calculus in any combination to extend its capability.</a:t>
            </a:r>
          </a:p>
        </p:txBody>
      </p:sp>
      <p:pic>
        <p:nvPicPr>
          <p:cNvPr id="152" name="pasted-movie.png" descr="pasted-movie.png"/>
          <p:cNvPicPr>
            <a:picLocks noChangeAspect="1"/>
          </p:cNvPicPr>
          <p:nvPr/>
        </p:nvPicPr>
        <p:blipFill>
          <a:blip r:embed="rId2">
            <a:extLst/>
          </a:blip>
          <a:stretch>
            <a:fillRect/>
          </a:stretch>
        </p:blipFill>
        <p:spPr>
          <a:xfrm>
            <a:off x="18977212" y="3241491"/>
            <a:ext cx="4876801" cy="4635501"/>
          </a:xfrm>
          <a:prstGeom prst="rect">
            <a:avLst/>
          </a:prstGeom>
          <a:ln w="12700">
            <a:miter lim="400000"/>
          </a:ln>
        </p:spPr>
      </p:pic>
      <p:sp>
        <p:nvSpPr>
          <p:cNvPr id="153" name="There are currently few resources available online which discuss the Lambda Cube, and my project was an attempt to remedy this, while taking advantage of the web as an interactive medium.   This would be achieved through an animated 3D representation, wh"/>
          <p:cNvSpPr txBox="1"/>
          <p:nvPr/>
        </p:nvSpPr>
        <p:spPr>
          <a:xfrm>
            <a:off x="566529" y="8575438"/>
            <a:ext cx="23250942" cy="403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 are currently few resources available online which discuss the Lambda Cube, and my project was an attempt to remedy this, while taking advantage of the web as an interactive medium.   This would be achieved through an animated 3D representation, where a user could chose to zoom in on a node to learn more information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Rectangle"/>
          <p:cNvSpPr/>
          <p:nvPr/>
        </p:nvSpPr>
        <p:spPr>
          <a:xfrm>
            <a:off x="-1135" y="-3179"/>
            <a:ext cx="24386269" cy="2546223"/>
          </a:xfrm>
          <a:prstGeom prst="rect">
            <a:avLst/>
          </a:prstGeom>
          <a:solidFill>
            <a:schemeClr val="accent1">
              <a:hueOff val="114395"/>
              <a:lumOff val="-24975"/>
            </a:schemeClr>
          </a:solidFill>
          <a:ln w="12700">
            <a:miter lim="400000"/>
          </a:ln>
        </p:spPr>
        <p:txBody>
          <a:bodyPr lIns="0" tIns="0" rIns="0" bIns="0" anchor="ctr"/>
          <a:lstStyle/>
          <a:p>
            <a:pPr algn="ctr">
              <a:spcBef>
                <a:spcPts val="0"/>
              </a:spcBef>
              <a:defRPr sz="3200">
                <a:solidFill>
                  <a:schemeClr val="accent1">
                    <a:hueOff val="114395"/>
                    <a:lumOff val="-24975"/>
                  </a:schemeClr>
                </a:solidFill>
                <a:latin typeface="+mn-lt"/>
                <a:ea typeface="+mn-ea"/>
                <a:cs typeface="+mn-cs"/>
                <a:sym typeface="Helvetica Neue Medium"/>
              </a:defRPr>
            </a:pPr>
          </a:p>
        </p:txBody>
      </p:sp>
      <p:sp>
        <p:nvSpPr>
          <p:cNvPr id="156" name="Technology"/>
          <p:cNvSpPr txBox="1"/>
          <p:nvPr>
            <p:ph type="title"/>
          </p:nvPr>
        </p:nvSpPr>
        <p:spPr>
          <a:xfrm>
            <a:off x="1689100" y="126932"/>
            <a:ext cx="8193238" cy="2286001"/>
          </a:xfrm>
          <a:prstGeom prst="rect">
            <a:avLst/>
          </a:prstGeom>
        </p:spPr>
        <p:txBody>
          <a:bodyPr/>
          <a:lstStyle>
            <a:lvl1pPr algn="l">
              <a:defRPr>
                <a:solidFill>
                  <a:srgbClr val="FFFFFF"/>
                </a:solidFill>
              </a:defRPr>
            </a:lvl1pPr>
          </a:lstStyle>
          <a:p>
            <a:pPr/>
            <a:r>
              <a:t>Technology</a:t>
            </a:r>
          </a:p>
        </p:txBody>
      </p:sp>
      <p:sp>
        <p:nvSpPr>
          <p:cNvPr id="157" name="I chose to use Elm to create the website in, which is a strongly typed functional language.  It also based on the Polymorphic lambda calculus, and I am interested in functional languages."/>
          <p:cNvSpPr txBox="1"/>
          <p:nvPr/>
        </p:nvSpPr>
        <p:spPr>
          <a:xfrm>
            <a:off x="566529" y="3298784"/>
            <a:ext cx="15330245"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I chose to use Elm to create the website in, which is a strongly typed functional language.  It also based on the Polymorphic lambda calculus, and I am interested in functional languages. </a:t>
            </a:r>
          </a:p>
        </p:txBody>
      </p:sp>
      <p:sp>
        <p:nvSpPr>
          <p:cNvPr id="158" name="As well as designing and programming the website, I had to spend a lot of time researching the systems which comprise the Lambda Cube, as there is no good centralised  resource for information about the cube."/>
          <p:cNvSpPr txBox="1"/>
          <p:nvPr/>
        </p:nvSpPr>
        <p:spPr>
          <a:xfrm>
            <a:off x="519591" y="10958826"/>
            <a:ext cx="23548019"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As well as designing and programming the website, I had to spend a lot of time researching the systems which comprise the Lambda Cube, as there is no good centralised  resource for information about the cube.</a:t>
            </a:r>
          </a:p>
        </p:txBody>
      </p:sp>
      <p:pic>
        <p:nvPicPr>
          <p:cNvPr id="159" name="elm_loop.png" descr="elm_loop.png"/>
          <p:cNvPicPr>
            <a:picLocks noChangeAspect="1"/>
          </p:cNvPicPr>
          <p:nvPr/>
        </p:nvPicPr>
        <p:blipFill>
          <a:blip r:embed="rId2">
            <a:extLst/>
          </a:blip>
          <a:stretch>
            <a:fillRect/>
          </a:stretch>
        </p:blipFill>
        <p:spPr>
          <a:xfrm>
            <a:off x="16502264" y="4053292"/>
            <a:ext cx="7236070" cy="5192086"/>
          </a:xfrm>
          <a:prstGeom prst="rect">
            <a:avLst/>
          </a:prstGeom>
          <a:ln w="12700">
            <a:miter lim="400000"/>
          </a:ln>
        </p:spPr>
      </p:pic>
      <p:sp>
        <p:nvSpPr>
          <p:cNvPr id="160" name="Elm works on a ‘Model-View-Update’ architecture: The model stores the website’s state, a view function uses it to render HTML, and the model can be updated by elements in the rendered HTML sending messages to the model."/>
          <p:cNvSpPr txBox="1"/>
          <p:nvPr/>
        </p:nvSpPr>
        <p:spPr>
          <a:xfrm>
            <a:off x="566529" y="5872629"/>
            <a:ext cx="15330245" cy="274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Elm works on a ‘Model-View-Update’ architecture: The model stores the website’s state, a view function uses it to render HTML, and the model can be updated by elements in the rendered HTML sending messages to the model.</a:t>
            </a:r>
          </a:p>
        </p:txBody>
      </p:sp>
      <p:sp>
        <p:nvSpPr>
          <p:cNvPr id="161" name="I used WebGL to render the cube, and made my own latex to elm compiler to write the EBNF syntax equations needed."/>
          <p:cNvSpPr txBox="1"/>
          <p:nvPr/>
        </p:nvSpPr>
        <p:spPr>
          <a:xfrm>
            <a:off x="566529" y="9106875"/>
            <a:ext cx="15330245" cy="142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I used WebGL to render the cube, and made my own latex to elm compiler to write the EBNF syntax equations needed.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Rectangle"/>
          <p:cNvSpPr/>
          <p:nvPr/>
        </p:nvSpPr>
        <p:spPr>
          <a:xfrm>
            <a:off x="-1135" y="-3179"/>
            <a:ext cx="24386269" cy="2546223"/>
          </a:xfrm>
          <a:prstGeom prst="rect">
            <a:avLst/>
          </a:prstGeom>
          <a:solidFill>
            <a:schemeClr val="accent1">
              <a:hueOff val="114395"/>
              <a:lumOff val="-24975"/>
            </a:schemeClr>
          </a:solidFill>
          <a:ln w="12700">
            <a:miter lim="400000"/>
          </a:ln>
        </p:spPr>
        <p:txBody>
          <a:bodyPr lIns="0" tIns="0" rIns="0" bIns="0" anchor="ctr"/>
          <a:lstStyle/>
          <a:p>
            <a:pPr algn="ctr">
              <a:spcBef>
                <a:spcPts val="0"/>
              </a:spcBef>
              <a:defRPr sz="3200">
                <a:solidFill>
                  <a:schemeClr val="accent1">
                    <a:hueOff val="114395"/>
                    <a:lumOff val="-24975"/>
                  </a:schemeClr>
                </a:solidFill>
                <a:latin typeface="+mn-lt"/>
                <a:ea typeface="+mn-ea"/>
                <a:cs typeface="+mn-cs"/>
                <a:sym typeface="Helvetica Neue Medium"/>
              </a:defRPr>
            </a:pPr>
          </a:p>
        </p:txBody>
      </p:sp>
      <p:sp>
        <p:nvSpPr>
          <p:cNvPr id="164" name="Design"/>
          <p:cNvSpPr txBox="1"/>
          <p:nvPr>
            <p:ph type="title"/>
          </p:nvPr>
        </p:nvSpPr>
        <p:spPr>
          <a:xfrm>
            <a:off x="1689100" y="126932"/>
            <a:ext cx="7097274" cy="2286001"/>
          </a:xfrm>
          <a:prstGeom prst="rect">
            <a:avLst/>
          </a:prstGeom>
        </p:spPr>
        <p:txBody>
          <a:bodyPr/>
          <a:lstStyle>
            <a:lvl1pPr algn="l">
              <a:defRPr>
                <a:solidFill>
                  <a:srgbClr val="FFFFFF"/>
                </a:solidFill>
              </a:defRPr>
            </a:lvl1pPr>
          </a:lstStyle>
          <a:p>
            <a:pPr/>
            <a:r>
              <a:t>Design</a:t>
            </a:r>
          </a:p>
        </p:txBody>
      </p:sp>
      <p:sp>
        <p:nvSpPr>
          <p:cNvPr id="165" name="The Main problems I had with the design of the website were having enough space on the page to display all the relevant information, and building recognition of the specific systems in the user.  I solved these with themed text boxes and by relating each"/>
          <p:cNvSpPr txBox="1"/>
          <p:nvPr/>
        </p:nvSpPr>
        <p:spPr>
          <a:xfrm>
            <a:off x="566529" y="5227727"/>
            <a:ext cx="22683158"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The Main problems I had with the design of the website were having enough space on the page to display all the relevant information, and building recognition of the specific systems in the user.  I solved these with themed text boxes and by relating each specific set of type rules with a colour</a:t>
            </a:r>
          </a:p>
        </p:txBody>
      </p:sp>
      <p:sp>
        <p:nvSpPr>
          <p:cNvPr id="166" name="I designed the first versions of the website on paper, before moving on to using Figma to prototype my designs further."/>
          <p:cNvSpPr txBox="1"/>
          <p:nvPr/>
        </p:nvSpPr>
        <p:spPr>
          <a:xfrm>
            <a:off x="566529" y="3375502"/>
            <a:ext cx="22683158" cy="142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I designed the first versions of the website on paper, before moving on to using Figma to prototype my designs further.</a:t>
            </a:r>
          </a:p>
        </p:txBody>
      </p:sp>
      <p:grpSp>
        <p:nvGrpSpPr>
          <p:cNvPr id="172" name="Group"/>
          <p:cNvGrpSpPr/>
          <p:nvPr/>
        </p:nvGrpSpPr>
        <p:grpSpPr>
          <a:xfrm>
            <a:off x="555684" y="8012032"/>
            <a:ext cx="22704849" cy="4239460"/>
            <a:chOff x="0" y="0"/>
            <a:chExt cx="22704847" cy="4239459"/>
          </a:xfrm>
        </p:grpSpPr>
        <p:pic>
          <p:nvPicPr>
            <p:cNvPr id="167" name="paper_collaged.png" descr="paper_collaged.png"/>
            <p:cNvPicPr>
              <a:picLocks noChangeAspect="1"/>
            </p:cNvPicPr>
            <p:nvPr/>
          </p:nvPicPr>
          <p:blipFill>
            <a:blip r:embed="rId2">
              <a:extLst/>
            </a:blip>
            <a:srcRect l="0" t="0" r="61361" b="0"/>
            <a:stretch>
              <a:fillRect/>
            </a:stretch>
          </p:blipFill>
          <p:spPr>
            <a:xfrm>
              <a:off x="-1" y="443726"/>
              <a:ext cx="6266702" cy="3351853"/>
            </a:xfrm>
            <a:prstGeom prst="rect">
              <a:avLst/>
            </a:prstGeom>
            <a:ln w="12700" cap="flat">
              <a:noFill/>
              <a:miter lim="400000"/>
            </a:ln>
            <a:effectLst/>
          </p:spPr>
        </p:pic>
        <p:pic>
          <p:nvPicPr>
            <p:cNvPr id="168" name="v2_full.png" descr="v2_full.png"/>
            <p:cNvPicPr>
              <a:picLocks noChangeAspect="1"/>
            </p:cNvPicPr>
            <p:nvPr/>
          </p:nvPicPr>
          <p:blipFill>
            <a:blip r:embed="rId3">
              <a:extLst/>
            </a:blip>
            <a:srcRect l="0" t="0" r="49877" b="0"/>
            <a:stretch>
              <a:fillRect/>
            </a:stretch>
          </p:blipFill>
          <p:spPr>
            <a:xfrm>
              <a:off x="8543997" y="203611"/>
              <a:ext cx="5978577" cy="3990356"/>
            </a:xfrm>
            <a:prstGeom prst="rect">
              <a:avLst/>
            </a:prstGeom>
            <a:ln w="12700" cap="flat">
              <a:noFill/>
              <a:miter lim="400000"/>
            </a:ln>
            <a:effectLst/>
          </p:spPr>
        </p:pic>
        <p:pic>
          <p:nvPicPr>
            <p:cNvPr id="169" name="final_home.png" descr="final_home.png"/>
            <p:cNvPicPr>
              <a:picLocks noChangeAspect="1"/>
            </p:cNvPicPr>
            <p:nvPr/>
          </p:nvPicPr>
          <p:blipFill>
            <a:blip r:embed="rId4">
              <a:extLst/>
            </a:blip>
            <a:stretch>
              <a:fillRect/>
            </a:stretch>
          </p:blipFill>
          <p:spPr>
            <a:xfrm>
              <a:off x="16397265" y="0"/>
              <a:ext cx="6307583" cy="4239460"/>
            </a:xfrm>
            <a:prstGeom prst="rect">
              <a:avLst/>
            </a:prstGeom>
            <a:ln w="12700" cap="flat">
              <a:noFill/>
              <a:miter lim="400000"/>
            </a:ln>
            <a:effectLst/>
          </p:spPr>
        </p:pic>
        <p:sp>
          <p:nvSpPr>
            <p:cNvPr id="170" name="Line"/>
            <p:cNvSpPr/>
            <p:nvPr/>
          </p:nvSpPr>
          <p:spPr>
            <a:xfrm>
              <a:off x="6770327" y="2198702"/>
              <a:ext cx="1270001" cy="1"/>
            </a:xfrm>
            <a:prstGeom prst="line">
              <a:avLst/>
            </a:prstGeom>
            <a:noFill/>
            <a:ln w="88900" cap="flat">
              <a:solidFill>
                <a:srgbClr val="000000"/>
              </a:solidFill>
              <a:prstDash val="solid"/>
              <a:miter lim="400000"/>
              <a:tailEnd type="triangle" w="med" len="med"/>
            </a:ln>
            <a:effectLst/>
          </p:spPr>
          <p:txBody>
            <a:bodyPr wrap="square" lIns="50800" tIns="50800" rIns="50800" bIns="50800" numCol="1" anchor="ctr">
              <a:noAutofit/>
            </a:bodyPr>
            <a:lstStyle/>
            <a:p>
              <a:pPr/>
            </a:p>
          </p:txBody>
        </p:sp>
        <p:sp>
          <p:nvSpPr>
            <p:cNvPr id="171" name="Line"/>
            <p:cNvSpPr/>
            <p:nvPr/>
          </p:nvSpPr>
          <p:spPr>
            <a:xfrm>
              <a:off x="14888123" y="2198525"/>
              <a:ext cx="1270001" cy="1"/>
            </a:xfrm>
            <a:prstGeom prst="line">
              <a:avLst/>
            </a:prstGeom>
            <a:noFill/>
            <a:ln w="88900" cap="flat">
              <a:solidFill>
                <a:srgbClr val="000000"/>
              </a:solidFill>
              <a:prstDash val="solid"/>
              <a:miter lim="400000"/>
              <a:tailEnd type="triangle" w="med" len="med"/>
            </a:ln>
            <a:effectLst/>
          </p:spPr>
          <p:txBody>
            <a:bodyPr wrap="square" lIns="50800" tIns="50800" rIns="50800" bIns="50800" numCol="1" anchor="ctr">
              <a:noAutofit/>
            </a:bodyPr>
            <a:lstStyle/>
            <a:p>
              <a:pPr/>
            </a:p>
          </p:txBody>
        </p:sp>
      </p:grpSp>
      <p:sp>
        <p:nvSpPr>
          <p:cNvPr id="173" name="Paper version"/>
          <p:cNvSpPr txBox="1"/>
          <p:nvPr/>
        </p:nvSpPr>
        <p:spPr>
          <a:xfrm>
            <a:off x="1981956" y="12215679"/>
            <a:ext cx="3664591" cy="76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Paper version</a:t>
            </a:r>
          </a:p>
        </p:txBody>
      </p:sp>
      <p:sp>
        <p:nvSpPr>
          <p:cNvPr id="174" name="Figma Version"/>
          <p:cNvSpPr txBox="1"/>
          <p:nvPr/>
        </p:nvSpPr>
        <p:spPr>
          <a:xfrm>
            <a:off x="10359704" y="12215679"/>
            <a:ext cx="3664592" cy="76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Figma Version</a:t>
            </a:r>
          </a:p>
        </p:txBody>
      </p:sp>
      <p:sp>
        <p:nvSpPr>
          <p:cNvPr id="175" name="Final Website"/>
          <p:cNvSpPr txBox="1"/>
          <p:nvPr/>
        </p:nvSpPr>
        <p:spPr>
          <a:xfrm>
            <a:off x="18499104" y="12215679"/>
            <a:ext cx="3664592" cy="76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Final Website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Rectangle"/>
          <p:cNvSpPr/>
          <p:nvPr/>
        </p:nvSpPr>
        <p:spPr>
          <a:xfrm>
            <a:off x="-1135" y="-3179"/>
            <a:ext cx="24386269" cy="2546223"/>
          </a:xfrm>
          <a:prstGeom prst="rect">
            <a:avLst/>
          </a:prstGeom>
          <a:solidFill>
            <a:schemeClr val="accent1">
              <a:hueOff val="114395"/>
              <a:lumOff val="-24975"/>
            </a:schemeClr>
          </a:solidFill>
          <a:ln w="12700">
            <a:miter lim="400000"/>
          </a:ln>
        </p:spPr>
        <p:txBody>
          <a:bodyPr lIns="0" tIns="0" rIns="0" bIns="0" anchor="ctr"/>
          <a:lstStyle/>
          <a:p>
            <a:pPr algn="ctr">
              <a:spcBef>
                <a:spcPts val="0"/>
              </a:spcBef>
              <a:defRPr sz="3200">
                <a:solidFill>
                  <a:schemeClr val="accent1">
                    <a:hueOff val="114395"/>
                    <a:lumOff val="-24975"/>
                  </a:schemeClr>
                </a:solidFill>
                <a:latin typeface="+mn-lt"/>
                <a:ea typeface="+mn-ea"/>
                <a:cs typeface="+mn-cs"/>
                <a:sym typeface="Helvetica Neue Medium"/>
              </a:defRPr>
            </a:pPr>
          </a:p>
        </p:txBody>
      </p:sp>
      <p:sp>
        <p:nvSpPr>
          <p:cNvPr id="178" name="Implementation"/>
          <p:cNvSpPr txBox="1"/>
          <p:nvPr>
            <p:ph type="title"/>
          </p:nvPr>
        </p:nvSpPr>
        <p:spPr>
          <a:xfrm>
            <a:off x="1689100" y="-544374"/>
            <a:ext cx="11265640" cy="3628613"/>
          </a:xfrm>
          <a:prstGeom prst="rect">
            <a:avLst/>
          </a:prstGeom>
        </p:spPr>
        <p:txBody>
          <a:bodyPr/>
          <a:lstStyle>
            <a:lvl1pPr algn="l">
              <a:defRPr>
                <a:solidFill>
                  <a:srgbClr val="FFFFFF"/>
                </a:solidFill>
              </a:defRPr>
            </a:lvl1pPr>
          </a:lstStyle>
          <a:p>
            <a:pPr/>
            <a:r>
              <a:t>Implementation</a:t>
            </a:r>
          </a:p>
        </p:txBody>
      </p:sp>
      <p:sp>
        <p:nvSpPr>
          <p:cNvPr id="179" name="I implemented the translator using Deno, which is a JavaScript runtime.  The translator I created is specific to my project, as it creates files which follow a specific template with the imports I needed"/>
          <p:cNvSpPr txBox="1"/>
          <p:nvPr/>
        </p:nvSpPr>
        <p:spPr>
          <a:xfrm>
            <a:off x="566529" y="8455502"/>
            <a:ext cx="22683158" cy="142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I implemented the translator using Deno, which is a JavaScript runtime.  The translator I created is specific to my project, as it creates files which follow a specific template with the imports I needed </a:t>
            </a:r>
          </a:p>
        </p:txBody>
      </p:sp>
      <p:sp>
        <p:nvSpPr>
          <p:cNvPr id="180" name="I rendered the cube in real time using WebGL, and had the camera move smoothly to zoom in on different points with a linear interpolation"/>
          <p:cNvSpPr txBox="1"/>
          <p:nvPr/>
        </p:nvSpPr>
        <p:spPr>
          <a:xfrm>
            <a:off x="566529" y="6146799"/>
            <a:ext cx="22683158" cy="142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I rendered the cube in real time using WebGL, and had the camera move smoothly to zoom in on different points with a linear interpolation</a:t>
            </a:r>
          </a:p>
        </p:txBody>
      </p:sp>
      <p:sp>
        <p:nvSpPr>
          <p:cNvPr id="181" name="The model of the Elm program I created is very slim, with only 9 variables.  Most of the state of the website is derived from the ‘system’ field, which is set to a custom type representing each of the 9 possible camera positions"/>
          <p:cNvSpPr txBox="1"/>
          <p:nvPr/>
        </p:nvSpPr>
        <p:spPr>
          <a:xfrm>
            <a:off x="566529" y="3352800"/>
            <a:ext cx="22683158"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The model of the Elm program I created is very slim, with only 9 variables.  Most of the state of the website is derived from the ‘system’ field, which is set to a custom type representing each of the 9 possible camera positions</a:t>
            </a:r>
          </a:p>
        </p:txBody>
      </p:sp>
      <p:sp>
        <p:nvSpPr>
          <p:cNvPr id="182" name="As the website was planned to be used by the School of Computing Science, I created a test deployment to GitHub pages to test how this would be done in practice"/>
          <p:cNvSpPr txBox="1"/>
          <p:nvPr/>
        </p:nvSpPr>
        <p:spPr>
          <a:xfrm>
            <a:off x="566529" y="10764204"/>
            <a:ext cx="22683158" cy="142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As the website was planned to be used by the School of Computing Science, I created a test deployment to GitHub pages to test how this would be done in practice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Rectangle"/>
          <p:cNvSpPr/>
          <p:nvPr/>
        </p:nvSpPr>
        <p:spPr>
          <a:xfrm>
            <a:off x="-1135" y="-3179"/>
            <a:ext cx="24386269" cy="2546223"/>
          </a:xfrm>
          <a:prstGeom prst="rect">
            <a:avLst/>
          </a:prstGeom>
          <a:solidFill>
            <a:schemeClr val="accent1">
              <a:hueOff val="114395"/>
              <a:lumOff val="-24975"/>
            </a:schemeClr>
          </a:solidFill>
          <a:ln w="12700">
            <a:miter lim="400000"/>
          </a:ln>
        </p:spPr>
        <p:txBody>
          <a:bodyPr lIns="0" tIns="0" rIns="0" bIns="0" anchor="ctr"/>
          <a:lstStyle/>
          <a:p>
            <a:pPr algn="ctr">
              <a:spcBef>
                <a:spcPts val="0"/>
              </a:spcBef>
              <a:defRPr sz="3200">
                <a:solidFill>
                  <a:schemeClr val="accent1">
                    <a:hueOff val="114395"/>
                    <a:lumOff val="-24975"/>
                  </a:schemeClr>
                </a:solidFill>
                <a:latin typeface="+mn-lt"/>
                <a:ea typeface="+mn-ea"/>
                <a:cs typeface="+mn-cs"/>
                <a:sym typeface="Helvetica Neue Medium"/>
              </a:defRPr>
            </a:pPr>
          </a:p>
        </p:txBody>
      </p:sp>
      <p:sp>
        <p:nvSpPr>
          <p:cNvPr id="185" name="User Trials"/>
          <p:cNvSpPr txBox="1"/>
          <p:nvPr>
            <p:ph type="title"/>
          </p:nvPr>
        </p:nvSpPr>
        <p:spPr>
          <a:xfrm>
            <a:off x="1689100" y="126932"/>
            <a:ext cx="7097274" cy="2286001"/>
          </a:xfrm>
          <a:prstGeom prst="rect">
            <a:avLst/>
          </a:prstGeom>
        </p:spPr>
        <p:txBody>
          <a:bodyPr/>
          <a:lstStyle>
            <a:lvl1pPr algn="l">
              <a:defRPr>
                <a:solidFill>
                  <a:srgbClr val="FFFFFF"/>
                </a:solidFill>
              </a:defRPr>
            </a:lvl1pPr>
          </a:lstStyle>
          <a:p>
            <a:pPr/>
            <a:r>
              <a:t>User Trials</a:t>
            </a:r>
          </a:p>
        </p:txBody>
      </p:sp>
      <p:sp>
        <p:nvSpPr>
          <p:cNvPr id="186" name="From this study, I was able to find several ways that the website was deficient, and set about implementing fixes to these problems.  The most Interesting changes I made were to add a colourblind mode and a system to guide a user through the systems in a"/>
          <p:cNvSpPr txBox="1"/>
          <p:nvPr/>
        </p:nvSpPr>
        <p:spPr>
          <a:xfrm>
            <a:off x="850421" y="8128000"/>
            <a:ext cx="22683157"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From this study, I was able to find several ways that the website was deficient, and set about implementing fixes to these problems.  The most Interesting changes I made were to add a colourblind mode and a system to guide a user through the systems in a pre determined order</a:t>
            </a:r>
          </a:p>
        </p:txBody>
      </p:sp>
      <p:sp>
        <p:nvSpPr>
          <p:cNvPr id="187" name="In order to test how effective my website was at teaching the lambda cube, I ran a user trial using students who had previously studied the Programming Languages course last year."/>
          <p:cNvSpPr txBox="1"/>
          <p:nvPr/>
        </p:nvSpPr>
        <p:spPr>
          <a:xfrm>
            <a:off x="850421" y="3352799"/>
            <a:ext cx="22683157" cy="142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In order to test how effective my website was at teaching the lambda cube, I ran a user trial using students who had previously studied the Programming Languages course last year.</a:t>
            </a:r>
          </a:p>
        </p:txBody>
      </p:sp>
      <p:sp>
        <p:nvSpPr>
          <p:cNvPr id="188" name="The study I ran was in two parts: Firstly the user would be given the website to explore, while I took notes and answered any questions they had.  Then, the user would be given a questionnaire to complete, with questions designed to test how effective th"/>
          <p:cNvSpPr txBox="1"/>
          <p:nvPr/>
        </p:nvSpPr>
        <p:spPr>
          <a:xfrm>
            <a:off x="850421" y="5079999"/>
            <a:ext cx="22683157" cy="274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The study I ran was in two parts: Firstly the user would be given the website to explore, while I took notes and answered any questions they had.  Then, the user would be given a questionnaire to complete, with questions designed to test how effective the website was at explaining the information</a:t>
            </a:r>
          </a:p>
        </p:txBody>
      </p:sp>
      <p:sp>
        <p:nvSpPr>
          <p:cNvPr id="189" name="In order to implement the colour blind mode, I used the Html.WithContext package to be able to get and update CSS variables, and use these values to change the colours between normal and safe"/>
          <p:cNvSpPr txBox="1"/>
          <p:nvPr/>
        </p:nvSpPr>
        <p:spPr>
          <a:xfrm>
            <a:off x="850421" y="11023599"/>
            <a:ext cx="22683157" cy="142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In order to implement the colour blind mode, I used the Html.WithContext package to be able to get and update CSS variables, and use these values to change the colours between normal and safe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Rectangle"/>
          <p:cNvSpPr/>
          <p:nvPr/>
        </p:nvSpPr>
        <p:spPr>
          <a:xfrm>
            <a:off x="-1135" y="-3179"/>
            <a:ext cx="24386269" cy="2546223"/>
          </a:xfrm>
          <a:prstGeom prst="rect">
            <a:avLst/>
          </a:prstGeom>
          <a:solidFill>
            <a:schemeClr val="accent1">
              <a:hueOff val="114395"/>
              <a:lumOff val="-24975"/>
            </a:schemeClr>
          </a:solidFill>
          <a:ln w="12700">
            <a:miter lim="400000"/>
          </a:ln>
        </p:spPr>
        <p:txBody>
          <a:bodyPr lIns="0" tIns="0" rIns="0" bIns="0" anchor="ctr"/>
          <a:lstStyle/>
          <a:p>
            <a:pPr algn="ctr">
              <a:spcBef>
                <a:spcPts val="0"/>
              </a:spcBef>
              <a:defRPr sz="3200">
                <a:solidFill>
                  <a:schemeClr val="accent1">
                    <a:hueOff val="114395"/>
                    <a:lumOff val="-24975"/>
                  </a:schemeClr>
                </a:solidFill>
                <a:latin typeface="+mn-lt"/>
                <a:ea typeface="+mn-ea"/>
                <a:cs typeface="+mn-cs"/>
                <a:sym typeface="Helvetica Neue Medium"/>
              </a:defRPr>
            </a:pPr>
          </a:p>
        </p:txBody>
      </p:sp>
      <p:sp>
        <p:nvSpPr>
          <p:cNvPr id="192" name="Summary"/>
          <p:cNvSpPr txBox="1"/>
          <p:nvPr>
            <p:ph type="title"/>
          </p:nvPr>
        </p:nvSpPr>
        <p:spPr>
          <a:xfrm>
            <a:off x="1689100" y="126932"/>
            <a:ext cx="7097274" cy="2286001"/>
          </a:xfrm>
          <a:prstGeom prst="rect">
            <a:avLst/>
          </a:prstGeom>
        </p:spPr>
        <p:txBody>
          <a:bodyPr/>
          <a:lstStyle>
            <a:lvl1pPr algn="l">
              <a:defRPr>
                <a:solidFill>
                  <a:srgbClr val="FFFFFF"/>
                </a:solidFill>
              </a:defRPr>
            </a:lvl1pPr>
          </a:lstStyle>
          <a:p>
            <a:pPr/>
            <a:r>
              <a:t>Summary</a:t>
            </a:r>
          </a:p>
        </p:txBody>
      </p:sp>
      <p:sp>
        <p:nvSpPr>
          <p:cNvPr id="193" name="The Lambda Cube is a relatively unknown but important concept for Theoretical Programming, which deserves better representation on the internet."/>
          <p:cNvSpPr txBox="1"/>
          <p:nvPr/>
        </p:nvSpPr>
        <p:spPr>
          <a:xfrm>
            <a:off x="624508" y="3955286"/>
            <a:ext cx="22691591" cy="167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Lambda Cube is a relatively unknown but important concept for Theoretical Programming, which deserves better representation on the internet.</a:t>
            </a:r>
          </a:p>
        </p:txBody>
      </p:sp>
      <p:sp>
        <p:nvSpPr>
          <p:cNvPr id="194" name="I believe that my website was successful in using the interactivity offered by modern web frameworks to make learning about the Lambda Cube more engaging to a modern audience."/>
          <p:cNvSpPr txBox="1"/>
          <p:nvPr/>
        </p:nvSpPr>
        <p:spPr>
          <a:xfrm>
            <a:off x="629259" y="6464299"/>
            <a:ext cx="22682089" cy="246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 believe that my website was successful in using the interactivity offered by modern web frameworks to make learning about the Lambda Cube more engaging to a modern audience.</a:t>
            </a:r>
          </a:p>
        </p:txBody>
      </p:sp>
      <p:sp>
        <p:nvSpPr>
          <p:cNvPr id="195" name="I conducted user studies to see where I could make my website even better, and was able to use these to refine my project, and make it more accessable to a wider range of potential students."/>
          <p:cNvSpPr txBox="1"/>
          <p:nvPr/>
        </p:nvSpPr>
        <p:spPr>
          <a:xfrm>
            <a:off x="629259" y="9760713"/>
            <a:ext cx="22682088" cy="246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 conducted user studies to see where I could make my website even better, and was able to use these to refine my project, and make it more accessable to a wider range of potential students.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hanks for Watching!"/>
          <p:cNvSpPr txBox="1"/>
          <p:nvPr>
            <p:ph type="ctrTitle"/>
          </p:nvPr>
        </p:nvSpPr>
        <p:spPr>
          <a:xfrm>
            <a:off x="1778000" y="6166286"/>
            <a:ext cx="20828000" cy="2247028"/>
          </a:xfrm>
          <a:prstGeom prst="rect">
            <a:avLst/>
          </a:prstGeom>
        </p:spPr>
        <p:txBody>
          <a:bodyPr/>
          <a:lstStyle/>
          <a:p>
            <a:pPr/>
            <a:r>
              <a:t>Thanks for Watching!</a:t>
            </a:r>
          </a:p>
        </p:txBody>
      </p:sp>
      <p:grpSp>
        <p:nvGrpSpPr>
          <p:cNvPr id="202" name="Group"/>
          <p:cNvGrpSpPr/>
          <p:nvPr/>
        </p:nvGrpSpPr>
        <p:grpSpPr>
          <a:xfrm>
            <a:off x="-7289802" y="-1494752"/>
            <a:ext cx="37231592" cy="19118504"/>
            <a:chOff x="0" y="0"/>
            <a:chExt cx="37231591" cy="19118502"/>
          </a:xfrm>
        </p:grpSpPr>
        <p:pic>
          <p:nvPicPr>
            <p:cNvPr id="198" name="pasted-movie.png" descr="pasted-movie.png"/>
            <p:cNvPicPr>
              <a:picLocks noChangeAspect="1"/>
            </p:cNvPicPr>
            <p:nvPr/>
          </p:nvPicPr>
          <p:blipFill>
            <a:blip r:embed="rId2">
              <a:alphaModFix amt="18973"/>
              <a:extLst/>
            </a:blip>
            <a:stretch>
              <a:fillRect/>
            </a:stretch>
          </p:blipFill>
          <p:spPr>
            <a:xfrm>
              <a:off x="17221200" y="2235200"/>
              <a:ext cx="11399792" cy="11473103"/>
            </a:xfrm>
            <a:prstGeom prst="rect">
              <a:avLst/>
            </a:prstGeom>
            <a:ln w="12700" cap="flat">
              <a:noFill/>
              <a:miter lim="400000"/>
            </a:ln>
            <a:effectLst/>
          </p:spPr>
        </p:pic>
        <p:pic>
          <p:nvPicPr>
            <p:cNvPr id="199" name="pasted-movie.png" descr="pasted-movie.png"/>
            <p:cNvPicPr>
              <a:picLocks noChangeAspect="1"/>
            </p:cNvPicPr>
            <p:nvPr/>
          </p:nvPicPr>
          <p:blipFill>
            <a:blip r:embed="rId2">
              <a:alphaModFix amt="18973"/>
              <a:extLst/>
            </a:blip>
            <a:stretch>
              <a:fillRect/>
            </a:stretch>
          </p:blipFill>
          <p:spPr>
            <a:xfrm>
              <a:off x="25831800" y="0"/>
              <a:ext cx="11399792" cy="11473103"/>
            </a:xfrm>
            <a:prstGeom prst="rect">
              <a:avLst/>
            </a:prstGeom>
            <a:ln w="12700" cap="flat">
              <a:noFill/>
              <a:miter lim="400000"/>
            </a:ln>
            <a:effectLst/>
          </p:spPr>
        </p:pic>
        <p:pic>
          <p:nvPicPr>
            <p:cNvPr id="200" name="pasted-movie.png" descr="pasted-movie.png"/>
            <p:cNvPicPr>
              <a:picLocks noChangeAspect="1"/>
            </p:cNvPicPr>
            <p:nvPr/>
          </p:nvPicPr>
          <p:blipFill>
            <a:blip r:embed="rId2">
              <a:alphaModFix amt="18973"/>
              <a:extLst/>
            </a:blip>
            <a:stretch>
              <a:fillRect/>
            </a:stretch>
          </p:blipFill>
          <p:spPr>
            <a:xfrm>
              <a:off x="8559800" y="5232400"/>
              <a:ext cx="11399792" cy="11473103"/>
            </a:xfrm>
            <a:prstGeom prst="rect">
              <a:avLst/>
            </a:prstGeom>
            <a:ln w="12700" cap="flat">
              <a:noFill/>
              <a:miter lim="400000"/>
            </a:ln>
            <a:effectLst/>
          </p:spPr>
        </p:pic>
        <p:pic>
          <p:nvPicPr>
            <p:cNvPr id="201" name="pasted-movie.png" descr="pasted-movie.png"/>
            <p:cNvPicPr>
              <a:picLocks noChangeAspect="1"/>
            </p:cNvPicPr>
            <p:nvPr/>
          </p:nvPicPr>
          <p:blipFill>
            <a:blip r:embed="rId2">
              <a:alphaModFix amt="18973"/>
              <a:extLst/>
            </a:blip>
            <a:stretch>
              <a:fillRect/>
            </a:stretch>
          </p:blipFill>
          <p:spPr>
            <a:xfrm>
              <a:off x="0" y="7645400"/>
              <a:ext cx="11399792" cy="11473103"/>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IBM Plex Sans"/>
        <a:ea typeface="IBM Plex Sans"/>
        <a:cs typeface="IBM Plex Sans"/>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59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IBM Plex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IBM Plex Sans"/>
        <a:ea typeface="IBM Plex Sans"/>
        <a:cs typeface="IBM Plex Sans"/>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590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IBM Plex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