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ira Sans Condensed ExtraBold"/>
      <p:bold r:id="rId16"/>
      <p:boldItalic r:id="rId17"/>
    </p:embeddedFont>
    <p:embeddedFont>
      <p:font typeface="Fira Sans Condensed"/>
      <p:regular r:id="rId18"/>
      <p:bold r:id="rId19"/>
      <p:italic r:id="rId20"/>
      <p:boldItalic r:id="rId21"/>
    </p:embeddedFont>
    <p:embeddedFont>
      <p:font typeface="Fira Sans Condensed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pos="46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-italic.fntdata"/><Relationship Id="rId22" Type="http://schemas.openxmlformats.org/officeDocument/2006/relationships/font" Target="fonts/FiraSansCondensedSemiBold-regular.fntdata"/><Relationship Id="rId21" Type="http://schemas.openxmlformats.org/officeDocument/2006/relationships/font" Target="fonts/FiraSansCondensed-boldItalic.fntdata"/><Relationship Id="rId24" Type="http://schemas.openxmlformats.org/officeDocument/2006/relationships/font" Target="fonts/FiraSansCondensedSemiBold-italic.fntdata"/><Relationship Id="rId23" Type="http://schemas.openxmlformats.org/officeDocument/2006/relationships/font" Target="fonts/FiraSansCondensed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iraSansCondense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CondensedExtraBold-boldItalic.fntdata"/><Relationship Id="rId16" Type="http://schemas.openxmlformats.org/officeDocument/2006/relationships/font" Target="fonts/FiraSansCondensedExtraBold-bold.fntdata"/><Relationship Id="rId19" Type="http://schemas.openxmlformats.org/officeDocument/2006/relationships/font" Target="fonts/FiraSansCondensed-bold.fntdata"/><Relationship Id="rId18" Type="http://schemas.openxmlformats.org/officeDocument/2006/relationships/font" Target="fonts/FiraSans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9a059c4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9a059c4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d4e4ff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bd4e4ff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5e473b043_0_17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5e473b043_0_17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7b5c5e8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7b5c5e8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9a059c4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9a059c4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9a059c4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9a059c4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9a059c4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9a059c4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9a059c4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9a059c4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9a059c4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9a059c4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TITLE_AND_BOD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672350" y="1194800"/>
            <a:ext cx="70557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grpSp>
        <p:nvGrpSpPr>
          <p:cNvPr id="91" name="Google Shape;91;p1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92" name="Google Shape;92;p1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2" type="title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3" type="title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4" type="subTitle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5" type="title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6" type="subTitle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7" type="title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8" type="subTitle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9" type="title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hasCustomPrompt="1" idx="14" type="title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/>
          <p:nvPr>
            <p:ph hasCustomPrompt="1" idx="15" type="title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/>
          <p:nvPr>
            <p:ph hasCustomPrompt="1" idx="16" type="title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/>
          <p:nvPr>
            <p:ph hasCustomPrompt="1" idx="17" type="title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/>
          <p:nvPr>
            <p:ph hasCustomPrompt="1" idx="18" type="title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ONE_COLUMN_TEXT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22" name="Google Shape;122;p1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2" type="title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3" type="title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15"/>
          <p:cNvSpPr txBox="1"/>
          <p:nvPr>
            <p:ph idx="4" type="subTitle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5" type="title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15"/>
          <p:cNvSpPr txBox="1"/>
          <p:nvPr>
            <p:ph idx="6" type="subTitle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 ">
  <p:cSld name="ONE_COLUMN_TEXT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36" name="Google Shape;136;p1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2" type="title"/>
          </p:nvPr>
        </p:nvSpPr>
        <p:spPr>
          <a:xfrm>
            <a:off x="768300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16"/>
          <p:cNvSpPr txBox="1"/>
          <p:nvPr>
            <p:ph idx="1" type="subTitle"/>
          </p:nvPr>
        </p:nvSpPr>
        <p:spPr>
          <a:xfrm>
            <a:off x="768300" y="3462524"/>
            <a:ext cx="16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3" type="title"/>
          </p:nvPr>
        </p:nvSpPr>
        <p:spPr>
          <a:xfrm>
            <a:off x="2748584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16"/>
          <p:cNvSpPr txBox="1"/>
          <p:nvPr>
            <p:ph idx="4" type="subTitle"/>
          </p:nvPr>
        </p:nvSpPr>
        <p:spPr>
          <a:xfrm>
            <a:off x="2748584" y="3462524"/>
            <a:ext cx="16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5" type="title"/>
          </p:nvPr>
        </p:nvSpPr>
        <p:spPr>
          <a:xfrm>
            <a:off x="4728868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16"/>
          <p:cNvSpPr txBox="1"/>
          <p:nvPr>
            <p:ph idx="6" type="subTitle"/>
          </p:nvPr>
        </p:nvSpPr>
        <p:spPr>
          <a:xfrm>
            <a:off x="4728868" y="3462524"/>
            <a:ext cx="16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7" type="title"/>
          </p:nvPr>
        </p:nvSpPr>
        <p:spPr>
          <a:xfrm>
            <a:off x="6709175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16"/>
          <p:cNvSpPr txBox="1"/>
          <p:nvPr>
            <p:ph idx="8" type="subTitle"/>
          </p:nvPr>
        </p:nvSpPr>
        <p:spPr>
          <a:xfrm>
            <a:off x="6709175" y="3462524"/>
            <a:ext cx="16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">
  <p:cSld name="TITLE_ONL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7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152" name="Google Shape;152;p1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2" type="title"/>
          </p:nvPr>
        </p:nvSpPr>
        <p:spPr>
          <a:xfrm>
            <a:off x="1620663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1620663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3" type="title"/>
          </p:nvPr>
        </p:nvSpPr>
        <p:spPr>
          <a:xfrm>
            <a:off x="5133228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5133228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ONE_COLUMN_TEXT_1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4" name="Google Shape;164;p1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 ">
  <p:cSld name="ONE_COLUMN_TEXT_1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9"/>
          <p:cNvGrpSpPr/>
          <p:nvPr/>
        </p:nvGrpSpPr>
        <p:grpSpPr>
          <a:xfrm rot="-5400000">
            <a:off x="-1111927" y="326821"/>
            <a:ext cx="6250236" cy="6469514"/>
            <a:chOff x="1279825" y="238125"/>
            <a:chExt cx="5060100" cy="5237625"/>
          </a:xfrm>
        </p:grpSpPr>
        <p:sp>
          <p:nvSpPr>
            <p:cNvPr id="172" name="Google Shape;172;p1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2" type="title"/>
          </p:nvPr>
        </p:nvSpPr>
        <p:spPr>
          <a:xfrm>
            <a:off x="120562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120562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3" type="title"/>
          </p:nvPr>
        </p:nvSpPr>
        <p:spPr>
          <a:xfrm>
            <a:off x="3601350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19"/>
          <p:cNvSpPr txBox="1"/>
          <p:nvPr>
            <p:ph idx="4" type="subTitle"/>
          </p:nvPr>
        </p:nvSpPr>
        <p:spPr>
          <a:xfrm>
            <a:off x="3601350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5" type="title"/>
          </p:nvPr>
        </p:nvSpPr>
        <p:spPr>
          <a:xfrm>
            <a:off x="599707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3" name="Google Shape;183;p19"/>
          <p:cNvSpPr txBox="1"/>
          <p:nvPr>
            <p:ph idx="6" type="subTitle"/>
          </p:nvPr>
        </p:nvSpPr>
        <p:spPr>
          <a:xfrm>
            <a:off x="599707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7" type="title"/>
          </p:nvPr>
        </p:nvSpPr>
        <p:spPr>
          <a:xfrm>
            <a:off x="1205625" y="35480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5" name="Google Shape;185;p19"/>
          <p:cNvSpPr txBox="1"/>
          <p:nvPr>
            <p:ph idx="8" type="subTitle"/>
          </p:nvPr>
        </p:nvSpPr>
        <p:spPr>
          <a:xfrm>
            <a:off x="1205625" y="39752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9" type="title"/>
          </p:nvPr>
        </p:nvSpPr>
        <p:spPr>
          <a:xfrm>
            <a:off x="3601350" y="35480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19"/>
          <p:cNvSpPr txBox="1"/>
          <p:nvPr>
            <p:ph idx="13" type="subTitle"/>
          </p:nvPr>
        </p:nvSpPr>
        <p:spPr>
          <a:xfrm>
            <a:off x="3601350" y="39752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4" type="title"/>
          </p:nvPr>
        </p:nvSpPr>
        <p:spPr>
          <a:xfrm>
            <a:off x="5997075" y="35480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19"/>
          <p:cNvSpPr txBox="1"/>
          <p:nvPr>
            <p:ph idx="15" type="subTitle"/>
          </p:nvPr>
        </p:nvSpPr>
        <p:spPr>
          <a:xfrm>
            <a:off x="5997075" y="39752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 1">
  <p:cSld name="TITLE_ONLY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0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192" name="Google Shape;192;p2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2" type="title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1620663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3" type="title"/>
          </p:nvPr>
        </p:nvSpPr>
        <p:spPr>
          <a:xfrm>
            <a:off x="5133228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20"/>
          <p:cNvSpPr txBox="1"/>
          <p:nvPr>
            <p:ph idx="4" type="subTitle"/>
          </p:nvPr>
        </p:nvSpPr>
        <p:spPr>
          <a:xfrm>
            <a:off x="5133228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25" name="Google Shape;25;p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 ">
  <p:cSld name="ONE_COLUMN_TEXT_1_4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04" name="Google Shape;204;p2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2" type="title"/>
          </p:nvPr>
        </p:nvSpPr>
        <p:spPr>
          <a:xfrm>
            <a:off x="1298588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1298588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3" type="title"/>
          </p:nvPr>
        </p:nvSpPr>
        <p:spPr>
          <a:xfrm>
            <a:off x="5904113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21"/>
          <p:cNvSpPr txBox="1"/>
          <p:nvPr>
            <p:ph idx="4" type="subTitle"/>
          </p:nvPr>
        </p:nvSpPr>
        <p:spPr>
          <a:xfrm>
            <a:off x="5904113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5" type="title"/>
          </p:nvPr>
        </p:nvSpPr>
        <p:spPr>
          <a:xfrm>
            <a:off x="1298588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21"/>
          <p:cNvSpPr txBox="1"/>
          <p:nvPr>
            <p:ph idx="6" type="subTitle"/>
          </p:nvPr>
        </p:nvSpPr>
        <p:spPr>
          <a:xfrm>
            <a:off x="1298588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7" type="title"/>
          </p:nvPr>
        </p:nvSpPr>
        <p:spPr>
          <a:xfrm>
            <a:off x="5904113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21"/>
          <p:cNvSpPr txBox="1"/>
          <p:nvPr>
            <p:ph idx="8" type="subTitle"/>
          </p:nvPr>
        </p:nvSpPr>
        <p:spPr>
          <a:xfrm>
            <a:off x="5904113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1">
  <p:cSld name="ONE_COLUMN_TEXT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6" name="Google Shape;226;p2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&amp; credits">
  <p:cSld name="SECTION_TITLE_AND_DESCRIPTION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3"/>
          <p:cNvSpPr txBox="1"/>
          <p:nvPr>
            <p:ph idx="1" type="subTitle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236" name="Google Shape;236;p23"/>
          <p:cNvSpPr txBox="1"/>
          <p:nvPr/>
        </p:nvSpPr>
        <p:spPr>
          <a:xfrm>
            <a:off x="672350" y="3500400"/>
            <a:ext cx="3176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/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2">
  <p:cSld name="TITLE_AND_TWO_COLUMNS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761513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24"/>
          <p:cNvSpPr txBox="1"/>
          <p:nvPr>
            <p:ph idx="2" type="body"/>
          </p:nvPr>
        </p:nvSpPr>
        <p:spPr>
          <a:xfrm>
            <a:off x="4872787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106225" y="526350"/>
            <a:ext cx="3186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9"/>
          <p:cNvGrpSpPr/>
          <p:nvPr/>
        </p:nvGrpSpPr>
        <p:grpSpPr>
          <a:xfrm rot="-5400000">
            <a:off x="-1541570" y="146598"/>
            <a:ext cx="6070096" cy="6283055"/>
            <a:chOff x="1279825" y="238125"/>
            <a:chExt cx="5060100" cy="5237625"/>
          </a:xfrm>
        </p:grpSpPr>
        <p:sp>
          <p:nvSpPr>
            <p:cNvPr id="55" name="Google Shape;55;p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9"/>
          <p:cNvSpPr/>
          <p:nvPr/>
        </p:nvSpPr>
        <p:spPr>
          <a:xfrm>
            <a:off x="4572000" y="1432775"/>
            <a:ext cx="4572000" cy="37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672350" y="1269850"/>
            <a:ext cx="29418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114850" y="1947725"/>
            <a:ext cx="3333900" cy="26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0"/>
          <p:cNvGrpSpPr/>
          <p:nvPr/>
        </p:nvGrpSpPr>
        <p:grpSpPr>
          <a:xfrm>
            <a:off x="-1996652" y="-663004"/>
            <a:ext cx="6250236" cy="6469514"/>
            <a:chOff x="1279825" y="238125"/>
            <a:chExt cx="5060100" cy="5237625"/>
          </a:xfrm>
        </p:grpSpPr>
        <p:sp>
          <p:nvSpPr>
            <p:cNvPr id="66" name="Google Shape;66;p1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1pqj8nCSMyGazf5Epxsmnyw1X9_9iWR3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2566950" y="3125700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B0FF"/>
                </a:solidFill>
              </a:rPr>
              <a:t>Apresentação Final</a:t>
            </a:r>
            <a:endParaRPr b="1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45D73"/>
                </a:solidFill>
              </a:rPr>
              <a:t>Base de Dados</a:t>
            </a:r>
            <a:endParaRPr sz="1400">
              <a:solidFill>
                <a:srgbClr val="445D7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45D73"/>
                </a:solidFill>
              </a:rPr>
              <a:t>P6G1</a:t>
            </a:r>
            <a:endParaRPr sz="1400">
              <a:solidFill>
                <a:srgbClr val="445D73"/>
              </a:solidFill>
            </a:endParaRPr>
          </a:p>
        </p:txBody>
      </p:sp>
      <p:sp>
        <p:nvSpPr>
          <p:cNvPr id="246" name="Google Shape;246;p25"/>
          <p:cNvSpPr txBox="1"/>
          <p:nvPr>
            <p:ph type="ctrTitle"/>
          </p:nvPr>
        </p:nvSpPr>
        <p:spPr>
          <a:xfrm>
            <a:off x="988800" y="2239500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2A47"/>
                </a:solidFill>
              </a:rPr>
              <a:t>Perfumaria Orquídea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988800" y="416287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5D73"/>
                </a:solidFill>
              </a:rPr>
              <a:t>Hugo Paiva de Almeida 93915 LEI</a:t>
            </a:r>
            <a:endParaRPr sz="1200">
              <a:solidFill>
                <a:srgbClr val="445D7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5D73"/>
                </a:solidFill>
              </a:rPr>
              <a:t>Pedro Bastos 93150 LEI</a:t>
            </a:r>
            <a:endParaRPr sz="12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5D73"/>
              </a:solidFill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 b="19894" l="28661" r="30056" t="20737"/>
          <a:stretch/>
        </p:blipFill>
        <p:spPr>
          <a:xfrm>
            <a:off x="4159025" y="841800"/>
            <a:ext cx="799001" cy="11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Índices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330" name="Google Shape;3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00" y="1427925"/>
            <a:ext cx="7829601" cy="22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Introdução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4" name="Google Shape;254;p26"/>
          <p:cNvSpPr txBox="1"/>
          <p:nvPr>
            <p:ph idx="4294967295" type="title"/>
          </p:nvPr>
        </p:nvSpPr>
        <p:spPr>
          <a:xfrm>
            <a:off x="1641488" y="2961014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O porquê?</a:t>
            </a:r>
            <a:endParaRPr sz="1800">
              <a:solidFill>
                <a:srgbClr val="445D73"/>
              </a:solidFill>
            </a:endParaRPr>
          </a:p>
        </p:txBody>
      </p:sp>
      <p:sp>
        <p:nvSpPr>
          <p:cNvPr id="255" name="Google Shape;255;p26"/>
          <p:cNvSpPr txBox="1"/>
          <p:nvPr>
            <p:ph idx="4294967295" type="title"/>
          </p:nvPr>
        </p:nvSpPr>
        <p:spPr>
          <a:xfrm>
            <a:off x="5180213" y="2961014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Interesse Pessoal</a:t>
            </a:r>
            <a:endParaRPr sz="1800">
              <a:solidFill>
                <a:srgbClr val="445D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D73"/>
              </a:solidFill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2061038" y="1708988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5599763" y="1708988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 b="18030" l="26935" r="23136" t="22146"/>
          <a:stretch/>
        </p:blipFill>
        <p:spPr>
          <a:xfrm>
            <a:off x="1995676" y="1661399"/>
            <a:ext cx="1332525" cy="119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863" y="1855108"/>
            <a:ext cx="809999" cy="8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Funcionalidades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66" name="Google Shape;266;p27"/>
          <p:cNvSpPr txBox="1"/>
          <p:nvPr>
            <p:ph idx="2" type="title"/>
          </p:nvPr>
        </p:nvSpPr>
        <p:spPr>
          <a:xfrm>
            <a:off x="1477650" y="3300413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D73"/>
                </a:solidFill>
              </a:rPr>
              <a:t>Cliente</a:t>
            </a:r>
            <a:endParaRPr>
              <a:solidFill>
                <a:srgbClr val="445D73"/>
              </a:solidFill>
            </a:endParaRPr>
          </a:p>
        </p:txBody>
      </p:sp>
      <p:sp>
        <p:nvSpPr>
          <p:cNvPr id="267" name="Google Shape;267;p27"/>
          <p:cNvSpPr txBox="1"/>
          <p:nvPr>
            <p:ph idx="3" type="title"/>
          </p:nvPr>
        </p:nvSpPr>
        <p:spPr>
          <a:xfrm>
            <a:off x="3738759" y="2840888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D73"/>
                </a:solidFill>
              </a:rPr>
              <a:t>Compras e Serviços</a:t>
            </a:r>
            <a:endParaRPr>
              <a:solidFill>
                <a:srgbClr val="445D73"/>
              </a:solidFill>
            </a:endParaRPr>
          </a:p>
        </p:txBody>
      </p:sp>
      <p:sp>
        <p:nvSpPr>
          <p:cNvPr id="268" name="Google Shape;268;p27"/>
          <p:cNvSpPr txBox="1"/>
          <p:nvPr>
            <p:ph idx="5" type="title"/>
          </p:nvPr>
        </p:nvSpPr>
        <p:spPr>
          <a:xfrm>
            <a:off x="5842900" y="3300413"/>
            <a:ext cx="1980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D73"/>
                </a:solidFill>
              </a:rPr>
              <a:t>Funcionário</a:t>
            </a:r>
            <a:endParaRPr>
              <a:solidFill>
                <a:srgbClr val="445D73"/>
              </a:solidFill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1800188" y="2121433"/>
            <a:ext cx="1021500" cy="1021500"/>
          </a:xfrm>
          <a:prstGeom prst="ellipse">
            <a:avLst/>
          </a:prstGeom>
          <a:solidFill>
            <a:srgbClr val="F2F2F2">
              <a:alpha val="0"/>
            </a:srgbClr>
          </a:solidFill>
          <a:ln cap="flat" cmpd="sng" w="28575">
            <a:solidFill>
              <a:srgbClr val="2DB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5D73"/>
              </a:solidFill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4061251" y="1632401"/>
            <a:ext cx="1021500" cy="1021500"/>
          </a:xfrm>
          <a:prstGeom prst="ellipse">
            <a:avLst/>
          </a:prstGeom>
          <a:solidFill>
            <a:srgbClr val="595959">
              <a:alpha val="4460"/>
            </a:srgbClr>
          </a:solidFill>
          <a:ln cap="flat" cmpd="sng" w="28575">
            <a:solidFill>
              <a:srgbClr val="2DB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6322315" y="2121433"/>
            <a:ext cx="1021500" cy="1021500"/>
          </a:xfrm>
          <a:prstGeom prst="ellipse">
            <a:avLst/>
          </a:prstGeom>
          <a:solidFill>
            <a:srgbClr val="595959">
              <a:alpha val="4460"/>
            </a:srgbClr>
          </a:solidFill>
          <a:ln cap="flat" cmpd="sng" w="28575">
            <a:solidFill>
              <a:srgbClr val="2DB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7"/>
          <p:cNvCxnSpPr>
            <a:stCxn id="269" idx="6"/>
          </p:cNvCxnSpPr>
          <p:nvPr/>
        </p:nvCxnSpPr>
        <p:spPr>
          <a:xfrm flipH="1" rot="10800000">
            <a:off x="2821688" y="2143183"/>
            <a:ext cx="1280700" cy="489000"/>
          </a:xfrm>
          <a:prstGeom prst="straightConnector1">
            <a:avLst/>
          </a:prstGeom>
          <a:noFill/>
          <a:ln cap="flat" cmpd="sng" w="28575">
            <a:solidFill>
              <a:srgbClr val="2DB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73" name="Google Shape;273;p27"/>
          <p:cNvCxnSpPr>
            <a:stCxn id="270" idx="6"/>
          </p:cNvCxnSpPr>
          <p:nvPr/>
        </p:nvCxnSpPr>
        <p:spPr>
          <a:xfrm>
            <a:off x="5082751" y="2143151"/>
            <a:ext cx="1280700" cy="489000"/>
          </a:xfrm>
          <a:prstGeom prst="straightConnector1">
            <a:avLst/>
          </a:prstGeom>
          <a:noFill/>
          <a:ln cap="flat" cmpd="sng" w="28575">
            <a:solidFill>
              <a:srgbClr val="2DB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4" name="Google Shape;274;p27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75" name="Google Shape;275;p27"/>
          <p:cNvSpPr txBox="1"/>
          <p:nvPr>
            <p:ph idx="3" type="title"/>
          </p:nvPr>
        </p:nvSpPr>
        <p:spPr>
          <a:xfrm>
            <a:off x="3738709" y="3982463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D73"/>
                </a:solidFill>
              </a:rPr>
              <a:t>E outras</a:t>
            </a:r>
            <a:r>
              <a:rPr lang="en">
                <a:solidFill>
                  <a:srgbClr val="445D73"/>
                </a:solidFill>
              </a:rPr>
              <a:t>...</a:t>
            </a:r>
            <a:endParaRPr>
              <a:solidFill>
                <a:srgbClr val="445D73"/>
              </a:solidFill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113" y="1830250"/>
            <a:ext cx="625800" cy="6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163" y="2258863"/>
            <a:ext cx="625775" cy="6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8050" y="2319289"/>
            <a:ext cx="625775" cy="6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84" name="Google Shape;284;p2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Demo</a:t>
            </a:r>
            <a:endParaRPr>
              <a:solidFill>
                <a:srgbClr val="0E2A47"/>
              </a:solidFill>
            </a:endParaRPr>
          </a:p>
        </p:txBody>
      </p:sp>
      <p:pic>
        <p:nvPicPr>
          <p:cNvPr id="285" name="Google Shape;285;p28" title="b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600" y="1009150"/>
            <a:ext cx="5188800" cy="38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Stored Procedures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950" y="1137700"/>
            <a:ext cx="3439625" cy="3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25" y="1137700"/>
            <a:ext cx="4328114" cy="34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Stored Procedures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25" y="1078725"/>
            <a:ext cx="7550350" cy="36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UDF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24" y="1231150"/>
            <a:ext cx="8157551" cy="1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25" y="2772000"/>
            <a:ext cx="8157551" cy="168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Triggers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50" y="1380400"/>
            <a:ext cx="4266074" cy="294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675" y="1189013"/>
            <a:ext cx="3184676" cy="33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Transações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000" y="1108252"/>
            <a:ext cx="4745999" cy="374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