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Fira Sans Condensed ExtraBold"/>
      <p:bold r:id="rId17"/>
      <p:boldItalic r:id="rId18"/>
    </p:embeddedFont>
    <p:embeddedFont>
      <p:font typeface="Fira Sans Condensed Black"/>
      <p:bold r:id="rId19"/>
      <p:boldItalic r:id="rId20"/>
    </p:embeddedFont>
    <p:embeddedFont>
      <p:font typeface="Fira Sans Condensed"/>
      <p:regular r:id="rId21"/>
      <p:bold r:id="rId22"/>
      <p:italic r:id="rId23"/>
      <p:boldItalic r:id="rId24"/>
    </p:embeddedFont>
    <p:embeddedFont>
      <p:font typeface="Fira Sans Condensed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pos="46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Black-boldItalic.fntdata"/><Relationship Id="rId22" Type="http://schemas.openxmlformats.org/officeDocument/2006/relationships/font" Target="fonts/FiraSansCondensed-bold.fntdata"/><Relationship Id="rId21" Type="http://schemas.openxmlformats.org/officeDocument/2006/relationships/font" Target="fonts/FiraSansCondensed-regular.fntdata"/><Relationship Id="rId24" Type="http://schemas.openxmlformats.org/officeDocument/2006/relationships/font" Target="fonts/FiraSansCondensed-boldItalic.fntdata"/><Relationship Id="rId23" Type="http://schemas.openxmlformats.org/officeDocument/2006/relationships/font" Target="fonts/FiraSans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SemiBold-bold.fntdata"/><Relationship Id="rId25" Type="http://schemas.openxmlformats.org/officeDocument/2006/relationships/font" Target="fonts/FiraSansCondensedSemiBold-regular.fntdata"/><Relationship Id="rId28" Type="http://schemas.openxmlformats.org/officeDocument/2006/relationships/font" Target="fonts/FiraSansCondensedSemiBold-boldItalic.fntdata"/><Relationship Id="rId27" Type="http://schemas.openxmlformats.org/officeDocument/2006/relationships/font" Target="fonts/FiraSansCondensed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CondensedExtraBold-bold.fntdata"/><Relationship Id="rId16" Type="http://schemas.openxmlformats.org/officeDocument/2006/relationships/slide" Target="slides/slide11.xml"/><Relationship Id="rId19" Type="http://schemas.openxmlformats.org/officeDocument/2006/relationships/font" Target="fonts/FiraSansCondensedBlack-bold.fntdata"/><Relationship Id="rId18" Type="http://schemas.openxmlformats.org/officeDocument/2006/relationships/font" Target="fonts/FiraSansCondensed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8355d25b0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8355d25b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fd93f5ee5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fd93f5ee5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d4e4ff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d4e4ff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5e473b043_0_17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5e473b043_0_17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8355d25b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8355d25b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8355d25b0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8355d25b0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8355d25b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8355d25b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8355d25b0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8355d25b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8355d25b0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8355d25b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8355d25b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8355d25b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TITLE_AND_BOD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672350" y="1194800"/>
            <a:ext cx="70557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grpSp>
        <p:nvGrpSpPr>
          <p:cNvPr id="91" name="Google Shape;91;p1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92" name="Google Shape;92;p1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AND_BOD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2" type="title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3" type="title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4" type="subTitle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5" type="title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6" type="subTitle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7" type="title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8" type="subTitle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9" type="title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hasCustomPrompt="1" idx="14" type="title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/>
          <p:nvPr>
            <p:ph hasCustomPrompt="1" idx="15" type="title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/>
          <p:nvPr>
            <p:ph hasCustomPrompt="1" idx="16" type="title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/>
          <p:nvPr>
            <p:ph hasCustomPrompt="1" idx="17" type="title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/>
          <p:nvPr>
            <p:ph hasCustomPrompt="1" idx="18" type="title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ONE_COLUMN_TEXT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22" name="Google Shape;122;p1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2" type="title"/>
          </p:nvPr>
        </p:nvSpPr>
        <p:spPr>
          <a:xfrm>
            <a:off x="120562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15"/>
          <p:cNvSpPr txBox="1"/>
          <p:nvPr>
            <p:ph idx="1" type="subTitle"/>
          </p:nvPr>
        </p:nvSpPr>
        <p:spPr>
          <a:xfrm>
            <a:off x="120562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3" type="title"/>
          </p:nvPr>
        </p:nvSpPr>
        <p:spPr>
          <a:xfrm>
            <a:off x="3601350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15"/>
          <p:cNvSpPr txBox="1"/>
          <p:nvPr>
            <p:ph idx="4" type="subTitle"/>
          </p:nvPr>
        </p:nvSpPr>
        <p:spPr>
          <a:xfrm>
            <a:off x="3601350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5" type="title"/>
          </p:nvPr>
        </p:nvSpPr>
        <p:spPr>
          <a:xfrm>
            <a:off x="599707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15"/>
          <p:cNvSpPr txBox="1"/>
          <p:nvPr>
            <p:ph idx="6" type="subTitle"/>
          </p:nvPr>
        </p:nvSpPr>
        <p:spPr>
          <a:xfrm>
            <a:off x="599707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 ">
  <p:cSld name="ONE_COLUMN_TEXT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36" name="Google Shape;136;p1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2" type="title"/>
          </p:nvPr>
        </p:nvSpPr>
        <p:spPr>
          <a:xfrm>
            <a:off x="768300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16"/>
          <p:cNvSpPr txBox="1"/>
          <p:nvPr>
            <p:ph idx="1" type="subTitle"/>
          </p:nvPr>
        </p:nvSpPr>
        <p:spPr>
          <a:xfrm>
            <a:off x="768300" y="3462524"/>
            <a:ext cx="16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3" type="title"/>
          </p:nvPr>
        </p:nvSpPr>
        <p:spPr>
          <a:xfrm>
            <a:off x="2748584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5" name="Google Shape;145;p16"/>
          <p:cNvSpPr txBox="1"/>
          <p:nvPr>
            <p:ph idx="4" type="subTitle"/>
          </p:nvPr>
        </p:nvSpPr>
        <p:spPr>
          <a:xfrm>
            <a:off x="2748584" y="3462524"/>
            <a:ext cx="16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5" type="title"/>
          </p:nvPr>
        </p:nvSpPr>
        <p:spPr>
          <a:xfrm>
            <a:off x="4728868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16"/>
          <p:cNvSpPr txBox="1"/>
          <p:nvPr>
            <p:ph idx="6" type="subTitle"/>
          </p:nvPr>
        </p:nvSpPr>
        <p:spPr>
          <a:xfrm>
            <a:off x="4728868" y="3462524"/>
            <a:ext cx="16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7" type="title"/>
          </p:nvPr>
        </p:nvSpPr>
        <p:spPr>
          <a:xfrm>
            <a:off x="6709175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16"/>
          <p:cNvSpPr txBox="1"/>
          <p:nvPr>
            <p:ph idx="8" type="subTitle"/>
          </p:nvPr>
        </p:nvSpPr>
        <p:spPr>
          <a:xfrm>
            <a:off x="6709175" y="3462524"/>
            <a:ext cx="16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">
  <p:cSld name="TITLE_ONLY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7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152" name="Google Shape;152;p1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2" type="title"/>
          </p:nvPr>
        </p:nvSpPr>
        <p:spPr>
          <a:xfrm>
            <a:off x="1620663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1620663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3" type="title"/>
          </p:nvPr>
        </p:nvSpPr>
        <p:spPr>
          <a:xfrm>
            <a:off x="5133228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1" name="Google Shape;161;p17"/>
          <p:cNvSpPr txBox="1"/>
          <p:nvPr>
            <p:ph idx="4" type="subTitle"/>
          </p:nvPr>
        </p:nvSpPr>
        <p:spPr>
          <a:xfrm>
            <a:off x="5133228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ONE_COLUMN_TEXT_1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8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4" name="Google Shape;164;p18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8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 ">
  <p:cSld name="ONE_COLUMN_TEXT_1_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9"/>
          <p:cNvGrpSpPr/>
          <p:nvPr/>
        </p:nvGrpSpPr>
        <p:grpSpPr>
          <a:xfrm rot="-5400000">
            <a:off x="-1111927" y="326821"/>
            <a:ext cx="6250236" cy="6469514"/>
            <a:chOff x="1279825" y="238125"/>
            <a:chExt cx="5060100" cy="5237625"/>
          </a:xfrm>
        </p:grpSpPr>
        <p:sp>
          <p:nvSpPr>
            <p:cNvPr id="172" name="Google Shape;172;p1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idx="2" type="title"/>
          </p:nvPr>
        </p:nvSpPr>
        <p:spPr>
          <a:xfrm>
            <a:off x="120562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19"/>
          <p:cNvSpPr txBox="1"/>
          <p:nvPr>
            <p:ph idx="1" type="subTitle"/>
          </p:nvPr>
        </p:nvSpPr>
        <p:spPr>
          <a:xfrm>
            <a:off x="120562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3" type="title"/>
          </p:nvPr>
        </p:nvSpPr>
        <p:spPr>
          <a:xfrm>
            <a:off x="3601350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19"/>
          <p:cNvSpPr txBox="1"/>
          <p:nvPr>
            <p:ph idx="4" type="subTitle"/>
          </p:nvPr>
        </p:nvSpPr>
        <p:spPr>
          <a:xfrm>
            <a:off x="3601350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5" type="title"/>
          </p:nvPr>
        </p:nvSpPr>
        <p:spPr>
          <a:xfrm>
            <a:off x="599707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3" name="Google Shape;183;p19"/>
          <p:cNvSpPr txBox="1"/>
          <p:nvPr>
            <p:ph idx="6" type="subTitle"/>
          </p:nvPr>
        </p:nvSpPr>
        <p:spPr>
          <a:xfrm>
            <a:off x="599707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7" type="title"/>
          </p:nvPr>
        </p:nvSpPr>
        <p:spPr>
          <a:xfrm>
            <a:off x="1205625" y="35480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5" name="Google Shape;185;p19"/>
          <p:cNvSpPr txBox="1"/>
          <p:nvPr>
            <p:ph idx="8" type="subTitle"/>
          </p:nvPr>
        </p:nvSpPr>
        <p:spPr>
          <a:xfrm>
            <a:off x="1205625" y="39752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9" type="title"/>
          </p:nvPr>
        </p:nvSpPr>
        <p:spPr>
          <a:xfrm>
            <a:off x="3601350" y="35480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19"/>
          <p:cNvSpPr txBox="1"/>
          <p:nvPr>
            <p:ph idx="13" type="subTitle"/>
          </p:nvPr>
        </p:nvSpPr>
        <p:spPr>
          <a:xfrm>
            <a:off x="3601350" y="39752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14" type="title"/>
          </p:nvPr>
        </p:nvSpPr>
        <p:spPr>
          <a:xfrm>
            <a:off x="5997075" y="35480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19"/>
          <p:cNvSpPr txBox="1"/>
          <p:nvPr>
            <p:ph idx="15" type="subTitle"/>
          </p:nvPr>
        </p:nvSpPr>
        <p:spPr>
          <a:xfrm>
            <a:off x="5997075" y="39752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 1">
  <p:cSld name="TITLE_ONLY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0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192" name="Google Shape;192;p2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2" type="title"/>
          </p:nvPr>
        </p:nvSpPr>
        <p:spPr>
          <a:xfrm>
            <a:off x="1620663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1620663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3" type="title"/>
          </p:nvPr>
        </p:nvSpPr>
        <p:spPr>
          <a:xfrm>
            <a:off x="5133228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20"/>
          <p:cNvSpPr txBox="1"/>
          <p:nvPr>
            <p:ph idx="4" type="subTitle"/>
          </p:nvPr>
        </p:nvSpPr>
        <p:spPr>
          <a:xfrm>
            <a:off x="5133228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25" name="Google Shape;25;p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5803450" y="2817838"/>
            <a:ext cx="2519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 ">
  <p:cSld name="ONE_COLUMN_TEXT_1_4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204" name="Google Shape;204;p2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1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210" name="Google Shape;210;p21"/>
          <p:cNvSpPr txBox="1"/>
          <p:nvPr>
            <p:ph idx="2" type="title"/>
          </p:nvPr>
        </p:nvSpPr>
        <p:spPr>
          <a:xfrm>
            <a:off x="1298588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1" name="Google Shape;211;p21"/>
          <p:cNvSpPr txBox="1"/>
          <p:nvPr>
            <p:ph idx="1" type="subTitle"/>
          </p:nvPr>
        </p:nvSpPr>
        <p:spPr>
          <a:xfrm>
            <a:off x="1298588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3" type="title"/>
          </p:nvPr>
        </p:nvSpPr>
        <p:spPr>
          <a:xfrm>
            <a:off x="5904113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21"/>
          <p:cNvSpPr txBox="1"/>
          <p:nvPr>
            <p:ph idx="4" type="subTitle"/>
          </p:nvPr>
        </p:nvSpPr>
        <p:spPr>
          <a:xfrm>
            <a:off x="5904113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1"/>
          <p:cNvSpPr txBox="1"/>
          <p:nvPr>
            <p:ph idx="5" type="title"/>
          </p:nvPr>
        </p:nvSpPr>
        <p:spPr>
          <a:xfrm>
            <a:off x="1298588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21"/>
          <p:cNvSpPr txBox="1"/>
          <p:nvPr>
            <p:ph idx="6" type="subTitle"/>
          </p:nvPr>
        </p:nvSpPr>
        <p:spPr>
          <a:xfrm>
            <a:off x="1298588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7" type="title"/>
          </p:nvPr>
        </p:nvSpPr>
        <p:spPr>
          <a:xfrm>
            <a:off x="5904113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7" name="Google Shape;217;p21"/>
          <p:cNvSpPr txBox="1"/>
          <p:nvPr>
            <p:ph idx="8" type="subTitle"/>
          </p:nvPr>
        </p:nvSpPr>
        <p:spPr>
          <a:xfrm>
            <a:off x="5904113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 1">
  <p:cSld name="ONE_COLUMN_TEXT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6" name="Google Shape;226;p22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&amp; credits">
  <p:cSld name="SECTION_TITLE_AND_DESCRIPTION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23"/>
          <p:cNvSpPr txBox="1"/>
          <p:nvPr>
            <p:ph idx="1" type="subTitle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5" name="Google Shape;235;p2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236" name="Google Shape;236;p23"/>
          <p:cNvSpPr txBox="1"/>
          <p:nvPr/>
        </p:nvSpPr>
        <p:spPr>
          <a:xfrm>
            <a:off x="672350" y="3500400"/>
            <a:ext cx="3176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2"/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 2">
  <p:cSld name="TITLE_AND_TWO_COLUMNS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761513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24"/>
          <p:cNvSpPr txBox="1"/>
          <p:nvPr>
            <p:ph idx="2" type="body"/>
          </p:nvPr>
        </p:nvSpPr>
        <p:spPr>
          <a:xfrm>
            <a:off x="4872787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019213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30488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5106225" y="526350"/>
            <a:ext cx="3186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9"/>
          <p:cNvGrpSpPr/>
          <p:nvPr/>
        </p:nvGrpSpPr>
        <p:grpSpPr>
          <a:xfrm rot="-5400000">
            <a:off x="-1541570" y="146598"/>
            <a:ext cx="6070096" cy="6283055"/>
            <a:chOff x="1279825" y="238125"/>
            <a:chExt cx="5060100" cy="5237625"/>
          </a:xfrm>
        </p:grpSpPr>
        <p:sp>
          <p:nvSpPr>
            <p:cNvPr id="55" name="Google Shape;55;p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9"/>
          <p:cNvSpPr/>
          <p:nvPr/>
        </p:nvSpPr>
        <p:spPr>
          <a:xfrm>
            <a:off x="4572000" y="1432775"/>
            <a:ext cx="4572000" cy="371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672350" y="1269850"/>
            <a:ext cx="29418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5114850" y="1947725"/>
            <a:ext cx="3333900" cy="26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0"/>
          <p:cNvGrpSpPr/>
          <p:nvPr/>
        </p:nvGrpSpPr>
        <p:grpSpPr>
          <a:xfrm>
            <a:off x="-1996652" y="-663004"/>
            <a:ext cx="6250236" cy="6469514"/>
            <a:chOff x="1279825" y="238125"/>
            <a:chExt cx="5060100" cy="5237625"/>
          </a:xfrm>
        </p:grpSpPr>
        <p:sp>
          <p:nvSpPr>
            <p:cNvPr id="66" name="Google Shape;66;p1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idx="1" type="subTitle"/>
          </p:nvPr>
        </p:nvSpPr>
        <p:spPr>
          <a:xfrm>
            <a:off x="2566950" y="2466150"/>
            <a:ext cx="401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DB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DB0FF"/>
                </a:solidFill>
              </a:rPr>
              <a:t>Padrões e Desenho de Software</a:t>
            </a:r>
            <a:endParaRPr sz="1700">
              <a:solidFill>
                <a:srgbClr val="2DB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5D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5D73"/>
                </a:solidFill>
              </a:rPr>
              <a:t>Hugo Paiva de Almeida </a:t>
            </a:r>
            <a:endParaRPr sz="1200">
              <a:solidFill>
                <a:srgbClr val="445D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5D73"/>
                </a:solidFill>
              </a:rPr>
              <a:t>93915 </a:t>
            </a:r>
            <a:endParaRPr sz="1200">
              <a:solidFill>
                <a:srgbClr val="445D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5D73"/>
                </a:solidFill>
              </a:rPr>
              <a:t>LEI</a:t>
            </a:r>
            <a:endParaRPr sz="1400">
              <a:solidFill>
                <a:srgbClr val="445D7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5D73"/>
              </a:solidFill>
            </a:endParaRPr>
          </a:p>
        </p:txBody>
      </p:sp>
      <p:sp>
        <p:nvSpPr>
          <p:cNvPr id="246" name="Google Shape;246;p25"/>
          <p:cNvSpPr txBox="1"/>
          <p:nvPr>
            <p:ph type="ctrTitle"/>
          </p:nvPr>
        </p:nvSpPr>
        <p:spPr>
          <a:xfrm>
            <a:off x="988800" y="1884750"/>
            <a:ext cx="71664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0E2A47"/>
                </a:solidFill>
              </a:rPr>
              <a:t>Clean Code</a:t>
            </a:r>
            <a:endParaRPr sz="550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Princípios e Boas Práticas</a:t>
            </a:r>
            <a:endParaRPr>
              <a:solidFill>
                <a:srgbClr val="0E2A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363" name="Google Shape;363;p34"/>
          <p:cNvSpPr txBox="1"/>
          <p:nvPr>
            <p:ph idx="1" type="body"/>
          </p:nvPr>
        </p:nvSpPr>
        <p:spPr>
          <a:xfrm>
            <a:off x="1005450" y="856750"/>
            <a:ext cx="31668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DB0FF"/>
                </a:solidFill>
              </a:rPr>
              <a:t>Testes Limpos</a:t>
            </a:r>
            <a:endParaRPr b="1" sz="2000">
              <a:solidFill>
                <a:srgbClr val="2DB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4" name="Google Shape;364;p34"/>
          <p:cNvSpPr txBox="1"/>
          <p:nvPr>
            <p:ph idx="4294967295" type="title"/>
          </p:nvPr>
        </p:nvSpPr>
        <p:spPr>
          <a:xfrm>
            <a:off x="3601350" y="1531151"/>
            <a:ext cx="194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D73"/>
                </a:solidFill>
              </a:rPr>
              <a:t>F.I.R.S.T</a:t>
            </a:r>
            <a:endParaRPr sz="1800">
              <a:solidFill>
                <a:srgbClr val="445D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D73"/>
              </a:solidFill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3282575" y="2008150"/>
            <a:ext cx="1800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Fast</a:t>
            </a:r>
            <a:r>
              <a:rPr lang="en" sz="2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.</a:t>
            </a:r>
            <a:endParaRPr sz="2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2465550" y="2817175"/>
            <a:ext cx="2637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Independent</a:t>
            </a:r>
            <a:r>
              <a:rPr lang="en" sz="2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.</a:t>
            </a:r>
            <a:endParaRPr sz="2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3901075" y="2008150"/>
            <a:ext cx="2637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Independent</a:t>
            </a:r>
            <a:r>
              <a:rPr lang="en" sz="2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.</a:t>
            </a:r>
            <a:endParaRPr sz="2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087675" y="2817175"/>
            <a:ext cx="2637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Self-Validating</a:t>
            </a:r>
            <a:r>
              <a:rPr lang="en" sz="2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.</a:t>
            </a:r>
            <a:endParaRPr sz="2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3253500" y="3667225"/>
            <a:ext cx="2637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Timely</a:t>
            </a:r>
            <a:endParaRPr sz="2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Clean Code aplicado no Mundo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352" y="1520725"/>
            <a:ext cx="2422000" cy="20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5"/>
          <p:cNvSpPr txBox="1"/>
          <p:nvPr/>
        </p:nvSpPr>
        <p:spPr>
          <a:xfrm>
            <a:off x="1599800" y="3609125"/>
            <a:ext cx="289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45D7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Triângulo da gestão de um projeto</a:t>
            </a:r>
            <a:endParaRPr sz="15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5418350" y="2225550"/>
            <a:ext cx="3457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Qualidade</a:t>
            </a:r>
            <a:r>
              <a:rPr lang="en" sz="2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 = </a:t>
            </a:r>
            <a:r>
              <a:rPr lang="en" sz="1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Código Limpo</a:t>
            </a:r>
            <a:endParaRPr sz="2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Introdução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52" name="Google Shape;252;p26"/>
          <p:cNvSpPr txBox="1"/>
          <p:nvPr>
            <p:ph idx="4294967295" type="title"/>
          </p:nvPr>
        </p:nvSpPr>
        <p:spPr>
          <a:xfrm>
            <a:off x="639975" y="3013401"/>
            <a:ext cx="194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D73"/>
                </a:solidFill>
              </a:rPr>
              <a:t>Fácil de entender</a:t>
            </a:r>
            <a:endParaRPr sz="1800">
              <a:solidFill>
                <a:srgbClr val="445D73"/>
              </a:solidFill>
            </a:endParaRPr>
          </a:p>
        </p:txBody>
      </p:sp>
      <p:sp>
        <p:nvSpPr>
          <p:cNvPr id="253" name="Google Shape;253;p26"/>
          <p:cNvSpPr txBox="1"/>
          <p:nvPr>
            <p:ph idx="4294967295" type="title"/>
          </p:nvPr>
        </p:nvSpPr>
        <p:spPr>
          <a:xfrm>
            <a:off x="6420750" y="3013401"/>
            <a:ext cx="194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D73"/>
                </a:solidFill>
              </a:rPr>
              <a:t>Susceptível a mudanças</a:t>
            </a:r>
            <a:endParaRPr sz="1800">
              <a:solidFill>
                <a:srgbClr val="445D73"/>
              </a:solidFill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1059525" y="1761375"/>
            <a:ext cx="1102200" cy="1102200"/>
          </a:xfrm>
          <a:prstGeom prst="ellipse">
            <a:avLst/>
          </a:prstGeom>
          <a:solidFill>
            <a:srgbClr val="2DB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6840300" y="1761375"/>
            <a:ext cx="1102200" cy="1102200"/>
          </a:xfrm>
          <a:prstGeom prst="ellipse">
            <a:avLst/>
          </a:prstGeom>
          <a:solidFill>
            <a:srgbClr val="2DB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425" y="1323653"/>
            <a:ext cx="1877150" cy="2496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825" y="2004675"/>
            <a:ext cx="615601" cy="61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3600" y="2004675"/>
            <a:ext cx="615601" cy="6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Princípios e Boas Práticas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551800" y="1666175"/>
            <a:ext cx="2282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Nomes Significativos</a:t>
            </a:r>
            <a:endParaRPr sz="1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358375" y="1147000"/>
            <a:ext cx="1800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01</a:t>
            </a:r>
            <a:r>
              <a:rPr lang="en" sz="2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.</a:t>
            </a:r>
            <a:endParaRPr sz="2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1010263" y="2984725"/>
            <a:ext cx="2282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Organização de Funções</a:t>
            </a:r>
            <a:endParaRPr sz="1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816838" y="2465550"/>
            <a:ext cx="1800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02</a:t>
            </a:r>
            <a:r>
              <a:rPr lang="en" sz="2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.</a:t>
            </a:r>
            <a:endParaRPr sz="2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3027613" y="1666175"/>
            <a:ext cx="2282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Organização das Classes e Estruturas de Dados</a:t>
            </a:r>
            <a:endParaRPr sz="1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2834188" y="1147000"/>
            <a:ext cx="1800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03</a:t>
            </a:r>
            <a:r>
              <a:rPr lang="en" sz="2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.</a:t>
            </a:r>
            <a:endParaRPr sz="2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3900913" y="3060913"/>
            <a:ext cx="2282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Comentários Expressivos</a:t>
            </a:r>
            <a:endParaRPr sz="1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3707488" y="2541738"/>
            <a:ext cx="1800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04</a:t>
            </a:r>
            <a:r>
              <a:rPr lang="en" sz="2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.</a:t>
            </a:r>
            <a:endParaRPr sz="2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5503438" y="1666163"/>
            <a:ext cx="2282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Formatação de Código</a:t>
            </a:r>
            <a:endParaRPr sz="1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5310013" y="1146988"/>
            <a:ext cx="1800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05</a:t>
            </a:r>
            <a:r>
              <a:rPr lang="en" sz="2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.</a:t>
            </a:r>
            <a:endParaRPr sz="2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6791563" y="2984725"/>
            <a:ext cx="2282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Tratamento de Erros</a:t>
            </a:r>
            <a:endParaRPr sz="1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6598138" y="2465550"/>
            <a:ext cx="1800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06</a:t>
            </a:r>
            <a:r>
              <a:rPr lang="en" sz="2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.</a:t>
            </a:r>
            <a:endParaRPr sz="2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3908500" y="4455675"/>
            <a:ext cx="2282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Testes Limpos</a:t>
            </a:r>
            <a:endParaRPr sz="1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3715075" y="3936500"/>
            <a:ext cx="1800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0</a:t>
            </a:r>
            <a:r>
              <a:rPr lang="en" sz="2800"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7</a:t>
            </a:r>
            <a:r>
              <a:rPr lang="en" sz="2800">
                <a:solidFill>
                  <a:srgbClr val="2DB0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.</a:t>
            </a:r>
            <a:endParaRPr sz="2800">
              <a:solidFill>
                <a:srgbClr val="2DB0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E2A47"/>
                </a:solidFill>
              </a:rPr>
              <a:t>Princípios e Boas Práticas</a:t>
            </a:r>
            <a:endParaRPr>
              <a:solidFill>
                <a:srgbClr val="0E2A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1005450" y="856750"/>
            <a:ext cx="31668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DB0FF"/>
                </a:solidFill>
              </a:rPr>
              <a:t>Nomes Significativos</a:t>
            </a:r>
            <a:endParaRPr b="1" sz="2000">
              <a:solidFill>
                <a:srgbClr val="2DB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50" y="3286275"/>
            <a:ext cx="2686550" cy="13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650" y="3158775"/>
            <a:ext cx="4242125" cy="16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/>
          <p:nvPr/>
        </p:nvSpPr>
        <p:spPr>
          <a:xfrm>
            <a:off x="1281150" y="1930375"/>
            <a:ext cx="289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45D7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Devem passar a sua ideia central</a:t>
            </a:r>
            <a:endParaRPr sz="15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5418350" y="1930375"/>
            <a:ext cx="289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5D7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Em caso de necessidade, utilizar nomes grandes</a:t>
            </a:r>
            <a:endParaRPr sz="15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Princípios e Boas Práticas</a:t>
            </a:r>
            <a:endParaRPr>
              <a:solidFill>
                <a:srgbClr val="0E2A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97" name="Google Shape;297;p29"/>
          <p:cNvSpPr txBox="1"/>
          <p:nvPr>
            <p:ph idx="1" type="body"/>
          </p:nvPr>
        </p:nvSpPr>
        <p:spPr>
          <a:xfrm>
            <a:off x="1005450" y="856750"/>
            <a:ext cx="31668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2DB0FF"/>
                </a:solidFill>
              </a:rPr>
              <a:t>Organização de Funções</a:t>
            </a:r>
            <a:endParaRPr b="1" sz="2000">
              <a:solidFill>
                <a:srgbClr val="2DB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B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1281150" y="2082775"/>
            <a:ext cx="289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45D7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As funções devem ser pequenas</a:t>
            </a:r>
            <a:endParaRPr sz="15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5418350" y="2082775"/>
            <a:ext cx="289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5D7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Devem ser ainda mais pequenas</a:t>
            </a:r>
            <a:endParaRPr sz="15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50" y="3709000"/>
            <a:ext cx="4136401" cy="2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700" y="3709000"/>
            <a:ext cx="4136400" cy="2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Princípios e Boas Práticas</a:t>
            </a:r>
            <a:endParaRPr>
              <a:solidFill>
                <a:srgbClr val="0E2A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1005450" y="856750"/>
            <a:ext cx="31668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DB0FF"/>
                </a:solidFill>
              </a:rPr>
              <a:t>Organização das Classes e Estruturas de Dados</a:t>
            </a:r>
            <a:endParaRPr b="1" sz="2000">
              <a:solidFill>
                <a:srgbClr val="2DB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9" name="Google Shape;3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50" y="3799250"/>
            <a:ext cx="3517500" cy="7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275" y="3723050"/>
            <a:ext cx="4040900" cy="6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/>
          <p:nvPr/>
        </p:nvSpPr>
        <p:spPr>
          <a:xfrm>
            <a:off x="4020900" y="1869450"/>
            <a:ext cx="1102200" cy="1102200"/>
          </a:xfrm>
          <a:prstGeom prst="ellipse">
            <a:avLst/>
          </a:prstGeom>
          <a:solidFill>
            <a:srgbClr val="2DB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7750" y="2056300"/>
            <a:ext cx="728500" cy="7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 txBox="1"/>
          <p:nvPr>
            <p:ph idx="4294967295" type="title"/>
          </p:nvPr>
        </p:nvSpPr>
        <p:spPr>
          <a:xfrm>
            <a:off x="3601350" y="3049551"/>
            <a:ext cx="194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D73"/>
                </a:solidFill>
              </a:rPr>
              <a:t>Abstração</a:t>
            </a:r>
            <a:endParaRPr sz="1800">
              <a:solidFill>
                <a:srgbClr val="445D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D7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Princípios e Boas Práticas</a:t>
            </a:r>
            <a:endParaRPr>
              <a:solidFill>
                <a:srgbClr val="0E2A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1005450" y="856750"/>
            <a:ext cx="31668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DB0FF"/>
                </a:solidFill>
              </a:rPr>
              <a:t>Comentários Expressivos</a:t>
            </a:r>
            <a:endParaRPr b="1" sz="2000">
              <a:solidFill>
                <a:srgbClr val="2DB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1" name="Google Shape;3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50" y="3883050"/>
            <a:ext cx="4631451" cy="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395" y="3914975"/>
            <a:ext cx="2435209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/>
          <p:nvPr/>
        </p:nvSpPr>
        <p:spPr>
          <a:xfrm>
            <a:off x="4020900" y="1717050"/>
            <a:ext cx="1102200" cy="1102200"/>
          </a:xfrm>
          <a:prstGeom prst="ellipse">
            <a:avLst/>
          </a:prstGeom>
          <a:solidFill>
            <a:srgbClr val="2DB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2450" y="1918600"/>
            <a:ext cx="699100" cy="6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1"/>
          <p:cNvSpPr txBox="1"/>
          <p:nvPr>
            <p:ph idx="4294967295" type="title"/>
          </p:nvPr>
        </p:nvSpPr>
        <p:spPr>
          <a:xfrm>
            <a:off x="3601350" y="2897151"/>
            <a:ext cx="194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D73"/>
                </a:solidFill>
              </a:rPr>
              <a:t>São mesmo necessários?</a:t>
            </a:r>
            <a:endParaRPr sz="1800">
              <a:solidFill>
                <a:srgbClr val="445D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D7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Princípios e Boas Práticas</a:t>
            </a:r>
            <a:endParaRPr>
              <a:solidFill>
                <a:srgbClr val="0E2A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332" name="Google Shape;332;p32"/>
          <p:cNvSpPr txBox="1"/>
          <p:nvPr>
            <p:ph idx="1" type="body"/>
          </p:nvPr>
        </p:nvSpPr>
        <p:spPr>
          <a:xfrm>
            <a:off x="1005450" y="856750"/>
            <a:ext cx="31668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DB0FF"/>
                </a:solidFill>
              </a:rPr>
              <a:t>Formatação de Código</a:t>
            </a:r>
            <a:endParaRPr b="1" sz="2000">
              <a:solidFill>
                <a:srgbClr val="2DB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50" y="3522100"/>
            <a:ext cx="3040424" cy="11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724" y="3522112"/>
            <a:ext cx="3284851" cy="1016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/>
          <p:nvPr/>
        </p:nvSpPr>
        <p:spPr>
          <a:xfrm>
            <a:off x="4020900" y="1717050"/>
            <a:ext cx="1102200" cy="1102200"/>
          </a:xfrm>
          <a:prstGeom prst="ellipse">
            <a:avLst/>
          </a:prstGeom>
          <a:solidFill>
            <a:srgbClr val="2DB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1641463" y="1714525"/>
            <a:ext cx="1102200" cy="1102200"/>
          </a:xfrm>
          <a:prstGeom prst="ellipse">
            <a:avLst/>
          </a:prstGeom>
          <a:solidFill>
            <a:srgbClr val="2DB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6400325" y="1717050"/>
            <a:ext cx="1102200" cy="1102200"/>
          </a:xfrm>
          <a:prstGeom prst="ellipse">
            <a:avLst/>
          </a:prstGeom>
          <a:solidFill>
            <a:srgbClr val="2DB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1412" y="1947000"/>
            <a:ext cx="642300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2"/>
          <p:cNvSpPr txBox="1"/>
          <p:nvPr/>
        </p:nvSpPr>
        <p:spPr>
          <a:xfrm>
            <a:off x="4134300" y="1885950"/>
            <a:ext cx="875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rPr>
              <a:t>120</a:t>
            </a:r>
            <a:endParaRPr sz="3600">
              <a:solidFill>
                <a:schemeClr val="lt1"/>
              </a:solidFill>
              <a:latin typeface="Fira Sans Condensed Black"/>
              <a:ea typeface="Fira Sans Condensed Black"/>
              <a:cs typeface="Fira Sans Condensed Black"/>
              <a:sym typeface="Fira Sans Condensed Black"/>
            </a:endParaRPr>
          </a:p>
        </p:txBody>
      </p:sp>
      <p:pic>
        <p:nvPicPr>
          <p:cNvPr id="340" name="Google Shape;34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0275" y="1918600"/>
            <a:ext cx="699100" cy="6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2"/>
          <p:cNvSpPr txBox="1"/>
          <p:nvPr>
            <p:ph idx="4294967295" type="title"/>
          </p:nvPr>
        </p:nvSpPr>
        <p:spPr>
          <a:xfrm>
            <a:off x="1221925" y="2756464"/>
            <a:ext cx="194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D73"/>
                </a:solidFill>
              </a:rPr>
              <a:t>Ordem das funções</a:t>
            </a:r>
            <a:endParaRPr sz="1800">
              <a:solidFill>
                <a:srgbClr val="445D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D73"/>
              </a:solidFill>
            </a:endParaRPr>
          </a:p>
        </p:txBody>
      </p:sp>
      <p:sp>
        <p:nvSpPr>
          <p:cNvPr id="342" name="Google Shape;342;p32"/>
          <p:cNvSpPr txBox="1"/>
          <p:nvPr>
            <p:ph idx="4294967295" type="title"/>
          </p:nvPr>
        </p:nvSpPr>
        <p:spPr>
          <a:xfrm>
            <a:off x="3601350" y="2800426"/>
            <a:ext cx="194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D73"/>
                </a:solidFill>
              </a:rPr>
              <a:t>120 </a:t>
            </a:r>
            <a:r>
              <a:rPr lang="en" sz="1800">
                <a:solidFill>
                  <a:srgbClr val="445D73"/>
                </a:solidFill>
              </a:rPr>
              <a:t>caracteres</a:t>
            </a:r>
            <a:r>
              <a:rPr lang="en" sz="1800">
                <a:solidFill>
                  <a:srgbClr val="445D73"/>
                </a:solidFill>
              </a:rPr>
              <a:t> por linha</a:t>
            </a:r>
            <a:endParaRPr sz="1800">
              <a:solidFill>
                <a:srgbClr val="445D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D73"/>
              </a:solidFill>
            </a:endParaRPr>
          </a:p>
        </p:txBody>
      </p:sp>
      <p:sp>
        <p:nvSpPr>
          <p:cNvPr id="343" name="Google Shape;343;p32"/>
          <p:cNvSpPr txBox="1"/>
          <p:nvPr>
            <p:ph idx="4294967295" type="title"/>
          </p:nvPr>
        </p:nvSpPr>
        <p:spPr>
          <a:xfrm>
            <a:off x="6009175" y="2790601"/>
            <a:ext cx="194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D73"/>
                </a:solidFill>
              </a:rPr>
              <a:t>Comentários s</a:t>
            </a:r>
            <a:r>
              <a:rPr lang="en" sz="1800">
                <a:solidFill>
                  <a:srgbClr val="445D73"/>
                </a:solidFill>
              </a:rPr>
              <a:t>ão</a:t>
            </a:r>
            <a:r>
              <a:rPr lang="en" sz="1800">
                <a:solidFill>
                  <a:srgbClr val="445D73"/>
                </a:solidFill>
              </a:rPr>
              <a:t> necessários?</a:t>
            </a:r>
            <a:endParaRPr sz="1800">
              <a:solidFill>
                <a:srgbClr val="445D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D7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Princípios e Boas Práticas</a:t>
            </a:r>
            <a:endParaRPr>
              <a:solidFill>
                <a:srgbClr val="0E2A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E2A4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‹#›</a:t>
            </a:fld>
            <a:endParaRPr sz="1300">
              <a:solidFill>
                <a:srgbClr val="0E2A4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350" name="Google Shape;350;p33"/>
          <p:cNvSpPr txBox="1"/>
          <p:nvPr>
            <p:ph idx="1" type="body"/>
          </p:nvPr>
        </p:nvSpPr>
        <p:spPr>
          <a:xfrm>
            <a:off x="1005450" y="856750"/>
            <a:ext cx="31668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DB0FF"/>
                </a:solidFill>
              </a:rPr>
              <a:t>Tratamento de Erros</a:t>
            </a:r>
            <a:endParaRPr b="1" sz="2000">
              <a:solidFill>
                <a:srgbClr val="2DB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5837888" y="2172825"/>
            <a:ext cx="1102200" cy="1102200"/>
          </a:xfrm>
          <a:prstGeom prst="ellipse">
            <a:avLst/>
          </a:prstGeom>
          <a:solidFill>
            <a:srgbClr val="2DB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2037738" y="2172825"/>
            <a:ext cx="1102200" cy="1102200"/>
          </a:xfrm>
          <a:prstGeom prst="ellipse">
            <a:avLst/>
          </a:prstGeom>
          <a:solidFill>
            <a:srgbClr val="2DB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125" y="2376046"/>
            <a:ext cx="695750" cy="69575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3"/>
          <p:cNvSpPr txBox="1"/>
          <p:nvPr>
            <p:ph idx="4294967295" type="title"/>
          </p:nvPr>
        </p:nvSpPr>
        <p:spPr>
          <a:xfrm>
            <a:off x="5418350" y="3419914"/>
            <a:ext cx="194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D73"/>
                </a:solidFill>
              </a:rPr>
              <a:t>Evitar return </a:t>
            </a:r>
            <a:r>
              <a:rPr i="1" lang="en" sz="1800">
                <a:solidFill>
                  <a:srgbClr val="445D73"/>
                </a:solidFill>
              </a:rPr>
              <a:t>null</a:t>
            </a:r>
            <a:endParaRPr i="1" sz="1800">
              <a:solidFill>
                <a:srgbClr val="445D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D73"/>
              </a:solidFill>
            </a:endParaRPr>
          </a:p>
        </p:txBody>
      </p:sp>
      <p:pic>
        <p:nvPicPr>
          <p:cNvPr id="355" name="Google Shape;3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700" y="2402783"/>
            <a:ext cx="642292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3"/>
          <p:cNvSpPr txBox="1"/>
          <p:nvPr>
            <p:ph idx="4294967295" type="title"/>
          </p:nvPr>
        </p:nvSpPr>
        <p:spPr>
          <a:xfrm>
            <a:off x="1618200" y="3419914"/>
            <a:ext cx="194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D73"/>
                </a:solidFill>
              </a:rPr>
              <a:t>Utilizar exceções</a:t>
            </a:r>
            <a:endParaRPr i="1" sz="1800">
              <a:solidFill>
                <a:srgbClr val="445D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D7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