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231dcccf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231dcccf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29dd9e98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29dd9e98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231dcccf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231dcccf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28c555b3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28c555b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29dd9e988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29dd9e988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29dd9e988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29dd9e988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29dd9e988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29dd9e988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231dccc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231dccc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729dd9e98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29dd9e98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2e55d987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2e55d987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2e55d9871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2e55d9871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72e55d9871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2e55d9871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2e55d9871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2e55d9871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2e55d9871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2e55d9871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2e55d9871_4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2e55d9871_4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document/d/1c1IIHiHOWWOs8_LCI1thAh2I4gqTv37MlJnCKgfZZ-M/edit?usp=sharing" TargetMode="External"/><Relationship Id="rId4" Type="http://schemas.openxmlformats.org/officeDocument/2006/relationships/hyperlink" Target="https://docs.google.com/document/d/1scQtumyDx-VmPbKdBjuDZimnyT-nJvBgNlYRCCb4GIw/edit?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ERRORES COMUNES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ECLIPSE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800">
                <a:solidFill>
                  <a:srgbClr val="1D1C1D"/>
                </a:solidFill>
                <a:highlight>
                  <a:srgbClr val="FFFFFF"/>
                </a:highlight>
              </a:rPr>
              <a:t>Launch Failed. Binary not found</a:t>
            </a:r>
            <a:endParaRPr b="1" sz="1800"/>
          </a:p>
        </p:txBody>
      </p:sp>
      <p:sp>
        <p:nvSpPr>
          <p:cNvPr id="119" name="Google Shape;119;p22"/>
          <p:cNvSpPr txBox="1"/>
          <p:nvPr>
            <p:ph idx="1" type="body"/>
          </p:nvPr>
        </p:nvSpPr>
        <p:spPr>
          <a:xfrm>
            <a:off x="311700" y="2788050"/>
            <a:ext cx="8520600" cy="256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t>Windows</a:t>
            </a:r>
            <a:r>
              <a:rPr lang="en"/>
              <a:t>: </a:t>
            </a:r>
            <a:br>
              <a:rPr lang="en"/>
            </a:br>
            <a:r>
              <a:rPr lang="en"/>
              <a:t>Para solucionarlo </a:t>
            </a:r>
            <a:r>
              <a:rPr lang="en">
                <a:highlight>
                  <a:srgbClr val="FFFFFF"/>
                </a:highlight>
              </a:rPr>
              <a:t>d</a:t>
            </a:r>
            <a:r>
              <a:rPr lang="en">
                <a:highlight>
                  <a:srgbClr val="FFFFFF"/>
                </a:highlight>
              </a:rPr>
              <a:t>eben hacer clic derecho en el proyecto &gt; Properties &gt; c/c++ Build &gt; Settings &gt; buscan la solapita que dice Binary Parsers y chequean que esté chequeado PE Windows Parser</a:t>
            </a:r>
            <a:endParaRPr>
              <a:highlight>
                <a:srgbClr val="FFFFFF"/>
              </a:highlight>
            </a:endParaRPr>
          </a:p>
        </p:txBody>
      </p:sp>
      <p:pic>
        <p:nvPicPr>
          <p:cNvPr id="120" name="Google Shape;120;p22"/>
          <p:cNvPicPr preferRelativeResize="0"/>
          <p:nvPr/>
        </p:nvPicPr>
        <p:blipFill>
          <a:blip r:embed="rId3">
            <a:alphaModFix/>
          </a:blip>
          <a:stretch>
            <a:fillRect/>
          </a:stretch>
        </p:blipFill>
        <p:spPr>
          <a:xfrm>
            <a:off x="2024050" y="1025225"/>
            <a:ext cx="5095875" cy="1409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1606500" cy="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Paso a paso</a:t>
            </a:r>
            <a:endParaRPr sz="1800"/>
          </a:p>
        </p:txBody>
      </p:sp>
      <p:sp>
        <p:nvSpPr>
          <p:cNvPr id="126" name="Google Shape;126;p23"/>
          <p:cNvSpPr txBox="1"/>
          <p:nvPr>
            <p:ph idx="1" type="body"/>
          </p:nvPr>
        </p:nvSpPr>
        <p:spPr>
          <a:xfrm>
            <a:off x="6891275" y="1988600"/>
            <a:ext cx="2118000" cy="146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1200"/>
              <a:t>Botón derecho sobre el proyecto en el que estamos trabajando, ir a properties&gt;C/C++Build&gt;TSettings &gt; Binary Parsers &gt; PE64 WINDOWS PARSER</a:t>
            </a:r>
            <a:endParaRPr sz="1200"/>
          </a:p>
        </p:txBody>
      </p:sp>
      <p:pic>
        <p:nvPicPr>
          <p:cNvPr id="127" name="Google Shape;127;p23"/>
          <p:cNvPicPr preferRelativeResize="0"/>
          <p:nvPr/>
        </p:nvPicPr>
        <p:blipFill>
          <a:blip r:embed="rId3">
            <a:alphaModFix/>
          </a:blip>
          <a:stretch>
            <a:fillRect/>
          </a:stretch>
        </p:blipFill>
        <p:spPr>
          <a:xfrm>
            <a:off x="398975" y="900125"/>
            <a:ext cx="2056400" cy="3889751"/>
          </a:xfrm>
          <a:prstGeom prst="rect">
            <a:avLst/>
          </a:prstGeom>
          <a:noFill/>
          <a:ln>
            <a:noFill/>
          </a:ln>
        </p:spPr>
      </p:pic>
      <p:pic>
        <p:nvPicPr>
          <p:cNvPr id="128" name="Google Shape;128;p23"/>
          <p:cNvPicPr preferRelativeResize="0"/>
          <p:nvPr/>
        </p:nvPicPr>
        <p:blipFill>
          <a:blip r:embed="rId4">
            <a:alphaModFix/>
          </a:blip>
          <a:stretch>
            <a:fillRect/>
          </a:stretch>
        </p:blipFill>
        <p:spPr>
          <a:xfrm>
            <a:off x="3670013" y="445025"/>
            <a:ext cx="3007225" cy="2018650"/>
          </a:xfrm>
          <a:prstGeom prst="rect">
            <a:avLst/>
          </a:prstGeom>
          <a:noFill/>
          <a:ln>
            <a:noFill/>
          </a:ln>
        </p:spPr>
      </p:pic>
      <p:pic>
        <p:nvPicPr>
          <p:cNvPr id="129" name="Google Shape;129;p23"/>
          <p:cNvPicPr preferRelativeResize="0"/>
          <p:nvPr/>
        </p:nvPicPr>
        <p:blipFill>
          <a:blip r:embed="rId5">
            <a:alphaModFix/>
          </a:blip>
          <a:stretch>
            <a:fillRect/>
          </a:stretch>
        </p:blipFill>
        <p:spPr>
          <a:xfrm>
            <a:off x="3617823" y="2939750"/>
            <a:ext cx="3111600" cy="1948650"/>
          </a:xfrm>
          <a:prstGeom prst="rect">
            <a:avLst/>
          </a:prstGeom>
          <a:noFill/>
          <a:ln>
            <a:noFill/>
          </a:ln>
        </p:spPr>
      </p:pic>
      <p:sp>
        <p:nvSpPr>
          <p:cNvPr id="130" name="Google Shape;130;p23"/>
          <p:cNvSpPr/>
          <p:nvPr/>
        </p:nvSpPr>
        <p:spPr>
          <a:xfrm>
            <a:off x="236225" y="1274050"/>
            <a:ext cx="405900" cy="405900"/>
          </a:xfrm>
          <a:prstGeom prst="ellipse">
            <a:avLst/>
          </a:prstGeom>
          <a:solidFill>
            <a:srgbClr val="FF9900"/>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1</a:t>
            </a:r>
            <a:endParaRPr b="1">
              <a:solidFill>
                <a:srgbClr val="FFFFFF"/>
              </a:solidFill>
            </a:endParaRPr>
          </a:p>
        </p:txBody>
      </p:sp>
      <p:sp>
        <p:nvSpPr>
          <p:cNvPr id="131" name="Google Shape;131;p23"/>
          <p:cNvSpPr/>
          <p:nvPr/>
        </p:nvSpPr>
        <p:spPr>
          <a:xfrm>
            <a:off x="3395275" y="578150"/>
            <a:ext cx="405900" cy="405900"/>
          </a:xfrm>
          <a:prstGeom prst="ellipse">
            <a:avLst/>
          </a:prstGeom>
          <a:solidFill>
            <a:srgbClr val="FF9900"/>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2</a:t>
            </a:r>
            <a:endParaRPr b="1">
              <a:solidFill>
                <a:srgbClr val="FFFFFF"/>
              </a:solidFill>
            </a:endParaRPr>
          </a:p>
        </p:txBody>
      </p:sp>
      <p:sp>
        <p:nvSpPr>
          <p:cNvPr id="132" name="Google Shape;132;p23"/>
          <p:cNvSpPr/>
          <p:nvPr/>
        </p:nvSpPr>
        <p:spPr>
          <a:xfrm>
            <a:off x="4041600" y="2717075"/>
            <a:ext cx="405900" cy="405900"/>
          </a:xfrm>
          <a:prstGeom prst="ellipse">
            <a:avLst/>
          </a:prstGeom>
          <a:solidFill>
            <a:srgbClr val="FF9900"/>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3</a:t>
            </a:r>
            <a:endParaRPr b="1">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216425"/>
            <a:ext cx="8520600" cy="9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rgbClr val="1D1C1D"/>
                </a:solidFill>
                <a:highlight>
                  <a:srgbClr val="F8F8F8"/>
                </a:highlight>
              </a:rPr>
              <a:t>c:/mingw/bin/../lib/gcc/mingw32/8.2.0/../../../../mingw32/bin/ld.exe: cannot open output file proyectoSabado.exe: Permission denied</a:t>
            </a:r>
            <a:endParaRPr b="1" sz="1800">
              <a:solidFill>
                <a:srgbClr val="1D1C1D"/>
              </a:solidFill>
              <a:highlight>
                <a:srgbClr val="F8F8F8"/>
              </a:highlight>
            </a:endParaRPr>
          </a:p>
          <a:p>
            <a:pPr indent="0" lvl="0" marL="0" rtl="0" algn="l">
              <a:spcBef>
                <a:spcPts val="0"/>
              </a:spcBef>
              <a:spcAft>
                <a:spcPts val="0"/>
              </a:spcAft>
              <a:buClr>
                <a:schemeClr val="dk1"/>
              </a:buClr>
              <a:buSzPts val="1100"/>
              <a:buFont typeface="Arial"/>
              <a:buNone/>
            </a:pPr>
            <a:r>
              <a:rPr b="1" lang="en" sz="1800">
                <a:solidFill>
                  <a:srgbClr val="1D1C1D"/>
                </a:solidFill>
                <a:highlight>
                  <a:srgbClr val="F8F8F8"/>
                </a:highlight>
              </a:rPr>
              <a:t>collect2.exe: error: ld returned 1 exit status</a:t>
            </a:r>
            <a:endParaRPr b="1" sz="1800">
              <a:solidFill>
                <a:srgbClr val="1D1C1D"/>
              </a:solidFill>
              <a:highlight>
                <a:srgbClr val="F8F8F8"/>
              </a:highlight>
            </a:endParaRPr>
          </a:p>
          <a:p>
            <a:pPr indent="0" lvl="0" marL="0" rtl="0" algn="l">
              <a:spcBef>
                <a:spcPts val="0"/>
              </a:spcBef>
              <a:spcAft>
                <a:spcPts val="0"/>
              </a:spcAft>
              <a:buNone/>
            </a:pPr>
            <a:r>
              <a:t/>
            </a:r>
            <a:endParaRPr b="1" sz="1800">
              <a:solidFill>
                <a:srgbClr val="1D1C1D"/>
              </a:solidFill>
              <a:highlight>
                <a:srgbClr val="F8F8F8"/>
              </a:highlight>
            </a:endParaRPr>
          </a:p>
        </p:txBody>
      </p:sp>
      <p:sp>
        <p:nvSpPr>
          <p:cNvPr id="138" name="Google Shape;138;p24"/>
          <p:cNvSpPr txBox="1"/>
          <p:nvPr>
            <p:ph idx="1" type="body"/>
          </p:nvPr>
        </p:nvSpPr>
        <p:spPr>
          <a:xfrm>
            <a:off x="311700" y="2122375"/>
            <a:ext cx="8520600" cy="172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highlight>
                  <a:srgbClr val="FFFFFF"/>
                </a:highlight>
              </a:rPr>
              <a:t>Probablemente sea porque les quedó el programa ejecutándose. Si están en la consola hagan click en el cuadradito de stop que aparece en la consola, si ya está finalizado, pero les sigue tirando el error fíjense desde el administrador de tareas si no les quedó el .exe abierto (si es así, finalicen su tarea)</a:t>
            </a:r>
            <a:endParaRPr/>
          </a:p>
        </p:txBody>
      </p:sp>
      <p:pic>
        <p:nvPicPr>
          <p:cNvPr id="139" name="Google Shape;139;p24"/>
          <p:cNvPicPr preferRelativeResize="0"/>
          <p:nvPr/>
        </p:nvPicPr>
        <p:blipFill>
          <a:blip r:embed="rId3">
            <a:alphaModFix/>
          </a:blip>
          <a:stretch>
            <a:fillRect/>
          </a:stretch>
        </p:blipFill>
        <p:spPr>
          <a:xfrm>
            <a:off x="152400" y="1322525"/>
            <a:ext cx="8839200" cy="647457"/>
          </a:xfrm>
          <a:prstGeom prst="rect">
            <a:avLst/>
          </a:prstGeom>
          <a:noFill/>
          <a:ln>
            <a:noFill/>
          </a:ln>
        </p:spPr>
      </p:pic>
      <p:sp>
        <p:nvSpPr>
          <p:cNvPr id="140" name="Google Shape;140;p24"/>
          <p:cNvSpPr txBox="1"/>
          <p:nvPr>
            <p:ph idx="1" type="body"/>
          </p:nvPr>
        </p:nvSpPr>
        <p:spPr>
          <a:xfrm>
            <a:off x="416400" y="3633525"/>
            <a:ext cx="8575200" cy="142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highlight>
                  <a:srgbClr val="FFFFFF"/>
                </a:highlight>
              </a:rPr>
              <a:t>N</a:t>
            </a:r>
            <a:r>
              <a:rPr lang="en" sz="1400">
                <a:highlight>
                  <a:srgbClr val="FFFFFF"/>
                </a:highlight>
              </a:rPr>
              <a:t>OTA: verifiquen que el nombre del archivo/proyecto no contenga espacios ni caracteres especiales.</a:t>
            </a:r>
            <a:endParaRPr sz="1400">
              <a:highlight>
                <a:srgbClr val="FFFFFF"/>
              </a:highlight>
            </a:endParaRPr>
          </a:p>
          <a:p>
            <a:pPr indent="0" lvl="0" marL="0" rtl="0" algn="l">
              <a:lnSpc>
                <a:spcPct val="100000"/>
              </a:lnSpc>
              <a:spcBef>
                <a:spcPts val="1600"/>
              </a:spcBef>
              <a:spcAft>
                <a:spcPts val="1600"/>
              </a:spcAft>
              <a:buNone/>
            </a:pPr>
            <a:r>
              <a:rPr lang="en" sz="1400">
                <a:highlight>
                  <a:srgbClr val="FFFFFF"/>
                </a:highlight>
              </a:rPr>
              <a:t>También puede ser el Antivirus. Si tienen AVAST: verifiquen que la carpeta del Workspace esté excluida (Desde el Avast &gt; Menú/Opciones/Protección/ luego debajo de todo click en "Ver las excepciones" &gt; AÑADIR UNA EXCEPCION y ponen la carpeta del Workspace (no la de eclipse, sino la que usan de workspace).</a:t>
            </a:r>
            <a:endParaRPr sz="1400">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216425"/>
            <a:ext cx="8520600" cy="9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1D1C1D"/>
                </a:solidFill>
                <a:highlight>
                  <a:srgbClr val="F8F8F8"/>
                </a:highlight>
              </a:rPr>
              <a:t>Al guardar el proyecto arroja el siguiente error:</a:t>
            </a:r>
            <a:endParaRPr b="1" sz="1800">
              <a:solidFill>
                <a:srgbClr val="1D1C1D"/>
              </a:solidFill>
              <a:highlight>
                <a:srgbClr val="F8F8F8"/>
              </a:highlight>
            </a:endParaRPr>
          </a:p>
        </p:txBody>
      </p:sp>
      <p:sp>
        <p:nvSpPr>
          <p:cNvPr id="146" name="Google Shape;146;p25"/>
          <p:cNvSpPr txBox="1"/>
          <p:nvPr>
            <p:ph idx="1" type="body"/>
          </p:nvPr>
        </p:nvSpPr>
        <p:spPr>
          <a:xfrm>
            <a:off x="311700" y="3144350"/>
            <a:ext cx="8520600" cy="13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Probablemente hayan quedado caracteres especiales en algún lado. </a:t>
            </a:r>
            <a:endParaRPr>
              <a:highlight>
                <a:srgbClr val="FFFFFF"/>
              </a:highlight>
            </a:endParaRPr>
          </a:p>
          <a:p>
            <a:pPr indent="0" lvl="0" marL="0" rtl="0" algn="l">
              <a:spcBef>
                <a:spcPts val="1600"/>
              </a:spcBef>
              <a:spcAft>
                <a:spcPts val="0"/>
              </a:spcAft>
              <a:buNone/>
            </a:pPr>
            <a:r>
              <a:rPr lang="en">
                <a:highlight>
                  <a:srgbClr val="FFFFFF"/>
                </a:highlight>
              </a:rPr>
              <a:t>No copiar el texto de Slack , descargarlo con la nube</a:t>
            </a:r>
            <a:endParaRPr>
              <a:highlight>
                <a:srgbClr val="FFFFFF"/>
              </a:highlight>
            </a:endParaRPr>
          </a:p>
          <a:p>
            <a:pPr indent="0" lvl="0" marL="0" rtl="0" algn="l">
              <a:spcBef>
                <a:spcPts val="1600"/>
              </a:spcBef>
              <a:spcAft>
                <a:spcPts val="1600"/>
              </a:spcAft>
              <a:buNone/>
            </a:pPr>
            <a:r>
              <a:t/>
            </a:r>
            <a:endParaRPr>
              <a:highlight>
                <a:srgbClr val="FFFFFF"/>
              </a:highlight>
            </a:endParaRPr>
          </a:p>
        </p:txBody>
      </p:sp>
      <p:pic>
        <p:nvPicPr>
          <p:cNvPr id="147" name="Google Shape;147;p25"/>
          <p:cNvPicPr preferRelativeResize="0"/>
          <p:nvPr/>
        </p:nvPicPr>
        <p:blipFill rotWithShape="1">
          <a:blip r:embed="rId3">
            <a:alphaModFix/>
          </a:blip>
          <a:srcRect b="28277" l="4679" r="9616" t="14804"/>
          <a:stretch/>
        </p:blipFill>
        <p:spPr>
          <a:xfrm>
            <a:off x="1678675" y="765500"/>
            <a:ext cx="5022624" cy="2054700"/>
          </a:xfrm>
          <a:prstGeom prst="rect">
            <a:avLst/>
          </a:prstGeom>
          <a:noFill/>
          <a:ln>
            <a:noFill/>
          </a:ln>
        </p:spPr>
      </p:pic>
      <p:pic>
        <p:nvPicPr>
          <p:cNvPr id="148" name="Google Shape;148;p25"/>
          <p:cNvPicPr preferRelativeResize="0"/>
          <p:nvPr/>
        </p:nvPicPr>
        <p:blipFill rotWithShape="1">
          <a:blip r:embed="rId4">
            <a:alphaModFix/>
          </a:blip>
          <a:srcRect b="41458" l="55539" r="0" t="0"/>
          <a:stretch/>
        </p:blipFill>
        <p:spPr>
          <a:xfrm>
            <a:off x="5929025" y="3643475"/>
            <a:ext cx="1122225" cy="1009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Tengo </a:t>
            </a:r>
            <a:r>
              <a:rPr lang="en" sz="1400"/>
              <a:t>múltiples</a:t>
            </a:r>
            <a:r>
              <a:rPr lang="en" sz="1400"/>
              <a:t> proyectos en mi workspace y me corre el anterior</a:t>
            </a:r>
            <a:endParaRPr sz="1400"/>
          </a:p>
        </p:txBody>
      </p:sp>
      <p:sp>
        <p:nvSpPr>
          <p:cNvPr id="154" name="Google Shape;154;p26"/>
          <p:cNvSpPr txBox="1"/>
          <p:nvPr>
            <p:ph idx="1" type="body"/>
          </p:nvPr>
        </p:nvSpPr>
        <p:spPr>
          <a:xfrm>
            <a:off x="641400" y="895775"/>
            <a:ext cx="3674400" cy="64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Primero chequear que proyecto es el que se </a:t>
            </a:r>
            <a:r>
              <a:rPr lang="en" sz="1000"/>
              <a:t>está</a:t>
            </a:r>
            <a:r>
              <a:rPr lang="en" sz="1000"/>
              <a:t> corriendo. En este caso tengo dos proyectos en mi workspace y deseo correr el que dice prueba2</a:t>
            </a:r>
            <a:endParaRPr sz="1000"/>
          </a:p>
        </p:txBody>
      </p:sp>
      <p:pic>
        <p:nvPicPr>
          <p:cNvPr id="155" name="Google Shape;155;p26"/>
          <p:cNvPicPr preferRelativeResize="0"/>
          <p:nvPr/>
        </p:nvPicPr>
        <p:blipFill>
          <a:blip r:embed="rId3">
            <a:alphaModFix/>
          </a:blip>
          <a:stretch>
            <a:fillRect/>
          </a:stretch>
        </p:blipFill>
        <p:spPr>
          <a:xfrm>
            <a:off x="4572002" y="895775"/>
            <a:ext cx="2493149" cy="3870600"/>
          </a:xfrm>
          <a:prstGeom prst="rect">
            <a:avLst/>
          </a:prstGeom>
          <a:noFill/>
          <a:ln>
            <a:noFill/>
          </a:ln>
        </p:spPr>
      </p:pic>
      <p:pic>
        <p:nvPicPr>
          <p:cNvPr id="156" name="Google Shape;156;p26"/>
          <p:cNvPicPr preferRelativeResize="0"/>
          <p:nvPr/>
        </p:nvPicPr>
        <p:blipFill>
          <a:blip r:embed="rId4">
            <a:alphaModFix/>
          </a:blip>
          <a:stretch>
            <a:fillRect/>
          </a:stretch>
        </p:blipFill>
        <p:spPr>
          <a:xfrm>
            <a:off x="397450" y="1545575"/>
            <a:ext cx="3674525" cy="1883250"/>
          </a:xfrm>
          <a:prstGeom prst="rect">
            <a:avLst/>
          </a:prstGeom>
          <a:noFill/>
          <a:ln>
            <a:noFill/>
          </a:ln>
        </p:spPr>
      </p:pic>
      <p:sp>
        <p:nvSpPr>
          <p:cNvPr id="157" name="Google Shape;157;p26"/>
          <p:cNvSpPr/>
          <p:nvPr/>
        </p:nvSpPr>
        <p:spPr>
          <a:xfrm>
            <a:off x="311700" y="1017725"/>
            <a:ext cx="405900" cy="405900"/>
          </a:xfrm>
          <a:prstGeom prst="ellipse">
            <a:avLst/>
          </a:prstGeom>
          <a:solidFill>
            <a:srgbClr val="FF9900"/>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1</a:t>
            </a:r>
            <a:endParaRPr b="1">
              <a:solidFill>
                <a:srgbClr val="FFFFFF"/>
              </a:solidFill>
            </a:endParaRPr>
          </a:p>
        </p:txBody>
      </p:sp>
      <p:sp>
        <p:nvSpPr>
          <p:cNvPr id="158" name="Google Shape;158;p26"/>
          <p:cNvSpPr/>
          <p:nvPr/>
        </p:nvSpPr>
        <p:spPr>
          <a:xfrm>
            <a:off x="6906900" y="740625"/>
            <a:ext cx="405900" cy="405900"/>
          </a:xfrm>
          <a:prstGeom prst="ellipse">
            <a:avLst/>
          </a:prstGeom>
          <a:solidFill>
            <a:srgbClr val="FF9900"/>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2</a:t>
            </a:r>
            <a:endParaRPr b="1">
              <a:solidFill>
                <a:srgbClr val="FFFFFF"/>
              </a:solidFill>
            </a:endParaRPr>
          </a:p>
        </p:txBody>
      </p:sp>
      <p:sp>
        <p:nvSpPr>
          <p:cNvPr id="159" name="Google Shape;159;p26"/>
          <p:cNvSpPr txBox="1"/>
          <p:nvPr/>
        </p:nvSpPr>
        <p:spPr>
          <a:xfrm>
            <a:off x="7235475" y="831325"/>
            <a:ext cx="1814700" cy="9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Segundo, </a:t>
            </a:r>
            <a:r>
              <a:rPr lang="en" sz="1000"/>
              <a:t>botón</a:t>
            </a:r>
            <a:r>
              <a:rPr lang="en" sz="1000"/>
              <a:t> derecho sobre el proyecto que queres trabajar, en mi caso prueba2, seleccionar </a:t>
            </a:r>
            <a:r>
              <a:rPr b="1" lang="en" sz="1000"/>
              <a:t>Build Project.</a:t>
            </a:r>
            <a:endParaRPr b="1"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idx="1" type="body"/>
          </p:nvPr>
        </p:nvSpPr>
        <p:spPr>
          <a:xfrm>
            <a:off x="728325" y="560300"/>
            <a:ext cx="2874600" cy="4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t>Pararse en el proyecto, </a:t>
            </a:r>
            <a:r>
              <a:rPr lang="en" sz="1000"/>
              <a:t>botón</a:t>
            </a:r>
            <a:r>
              <a:rPr lang="en" sz="1000"/>
              <a:t> derecho &gt; Run As&gt; Seleccionar Local C/C++ Aplication</a:t>
            </a:r>
            <a:endParaRPr sz="1000"/>
          </a:p>
        </p:txBody>
      </p:sp>
      <p:pic>
        <p:nvPicPr>
          <p:cNvPr id="165" name="Google Shape;165;p27"/>
          <p:cNvPicPr preferRelativeResize="0"/>
          <p:nvPr/>
        </p:nvPicPr>
        <p:blipFill>
          <a:blip r:embed="rId3">
            <a:alphaModFix/>
          </a:blip>
          <a:stretch>
            <a:fillRect/>
          </a:stretch>
        </p:blipFill>
        <p:spPr>
          <a:xfrm>
            <a:off x="538175" y="1052500"/>
            <a:ext cx="3129351" cy="3908826"/>
          </a:xfrm>
          <a:prstGeom prst="rect">
            <a:avLst/>
          </a:prstGeom>
          <a:noFill/>
          <a:ln>
            <a:noFill/>
          </a:ln>
        </p:spPr>
      </p:pic>
      <p:sp>
        <p:nvSpPr>
          <p:cNvPr id="166" name="Google Shape;166;p27"/>
          <p:cNvSpPr/>
          <p:nvPr/>
        </p:nvSpPr>
        <p:spPr>
          <a:xfrm>
            <a:off x="322425" y="589100"/>
            <a:ext cx="405900" cy="405900"/>
          </a:xfrm>
          <a:prstGeom prst="ellipse">
            <a:avLst/>
          </a:prstGeom>
          <a:solidFill>
            <a:srgbClr val="FF9900"/>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3</a:t>
            </a:r>
            <a:endParaRPr b="1">
              <a:solidFill>
                <a:srgbClr val="FFFFFF"/>
              </a:solidFill>
            </a:endParaRPr>
          </a:p>
        </p:txBody>
      </p:sp>
      <p:sp>
        <p:nvSpPr>
          <p:cNvPr id="167" name="Google Shape;167;p27"/>
          <p:cNvSpPr/>
          <p:nvPr/>
        </p:nvSpPr>
        <p:spPr>
          <a:xfrm>
            <a:off x="4481175" y="742475"/>
            <a:ext cx="405900" cy="405900"/>
          </a:xfrm>
          <a:prstGeom prst="ellipse">
            <a:avLst/>
          </a:prstGeom>
          <a:solidFill>
            <a:srgbClr val="FF9900"/>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4</a:t>
            </a:r>
            <a:endParaRPr b="1">
              <a:solidFill>
                <a:srgbClr val="FFFFFF"/>
              </a:solidFill>
            </a:endParaRPr>
          </a:p>
        </p:txBody>
      </p:sp>
      <p:pic>
        <p:nvPicPr>
          <p:cNvPr id="168" name="Google Shape;168;p27"/>
          <p:cNvPicPr preferRelativeResize="0"/>
          <p:nvPr/>
        </p:nvPicPr>
        <p:blipFill>
          <a:blip r:embed="rId4">
            <a:alphaModFix/>
          </a:blip>
          <a:stretch>
            <a:fillRect/>
          </a:stretch>
        </p:blipFill>
        <p:spPr>
          <a:xfrm>
            <a:off x="4481175" y="1364750"/>
            <a:ext cx="3898450" cy="2414000"/>
          </a:xfrm>
          <a:prstGeom prst="rect">
            <a:avLst/>
          </a:prstGeom>
          <a:noFill/>
          <a:ln>
            <a:noFill/>
          </a:ln>
        </p:spPr>
      </p:pic>
      <p:sp>
        <p:nvSpPr>
          <p:cNvPr id="169" name="Google Shape;169;p27"/>
          <p:cNvSpPr txBox="1"/>
          <p:nvPr/>
        </p:nvSpPr>
        <p:spPr>
          <a:xfrm>
            <a:off x="4887075" y="663425"/>
            <a:ext cx="3204000" cy="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Al finalizar, vemos que en la parte superior, al lado del run, se encuentra el nombre de nuestro proyecto con un .exe</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45025"/>
            <a:ext cx="289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Ayudas para organizarse</a:t>
            </a:r>
            <a:endParaRPr b="1" sz="1400"/>
          </a:p>
        </p:txBody>
      </p:sp>
      <p:sp>
        <p:nvSpPr>
          <p:cNvPr id="175" name="Google Shape;175;p28"/>
          <p:cNvSpPr txBox="1"/>
          <p:nvPr>
            <p:ph idx="1" type="body"/>
          </p:nvPr>
        </p:nvSpPr>
        <p:spPr>
          <a:xfrm>
            <a:off x="2233200" y="1553950"/>
            <a:ext cx="2399400" cy="47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000000"/>
                </a:solidFill>
              </a:rPr>
              <a:t>B</a:t>
            </a:r>
            <a:r>
              <a:rPr lang="en" sz="1200">
                <a:solidFill>
                  <a:srgbClr val="000000"/>
                </a:solidFill>
              </a:rPr>
              <a:t>oton derecho &gt; Close Project</a:t>
            </a:r>
            <a:endParaRPr sz="1200">
              <a:solidFill>
                <a:srgbClr val="000000"/>
              </a:solidFill>
            </a:endParaRPr>
          </a:p>
        </p:txBody>
      </p:sp>
      <p:pic>
        <p:nvPicPr>
          <p:cNvPr id="176" name="Google Shape;176;p28"/>
          <p:cNvPicPr preferRelativeResize="0"/>
          <p:nvPr/>
        </p:nvPicPr>
        <p:blipFill>
          <a:blip r:embed="rId3">
            <a:alphaModFix/>
          </a:blip>
          <a:stretch>
            <a:fillRect/>
          </a:stretch>
        </p:blipFill>
        <p:spPr>
          <a:xfrm>
            <a:off x="411898" y="1553950"/>
            <a:ext cx="1720499" cy="3357199"/>
          </a:xfrm>
          <a:prstGeom prst="rect">
            <a:avLst/>
          </a:prstGeom>
          <a:noFill/>
          <a:ln>
            <a:noFill/>
          </a:ln>
        </p:spPr>
      </p:pic>
      <p:pic>
        <p:nvPicPr>
          <p:cNvPr id="177" name="Google Shape;177;p28"/>
          <p:cNvPicPr preferRelativeResize="0"/>
          <p:nvPr/>
        </p:nvPicPr>
        <p:blipFill>
          <a:blip r:embed="rId4">
            <a:alphaModFix/>
          </a:blip>
          <a:stretch>
            <a:fillRect/>
          </a:stretch>
        </p:blipFill>
        <p:spPr>
          <a:xfrm>
            <a:off x="4572000" y="962725"/>
            <a:ext cx="2783650" cy="3489125"/>
          </a:xfrm>
          <a:prstGeom prst="rect">
            <a:avLst/>
          </a:prstGeom>
          <a:noFill/>
          <a:ln>
            <a:noFill/>
          </a:ln>
        </p:spPr>
      </p:pic>
      <p:sp>
        <p:nvSpPr>
          <p:cNvPr id="178" name="Google Shape;178;p28"/>
          <p:cNvSpPr txBox="1"/>
          <p:nvPr/>
        </p:nvSpPr>
        <p:spPr>
          <a:xfrm>
            <a:off x="335700" y="840475"/>
            <a:ext cx="4296900" cy="63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a:solidFill>
                  <a:schemeClr val="dk2"/>
                </a:solidFill>
              </a:rPr>
              <a:t>Pueden ir cerrando los proyectos que no utilizan para evitar tener conflictos.</a:t>
            </a:r>
            <a:endParaRPr/>
          </a:p>
        </p:txBody>
      </p:sp>
      <p:sp>
        <p:nvSpPr>
          <p:cNvPr id="179" name="Google Shape;179;p28"/>
          <p:cNvSpPr txBox="1"/>
          <p:nvPr/>
        </p:nvSpPr>
        <p:spPr>
          <a:xfrm>
            <a:off x="4955300" y="4451850"/>
            <a:ext cx="3981600" cy="10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Para abrirlo, es lo mismo, boton derecho &gt; Open Project</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b="1" lang="en" sz="1800">
                <a:solidFill>
                  <a:schemeClr val="dk2"/>
                </a:solidFill>
              </a:rPr>
              <a:t>ERROR: program "make" not found in PATH</a:t>
            </a:r>
            <a:endParaRPr b="1"/>
          </a:p>
        </p:txBody>
      </p:sp>
      <p:sp>
        <p:nvSpPr>
          <p:cNvPr id="61" name="Google Shape;61;p14"/>
          <p:cNvSpPr txBox="1"/>
          <p:nvPr>
            <p:ph idx="1" type="body"/>
          </p:nvPr>
        </p:nvSpPr>
        <p:spPr>
          <a:xfrm>
            <a:off x="311700" y="2330850"/>
            <a:ext cx="8520600" cy="256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a:t>
            </a:r>
            <a:r>
              <a:rPr lang="en"/>
              <a:t>ste error suele estar relacionado con el compilador. Recuerden al crear el proyecto que el compilador debe ser MinGW GCC (en windows), Linux GCC (en linux). Si primero eligen el compilador y luego el tipo de proyecto Hello World, suele volverse al otro compilador. Ojo con esto.</a:t>
            </a:r>
            <a:endParaRPr/>
          </a:p>
          <a:p>
            <a:pPr indent="0" lvl="0" marL="0" rtl="0" algn="l">
              <a:spcBef>
                <a:spcPts val="1600"/>
              </a:spcBef>
              <a:spcAft>
                <a:spcPts val="1600"/>
              </a:spcAft>
              <a:buNone/>
            </a:pPr>
            <a:r>
              <a:rPr lang="en"/>
              <a:t>Para validarlo y, en su caso cambiarlo, deben ir hacer clic derecho sobre el proyecto &gt; Properties &gt; C/C++ Build &gt; Tool Chain Editor &gt; Current toolchain debe decir el correcto según el SO </a:t>
            </a:r>
            <a:endParaRPr/>
          </a:p>
        </p:txBody>
      </p:sp>
      <p:pic>
        <p:nvPicPr>
          <p:cNvPr id="62" name="Google Shape;62;p14"/>
          <p:cNvPicPr preferRelativeResize="0"/>
          <p:nvPr/>
        </p:nvPicPr>
        <p:blipFill>
          <a:blip r:embed="rId3">
            <a:alphaModFix/>
          </a:blip>
          <a:stretch>
            <a:fillRect/>
          </a:stretch>
        </p:blipFill>
        <p:spPr>
          <a:xfrm>
            <a:off x="1979163" y="1116400"/>
            <a:ext cx="5185671" cy="1008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3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Paso a paso</a:t>
            </a:r>
            <a:endParaRPr sz="1400"/>
          </a:p>
        </p:txBody>
      </p:sp>
      <p:sp>
        <p:nvSpPr>
          <p:cNvPr id="68" name="Google Shape;68;p15"/>
          <p:cNvSpPr txBox="1"/>
          <p:nvPr>
            <p:ph idx="1" type="body"/>
          </p:nvPr>
        </p:nvSpPr>
        <p:spPr>
          <a:xfrm>
            <a:off x="3332600" y="3976575"/>
            <a:ext cx="4531200" cy="6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Botón</a:t>
            </a:r>
            <a:r>
              <a:rPr lang="en" sz="1200"/>
              <a:t> derecho sobre el proyecto en el que estamos trabajando, ir a properties&gt;C/C++Build&gt;Tool Chain Editor </a:t>
            </a:r>
            <a:endParaRPr sz="1200"/>
          </a:p>
        </p:txBody>
      </p:sp>
      <p:pic>
        <p:nvPicPr>
          <p:cNvPr id="69" name="Google Shape;69;p15"/>
          <p:cNvPicPr preferRelativeResize="0"/>
          <p:nvPr/>
        </p:nvPicPr>
        <p:blipFill>
          <a:blip r:embed="rId3">
            <a:alphaModFix/>
          </a:blip>
          <a:stretch>
            <a:fillRect/>
          </a:stretch>
        </p:blipFill>
        <p:spPr>
          <a:xfrm>
            <a:off x="311699" y="869775"/>
            <a:ext cx="2106100" cy="3983799"/>
          </a:xfrm>
          <a:prstGeom prst="rect">
            <a:avLst/>
          </a:prstGeom>
          <a:noFill/>
          <a:ln>
            <a:noFill/>
          </a:ln>
        </p:spPr>
      </p:pic>
      <p:pic>
        <p:nvPicPr>
          <p:cNvPr id="70" name="Google Shape;70;p15"/>
          <p:cNvPicPr preferRelativeResize="0"/>
          <p:nvPr/>
        </p:nvPicPr>
        <p:blipFill>
          <a:blip r:embed="rId4">
            <a:alphaModFix/>
          </a:blip>
          <a:stretch>
            <a:fillRect/>
          </a:stretch>
        </p:blipFill>
        <p:spPr>
          <a:xfrm>
            <a:off x="3332600" y="920175"/>
            <a:ext cx="4344076" cy="2677050"/>
          </a:xfrm>
          <a:prstGeom prst="rect">
            <a:avLst/>
          </a:prstGeom>
          <a:noFill/>
          <a:ln>
            <a:noFill/>
          </a:ln>
        </p:spPr>
      </p:pic>
      <p:sp>
        <p:nvSpPr>
          <p:cNvPr id="71" name="Google Shape;71;p15"/>
          <p:cNvSpPr/>
          <p:nvPr/>
        </p:nvSpPr>
        <p:spPr>
          <a:xfrm>
            <a:off x="150525" y="1906275"/>
            <a:ext cx="405900" cy="405900"/>
          </a:xfrm>
          <a:prstGeom prst="ellipse">
            <a:avLst/>
          </a:prstGeom>
          <a:solidFill>
            <a:srgbClr val="FF9900"/>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1</a:t>
            </a:r>
            <a:endParaRPr b="1">
              <a:solidFill>
                <a:srgbClr val="FFFFFF"/>
              </a:solidFill>
            </a:endParaRPr>
          </a:p>
        </p:txBody>
      </p:sp>
      <p:sp>
        <p:nvSpPr>
          <p:cNvPr id="72" name="Google Shape;72;p15"/>
          <p:cNvSpPr/>
          <p:nvPr/>
        </p:nvSpPr>
        <p:spPr>
          <a:xfrm>
            <a:off x="4572000" y="654925"/>
            <a:ext cx="405900" cy="405900"/>
          </a:xfrm>
          <a:prstGeom prst="ellipse">
            <a:avLst/>
          </a:prstGeom>
          <a:solidFill>
            <a:srgbClr val="FF9900"/>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2</a:t>
            </a:r>
            <a:endParaRPr b="1">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b="1" lang="en" sz="1800">
                <a:solidFill>
                  <a:schemeClr val="dk2"/>
                </a:solidFill>
              </a:rPr>
              <a:t>ERROR: program "make" not found in PATH</a:t>
            </a:r>
            <a:endParaRPr b="1"/>
          </a:p>
        </p:txBody>
      </p:sp>
      <p:sp>
        <p:nvSpPr>
          <p:cNvPr id="78" name="Google Shape;78;p16"/>
          <p:cNvSpPr txBox="1"/>
          <p:nvPr>
            <p:ph idx="1" type="body"/>
          </p:nvPr>
        </p:nvSpPr>
        <p:spPr>
          <a:xfrm>
            <a:off x="311700" y="1801150"/>
            <a:ext cx="8520600" cy="334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Otra razón por la cual se produce este error es porque no </a:t>
            </a:r>
            <a:r>
              <a:rPr lang="en"/>
              <a:t>quedó</a:t>
            </a:r>
            <a:r>
              <a:rPr lang="en"/>
              <a:t> definida la ruta del compilador en la variable de entorno PATH. Para verificar si es el caso, en Windows hacemos lo siguiente:</a:t>
            </a:r>
            <a:endParaRPr/>
          </a:p>
          <a:p>
            <a:pPr indent="-342900" lvl="0" marL="457200" rtl="0" algn="l">
              <a:spcBef>
                <a:spcPts val="1600"/>
              </a:spcBef>
              <a:spcAft>
                <a:spcPts val="0"/>
              </a:spcAft>
              <a:buSzPts val="1800"/>
              <a:buAutoNum type="arabicPeriod"/>
            </a:pPr>
            <a:r>
              <a:rPr lang="en"/>
              <a:t>Abrimos la consola de comandos de WIndows (CMD).</a:t>
            </a:r>
            <a:endParaRPr/>
          </a:p>
          <a:p>
            <a:pPr indent="-342900" lvl="0" marL="457200" rtl="0" algn="l">
              <a:spcBef>
                <a:spcPts val="0"/>
              </a:spcBef>
              <a:spcAft>
                <a:spcPts val="0"/>
              </a:spcAft>
              <a:buSzPts val="1800"/>
              <a:buAutoNum type="arabicPeriod"/>
            </a:pPr>
            <a:r>
              <a:rPr lang="en"/>
              <a:t>Escribimos mingw32-make y presionamos Enter</a:t>
            </a:r>
            <a:endParaRPr/>
          </a:p>
          <a:p>
            <a:pPr indent="-342900" lvl="0" marL="457200" rtl="0" algn="l">
              <a:spcBef>
                <a:spcPts val="0"/>
              </a:spcBef>
              <a:spcAft>
                <a:spcPts val="0"/>
              </a:spcAft>
              <a:buSzPts val="1800"/>
              <a:buAutoNum type="arabicPeriod"/>
            </a:pPr>
            <a:r>
              <a:rPr lang="en"/>
              <a:t>Si  el resultado es que no “</a:t>
            </a:r>
            <a:r>
              <a:rPr i="1" lang="en"/>
              <a:t>no se reconoce como comando..</a:t>
            </a:r>
            <a:r>
              <a:rPr lang="en"/>
              <a:t>” entonces </a:t>
            </a:r>
            <a:r>
              <a:rPr b="1" lang="en"/>
              <a:t>no tenemos configurada el ruta </a:t>
            </a:r>
            <a:r>
              <a:rPr lang="en"/>
              <a:t>del compilador en la variable PATH. </a:t>
            </a:r>
            <a:br>
              <a:rPr lang="en"/>
            </a:br>
            <a:r>
              <a:rPr lang="en"/>
              <a:t>En cambio si nos devuelve un mensaje similar a : “</a:t>
            </a:r>
            <a:r>
              <a:rPr i="1" lang="en"/>
              <a:t>No targets specified and no makefile found..</a:t>
            </a:r>
            <a:r>
              <a:rPr lang="en"/>
              <a:t>” entonces </a:t>
            </a:r>
            <a:r>
              <a:rPr b="1" lang="en"/>
              <a:t>el problema es otro</a:t>
            </a:r>
            <a:r>
              <a:rPr lang="en"/>
              <a:t> (mirar el caso anterior)</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79" name="Google Shape;79;p16"/>
          <p:cNvPicPr preferRelativeResize="0"/>
          <p:nvPr/>
        </p:nvPicPr>
        <p:blipFill>
          <a:blip r:embed="rId3">
            <a:alphaModFix/>
          </a:blip>
          <a:stretch>
            <a:fillRect/>
          </a:stretch>
        </p:blipFill>
        <p:spPr>
          <a:xfrm>
            <a:off x="1979163" y="583000"/>
            <a:ext cx="5185671" cy="1008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659250" y="82525"/>
            <a:ext cx="7975124" cy="2336825"/>
          </a:xfrm>
          <a:prstGeom prst="rect">
            <a:avLst/>
          </a:prstGeom>
          <a:noFill/>
          <a:ln>
            <a:noFill/>
          </a:ln>
        </p:spPr>
      </p:pic>
      <p:pic>
        <p:nvPicPr>
          <p:cNvPr id="85" name="Google Shape;85;p17"/>
          <p:cNvPicPr preferRelativeResize="0"/>
          <p:nvPr/>
        </p:nvPicPr>
        <p:blipFill>
          <a:blip r:embed="rId4">
            <a:alphaModFix/>
          </a:blip>
          <a:stretch>
            <a:fillRect/>
          </a:stretch>
        </p:blipFill>
        <p:spPr>
          <a:xfrm>
            <a:off x="614250" y="2573675"/>
            <a:ext cx="7975125" cy="23544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311700" y="241400"/>
            <a:ext cx="8520600" cy="43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 solucionarlo realizar los pasos que se encuentran en los siguientes archivos: </a:t>
            </a:r>
            <a:endParaRPr/>
          </a:p>
          <a:p>
            <a:pPr indent="0" lvl="0" marL="0" rtl="0" algn="l">
              <a:spcBef>
                <a:spcPts val="1600"/>
              </a:spcBef>
              <a:spcAft>
                <a:spcPts val="0"/>
              </a:spcAft>
              <a:buNone/>
            </a:pPr>
            <a:r>
              <a:rPr lang="en"/>
              <a:t>Si la versión de Windows es XP o 7:</a:t>
            </a:r>
            <a:endParaRPr/>
          </a:p>
          <a:p>
            <a:pPr indent="-342900" lvl="0" marL="457200" rtl="0" algn="l">
              <a:spcBef>
                <a:spcPts val="1600"/>
              </a:spcBef>
              <a:spcAft>
                <a:spcPts val="0"/>
              </a:spcAft>
              <a:buSzPts val="1800"/>
              <a:buChar char="●"/>
            </a:pPr>
            <a:r>
              <a:rPr lang="en" u="sng">
                <a:solidFill>
                  <a:schemeClr val="hlink"/>
                </a:solidFill>
                <a:hlinkClick r:id="rId3"/>
              </a:rPr>
              <a:t>Agregar ruta de MinGW a la variable de entorno Path en Windows XP y Windows 7</a:t>
            </a:r>
            <a:endParaRPr/>
          </a:p>
          <a:p>
            <a:pPr indent="0" lvl="0" marL="0" rtl="0" algn="l">
              <a:spcBef>
                <a:spcPts val="1600"/>
              </a:spcBef>
              <a:spcAft>
                <a:spcPts val="0"/>
              </a:spcAft>
              <a:buNone/>
            </a:pPr>
            <a:r>
              <a:rPr lang="en"/>
              <a:t>Si la versión de Windows es 10: </a:t>
            </a:r>
            <a:endParaRPr/>
          </a:p>
          <a:p>
            <a:pPr indent="-342900" lvl="0" marL="457200" rtl="0" algn="l">
              <a:spcBef>
                <a:spcPts val="1600"/>
              </a:spcBef>
              <a:spcAft>
                <a:spcPts val="0"/>
              </a:spcAft>
              <a:buSzPts val="1800"/>
              <a:buChar char="●"/>
            </a:pPr>
            <a:r>
              <a:rPr lang="en" u="sng">
                <a:solidFill>
                  <a:schemeClr val="hlink"/>
                </a:solidFill>
                <a:hlinkClick r:id="rId4"/>
              </a:rPr>
              <a:t>Agregar ruta de MinGW a la variable de entorno Path en Windows 10</a:t>
            </a:r>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194000" y="185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No nos aparece el acceso directo de Eclipse</a:t>
            </a:r>
            <a:endParaRPr b="1" sz="2400"/>
          </a:p>
        </p:txBody>
      </p:sp>
      <p:sp>
        <p:nvSpPr>
          <p:cNvPr id="96" name="Google Shape;96;p19"/>
          <p:cNvSpPr txBox="1"/>
          <p:nvPr>
            <p:ph idx="1" type="body"/>
          </p:nvPr>
        </p:nvSpPr>
        <p:spPr>
          <a:xfrm>
            <a:off x="92850" y="758400"/>
            <a:ext cx="8976900" cy="78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 por alguna razón no encontramos el acceso directo para iniciar el Eclipse </a:t>
            </a:r>
            <a:br>
              <a:rPr lang="en"/>
            </a:br>
            <a:r>
              <a:rPr lang="en"/>
              <a:t>los pasos para crearlo son los siguientes: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97" name="Google Shape;97;p19"/>
          <p:cNvPicPr preferRelativeResize="0"/>
          <p:nvPr/>
        </p:nvPicPr>
        <p:blipFill>
          <a:blip r:embed="rId3">
            <a:alphaModFix/>
          </a:blip>
          <a:stretch>
            <a:fillRect/>
          </a:stretch>
        </p:blipFill>
        <p:spPr>
          <a:xfrm>
            <a:off x="4648200" y="1356225"/>
            <a:ext cx="4433374" cy="3545275"/>
          </a:xfrm>
          <a:prstGeom prst="rect">
            <a:avLst/>
          </a:prstGeom>
          <a:noFill/>
          <a:ln>
            <a:noFill/>
          </a:ln>
        </p:spPr>
      </p:pic>
      <p:sp>
        <p:nvSpPr>
          <p:cNvPr id="98" name="Google Shape;98;p19"/>
          <p:cNvSpPr txBox="1"/>
          <p:nvPr>
            <p:ph idx="1" type="body"/>
          </p:nvPr>
        </p:nvSpPr>
        <p:spPr>
          <a:xfrm>
            <a:off x="16650" y="2121750"/>
            <a:ext cx="3969900" cy="204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Tenemos que abrir la carpeta de instalación del Eclipse. Es la ruta que elegimos en el momento de instalar (por defecto se instala en el perfil de nuestro usuario)</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99" name="Google Shape;99;p19"/>
          <p:cNvPicPr preferRelativeResize="0"/>
          <p:nvPr/>
        </p:nvPicPr>
        <p:blipFill>
          <a:blip r:embed="rId4">
            <a:alphaModFix/>
          </a:blip>
          <a:stretch>
            <a:fillRect/>
          </a:stretch>
        </p:blipFill>
        <p:spPr>
          <a:xfrm>
            <a:off x="8144525" y="109512"/>
            <a:ext cx="794625" cy="1044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311700" y="238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 durante la instalación dejamos la ruta por defecto podemos abrirla desde Ejecutar (Desde el teclado                 ) y luego escribimos:</a:t>
            </a:r>
            <a:br>
              <a:rPr lang="en"/>
            </a:br>
            <a:r>
              <a:rPr lang="en" sz="2400"/>
              <a:t>%userprofile%\eclipse</a:t>
            </a:r>
            <a:endParaRPr sz="2400"/>
          </a:p>
          <a:p>
            <a:pPr indent="0" lvl="0" marL="0" rtl="0" algn="l">
              <a:spcBef>
                <a:spcPts val="1600"/>
              </a:spcBef>
              <a:spcAft>
                <a:spcPts val="1600"/>
              </a:spcAft>
              <a:buNone/>
            </a:pPr>
            <a:r>
              <a:t/>
            </a:r>
            <a:endParaRPr sz="2400"/>
          </a:p>
        </p:txBody>
      </p:sp>
      <p:pic>
        <p:nvPicPr>
          <p:cNvPr id="105" name="Google Shape;105;p20"/>
          <p:cNvPicPr preferRelativeResize="0"/>
          <p:nvPr/>
        </p:nvPicPr>
        <p:blipFill>
          <a:blip r:embed="rId3">
            <a:alphaModFix/>
          </a:blip>
          <a:stretch>
            <a:fillRect/>
          </a:stretch>
        </p:blipFill>
        <p:spPr>
          <a:xfrm>
            <a:off x="3160525" y="631625"/>
            <a:ext cx="1095900" cy="389650"/>
          </a:xfrm>
          <a:prstGeom prst="rect">
            <a:avLst/>
          </a:prstGeom>
          <a:noFill/>
          <a:ln>
            <a:noFill/>
          </a:ln>
        </p:spPr>
      </p:pic>
      <p:pic>
        <p:nvPicPr>
          <p:cNvPr id="106" name="Google Shape;106;p20"/>
          <p:cNvPicPr preferRelativeResize="0"/>
          <p:nvPr/>
        </p:nvPicPr>
        <p:blipFill>
          <a:blip r:embed="rId4">
            <a:alphaModFix/>
          </a:blip>
          <a:stretch>
            <a:fillRect/>
          </a:stretch>
        </p:blipFill>
        <p:spPr>
          <a:xfrm>
            <a:off x="311700" y="1631838"/>
            <a:ext cx="4576150" cy="2362625"/>
          </a:xfrm>
          <a:prstGeom prst="rect">
            <a:avLst/>
          </a:prstGeom>
          <a:noFill/>
          <a:ln>
            <a:noFill/>
          </a:ln>
        </p:spPr>
      </p:pic>
      <p:sp>
        <p:nvSpPr>
          <p:cNvPr id="107" name="Google Shape;107;p20"/>
          <p:cNvSpPr txBox="1"/>
          <p:nvPr>
            <p:ph idx="1" type="body"/>
          </p:nvPr>
        </p:nvSpPr>
        <p:spPr>
          <a:xfrm>
            <a:off x="5198250" y="1816950"/>
            <a:ext cx="3969900" cy="30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Dentro de esa carpeta vamos a encontrar una con el nombre de la versión de Eclipse que tengamos instalado (Por ejemplo: “cpp-</a:t>
            </a:r>
            <a:r>
              <a:rPr lang="en"/>
              <a:t>2020-03</a:t>
            </a:r>
            <a:r>
              <a:rPr lang="en"/>
              <a:t>”). Ingresamos a esta última y vamos a encontrar los archivos de Eclipse.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idx="1" type="body"/>
          </p:nvPr>
        </p:nvSpPr>
        <p:spPr>
          <a:xfrm>
            <a:off x="311700" y="314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3. Por último ubicamos el archivo </a:t>
            </a:r>
            <a:r>
              <a:rPr i="1" lang="en"/>
              <a:t>Eclipse.exe</a:t>
            </a:r>
            <a:r>
              <a:rPr lang="en"/>
              <a:t> y hacemos clic derecho. Luego en el menú contextual elegimos </a:t>
            </a:r>
            <a:r>
              <a:rPr i="1" lang="en"/>
              <a:t>Enviar a &gt; Escritorio (crear acceso directo</a:t>
            </a:r>
            <a:r>
              <a:rPr lang="en"/>
              <a:t>)</a:t>
            </a:r>
            <a:endParaRPr/>
          </a:p>
        </p:txBody>
      </p:sp>
      <p:pic>
        <p:nvPicPr>
          <p:cNvPr id="113" name="Google Shape;113;p21"/>
          <p:cNvPicPr preferRelativeResize="0"/>
          <p:nvPr/>
        </p:nvPicPr>
        <p:blipFill>
          <a:blip r:embed="rId3">
            <a:alphaModFix/>
          </a:blip>
          <a:stretch>
            <a:fillRect/>
          </a:stretch>
        </p:blipFill>
        <p:spPr>
          <a:xfrm>
            <a:off x="2915263" y="1180025"/>
            <a:ext cx="5838825" cy="3600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