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3C09AD-4443-4405-BAC9-1ABFACC71C62}">
  <a:tblStyle styleId="{713C09AD-4443-4405-BAC9-1ABFACC71C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244138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244138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2ab053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2ab05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335a9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335a9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2ab053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2ab053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32ab0539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32ab053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244138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244138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f4e991d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f4e991d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379b2a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379b2a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379b2a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379b2a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223642b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223642b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223642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223642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244138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24413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223642b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223642b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Sistemas Microcontrolados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Acesso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72500" y="3817975"/>
            <a:ext cx="31287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Caio de Andrade Caetano RA: 98884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Felipe Favaro Tsukuda       RA:101025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Hugo Fusinato                     RA:101201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Display 7 Segmentos (KYX-5461AS) 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Catodo Comum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12 pinos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4 para cada um dos dígitos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7 para cada um dos segmentos + 1 para o ponto decimal (que não foi utilizado no projeto)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7 </a:t>
            </a:r>
            <a:r>
              <a:rPr lang="pt-BR"/>
              <a:t>resistores</a:t>
            </a:r>
            <a:r>
              <a:rPr lang="pt-BR"/>
              <a:t> de 330 </a:t>
            </a:r>
            <a:r>
              <a:rPr lang="pt-BR"/>
              <a:t>Ohms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Jumpers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599" y="315925"/>
            <a:ext cx="1823699" cy="12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425" y="3325750"/>
            <a:ext cx="5194575" cy="1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44" y="3325750"/>
            <a:ext cx="2582187" cy="1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824" y="20999"/>
            <a:ext cx="6740375" cy="510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11713" y="85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Circuito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13" y="85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Blocos do Circuito</a:t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3715625" y="2252550"/>
            <a:ext cx="1459800" cy="124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Arduino Mega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(ATmega2560)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1205800" y="1221825"/>
            <a:ext cx="1459800" cy="124800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RC522 (RFID Reader)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1205800" y="3249050"/>
            <a:ext cx="1459800" cy="1248000"/>
          </a:xfrm>
          <a:prstGeom prst="flowChart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Ds3231n (RTC - Real Time Clock)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6478450" y="1221825"/>
            <a:ext cx="1459800" cy="124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KYX-5461AS (Display 7 Segmentos 4 Digitos)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6478450" y="2534425"/>
            <a:ext cx="1459800" cy="71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Led verde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478450" y="3313625"/>
            <a:ext cx="1459800" cy="71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Led vermelho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6478450" y="4092825"/>
            <a:ext cx="1459800" cy="71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Comunicação Serial USB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7" name="Google Shape;147;p24"/>
          <p:cNvCxnSpPr>
            <a:stCxn id="141" idx="3"/>
          </p:cNvCxnSpPr>
          <p:nvPr/>
        </p:nvCxnSpPr>
        <p:spPr>
          <a:xfrm>
            <a:off x="2665600" y="1845825"/>
            <a:ext cx="1046400" cy="74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4"/>
          <p:cNvCxnSpPr>
            <a:stCxn id="142" idx="3"/>
          </p:cNvCxnSpPr>
          <p:nvPr/>
        </p:nvCxnSpPr>
        <p:spPr>
          <a:xfrm flipH="1" rot="10800000">
            <a:off x="2665600" y="3125750"/>
            <a:ext cx="1036800" cy="74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>
            <a:stCxn id="140" idx="0"/>
            <a:endCxn id="143" idx="1"/>
          </p:cNvCxnSpPr>
          <p:nvPr/>
        </p:nvCxnSpPr>
        <p:spPr>
          <a:xfrm rot="-5400000">
            <a:off x="5258525" y="1032750"/>
            <a:ext cx="406800" cy="203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>
            <a:endCxn id="144" idx="1"/>
          </p:cNvCxnSpPr>
          <p:nvPr/>
        </p:nvCxnSpPr>
        <p:spPr>
          <a:xfrm>
            <a:off x="5179150" y="2469925"/>
            <a:ext cx="1299300" cy="42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>
            <a:endCxn id="145" idx="1"/>
          </p:cNvCxnSpPr>
          <p:nvPr/>
        </p:nvCxnSpPr>
        <p:spPr>
          <a:xfrm>
            <a:off x="5191450" y="3319025"/>
            <a:ext cx="1287000" cy="35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4"/>
          <p:cNvCxnSpPr>
            <a:stCxn id="140" idx="2"/>
            <a:endCxn id="146" idx="1"/>
          </p:cNvCxnSpPr>
          <p:nvPr/>
        </p:nvCxnSpPr>
        <p:spPr>
          <a:xfrm flipH="1" rot="-5400000">
            <a:off x="4987175" y="2958900"/>
            <a:ext cx="949500" cy="203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3538125" y="2593150"/>
            <a:ext cx="171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/>
          <p:nvPr/>
        </p:nvCxnSpPr>
        <p:spPr>
          <a:xfrm flipH="1" rot="10800000">
            <a:off x="3538125" y="3125750"/>
            <a:ext cx="171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/>
          <p:nvPr/>
        </p:nvCxnSpPr>
        <p:spPr>
          <a:xfrm flipH="1" rot="10800000">
            <a:off x="6306850" y="2891275"/>
            <a:ext cx="171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4"/>
          <p:cNvCxnSpPr/>
          <p:nvPr/>
        </p:nvCxnSpPr>
        <p:spPr>
          <a:xfrm flipH="1" rot="10800000">
            <a:off x="6306850" y="1845425"/>
            <a:ext cx="171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/>
          <p:nvPr/>
        </p:nvCxnSpPr>
        <p:spPr>
          <a:xfrm flipH="1" rot="10800000">
            <a:off x="6306850" y="3670250"/>
            <a:ext cx="171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4"/>
          <p:cNvCxnSpPr/>
          <p:nvPr/>
        </p:nvCxnSpPr>
        <p:spPr>
          <a:xfrm flipH="1" rot="10800000">
            <a:off x="6306850" y="4449675"/>
            <a:ext cx="171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4"/>
          <p:cNvSpPr txBox="1"/>
          <p:nvPr/>
        </p:nvSpPr>
        <p:spPr>
          <a:xfrm>
            <a:off x="2718725" y="1584038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SPI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718725" y="35978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Open Sans"/>
                <a:ea typeface="Open Sans"/>
                <a:cs typeface="Open Sans"/>
                <a:sym typeface="Open Sans"/>
              </a:rPr>
              <a:t>I2C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104225"/>
            <a:ext cx="8499300" cy="77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 do código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905975" y="958775"/>
            <a:ext cx="966900" cy="562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Configura os pinos e os módulos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311700" y="935525"/>
            <a:ext cx="1053900" cy="609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Início</a:t>
            </a:r>
            <a:endParaRPr/>
          </a:p>
        </p:txBody>
      </p:sp>
      <p:cxnSp>
        <p:nvCxnSpPr>
          <p:cNvPr id="168" name="Google Shape;168;p25"/>
          <p:cNvCxnSpPr>
            <a:endCxn id="166" idx="1"/>
          </p:cNvCxnSpPr>
          <p:nvPr/>
        </p:nvCxnSpPr>
        <p:spPr>
          <a:xfrm flipH="1" rot="10800000">
            <a:off x="1410975" y="1240025"/>
            <a:ext cx="495000" cy="8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5"/>
          <p:cNvSpPr/>
          <p:nvPr/>
        </p:nvSpPr>
        <p:spPr>
          <a:xfrm>
            <a:off x="3045850" y="990575"/>
            <a:ext cx="966900" cy="498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Mostrar tela no 7seg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" name="Google Shape;170;p25"/>
          <p:cNvCxnSpPr>
            <a:stCxn id="169" idx="3"/>
            <a:endCxn id="171" idx="2"/>
          </p:cNvCxnSpPr>
          <p:nvPr/>
        </p:nvCxnSpPr>
        <p:spPr>
          <a:xfrm flipH="1" rot="10800000">
            <a:off x="4012750" y="987425"/>
            <a:ext cx="510000" cy="252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>
            <a:stCxn id="169" idx="2"/>
            <a:endCxn id="173" idx="0"/>
          </p:cNvCxnSpPr>
          <p:nvPr/>
        </p:nvCxnSpPr>
        <p:spPr>
          <a:xfrm flipH="1">
            <a:off x="3151000" y="1489475"/>
            <a:ext cx="378300" cy="261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5"/>
          <p:cNvCxnSpPr>
            <a:stCxn id="169" idx="2"/>
            <a:endCxn id="175" idx="1"/>
          </p:cNvCxnSpPr>
          <p:nvPr/>
        </p:nvCxnSpPr>
        <p:spPr>
          <a:xfrm>
            <a:off x="3529300" y="1489475"/>
            <a:ext cx="261000" cy="261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>
            <a:stCxn id="169" idx="2"/>
            <a:endCxn id="177" idx="1"/>
          </p:cNvCxnSpPr>
          <p:nvPr/>
        </p:nvCxnSpPr>
        <p:spPr>
          <a:xfrm>
            <a:off x="3529300" y="1489475"/>
            <a:ext cx="993000" cy="261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>
            <a:stCxn id="169" idx="3"/>
            <a:endCxn id="179" idx="2"/>
          </p:cNvCxnSpPr>
          <p:nvPr/>
        </p:nvCxnSpPr>
        <p:spPr>
          <a:xfrm>
            <a:off x="4012750" y="1240025"/>
            <a:ext cx="425100" cy="2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>
            <a:stCxn id="166" idx="3"/>
            <a:endCxn id="169" idx="1"/>
          </p:cNvCxnSpPr>
          <p:nvPr/>
        </p:nvCxnSpPr>
        <p:spPr>
          <a:xfrm>
            <a:off x="2872875" y="1240025"/>
            <a:ext cx="17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5"/>
          <p:cNvSpPr/>
          <p:nvPr/>
        </p:nvSpPr>
        <p:spPr>
          <a:xfrm>
            <a:off x="4437850" y="880775"/>
            <a:ext cx="849375" cy="2130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Tela 0</a:t>
            </a:r>
            <a:endParaRPr sz="900"/>
          </a:p>
        </p:txBody>
      </p:sp>
      <p:sp>
        <p:nvSpPr>
          <p:cNvPr id="173" name="Google Shape;173;p25"/>
          <p:cNvSpPr/>
          <p:nvPr/>
        </p:nvSpPr>
        <p:spPr>
          <a:xfrm>
            <a:off x="2641238" y="1750775"/>
            <a:ext cx="849375" cy="2130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Tela 1</a:t>
            </a:r>
            <a:endParaRPr sz="900"/>
          </a:p>
        </p:txBody>
      </p:sp>
      <p:sp>
        <p:nvSpPr>
          <p:cNvPr id="175" name="Google Shape;175;p25"/>
          <p:cNvSpPr/>
          <p:nvPr/>
        </p:nvSpPr>
        <p:spPr>
          <a:xfrm>
            <a:off x="3365600" y="1750775"/>
            <a:ext cx="849375" cy="2130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Tela 2</a:t>
            </a:r>
            <a:endParaRPr sz="900"/>
          </a:p>
        </p:txBody>
      </p:sp>
      <p:sp>
        <p:nvSpPr>
          <p:cNvPr id="177" name="Google Shape;177;p25"/>
          <p:cNvSpPr/>
          <p:nvPr/>
        </p:nvSpPr>
        <p:spPr>
          <a:xfrm>
            <a:off x="4097513" y="1750775"/>
            <a:ext cx="849375" cy="2130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Tela 3</a:t>
            </a:r>
            <a:endParaRPr sz="900"/>
          </a:p>
        </p:txBody>
      </p:sp>
      <p:sp>
        <p:nvSpPr>
          <p:cNvPr id="181" name="Google Shape;181;p25"/>
          <p:cNvSpPr/>
          <p:nvPr/>
        </p:nvSpPr>
        <p:spPr>
          <a:xfrm>
            <a:off x="4267913" y="1444175"/>
            <a:ext cx="849375" cy="2130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Tela 4</a:t>
            </a:r>
            <a:endParaRPr sz="900"/>
          </a:p>
        </p:txBody>
      </p:sp>
      <p:sp>
        <p:nvSpPr>
          <p:cNvPr id="179" name="Google Shape;179;p25"/>
          <p:cNvSpPr/>
          <p:nvPr/>
        </p:nvSpPr>
        <p:spPr>
          <a:xfrm>
            <a:off x="4352788" y="1162475"/>
            <a:ext cx="849375" cy="2130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Tela 5</a:t>
            </a:r>
            <a:endParaRPr sz="900"/>
          </a:p>
        </p:txBody>
      </p:sp>
      <p:sp>
        <p:nvSpPr>
          <p:cNvPr id="182" name="Google Shape;182;p25"/>
          <p:cNvSpPr txBox="1"/>
          <p:nvPr/>
        </p:nvSpPr>
        <p:spPr>
          <a:xfrm>
            <a:off x="1353525" y="981275"/>
            <a:ext cx="6099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Open Sans"/>
                <a:ea typeface="Open Sans"/>
                <a:cs typeface="Open Sans"/>
                <a:sym typeface="Open Sans"/>
              </a:rPr>
              <a:t>Tela = 0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3" name="Google Shape;183;p25"/>
          <p:cNvCxnSpPr>
            <a:stCxn id="169" idx="2"/>
            <a:endCxn id="181" idx="2"/>
          </p:cNvCxnSpPr>
          <p:nvPr/>
        </p:nvCxnSpPr>
        <p:spPr>
          <a:xfrm>
            <a:off x="3529300" y="1489475"/>
            <a:ext cx="823500" cy="6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5"/>
          <p:cNvSpPr/>
          <p:nvPr/>
        </p:nvSpPr>
        <p:spPr>
          <a:xfrm>
            <a:off x="5662625" y="860825"/>
            <a:ext cx="1549425" cy="2529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Led vermelho aceso</a:t>
            </a:r>
            <a:endParaRPr sz="900"/>
          </a:p>
        </p:txBody>
      </p:sp>
      <p:sp>
        <p:nvSpPr>
          <p:cNvPr id="185" name="Google Shape;185;p25"/>
          <p:cNvSpPr/>
          <p:nvPr/>
        </p:nvSpPr>
        <p:spPr>
          <a:xfrm>
            <a:off x="5542225" y="1231625"/>
            <a:ext cx="1549425" cy="2529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Led vermelho piscando</a:t>
            </a:r>
            <a:endParaRPr sz="900"/>
          </a:p>
        </p:txBody>
      </p:sp>
      <p:sp>
        <p:nvSpPr>
          <p:cNvPr id="186" name="Google Shape;186;p25"/>
          <p:cNvSpPr/>
          <p:nvPr/>
        </p:nvSpPr>
        <p:spPr>
          <a:xfrm>
            <a:off x="5414250" y="1602425"/>
            <a:ext cx="1549425" cy="2529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Led verde piscando</a:t>
            </a:r>
            <a:endParaRPr sz="900"/>
          </a:p>
        </p:txBody>
      </p:sp>
      <p:cxnSp>
        <p:nvCxnSpPr>
          <p:cNvPr id="187" name="Google Shape;187;p25"/>
          <p:cNvCxnSpPr>
            <a:endCxn id="184" idx="2"/>
          </p:cNvCxnSpPr>
          <p:nvPr/>
        </p:nvCxnSpPr>
        <p:spPr>
          <a:xfrm>
            <a:off x="5202268" y="987275"/>
            <a:ext cx="6153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5"/>
          <p:cNvCxnSpPr>
            <a:stCxn id="179" idx="5"/>
            <a:endCxn id="185" idx="2"/>
          </p:cNvCxnSpPr>
          <p:nvPr/>
        </p:nvCxnSpPr>
        <p:spPr>
          <a:xfrm>
            <a:off x="5117225" y="1268975"/>
            <a:ext cx="579900" cy="89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5"/>
          <p:cNvCxnSpPr>
            <a:stCxn id="173" idx="3"/>
          </p:cNvCxnSpPr>
          <p:nvPr/>
        </p:nvCxnSpPr>
        <p:spPr>
          <a:xfrm flipH="1" rot="-5400000">
            <a:off x="4060988" y="883775"/>
            <a:ext cx="145500" cy="23055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5281750" y="1718625"/>
            <a:ext cx="276300" cy="3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5"/>
          <p:cNvCxnSpPr>
            <a:stCxn id="175" idx="4"/>
          </p:cNvCxnSpPr>
          <p:nvPr/>
        </p:nvCxnSpPr>
        <p:spPr>
          <a:xfrm flipH="1">
            <a:off x="3786388" y="1963775"/>
            <a:ext cx="3900" cy="135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5"/>
          <p:cNvCxnSpPr>
            <a:stCxn id="177" idx="4"/>
          </p:cNvCxnSpPr>
          <p:nvPr/>
        </p:nvCxnSpPr>
        <p:spPr>
          <a:xfrm flipH="1">
            <a:off x="4519800" y="1963775"/>
            <a:ext cx="2400" cy="145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>
            <a:stCxn id="181" idx="5"/>
          </p:cNvCxnSpPr>
          <p:nvPr/>
        </p:nvCxnSpPr>
        <p:spPr>
          <a:xfrm>
            <a:off x="5032350" y="1550675"/>
            <a:ext cx="249300" cy="5586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5"/>
          <p:cNvCxnSpPr>
            <a:stCxn id="184" idx="5"/>
          </p:cNvCxnSpPr>
          <p:nvPr/>
        </p:nvCxnSpPr>
        <p:spPr>
          <a:xfrm>
            <a:off x="7057108" y="987275"/>
            <a:ext cx="484200" cy="7455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/>
          <p:nvPr/>
        </p:nvCxnSpPr>
        <p:spPr>
          <a:xfrm flipH="1" rot="10800000">
            <a:off x="6936708" y="1356275"/>
            <a:ext cx="600300" cy="1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>
            <a:stCxn id="186" idx="5"/>
          </p:cNvCxnSpPr>
          <p:nvPr/>
        </p:nvCxnSpPr>
        <p:spPr>
          <a:xfrm flipH="1" rot="10800000">
            <a:off x="6808733" y="1726475"/>
            <a:ext cx="725400" cy="2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5"/>
          <p:cNvSpPr/>
          <p:nvPr/>
        </p:nvSpPr>
        <p:spPr>
          <a:xfrm>
            <a:off x="7761650" y="741125"/>
            <a:ext cx="966900" cy="498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Identifica a presença de um cartão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8" name="Google Shape;198;p25"/>
          <p:cNvCxnSpPr>
            <a:endCxn id="197" idx="1"/>
          </p:cNvCxnSpPr>
          <p:nvPr/>
        </p:nvCxnSpPr>
        <p:spPr>
          <a:xfrm flipH="1" rot="10800000">
            <a:off x="7541150" y="990575"/>
            <a:ext cx="220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>
            <a:stCxn id="197" idx="0"/>
            <a:endCxn id="169" idx="0"/>
          </p:cNvCxnSpPr>
          <p:nvPr/>
        </p:nvCxnSpPr>
        <p:spPr>
          <a:xfrm rot="5400000">
            <a:off x="5762450" y="-1491925"/>
            <a:ext cx="249600" cy="4715700"/>
          </a:xfrm>
          <a:prstGeom prst="curvedConnector3">
            <a:avLst>
              <a:gd fmla="val -954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5"/>
          <p:cNvSpPr txBox="1"/>
          <p:nvPr/>
        </p:nvSpPr>
        <p:spPr>
          <a:xfrm>
            <a:off x="5542225" y="424475"/>
            <a:ext cx="15864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pen Sans"/>
                <a:ea typeface="Open Sans"/>
                <a:cs typeface="Open Sans"/>
                <a:sym typeface="Open Sans"/>
              </a:rPr>
              <a:t>Cartão não identificado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1" name="Google Shape;201;p25"/>
          <p:cNvCxnSpPr>
            <a:endCxn id="169" idx="0"/>
          </p:cNvCxnSpPr>
          <p:nvPr/>
        </p:nvCxnSpPr>
        <p:spPr>
          <a:xfrm flipH="1">
            <a:off x="3529300" y="910175"/>
            <a:ext cx="558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 txBox="1"/>
          <p:nvPr/>
        </p:nvSpPr>
        <p:spPr>
          <a:xfrm>
            <a:off x="8196025" y="1172975"/>
            <a:ext cx="1476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Open Sans"/>
                <a:ea typeface="Open Sans"/>
                <a:cs typeface="Open Sans"/>
                <a:sym typeface="Open Sans"/>
              </a:rPr>
              <a:t>Cartão identificado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7761650" y="1422175"/>
            <a:ext cx="966900" cy="492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Lê o cartão e guarda seu UID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4" name="Google Shape;204;p25"/>
          <p:cNvCxnSpPr>
            <a:endCxn id="203" idx="0"/>
          </p:cNvCxnSpPr>
          <p:nvPr/>
        </p:nvCxnSpPr>
        <p:spPr>
          <a:xfrm>
            <a:off x="8239100" y="1250275"/>
            <a:ext cx="60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5"/>
          <p:cNvSpPr/>
          <p:nvPr/>
        </p:nvSpPr>
        <p:spPr>
          <a:xfrm>
            <a:off x="7334700" y="2857500"/>
            <a:ext cx="1476300" cy="856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Checa os dados do UID com o banco de dados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5202286" y="2286875"/>
            <a:ext cx="966900" cy="443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Hugo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Tela = 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994250" y="1141588"/>
            <a:ext cx="6099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Open Sans"/>
                <a:ea typeface="Open Sans"/>
                <a:cs typeface="Open Sans"/>
                <a:sym typeface="Open Sans"/>
              </a:rPr>
              <a:t>Tela = 0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6994250" y="1499000"/>
            <a:ext cx="6099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Open Sans"/>
                <a:ea typeface="Open Sans"/>
                <a:cs typeface="Open Sans"/>
                <a:sym typeface="Open Sans"/>
              </a:rPr>
              <a:t>Tela = 0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5202286" y="2791700"/>
            <a:ext cx="966900" cy="443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Felipe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Tela = 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5202286" y="3296525"/>
            <a:ext cx="966900" cy="443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Caio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Tela = 3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5202286" y="3801350"/>
            <a:ext cx="966900" cy="443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Convidado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Tela = 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202275" y="4306175"/>
            <a:ext cx="966900" cy="492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Acesso Negado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Tela = 5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3" name="Google Shape;213;p25"/>
          <p:cNvCxnSpPr>
            <a:stCxn id="205" idx="1"/>
            <a:endCxn id="206" idx="3"/>
          </p:cNvCxnSpPr>
          <p:nvPr/>
        </p:nvCxnSpPr>
        <p:spPr>
          <a:xfrm rot="10800000">
            <a:off x="6169200" y="2508300"/>
            <a:ext cx="1165500" cy="777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05" idx="1"/>
            <a:endCxn id="209" idx="3"/>
          </p:cNvCxnSpPr>
          <p:nvPr/>
        </p:nvCxnSpPr>
        <p:spPr>
          <a:xfrm rot="10800000">
            <a:off x="6169200" y="3013200"/>
            <a:ext cx="1165500" cy="272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5"/>
          <p:cNvCxnSpPr>
            <a:stCxn id="205" idx="1"/>
            <a:endCxn id="210" idx="3"/>
          </p:cNvCxnSpPr>
          <p:nvPr/>
        </p:nvCxnSpPr>
        <p:spPr>
          <a:xfrm flipH="1">
            <a:off x="6169200" y="3285900"/>
            <a:ext cx="1165500" cy="232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5"/>
          <p:cNvCxnSpPr>
            <a:stCxn id="205" idx="1"/>
            <a:endCxn id="211" idx="3"/>
          </p:cNvCxnSpPr>
          <p:nvPr/>
        </p:nvCxnSpPr>
        <p:spPr>
          <a:xfrm flipH="1">
            <a:off x="6169200" y="3285900"/>
            <a:ext cx="1165500" cy="737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5"/>
          <p:cNvCxnSpPr>
            <a:stCxn id="205" idx="1"/>
            <a:endCxn id="212" idx="3"/>
          </p:cNvCxnSpPr>
          <p:nvPr/>
        </p:nvCxnSpPr>
        <p:spPr>
          <a:xfrm flipH="1">
            <a:off x="6169200" y="3285900"/>
            <a:ext cx="1165500" cy="126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 txBox="1"/>
          <p:nvPr/>
        </p:nvSpPr>
        <p:spPr>
          <a:xfrm>
            <a:off x="6506000" y="2279338"/>
            <a:ext cx="1586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Cartão reconhecido</a:t>
            </a:r>
            <a:endParaRPr b="1" sz="1000">
              <a:solidFill>
                <a:srgbClr val="00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6609625" y="3938863"/>
            <a:ext cx="1586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Cartão não reconhecido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0" name="Google Shape;220;p25"/>
          <p:cNvCxnSpPr>
            <a:stCxn id="203" idx="2"/>
            <a:endCxn id="205" idx="0"/>
          </p:cNvCxnSpPr>
          <p:nvPr/>
        </p:nvCxnSpPr>
        <p:spPr>
          <a:xfrm flipH="1">
            <a:off x="8072900" y="1914175"/>
            <a:ext cx="17220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5"/>
          <p:cNvSpPr/>
          <p:nvPr/>
        </p:nvSpPr>
        <p:spPr>
          <a:xfrm>
            <a:off x="1067450" y="1782275"/>
            <a:ext cx="966900" cy="498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Para o leitor RFID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3365600" y="3121675"/>
            <a:ext cx="1266775" cy="396425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Imprime o nome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3" name="Google Shape;223;p25"/>
          <p:cNvCxnSpPr>
            <a:stCxn id="206" idx="1"/>
            <a:endCxn id="222" idx="0"/>
          </p:cNvCxnSpPr>
          <p:nvPr/>
        </p:nvCxnSpPr>
        <p:spPr>
          <a:xfrm flipH="1">
            <a:off x="4125586" y="2508425"/>
            <a:ext cx="1076700" cy="6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5"/>
          <p:cNvCxnSpPr>
            <a:stCxn id="209" idx="1"/>
            <a:endCxn id="222" idx="5"/>
          </p:cNvCxnSpPr>
          <p:nvPr/>
        </p:nvCxnSpPr>
        <p:spPr>
          <a:xfrm flipH="1">
            <a:off x="4505686" y="3013250"/>
            <a:ext cx="6966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5"/>
          <p:cNvCxnSpPr>
            <a:stCxn id="210" idx="1"/>
            <a:endCxn id="222" idx="5"/>
          </p:cNvCxnSpPr>
          <p:nvPr/>
        </p:nvCxnSpPr>
        <p:spPr>
          <a:xfrm rot="10800000">
            <a:off x="4505686" y="3319775"/>
            <a:ext cx="6966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5"/>
          <p:cNvCxnSpPr>
            <a:stCxn id="211" idx="1"/>
            <a:endCxn id="222" idx="4"/>
          </p:cNvCxnSpPr>
          <p:nvPr/>
        </p:nvCxnSpPr>
        <p:spPr>
          <a:xfrm rot="10800000">
            <a:off x="3998986" y="3518000"/>
            <a:ext cx="12033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5"/>
          <p:cNvSpPr/>
          <p:nvPr/>
        </p:nvSpPr>
        <p:spPr>
          <a:xfrm>
            <a:off x="102475" y="2474438"/>
            <a:ext cx="1377425" cy="396425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Imprime uma linha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1781225" y="2433704"/>
            <a:ext cx="1377425" cy="5049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Imprime o horário de entrada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654625" y="3622529"/>
            <a:ext cx="1377425" cy="5049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Imprime o horário de saída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0" name="Google Shape;230;p25"/>
          <p:cNvCxnSpPr>
            <a:stCxn id="222" idx="1"/>
          </p:cNvCxnSpPr>
          <p:nvPr/>
        </p:nvCxnSpPr>
        <p:spPr>
          <a:xfrm rot="10800000">
            <a:off x="3991488" y="2872075"/>
            <a:ext cx="75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5"/>
          <p:cNvCxnSpPr>
            <a:stCxn id="222" idx="3"/>
          </p:cNvCxnSpPr>
          <p:nvPr/>
        </p:nvCxnSpPr>
        <p:spPr>
          <a:xfrm flipH="1">
            <a:off x="3867510" y="3518100"/>
            <a:ext cx="48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5"/>
          <p:cNvSpPr txBox="1"/>
          <p:nvPr/>
        </p:nvSpPr>
        <p:spPr>
          <a:xfrm>
            <a:off x="3287650" y="2593632"/>
            <a:ext cx="14763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pen Sans"/>
                <a:ea typeface="Open Sans"/>
                <a:cs typeface="Open Sans"/>
                <a:sym typeface="Open Sans"/>
              </a:rPr>
              <a:t>Se estiver entrando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3285525" y="3774950"/>
            <a:ext cx="12669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pen Sans"/>
                <a:ea typeface="Open Sans"/>
                <a:cs typeface="Open Sans"/>
                <a:sym typeface="Open Sans"/>
              </a:rPr>
              <a:t>Se estiver saindo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4" name="Google Shape;234;p25"/>
          <p:cNvCxnSpPr>
            <a:stCxn id="233" idx="1"/>
            <a:endCxn id="229" idx="5"/>
          </p:cNvCxnSpPr>
          <p:nvPr/>
        </p:nvCxnSpPr>
        <p:spPr>
          <a:xfrm rot="10800000">
            <a:off x="2894325" y="3874850"/>
            <a:ext cx="391200" cy="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5"/>
          <p:cNvCxnSpPr>
            <a:stCxn id="232" idx="1"/>
            <a:endCxn id="228" idx="5"/>
          </p:cNvCxnSpPr>
          <p:nvPr/>
        </p:nvCxnSpPr>
        <p:spPr>
          <a:xfrm rot="10800000">
            <a:off x="3020950" y="2686032"/>
            <a:ext cx="266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>
            <a:stCxn id="227" idx="1"/>
            <a:endCxn id="221" idx="1"/>
          </p:cNvCxnSpPr>
          <p:nvPr/>
        </p:nvCxnSpPr>
        <p:spPr>
          <a:xfrm rot="-5400000">
            <a:off x="707938" y="2114888"/>
            <a:ext cx="442800" cy="27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>
            <a:stCxn id="228" idx="2"/>
            <a:endCxn id="227" idx="5"/>
          </p:cNvCxnSpPr>
          <p:nvPr/>
        </p:nvCxnSpPr>
        <p:spPr>
          <a:xfrm rot="10800000">
            <a:off x="1342068" y="2672654"/>
            <a:ext cx="576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5"/>
          <p:cNvCxnSpPr>
            <a:stCxn id="239" idx="2"/>
            <a:endCxn id="227" idx="4"/>
          </p:cNvCxnSpPr>
          <p:nvPr/>
        </p:nvCxnSpPr>
        <p:spPr>
          <a:xfrm rot="10800000">
            <a:off x="791240" y="2870975"/>
            <a:ext cx="2697300" cy="168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5"/>
          <p:cNvCxnSpPr>
            <a:stCxn id="229" idx="2"/>
          </p:cNvCxnSpPr>
          <p:nvPr/>
        </p:nvCxnSpPr>
        <p:spPr>
          <a:xfrm flipH="1">
            <a:off x="790667" y="3874979"/>
            <a:ext cx="1001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5"/>
          <p:cNvSpPr/>
          <p:nvPr/>
        </p:nvSpPr>
        <p:spPr>
          <a:xfrm>
            <a:off x="3361863" y="4299725"/>
            <a:ext cx="1266775" cy="5049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Imprime “Acesso Negado”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25"/>
          <p:cNvCxnSpPr>
            <a:stCxn id="212" idx="1"/>
            <a:endCxn id="239" idx="5"/>
          </p:cNvCxnSpPr>
          <p:nvPr/>
        </p:nvCxnSpPr>
        <p:spPr>
          <a:xfrm rot="10800000">
            <a:off x="4502075" y="4552175"/>
            <a:ext cx="7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5"/>
          <p:cNvCxnSpPr>
            <a:endCxn id="227" idx="4"/>
          </p:cNvCxnSpPr>
          <p:nvPr/>
        </p:nvCxnSpPr>
        <p:spPr>
          <a:xfrm rot="10800000">
            <a:off x="791188" y="2870863"/>
            <a:ext cx="42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5"/>
          <p:cNvCxnSpPr/>
          <p:nvPr/>
        </p:nvCxnSpPr>
        <p:spPr>
          <a:xfrm flipH="1" rot="10800000">
            <a:off x="2034350" y="1458125"/>
            <a:ext cx="10329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311700" y="104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 utilizadas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311700" y="935525"/>
            <a:ext cx="852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SPI.h - Biblioteca padrão do arduino - Traduz o protocolo SPI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SPI.begin();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MFRC522.h - GithubCommunity - 1.4.4 - Controla o módulo RFID e </a:t>
            </a:r>
            <a:r>
              <a:rPr lang="pt-BR"/>
              <a:t>lê</a:t>
            </a:r>
            <a:r>
              <a:rPr lang="pt-BR"/>
              <a:t> as informações dos cartões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 rfid.PCD_Init(); rfid.PICC_IsNewCardPresent(); rfid.PICC_ReadCardSerial(); rfid.PICC_GetType(rfid.uid.sak); fid.uid.uidByte; rfid.uid.size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Wire.h - </a:t>
            </a:r>
            <a:r>
              <a:rPr lang="pt-BR"/>
              <a:t>Biblioteca padrão do arduino - Traduz o protocolo I2C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Wire.begin();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DS3231.h - Andrew Wickert, Eric Ayars, Jean-Claude Wippler - 1.0.2 - Lê as informações de tempo registradas no módulo RTC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Clock.getHour(); Clock.getMinute(); Clock.getSecond(); Clock.getDate(); Clock.getMonth(Century); Clock.getYear()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Arduino Mega (ATmega2560)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00" y="1083725"/>
            <a:ext cx="7652800" cy="38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Arduino Mega (ATmega2560)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06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Principais c</a:t>
            </a:r>
            <a:r>
              <a:rPr lang="pt-BR" sz="2400"/>
              <a:t>aracterísticas: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Processador RISC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Microcontrolador ATmega2560 com clock de 16MHz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 portas reguladoras de 5V e 3,3V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4 portas seriais de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Protocolo I2C (SDA e SCL)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Protocolo SPI (MOSI, MISO, SCK e 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Alimentação feita por porta USB (7 a 12V)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00" y="2571750"/>
            <a:ext cx="4311908" cy="21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-2509" l="0" r="0" t="2510"/>
          <a:stretch/>
        </p:blipFill>
        <p:spPr>
          <a:xfrm>
            <a:off x="5231624" y="2626174"/>
            <a:ext cx="2912250" cy="21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62575" y="308075"/>
            <a:ext cx="7581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Principais Diferenças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74325" y="1674300"/>
            <a:ext cx="7420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Arduino Mega        x           Arduino Uno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7"/>
          <p:cNvGraphicFramePr/>
          <p:nvPr/>
        </p:nvGraphicFramePr>
        <p:xfrm>
          <a:off x="647788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{713C09AD-4443-4405-BAC9-1ABFACC71C62}</a:tableStyleId>
              </a:tblPr>
              <a:tblGrid>
                <a:gridCol w="1991925"/>
                <a:gridCol w="2909850"/>
                <a:gridCol w="2946650"/>
              </a:tblGrid>
              <a:tr h="85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42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Arduino Mega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42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Arduino Uno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Digitais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54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14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Analógicas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16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PWM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15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UART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Flash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256Kb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2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32Kb</a:t>
                      </a:r>
                      <a:endParaRPr sz="42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RFID (RC522)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2459"/>
            <a:ext cx="5596299" cy="381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915" y="1811200"/>
            <a:ext cx="3332235" cy="27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025" y="-30950"/>
            <a:ext cx="1674950" cy="18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RFID (RC522)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Identificador de radiofrequência (Radio Frequency IDentification)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Originado durante Segunda Guerra Mundial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Inicialmente utilizado nos sistemas de radares, para identificar aeronaves “amigas”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Consiste de uma antena, transceptor e um transponder ou etiqueta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Protocolo de comunicação SPI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Etiquetas: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Passiva: As etiquetas utilizam o sinal de </a:t>
            </a:r>
            <a:r>
              <a:rPr lang="pt-BR"/>
              <a:t>radiofrequência</a:t>
            </a:r>
            <a:r>
              <a:rPr lang="pt-BR"/>
              <a:t> do leitor para transmitir suas </a:t>
            </a:r>
            <a:r>
              <a:rPr lang="pt-BR"/>
              <a:t>informações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Ativa: Estas são mais sofisticas, a própria etiqueta ou cartão emite seu sinal de radiofrequência, por meio de uma bateria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RTC (Real Time Clock)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00" y="1059375"/>
            <a:ext cx="3848376" cy="384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488" y="1769113"/>
            <a:ext cx="45624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RTC (DS3231n)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Relógio de tempo real (Real Time Clock)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Mantém a contagem do tempo mesmo que não haja fornecimento de energia ao sistema (ano, mês, dia, hora, minuto e segundo)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Baixo consumo de energia (consumo menor que 500nA no modo bateria com o oscilador em funcionamento)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Protocolo de comunicação I2C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Este modelo possui também um sensor de temperatura que não foi utilizado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0000FF"/>
      </a:dk2>
      <a:lt2>
        <a:srgbClr val="EFEFEF"/>
      </a:lt2>
      <a:accent1>
        <a:srgbClr val="5D4037"/>
      </a:accent1>
      <a:accent2>
        <a:srgbClr val="455A64"/>
      </a:accent2>
      <a:accent3>
        <a:srgbClr val="607D8B"/>
      </a:accent3>
      <a:accent4>
        <a:srgbClr val="0000FF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