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8" r:id="rId9"/>
    <p:sldId id="265" r:id="rId10"/>
    <p:sldId id="266" r:id="rId11"/>
    <p:sldId id="268" r:id="rId12"/>
    <p:sldId id="269" r:id="rId13"/>
    <p:sldId id="286" r:id="rId14"/>
    <p:sldId id="270" r:id="rId15"/>
    <p:sldId id="271" r:id="rId16"/>
    <p:sldId id="272" r:id="rId17"/>
    <p:sldId id="273" r:id="rId18"/>
    <p:sldId id="274" r:id="rId19"/>
    <p:sldId id="287" r:id="rId20"/>
    <p:sldId id="280" r:id="rId21"/>
    <p:sldId id="275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0B594-C1ED-C741-A2A8-2464D22CEAE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DE931-555D-2547-A269-2A41D04D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7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0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3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2AA0F1-2245-45F1-9A0C-082C61A8D602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512600-369B-4952-B495-D1167AF01C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7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smtClean="0"/>
              <a:t>Status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of status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724736"/>
            <a:ext cx="7290055" cy="4023360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Status accounting refers to the information management (or data </a:t>
            </a:r>
            <a:r>
              <a:rPr lang="en-US" sz="2400" dirty="0" smtClean="0"/>
              <a:t>management) functions </a:t>
            </a:r>
            <a:r>
              <a:rPr lang="en-US" sz="2400" dirty="0"/>
              <a:t>in the SCM system. </a:t>
            </a:r>
            <a:endParaRPr lang="en-US" sz="2400" dirty="0" smtClean="0"/>
          </a:p>
          <a:p>
            <a:pPr lvl="2"/>
            <a:r>
              <a:rPr lang="en-US" sz="2000" dirty="0" smtClean="0"/>
              <a:t>CI </a:t>
            </a:r>
            <a:r>
              <a:rPr lang="en-US" sz="2000" dirty="0"/>
              <a:t>designed, </a:t>
            </a:r>
            <a:r>
              <a:rPr lang="en-US" sz="2000" dirty="0" smtClean="0"/>
              <a:t>developed</a:t>
            </a:r>
            <a:r>
              <a:rPr lang="en-US" sz="2000" dirty="0"/>
              <a:t>, reviewed, </a:t>
            </a:r>
            <a:r>
              <a:rPr lang="en-US" sz="2000" dirty="0" smtClean="0"/>
              <a:t>approved, released</a:t>
            </a:r>
            <a:r>
              <a:rPr lang="en-US" sz="2000" dirty="0"/>
              <a:t>, and distributed, </a:t>
            </a:r>
            <a:endParaRPr lang="en-US" sz="2000" dirty="0" smtClean="0"/>
          </a:p>
          <a:p>
            <a:pPr lvl="2"/>
            <a:r>
              <a:rPr lang="en-US" sz="2000" dirty="0" smtClean="0"/>
              <a:t>how </a:t>
            </a:r>
            <a:r>
              <a:rPr lang="en-US" sz="2000" dirty="0"/>
              <a:t>they were done; </a:t>
            </a:r>
            <a:r>
              <a:rPr lang="en-US" sz="2000" dirty="0" smtClean="0"/>
              <a:t>why</a:t>
            </a:r>
            <a:r>
              <a:rPr lang="en-US" sz="2000" dirty="0"/>
              <a:t>, where, and when they were done; and who did </a:t>
            </a:r>
            <a:r>
              <a:rPr lang="en-US" sz="2000" dirty="0" smtClean="0"/>
              <a:t> them have </a:t>
            </a:r>
            <a:r>
              <a:rPr lang="en-US" sz="2000" dirty="0"/>
              <a:t>to be recorded</a:t>
            </a:r>
            <a:r>
              <a:rPr lang="en-US" sz="2000" dirty="0" smtClean="0"/>
              <a:t>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information needs of a developer are different </a:t>
            </a:r>
            <a:r>
              <a:rPr lang="en-US" sz="2400" dirty="0" smtClean="0"/>
              <a:t>from </a:t>
            </a:r>
            <a:r>
              <a:rPr lang="en-US" sz="2400" dirty="0"/>
              <a:t>that of a </a:t>
            </a:r>
            <a:r>
              <a:rPr lang="en-US" sz="2400" dirty="0" smtClean="0"/>
              <a:t>project manager</a:t>
            </a:r>
            <a:r>
              <a:rPr lang="en-US" sz="2400" dirty="0"/>
              <a:t>, but each and every member of the project team and the support </a:t>
            </a:r>
            <a:r>
              <a:rPr lang="en-US" sz="2400" dirty="0" smtClean="0"/>
              <a:t>functions will </a:t>
            </a:r>
            <a:r>
              <a:rPr lang="en-US" sz="2400" dirty="0"/>
              <a:t>need at least some of the information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Used by </a:t>
            </a:r>
            <a:r>
              <a:rPr lang="en-US" sz="2400" dirty="0"/>
              <a:t>management in decision making to monitor the progress of the project, and it can help identify problems before they become critical so that project management can take </a:t>
            </a:r>
            <a:r>
              <a:rPr lang="en-US" sz="2400" dirty="0" smtClean="0"/>
              <a:t>corrective </a:t>
            </a:r>
            <a:r>
              <a:rPr lang="en-US" sz="2400" dirty="0"/>
              <a:t>actions.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of status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76567"/>
            <a:ext cx="7290055" cy="4023360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For example, t</a:t>
            </a:r>
            <a:r>
              <a:rPr lang="en-US" sz="2400" dirty="0" smtClean="0"/>
              <a:t>he </a:t>
            </a:r>
            <a:r>
              <a:rPr lang="en-US" sz="2400" dirty="0"/>
              <a:t>information provided by the status accounting function helps project management</a:t>
            </a:r>
          </a:p>
          <a:p>
            <a:pPr lvl="1"/>
            <a:r>
              <a:rPr lang="en-US" sz="2400" dirty="0" smtClean="0"/>
              <a:t>Identify problems</a:t>
            </a:r>
            <a:r>
              <a:rPr lang="en-US" sz="2400" dirty="0"/>
              <a:t>, pinpoint the source of the problem(s), and take </a:t>
            </a:r>
            <a:r>
              <a:rPr lang="en-US" sz="2400" dirty="0" smtClean="0"/>
              <a:t>corrective action </a:t>
            </a:r>
            <a:r>
              <a:rPr lang="en-US" sz="2400" dirty="0"/>
              <a:t>before the situation gets out of hand. </a:t>
            </a:r>
            <a:endParaRPr lang="en-US" sz="2400" dirty="0" smtClean="0"/>
          </a:p>
          <a:p>
            <a:pPr lvl="1"/>
            <a:r>
              <a:rPr lang="en-US" sz="2400" dirty="0" smtClean="0"/>
              <a:t>From </a:t>
            </a:r>
            <a:r>
              <a:rPr lang="en-US" sz="2400" dirty="0"/>
              <a:t>the reports that are </a:t>
            </a:r>
            <a:r>
              <a:rPr lang="en-US" sz="2400" dirty="0" smtClean="0"/>
              <a:t>produced and </a:t>
            </a:r>
            <a:r>
              <a:rPr lang="en-US" sz="2400" dirty="0"/>
              <a:t>by making ad hoc queries, project management can determine how the </a:t>
            </a:r>
            <a:r>
              <a:rPr lang="en-US" sz="2400" dirty="0" smtClean="0"/>
              <a:t>project is </a:t>
            </a:r>
            <a:r>
              <a:rPr lang="en-US" sz="2400" dirty="0"/>
              <a:t>performing and compare the performance against the plan. One can also look </a:t>
            </a:r>
            <a:r>
              <a:rPr lang="en-US" sz="2400" dirty="0" smtClean="0"/>
              <a:t>at the </a:t>
            </a:r>
            <a:r>
              <a:rPr lang="en-US" sz="2400" dirty="0"/>
              <a:t>types of changes, the rate of changes, the causes of the changes, the cost, </a:t>
            </a:r>
            <a:r>
              <a:rPr lang="en-US" sz="2400" dirty="0" smtClean="0"/>
              <a:t>and many </a:t>
            </a:r>
            <a:r>
              <a:rPr lang="en-US" sz="2400" dirty="0"/>
              <a:t>other factors and take the necessary actions.</a:t>
            </a:r>
          </a:p>
        </p:txBody>
      </p:sp>
    </p:spTree>
    <p:extLst>
      <p:ext uri="{BB962C8B-B14F-4D97-AF65-F5344CB8AC3E}">
        <p14:creationId xmlns:p14="http://schemas.microsoft.com/office/powerpoint/2010/main" val="433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ACCOUNTING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The factors that should be considered while designing the reporting </a:t>
            </a:r>
            <a:r>
              <a:rPr lang="en-US" sz="2400" dirty="0" smtClean="0"/>
              <a:t>requirements and </a:t>
            </a:r>
            <a:r>
              <a:rPr lang="en-US" sz="2400" dirty="0"/>
              <a:t>reports of a system include the following: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audience for the report;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information contained in each report;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need for a routine report or a report provided on an ad hoc basis;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frequency of the report;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distribution list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9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ACCOUNTING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 smtClean="0"/>
              <a:t>There are 2 categories of the reports that can be generated in Status Accounting :</a:t>
            </a:r>
          </a:p>
          <a:p>
            <a:pPr lvl="2"/>
            <a:r>
              <a:rPr lang="en-US" sz="2000" dirty="0" smtClean="0"/>
              <a:t>Routine reports</a:t>
            </a:r>
          </a:p>
          <a:p>
            <a:pPr lvl="2"/>
            <a:r>
              <a:rPr lang="en-US" sz="2000" dirty="0" smtClean="0"/>
              <a:t>Ad hoc reports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9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ACCOUNTING Reports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ROUTINES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Examples of routine reports </a:t>
            </a:r>
            <a:r>
              <a:rPr lang="en-US" sz="2400" dirty="0" smtClean="0"/>
              <a:t>are :</a:t>
            </a:r>
          </a:p>
          <a:p>
            <a:pPr lvl="2"/>
            <a:r>
              <a:rPr lang="en-US" sz="2000" dirty="0" smtClean="0"/>
              <a:t>Change Log</a:t>
            </a:r>
          </a:p>
          <a:p>
            <a:pPr lvl="2"/>
            <a:r>
              <a:rPr lang="en-US" sz="2000" dirty="0" smtClean="0"/>
              <a:t>Progress Report</a:t>
            </a:r>
          </a:p>
          <a:p>
            <a:pPr lvl="2"/>
            <a:r>
              <a:rPr lang="en-US" sz="2000" dirty="0" smtClean="0"/>
              <a:t>CI Status Report</a:t>
            </a:r>
          </a:p>
          <a:p>
            <a:pPr lvl="2"/>
            <a:r>
              <a:rPr lang="en-US" sz="2000" dirty="0" smtClean="0"/>
              <a:t>Transaction Log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1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Reports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change log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 smtClean="0"/>
              <a:t>The </a:t>
            </a:r>
            <a:r>
              <a:rPr lang="en-US" sz="2400" dirty="0"/>
              <a:t>change log should contain all information about the CRs in the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The usual </a:t>
            </a:r>
            <a:r>
              <a:rPr lang="en-US" sz="2400" dirty="0"/>
              <a:t>distribution frequency is monthly. This report should contain </a:t>
            </a:r>
            <a:r>
              <a:rPr lang="en-US" sz="2400" dirty="0" smtClean="0"/>
              <a:t>information such </a:t>
            </a:r>
            <a:r>
              <a:rPr lang="en-US" sz="2400" dirty="0"/>
              <a:t>as CR number, status, originator’s name, impacted items, origination </a:t>
            </a:r>
            <a:r>
              <a:rPr lang="en-US" sz="2400" dirty="0" smtClean="0"/>
              <a:t>date, description </a:t>
            </a:r>
            <a:r>
              <a:rPr lang="en-US" sz="2400" dirty="0"/>
              <a:t>of change, and implementer’s name.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86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Reports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progress report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The progress report, which is a summary of development progress since the </a:t>
            </a:r>
            <a:r>
              <a:rPr lang="en-US" sz="2400" dirty="0" smtClean="0"/>
              <a:t>last report </a:t>
            </a:r>
            <a:r>
              <a:rPr lang="en-US" sz="2400" dirty="0"/>
              <a:t>was issued, is used primarily by management to monitor the progress of </a:t>
            </a:r>
            <a:r>
              <a:rPr lang="en-US" sz="2400" dirty="0" smtClean="0"/>
              <a:t>the project.</a:t>
            </a:r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report should include information such as the reporting period (</a:t>
            </a:r>
            <a:r>
              <a:rPr lang="en-US" sz="2400" dirty="0" smtClean="0"/>
              <a:t>from and </a:t>
            </a:r>
            <a:r>
              <a:rPr lang="en-US" sz="2400" dirty="0"/>
              <a:t>to dates), the task </a:t>
            </a:r>
            <a:r>
              <a:rPr lang="en-US" sz="2400" dirty="0" smtClean="0"/>
              <a:t>ID, a brief description of the work performed during the period on the task, and the status of the task (e.g., complete or percent completed).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4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Reports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ci status report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This report is prepared to summarize the status of all CIs in the system and </a:t>
            </a:r>
            <a:r>
              <a:rPr lang="en-US" sz="2400" dirty="0" smtClean="0"/>
              <a:t>should include </a:t>
            </a:r>
            <a:r>
              <a:rPr lang="en-US" sz="2400" dirty="0"/>
              <a:t>information such as a list of the CIs, description, and location of the </a:t>
            </a:r>
            <a:r>
              <a:rPr lang="en-US" sz="2400" dirty="0" err="1" smtClean="0"/>
              <a:t>Cis</a:t>
            </a:r>
            <a:r>
              <a:rPr lang="en-US" sz="2400" dirty="0" smtClean="0"/>
              <a:t> (the </a:t>
            </a:r>
            <a:r>
              <a:rPr lang="en-US" sz="2400" dirty="0"/>
              <a:t>controlled library where they are </a:t>
            </a:r>
            <a:r>
              <a:rPr lang="en-US" sz="2400" dirty="0" smtClean="0"/>
              <a:t>stored)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CI description should </a:t>
            </a:r>
            <a:r>
              <a:rPr lang="en-US" sz="2400" dirty="0" smtClean="0"/>
              <a:t>include the </a:t>
            </a:r>
            <a:r>
              <a:rPr lang="en-US" sz="2400" dirty="0"/>
              <a:t>name, version number, and details of dependent items.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30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Reports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transaction log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This log contains the transactions that have happened to items, recorded in </a:t>
            </a:r>
            <a:r>
              <a:rPr lang="en-US" sz="2400" dirty="0" smtClean="0"/>
              <a:t>chronological order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log should contain details such as transaction number, </a:t>
            </a:r>
            <a:r>
              <a:rPr lang="en-US" sz="2000" dirty="0" smtClean="0"/>
              <a:t>date, originator </a:t>
            </a:r>
            <a:r>
              <a:rPr lang="en-US" sz="2000" dirty="0"/>
              <a:t>(person who is making the entry), nature of the entry (what the </a:t>
            </a:r>
            <a:r>
              <a:rPr lang="en-US" sz="2000" dirty="0" smtClean="0"/>
              <a:t>entry regards</a:t>
            </a:r>
            <a:r>
              <a:rPr lang="en-US" sz="2000" dirty="0"/>
              <a:t>), affected items, activity (e.g., CR, CCB approval, analysis, and PR), </a:t>
            </a:r>
            <a:r>
              <a:rPr lang="en-US" sz="2000" dirty="0" smtClean="0"/>
              <a:t>description, participants </a:t>
            </a:r>
            <a:r>
              <a:rPr lang="en-US" sz="2000" dirty="0"/>
              <a:t>(people who are involved), impacted items (items affected by </a:t>
            </a:r>
            <a:r>
              <a:rPr lang="en-US" sz="2000" dirty="0" smtClean="0"/>
              <a:t>the activity</a:t>
            </a:r>
            <a:r>
              <a:rPr lang="en-US" sz="2000" dirty="0"/>
              <a:t>), and remarks.</a:t>
            </a:r>
          </a:p>
          <a:p>
            <a:pPr lvl="1"/>
            <a:r>
              <a:rPr lang="en-US" sz="2400" dirty="0"/>
              <a:t>The objective of the transaction log is to find out what happened during a </a:t>
            </a:r>
            <a:r>
              <a:rPr lang="en-US" sz="2400" dirty="0" smtClean="0"/>
              <a:t>specific period</a:t>
            </a:r>
            <a:r>
              <a:rPr lang="en-US" sz="2400" dirty="0"/>
              <a:t>, say, “What were the activities done on mm/</a:t>
            </a:r>
            <a:r>
              <a:rPr lang="en-US" sz="2400" dirty="0" err="1"/>
              <a:t>dd</a:t>
            </a:r>
            <a:r>
              <a:rPr lang="en-US" sz="2400" dirty="0"/>
              <a:t>/</a:t>
            </a:r>
            <a:r>
              <a:rPr lang="en-US" sz="2400" dirty="0" err="1"/>
              <a:t>yy</a:t>
            </a:r>
            <a:r>
              <a:rPr lang="en-US" sz="2400" dirty="0"/>
              <a:t>?” Here, the idea </a:t>
            </a:r>
            <a:r>
              <a:rPr lang="en-US" sz="2400" dirty="0" smtClean="0"/>
              <a:t>is not </a:t>
            </a:r>
            <a:r>
              <a:rPr lang="en-US" sz="2400" dirty="0"/>
              <a:t>to provide a detailed description of how things were done, but to give </a:t>
            </a:r>
            <a:r>
              <a:rPr lang="en-US" sz="2400" dirty="0" smtClean="0"/>
              <a:t>someone a </a:t>
            </a:r>
            <a:r>
              <a:rPr lang="en-US" sz="2400" dirty="0"/>
              <a:t>snapshot of what happened during a given period.</a:t>
            </a:r>
          </a:p>
        </p:txBody>
      </p:sp>
    </p:spTree>
    <p:extLst>
      <p:ext uri="{BB962C8B-B14F-4D97-AF65-F5344CB8AC3E}">
        <p14:creationId xmlns:p14="http://schemas.microsoft.com/office/powerpoint/2010/main" val="25264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ACCOUNTING Reports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AD Hoc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Some examples of ad hoc reports are listed as follows: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list of all CRs that have been approved but not implemented;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list of all CRs initiated in the last four months;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list of how many people are working on a particular CR;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record of how much time was needed to implement a particular change;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number and details of CRs that are pending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status ACCOUNTING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CSA is an element of CM that consists of the recording and reporting of </a:t>
            </a:r>
            <a:r>
              <a:rPr lang="en-US" sz="2400" dirty="0" smtClean="0"/>
              <a:t>information needed </a:t>
            </a:r>
            <a:r>
              <a:rPr lang="en-US" sz="2400" dirty="0"/>
              <a:t>to manage a software system and its characteristics effectively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CSA </a:t>
            </a:r>
            <a:r>
              <a:rPr lang="en-US" sz="2400" dirty="0"/>
              <a:t>is the recording and reporting of </a:t>
            </a:r>
            <a:r>
              <a:rPr lang="en-US" sz="2400" dirty="0" smtClean="0"/>
              <a:t>information: </a:t>
            </a:r>
            <a:r>
              <a:rPr lang="en-US" sz="2400" dirty="0" smtClean="0"/>
              <a:t> </a:t>
            </a:r>
          </a:p>
          <a:p>
            <a:pPr lvl="2"/>
            <a:r>
              <a:rPr lang="en-US" sz="2000" dirty="0" smtClean="0"/>
              <a:t>approved </a:t>
            </a:r>
            <a:r>
              <a:rPr lang="en-US" sz="2000" dirty="0"/>
              <a:t>configuration documentation and identification numbers, </a:t>
            </a:r>
          </a:p>
          <a:p>
            <a:pPr lvl="2"/>
            <a:r>
              <a:rPr lang="en-US" sz="2000" dirty="0"/>
              <a:t>the status of proposed changes, </a:t>
            </a:r>
          </a:p>
          <a:p>
            <a:pPr lvl="2"/>
            <a:r>
              <a:rPr lang="en-US" sz="2000" dirty="0"/>
              <a:t>the implementation status of approved changes, </a:t>
            </a:r>
          </a:p>
          <a:p>
            <a:pPr lvl="2"/>
            <a:r>
              <a:rPr lang="en-US" sz="2000" dirty="0"/>
              <a:t>the status of pending or open CRs and PRs, 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build state of all units of the CIs</a:t>
            </a:r>
            <a:r>
              <a:rPr lang="en-US" sz="2000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5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ACCOUNTING automation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SCM Tool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 smtClean="0"/>
              <a:t>We all known that Status Accounting </a:t>
            </a:r>
            <a:r>
              <a:rPr lang="en-US" sz="2400" dirty="0"/>
              <a:t>consists of the recording and reporting of information needed to manage a software system and its characteristics </a:t>
            </a:r>
            <a:r>
              <a:rPr lang="en-US" sz="2400" dirty="0" smtClean="0"/>
              <a:t>effectively</a:t>
            </a:r>
          </a:p>
          <a:p>
            <a:pPr lvl="2"/>
            <a:r>
              <a:rPr lang="en-US" sz="2000" dirty="0" smtClean="0"/>
              <a:t>So many reports and processes that must </a:t>
            </a:r>
            <a:r>
              <a:rPr lang="en-US" sz="2000" dirty="0"/>
              <a:t>be generated and recorded</a:t>
            </a:r>
          </a:p>
          <a:p>
            <a:pPr lvl="1"/>
            <a:r>
              <a:rPr lang="en-US" sz="2400" dirty="0" smtClean="0"/>
              <a:t>To overcome those problem, we need to use SCM Tools software to done the SA processes </a:t>
            </a:r>
            <a:r>
              <a:rPr lang="en-US" sz="2400" dirty="0"/>
              <a:t>efficiently and effectively</a:t>
            </a:r>
          </a:p>
          <a:p>
            <a:pPr lvl="2"/>
            <a:r>
              <a:rPr lang="en-US" sz="2000" dirty="0" smtClean="0"/>
              <a:t>SCM Tools can make SA Processes more automatically, e.g</a:t>
            </a:r>
            <a:r>
              <a:rPr lang="en-US" sz="2000" dirty="0"/>
              <a:t>. SCM tools can be used to generate routine </a:t>
            </a:r>
            <a:r>
              <a:rPr lang="en-US" sz="2000" dirty="0" smtClean="0"/>
              <a:t>reports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ACCOUNTING automation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SCM Tool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 smtClean="0"/>
              <a:t>There are some </a:t>
            </a:r>
            <a:r>
              <a:rPr lang="en-US" sz="2400" dirty="0"/>
              <a:t>of the common report categories that are </a:t>
            </a:r>
            <a:r>
              <a:rPr lang="en-US" sz="2400" dirty="0" smtClean="0"/>
              <a:t>supported by </a:t>
            </a:r>
            <a:r>
              <a:rPr lang="en-US" sz="2400" dirty="0"/>
              <a:t>most SCM </a:t>
            </a:r>
            <a:r>
              <a:rPr lang="en-US" sz="2400" dirty="0" smtClean="0"/>
              <a:t>tools</a:t>
            </a:r>
          </a:p>
          <a:p>
            <a:pPr lvl="2"/>
            <a:r>
              <a:rPr lang="en-US" sz="2000" dirty="0"/>
              <a:t>Change and Problem Tracking </a:t>
            </a:r>
            <a:r>
              <a:rPr lang="en-US" sz="2000" dirty="0" smtClean="0"/>
              <a:t>Reports</a:t>
            </a:r>
          </a:p>
          <a:p>
            <a:pPr lvl="2"/>
            <a:r>
              <a:rPr lang="en-US" sz="2000" dirty="0"/>
              <a:t>Difference </a:t>
            </a:r>
            <a:r>
              <a:rPr lang="en-US" sz="2000" dirty="0" smtClean="0"/>
              <a:t>Reporting</a:t>
            </a:r>
          </a:p>
          <a:p>
            <a:pPr lvl="2"/>
            <a:r>
              <a:rPr lang="en-US" sz="2000" dirty="0"/>
              <a:t>Ad Hoc </a:t>
            </a:r>
            <a:r>
              <a:rPr lang="en-US" sz="2000" dirty="0" smtClean="0"/>
              <a:t>Queries</a:t>
            </a:r>
          </a:p>
          <a:p>
            <a:pPr lvl="2"/>
            <a:r>
              <a:rPr lang="en-US" sz="2000" dirty="0"/>
              <a:t>Journals</a:t>
            </a:r>
          </a:p>
        </p:txBody>
      </p:sp>
    </p:spTree>
    <p:extLst>
      <p:ext uri="{BB962C8B-B14F-4D97-AF65-F5344CB8AC3E}">
        <p14:creationId xmlns:p14="http://schemas.microsoft.com/office/powerpoint/2010/main" val="9743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and Problem Tracking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These reports contain details such as who made the change and when, who initiated it, change history, and CR status. </a:t>
            </a:r>
            <a:endParaRPr lang="en-US" sz="2400" dirty="0" smtClean="0"/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unassigned CRs; </a:t>
            </a:r>
            <a:endParaRPr lang="en-US" sz="2400" dirty="0" smtClean="0"/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pending CRs; </a:t>
            </a:r>
            <a:endParaRPr lang="en-US" sz="2400" dirty="0" smtClean="0"/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CRs assigned to a particular person; </a:t>
            </a:r>
            <a:endParaRPr lang="en-US" sz="2400" dirty="0" smtClean="0"/>
          </a:p>
          <a:p>
            <a:pPr lvl="1"/>
            <a:r>
              <a:rPr lang="en-US" sz="2400" dirty="0" smtClean="0"/>
              <a:t>CRs </a:t>
            </a:r>
            <a:r>
              <a:rPr lang="en-US" sz="2400" dirty="0"/>
              <a:t>sorted by such factors as date, severity, priority, classification, completion date, and status.</a:t>
            </a:r>
          </a:p>
        </p:txBody>
      </p:sp>
    </p:spTree>
    <p:extLst>
      <p:ext uri="{BB962C8B-B14F-4D97-AF65-F5344CB8AC3E}">
        <p14:creationId xmlns:p14="http://schemas.microsoft.com/office/powerpoint/2010/main" val="24471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It is important to keep track of the differences between versions and releases, </a:t>
            </a:r>
            <a:r>
              <a:rPr lang="en-US" sz="2400" dirty="0" smtClean="0"/>
              <a:t>because doing </a:t>
            </a:r>
            <a:r>
              <a:rPr lang="en-US" sz="2400" dirty="0"/>
              <a:t>so will make it easier to incorporate changes from one version to the next.</a:t>
            </a:r>
          </a:p>
          <a:p>
            <a:pPr lvl="1"/>
            <a:r>
              <a:rPr lang="en-US" sz="2400" dirty="0"/>
              <a:t>Most SCM tools have the facility to generate difference reports, which will </a:t>
            </a:r>
            <a:r>
              <a:rPr lang="en-US" sz="2400" dirty="0" smtClean="0"/>
              <a:t>contain the </a:t>
            </a:r>
            <a:r>
              <a:rPr lang="en-US" sz="2400" dirty="0"/>
              <a:t>differences (changes) between two versions of an item or set of items.</a:t>
            </a:r>
          </a:p>
        </p:txBody>
      </p:sp>
    </p:spTree>
    <p:extLst>
      <p:ext uri="{BB962C8B-B14F-4D97-AF65-F5344CB8AC3E}">
        <p14:creationId xmlns:p14="http://schemas.microsoft.com/office/powerpoint/2010/main" val="9461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The usefulness of having ad hoc querying capabilities can never be </a:t>
            </a:r>
            <a:r>
              <a:rPr lang="en-US" sz="2400" dirty="0" smtClean="0"/>
              <a:t>overstated.</a:t>
            </a:r>
          </a:p>
          <a:p>
            <a:pPr lvl="1"/>
            <a:r>
              <a:rPr lang="en-US" sz="2400" dirty="0" smtClean="0"/>
              <a:t>Ad hoc </a:t>
            </a:r>
            <a:r>
              <a:rPr lang="en-US" sz="2400" dirty="0"/>
              <a:t>queries allow the users of an SCM system to get the information they </a:t>
            </a:r>
            <a:r>
              <a:rPr lang="en-US" sz="2400" dirty="0" smtClean="0"/>
              <a:t>want, when </a:t>
            </a:r>
            <a:r>
              <a:rPr lang="en-US" sz="2400" dirty="0"/>
              <a:t>they want it, and in the form they </a:t>
            </a:r>
            <a:r>
              <a:rPr lang="en-US" sz="2400" dirty="0" smtClean="0"/>
              <a:t>want.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reporting tools are so </a:t>
            </a:r>
            <a:r>
              <a:rPr lang="en-US" sz="2000" dirty="0" smtClean="0"/>
              <a:t>advanced that </a:t>
            </a:r>
            <a:r>
              <a:rPr lang="en-US" sz="2000" dirty="0"/>
              <a:t>many of them have graphical user interfaces that help users write their </a:t>
            </a:r>
            <a:r>
              <a:rPr lang="en-US" sz="2000" dirty="0" smtClean="0"/>
              <a:t>own queries </a:t>
            </a:r>
            <a:r>
              <a:rPr lang="en-US" sz="2000" dirty="0"/>
              <a:t>by choosing the items in which they are </a:t>
            </a:r>
            <a:r>
              <a:rPr lang="en-US" sz="2000" dirty="0" smtClean="0"/>
              <a:t>interested</a:t>
            </a:r>
          </a:p>
          <a:p>
            <a:pPr lvl="2"/>
            <a:r>
              <a:rPr lang="en-US" sz="2000" dirty="0" smtClean="0"/>
              <a:t>Also</a:t>
            </a:r>
            <a:r>
              <a:rPr lang="en-US" sz="2000" dirty="0"/>
              <a:t>, these </a:t>
            </a:r>
            <a:r>
              <a:rPr lang="en-US" sz="2000" dirty="0" smtClean="0"/>
              <a:t>reporting tools </a:t>
            </a:r>
            <a:r>
              <a:rPr lang="en-US" sz="2000" dirty="0"/>
              <a:t>have drill-down features, so that a user can drill down from a summary </a:t>
            </a:r>
            <a:r>
              <a:rPr lang="en-US" sz="2000" dirty="0" smtClean="0"/>
              <a:t>report to </a:t>
            </a:r>
            <a:r>
              <a:rPr lang="en-US" sz="2000" dirty="0"/>
              <a:t>the level of detail </a:t>
            </a:r>
            <a:r>
              <a:rPr lang="en-US" sz="2000" dirty="0" smtClean="0"/>
              <a:t>required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 smtClean="0"/>
              <a:t>The </a:t>
            </a:r>
            <a:r>
              <a:rPr lang="en-US" sz="2400" dirty="0"/>
              <a:t>journal feature distinguishes SCM tools from the manual status </a:t>
            </a:r>
            <a:r>
              <a:rPr lang="en-US" sz="2400" dirty="0" smtClean="0"/>
              <a:t>accounting process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journal records all events that happen to all configuration items as </a:t>
            </a:r>
            <a:r>
              <a:rPr lang="en-US" sz="2400" dirty="0" smtClean="0"/>
              <a:t>they occur</a:t>
            </a:r>
            <a:r>
              <a:rPr lang="en-US" sz="2400" dirty="0"/>
              <a:t>, thus providing users with a complete and comprehensive picture of </a:t>
            </a:r>
            <a:r>
              <a:rPr lang="en-US" sz="2400" dirty="0" smtClean="0"/>
              <a:t>what happened </a:t>
            </a:r>
            <a:r>
              <a:rPr lang="en-US" sz="2400" dirty="0"/>
              <a:t>during a particular period in </a:t>
            </a:r>
            <a:r>
              <a:rPr lang="en-US" sz="2400" dirty="0" smtClean="0"/>
              <a:t>time.</a:t>
            </a:r>
          </a:p>
          <a:p>
            <a:pPr lvl="2"/>
            <a:r>
              <a:rPr lang="en-US" sz="2000" dirty="0" smtClean="0"/>
              <a:t>This </a:t>
            </a:r>
            <a:r>
              <a:rPr lang="en-US" sz="2000" dirty="0"/>
              <a:t>is a much advanced and </a:t>
            </a:r>
            <a:r>
              <a:rPr lang="en-US" sz="2000" dirty="0" smtClean="0"/>
              <a:t>more comprehensive </a:t>
            </a:r>
            <a:r>
              <a:rPr lang="en-US" sz="2000" dirty="0"/>
              <a:t>version of manual transaction logs.</a:t>
            </a:r>
          </a:p>
        </p:txBody>
      </p:sp>
    </p:spTree>
    <p:extLst>
      <p:ext uri="{BB962C8B-B14F-4D97-AF65-F5344CB8AC3E}">
        <p14:creationId xmlns:p14="http://schemas.microsoft.com/office/powerpoint/2010/main" val="15718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Status </a:t>
            </a:r>
            <a:r>
              <a:rPr lang="en-US" dirty="0" err="1" smtClean="0"/>
              <a:t>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023360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Status accounting is a recording activity that serves as a follow-up to the results </a:t>
            </a:r>
            <a:r>
              <a:rPr lang="en-US" sz="2400" dirty="0" smtClean="0"/>
              <a:t>of the </a:t>
            </a:r>
            <a:r>
              <a:rPr lang="en-US" sz="2400" dirty="0"/>
              <a:t>SCM activities of configuration identification and change control</a:t>
            </a:r>
            <a:r>
              <a:rPr lang="en-US" sz="2400" dirty="0" smtClean="0"/>
              <a:t>.</a:t>
            </a:r>
          </a:p>
          <a:p>
            <a:pPr lvl="2"/>
            <a:r>
              <a:rPr lang="en-US" sz="2000" dirty="0" smtClean="0"/>
              <a:t>It </a:t>
            </a:r>
            <a:r>
              <a:rPr lang="en-US" sz="2000" dirty="0"/>
              <a:t>keeps </a:t>
            </a:r>
            <a:r>
              <a:rPr lang="en-US" sz="2000" dirty="0" smtClean="0"/>
              <a:t>track of </a:t>
            </a:r>
            <a:r>
              <a:rPr lang="en-US" sz="2000" dirty="0"/>
              <a:t>the current configuration identification documents, the current configuration </a:t>
            </a:r>
            <a:r>
              <a:rPr lang="en-US" sz="2000" dirty="0" smtClean="0"/>
              <a:t>of the </a:t>
            </a:r>
            <a:r>
              <a:rPr lang="en-US" sz="2000" dirty="0"/>
              <a:t>delivered software, the status of the changes being reviewed, and the status </a:t>
            </a:r>
            <a:r>
              <a:rPr lang="en-US" sz="2000" dirty="0" smtClean="0"/>
              <a:t>of the </a:t>
            </a:r>
            <a:r>
              <a:rPr lang="en-US" sz="2000" dirty="0"/>
              <a:t>implementation of approved changes.</a:t>
            </a:r>
          </a:p>
          <a:p>
            <a:pPr lvl="1"/>
            <a:r>
              <a:rPr lang="en-US" sz="2400" dirty="0"/>
              <a:t>The status accounting function plays a vital role in the efficient management </a:t>
            </a:r>
            <a:r>
              <a:rPr lang="en-US" sz="2400" dirty="0" smtClean="0"/>
              <a:t>and control </a:t>
            </a:r>
            <a:r>
              <a:rPr lang="en-US" sz="2400" dirty="0"/>
              <a:t>of </a:t>
            </a:r>
            <a:r>
              <a:rPr lang="en-US" sz="2400" dirty="0" smtClean="0"/>
              <a:t>projects</a:t>
            </a:r>
          </a:p>
          <a:p>
            <a:pPr lvl="1"/>
            <a:r>
              <a:rPr lang="en-US" sz="2400" dirty="0" smtClean="0"/>
              <a:t>SCM </a:t>
            </a:r>
            <a:r>
              <a:rPr lang="en-US" sz="2400" dirty="0"/>
              <a:t>tools automate the status accounting function and </a:t>
            </a:r>
            <a:r>
              <a:rPr lang="en-US" sz="2400" dirty="0" smtClean="0"/>
              <a:t>help provide </a:t>
            </a:r>
            <a:r>
              <a:rPr lang="en-US" sz="2400" dirty="0"/>
              <a:t>users with information that is accurate, timely, and relevant.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45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status ACCOUNTING </a:t>
            </a:r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aim of status accounting is to keep managers, users, developers, and </a:t>
            </a:r>
            <a:r>
              <a:rPr lang="en-US" sz="2400" dirty="0" smtClean="0"/>
              <a:t>other project </a:t>
            </a:r>
            <a:r>
              <a:rPr lang="en-US" sz="2400" dirty="0"/>
              <a:t>stakeholders informed about the various configuration stages and </a:t>
            </a:r>
            <a:r>
              <a:rPr lang="en-US" sz="2400" dirty="0" smtClean="0"/>
              <a:t>their evolution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implies three basic tasks: data capture, data recording, and </a:t>
            </a:r>
            <a:r>
              <a:rPr lang="en-US" sz="2400" dirty="0" smtClean="0"/>
              <a:t>report generation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status accounting activity is important for maintaining the </a:t>
            </a:r>
            <a:r>
              <a:rPr lang="en-US" sz="2400" dirty="0" smtClean="0"/>
              <a:t>continuity of </a:t>
            </a:r>
            <a:r>
              <a:rPr lang="en-US" sz="2400" dirty="0"/>
              <a:t>the project and avoiding duplication of effort.</a:t>
            </a:r>
          </a:p>
        </p:txBody>
      </p:sp>
    </p:spTree>
    <p:extLst>
      <p:ext uri="{BB962C8B-B14F-4D97-AF65-F5344CB8AC3E}">
        <p14:creationId xmlns:p14="http://schemas.microsoft.com/office/powerpoint/2010/main" val="37198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status ACCOUNTING </a:t>
            </a:r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 smtClean="0"/>
              <a:t>CSA </a:t>
            </a:r>
            <a:r>
              <a:rPr lang="en-US" sz="2400" dirty="0"/>
              <a:t>involves the </a:t>
            </a:r>
            <a:r>
              <a:rPr lang="en-US" sz="2400" dirty="0" smtClean="0"/>
              <a:t>storage and </a:t>
            </a:r>
            <a:r>
              <a:rPr lang="en-US" sz="2400" dirty="0"/>
              <a:t>maintenance of the following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Information </a:t>
            </a:r>
            <a:r>
              <a:rPr lang="en-US" sz="2000" dirty="0"/>
              <a:t>about the configuration documentation (such as document </a:t>
            </a:r>
            <a:r>
              <a:rPr lang="en-US" sz="2000" dirty="0" smtClean="0"/>
              <a:t>identifiers and </a:t>
            </a:r>
            <a:r>
              <a:rPr lang="en-US" sz="2000" dirty="0"/>
              <a:t>effective dates);</a:t>
            </a:r>
          </a:p>
          <a:p>
            <a:pPr lvl="2"/>
            <a:r>
              <a:rPr lang="en-US" sz="2000" dirty="0" smtClean="0"/>
              <a:t>Information </a:t>
            </a:r>
            <a:r>
              <a:rPr lang="en-US" sz="2000" dirty="0"/>
              <a:t>about the product’s configuration (such as part numbers </a:t>
            </a:r>
            <a:r>
              <a:rPr lang="en-US" sz="2000" dirty="0" smtClean="0"/>
              <a:t>or changes </a:t>
            </a:r>
            <a:r>
              <a:rPr lang="en-US" sz="2000" dirty="0"/>
              <a:t>installed in a given unit);</a:t>
            </a:r>
          </a:p>
          <a:p>
            <a:pPr lvl="2"/>
            <a:r>
              <a:rPr lang="en-US" sz="2000" dirty="0" smtClean="0"/>
              <a:t>Information </a:t>
            </a:r>
            <a:r>
              <a:rPr lang="en-US" sz="2000" dirty="0"/>
              <a:t>about the product’s operational and maintenance </a:t>
            </a:r>
            <a:r>
              <a:rPr lang="en-US" sz="2000" dirty="0" smtClean="0"/>
              <a:t>documentation (such </a:t>
            </a:r>
            <a:r>
              <a:rPr lang="en-US" sz="2000" dirty="0"/>
              <a:t>as the documents affected by each change and their update </a:t>
            </a:r>
            <a:r>
              <a:rPr lang="en-US" sz="2000" dirty="0" smtClean="0"/>
              <a:t>status)</a:t>
            </a:r>
          </a:p>
          <a:p>
            <a:pPr lvl="2"/>
            <a:r>
              <a:rPr lang="en-US" sz="2000" dirty="0" smtClean="0"/>
              <a:t>Information </a:t>
            </a:r>
            <a:r>
              <a:rPr lang="en-US" sz="2000" dirty="0"/>
              <a:t>about the CM process (such as the status of CRs).</a:t>
            </a:r>
          </a:p>
        </p:txBody>
      </p:sp>
    </p:spTree>
    <p:extLst>
      <p:ext uri="{BB962C8B-B14F-4D97-AF65-F5344CB8AC3E}">
        <p14:creationId xmlns:p14="http://schemas.microsoft.com/office/powerpoint/2010/main" val="22437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status ACCOUNTING </a:t>
            </a:r>
            <a:r>
              <a:rPr lang="en-US" dirty="0" smtClean="0">
                <a:solidFill>
                  <a:srgbClr val="FF0000"/>
                </a:solidFill>
              </a:rPr>
              <a:t>good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A good status accounting system should be able to </a:t>
            </a:r>
            <a:r>
              <a:rPr lang="en-US" sz="2400" dirty="0" smtClean="0"/>
              <a:t>answer questions </a:t>
            </a:r>
            <a:r>
              <a:rPr lang="en-US" sz="2400" dirty="0"/>
              <a:t>like the following and many more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/>
              <a:t>What is the status of an item?</a:t>
            </a:r>
          </a:p>
          <a:p>
            <a:pPr lvl="2"/>
            <a:r>
              <a:rPr lang="en-US" sz="2000" dirty="0" smtClean="0"/>
              <a:t>Has </a:t>
            </a:r>
            <a:r>
              <a:rPr lang="en-US" sz="2000" dirty="0"/>
              <a:t>a particular CR been approved?</a:t>
            </a:r>
          </a:p>
          <a:p>
            <a:pPr lvl="2"/>
            <a:r>
              <a:rPr lang="en-US" sz="2000" dirty="0" smtClean="0"/>
              <a:t>What </a:t>
            </a:r>
            <a:r>
              <a:rPr lang="en-US" sz="2000" dirty="0"/>
              <a:t>is its status of pending or open CRs and PRs?</a:t>
            </a:r>
          </a:p>
          <a:p>
            <a:pPr lvl="2"/>
            <a:r>
              <a:rPr lang="en-US" sz="2000" dirty="0" smtClean="0"/>
              <a:t>What </a:t>
            </a:r>
            <a:r>
              <a:rPr lang="en-US" sz="2000" dirty="0"/>
              <a:t>items were affected by a particular CR?</a:t>
            </a:r>
          </a:p>
          <a:p>
            <a:pPr lvl="2"/>
            <a:r>
              <a:rPr lang="en-US" sz="2000" dirty="0" smtClean="0"/>
              <a:t>When </a:t>
            </a:r>
            <a:r>
              <a:rPr lang="en-US" sz="2000" dirty="0"/>
              <a:t>was the CR approved, and who approved it?</a:t>
            </a:r>
          </a:p>
          <a:p>
            <a:pPr lvl="2"/>
            <a:r>
              <a:rPr lang="en-US" sz="2000" dirty="0" smtClean="0"/>
              <a:t>Who </a:t>
            </a:r>
            <a:r>
              <a:rPr lang="en-US" sz="2000" dirty="0"/>
              <a:t>performed the change for a particular CR, and when was it completed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09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status ACCOUNTING </a:t>
            </a:r>
            <a:r>
              <a:rPr lang="en-US" dirty="0" smtClean="0">
                <a:solidFill>
                  <a:srgbClr val="FF0000"/>
                </a:solidFill>
              </a:rPr>
              <a:t>Good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A good status accounting system should be able to </a:t>
            </a:r>
            <a:r>
              <a:rPr lang="en-US" sz="2400" dirty="0" smtClean="0"/>
              <a:t>answer questions </a:t>
            </a:r>
            <a:r>
              <a:rPr lang="en-US" sz="2400" dirty="0"/>
              <a:t>like the following and many more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/>
              <a:t>Who reviewed it? Who approved it?</a:t>
            </a:r>
          </a:p>
          <a:p>
            <a:pPr lvl="2"/>
            <a:r>
              <a:rPr lang="en-US" sz="2000" dirty="0" smtClean="0"/>
              <a:t>Which </a:t>
            </a:r>
            <a:r>
              <a:rPr lang="en-US" sz="2000" dirty="0"/>
              <a:t>version of an item implements an approved CR?</a:t>
            </a:r>
          </a:p>
          <a:p>
            <a:pPr lvl="2"/>
            <a:r>
              <a:rPr lang="en-US" sz="2000" dirty="0" smtClean="0"/>
              <a:t>What </a:t>
            </a:r>
            <a:r>
              <a:rPr lang="en-US" sz="2000" dirty="0"/>
              <a:t>CRs are assigned to whom?</a:t>
            </a:r>
          </a:p>
          <a:p>
            <a:pPr lvl="2"/>
            <a:r>
              <a:rPr lang="en-US" sz="2000" dirty="0" smtClean="0"/>
              <a:t>How </a:t>
            </a:r>
            <a:r>
              <a:rPr lang="en-US" sz="2000" dirty="0"/>
              <a:t>many high-priority CRs are currently not implemented?</a:t>
            </a:r>
          </a:p>
          <a:p>
            <a:pPr lvl="2"/>
            <a:r>
              <a:rPr lang="en-US" sz="2000" dirty="0" smtClean="0"/>
              <a:t>What </a:t>
            </a:r>
            <a:r>
              <a:rPr lang="en-US" sz="2000" dirty="0"/>
              <a:t>is different about a new version of a system?</a:t>
            </a:r>
          </a:p>
          <a:p>
            <a:pPr lvl="2"/>
            <a:r>
              <a:rPr lang="en-US" sz="2000" dirty="0" smtClean="0"/>
              <a:t>How </a:t>
            </a:r>
            <a:r>
              <a:rPr lang="en-US" sz="2000" dirty="0"/>
              <a:t>many CRs are initiated each month, and what is the approval rate?</a:t>
            </a:r>
          </a:p>
          <a:p>
            <a:pPr lvl="2"/>
            <a:r>
              <a:rPr lang="en-US" sz="2000" dirty="0" smtClean="0"/>
              <a:t>How </a:t>
            </a:r>
            <a:r>
              <a:rPr lang="en-US" sz="2000" dirty="0"/>
              <a:t>many PRs are filed each month, and what is the status of each of them?</a:t>
            </a:r>
          </a:p>
          <a:p>
            <a:pPr lvl="2"/>
            <a:r>
              <a:rPr lang="en-US" sz="2000" dirty="0" smtClean="0"/>
              <a:t>What </a:t>
            </a:r>
            <a:r>
              <a:rPr lang="en-US" sz="2000" dirty="0"/>
              <a:t>are the major causes of the problems or defects?</a:t>
            </a:r>
          </a:p>
        </p:txBody>
      </p:sp>
    </p:spTree>
    <p:extLst>
      <p:ext uri="{BB962C8B-B14F-4D97-AF65-F5344CB8AC3E}">
        <p14:creationId xmlns:p14="http://schemas.microsoft.com/office/powerpoint/2010/main" val="8283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ACCOUNTING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status accounting database is established to receive and process the data </a:t>
            </a:r>
            <a:r>
              <a:rPr lang="en-US" dirty="0" smtClean="0"/>
              <a:t>collected </a:t>
            </a:r>
            <a:r>
              <a:rPr lang="en-US" dirty="0"/>
              <a:t>regarding the evolution of the various CIs of the product during the different phases of the software development life cycle.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amount of data collected and the level of detail will depend on the size, complexity, and nature of the project.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data of interest </a:t>
            </a:r>
            <a:r>
              <a:rPr lang="en-US" dirty="0" smtClean="0"/>
              <a:t>reflect </a:t>
            </a:r>
            <a:r>
              <a:rPr lang="en-US" dirty="0"/>
              <a:t>knowledge of dates of start and completion of design and builds.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important is accurately knowing the changes that are being made or that have been made and </a:t>
            </a:r>
            <a:r>
              <a:rPr lang="en-US" dirty="0" smtClean="0"/>
              <a:t>incorporated </a:t>
            </a:r>
            <a:r>
              <a:rPr lang="en-US" dirty="0"/>
              <a:t>so that the up-to-the-minute status of a </a:t>
            </a:r>
            <a:r>
              <a:rPr lang="en-US" dirty="0" smtClean="0"/>
              <a:t>configuration </a:t>
            </a:r>
            <a:r>
              <a:rPr lang="en-US" dirty="0"/>
              <a:t>item can be known.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21192"/>
            <a:ext cx="7290054" cy="1499616"/>
          </a:xfrm>
        </p:spPr>
        <p:txBody>
          <a:bodyPr/>
          <a:lstStyle/>
          <a:p>
            <a:r>
              <a:rPr lang="en-US" dirty="0" smtClean="0"/>
              <a:t>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412543"/>
            <a:ext cx="7290055" cy="402336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CI </a:t>
            </a:r>
            <a:r>
              <a:rPr lang="en-US" sz="2400" dirty="0"/>
              <a:t>name and identification number;</a:t>
            </a:r>
          </a:p>
          <a:p>
            <a:pPr lvl="1"/>
            <a:r>
              <a:rPr lang="en-US" sz="2400" dirty="0" smtClean="0"/>
              <a:t>Name </a:t>
            </a:r>
            <a:r>
              <a:rPr lang="en-US" sz="2400" dirty="0"/>
              <a:t>of the next higher level CI;</a:t>
            </a:r>
          </a:p>
          <a:p>
            <a:pPr lvl="1"/>
            <a:r>
              <a:rPr lang="en-US" sz="2400" dirty="0" smtClean="0"/>
              <a:t>Design </a:t>
            </a:r>
            <a:r>
              <a:rPr lang="en-US" sz="2400" dirty="0"/>
              <a:t>start date;</a:t>
            </a:r>
          </a:p>
          <a:p>
            <a:pPr lvl="1"/>
            <a:r>
              <a:rPr lang="en-US" sz="2400" dirty="0" smtClean="0"/>
              <a:t>Design </a:t>
            </a:r>
            <a:r>
              <a:rPr lang="en-US" sz="2400" dirty="0"/>
              <a:t>approval date and revision number;</a:t>
            </a:r>
          </a:p>
          <a:p>
            <a:pPr lvl="1"/>
            <a:r>
              <a:rPr lang="en-US" sz="2400" dirty="0" smtClean="0"/>
              <a:t>Coding </a:t>
            </a:r>
            <a:r>
              <a:rPr lang="en-US" sz="2400" dirty="0"/>
              <a:t>start </a:t>
            </a:r>
            <a:r>
              <a:rPr lang="en-US" sz="2400" dirty="0" smtClean="0"/>
              <a:t>date</a:t>
            </a:r>
            <a:r>
              <a:rPr lang="en-US" sz="2400" dirty="0"/>
              <a:t> </a:t>
            </a:r>
            <a:r>
              <a:rPr lang="en-US" sz="2400" dirty="0" smtClean="0"/>
              <a:t>&amp;</a:t>
            </a:r>
            <a:r>
              <a:rPr lang="en-US" sz="2400" dirty="0" smtClean="0"/>
              <a:t> Coding </a:t>
            </a:r>
            <a:r>
              <a:rPr lang="en-US" sz="2400" dirty="0"/>
              <a:t>finish date;</a:t>
            </a:r>
          </a:p>
          <a:p>
            <a:pPr lvl="1"/>
            <a:r>
              <a:rPr lang="en-US" sz="2400" dirty="0" smtClean="0"/>
              <a:t>Testing </a:t>
            </a:r>
            <a:r>
              <a:rPr lang="en-US" sz="2400" dirty="0"/>
              <a:t>start </a:t>
            </a:r>
            <a:r>
              <a:rPr lang="en-US" sz="2400" dirty="0" smtClean="0"/>
              <a:t>date &amp; Testing </a:t>
            </a:r>
            <a:r>
              <a:rPr lang="en-US" sz="2400" dirty="0"/>
              <a:t>finish date;</a:t>
            </a:r>
          </a:p>
          <a:p>
            <a:pPr lvl="1"/>
            <a:r>
              <a:rPr lang="en-US" sz="2400" dirty="0" smtClean="0"/>
              <a:t>Build </a:t>
            </a:r>
            <a:r>
              <a:rPr lang="en-US" sz="2400" dirty="0"/>
              <a:t>start and finish dates and revision number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/>
              <a:t>System merge date;</a:t>
            </a:r>
          </a:p>
          <a:p>
            <a:pPr lvl="1"/>
            <a:r>
              <a:rPr lang="en-US" sz="2400" dirty="0"/>
              <a:t>System delivery date and revision number;</a:t>
            </a:r>
          </a:p>
          <a:p>
            <a:pPr lvl="1"/>
            <a:r>
              <a:rPr lang="en-US" sz="2400" dirty="0"/>
              <a:t>CR date, CR number, and requestor’s name;</a:t>
            </a:r>
          </a:p>
          <a:p>
            <a:pPr lvl="1"/>
            <a:r>
              <a:rPr lang="en-US" sz="2400" dirty="0"/>
              <a:t>Change disposition date;</a:t>
            </a:r>
          </a:p>
          <a:p>
            <a:pPr lvl="1"/>
            <a:r>
              <a:rPr lang="en-US" sz="2400" dirty="0"/>
              <a:t>Change incorporation date, implementer’s name, and revision number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ACCOUNTING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3863"/>
            <a:ext cx="7290055" cy="4023360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An important feature of the database is the ability to trace the software </a:t>
            </a:r>
            <a:r>
              <a:rPr lang="en-US" sz="2400" dirty="0" smtClean="0"/>
              <a:t>system upward </a:t>
            </a:r>
            <a:r>
              <a:rPr lang="en-US" sz="2400" dirty="0"/>
              <a:t>and downward.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capability to track the relationship of the </a:t>
            </a:r>
            <a:r>
              <a:rPr lang="en-US" sz="2400" dirty="0" smtClean="0"/>
              <a:t>software requirements </a:t>
            </a:r>
            <a:r>
              <a:rPr lang="en-US" sz="2400" dirty="0"/>
              <a:t>down through the various levels (e.g., system, program, module, </a:t>
            </a:r>
            <a:r>
              <a:rPr lang="en-US" sz="2400" dirty="0" smtClean="0"/>
              <a:t>and unit—a </a:t>
            </a:r>
            <a:r>
              <a:rPr lang="en-US" sz="2400" dirty="0"/>
              <a:t>process known as drill-down in knowledge management </a:t>
            </a:r>
            <a:r>
              <a:rPr lang="en-US" sz="2400" dirty="0" smtClean="0"/>
              <a:t>terminology—or in </a:t>
            </a:r>
            <a:r>
              <a:rPr lang="en-US" sz="2400" dirty="0"/>
              <a:t>the opposite direction (i.e., track the relationship from the smallest element (unit</a:t>
            </a:r>
            <a:r>
              <a:rPr lang="en-US" sz="2400" dirty="0" smtClean="0"/>
              <a:t>) upward </a:t>
            </a:r>
            <a:r>
              <a:rPr lang="en-US" sz="2400" dirty="0"/>
              <a:t>through module, program, system, design, and ultimately, the requirements).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8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918</TotalTime>
  <Words>1964</Words>
  <Application>Microsoft Macintosh PowerPoint</Application>
  <PresentationFormat>On-screen Show (4:3)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Tw Cen MT</vt:lpstr>
      <vt:lpstr>Tw Cen MT Condensed</vt:lpstr>
      <vt:lpstr>Wingdings 3</vt:lpstr>
      <vt:lpstr>Integral</vt:lpstr>
      <vt:lpstr>5. Status accounting</vt:lpstr>
      <vt:lpstr>Configuration status ACCOUNTING introduction</vt:lpstr>
      <vt:lpstr>Configuration status ACCOUNTING introduction</vt:lpstr>
      <vt:lpstr>Configuration status ACCOUNTING introduction</vt:lpstr>
      <vt:lpstr>Configuration status ACCOUNTING good status</vt:lpstr>
      <vt:lpstr>Configuration status ACCOUNTING Good Status</vt:lpstr>
      <vt:lpstr>status ACCOUNTING Database</vt:lpstr>
      <vt:lpstr>Information </vt:lpstr>
      <vt:lpstr>status ACCOUNTING Database</vt:lpstr>
      <vt:lpstr>Important of status ACCOUNTING</vt:lpstr>
      <vt:lpstr>Important of status ACCOUNTING</vt:lpstr>
      <vt:lpstr>status ACCOUNTING Reports</vt:lpstr>
      <vt:lpstr>status ACCOUNTING Reports</vt:lpstr>
      <vt:lpstr>status ACCOUNTING Reports ROUTINES</vt:lpstr>
      <vt:lpstr>Routine Reports change log</vt:lpstr>
      <vt:lpstr>Routine Reports progress report</vt:lpstr>
      <vt:lpstr>Routine Reports ci status report</vt:lpstr>
      <vt:lpstr>Routine Reports transaction log</vt:lpstr>
      <vt:lpstr>status ACCOUNTING Reports AD Hoc</vt:lpstr>
      <vt:lpstr>status ACCOUNTING automation SCM Tool</vt:lpstr>
      <vt:lpstr>status ACCOUNTING automation SCM Tool</vt:lpstr>
      <vt:lpstr>Change and Problem Tracking Reports</vt:lpstr>
      <vt:lpstr>Difference Reporting</vt:lpstr>
      <vt:lpstr>Ad Hoc Queries</vt:lpstr>
      <vt:lpstr>Journals</vt:lpstr>
      <vt:lpstr>SUMMARY Status aCcounting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Microsoft Office User</cp:lastModifiedBy>
  <cp:revision>50</cp:revision>
  <dcterms:created xsi:type="dcterms:W3CDTF">2017-10-04T07:16:12Z</dcterms:created>
  <dcterms:modified xsi:type="dcterms:W3CDTF">2017-10-05T01:03:14Z</dcterms:modified>
</cp:coreProperties>
</file>