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\Database%20Pekerja%20PGASSOL_Mei%202018_Ne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15-4037-8734-E85F46BF50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15-4037-8734-E85F46BF50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15-4037-8734-E85F46BF50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A15-4037-8734-E85F46BF508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8DCDC3F-1219-4F4E-B84D-DD365964B0DA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170AF3D-EEC1-4820-A961-3755A5185795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A15-4037-8734-E85F46BF508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701E405-207A-49A0-B6FD-E86689194495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C01708EA-4BD8-4D69-A70D-7D9A6162894A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A15-4037-8734-E85F46BF508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52F68F93-ED6C-4761-BC35-746925258E44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3F5B2069-482A-4AD2-9773-FF3AE6FE36F7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A15-4037-8734-E85F46BF508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B230195-763B-4480-9EB9-DCF40130D3C3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D193E5D7-C05E-4CFC-B03C-082702A11ADA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A15-4037-8734-E85F46BF508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'Mei 2018'!$AA$13:$AA$16</c:f>
              <c:strCache>
                <c:ptCount val="4"/>
                <c:pt idx="0">
                  <c:v>Divisi Audit</c:v>
                </c:pt>
                <c:pt idx="1">
                  <c:v>Divisi K3PL &amp; Pengamanan Perusahaan</c:v>
                </c:pt>
                <c:pt idx="2">
                  <c:v>Divisi Pengembangan Bisnis &amp; Manajemen Risiko</c:v>
                </c:pt>
                <c:pt idx="3">
                  <c:v>Sekretaris Perusahaan</c:v>
                </c:pt>
              </c:strCache>
            </c:strRef>
          </c:cat>
          <c:val>
            <c:numRef>
              <c:f>'Mei 2018'!$AB$13:$AB$16</c:f>
              <c:numCache>
                <c:formatCode>General</c:formatCode>
                <c:ptCount val="4"/>
                <c:pt idx="0">
                  <c:v>3</c:v>
                </c:pt>
                <c:pt idx="1">
                  <c:v>13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'Mei 2018'!$AB$13:$AB$16</c15:f>
                <c15:dlblRangeCache>
                  <c:ptCount val="4"/>
                  <c:pt idx="0">
                    <c:v>3</c:v>
                  </c:pt>
                  <c:pt idx="1">
                    <c:v>13</c:v>
                  </c:pt>
                  <c:pt idx="2">
                    <c:v>6</c:v>
                  </c:pt>
                  <c:pt idx="3">
                    <c:v>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A15-4037-8734-E85F46BF50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&amp; </a:t>
            </a:r>
            <a:r>
              <a:rPr lang="en-US" dirty="0" err="1"/>
              <a:t>Pengembangan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71-495E-8951-D3B856F0C7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71-495E-8951-D3B856F0C7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71-495E-8951-D3B856F0C707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94769C3F-37EC-4FB2-9E92-A9327372017E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E8F077C-958F-4E8F-8608-06C9368470AA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671-495E-8951-D3B856F0C70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5B9C7C3-E595-4234-9ACF-93CE71484F3D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3DE3A82-689D-4918-BFA1-46F6926A61A5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71-495E-8951-D3B856F0C70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D6926AD-C00E-4519-8349-C86ADF1F544B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8B67FD3-6D49-43B8-B218-65621877EA8F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71-495E-8951-D3B856F0C70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'Mei 2018'!$AA$20:$AA$22</c:f>
              <c:strCache>
                <c:ptCount val="3"/>
                <c:pt idx="0">
                  <c:v>Divisi Komersial</c:v>
                </c:pt>
                <c:pt idx="1">
                  <c:v>Divisi Manajemen Proyek EPC</c:v>
                </c:pt>
                <c:pt idx="2">
                  <c:v>Koordinator Pelaksana Proyek EPC</c:v>
                </c:pt>
              </c:strCache>
            </c:strRef>
          </c:cat>
          <c:val>
            <c:numRef>
              <c:f>'Mei 2018'!$AB$20:$AB$22</c:f>
              <c:numCache>
                <c:formatCode>General</c:formatCode>
                <c:ptCount val="3"/>
                <c:pt idx="0">
                  <c:v>6</c:v>
                </c:pt>
                <c:pt idx="1">
                  <c:v>10</c:v>
                </c:pt>
                <c:pt idx="2">
                  <c:v>35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'Mei 2018'!$AB$20:$AB$22</c15:f>
                <c15:dlblRangeCache>
                  <c:ptCount val="3"/>
                  <c:pt idx="0">
                    <c:v>6</c:v>
                  </c:pt>
                  <c:pt idx="1">
                    <c:v>10</c:v>
                  </c:pt>
                  <c:pt idx="2">
                    <c:v>35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671-495E-8951-D3B856F0C70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Direktorat Operasi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8F8-47CD-B13C-7B075D6807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8F8-47CD-B13C-7B075D6807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8F8-47CD-B13C-7B075D68070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86D6798-3B50-4C77-9C98-1F9D8589F33A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482EE6AB-167C-439C-A338-CCAE1D1F867E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8F8-47CD-B13C-7B075D68070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F9F4F51-42E2-418B-B179-E4D06DF10F3D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D64792B1-3EFB-4033-A604-284ECB686E47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8F8-47CD-B13C-7B075D68070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810D7C5-41F2-4B57-A9E9-2F27CEEBE567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D1493ECD-3D91-41A1-B0C7-7B4033AD7BC3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8F8-47CD-B13C-7B075D68070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'Mei 2018'!$AA$26:$AA$28</c:f>
              <c:strCache>
                <c:ptCount val="3"/>
                <c:pt idx="0">
                  <c:v>Divisi Manajemen Proyek Operasi</c:v>
                </c:pt>
                <c:pt idx="1">
                  <c:v>Divisi Pelaksana Proyek Operasi</c:v>
                </c:pt>
                <c:pt idx="2">
                  <c:v>Divisi Kalibrasi Instrumentasi &amp; Manufaktur</c:v>
                </c:pt>
              </c:strCache>
            </c:strRef>
          </c:cat>
          <c:val>
            <c:numRef>
              <c:f>'Mei 2018'!$AB$26:$AB$28</c:f>
              <c:numCache>
                <c:formatCode>General</c:formatCode>
                <c:ptCount val="3"/>
                <c:pt idx="0">
                  <c:v>15</c:v>
                </c:pt>
                <c:pt idx="1">
                  <c:v>121</c:v>
                </c:pt>
                <c:pt idx="2">
                  <c:v>22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'Mei 2018'!$AB$26:$AB$28</c15:f>
                <c15:dlblRangeCache>
                  <c:ptCount val="3"/>
                  <c:pt idx="0">
                    <c:v>15</c:v>
                  </c:pt>
                  <c:pt idx="1">
                    <c:v>121</c:v>
                  </c:pt>
                  <c:pt idx="2">
                    <c:v>22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58F8-47CD-B13C-7B075D68070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Direktorat Keuangan &amp; Administrasi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2B-47DC-BC84-B07985AF65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2B-47DC-BC84-B07985AF65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42B-47DC-BC84-B07985AF65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42B-47DC-BC84-B07985AF654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D74B69C-7BC6-48F6-8FF9-3E439E2EAA00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2252710-428F-4E09-98B3-75EF7B2F9832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42B-47DC-BC84-B07985AF654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9CF2492-F2AD-4CEC-A65F-83513618FB35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7CDB3C6F-7C39-42A4-939C-9E4454B67351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42B-47DC-BC84-B07985AF654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3473F66-D66E-4C72-ACAE-99E87B19EC78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DF1C1F74-E1F7-4AE3-9040-8E82581A05D0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42B-47DC-BC84-B07985AF6542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2906997-0453-4E13-AB93-6C8087624539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4EC55954-E57F-4071-A782-3D905A4A63AF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42B-47DC-BC84-B07985AF65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'Mei 2018'!$AA$32:$AA$35</c:f>
              <c:strCache>
                <c:ptCount val="4"/>
                <c:pt idx="0">
                  <c:v>Divisi Keuangan</c:v>
                </c:pt>
                <c:pt idx="1">
                  <c:v>Divisi Logistik &amp; Administrasi</c:v>
                </c:pt>
                <c:pt idx="2">
                  <c:v>Divisi Informasi, Komunikasi &amp; Telekomunikasi</c:v>
                </c:pt>
                <c:pt idx="3">
                  <c:v>Divisi SDM</c:v>
                </c:pt>
              </c:strCache>
            </c:strRef>
          </c:cat>
          <c:val>
            <c:numRef>
              <c:f>'Mei 2018'!$AB$32:$AB$35</c:f>
              <c:numCache>
                <c:formatCode>General</c:formatCode>
                <c:ptCount val="4"/>
                <c:pt idx="0">
                  <c:v>8</c:v>
                </c:pt>
                <c:pt idx="1">
                  <c:v>25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'Mei 2018'!$AB$32:$AB$35</c15:f>
                <c15:dlblRangeCache>
                  <c:ptCount val="4"/>
                  <c:pt idx="0">
                    <c:v>8</c:v>
                  </c:pt>
                  <c:pt idx="1">
                    <c:v>25</c:v>
                  </c:pt>
                  <c:pt idx="2">
                    <c:v>7</c:v>
                  </c:pt>
                  <c:pt idx="3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42B-47DC-BC84-B07985AF65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12-4241-8D7F-303C287A8C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12-4241-8D7F-303C287A8CA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8DC7B6A-B0C4-49EF-8A44-2E6F726204FB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0BFBC59C-BE6F-4B31-A78D-F179355477FD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512-4241-8D7F-303C287A8CA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75ECFF7-9191-4994-B745-C88016831F2B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87C006AD-E540-4A7B-AA4A-D9381DA5363E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512-4241-8D7F-303C287A8CA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'Mei 2018'!$AA$49:$AA$50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'Mei 2018'!$AB$49:$AB$50</c:f>
              <c:numCache>
                <c:formatCode>General</c:formatCode>
                <c:ptCount val="2"/>
                <c:pt idx="0">
                  <c:v>259</c:v>
                </c:pt>
                <c:pt idx="1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'Mei 2018'!$AB$49:$AB$50</c15:f>
                <c15:dlblRangeCache>
                  <c:ptCount val="2"/>
                  <c:pt idx="0">
                    <c:v>259</c:v>
                  </c:pt>
                  <c:pt idx="1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512-4241-8D7F-303C287A8CA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8C-49B7-B0B4-D83C217756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8C-49B7-B0B4-D83C217756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8C-49B7-B0B4-D83C217756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8C-49B7-B0B4-D83C217756D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7193BC3-CD7F-4658-BD73-8A413FB8DB39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798C3CDC-BA99-4E3C-AFC2-9350DD52317C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88C-49B7-B0B4-D83C217756D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15E6F0A-D6D3-4FDE-8950-CDAAB4F78BF3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42EA7CD2-385D-43EB-AE08-2E76B2DE2D9A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88C-49B7-B0B4-D83C217756D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25AD69F-F3FF-48D0-9448-96FA56EC1FD0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736319D3-6441-4528-952E-44372CFF9779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88C-49B7-B0B4-D83C217756D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4DDA3EA8-6D04-46AA-9B91-89B6E1EF2D6C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320302AB-792C-48E1-BCF2-96F2071DE4D9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88C-49B7-B0B4-D83C217756D0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'Mei 2018'!$AA$57:$AA$60</c:f>
              <c:strCache>
                <c:ptCount val="4"/>
                <c:pt idx="0">
                  <c:v>20-29 Tahun</c:v>
                </c:pt>
                <c:pt idx="1">
                  <c:v>30-39 Tahun</c:v>
                </c:pt>
                <c:pt idx="2">
                  <c:v>40-49 Tahun</c:v>
                </c:pt>
                <c:pt idx="3">
                  <c:v>50-59 Tahun</c:v>
                </c:pt>
              </c:strCache>
            </c:strRef>
          </c:cat>
          <c:val>
            <c:numRef>
              <c:f>'Mei 2018'!$AB$57:$AB$60</c:f>
              <c:numCache>
                <c:formatCode>General</c:formatCode>
                <c:ptCount val="4"/>
                <c:pt idx="0">
                  <c:v>28</c:v>
                </c:pt>
                <c:pt idx="1">
                  <c:v>139</c:v>
                </c:pt>
                <c:pt idx="2">
                  <c:v>72</c:v>
                </c:pt>
                <c:pt idx="3">
                  <c:v>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'Mei 2018'!$AB$57:$AB$60</c15:f>
                <c15:dlblRangeCache>
                  <c:ptCount val="4"/>
                  <c:pt idx="0">
                    <c:v>28</c:v>
                  </c:pt>
                  <c:pt idx="1">
                    <c:v>139</c:v>
                  </c:pt>
                  <c:pt idx="2">
                    <c:v>72</c:v>
                  </c:pt>
                  <c:pt idx="3">
                    <c:v>44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88C-49B7-B0B4-D83C217756D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'Mei 2018'!$AA$39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2018'!$AB$39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D2-45D2-83DB-8B1CBE61DE29}"/>
            </c:ext>
          </c:extLst>
        </c:ser>
        <c:ser>
          <c:idx val="1"/>
          <c:order val="1"/>
          <c:tx>
            <c:strRef>
              <c:f>'Mei 2018'!$AA$40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2018'!$AB$40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D2-45D2-83DB-8B1CBE61DE29}"/>
            </c:ext>
          </c:extLst>
        </c:ser>
        <c:ser>
          <c:idx val="2"/>
          <c:order val="2"/>
          <c:tx>
            <c:strRef>
              <c:f>'Mei 2018'!$AA$41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2018'!$AB$41</c:f>
              <c:numCache>
                <c:formatCode>General</c:formatCode>
                <c:ptCount val="1"/>
                <c:pt idx="0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D2-45D2-83DB-8B1CBE61DE29}"/>
            </c:ext>
          </c:extLst>
        </c:ser>
        <c:ser>
          <c:idx val="3"/>
          <c:order val="3"/>
          <c:tx>
            <c:strRef>
              <c:f>'Mei 2018'!$AA$42</c:f>
              <c:strCache>
                <c:ptCount val="1"/>
                <c:pt idx="0">
                  <c:v>Diploma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2018'!$AB$42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D2-45D2-83DB-8B1CBE61DE29}"/>
            </c:ext>
          </c:extLst>
        </c:ser>
        <c:ser>
          <c:idx val="4"/>
          <c:order val="4"/>
          <c:tx>
            <c:strRef>
              <c:f>'Mei 2018'!$AA$43</c:f>
              <c:strCache>
                <c:ptCount val="1"/>
                <c:pt idx="0">
                  <c:v>SMA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2018'!$AB$43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D2-45D2-83DB-8B1CBE61DE29}"/>
            </c:ext>
          </c:extLst>
        </c:ser>
        <c:ser>
          <c:idx val="5"/>
          <c:order val="5"/>
          <c:tx>
            <c:strRef>
              <c:f>'Mei 2018'!$AA$44</c:f>
              <c:strCache>
                <c:ptCount val="1"/>
                <c:pt idx="0">
                  <c:v>SMP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2018'!$AB$44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D2-45D2-83DB-8B1CBE61DE29}"/>
            </c:ext>
          </c:extLst>
        </c:ser>
        <c:ser>
          <c:idx val="6"/>
          <c:order val="6"/>
          <c:tx>
            <c:strRef>
              <c:f>'Mei 2018'!$AA$45</c:f>
              <c:strCache>
                <c:ptCount val="1"/>
                <c:pt idx="0">
                  <c:v>SD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'Mei 2018'!$AB$45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D2-45D2-83DB-8B1CBE61DE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64848399"/>
        <c:axId val="1464858383"/>
      </c:barChart>
      <c:catAx>
        <c:axId val="146484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58383"/>
        <c:crosses val="autoZero"/>
        <c:auto val="1"/>
        <c:lblAlgn val="ctr"/>
        <c:lblOffset val="100"/>
        <c:noMultiLvlLbl val="0"/>
      </c:catAx>
      <c:valAx>
        <c:axId val="14648583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84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EAD5-759B-4DB9-B05E-65206FB0D9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4508-6343-441C-91AA-5F8D3336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61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8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Direktorat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&amp; </a:t>
            </a:r>
            <a:r>
              <a:rPr lang="en-US" dirty="0" err="1" smtClean="0"/>
              <a:t>Pengembangan</a:t>
            </a:r>
            <a:endParaRPr lang="en-US" dirty="0"/>
          </a:p>
        </p:txBody>
      </p:sp>
      <p:graphicFrame>
        <p:nvGraphicFramePr>
          <p:cNvPr id="5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81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73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Direktorat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365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67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Direktorat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&amp; </a:t>
            </a:r>
            <a:r>
              <a:rPr lang="en-US" dirty="0" err="1" smtClean="0"/>
              <a:t>Administrasi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3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28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942263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613912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900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391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493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Divisi Utama </vt:lpstr>
      <vt:lpstr>Direktorat Teknik &amp; Pengembangan</vt:lpstr>
      <vt:lpstr>Direktorat Operasi</vt:lpstr>
      <vt:lpstr>Direktorat Keuangan &amp; Administrasi</vt:lpstr>
      <vt:lpstr>PowerPoint Presentation</vt:lpstr>
      <vt:lpstr>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Iman</dc:creator>
  <cp:lastModifiedBy>Hugo Iman</cp:lastModifiedBy>
  <cp:revision>12</cp:revision>
  <dcterms:created xsi:type="dcterms:W3CDTF">2018-07-02T07:36:44Z</dcterms:created>
  <dcterms:modified xsi:type="dcterms:W3CDTF">2018-07-16T02:47:21Z</dcterms:modified>
</cp:coreProperties>
</file>