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</p:sldMasterIdLst>
  <p:notesMasterIdLst>
    <p:notesMasterId r:id="rId17"/>
  </p:notesMasterIdLst>
  <p:sldIdLst>
    <p:sldId id="364" r:id="rId3"/>
    <p:sldId id="294" r:id="rId4"/>
    <p:sldId id="342" r:id="rId5"/>
    <p:sldId id="357" r:id="rId6"/>
    <p:sldId id="295" r:id="rId7"/>
    <p:sldId id="297" r:id="rId8"/>
    <p:sldId id="298" r:id="rId9"/>
    <p:sldId id="300" r:id="rId10"/>
    <p:sldId id="361" r:id="rId11"/>
    <p:sldId id="365" r:id="rId12"/>
    <p:sldId id="360" r:id="rId13"/>
    <p:sldId id="366" r:id="rId14"/>
    <p:sldId id="309" r:id="rId15"/>
    <p:sldId id="363" r:id="rId1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STOR" initials="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CD0E7B-7875-4AB0-89FD-E543086F4C97}" type="doc">
      <dgm:prSet loTypeId="urn:microsoft.com/office/officeart/2005/8/layout/target3" loCatId="relationship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9707ACFA-2707-4F48-8315-65AFFCA14ADC}">
      <dgm:prSet/>
      <dgm:spPr/>
      <dgm:t>
        <a:bodyPr/>
        <a:lstStyle/>
        <a:p>
          <a:pPr rtl="0"/>
          <a:r>
            <a:rPr lang="es-PE" smtClean="0"/>
            <a:t>Grado en que la aplicación repetida de un instrumento  al mismo individuo u objeto produce resultados consistentes y coherentes. (Hernández, 2010)</a:t>
          </a:r>
          <a:endParaRPr lang="es-ES"/>
        </a:p>
      </dgm:t>
    </dgm:pt>
    <dgm:pt modelId="{757CBC68-8A29-4B70-A8C1-0DFBEFE12B39}" type="parTrans" cxnId="{58AF4DAE-2266-4460-B60E-8457845A196B}">
      <dgm:prSet/>
      <dgm:spPr/>
      <dgm:t>
        <a:bodyPr/>
        <a:lstStyle/>
        <a:p>
          <a:endParaRPr lang="es-ES"/>
        </a:p>
      </dgm:t>
    </dgm:pt>
    <dgm:pt modelId="{E92DD06F-AC67-4178-AA34-AB1FAAF0DF38}" type="sibTrans" cxnId="{58AF4DAE-2266-4460-B60E-8457845A196B}">
      <dgm:prSet/>
      <dgm:spPr/>
      <dgm:t>
        <a:bodyPr/>
        <a:lstStyle/>
        <a:p>
          <a:endParaRPr lang="es-ES"/>
        </a:p>
      </dgm:t>
    </dgm:pt>
    <dgm:pt modelId="{8913175D-396A-4824-8A76-836D42F793DD}">
      <dgm:prSet/>
      <dgm:spPr/>
      <dgm:t>
        <a:bodyPr/>
        <a:lstStyle/>
        <a:p>
          <a:pPr rtl="0"/>
          <a:r>
            <a:rPr lang="es-PE" smtClean="0"/>
            <a:t>Grado de congruencia con que un instrumento mide el atributo para el que fue diseñado (Polit, 2000</a:t>
          </a:r>
          <a:endParaRPr lang="es-ES"/>
        </a:p>
      </dgm:t>
    </dgm:pt>
    <dgm:pt modelId="{10BBEC56-BB94-4768-8128-AE5D26EACB9C}" type="parTrans" cxnId="{B7F183AB-0C06-422A-83F9-3B1E47A1AA97}">
      <dgm:prSet/>
      <dgm:spPr/>
      <dgm:t>
        <a:bodyPr/>
        <a:lstStyle/>
        <a:p>
          <a:endParaRPr lang="es-ES"/>
        </a:p>
      </dgm:t>
    </dgm:pt>
    <dgm:pt modelId="{46D09D02-AA52-4673-B8D2-60D60D27C764}" type="sibTrans" cxnId="{B7F183AB-0C06-422A-83F9-3B1E47A1AA97}">
      <dgm:prSet/>
      <dgm:spPr/>
      <dgm:t>
        <a:bodyPr/>
        <a:lstStyle/>
        <a:p>
          <a:endParaRPr lang="es-ES"/>
        </a:p>
      </dgm:t>
    </dgm:pt>
    <dgm:pt modelId="{5E6DBF52-8800-43D5-9527-4E205AA61062}" type="pres">
      <dgm:prSet presAssocID="{D1CD0E7B-7875-4AB0-89FD-E543086F4C9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0767B55-4EEB-49F7-A66B-7517C309D6D3}" type="pres">
      <dgm:prSet presAssocID="{9707ACFA-2707-4F48-8315-65AFFCA14ADC}" presName="circle1" presStyleLbl="node1" presStyleIdx="0" presStyleCnt="2"/>
      <dgm:spPr/>
    </dgm:pt>
    <dgm:pt modelId="{E62DF827-B529-48C1-A844-E91127B86ADF}" type="pres">
      <dgm:prSet presAssocID="{9707ACFA-2707-4F48-8315-65AFFCA14ADC}" presName="space" presStyleCnt="0"/>
      <dgm:spPr/>
    </dgm:pt>
    <dgm:pt modelId="{F53B0B93-8E4A-4D79-B13C-A33846791F6A}" type="pres">
      <dgm:prSet presAssocID="{9707ACFA-2707-4F48-8315-65AFFCA14ADC}" presName="rect1" presStyleLbl="alignAcc1" presStyleIdx="0" presStyleCnt="2"/>
      <dgm:spPr/>
    </dgm:pt>
    <dgm:pt modelId="{7D7D5042-1DE3-429D-84C0-68C84079A3BF}" type="pres">
      <dgm:prSet presAssocID="{8913175D-396A-4824-8A76-836D42F793DD}" presName="vertSpace2" presStyleLbl="node1" presStyleIdx="0" presStyleCnt="2"/>
      <dgm:spPr/>
    </dgm:pt>
    <dgm:pt modelId="{1223E71D-42DB-4ACC-BC85-0E4894943FA1}" type="pres">
      <dgm:prSet presAssocID="{8913175D-396A-4824-8A76-836D42F793DD}" presName="circle2" presStyleLbl="node1" presStyleIdx="1" presStyleCnt="2"/>
      <dgm:spPr/>
    </dgm:pt>
    <dgm:pt modelId="{A65BCE7B-E222-4B62-A904-7B27AE091401}" type="pres">
      <dgm:prSet presAssocID="{8913175D-396A-4824-8A76-836D42F793DD}" presName="rect2" presStyleLbl="alignAcc1" presStyleIdx="1" presStyleCnt="2"/>
      <dgm:spPr/>
    </dgm:pt>
    <dgm:pt modelId="{D7A07978-25D1-41DC-BE52-E77C97FCBDF6}" type="pres">
      <dgm:prSet presAssocID="{9707ACFA-2707-4F48-8315-65AFFCA14ADC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DC786521-442A-40CE-9CE9-BADE8DF3103C}" type="pres">
      <dgm:prSet presAssocID="{8913175D-396A-4824-8A76-836D42F793DD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0717CFA6-F5D5-464E-A9BB-7B3CE59CD82A}" type="presOf" srcId="{8913175D-396A-4824-8A76-836D42F793DD}" destId="{A65BCE7B-E222-4B62-A904-7B27AE091401}" srcOrd="0" destOrd="0" presId="urn:microsoft.com/office/officeart/2005/8/layout/target3"/>
    <dgm:cxn modelId="{B7F183AB-0C06-422A-83F9-3B1E47A1AA97}" srcId="{D1CD0E7B-7875-4AB0-89FD-E543086F4C97}" destId="{8913175D-396A-4824-8A76-836D42F793DD}" srcOrd="1" destOrd="0" parTransId="{10BBEC56-BB94-4768-8128-AE5D26EACB9C}" sibTransId="{46D09D02-AA52-4673-B8D2-60D60D27C764}"/>
    <dgm:cxn modelId="{58AF4DAE-2266-4460-B60E-8457845A196B}" srcId="{D1CD0E7B-7875-4AB0-89FD-E543086F4C97}" destId="{9707ACFA-2707-4F48-8315-65AFFCA14ADC}" srcOrd="0" destOrd="0" parTransId="{757CBC68-8A29-4B70-A8C1-0DFBEFE12B39}" sibTransId="{E92DD06F-AC67-4178-AA34-AB1FAAF0DF38}"/>
    <dgm:cxn modelId="{1CD5DE37-8A4F-4A91-A381-C4DCE6962284}" type="presOf" srcId="{9707ACFA-2707-4F48-8315-65AFFCA14ADC}" destId="{F53B0B93-8E4A-4D79-B13C-A33846791F6A}" srcOrd="0" destOrd="0" presId="urn:microsoft.com/office/officeart/2005/8/layout/target3"/>
    <dgm:cxn modelId="{5E8A76FE-EA1D-435E-8B3F-60FA5FC3B587}" type="presOf" srcId="{9707ACFA-2707-4F48-8315-65AFFCA14ADC}" destId="{D7A07978-25D1-41DC-BE52-E77C97FCBDF6}" srcOrd="1" destOrd="0" presId="urn:microsoft.com/office/officeart/2005/8/layout/target3"/>
    <dgm:cxn modelId="{6A227B85-4374-4764-91EB-3D2A070E84F2}" type="presOf" srcId="{D1CD0E7B-7875-4AB0-89FD-E543086F4C97}" destId="{5E6DBF52-8800-43D5-9527-4E205AA61062}" srcOrd="0" destOrd="0" presId="urn:microsoft.com/office/officeart/2005/8/layout/target3"/>
    <dgm:cxn modelId="{5BCA5930-08DC-4F00-BC14-1833A42FA67D}" type="presOf" srcId="{8913175D-396A-4824-8A76-836D42F793DD}" destId="{DC786521-442A-40CE-9CE9-BADE8DF3103C}" srcOrd="1" destOrd="0" presId="urn:microsoft.com/office/officeart/2005/8/layout/target3"/>
    <dgm:cxn modelId="{475B2BAE-5445-483D-8381-BB1DB5258839}" type="presParOf" srcId="{5E6DBF52-8800-43D5-9527-4E205AA61062}" destId="{90767B55-4EEB-49F7-A66B-7517C309D6D3}" srcOrd="0" destOrd="0" presId="urn:microsoft.com/office/officeart/2005/8/layout/target3"/>
    <dgm:cxn modelId="{10A8AFF6-155E-4CA3-9ECC-2F4EAAB75C87}" type="presParOf" srcId="{5E6DBF52-8800-43D5-9527-4E205AA61062}" destId="{E62DF827-B529-48C1-A844-E91127B86ADF}" srcOrd="1" destOrd="0" presId="urn:microsoft.com/office/officeart/2005/8/layout/target3"/>
    <dgm:cxn modelId="{B156E649-C4DA-4A70-BD33-AA304174935E}" type="presParOf" srcId="{5E6DBF52-8800-43D5-9527-4E205AA61062}" destId="{F53B0B93-8E4A-4D79-B13C-A33846791F6A}" srcOrd="2" destOrd="0" presId="urn:microsoft.com/office/officeart/2005/8/layout/target3"/>
    <dgm:cxn modelId="{B64C8332-1F42-4E22-9BBB-2974CFE2757E}" type="presParOf" srcId="{5E6DBF52-8800-43D5-9527-4E205AA61062}" destId="{7D7D5042-1DE3-429D-84C0-68C84079A3BF}" srcOrd="3" destOrd="0" presId="urn:microsoft.com/office/officeart/2005/8/layout/target3"/>
    <dgm:cxn modelId="{6F674609-5E2E-4095-A49C-22BB396B47C3}" type="presParOf" srcId="{5E6DBF52-8800-43D5-9527-4E205AA61062}" destId="{1223E71D-42DB-4ACC-BC85-0E4894943FA1}" srcOrd="4" destOrd="0" presId="urn:microsoft.com/office/officeart/2005/8/layout/target3"/>
    <dgm:cxn modelId="{3A757C7D-A703-47DE-ACBB-50ED9A5E16DE}" type="presParOf" srcId="{5E6DBF52-8800-43D5-9527-4E205AA61062}" destId="{A65BCE7B-E222-4B62-A904-7B27AE091401}" srcOrd="5" destOrd="0" presId="urn:microsoft.com/office/officeart/2005/8/layout/target3"/>
    <dgm:cxn modelId="{36524EE9-2D20-4ED2-A78A-C3EFBFD1C334}" type="presParOf" srcId="{5E6DBF52-8800-43D5-9527-4E205AA61062}" destId="{D7A07978-25D1-41DC-BE52-E77C97FCBDF6}" srcOrd="6" destOrd="0" presId="urn:microsoft.com/office/officeart/2005/8/layout/target3"/>
    <dgm:cxn modelId="{57DC405F-F079-4D0E-8557-36BEBD1D97BF}" type="presParOf" srcId="{5E6DBF52-8800-43D5-9527-4E205AA61062}" destId="{DC786521-442A-40CE-9CE9-BADE8DF3103C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82E47D-652B-4752-A252-0D70E3BD3FB0}" type="doc">
      <dgm:prSet loTypeId="urn:microsoft.com/office/officeart/2005/8/layout/default" loCatId="list" qsTypeId="urn:microsoft.com/office/officeart/2005/8/quickstyle/3d3" qsCatId="3D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7AD03775-4294-4700-B9BA-44697742FB58}">
      <dgm:prSet/>
      <dgm:spPr/>
      <dgm:t>
        <a:bodyPr/>
        <a:lstStyle/>
        <a:p>
          <a:pPr rtl="0"/>
          <a:r>
            <a:rPr lang="es-MX" smtClean="0"/>
            <a:t>Ejemplo: Un termómetro que marca en este momento una temperatura de 22° centígrados y un minuto más tarde se consulta y marca 40° centígrados y media hora más tarde, señala 5° centígrados, el termómetro no sería confiable.</a:t>
          </a:r>
          <a:endParaRPr lang="es-ES"/>
        </a:p>
      </dgm:t>
    </dgm:pt>
    <dgm:pt modelId="{7573F167-F61F-41E7-A109-406F34B7F69A}" type="parTrans" cxnId="{C2A5A60D-8548-4627-B527-895EBC2231A8}">
      <dgm:prSet/>
      <dgm:spPr/>
      <dgm:t>
        <a:bodyPr/>
        <a:lstStyle/>
        <a:p>
          <a:endParaRPr lang="es-ES"/>
        </a:p>
      </dgm:t>
    </dgm:pt>
    <dgm:pt modelId="{5CF0BD57-D32A-4226-965C-DD45D0B7CAD2}" type="sibTrans" cxnId="{C2A5A60D-8548-4627-B527-895EBC2231A8}">
      <dgm:prSet/>
      <dgm:spPr/>
      <dgm:t>
        <a:bodyPr/>
        <a:lstStyle/>
        <a:p>
          <a:endParaRPr lang="es-ES"/>
        </a:p>
      </dgm:t>
    </dgm:pt>
    <dgm:pt modelId="{5EAC0F84-64CA-465E-9BF6-CC5DAD6A2BA8}">
      <dgm:prSet/>
      <dgm:spPr/>
      <dgm:t>
        <a:bodyPr/>
        <a:lstStyle/>
        <a:p>
          <a:pPr rtl="0"/>
          <a:r>
            <a:rPr lang="es-MX" smtClean="0"/>
            <a:t>Pregunta: ¿el instrumento mide adecuadamente las principales de la variable en cuestión? </a:t>
          </a:r>
          <a:endParaRPr lang="es-ES"/>
        </a:p>
      </dgm:t>
    </dgm:pt>
    <dgm:pt modelId="{A43808D3-C98C-48ED-8C4B-9CC8C5DB5147}" type="parTrans" cxnId="{DEAFA94F-7214-450E-8D53-51C941361B87}">
      <dgm:prSet/>
      <dgm:spPr/>
      <dgm:t>
        <a:bodyPr/>
        <a:lstStyle/>
        <a:p>
          <a:endParaRPr lang="es-ES"/>
        </a:p>
      </dgm:t>
    </dgm:pt>
    <dgm:pt modelId="{FA6F536E-90BC-4C66-B8F8-1C3298E6B315}" type="sibTrans" cxnId="{DEAFA94F-7214-450E-8D53-51C941361B87}">
      <dgm:prSet/>
      <dgm:spPr/>
      <dgm:t>
        <a:bodyPr/>
        <a:lstStyle/>
        <a:p>
          <a:endParaRPr lang="es-ES"/>
        </a:p>
      </dgm:t>
    </dgm:pt>
    <dgm:pt modelId="{4EB3123B-A08F-450C-AA58-988A3805867A}">
      <dgm:prSet/>
      <dgm:spPr/>
      <dgm:t>
        <a:bodyPr/>
        <a:lstStyle/>
        <a:p>
          <a:pPr rtl="0"/>
          <a:r>
            <a:rPr lang="es-MX" smtClean="0"/>
            <a:t>¿las preguntas qué tan bien representan a todas las preguntas que pudieran hacerse?</a:t>
          </a:r>
          <a:endParaRPr lang="es-ES"/>
        </a:p>
      </dgm:t>
    </dgm:pt>
    <dgm:pt modelId="{F1F250A2-3D43-451B-9146-A0BBE81B0002}" type="parTrans" cxnId="{62EDC163-ABFE-4F40-AED5-0537F61AD496}">
      <dgm:prSet/>
      <dgm:spPr/>
      <dgm:t>
        <a:bodyPr/>
        <a:lstStyle/>
        <a:p>
          <a:endParaRPr lang="es-ES"/>
        </a:p>
      </dgm:t>
    </dgm:pt>
    <dgm:pt modelId="{2E74EA64-6DE0-4B10-A51A-FB3DE3FAD39B}" type="sibTrans" cxnId="{62EDC163-ABFE-4F40-AED5-0537F61AD496}">
      <dgm:prSet/>
      <dgm:spPr/>
      <dgm:t>
        <a:bodyPr/>
        <a:lstStyle/>
        <a:p>
          <a:endParaRPr lang="es-ES"/>
        </a:p>
      </dgm:t>
    </dgm:pt>
    <dgm:pt modelId="{A26A8764-3B11-41A5-AA16-9B505FE294BC}" type="pres">
      <dgm:prSet presAssocID="{7A82E47D-652B-4752-A252-0D70E3BD3FB0}" presName="diagram" presStyleCnt="0">
        <dgm:presLayoutVars>
          <dgm:dir/>
          <dgm:resizeHandles val="exact"/>
        </dgm:presLayoutVars>
      </dgm:prSet>
      <dgm:spPr/>
    </dgm:pt>
    <dgm:pt modelId="{AA85C3DA-6EC4-4B7B-A7F0-A09F3F1A8F26}" type="pres">
      <dgm:prSet presAssocID="{7AD03775-4294-4700-B9BA-44697742FB58}" presName="node" presStyleLbl="node1" presStyleIdx="0" presStyleCnt="3">
        <dgm:presLayoutVars>
          <dgm:bulletEnabled val="1"/>
        </dgm:presLayoutVars>
      </dgm:prSet>
      <dgm:spPr/>
    </dgm:pt>
    <dgm:pt modelId="{06226A89-027C-498F-81CA-DBAB38BB3D66}" type="pres">
      <dgm:prSet presAssocID="{5CF0BD57-D32A-4226-965C-DD45D0B7CAD2}" presName="sibTrans" presStyleCnt="0"/>
      <dgm:spPr/>
    </dgm:pt>
    <dgm:pt modelId="{BF5C435C-1057-49C9-9C4C-1F04E5B01E57}" type="pres">
      <dgm:prSet presAssocID="{5EAC0F84-64CA-465E-9BF6-CC5DAD6A2BA8}" presName="node" presStyleLbl="node1" presStyleIdx="1" presStyleCnt="3">
        <dgm:presLayoutVars>
          <dgm:bulletEnabled val="1"/>
        </dgm:presLayoutVars>
      </dgm:prSet>
      <dgm:spPr/>
    </dgm:pt>
    <dgm:pt modelId="{493D5DEF-33EB-4A6C-A7A7-B6B587C98C48}" type="pres">
      <dgm:prSet presAssocID="{FA6F536E-90BC-4C66-B8F8-1C3298E6B315}" presName="sibTrans" presStyleCnt="0"/>
      <dgm:spPr/>
    </dgm:pt>
    <dgm:pt modelId="{49B02879-5ACF-4EED-9F9E-E7904E7807AD}" type="pres">
      <dgm:prSet presAssocID="{4EB3123B-A08F-450C-AA58-988A3805867A}" presName="node" presStyleLbl="node1" presStyleIdx="2" presStyleCnt="3">
        <dgm:presLayoutVars>
          <dgm:bulletEnabled val="1"/>
        </dgm:presLayoutVars>
      </dgm:prSet>
      <dgm:spPr/>
    </dgm:pt>
  </dgm:ptLst>
  <dgm:cxnLst>
    <dgm:cxn modelId="{62EDC163-ABFE-4F40-AED5-0537F61AD496}" srcId="{7A82E47D-652B-4752-A252-0D70E3BD3FB0}" destId="{4EB3123B-A08F-450C-AA58-988A3805867A}" srcOrd="2" destOrd="0" parTransId="{F1F250A2-3D43-451B-9146-A0BBE81B0002}" sibTransId="{2E74EA64-6DE0-4B10-A51A-FB3DE3FAD39B}"/>
    <dgm:cxn modelId="{BF99109E-04DE-4A1E-8F8B-FDDA63BDE81C}" type="presOf" srcId="{7A82E47D-652B-4752-A252-0D70E3BD3FB0}" destId="{A26A8764-3B11-41A5-AA16-9B505FE294BC}" srcOrd="0" destOrd="0" presId="urn:microsoft.com/office/officeart/2005/8/layout/default"/>
    <dgm:cxn modelId="{6D9931FF-DE14-44E2-89B3-59FC84F62E3C}" type="presOf" srcId="{5EAC0F84-64CA-465E-9BF6-CC5DAD6A2BA8}" destId="{BF5C435C-1057-49C9-9C4C-1F04E5B01E57}" srcOrd="0" destOrd="0" presId="urn:microsoft.com/office/officeart/2005/8/layout/default"/>
    <dgm:cxn modelId="{DEAFA94F-7214-450E-8D53-51C941361B87}" srcId="{7A82E47D-652B-4752-A252-0D70E3BD3FB0}" destId="{5EAC0F84-64CA-465E-9BF6-CC5DAD6A2BA8}" srcOrd="1" destOrd="0" parTransId="{A43808D3-C98C-48ED-8C4B-9CC8C5DB5147}" sibTransId="{FA6F536E-90BC-4C66-B8F8-1C3298E6B315}"/>
    <dgm:cxn modelId="{79D2B00D-6874-4657-8AF5-2751380D493D}" type="presOf" srcId="{7AD03775-4294-4700-B9BA-44697742FB58}" destId="{AA85C3DA-6EC4-4B7B-A7F0-A09F3F1A8F26}" srcOrd="0" destOrd="0" presId="urn:microsoft.com/office/officeart/2005/8/layout/default"/>
    <dgm:cxn modelId="{063EE876-9030-466D-95A5-E2FCED95BF57}" type="presOf" srcId="{4EB3123B-A08F-450C-AA58-988A3805867A}" destId="{49B02879-5ACF-4EED-9F9E-E7904E7807AD}" srcOrd="0" destOrd="0" presId="urn:microsoft.com/office/officeart/2005/8/layout/default"/>
    <dgm:cxn modelId="{C2A5A60D-8548-4627-B527-895EBC2231A8}" srcId="{7A82E47D-652B-4752-A252-0D70E3BD3FB0}" destId="{7AD03775-4294-4700-B9BA-44697742FB58}" srcOrd="0" destOrd="0" parTransId="{7573F167-F61F-41E7-A109-406F34B7F69A}" sibTransId="{5CF0BD57-D32A-4226-965C-DD45D0B7CAD2}"/>
    <dgm:cxn modelId="{D3AF81E1-FF81-4084-AC6B-BBB78F7F8C27}" type="presParOf" srcId="{A26A8764-3B11-41A5-AA16-9B505FE294BC}" destId="{AA85C3DA-6EC4-4B7B-A7F0-A09F3F1A8F26}" srcOrd="0" destOrd="0" presId="urn:microsoft.com/office/officeart/2005/8/layout/default"/>
    <dgm:cxn modelId="{B1A51DF8-4909-4F08-A611-66F63BC72EF5}" type="presParOf" srcId="{A26A8764-3B11-41A5-AA16-9B505FE294BC}" destId="{06226A89-027C-498F-81CA-DBAB38BB3D66}" srcOrd="1" destOrd="0" presId="urn:microsoft.com/office/officeart/2005/8/layout/default"/>
    <dgm:cxn modelId="{86ED6CAF-BF7B-41CC-B886-9A9A8BE0E48B}" type="presParOf" srcId="{A26A8764-3B11-41A5-AA16-9B505FE294BC}" destId="{BF5C435C-1057-49C9-9C4C-1F04E5B01E57}" srcOrd="2" destOrd="0" presId="urn:microsoft.com/office/officeart/2005/8/layout/default"/>
    <dgm:cxn modelId="{874C5993-D902-4204-815B-D32E9A8F4120}" type="presParOf" srcId="{A26A8764-3B11-41A5-AA16-9B505FE294BC}" destId="{493D5DEF-33EB-4A6C-A7A7-B6B587C98C48}" srcOrd="3" destOrd="0" presId="urn:microsoft.com/office/officeart/2005/8/layout/default"/>
    <dgm:cxn modelId="{0BF9489B-20AB-41D4-82E4-F5CA896F0535}" type="presParOf" srcId="{A26A8764-3B11-41A5-AA16-9B505FE294BC}" destId="{49B02879-5ACF-4EED-9F9E-E7904E7807A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4EF7EE-C962-468A-9797-FF1A95BCC8C3}" type="doc">
      <dgm:prSet loTypeId="urn:microsoft.com/office/officeart/2005/8/layout/bProcess4" loCatId="process" qsTypeId="urn:microsoft.com/office/officeart/2005/8/quickstyle/3d2" qsCatId="3D" csTypeId="urn:microsoft.com/office/officeart/2005/8/colors/colorful1" csCatId="colorful"/>
      <dgm:spPr/>
      <dgm:t>
        <a:bodyPr/>
        <a:lstStyle/>
        <a:p>
          <a:endParaRPr lang="es-ES"/>
        </a:p>
      </dgm:t>
    </dgm:pt>
    <dgm:pt modelId="{0D91F639-6527-420D-9AEA-1216859C12BA}">
      <dgm:prSet/>
      <dgm:spPr/>
      <dgm:t>
        <a:bodyPr/>
        <a:lstStyle/>
        <a:p>
          <a:pPr rtl="0"/>
          <a:r>
            <a:rPr lang="es-PE" smtClean="0"/>
            <a:t>Estabilidad temporal (prueba Test Retest)</a:t>
          </a:r>
          <a:endParaRPr lang="es-ES"/>
        </a:p>
      </dgm:t>
    </dgm:pt>
    <dgm:pt modelId="{133EE6DD-7555-450E-B1ED-F3BFF7C2B467}" type="parTrans" cxnId="{7F934AB9-A8EA-4F70-81EB-6D28332CAFFB}">
      <dgm:prSet/>
      <dgm:spPr/>
      <dgm:t>
        <a:bodyPr/>
        <a:lstStyle/>
        <a:p>
          <a:endParaRPr lang="es-ES"/>
        </a:p>
      </dgm:t>
    </dgm:pt>
    <dgm:pt modelId="{4DB6604A-D09F-4FF3-B246-E40F6DA64105}" type="sibTrans" cxnId="{7F934AB9-A8EA-4F70-81EB-6D28332CAFFB}">
      <dgm:prSet/>
      <dgm:spPr/>
      <dgm:t>
        <a:bodyPr/>
        <a:lstStyle/>
        <a:p>
          <a:endParaRPr lang="es-ES"/>
        </a:p>
      </dgm:t>
    </dgm:pt>
    <dgm:pt modelId="{E72067BF-0EA2-483C-AF74-D87816DAFB5A}">
      <dgm:prSet/>
      <dgm:spPr/>
      <dgm:t>
        <a:bodyPr/>
        <a:lstStyle/>
        <a:p>
          <a:pPr rtl="0"/>
          <a:r>
            <a:rPr lang="es-PE" smtClean="0"/>
            <a:t>Equivalencia (formas paralelas/dos mitades)</a:t>
          </a:r>
          <a:endParaRPr lang="es-ES"/>
        </a:p>
      </dgm:t>
    </dgm:pt>
    <dgm:pt modelId="{C123AEB5-8499-4AB5-A7B6-225C99BF3E20}" type="parTrans" cxnId="{0EB22996-AD4D-4056-B2BB-39D21194B6CF}">
      <dgm:prSet/>
      <dgm:spPr/>
      <dgm:t>
        <a:bodyPr/>
        <a:lstStyle/>
        <a:p>
          <a:endParaRPr lang="es-ES"/>
        </a:p>
      </dgm:t>
    </dgm:pt>
    <dgm:pt modelId="{39FBCAFD-4C1D-4802-B00A-394EEC8510F2}" type="sibTrans" cxnId="{0EB22996-AD4D-4056-B2BB-39D21194B6CF}">
      <dgm:prSet/>
      <dgm:spPr/>
      <dgm:t>
        <a:bodyPr/>
        <a:lstStyle/>
        <a:p>
          <a:endParaRPr lang="es-ES"/>
        </a:p>
      </dgm:t>
    </dgm:pt>
    <dgm:pt modelId="{8A6C4CD4-814C-49EE-ADF3-FBF812C619B3}">
      <dgm:prSet/>
      <dgm:spPr/>
      <dgm:t>
        <a:bodyPr/>
        <a:lstStyle/>
        <a:p>
          <a:pPr rtl="0"/>
          <a:r>
            <a:rPr lang="es-PE" smtClean="0"/>
            <a:t>Congruencia o consistencia interna</a:t>
          </a:r>
          <a:endParaRPr lang="es-ES"/>
        </a:p>
      </dgm:t>
    </dgm:pt>
    <dgm:pt modelId="{8278EE5E-5978-485B-B9D4-8B56C10F7DCC}" type="parTrans" cxnId="{3C85FB17-F29D-490B-B296-AA7A18CB5FCE}">
      <dgm:prSet/>
      <dgm:spPr/>
      <dgm:t>
        <a:bodyPr/>
        <a:lstStyle/>
        <a:p>
          <a:endParaRPr lang="es-ES"/>
        </a:p>
      </dgm:t>
    </dgm:pt>
    <dgm:pt modelId="{86D8CC76-251F-45BF-89FF-21350F8A49E7}" type="sibTrans" cxnId="{3C85FB17-F29D-490B-B296-AA7A18CB5FCE}">
      <dgm:prSet/>
      <dgm:spPr/>
      <dgm:t>
        <a:bodyPr/>
        <a:lstStyle/>
        <a:p>
          <a:endParaRPr lang="es-ES"/>
        </a:p>
      </dgm:t>
    </dgm:pt>
    <dgm:pt modelId="{8E0DB4B8-7B14-4579-AECC-F9AAB0E12770}">
      <dgm:prSet/>
      <dgm:spPr/>
      <dgm:t>
        <a:bodyPr/>
        <a:lstStyle/>
        <a:p>
          <a:pPr rtl="0"/>
          <a:r>
            <a:rPr lang="es-PE" smtClean="0"/>
            <a:t>Concordancia interobservador</a:t>
          </a:r>
          <a:endParaRPr lang="es-ES"/>
        </a:p>
      </dgm:t>
    </dgm:pt>
    <dgm:pt modelId="{1F9B3C65-912A-4ADF-A44B-62504C8DDE7E}" type="parTrans" cxnId="{052CFC9B-4A4C-4E0F-8A3A-7CA873AE0519}">
      <dgm:prSet/>
      <dgm:spPr/>
      <dgm:t>
        <a:bodyPr/>
        <a:lstStyle/>
        <a:p>
          <a:endParaRPr lang="es-ES"/>
        </a:p>
      </dgm:t>
    </dgm:pt>
    <dgm:pt modelId="{A20C7D4C-3750-4F0E-9691-1B3DE94B78F7}" type="sibTrans" cxnId="{052CFC9B-4A4C-4E0F-8A3A-7CA873AE0519}">
      <dgm:prSet/>
      <dgm:spPr/>
      <dgm:t>
        <a:bodyPr/>
        <a:lstStyle/>
        <a:p>
          <a:endParaRPr lang="es-ES"/>
        </a:p>
      </dgm:t>
    </dgm:pt>
    <dgm:pt modelId="{F1A5B701-A158-47BF-9F1E-2437FD82E20E}" type="pres">
      <dgm:prSet presAssocID="{494EF7EE-C962-468A-9797-FF1A95BCC8C3}" presName="Name0" presStyleCnt="0">
        <dgm:presLayoutVars>
          <dgm:dir/>
          <dgm:resizeHandles/>
        </dgm:presLayoutVars>
      </dgm:prSet>
      <dgm:spPr/>
    </dgm:pt>
    <dgm:pt modelId="{15699C3E-F841-44DD-A5B2-C1EB3D4C9903}" type="pres">
      <dgm:prSet presAssocID="{0D91F639-6527-420D-9AEA-1216859C12BA}" presName="compNode" presStyleCnt="0"/>
      <dgm:spPr/>
    </dgm:pt>
    <dgm:pt modelId="{0D42BC13-D659-459E-A780-778CE85DCF5E}" type="pres">
      <dgm:prSet presAssocID="{0D91F639-6527-420D-9AEA-1216859C12BA}" presName="dummyConnPt" presStyleCnt="0"/>
      <dgm:spPr/>
    </dgm:pt>
    <dgm:pt modelId="{24563883-2E7C-4C25-B473-9191FDAEFF56}" type="pres">
      <dgm:prSet presAssocID="{0D91F639-6527-420D-9AEA-1216859C12BA}" presName="node" presStyleLbl="node1" presStyleIdx="0" presStyleCnt="4">
        <dgm:presLayoutVars>
          <dgm:bulletEnabled val="1"/>
        </dgm:presLayoutVars>
      </dgm:prSet>
      <dgm:spPr/>
    </dgm:pt>
    <dgm:pt modelId="{AAC2AE94-0542-4AEF-94C7-648D8D5C37FF}" type="pres">
      <dgm:prSet presAssocID="{4DB6604A-D09F-4FF3-B246-E40F6DA64105}" presName="sibTrans" presStyleLbl="bgSibTrans2D1" presStyleIdx="0" presStyleCnt="3"/>
      <dgm:spPr/>
    </dgm:pt>
    <dgm:pt modelId="{D2EA02FE-7B39-4DF2-9A88-05A0A2703EFC}" type="pres">
      <dgm:prSet presAssocID="{E72067BF-0EA2-483C-AF74-D87816DAFB5A}" presName="compNode" presStyleCnt="0"/>
      <dgm:spPr/>
    </dgm:pt>
    <dgm:pt modelId="{AFEB2BAF-7011-43DF-B6EA-A897549FC9BE}" type="pres">
      <dgm:prSet presAssocID="{E72067BF-0EA2-483C-AF74-D87816DAFB5A}" presName="dummyConnPt" presStyleCnt="0"/>
      <dgm:spPr/>
    </dgm:pt>
    <dgm:pt modelId="{67B64594-C5E4-44B5-8327-3828B1562D4F}" type="pres">
      <dgm:prSet presAssocID="{E72067BF-0EA2-483C-AF74-D87816DAFB5A}" presName="node" presStyleLbl="node1" presStyleIdx="1" presStyleCnt="4">
        <dgm:presLayoutVars>
          <dgm:bulletEnabled val="1"/>
        </dgm:presLayoutVars>
      </dgm:prSet>
      <dgm:spPr/>
    </dgm:pt>
    <dgm:pt modelId="{C09340E0-C63B-4D70-96E0-1CB5FC7D8717}" type="pres">
      <dgm:prSet presAssocID="{39FBCAFD-4C1D-4802-B00A-394EEC8510F2}" presName="sibTrans" presStyleLbl="bgSibTrans2D1" presStyleIdx="1" presStyleCnt="3"/>
      <dgm:spPr/>
    </dgm:pt>
    <dgm:pt modelId="{9A1884E3-FA71-460C-BD4B-89943DDD2B71}" type="pres">
      <dgm:prSet presAssocID="{8A6C4CD4-814C-49EE-ADF3-FBF812C619B3}" presName="compNode" presStyleCnt="0"/>
      <dgm:spPr/>
    </dgm:pt>
    <dgm:pt modelId="{DE7543E3-86A7-4BD0-A167-21D41FF3E8EA}" type="pres">
      <dgm:prSet presAssocID="{8A6C4CD4-814C-49EE-ADF3-FBF812C619B3}" presName="dummyConnPt" presStyleCnt="0"/>
      <dgm:spPr/>
    </dgm:pt>
    <dgm:pt modelId="{9D72C2B0-9FB3-496D-ACAB-47FA1A5DBF11}" type="pres">
      <dgm:prSet presAssocID="{8A6C4CD4-814C-49EE-ADF3-FBF812C619B3}" presName="node" presStyleLbl="node1" presStyleIdx="2" presStyleCnt="4">
        <dgm:presLayoutVars>
          <dgm:bulletEnabled val="1"/>
        </dgm:presLayoutVars>
      </dgm:prSet>
      <dgm:spPr/>
    </dgm:pt>
    <dgm:pt modelId="{628BC304-ED0A-4345-89AE-DA57F79B18D0}" type="pres">
      <dgm:prSet presAssocID="{86D8CC76-251F-45BF-89FF-21350F8A49E7}" presName="sibTrans" presStyleLbl="bgSibTrans2D1" presStyleIdx="2" presStyleCnt="3"/>
      <dgm:spPr/>
    </dgm:pt>
    <dgm:pt modelId="{8DF34DA4-2DE7-4E64-A41A-C54F5D52FED5}" type="pres">
      <dgm:prSet presAssocID="{8E0DB4B8-7B14-4579-AECC-F9AAB0E12770}" presName="compNode" presStyleCnt="0"/>
      <dgm:spPr/>
    </dgm:pt>
    <dgm:pt modelId="{213C1D09-7619-45D9-A3EC-EE984A562F9A}" type="pres">
      <dgm:prSet presAssocID="{8E0DB4B8-7B14-4579-AECC-F9AAB0E12770}" presName="dummyConnPt" presStyleCnt="0"/>
      <dgm:spPr/>
    </dgm:pt>
    <dgm:pt modelId="{711C6D24-1EB9-4374-AFAB-045919DD5EEC}" type="pres">
      <dgm:prSet presAssocID="{8E0DB4B8-7B14-4579-AECC-F9AAB0E12770}" presName="node" presStyleLbl="node1" presStyleIdx="3" presStyleCnt="4">
        <dgm:presLayoutVars>
          <dgm:bulletEnabled val="1"/>
        </dgm:presLayoutVars>
      </dgm:prSet>
      <dgm:spPr/>
    </dgm:pt>
  </dgm:ptLst>
  <dgm:cxnLst>
    <dgm:cxn modelId="{052CFC9B-4A4C-4E0F-8A3A-7CA873AE0519}" srcId="{494EF7EE-C962-468A-9797-FF1A95BCC8C3}" destId="{8E0DB4B8-7B14-4579-AECC-F9AAB0E12770}" srcOrd="3" destOrd="0" parTransId="{1F9B3C65-912A-4ADF-A44B-62504C8DDE7E}" sibTransId="{A20C7D4C-3750-4F0E-9691-1B3DE94B78F7}"/>
    <dgm:cxn modelId="{3C85FB17-F29D-490B-B296-AA7A18CB5FCE}" srcId="{494EF7EE-C962-468A-9797-FF1A95BCC8C3}" destId="{8A6C4CD4-814C-49EE-ADF3-FBF812C619B3}" srcOrd="2" destOrd="0" parTransId="{8278EE5E-5978-485B-B9D4-8B56C10F7DCC}" sibTransId="{86D8CC76-251F-45BF-89FF-21350F8A49E7}"/>
    <dgm:cxn modelId="{813A5D5D-903D-4B9B-A982-57B6C226F25F}" type="presOf" srcId="{494EF7EE-C962-468A-9797-FF1A95BCC8C3}" destId="{F1A5B701-A158-47BF-9F1E-2437FD82E20E}" srcOrd="0" destOrd="0" presId="urn:microsoft.com/office/officeart/2005/8/layout/bProcess4"/>
    <dgm:cxn modelId="{2032B152-6BEC-450D-B26B-95BFCD3C6BFA}" type="presOf" srcId="{8A6C4CD4-814C-49EE-ADF3-FBF812C619B3}" destId="{9D72C2B0-9FB3-496D-ACAB-47FA1A5DBF11}" srcOrd="0" destOrd="0" presId="urn:microsoft.com/office/officeart/2005/8/layout/bProcess4"/>
    <dgm:cxn modelId="{B4A6A68A-3797-46C3-BF87-8B60002A217B}" type="presOf" srcId="{0D91F639-6527-420D-9AEA-1216859C12BA}" destId="{24563883-2E7C-4C25-B473-9191FDAEFF56}" srcOrd="0" destOrd="0" presId="urn:microsoft.com/office/officeart/2005/8/layout/bProcess4"/>
    <dgm:cxn modelId="{0EB22996-AD4D-4056-B2BB-39D21194B6CF}" srcId="{494EF7EE-C962-468A-9797-FF1A95BCC8C3}" destId="{E72067BF-0EA2-483C-AF74-D87816DAFB5A}" srcOrd="1" destOrd="0" parTransId="{C123AEB5-8499-4AB5-A7B6-225C99BF3E20}" sibTransId="{39FBCAFD-4C1D-4802-B00A-394EEC8510F2}"/>
    <dgm:cxn modelId="{665EA2E6-DAF6-4734-BA8C-1626F13D0BEA}" type="presOf" srcId="{86D8CC76-251F-45BF-89FF-21350F8A49E7}" destId="{628BC304-ED0A-4345-89AE-DA57F79B18D0}" srcOrd="0" destOrd="0" presId="urn:microsoft.com/office/officeart/2005/8/layout/bProcess4"/>
    <dgm:cxn modelId="{7073C9B1-9152-4367-9F4E-6D3CD6D9B280}" type="presOf" srcId="{8E0DB4B8-7B14-4579-AECC-F9AAB0E12770}" destId="{711C6D24-1EB9-4374-AFAB-045919DD5EEC}" srcOrd="0" destOrd="0" presId="urn:microsoft.com/office/officeart/2005/8/layout/bProcess4"/>
    <dgm:cxn modelId="{1C9677EB-F9F3-4CC4-B436-9DC85A7D4D5E}" type="presOf" srcId="{4DB6604A-D09F-4FF3-B246-E40F6DA64105}" destId="{AAC2AE94-0542-4AEF-94C7-648D8D5C37FF}" srcOrd="0" destOrd="0" presId="urn:microsoft.com/office/officeart/2005/8/layout/bProcess4"/>
    <dgm:cxn modelId="{7F934AB9-A8EA-4F70-81EB-6D28332CAFFB}" srcId="{494EF7EE-C962-468A-9797-FF1A95BCC8C3}" destId="{0D91F639-6527-420D-9AEA-1216859C12BA}" srcOrd="0" destOrd="0" parTransId="{133EE6DD-7555-450E-B1ED-F3BFF7C2B467}" sibTransId="{4DB6604A-D09F-4FF3-B246-E40F6DA64105}"/>
    <dgm:cxn modelId="{D2FE1815-B633-449C-AFBD-DF58E294F14E}" type="presOf" srcId="{39FBCAFD-4C1D-4802-B00A-394EEC8510F2}" destId="{C09340E0-C63B-4D70-96E0-1CB5FC7D8717}" srcOrd="0" destOrd="0" presId="urn:microsoft.com/office/officeart/2005/8/layout/bProcess4"/>
    <dgm:cxn modelId="{1B227A6C-59D9-49EF-B063-B078C65D6888}" type="presOf" srcId="{E72067BF-0EA2-483C-AF74-D87816DAFB5A}" destId="{67B64594-C5E4-44B5-8327-3828B1562D4F}" srcOrd="0" destOrd="0" presId="urn:microsoft.com/office/officeart/2005/8/layout/bProcess4"/>
    <dgm:cxn modelId="{D4164B5C-6141-4036-B476-5B83E608AD7B}" type="presParOf" srcId="{F1A5B701-A158-47BF-9F1E-2437FD82E20E}" destId="{15699C3E-F841-44DD-A5B2-C1EB3D4C9903}" srcOrd="0" destOrd="0" presId="urn:microsoft.com/office/officeart/2005/8/layout/bProcess4"/>
    <dgm:cxn modelId="{6F593E3D-790A-49D7-997E-6962D5AA54ED}" type="presParOf" srcId="{15699C3E-F841-44DD-A5B2-C1EB3D4C9903}" destId="{0D42BC13-D659-459E-A780-778CE85DCF5E}" srcOrd="0" destOrd="0" presId="urn:microsoft.com/office/officeart/2005/8/layout/bProcess4"/>
    <dgm:cxn modelId="{AD7C6C1A-E2C8-44EF-ABFE-375079C77F3C}" type="presParOf" srcId="{15699C3E-F841-44DD-A5B2-C1EB3D4C9903}" destId="{24563883-2E7C-4C25-B473-9191FDAEFF56}" srcOrd="1" destOrd="0" presId="urn:microsoft.com/office/officeart/2005/8/layout/bProcess4"/>
    <dgm:cxn modelId="{A5B5ECE6-515F-4800-8D7A-A6FDD23E9E4B}" type="presParOf" srcId="{F1A5B701-A158-47BF-9F1E-2437FD82E20E}" destId="{AAC2AE94-0542-4AEF-94C7-648D8D5C37FF}" srcOrd="1" destOrd="0" presId="urn:microsoft.com/office/officeart/2005/8/layout/bProcess4"/>
    <dgm:cxn modelId="{9D3FA6AE-FE95-4E92-A0E2-D299A7E01A08}" type="presParOf" srcId="{F1A5B701-A158-47BF-9F1E-2437FD82E20E}" destId="{D2EA02FE-7B39-4DF2-9A88-05A0A2703EFC}" srcOrd="2" destOrd="0" presId="urn:microsoft.com/office/officeart/2005/8/layout/bProcess4"/>
    <dgm:cxn modelId="{A63F858B-5006-4F07-9FDF-4CC02A7EDD64}" type="presParOf" srcId="{D2EA02FE-7B39-4DF2-9A88-05A0A2703EFC}" destId="{AFEB2BAF-7011-43DF-B6EA-A897549FC9BE}" srcOrd="0" destOrd="0" presId="urn:microsoft.com/office/officeart/2005/8/layout/bProcess4"/>
    <dgm:cxn modelId="{1A54753C-7A5E-4FBB-9BBF-9CDC20C14B4F}" type="presParOf" srcId="{D2EA02FE-7B39-4DF2-9A88-05A0A2703EFC}" destId="{67B64594-C5E4-44B5-8327-3828B1562D4F}" srcOrd="1" destOrd="0" presId="urn:microsoft.com/office/officeart/2005/8/layout/bProcess4"/>
    <dgm:cxn modelId="{9C3AB876-2171-4E85-8AFA-FFA1C61E6214}" type="presParOf" srcId="{F1A5B701-A158-47BF-9F1E-2437FD82E20E}" destId="{C09340E0-C63B-4D70-96E0-1CB5FC7D8717}" srcOrd="3" destOrd="0" presId="urn:microsoft.com/office/officeart/2005/8/layout/bProcess4"/>
    <dgm:cxn modelId="{27566864-93CA-43A5-8C38-B077A936BCE9}" type="presParOf" srcId="{F1A5B701-A158-47BF-9F1E-2437FD82E20E}" destId="{9A1884E3-FA71-460C-BD4B-89943DDD2B71}" srcOrd="4" destOrd="0" presId="urn:microsoft.com/office/officeart/2005/8/layout/bProcess4"/>
    <dgm:cxn modelId="{05DA03AE-DA78-43CE-8A30-0BABF1A61E34}" type="presParOf" srcId="{9A1884E3-FA71-460C-BD4B-89943DDD2B71}" destId="{DE7543E3-86A7-4BD0-A167-21D41FF3E8EA}" srcOrd="0" destOrd="0" presId="urn:microsoft.com/office/officeart/2005/8/layout/bProcess4"/>
    <dgm:cxn modelId="{9E759282-D3A5-49D4-87AA-DBF6ACBF9175}" type="presParOf" srcId="{9A1884E3-FA71-460C-BD4B-89943DDD2B71}" destId="{9D72C2B0-9FB3-496D-ACAB-47FA1A5DBF11}" srcOrd="1" destOrd="0" presId="urn:microsoft.com/office/officeart/2005/8/layout/bProcess4"/>
    <dgm:cxn modelId="{7FC46E1C-DD00-49F6-B01B-4C25010A3364}" type="presParOf" srcId="{F1A5B701-A158-47BF-9F1E-2437FD82E20E}" destId="{628BC304-ED0A-4345-89AE-DA57F79B18D0}" srcOrd="5" destOrd="0" presId="urn:microsoft.com/office/officeart/2005/8/layout/bProcess4"/>
    <dgm:cxn modelId="{24D6DAFA-A131-422B-A543-D5F465B9EC1E}" type="presParOf" srcId="{F1A5B701-A158-47BF-9F1E-2437FD82E20E}" destId="{8DF34DA4-2DE7-4E64-A41A-C54F5D52FED5}" srcOrd="6" destOrd="0" presId="urn:microsoft.com/office/officeart/2005/8/layout/bProcess4"/>
    <dgm:cxn modelId="{3CD0E920-F41D-46FE-8619-BA837EEF1DE7}" type="presParOf" srcId="{8DF34DA4-2DE7-4E64-A41A-C54F5D52FED5}" destId="{213C1D09-7619-45D9-A3EC-EE984A562F9A}" srcOrd="0" destOrd="0" presId="urn:microsoft.com/office/officeart/2005/8/layout/bProcess4"/>
    <dgm:cxn modelId="{A0AC9D39-0EB3-434C-94AB-4D5B292D4328}" type="presParOf" srcId="{8DF34DA4-2DE7-4E64-A41A-C54F5D52FED5}" destId="{711C6D24-1EB9-4374-AFAB-045919DD5EE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7A224F-24BE-4FF4-9B62-AA2E7CCBABC0}" type="doc">
      <dgm:prSet loTypeId="urn:microsoft.com/office/officeart/2005/8/layout/process5" loCatId="process" qsTypeId="urn:microsoft.com/office/officeart/2005/8/quickstyle/3d3" qsCatId="3D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3F37EE6D-9AB2-4F69-9C90-7460FCCEA8AF}">
      <dgm:prSet/>
      <dgm:spPr/>
      <dgm:t>
        <a:bodyPr/>
        <a:lstStyle/>
        <a:p>
          <a:pPr rtl="0"/>
          <a:r>
            <a:rPr lang="es-ES" smtClean="0"/>
            <a:t>Se refiere al nivel en que los diferentes ítems o preguntas de una escala están relacionados entre sí.</a:t>
          </a:r>
          <a:endParaRPr lang="es-ES"/>
        </a:p>
      </dgm:t>
    </dgm:pt>
    <dgm:pt modelId="{1978CD3A-EDE7-44C5-9838-1037DA46B584}" type="parTrans" cxnId="{B3028358-11AF-48CD-B12D-69C6BBA377CD}">
      <dgm:prSet/>
      <dgm:spPr/>
      <dgm:t>
        <a:bodyPr/>
        <a:lstStyle/>
        <a:p>
          <a:endParaRPr lang="es-ES"/>
        </a:p>
      </dgm:t>
    </dgm:pt>
    <dgm:pt modelId="{1D4E6761-0B6C-4B72-85EB-8EC14E6C37F1}" type="sibTrans" cxnId="{B3028358-11AF-48CD-B12D-69C6BBA377CD}">
      <dgm:prSet/>
      <dgm:spPr/>
      <dgm:t>
        <a:bodyPr/>
        <a:lstStyle/>
        <a:p>
          <a:endParaRPr lang="es-ES"/>
        </a:p>
      </dgm:t>
    </dgm:pt>
    <dgm:pt modelId="{2093A497-1727-41AB-A4BC-4F6F45C78813}">
      <dgm:prSet/>
      <dgm:spPr/>
      <dgm:t>
        <a:bodyPr/>
        <a:lstStyle/>
        <a:p>
          <a:pPr rtl="0"/>
          <a:r>
            <a:rPr lang="es-ES" smtClean="0"/>
            <a:t>Esta homogeneidad entre los ítems nos indica el grado de acuerdo entre los mismos y, por tanto, lo que determinará que éstos se puedan acumular y dar una puntuación global. </a:t>
          </a:r>
          <a:endParaRPr lang="es-ES"/>
        </a:p>
      </dgm:t>
    </dgm:pt>
    <dgm:pt modelId="{97D2349B-C7A7-4D54-8BA0-4852618460C7}" type="parTrans" cxnId="{CC4DDF3D-EDBB-42E8-92E8-68B0266A2A5A}">
      <dgm:prSet/>
      <dgm:spPr/>
      <dgm:t>
        <a:bodyPr/>
        <a:lstStyle/>
        <a:p>
          <a:endParaRPr lang="es-ES"/>
        </a:p>
      </dgm:t>
    </dgm:pt>
    <dgm:pt modelId="{49A88E92-AA84-413A-BDF9-C6D011BF4CEE}" type="sibTrans" cxnId="{CC4DDF3D-EDBB-42E8-92E8-68B0266A2A5A}">
      <dgm:prSet/>
      <dgm:spPr/>
      <dgm:t>
        <a:bodyPr/>
        <a:lstStyle/>
        <a:p>
          <a:endParaRPr lang="es-ES"/>
        </a:p>
      </dgm:t>
    </dgm:pt>
    <dgm:pt modelId="{1CEE64C7-D643-4F74-84B5-A99E63DA34A0}" type="pres">
      <dgm:prSet presAssocID="{0E7A224F-24BE-4FF4-9B62-AA2E7CCBABC0}" presName="diagram" presStyleCnt="0">
        <dgm:presLayoutVars>
          <dgm:dir/>
          <dgm:resizeHandles val="exact"/>
        </dgm:presLayoutVars>
      </dgm:prSet>
      <dgm:spPr/>
    </dgm:pt>
    <dgm:pt modelId="{D31FB36D-745B-4B4E-B270-8D2150DF1C32}" type="pres">
      <dgm:prSet presAssocID="{3F37EE6D-9AB2-4F69-9C90-7460FCCEA8AF}" presName="node" presStyleLbl="node1" presStyleIdx="0" presStyleCnt="2">
        <dgm:presLayoutVars>
          <dgm:bulletEnabled val="1"/>
        </dgm:presLayoutVars>
      </dgm:prSet>
      <dgm:spPr/>
    </dgm:pt>
    <dgm:pt modelId="{84E446C0-0525-4174-8AC3-A10FBD6B2CAE}" type="pres">
      <dgm:prSet presAssocID="{1D4E6761-0B6C-4B72-85EB-8EC14E6C37F1}" presName="sibTrans" presStyleLbl="sibTrans2D1" presStyleIdx="0" presStyleCnt="1"/>
      <dgm:spPr/>
    </dgm:pt>
    <dgm:pt modelId="{DA563987-D955-4086-AC3D-EEB564BAC9B8}" type="pres">
      <dgm:prSet presAssocID="{1D4E6761-0B6C-4B72-85EB-8EC14E6C37F1}" presName="connectorText" presStyleLbl="sibTrans2D1" presStyleIdx="0" presStyleCnt="1"/>
      <dgm:spPr/>
    </dgm:pt>
    <dgm:pt modelId="{BF7D0716-6E59-4173-AEE5-E5908936E17C}" type="pres">
      <dgm:prSet presAssocID="{2093A497-1727-41AB-A4BC-4F6F45C78813}" presName="node" presStyleLbl="node1" presStyleIdx="1" presStyleCnt="2">
        <dgm:presLayoutVars>
          <dgm:bulletEnabled val="1"/>
        </dgm:presLayoutVars>
      </dgm:prSet>
      <dgm:spPr/>
    </dgm:pt>
  </dgm:ptLst>
  <dgm:cxnLst>
    <dgm:cxn modelId="{C8BE8491-97E8-4565-94B1-21B2452C91F9}" type="presOf" srcId="{0E7A224F-24BE-4FF4-9B62-AA2E7CCBABC0}" destId="{1CEE64C7-D643-4F74-84B5-A99E63DA34A0}" srcOrd="0" destOrd="0" presId="urn:microsoft.com/office/officeart/2005/8/layout/process5"/>
    <dgm:cxn modelId="{CC4DDF3D-EDBB-42E8-92E8-68B0266A2A5A}" srcId="{0E7A224F-24BE-4FF4-9B62-AA2E7CCBABC0}" destId="{2093A497-1727-41AB-A4BC-4F6F45C78813}" srcOrd="1" destOrd="0" parTransId="{97D2349B-C7A7-4D54-8BA0-4852618460C7}" sibTransId="{49A88E92-AA84-413A-BDF9-C6D011BF4CEE}"/>
    <dgm:cxn modelId="{8C4E78FF-7305-48D0-9758-B4E4B4318EF1}" type="presOf" srcId="{2093A497-1727-41AB-A4BC-4F6F45C78813}" destId="{BF7D0716-6E59-4173-AEE5-E5908936E17C}" srcOrd="0" destOrd="0" presId="urn:microsoft.com/office/officeart/2005/8/layout/process5"/>
    <dgm:cxn modelId="{CC24561A-247C-4EE0-A510-AACB8BCF9471}" type="presOf" srcId="{1D4E6761-0B6C-4B72-85EB-8EC14E6C37F1}" destId="{DA563987-D955-4086-AC3D-EEB564BAC9B8}" srcOrd="1" destOrd="0" presId="urn:microsoft.com/office/officeart/2005/8/layout/process5"/>
    <dgm:cxn modelId="{B3028358-11AF-48CD-B12D-69C6BBA377CD}" srcId="{0E7A224F-24BE-4FF4-9B62-AA2E7CCBABC0}" destId="{3F37EE6D-9AB2-4F69-9C90-7460FCCEA8AF}" srcOrd="0" destOrd="0" parTransId="{1978CD3A-EDE7-44C5-9838-1037DA46B584}" sibTransId="{1D4E6761-0B6C-4B72-85EB-8EC14E6C37F1}"/>
    <dgm:cxn modelId="{85BC2CD8-7E8E-4E7B-9CED-7AE8353DC055}" type="presOf" srcId="{1D4E6761-0B6C-4B72-85EB-8EC14E6C37F1}" destId="{84E446C0-0525-4174-8AC3-A10FBD6B2CAE}" srcOrd="0" destOrd="0" presId="urn:microsoft.com/office/officeart/2005/8/layout/process5"/>
    <dgm:cxn modelId="{7D41748D-33BB-4021-8559-DA6F583C3F07}" type="presOf" srcId="{3F37EE6D-9AB2-4F69-9C90-7460FCCEA8AF}" destId="{D31FB36D-745B-4B4E-B270-8D2150DF1C32}" srcOrd="0" destOrd="0" presId="urn:microsoft.com/office/officeart/2005/8/layout/process5"/>
    <dgm:cxn modelId="{EE1763DB-B484-4FB6-BA6F-0BF9AA3B8BE4}" type="presParOf" srcId="{1CEE64C7-D643-4F74-84B5-A99E63DA34A0}" destId="{D31FB36D-745B-4B4E-B270-8D2150DF1C32}" srcOrd="0" destOrd="0" presId="urn:microsoft.com/office/officeart/2005/8/layout/process5"/>
    <dgm:cxn modelId="{EF3ACD26-DE31-441F-A215-CED64C077E3A}" type="presParOf" srcId="{1CEE64C7-D643-4F74-84B5-A99E63DA34A0}" destId="{84E446C0-0525-4174-8AC3-A10FBD6B2CAE}" srcOrd="1" destOrd="0" presId="urn:microsoft.com/office/officeart/2005/8/layout/process5"/>
    <dgm:cxn modelId="{9879D0D5-C1BA-46F6-91CC-0400D28E6A98}" type="presParOf" srcId="{84E446C0-0525-4174-8AC3-A10FBD6B2CAE}" destId="{DA563987-D955-4086-AC3D-EEB564BAC9B8}" srcOrd="0" destOrd="0" presId="urn:microsoft.com/office/officeart/2005/8/layout/process5"/>
    <dgm:cxn modelId="{C7F5E171-0901-46E1-B0A4-8D88AF377D88}" type="presParOf" srcId="{1CEE64C7-D643-4F74-84B5-A99E63DA34A0}" destId="{BF7D0716-6E59-4173-AEE5-E5908936E17C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D772B8-1DF5-4EE8-AE5A-0EF41EE28FA3}" type="doc">
      <dgm:prSet loTypeId="urn:microsoft.com/office/officeart/2005/8/layout/process4" loCatId="process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s-ES"/>
        </a:p>
      </dgm:t>
    </dgm:pt>
    <dgm:pt modelId="{3B9A2C3C-58E3-49A5-AB8A-00A9B6C3EE1E}">
      <dgm:prSet custT="1"/>
      <dgm:spPr/>
      <dgm:t>
        <a:bodyPr/>
        <a:lstStyle/>
        <a:p>
          <a:pPr rtl="0"/>
          <a:r>
            <a:rPr lang="es-PE" sz="2400" smtClean="0"/>
            <a:t>Coeficiente Alfa de Crombach:  Ítems  politómicos</a:t>
          </a:r>
          <a:endParaRPr lang="es-ES" sz="2400"/>
        </a:p>
      </dgm:t>
    </dgm:pt>
    <dgm:pt modelId="{1B196F2B-3E66-4F9F-8DB1-929B777322BC}" type="parTrans" cxnId="{FF70FAF4-24AA-4E5B-91CF-9EDED950AAFB}">
      <dgm:prSet/>
      <dgm:spPr/>
      <dgm:t>
        <a:bodyPr/>
        <a:lstStyle/>
        <a:p>
          <a:endParaRPr lang="es-ES"/>
        </a:p>
      </dgm:t>
    </dgm:pt>
    <dgm:pt modelId="{89A083E3-B373-4FDE-ABE3-20B4CB57187C}" type="sibTrans" cxnId="{FF70FAF4-24AA-4E5B-91CF-9EDED950AAFB}">
      <dgm:prSet/>
      <dgm:spPr/>
      <dgm:t>
        <a:bodyPr/>
        <a:lstStyle/>
        <a:p>
          <a:endParaRPr lang="es-ES"/>
        </a:p>
      </dgm:t>
    </dgm:pt>
    <dgm:pt modelId="{C0B602F7-A41F-4FE4-8D70-7F78FAA18FB5}">
      <dgm:prSet custT="1"/>
      <dgm:spPr/>
      <dgm:t>
        <a:bodyPr/>
        <a:lstStyle/>
        <a:p>
          <a:pPr rtl="0"/>
          <a:r>
            <a:rPr lang="es-PE" sz="2000" smtClean="0"/>
            <a:t>Coeficiente Kudder Richardson (KR-20): Ítems dicotómicos</a:t>
          </a:r>
          <a:endParaRPr lang="es-ES" sz="2000"/>
        </a:p>
      </dgm:t>
    </dgm:pt>
    <dgm:pt modelId="{7CC8314A-4943-4F01-BBCD-8580F28E3715}" type="parTrans" cxnId="{0624C851-80C1-4FAA-A8BD-630CEBD0DDAA}">
      <dgm:prSet/>
      <dgm:spPr/>
      <dgm:t>
        <a:bodyPr/>
        <a:lstStyle/>
        <a:p>
          <a:endParaRPr lang="es-ES"/>
        </a:p>
      </dgm:t>
    </dgm:pt>
    <dgm:pt modelId="{C5707010-9262-4056-BBF8-7A7447DB1A48}" type="sibTrans" cxnId="{0624C851-80C1-4FAA-A8BD-630CEBD0DDAA}">
      <dgm:prSet/>
      <dgm:spPr/>
      <dgm:t>
        <a:bodyPr/>
        <a:lstStyle/>
        <a:p>
          <a:endParaRPr lang="es-ES"/>
        </a:p>
      </dgm:t>
    </dgm:pt>
    <dgm:pt modelId="{7BFE5D97-850A-40B3-B622-8C963E830C5E}">
      <dgm:prSet/>
      <dgm:spPr/>
      <dgm:t>
        <a:bodyPr/>
        <a:lstStyle/>
        <a:p>
          <a:pPr rtl="0"/>
          <a:r>
            <a:rPr lang="es-PE" smtClean="0"/>
            <a:t>El valor del coeficiente varia de 0 a 1, valores más elevados indican mayor nivel de consistencia interna.</a:t>
          </a:r>
          <a:endParaRPr lang="es-ES"/>
        </a:p>
      </dgm:t>
    </dgm:pt>
    <dgm:pt modelId="{32E28566-16F5-4032-BEE0-9D1371443105}" type="parTrans" cxnId="{B88CC203-7DE5-470E-A042-11CDE640DC74}">
      <dgm:prSet/>
      <dgm:spPr/>
      <dgm:t>
        <a:bodyPr/>
        <a:lstStyle/>
        <a:p>
          <a:endParaRPr lang="es-ES"/>
        </a:p>
      </dgm:t>
    </dgm:pt>
    <dgm:pt modelId="{DAB327E8-2B60-4002-8C41-05DA7A377408}" type="sibTrans" cxnId="{B88CC203-7DE5-470E-A042-11CDE640DC74}">
      <dgm:prSet/>
      <dgm:spPr/>
      <dgm:t>
        <a:bodyPr/>
        <a:lstStyle/>
        <a:p>
          <a:endParaRPr lang="es-ES"/>
        </a:p>
      </dgm:t>
    </dgm:pt>
    <dgm:pt modelId="{E4710F5B-04DE-4154-96F5-ACE92402F2DA}">
      <dgm:prSet custT="1"/>
      <dgm:spPr/>
      <dgm:t>
        <a:bodyPr/>
        <a:lstStyle/>
        <a:p>
          <a:pPr rtl="0"/>
          <a:r>
            <a:rPr lang="es-PE" sz="1800" smtClean="0"/>
            <a:t>Coeficiente &gt; 0.70 (Aceptable)</a:t>
          </a:r>
          <a:endParaRPr lang="es-ES" sz="1800"/>
        </a:p>
      </dgm:t>
    </dgm:pt>
    <dgm:pt modelId="{53AAE694-6997-4F93-BDFD-F35723AAE4D7}" type="parTrans" cxnId="{E997A74A-272B-4555-BBB1-2525D3731F16}">
      <dgm:prSet/>
      <dgm:spPr/>
      <dgm:t>
        <a:bodyPr/>
        <a:lstStyle/>
        <a:p>
          <a:endParaRPr lang="es-ES"/>
        </a:p>
      </dgm:t>
    </dgm:pt>
    <dgm:pt modelId="{1D7CC9D5-5090-4425-A389-78F6192CBADE}" type="sibTrans" cxnId="{E997A74A-272B-4555-BBB1-2525D3731F16}">
      <dgm:prSet/>
      <dgm:spPr/>
      <dgm:t>
        <a:bodyPr/>
        <a:lstStyle/>
        <a:p>
          <a:endParaRPr lang="es-ES"/>
        </a:p>
      </dgm:t>
    </dgm:pt>
    <dgm:pt modelId="{5A80D52A-B7A7-41E3-A717-B7D3257B4798}" type="pres">
      <dgm:prSet presAssocID="{B7D772B8-1DF5-4EE8-AE5A-0EF41EE28FA3}" presName="Name0" presStyleCnt="0">
        <dgm:presLayoutVars>
          <dgm:dir/>
          <dgm:animLvl val="lvl"/>
          <dgm:resizeHandles val="exact"/>
        </dgm:presLayoutVars>
      </dgm:prSet>
      <dgm:spPr/>
    </dgm:pt>
    <dgm:pt modelId="{B963A618-B462-4544-AF1C-CF4D57984FF7}" type="pres">
      <dgm:prSet presAssocID="{E4710F5B-04DE-4154-96F5-ACE92402F2DA}" presName="boxAndChildren" presStyleCnt="0"/>
      <dgm:spPr/>
    </dgm:pt>
    <dgm:pt modelId="{47F565CD-E3E4-4C7D-B2C5-F463A22FF045}" type="pres">
      <dgm:prSet presAssocID="{E4710F5B-04DE-4154-96F5-ACE92402F2DA}" presName="parentTextBox" presStyleLbl="node1" presStyleIdx="0" presStyleCnt="4"/>
      <dgm:spPr/>
    </dgm:pt>
    <dgm:pt modelId="{F7B52CD0-F70D-4B4B-B59D-5314EA7DC28C}" type="pres">
      <dgm:prSet presAssocID="{DAB327E8-2B60-4002-8C41-05DA7A377408}" presName="sp" presStyleCnt="0"/>
      <dgm:spPr/>
    </dgm:pt>
    <dgm:pt modelId="{94FCCC7E-BD76-4730-8702-4E1A6ED06A23}" type="pres">
      <dgm:prSet presAssocID="{7BFE5D97-850A-40B3-B622-8C963E830C5E}" presName="arrowAndChildren" presStyleCnt="0"/>
      <dgm:spPr/>
    </dgm:pt>
    <dgm:pt modelId="{1527E076-0F99-493D-B588-46A0F616D1F4}" type="pres">
      <dgm:prSet presAssocID="{7BFE5D97-850A-40B3-B622-8C963E830C5E}" presName="parentTextArrow" presStyleLbl="node1" presStyleIdx="1" presStyleCnt="4"/>
      <dgm:spPr/>
    </dgm:pt>
    <dgm:pt modelId="{936B28AF-254C-4707-9395-42C90BAF688D}" type="pres">
      <dgm:prSet presAssocID="{C5707010-9262-4056-BBF8-7A7447DB1A48}" presName="sp" presStyleCnt="0"/>
      <dgm:spPr/>
    </dgm:pt>
    <dgm:pt modelId="{A18A2AAD-49D4-4F4B-8666-0E1A99ED8FCB}" type="pres">
      <dgm:prSet presAssocID="{C0B602F7-A41F-4FE4-8D70-7F78FAA18FB5}" presName="arrowAndChildren" presStyleCnt="0"/>
      <dgm:spPr/>
    </dgm:pt>
    <dgm:pt modelId="{0C83F0A6-68A2-4A17-BDE3-DB409464CEDC}" type="pres">
      <dgm:prSet presAssocID="{C0B602F7-A41F-4FE4-8D70-7F78FAA18FB5}" presName="parentTextArrow" presStyleLbl="node1" presStyleIdx="2" presStyleCnt="4"/>
      <dgm:spPr/>
    </dgm:pt>
    <dgm:pt modelId="{858E68E3-4D4E-4BE3-96DB-6B7413E39AE2}" type="pres">
      <dgm:prSet presAssocID="{89A083E3-B373-4FDE-ABE3-20B4CB57187C}" presName="sp" presStyleCnt="0"/>
      <dgm:spPr/>
    </dgm:pt>
    <dgm:pt modelId="{A0F7B4AB-AD7D-4634-AF43-B05C948D6A58}" type="pres">
      <dgm:prSet presAssocID="{3B9A2C3C-58E3-49A5-AB8A-00A9B6C3EE1E}" presName="arrowAndChildren" presStyleCnt="0"/>
      <dgm:spPr/>
    </dgm:pt>
    <dgm:pt modelId="{1DA1CEC5-1CCB-4A3C-9C3B-7925BE0B2096}" type="pres">
      <dgm:prSet presAssocID="{3B9A2C3C-58E3-49A5-AB8A-00A9B6C3EE1E}" presName="parentTextArrow" presStyleLbl="node1" presStyleIdx="3" presStyleCnt="4"/>
      <dgm:spPr/>
    </dgm:pt>
  </dgm:ptLst>
  <dgm:cxnLst>
    <dgm:cxn modelId="{FF70FAF4-24AA-4E5B-91CF-9EDED950AAFB}" srcId="{B7D772B8-1DF5-4EE8-AE5A-0EF41EE28FA3}" destId="{3B9A2C3C-58E3-49A5-AB8A-00A9B6C3EE1E}" srcOrd="0" destOrd="0" parTransId="{1B196F2B-3E66-4F9F-8DB1-929B777322BC}" sibTransId="{89A083E3-B373-4FDE-ABE3-20B4CB57187C}"/>
    <dgm:cxn modelId="{0FCCFE4E-6002-4EA1-8AA2-E26A6FF7CAB9}" type="presOf" srcId="{3B9A2C3C-58E3-49A5-AB8A-00A9B6C3EE1E}" destId="{1DA1CEC5-1CCB-4A3C-9C3B-7925BE0B2096}" srcOrd="0" destOrd="0" presId="urn:microsoft.com/office/officeart/2005/8/layout/process4"/>
    <dgm:cxn modelId="{E997A74A-272B-4555-BBB1-2525D3731F16}" srcId="{B7D772B8-1DF5-4EE8-AE5A-0EF41EE28FA3}" destId="{E4710F5B-04DE-4154-96F5-ACE92402F2DA}" srcOrd="3" destOrd="0" parTransId="{53AAE694-6997-4F93-BDFD-F35723AAE4D7}" sibTransId="{1D7CC9D5-5090-4425-A389-78F6192CBADE}"/>
    <dgm:cxn modelId="{D2036911-7A12-4B92-8E64-681F9C625002}" type="presOf" srcId="{B7D772B8-1DF5-4EE8-AE5A-0EF41EE28FA3}" destId="{5A80D52A-B7A7-41E3-A717-B7D3257B4798}" srcOrd="0" destOrd="0" presId="urn:microsoft.com/office/officeart/2005/8/layout/process4"/>
    <dgm:cxn modelId="{93F7A29D-FB99-4B98-9B9C-25FF29702A51}" type="presOf" srcId="{E4710F5B-04DE-4154-96F5-ACE92402F2DA}" destId="{47F565CD-E3E4-4C7D-B2C5-F463A22FF045}" srcOrd="0" destOrd="0" presId="urn:microsoft.com/office/officeart/2005/8/layout/process4"/>
    <dgm:cxn modelId="{2CFC35D5-1394-445E-994D-2F759E16CC61}" type="presOf" srcId="{7BFE5D97-850A-40B3-B622-8C963E830C5E}" destId="{1527E076-0F99-493D-B588-46A0F616D1F4}" srcOrd="0" destOrd="0" presId="urn:microsoft.com/office/officeart/2005/8/layout/process4"/>
    <dgm:cxn modelId="{0624C851-80C1-4FAA-A8BD-630CEBD0DDAA}" srcId="{B7D772B8-1DF5-4EE8-AE5A-0EF41EE28FA3}" destId="{C0B602F7-A41F-4FE4-8D70-7F78FAA18FB5}" srcOrd="1" destOrd="0" parTransId="{7CC8314A-4943-4F01-BBCD-8580F28E3715}" sibTransId="{C5707010-9262-4056-BBF8-7A7447DB1A48}"/>
    <dgm:cxn modelId="{B88CC203-7DE5-470E-A042-11CDE640DC74}" srcId="{B7D772B8-1DF5-4EE8-AE5A-0EF41EE28FA3}" destId="{7BFE5D97-850A-40B3-B622-8C963E830C5E}" srcOrd="2" destOrd="0" parTransId="{32E28566-16F5-4032-BEE0-9D1371443105}" sibTransId="{DAB327E8-2B60-4002-8C41-05DA7A377408}"/>
    <dgm:cxn modelId="{CD84EFD5-7FB2-4C60-ADC4-97C91A37C234}" type="presOf" srcId="{C0B602F7-A41F-4FE4-8D70-7F78FAA18FB5}" destId="{0C83F0A6-68A2-4A17-BDE3-DB409464CEDC}" srcOrd="0" destOrd="0" presId="urn:microsoft.com/office/officeart/2005/8/layout/process4"/>
    <dgm:cxn modelId="{6913A2E9-A641-4272-955E-29B001617F79}" type="presParOf" srcId="{5A80D52A-B7A7-41E3-A717-B7D3257B4798}" destId="{B963A618-B462-4544-AF1C-CF4D57984FF7}" srcOrd="0" destOrd="0" presId="urn:microsoft.com/office/officeart/2005/8/layout/process4"/>
    <dgm:cxn modelId="{DA0B2A1A-3BEE-4B0C-9976-286C62533718}" type="presParOf" srcId="{B963A618-B462-4544-AF1C-CF4D57984FF7}" destId="{47F565CD-E3E4-4C7D-B2C5-F463A22FF045}" srcOrd="0" destOrd="0" presId="urn:microsoft.com/office/officeart/2005/8/layout/process4"/>
    <dgm:cxn modelId="{AEDBE6E4-165C-45FC-BDAB-C7093B100539}" type="presParOf" srcId="{5A80D52A-B7A7-41E3-A717-B7D3257B4798}" destId="{F7B52CD0-F70D-4B4B-B59D-5314EA7DC28C}" srcOrd="1" destOrd="0" presId="urn:microsoft.com/office/officeart/2005/8/layout/process4"/>
    <dgm:cxn modelId="{8BEB16B9-A3D2-4ED5-9807-88EC3A5CE5DE}" type="presParOf" srcId="{5A80D52A-B7A7-41E3-A717-B7D3257B4798}" destId="{94FCCC7E-BD76-4730-8702-4E1A6ED06A23}" srcOrd="2" destOrd="0" presId="urn:microsoft.com/office/officeart/2005/8/layout/process4"/>
    <dgm:cxn modelId="{F34274E8-0D13-4DDA-BE7D-885FC1210CB8}" type="presParOf" srcId="{94FCCC7E-BD76-4730-8702-4E1A6ED06A23}" destId="{1527E076-0F99-493D-B588-46A0F616D1F4}" srcOrd="0" destOrd="0" presId="urn:microsoft.com/office/officeart/2005/8/layout/process4"/>
    <dgm:cxn modelId="{464AD086-808B-4F31-8D4F-21E08DDF2711}" type="presParOf" srcId="{5A80D52A-B7A7-41E3-A717-B7D3257B4798}" destId="{936B28AF-254C-4707-9395-42C90BAF688D}" srcOrd="3" destOrd="0" presId="urn:microsoft.com/office/officeart/2005/8/layout/process4"/>
    <dgm:cxn modelId="{1D7FB018-1434-4574-AA39-85B3D4C21632}" type="presParOf" srcId="{5A80D52A-B7A7-41E3-A717-B7D3257B4798}" destId="{A18A2AAD-49D4-4F4B-8666-0E1A99ED8FCB}" srcOrd="4" destOrd="0" presId="urn:microsoft.com/office/officeart/2005/8/layout/process4"/>
    <dgm:cxn modelId="{FD7B0B5F-7CA1-4EDB-A589-658EA2DEE09C}" type="presParOf" srcId="{A18A2AAD-49D4-4F4B-8666-0E1A99ED8FCB}" destId="{0C83F0A6-68A2-4A17-BDE3-DB409464CEDC}" srcOrd="0" destOrd="0" presId="urn:microsoft.com/office/officeart/2005/8/layout/process4"/>
    <dgm:cxn modelId="{8BEBFB9F-807B-485D-A5F0-9C8B06D962CC}" type="presParOf" srcId="{5A80D52A-B7A7-41E3-A717-B7D3257B4798}" destId="{858E68E3-4D4E-4BE3-96DB-6B7413E39AE2}" srcOrd="5" destOrd="0" presId="urn:microsoft.com/office/officeart/2005/8/layout/process4"/>
    <dgm:cxn modelId="{EA7E747D-65AA-4D07-B33E-E44802838B61}" type="presParOf" srcId="{5A80D52A-B7A7-41E3-A717-B7D3257B4798}" destId="{A0F7B4AB-AD7D-4634-AF43-B05C948D6A58}" srcOrd="6" destOrd="0" presId="urn:microsoft.com/office/officeart/2005/8/layout/process4"/>
    <dgm:cxn modelId="{D2907681-9222-4C75-B799-904A01218041}" type="presParOf" srcId="{A0F7B4AB-AD7D-4634-AF43-B05C948D6A58}" destId="{1DA1CEC5-1CCB-4A3C-9C3B-7925BE0B209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3841F7-C7B7-40E8-88DB-D64348121470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s-ES"/>
        </a:p>
      </dgm:t>
    </dgm:pt>
    <dgm:pt modelId="{8541276F-2BFE-4222-8C22-421769C2E2D8}">
      <dgm:prSet/>
      <dgm:spPr/>
      <dgm:t>
        <a:bodyPr/>
        <a:lstStyle/>
        <a:p>
          <a:pPr rtl="0"/>
          <a:r>
            <a:rPr lang="es-ES_tradnl" dirty="0" smtClean="0"/>
            <a:t>Se trata de un índice de consistencia interna que toma valores entre 0 y 1 y que sirve para comprobar si el instrumento que se está evaluando recopila información defectuosa y por tanto nos llevaría a conclusiones equivocadas o si se trata de un instrumento fiable que hace mediciones estables y consistentes.</a:t>
          </a:r>
          <a:r>
            <a:rPr lang="es-ES" dirty="0" smtClean="0"/>
            <a:t> </a:t>
          </a:r>
          <a:endParaRPr lang="es-ES" dirty="0"/>
        </a:p>
      </dgm:t>
    </dgm:pt>
    <dgm:pt modelId="{FDF1BE6C-C464-4729-90E5-857D8EEB6512}" type="parTrans" cxnId="{B48FFD19-D099-46B6-A465-F7B8B0697ACB}">
      <dgm:prSet/>
      <dgm:spPr/>
      <dgm:t>
        <a:bodyPr/>
        <a:lstStyle/>
        <a:p>
          <a:endParaRPr lang="es-ES"/>
        </a:p>
      </dgm:t>
    </dgm:pt>
    <dgm:pt modelId="{942B2F18-ABB7-4B42-A9CB-2B5C8CE868BD}" type="sibTrans" cxnId="{B48FFD19-D099-46B6-A465-F7B8B0697ACB}">
      <dgm:prSet/>
      <dgm:spPr/>
      <dgm:t>
        <a:bodyPr/>
        <a:lstStyle/>
        <a:p>
          <a:endParaRPr lang="es-ES"/>
        </a:p>
      </dgm:t>
    </dgm:pt>
    <dgm:pt modelId="{DD875ECC-491D-4634-B5E0-BF4A4D5FEF2B}" type="pres">
      <dgm:prSet presAssocID="{B93841F7-C7B7-40E8-88DB-D64348121470}" presName="outerComposite" presStyleCnt="0">
        <dgm:presLayoutVars>
          <dgm:chMax val="5"/>
          <dgm:dir/>
          <dgm:resizeHandles val="exact"/>
        </dgm:presLayoutVars>
      </dgm:prSet>
      <dgm:spPr/>
    </dgm:pt>
    <dgm:pt modelId="{D34F5E8A-BB68-44E5-8E69-9BCA934F22E6}" type="pres">
      <dgm:prSet presAssocID="{B93841F7-C7B7-40E8-88DB-D64348121470}" presName="dummyMaxCanvas" presStyleCnt="0">
        <dgm:presLayoutVars/>
      </dgm:prSet>
      <dgm:spPr/>
    </dgm:pt>
    <dgm:pt modelId="{08F40479-7C0C-444C-A32D-20C3A511302C}" type="pres">
      <dgm:prSet presAssocID="{B93841F7-C7B7-40E8-88DB-D64348121470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7AD6C8EA-9CBB-4BC8-8400-2C296616BE83}" type="presOf" srcId="{8541276F-2BFE-4222-8C22-421769C2E2D8}" destId="{08F40479-7C0C-444C-A32D-20C3A511302C}" srcOrd="0" destOrd="0" presId="urn:microsoft.com/office/officeart/2005/8/layout/vProcess5"/>
    <dgm:cxn modelId="{386595EB-5613-46C1-9A52-3A84290186F7}" type="presOf" srcId="{B93841F7-C7B7-40E8-88DB-D64348121470}" destId="{DD875ECC-491D-4634-B5E0-BF4A4D5FEF2B}" srcOrd="0" destOrd="0" presId="urn:microsoft.com/office/officeart/2005/8/layout/vProcess5"/>
    <dgm:cxn modelId="{B48FFD19-D099-46B6-A465-F7B8B0697ACB}" srcId="{B93841F7-C7B7-40E8-88DB-D64348121470}" destId="{8541276F-2BFE-4222-8C22-421769C2E2D8}" srcOrd="0" destOrd="0" parTransId="{FDF1BE6C-C464-4729-90E5-857D8EEB6512}" sibTransId="{942B2F18-ABB7-4B42-A9CB-2B5C8CE868BD}"/>
    <dgm:cxn modelId="{1308B39D-1456-4E28-8338-CA78E0585AEA}" type="presParOf" srcId="{DD875ECC-491D-4634-B5E0-BF4A4D5FEF2B}" destId="{D34F5E8A-BB68-44E5-8E69-9BCA934F22E6}" srcOrd="0" destOrd="0" presId="urn:microsoft.com/office/officeart/2005/8/layout/vProcess5"/>
    <dgm:cxn modelId="{86E06814-2096-4EE2-A96D-2B5254FF1A00}" type="presParOf" srcId="{DD875ECC-491D-4634-B5E0-BF4A4D5FEF2B}" destId="{08F40479-7C0C-444C-A32D-20C3A511302C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67B55-4EEB-49F7-A66B-7517C309D6D3}">
      <dsp:nvSpPr>
        <dsp:cNvPr id="0" name=""/>
        <dsp:cNvSpPr/>
      </dsp:nvSpPr>
      <dsp:spPr>
        <a:xfrm>
          <a:off x="0" y="0"/>
          <a:ext cx="3239449" cy="323944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3B0B93-8E4A-4D79-B13C-A33846791F6A}">
      <dsp:nvSpPr>
        <dsp:cNvPr id="0" name=""/>
        <dsp:cNvSpPr/>
      </dsp:nvSpPr>
      <dsp:spPr>
        <a:xfrm>
          <a:off x="1619724" y="0"/>
          <a:ext cx="5924075" cy="3239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smtClean="0"/>
            <a:t>Grado en que la aplicación repetida de un instrumento  al mismo individuo u objeto produce resultados consistentes y coherentes. (Hernández, 2010)</a:t>
          </a:r>
          <a:endParaRPr lang="es-ES" sz="2400" kern="1200"/>
        </a:p>
      </dsp:txBody>
      <dsp:txXfrm>
        <a:off x="1619724" y="0"/>
        <a:ext cx="5924075" cy="1538738"/>
      </dsp:txXfrm>
    </dsp:sp>
    <dsp:sp modelId="{1223E71D-42DB-4ACC-BC85-0E4894943FA1}">
      <dsp:nvSpPr>
        <dsp:cNvPr id="0" name=""/>
        <dsp:cNvSpPr/>
      </dsp:nvSpPr>
      <dsp:spPr>
        <a:xfrm>
          <a:off x="850355" y="1538738"/>
          <a:ext cx="1538738" cy="153873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85000"/>
                <a:satMod val="130000"/>
              </a:schemeClr>
            </a:gs>
            <a:gs pos="34000">
              <a:schemeClr val="accent5">
                <a:hueOff val="-9933876"/>
                <a:satOff val="39811"/>
                <a:lumOff val="8628"/>
                <a:alphaOff val="0"/>
                <a:shade val="87000"/>
                <a:satMod val="125000"/>
              </a:schemeClr>
            </a:gs>
            <a:gs pos="70000">
              <a:schemeClr val="accent5">
                <a:hueOff val="-9933876"/>
                <a:satOff val="39811"/>
                <a:lumOff val="862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5BCE7B-E222-4B62-A904-7B27AE091401}">
      <dsp:nvSpPr>
        <dsp:cNvPr id="0" name=""/>
        <dsp:cNvSpPr/>
      </dsp:nvSpPr>
      <dsp:spPr>
        <a:xfrm>
          <a:off x="1619724" y="1538738"/>
          <a:ext cx="5924075" cy="15387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smtClean="0"/>
            <a:t>Grado de congruencia con que un instrumento mide el atributo para el que fue diseñado (Polit, 2000</a:t>
          </a:r>
          <a:endParaRPr lang="es-ES" sz="2400" kern="1200"/>
        </a:p>
      </dsp:txBody>
      <dsp:txXfrm>
        <a:off x="1619724" y="1538738"/>
        <a:ext cx="5924075" cy="1538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5C3DA-6EC4-4B7B-A7F0-A09F3F1A8F26}">
      <dsp:nvSpPr>
        <dsp:cNvPr id="0" name=""/>
        <dsp:cNvSpPr/>
      </dsp:nvSpPr>
      <dsp:spPr>
        <a:xfrm>
          <a:off x="275294" y="1794"/>
          <a:ext cx="3430767" cy="20584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smtClean="0"/>
            <a:t>Ejemplo: Un termómetro que marca en este momento una temperatura de 22° centígrados y un minuto más tarde se consulta y marca 40° centígrados y media hora más tarde, señala 5° centígrados, el termómetro no sería confiable.</a:t>
          </a:r>
          <a:endParaRPr lang="es-ES" sz="1700" kern="1200"/>
        </a:p>
      </dsp:txBody>
      <dsp:txXfrm>
        <a:off x="275294" y="1794"/>
        <a:ext cx="3430767" cy="2058460"/>
      </dsp:txXfrm>
    </dsp:sp>
    <dsp:sp modelId="{BF5C435C-1057-49C9-9C4C-1F04E5B01E57}">
      <dsp:nvSpPr>
        <dsp:cNvPr id="0" name=""/>
        <dsp:cNvSpPr/>
      </dsp:nvSpPr>
      <dsp:spPr>
        <a:xfrm>
          <a:off x="4049138" y="1794"/>
          <a:ext cx="3430767" cy="205846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smtClean="0"/>
            <a:t>Pregunta: ¿el instrumento mide adecuadamente las principales de la variable en cuestión? </a:t>
          </a:r>
          <a:endParaRPr lang="es-ES" sz="1700" kern="1200"/>
        </a:p>
      </dsp:txBody>
      <dsp:txXfrm>
        <a:off x="4049138" y="1794"/>
        <a:ext cx="3430767" cy="2058460"/>
      </dsp:txXfrm>
    </dsp:sp>
    <dsp:sp modelId="{49B02879-5ACF-4EED-9F9E-E7904E7807AD}">
      <dsp:nvSpPr>
        <dsp:cNvPr id="0" name=""/>
        <dsp:cNvSpPr/>
      </dsp:nvSpPr>
      <dsp:spPr>
        <a:xfrm>
          <a:off x="2162216" y="2403331"/>
          <a:ext cx="3430767" cy="205846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smtClean="0"/>
            <a:t>¿las preguntas qué tan bien representan a todas las preguntas que pudieran hacerse?</a:t>
          </a:r>
          <a:endParaRPr lang="es-ES" sz="1700" kern="1200"/>
        </a:p>
      </dsp:txBody>
      <dsp:txXfrm>
        <a:off x="2162216" y="2403331"/>
        <a:ext cx="3430767" cy="2058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2AE94-0542-4AEF-94C7-648D8D5C37FF}">
      <dsp:nvSpPr>
        <dsp:cNvPr id="0" name=""/>
        <dsp:cNvSpPr/>
      </dsp:nvSpPr>
      <dsp:spPr>
        <a:xfrm rot="5400000">
          <a:off x="-160644" y="1322116"/>
          <a:ext cx="2059846" cy="2488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563883-2E7C-4C25-B473-9191FDAEFF56}">
      <dsp:nvSpPr>
        <dsp:cNvPr id="0" name=""/>
        <dsp:cNvSpPr/>
      </dsp:nvSpPr>
      <dsp:spPr>
        <a:xfrm>
          <a:off x="309177" y="1569"/>
          <a:ext cx="2765258" cy="1659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smtClean="0"/>
            <a:t>Estabilidad temporal (prueba Test Retest)</a:t>
          </a:r>
          <a:endParaRPr lang="es-ES" sz="2400" kern="1200"/>
        </a:p>
      </dsp:txBody>
      <dsp:txXfrm>
        <a:off x="357772" y="50164"/>
        <a:ext cx="2668068" cy="1561965"/>
      </dsp:txXfrm>
    </dsp:sp>
    <dsp:sp modelId="{C09340E0-C63B-4D70-96E0-1CB5FC7D8717}">
      <dsp:nvSpPr>
        <dsp:cNvPr id="0" name=""/>
        <dsp:cNvSpPr/>
      </dsp:nvSpPr>
      <dsp:spPr>
        <a:xfrm>
          <a:off x="876327" y="2359088"/>
          <a:ext cx="3663696" cy="2488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B64594-C5E4-44B5-8327-3828B1562D4F}">
      <dsp:nvSpPr>
        <dsp:cNvPr id="0" name=""/>
        <dsp:cNvSpPr/>
      </dsp:nvSpPr>
      <dsp:spPr>
        <a:xfrm>
          <a:off x="309177" y="2075513"/>
          <a:ext cx="2765258" cy="1659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smtClean="0"/>
            <a:t>Equivalencia (formas paralelas/dos mitades)</a:t>
          </a:r>
          <a:endParaRPr lang="es-ES" sz="2400" kern="1200"/>
        </a:p>
      </dsp:txBody>
      <dsp:txXfrm>
        <a:off x="357772" y="2124108"/>
        <a:ext cx="2668068" cy="1561965"/>
      </dsp:txXfrm>
    </dsp:sp>
    <dsp:sp modelId="{628BC304-ED0A-4345-89AE-DA57F79B18D0}">
      <dsp:nvSpPr>
        <dsp:cNvPr id="0" name=""/>
        <dsp:cNvSpPr/>
      </dsp:nvSpPr>
      <dsp:spPr>
        <a:xfrm rot="16200000">
          <a:off x="3517149" y="1322116"/>
          <a:ext cx="2059846" cy="2488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72C2B0-9FB3-496D-ACAB-47FA1A5DBF11}">
      <dsp:nvSpPr>
        <dsp:cNvPr id="0" name=""/>
        <dsp:cNvSpPr/>
      </dsp:nvSpPr>
      <dsp:spPr>
        <a:xfrm>
          <a:off x="3986971" y="2075513"/>
          <a:ext cx="2765258" cy="1659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smtClean="0"/>
            <a:t>Congruencia o consistencia interna</a:t>
          </a:r>
          <a:endParaRPr lang="es-ES" sz="2400" kern="1200"/>
        </a:p>
      </dsp:txBody>
      <dsp:txXfrm>
        <a:off x="4035566" y="2124108"/>
        <a:ext cx="2668068" cy="1561965"/>
      </dsp:txXfrm>
    </dsp:sp>
    <dsp:sp modelId="{711C6D24-1EB9-4374-AFAB-045919DD5EEC}">
      <dsp:nvSpPr>
        <dsp:cNvPr id="0" name=""/>
        <dsp:cNvSpPr/>
      </dsp:nvSpPr>
      <dsp:spPr>
        <a:xfrm>
          <a:off x="3986971" y="1569"/>
          <a:ext cx="2765258" cy="1659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smtClean="0"/>
            <a:t>Concordancia interobservador</a:t>
          </a:r>
          <a:endParaRPr lang="es-ES" sz="2400" kern="1200"/>
        </a:p>
      </dsp:txBody>
      <dsp:txXfrm>
        <a:off x="4035566" y="50164"/>
        <a:ext cx="2668068" cy="15619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FB36D-745B-4B4E-B270-8D2150DF1C32}">
      <dsp:nvSpPr>
        <dsp:cNvPr id="0" name=""/>
        <dsp:cNvSpPr/>
      </dsp:nvSpPr>
      <dsp:spPr>
        <a:xfrm>
          <a:off x="1542" y="1136764"/>
          <a:ext cx="3290054" cy="19740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smtClean="0"/>
            <a:t>Se refiere al nivel en que los diferentes ítems o preguntas de una escala están relacionados entre sí.</a:t>
          </a:r>
          <a:endParaRPr lang="es-ES" sz="1900" kern="1200"/>
        </a:p>
      </dsp:txBody>
      <dsp:txXfrm>
        <a:off x="59359" y="1194581"/>
        <a:ext cx="3174420" cy="1858398"/>
      </dsp:txXfrm>
    </dsp:sp>
    <dsp:sp modelId="{84E446C0-0525-4174-8AC3-A10FBD6B2CAE}">
      <dsp:nvSpPr>
        <dsp:cNvPr id="0" name=""/>
        <dsp:cNvSpPr/>
      </dsp:nvSpPr>
      <dsp:spPr>
        <a:xfrm>
          <a:off x="3581121" y="1715814"/>
          <a:ext cx="697491" cy="8159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3581121" y="1879001"/>
        <a:ext cx="488244" cy="489559"/>
      </dsp:txXfrm>
    </dsp:sp>
    <dsp:sp modelId="{BF7D0716-6E59-4173-AEE5-E5908936E17C}">
      <dsp:nvSpPr>
        <dsp:cNvPr id="0" name=""/>
        <dsp:cNvSpPr/>
      </dsp:nvSpPr>
      <dsp:spPr>
        <a:xfrm>
          <a:off x="4607618" y="1136764"/>
          <a:ext cx="3290054" cy="1974032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smtClean="0"/>
            <a:t>Esta homogeneidad entre los ítems nos indica el grado de acuerdo entre los mismos y, por tanto, lo que determinará que éstos se puedan acumular y dar una puntuación global. </a:t>
          </a:r>
          <a:endParaRPr lang="es-ES" sz="1900" kern="1200"/>
        </a:p>
      </dsp:txBody>
      <dsp:txXfrm>
        <a:off x="4665435" y="1194581"/>
        <a:ext cx="3174420" cy="18583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565CD-E3E4-4C7D-B2C5-F463A22FF045}">
      <dsp:nvSpPr>
        <dsp:cNvPr id="0" name=""/>
        <dsp:cNvSpPr/>
      </dsp:nvSpPr>
      <dsp:spPr>
        <a:xfrm>
          <a:off x="0" y="3300026"/>
          <a:ext cx="7543800" cy="721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smtClean="0"/>
            <a:t>Coeficiente &gt; 0.70 (Aceptable)</a:t>
          </a:r>
          <a:endParaRPr lang="es-ES" sz="1800" kern="1200"/>
        </a:p>
      </dsp:txBody>
      <dsp:txXfrm>
        <a:off x="0" y="3300026"/>
        <a:ext cx="7543800" cy="721965"/>
      </dsp:txXfrm>
    </dsp:sp>
    <dsp:sp modelId="{1527E076-0F99-493D-B588-46A0F616D1F4}">
      <dsp:nvSpPr>
        <dsp:cNvPr id="0" name=""/>
        <dsp:cNvSpPr/>
      </dsp:nvSpPr>
      <dsp:spPr>
        <a:xfrm rot="10800000">
          <a:off x="0" y="2200473"/>
          <a:ext cx="7543800" cy="1110382"/>
        </a:xfrm>
        <a:prstGeom prst="upArrowCallou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85000"/>
                <a:satMod val="130000"/>
              </a:schemeClr>
            </a:gs>
            <a:gs pos="34000">
              <a:schemeClr val="accent4">
                <a:hueOff val="-1488257"/>
                <a:satOff val="8966"/>
                <a:lumOff val="719"/>
                <a:alphaOff val="0"/>
                <a:shade val="87000"/>
                <a:satMod val="125000"/>
              </a:schemeClr>
            </a:gs>
            <a:gs pos="70000">
              <a:schemeClr val="accent4">
                <a:hueOff val="-1488257"/>
                <a:satOff val="8966"/>
                <a:lumOff val="71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smtClean="0"/>
            <a:t>El valor del coeficiente varia de 0 a 1, valores más elevados indican mayor nivel de consistencia interna.</a:t>
          </a:r>
          <a:endParaRPr lang="es-ES" sz="1700" kern="1200"/>
        </a:p>
      </dsp:txBody>
      <dsp:txXfrm rot="10800000">
        <a:off x="0" y="2200473"/>
        <a:ext cx="7543800" cy="721493"/>
      </dsp:txXfrm>
    </dsp:sp>
    <dsp:sp modelId="{0C83F0A6-68A2-4A17-BDE3-DB409464CEDC}">
      <dsp:nvSpPr>
        <dsp:cNvPr id="0" name=""/>
        <dsp:cNvSpPr/>
      </dsp:nvSpPr>
      <dsp:spPr>
        <a:xfrm rot="10800000">
          <a:off x="0" y="1100920"/>
          <a:ext cx="7543800" cy="1110382"/>
        </a:xfrm>
        <a:prstGeom prst="upArrowCallout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85000"/>
                <a:satMod val="130000"/>
              </a:schemeClr>
            </a:gs>
            <a:gs pos="34000">
              <a:schemeClr val="accent4">
                <a:hueOff val="-2976513"/>
                <a:satOff val="17933"/>
                <a:lumOff val="1437"/>
                <a:alphaOff val="0"/>
                <a:shade val="87000"/>
                <a:satMod val="125000"/>
              </a:schemeClr>
            </a:gs>
            <a:gs pos="70000">
              <a:schemeClr val="accent4">
                <a:hueOff val="-2976513"/>
                <a:satOff val="17933"/>
                <a:lumOff val="143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smtClean="0"/>
            <a:t>Coeficiente Kudder Richardson (KR-20): Ítems dicotómicos</a:t>
          </a:r>
          <a:endParaRPr lang="es-ES" sz="2000" kern="1200"/>
        </a:p>
      </dsp:txBody>
      <dsp:txXfrm rot="10800000">
        <a:off x="0" y="1100920"/>
        <a:ext cx="7543800" cy="721493"/>
      </dsp:txXfrm>
    </dsp:sp>
    <dsp:sp modelId="{1DA1CEC5-1CCB-4A3C-9C3B-7925BE0B2096}">
      <dsp:nvSpPr>
        <dsp:cNvPr id="0" name=""/>
        <dsp:cNvSpPr/>
      </dsp:nvSpPr>
      <dsp:spPr>
        <a:xfrm rot="10800000">
          <a:off x="0" y="1367"/>
          <a:ext cx="7543800" cy="1110382"/>
        </a:xfrm>
        <a:prstGeom prst="upArrowCallou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85000"/>
                <a:satMod val="130000"/>
              </a:schemeClr>
            </a:gs>
            <a:gs pos="34000">
              <a:schemeClr val="accent4">
                <a:hueOff val="-4464770"/>
                <a:satOff val="26899"/>
                <a:lumOff val="2156"/>
                <a:alphaOff val="0"/>
                <a:shade val="87000"/>
                <a:satMod val="125000"/>
              </a:schemeClr>
            </a:gs>
            <a:gs pos="70000">
              <a:schemeClr val="accent4">
                <a:hueOff val="-4464770"/>
                <a:satOff val="26899"/>
                <a:lumOff val="215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smtClean="0"/>
            <a:t>Coeficiente Alfa de Crombach:  Ítems  politómicos</a:t>
          </a:r>
          <a:endParaRPr lang="es-ES" sz="2400" kern="1200"/>
        </a:p>
      </dsp:txBody>
      <dsp:txXfrm rot="10800000">
        <a:off x="0" y="1367"/>
        <a:ext cx="7543800" cy="7214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40479-7C0C-444C-A32D-20C3A511302C}">
      <dsp:nvSpPr>
        <dsp:cNvPr id="0" name=""/>
        <dsp:cNvSpPr/>
      </dsp:nvSpPr>
      <dsp:spPr>
        <a:xfrm>
          <a:off x="0" y="1005840"/>
          <a:ext cx="7133416" cy="2011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Se trata de un índice de consistencia interna que toma valores entre 0 y 1 y que sirve para comprobar si el instrumento que se está evaluando recopila información defectuosa y por tanto nos llevaría a conclusiones equivocadas o si se trata de un instrumento fiable que hace mediciones estables y consistentes.</a:t>
          </a:r>
          <a:r>
            <a:rPr lang="es-ES" sz="2000" kern="1200" dirty="0" smtClean="0"/>
            <a:t> </a:t>
          </a:r>
          <a:endParaRPr lang="es-ES" sz="2000" kern="1200" dirty="0"/>
        </a:p>
      </dsp:txBody>
      <dsp:txXfrm>
        <a:off x="58920" y="1064760"/>
        <a:ext cx="7015576" cy="1893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A5E15-8605-43A2-ACB3-37D8B83CAD56}" type="datetimeFigureOut">
              <a:rPr lang="es-PE" smtClean="0"/>
              <a:pPr/>
              <a:t>9/08/2018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7523E-5B03-4DB1-9203-B08BF817513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736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A81109-9130-4144-8BAC-D4A1BC4DCAC9}" type="slidenum">
              <a:rPr lang="es-ES" smtClean="0">
                <a:latin typeface="Arial" pitchFamily="34" charset="0"/>
              </a:rPr>
              <a:pPr/>
              <a:t>14</a:t>
            </a:fld>
            <a:endParaRPr lang="es-E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1EBC-C5DA-40A2-8612-94E9ABDE9271}" type="datetimeFigureOut">
              <a:rPr lang="es-PE" smtClean="0"/>
              <a:pPr/>
              <a:t>9/08/2018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6B28-65B9-43F6-82D1-EF2DB92C4CC9}" type="slidenum">
              <a:rPr lang="es-PE" smtClean="0"/>
              <a:pPr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2719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1EBC-C5DA-40A2-8612-94E9ABDE9271}" type="datetimeFigureOut">
              <a:rPr lang="es-PE" smtClean="0"/>
              <a:pPr/>
              <a:t>9/08/2018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6B28-65B9-43F6-82D1-EF2DB92C4CC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39791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1EBC-C5DA-40A2-8612-94E9ABDE9271}" type="datetimeFigureOut">
              <a:rPr lang="es-PE" smtClean="0"/>
              <a:pPr/>
              <a:t>9/08/2018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6B28-65B9-43F6-82D1-EF2DB92C4CC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6610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DF9F8A-E3FA-40EE-BC09-E5B4E26A4B7E}" type="slidenum"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8760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6D3783-B77D-4DDF-A65D-1BBC107C1726}" type="slidenum"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5593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4BE7F2-2434-4F26-8813-E5211368C319}" type="slidenum"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8173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4830BE-09AE-4285-A363-07E71366A073}" type="slidenum"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112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E1FD5F-3C93-4F37-A599-C7530D0EF3CD}" type="slidenum"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307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84D180-1A15-42C3-A1A1-3EA76A68653D}" type="slidenum"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4319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8F661E-27F9-4451-B3F5-A0AA6086722E}" type="slidenum"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0616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D330F9-C705-4494-8476-460968202547}" type="slidenum"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036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1EBC-C5DA-40A2-8612-94E9ABDE9271}" type="datetimeFigureOut">
              <a:rPr lang="es-PE" smtClean="0"/>
              <a:pPr/>
              <a:t>9/08/2018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6B28-65B9-43F6-82D1-EF2DB92C4CC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50454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31786F-E2F2-4FAE-A8FA-B342D665E419}" type="slidenum"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3628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07E495-0AEC-4DD6-8386-13FA68092068}" type="slidenum"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7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89D0D0-93C1-4502-8DB5-829FB572034A}" type="slidenum"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5929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1EBC-C5DA-40A2-8612-94E9ABDE9271}" type="datetimeFigureOut">
              <a:rPr lang="es-PE" smtClean="0"/>
              <a:pPr/>
              <a:t>9/08/2018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6B28-65B9-43F6-82D1-EF2DB92C4CC9}" type="slidenum">
              <a:rPr lang="es-PE" smtClean="0"/>
              <a:pPr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34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1EBC-C5DA-40A2-8612-94E9ABDE9271}" type="datetimeFigureOut">
              <a:rPr lang="es-PE" smtClean="0"/>
              <a:pPr/>
              <a:t>9/08/2018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6B28-65B9-43F6-82D1-EF2DB92C4CC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34092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1EBC-C5DA-40A2-8612-94E9ABDE9271}" type="datetimeFigureOut">
              <a:rPr lang="es-PE" smtClean="0"/>
              <a:pPr/>
              <a:t>9/08/2018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6B28-65B9-43F6-82D1-EF2DB92C4CC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5855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1EBC-C5DA-40A2-8612-94E9ABDE9271}" type="datetimeFigureOut">
              <a:rPr lang="es-PE" smtClean="0"/>
              <a:pPr/>
              <a:t>9/08/2018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6B28-65B9-43F6-82D1-EF2DB92C4CC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36249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1EBC-C5DA-40A2-8612-94E9ABDE9271}" type="datetimeFigureOut">
              <a:rPr lang="es-PE" smtClean="0"/>
              <a:pPr/>
              <a:t>9/08/2018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6B28-65B9-43F6-82D1-EF2DB92C4CC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3325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D3D1EBC-C5DA-40A2-8612-94E9ABDE9271}" type="datetimeFigureOut">
              <a:rPr lang="es-PE" smtClean="0"/>
              <a:pPr/>
              <a:t>9/08/2018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C6B28-65B9-43F6-82D1-EF2DB92C4CC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55321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1EBC-C5DA-40A2-8612-94E9ABDE9271}" type="datetimeFigureOut">
              <a:rPr lang="es-PE" smtClean="0"/>
              <a:pPr/>
              <a:t>9/08/2018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6B28-65B9-43F6-82D1-EF2DB92C4CC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50121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D3D1EBC-C5DA-40A2-8612-94E9ABDE9271}" type="datetimeFigureOut">
              <a:rPr lang="es-PE" smtClean="0"/>
              <a:pPr/>
              <a:t>9/08/2018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1CFC6B28-65B9-43F6-82D1-EF2DB92C4CC9}" type="slidenum">
              <a:rPr lang="es-PE" smtClean="0"/>
              <a:pPr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3E89A6-9CD8-4E0B-A0FD-B1875208E9C3}" type="slidenum"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29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altLang="es-PE" sz="4000" dirty="0" smtClean="0"/>
              <a:t>Confiabilidad </a:t>
            </a:r>
            <a:r>
              <a:rPr lang="es-ES" altLang="es-PE" sz="4000" dirty="0" smtClean="0"/>
              <a:t>de Instrumentos de Investigación en Ciencias </a:t>
            </a:r>
            <a:r>
              <a:rPr lang="es-ES" altLang="es-PE" sz="4000" dirty="0" smtClean="0"/>
              <a:t>Sociales</a:t>
            </a:r>
            <a:endParaRPr lang="es-ES" sz="4000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altLang="es-PE" dirty="0" smtClean="0"/>
              <a:t>Tomado y editado de </a:t>
            </a:r>
            <a:r>
              <a:rPr lang="es-MX" altLang="es-PE" dirty="0" smtClean="0"/>
              <a:t>Néstor </a:t>
            </a:r>
            <a:r>
              <a:rPr lang="es-MX" altLang="es-PE" dirty="0" smtClean="0"/>
              <a:t>Flores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58218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2696"/>
            <a:ext cx="795429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9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620713"/>
            <a:ext cx="4824412" cy="431800"/>
          </a:xfrm>
        </p:spPr>
        <p:txBody>
          <a:bodyPr>
            <a:normAutofit fontScale="90000"/>
          </a:bodyPr>
          <a:lstStyle/>
          <a:p>
            <a:pPr marL="838200" indent="-838200" eaLnBrk="1" hangingPunct="1"/>
            <a:r>
              <a:rPr lang="es-ES" sz="4000" b="1"/>
              <a:t>Resultados…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508625" y="1412875"/>
            <a:ext cx="2951163" cy="44640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_tradnl" dirty="0">
                <a:solidFill>
                  <a:schemeClr val="tx1"/>
                </a:solidFill>
                <a:latin typeface="+mn-lt"/>
              </a:rPr>
              <a:t>Como se puede apreciar, el resultado tiene un valor </a:t>
            </a:r>
            <a:r>
              <a:rPr lang="es-ES_tradnl" i="1" dirty="0">
                <a:solidFill>
                  <a:schemeClr val="tx1"/>
                </a:solidFill>
                <a:latin typeface="+mn-lt"/>
              </a:rPr>
              <a:t>α </a:t>
            </a:r>
            <a:r>
              <a:rPr lang="es-ES_tradnl" dirty="0">
                <a:solidFill>
                  <a:schemeClr val="tx1"/>
                </a:solidFill>
                <a:latin typeface="+mn-lt"/>
              </a:rPr>
              <a:t>de .977, lo que indica que este instrumento tiene un alto grado de confiabilidad, validando su uso para la recolección de datos.</a:t>
            </a:r>
            <a:endParaRPr lang="es-E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2532" name="Imagen 10"/>
          <p:cNvPicPr>
            <a:picLocks noChangeAspect="1" noChangeArrowheads="1"/>
          </p:cNvPicPr>
          <p:nvPr/>
        </p:nvPicPr>
        <p:blipFill>
          <a:blip r:embed="rId2"/>
          <a:srcRect l="20818" t="20456" r="46654" b="19653"/>
          <a:stretch>
            <a:fillRect/>
          </a:stretch>
        </p:blipFill>
        <p:spPr bwMode="auto">
          <a:xfrm>
            <a:off x="539750" y="1125538"/>
            <a:ext cx="4824413" cy="4751387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584" y="836712"/>
            <a:ext cx="7448550" cy="36169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37" y="4464781"/>
            <a:ext cx="8443044" cy="10858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689" y="5805264"/>
            <a:ext cx="40195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556936" y="904986"/>
            <a:ext cx="81081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buSzPct val="100000"/>
            </a:pPr>
            <a:r>
              <a:rPr lang="es-ES" sz="2800" b="1" dirty="0" smtClean="0">
                <a:cs typeface="Times New Roman" pitchFamily="18" charset="0"/>
              </a:rPr>
              <a:t>Confiabilidad </a:t>
            </a:r>
            <a:r>
              <a:rPr lang="es-ES" sz="2800" b="1" dirty="0">
                <a:cs typeface="Times New Roman" pitchFamily="18" charset="0"/>
              </a:rPr>
              <a:t>para respuestas </a:t>
            </a:r>
            <a:r>
              <a:rPr lang="es-ES" sz="2800" b="1" dirty="0" smtClean="0">
                <a:cs typeface="Times New Roman" pitchFamily="18" charset="0"/>
              </a:rPr>
              <a:t>dicotómicas</a:t>
            </a:r>
            <a:endParaRPr lang="es-ES" sz="2800" b="1" dirty="0">
              <a:cs typeface="Times New Roman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95536" y="3823129"/>
            <a:ext cx="57606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s-ES" dirty="0">
                <a:cs typeface="Times New Roman" pitchFamily="18" charset="0"/>
              </a:rPr>
              <a:t>Donde: </a:t>
            </a:r>
          </a:p>
          <a:p>
            <a:endParaRPr lang="es-ES" dirty="0"/>
          </a:p>
          <a:p>
            <a:pPr eaLnBrk="0" hangingPunct="0"/>
            <a:r>
              <a:rPr lang="es-ES" dirty="0">
                <a:cs typeface="Times New Roman" pitchFamily="18" charset="0"/>
              </a:rPr>
              <a:t>k = número de </a:t>
            </a:r>
            <a:r>
              <a:rPr lang="es-ES" dirty="0" smtClean="0">
                <a:cs typeface="Times New Roman" pitchFamily="18" charset="0"/>
              </a:rPr>
              <a:t>ítems</a:t>
            </a:r>
            <a:r>
              <a:rPr lang="es-ES" dirty="0" smtClean="0"/>
              <a:t> </a:t>
            </a:r>
            <a:endParaRPr lang="es-ES" dirty="0"/>
          </a:p>
          <a:p>
            <a:pPr eaLnBrk="0" hangingPunct="0"/>
            <a:r>
              <a:rPr lang="es-ES" dirty="0" err="1" smtClean="0">
                <a:cs typeface="Times New Roman" pitchFamily="18" charset="0"/>
              </a:rPr>
              <a:t>p</a:t>
            </a:r>
            <a:r>
              <a:rPr lang="es-ES" baseline="-30000" dirty="0" err="1" smtClean="0">
                <a:cs typeface="Times New Roman" pitchFamily="18" charset="0"/>
              </a:rPr>
              <a:t>i</a:t>
            </a:r>
            <a:r>
              <a:rPr lang="es-ES" dirty="0" err="1" smtClean="0">
                <a:cs typeface="Times New Roman" pitchFamily="18" charset="0"/>
              </a:rPr>
              <a:t>q</a:t>
            </a:r>
            <a:r>
              <a:rPr lang="es-ES" baseline="-30000" dirty="0" err="1" smtClean="0">
                <a:cs typeface="Times New Roman" pitchFamily="18" charset="0"/>
              </a:rPr>
              <a:t>i</a:t>
            </a:r>
            <a:r>
              <a:rPr lang="es-ES" baseline="-30000" dirty="0" smtClean="0">
                <a:cs typeface="Times New Roman" pitchFamily="18" charset="0"/>
              </a:rPr>
              <a:t> </a:t>
            </a:r>
            <a:r>
              <a:rPr lang="es-ES" dirty="0">
                <a:cs typeface="Times New Roman" pitchFamily="18" charset="0"/>
              </a:rPr>
              <a:t>= varianza de cada ítem</a:t>
            </a:r>
            <a:endParaRPr lang="es-ES" dirty="0"/>
          </a:p>
          <a:p>
            <a:pPr eaLnBrk="0" hangingPunct="0"/>
            <a:r>
              <a:rPr lang="es-ES" dirty="0">
                <a:cs typeface="Times New Roman" pitchFamily="18" charset="0"/>
              </a:rPr>
              <a:t>s</a:t>
            </a:r>
            <a:r>
              <a:rPr lang="es-ES" baseline="30000" dirty="0">
                <a:cs typeface="Times New Roman" pitchFamily="18" charset="0"/>
              </a:rPr>
              <a:t>2</a:t>
            </a:r>
            <a:r>
              <a:rPr lang="es-ES" baseline="-30000" dirty="0">
                <a:cs typeface="Times New Roman" pitchFamily="18" charset="0"/>
              </a:rPr>
              <a:t>T</a:t>
            </a:r>
            <a:r>
              <a:rPr lang="es-ES" dirty="0">
                <a:cs typeface="Times New Roman" pitchFamily="18" charset="0"/>
              </a:rPr>
              <a:t> = varianza de los puntajes totales</a:t>
            </a:r>
            <a:endParaRPr lang="es-ES" dirty="0"/>
          </a:p>
          <a:p>
            <a:pPr eaLnBrk="0" hangingPunct="0"/>
            <a:r>
              <a:rPr lang="es-ES" dirty="0">
                <a:cs typeface="Times New Roman" pitchFamily="18" charset="0"/>
              </a:rPr>
              <a:t>k = número de ítems del </a:t>
            </a:r>
            <a:r>
              <a:rPr lang="es-ES" dirty="0" smtClean="0">
                <a:cs typeface="Times New Roman" pitchFamily="18" charset="0"/>
              </a:rPr>
              <a:t>instrumento</a:t>
            </a:r>
          </a:p>
          <a:p>
            <a:r>
              <a:rPr lang="es-ES_tradnl" dirty="0"/>
              <a:t>p=personas que responden afirmativamente a cada ítem.</a:t>
            </a:r>
            <a:endParaRPr lang="es-CO" dirty="0"/>
          </a:p>
          <a:p>
            <a:r>
              <a:rPr lang="es-ES_tradnl" dirty="0"/>
              <a:t>q=personas que responden negativamente a  </a:t>
            </a:r>
            <a:r>
              <a:rPr lang="es-ES_tradnl" dirty="0" smtClean="0"/>
              <a:t>cada </a:t>
            </a:r>
            <a:r>
              <a:rPr lang="es-ES_tradnl" dirty="0"/>
              <a:t>ítem</a:t>
            </a:r>
            <a:r>
              <a:rPr lang="es-ES_tradnl" dirty="0" smtClean="0"/>
              <a:t>.</a:t>
            </a:r>
            <a:endParaRPr lang="es-CO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267744" y="6388100"/>
            <a:ext cx="6553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/>
              <a:t>*</a:t>
            </a:r>
            <a:r>
              <a:rPr lang="pt-BR" dirty="0" err="1"/>
              <a:t>En</a:t>
            </a:r>
            <a:r>
              <a:rPr lang="pt-BR" dirty="0"/>
              <a:t> Excel </a:t>
            </a:r>
            <a:r>
              <a:rPr lang="pt-BR" dirty="0" err="1"/>
              <a:t>los</a:t>
            </a:r>
            <a:r>
              <a:rPr lang="pt-BR" dirty="0"/>
              <a:t> valores de </a:t>
            </a:r>
            <a:r>
              <a:rPr lang="es-ES" dirty="0" err="1"/>
              <a:t>p</a:t>
            </a:r>
            <a:r>
              <a:rPr lang="es-ES" baseline="-25000" dirty="0" err="1"/>
              <a:t>i</a:t>
            </a:r>
            <a:r>
              <a:rPr lang="es-ES" dirty="0" err="1"/>
              <a:t>q</a:t>
            </a:r>
            <a:r>
              <a:rPr lang="es-ES" baseline="-25000" dirty="0" err="1"/>
              <a:t>i</a:t>
            </a:r>
            <a:r>
              <a:rPr lang="pt-BR" dirty="0"/>
              <a:t> se </a:t>
            </a:r>
            <a:r>
              <a:rPr lang="pt-BR" dirty="0" err="1"/>
              <a:t>hallan</a:t>
            </a:r>
            <a:r>
              <a:rPr lang="pt-BR" dirty="0"/>
              <a:t> </a:t>
            </a:r>
            <a:r>
              <a:rPr lang="pt-BR" dirty="0" err="1"/>
              <a:t>con</a:t>
            </a:r>
            <a:r>
              <a:rPr lang="pt-BR" dirty="0"/>
              <a:t>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opción</a:t>
            </a:r>
            <a:r>
              <a:rPr lang="pt-BR" dirty="0"/>
              <a:t> VARA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453877"/>
              </p:ext>
            </p:extLst>
          </p:nvPr>
        </p:nvGraphicFramePr>
        <p:xfrm>
          <a:off x="1043608" y="1985380"/>
          <a:ext cx="4374854" cy="1142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cuación" r:id="rId3" imgW="1435100" imgH="431800" progId="Equation.3">
                  <p:embed/>
                </p:oleObj>
              </mc:Choice>
              <mc:Fallback>
                <p:oleObj name="Ecuación" r:id="rId3" imgW="14351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85380"/>
                        <a:ext cx="4374854" cy="11420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468942"/>
              </p:ext>
            </p:extLst>
          </p:nvPr>
        </p:nvGraphicFramePr>
        <p:xfrm>
          <a:off x="6094432" y="1846414"/>
          <a:ext cx="2214223" cy="129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cuación" r:id="rId5" imgW="1282700" imgH="622300" progId="Equation.3">
                  <p:embed/>
                </p:oleObj>
              </mc:Choice>
              <mc:Fallback>
                <p:oleObj name="Ecuación" r:id="rId5" imgW="1282700" imgH="6223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32" y="1846414"/>
                        <a:ext cx="2214223" cy="12945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23528" y="2333280"/>
            <a:ext cx="1180194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buSzPct val="100000"/>
            </a:pPr>
            <a:r>
              <a:rPr lang="es-EC" sz="3200" i="1" dirty="0" smtClean="0">
                <a:cs typeface="Times New Roman" pitchFamily="18" charset="0"/>
              </a:rPr>
              <a:t>KR20</a:t>
            </a:r>
            <a:endParaRPr lang="es-ES" sz="3200" b="1" i="1" dirty="0">
              <a:cs typeface="Times New Roman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8312" y="3415193"/>
            <a:ext cx="2802632" cy="246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137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2976" y="214290"/>
            <a:ext cx="6786610" cy="609600"/>
          </a:xfrm>
          <a:solidFill>
            <a:schemeClr val="accent2">
              <a:alpha val="57000"/>
            </a:schemeClr>
          </a:solidFill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ct val="10000"/>
              </a:spcAft>
              <a:defRPr/>
            </a:pPr>
            <a:r>
              <a:rPr lang="es-V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TIPOS DE CONFIABILIDAD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14282" y="1714488"/>
            <a:ext cx="8715436" cy="3874752"/>
          </a:xfrm>
          <a:prstGeom prst="roundRect">
            <a:avLst/>
          </a:prstGeom>
          <a:solidFill>
            <a:schemeClr val="bg1">
              <a:alpha val="69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endParaRPr lang="es-ES" sz="3200" b="1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s-ES" sz="3200" dirty="0">
              <a:solidFill>
                <a:schemeClr val="tx1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71590"/>
              </p:ext>
            </p:extLst>
          </p:nvPr>
        </p:nvGraphicFramePr>
        <p:xfrm>
          <a:off x="428624" y="2276872"/>
          <a:ext cx="8215314" cy="2808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607">
                <a:tc>
                  <a:txBody>
                    <a:bodyPr/>
                    <a:lstStyle/>
                    <a:p>
                      <a:pPr algn="ctr"/>
                      <a:r>
                        <a:rPr lang="es-ES_tradnl" sz="1800" u="sng" dirty="0"/>
                        <a:t>MÉTODO</a:t>
                      </a:r>
                      <a:endParaRPr lang="es-ES" sz="1800" u="sng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u="sng" dirty="0"/>
                        <a:t>TÉCNICA</a:t>
                      </a:r>
                      <a:endParaRPr lang="es-ES" sz="1800" u="sng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u="sng" dirty="0"/>
                        <a:t>PROPÓSITO</a:t>
                      </a:r>
                      <a:endParaRPr lang="es-ES" sz="1800" u="sng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268"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Análisis de homogeneidad de los Itemes</a:t>
                      </a:r>
                      <a:endParaRPr lang="es-ES" sz="1800" dirty="0"/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KR</a:t>
                      </a:r>
                      <a:r>
                        <a:rPr lang="es-ES_tradnl" sz="1800" baseline="0" dirty="0"/>
                        <a:t> 20</a:t>
                      </a:r>
                      <a:endParaRPr lang="es-ES" sz="1800" dirty="0"/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Coeficientes de fiabilidad como consistencia interna para itemes dicotómicos</a:t>
                      </a:r>
                      <a:r>
                        <a:rPr lang="es-ES_tradnl" sz="1800" baseline="0" dirty="0"/>
                        <a:t> (KR20). </a:t>
                      </a:r>
                      <a:endParaRPr lang="es-ES" sz="1800" dirty="0"/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9437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Alfa</a:t>
                      </a:r>
                      <a:r>
                        <a:rPr lang="es-ES_tradnl" sz="1800" baseline="0" dirty="0"/>
                        <a:t> de Cronbach</a:t>
                      </a:r>
                      <a:endParaRPr lang="es-ES" sz="1800" dirty="0"/>
                    </a:p>
                  </a:txBody>
                  <a:tcPr marL="91439" marR="9143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/>
                        <a:t>Homogeneidad de los itemes con escala tipo Lickert.</a:t>
                      </a:r>
                      <a:endParaRPr lang="es-ES" sz="1800" dirty="0"/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2960" y="1052736"/>
            <a:ext cx="7543800" cy="684625"/>
          </a:xfrm>
        </p:spPr>
        <p:txBody>
          <a:bodyPr/>
          <a:lstStyle/>
          <a:p>
            <a:r>
              <a:rPr lang="es-PE" smtClean="0"/>
              <a:t>CONFIABILDAD</a:t>
            </a:r>
            <a:endParaRPr lang="es-PE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686890"/>
              </p:ext>
            </p:extLst>
          </p:nvPr>
        </p:nvGraphicFramePr>
        <p:xfrm>
          <a:off x="822960" y="1845734"/>
          <a:ext cx="7543800" cy="32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 5"/>
          <p:cNvSpPr/>
          <p:nvPr/>
        </p:nvSpPr>
        <p:spPr>
          <a:xfrm>
            <a:off x="1691680" y="5517232"/>
            <a:ext cx="7164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Si los resultados no son coherentes no se puede “confiar” en ellos. A menor variación en las mediciones repetidas mayor confiabilidad.</a:t>
            </a:r>
          </a:p>
        </p:txBody>
      </p:sp>
    </p:spTree>
    <p:extLst>
      <p:ext uri="{BB962C8B-B14F-4D97-AF65-F5344CB8AC3E}">
        <p14:creationId xmlns:p14="http://schemas.microsoft.com/office/powerpoint/2010/main" val="2447054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6 CuadroTexto"/>
          <p:cNvSpPr txBox="1">
            <a:spLocks noChangeArrowheads="1"/>
          </p:cNvSpPr>
          <p:nvPr/>
        </p:nvSpPr>
        <p:spPr bwMode="auto">
          <a:xfrm>
            <a:off x="4427984" y="421213"/>
            <a:ext cx="4466170" cy="830997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Char char=""/>
              <a:defRPr sz="2600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F9B639"/>
              </a:buClr>
              <a:buSzPct val="80000"/>
              <a:buFont typeface="Wingdings 2" pitchFamily="18" charset="2"/>
              <a:buChar char=""/>
              <a:defRPr sz="2300">
                <a:solidFill>
                  <a:srgbClr val="6C6C6C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ts val="400"/>
              </a:spcBef>
              <a:buClr>
                <a:srgbClr val="F9B639"/>
              </a:buClr>
              <a:buSzPct val="60000"/>
              <a:buFont typeface="Wingdings" pitchFamily="2" charset="2"/>
              <a:buChar char="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9B639"/>
              </a:buClr>
              <a:buSzPct val="80000"/>
              <a:buFont typeface="Wingdings 2" pitchFamily="18" charset="2"/>
              <a:buChar char=""/>
              <a:defRPr sz="2000">
                <a:solidFill>
                  <a:srgbClr val="6C6C6C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F9B639"/>
              </a:buClr>
              <a:buSzPct val="70000"/>
              <a:buFont typeface="Wingdings" pitchFamily="2" charset="2"/>
              <a:buChar char=""/>
              <a:defRPr sz="2000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itchFamily="2" charset="2"/>
              <a:buChar char=""/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itchFamily="2" charset="2"/>
              <a:buChar char=""/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itchFamily="2" charset="2"/>
              <a:buChar char=""/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itchFamily="2" charset="2"/>
              <a:buChar char=""/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PE" sz="24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Instrumento de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PE" sz="24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medición</a:t>
            </a:r>
            <a:endParaRPr lang="es-MX" altLang="es-PE" sz="24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CONFIABILIDAD:</a:t>
            </a:r>
            <a:endParaRPr lang="es-ES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83448"/>
              </p:ext>
            </p:extLst>
          </p:nvPr>
        </p:nvGraphicFramePr>
        <p:xfrm>
          <a:off x="611560" y="1845734"/>
          <a:ext cx="7755200" cy="4463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8113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43000" y="457200"/>
            <a:ext cx="6858000" cy="442913"/>
          </a:xfrm>
          <a:prstGeom prst="rect">
            <a:avLst/>
          </a:prstGeom>
          <a:solidFill>
            <a:schemeClr val="tx2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s-PE" b="1">
                <a:solidFill>
                  <a:schemeClr val="bg2"/>
                </a:solidFill>
                <a:latin typeface="Lucida Console" pitchFamily="49" charset="0"/>
              </a:rPr>
              <a:t>Interpretación del coeficiente de Confiabilidad</a:t>
            </a:r>
            <a:endParaRPr lang="es-VE" altLang="es-PE" b="1">
              <a:solidFill>
                <a:schemeClr val="bg2"/>
              </a:solidFill>
              <a:latin typeface="Lucida Console" pitchFamily="49" charset="0"/>
            </a:endParaRPr>
          </a:p>
        </p:txBody>
      </p:sp>
      <p:graphicFrame>
        <p:nvGraphicFramePr>
          <p:cNvPr id="16568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60123"/>
              </p:ext>
            </p:extLst>
          </p:nvPr>
        </p:nvGraphicFramePr>
        <p:xfrm>
          <a:off x="1907704" y="1438273"/>
          <a:ext cx="4035896" cy="2710806"/>
        </p:xfrm>
        <a:graphic>
          <a:graphicData uri="http://schemas.openxmlformats.org/drawingml/2006/table">
            <a:tbl>
              <a:tblPr/>
              <a:tblGrid>
                <a:gridCol w="2057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C" sz="2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Rangos</a:t>
                      </a:r>
                      <a:endParaRPr kumimoji="0" lang="es-EC" sz="2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C" sz="2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</a:rPr>
                        <a:t>Magnitud</a:t>
                      </a:r>
                      <a:endParaRPr kumimoji="0" lang="es-EC" sz="2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0.81 a1.00</a:t>
                      </a:r>
                      <a:endParaRPr kumimoji="0" lang="es-V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Muy alta</a:t>
                      </a:r>
                      <a:endParaRPr kumimoji="0" lang="es-VE" sz="2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0.61 a 0.80</a:t>
                      </a:r>
                      <a:endParaRPr kumimoji="0" lang="es-V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Alta</a:t>
                      </a:r>
                      <a:endParaRPr kumimoji="0" lang="es-V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0.41 a 0.60</a:t>
                      </a:r>
                      <a:endParaRPr kumimoji="0" lang="es-VE" sz="2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C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Moderada</a:t>
                      </a:r>
                      <a:endParaRPr kumimoji="0" lang="es-EC" sz="2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0.21 a 0.40</a:t>
                      </a:r>
                      <a:endParaRPr kumimoji="0" lang="es-VE" sz="2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Baja</a:t>
                      </a:r>
                      <a:endParaRPr kumimoji="0" lang="es-V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0.01 a 0.20</a:t>
                      </a:r>
                      <a:endParaRPr kumimoji="0" lang="es-VE" sz="2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s-EC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Muy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Baja</a:t>
                      </a:r>
                      <a:endParaRPr kumimoji="0" lang="es-V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362" name="AutoShape 186"/>
          <p:cNvSpPr>
            <a:spLocks/>
          </p:cNvSpPr>
          <p:nvPr/>
        </p:nvSpPr>
        <p:spPr bwMode="auto">
          <a:xfrm>
            <a:off x="6019800" y="1828800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PE" altLang="es-PE"/>
          </a:p>
        </p:txBody>
      </p:sp>
      <p:sp>
        <p:nvSpPr>
          <p:cNvPr id="14363" name="Text Box 187"/>
          <p:cNvSpPr txBox="1">
            <a:spLocks noChangeArrowheads="1"/>
          </p:cNvSpPr>
          <p:nvPr/>
        </p:nvSpPr>
        <p:spPr bwMode="auto">
          <a:xfrm>
            <a:off x="6172200" y="1905000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C" altLang="es-PE" sz="2000" dirty="0" smtClean="0"/>
              <a:t>Aceptable</a:t>
            </a:r>
            <a:endParaRPr lang="es-EC" altLang="es-PE" sz="2000" dirty="0"/>
          </a:p>
        </p:txBody>
      </p:sp>
      <p:cxnSp>
        <p:nvCxnSpPr>
          <p:cNvPr id="14364" name="AutoShape 191"/>
          <p:cNvCxnSpPr>
            <a:cxnSpLocks noChangeShapeType="1"/>
            <a:endCxn id="14365" idx="1"/>
          </p:cNvCxnSpPr>
          <p:nvPr/>
        </p:nvCxnSpPr>
        <p:spPr bwMode="auto">
          <a:xfrm>
            <a:off x="5926432" y="2728911"/>
            <a:ext cx="733800" cy="35076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</p:cxnSp>
      <p:sp>
        <p:nvSpPr>
          <p:cNvPr id="14365" name="Text Box 192"/>
          <p:cNvSpPr txBox="1">
            <a:spLocks noChangeArrowheads="1"/>
          </p:cNvSpPr>
          <p:nvPr/>
        </p:nvSpPr>
        <p:spPr bwMode="auto">
          <a:xfrm>
            <a:off x="6660232" y="2725737"/>
            <a:ext cx="2088232" cy="707886"/>
          </a:xfrm>
          <a:prstGeom prst="rect">
            <a:avLst/>
          </a:prstGeom>
          <a:solidFill>
            <a:srgbClr val="FFE4AF"/>
          </a:solidFill>
          <a:ln w="76200" cmpd="tri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PE" sz="2000" dirty="0"/>
              <a:t>Error </a:t>
            </a:r>
            <a:r>
              <a:rPr lang="es-EC" altLang="es-PE" sz="2000" dirty="0" smtClean="0"/>
              <a:t>Estándar de Medición: EEM</a:t>
            </a:r>
            <a:endParaRPr lang="es-EC" altLang="es-PE" sz="2000" dirty="0"/>
          </a:p>
        </p:txBody>
      </p:sp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611560" y="4556123"/>
            <a:ext cx="8136904" cy="1324254"/>
            <a:chOff x="816" y="2880"/>
            <a:chExt cx="3456" cy="717"/>
          </a:xfrm>
        </p:grpSpPr>
        <p:sp>
          <p:nvSpPr>
            <p:cNvPr id="14368" name="Text Box 195"/>
            <p:cNvSpPr txBox="1">
              <a:spLocks noChangeArrowheads="1"/>
            </p:cNvSpPr>
            <p:nvPr/>
          </p:nvSpPr>
          <p:spPr bwMode="auto">
            <a:xfrm>
              <a:off x="816" y="2880"/>
              <a:ext cx="3456" cy="717"/>
            </a:xfrm>
            <a:prstGeom prst="rect">
              <a:avLst/>
            </a:prstGeom>
            <a:solidFill>
              <a:srgbClr val="FFE4AF"/>
            </a:solidFill>
            <a:ln w="76200" cmpd="tri">
              <a:solidFill>
                <a:srgbClr val="FF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s-EC" altLang="es-PE" sz="2000" b="1" dirty="0" smtClean="0">
                  <a:solidFill>
                    <a:schemeClr val="accent3">
                      <a:lumMod val="75000"/>
                    </a:schemeClr>
                  </a:solidFill>
                </a:rPr>
                <a:t>La confiabilidad está en relación directa con la extensión del instrumento:</a:t>
              </a:r>
            </a:p>
            <a:p>
              <a:pPr algn="just">
                <a:spcBef>
                  <a:spcPct val="50000"/>
                </a:spcBef>
              </a:pPr>
              <a:r>
                <a:rPr lang="es-EC" altLang="es-PE" sz="2000" b="1" dirty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lang="es-EC" altLang="es-PE" sz="2000" dirty="0" smtClean="0">
                  <a:solidFill>
                    <a:schemeClr val="accent3">
                      <a:lumMod val="75000"/>
                    </a:schemeClr>
                  </a:solidFill>
                </a:rPr>
                <a:t>n&lt;10                          aumenta el error de medición</a:t>
              </a:r>
            </a:p>
            <a:p>
              <a:pPr algn="just">
                <a:spcBef>
                  <a:spcPct val="50000"/>
                </a:spcBef>
              </a:pPr>
              <a:r>
                <a:rPr lang="es-EC" altLang="es-PE" sz="2000" dirty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lang="es-EC" altLang="es-PE" sz="2000" dirty="0" smtClean="0">
                  <a:solidFill>
                    <a:schemeClr val="accent3">
                      <a:lumMod val="75000"/>
                    </a:schemeClr>
                  </a:solidFill>
                </a:rPr>
                <a:t>n&gt;30                          se incrementa la confiabilidad</a:t>
              </a:r>
              <a:endParaRPr lang="es-EC" altLang="es-PE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369" name="AutoShape 196"/>
            <p:cNvSpPr>
              <a:spLocks noChangeArrowheads="1"/>
            </p:cNvSpPr>
            <p:nvPr/>
          </p:nvSpPr>
          <p:spPr bwMode="auto">
            <a:xfrm>
              <a:off x="1580" y="3132"/>
              <a:ext cx="367" cy="1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4370" name="AutoShape 197"/>
            <p:cNvSpPr>
              <a:spLocks noChangeArrowheads="1"/>
            </p:cNvSpPr>
            <p:nvPr/>
          </p:nvSpPr>
          <p:spPr bwMode="auto">
            <a:xfrm>
              <a:off x="1566" y="3380"/>
              <a:ext cx="381" cy="1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Cálculo de la Confiabilidad</a:t>
            </a:r>
            <a:endParaRPr lang="es-PE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24117"/>
              </p:ext>
            </p:extLst>
          </p:nvPr>
        </p:nvGraphicFramePr>
        <p:xfrm>
          <a:off x="1064156" y="2132856"/>
          <a:ext cx="7061408" cy="3736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lipse 7"/>
          <p:cNvSpPr/>
          <p:nvPr/>
        </p:nvSpPr>
        <p:spPr>
          <a:xfrm>
            <a:off x="4610579" y="4000975"/>
            <a:ext cx="3650744" cy="2267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596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CONFIABILIDAD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331056"/>
              </p:ext>
            </p:extLst>
          </p:nvPr>
        </p:nvGraphicFramePr>
        <p:xfrm>
          <a:off x="633224" y="1845734"/>
          <a:ext cx="7899216" cy="4247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/>
          <p:cNvSpPr/>
          <p:nvPr/>
        </p:nvSpPr>
        <p:spPr>
          <a:xfrm>
            <a:off x="3183346" y="2132856"/>
            <a:ext cx="2798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Consistencia Interna:</a:t>
            </a:r>
          </a:p>
        </p:txBody>
      </p:sp>
    </p:spTree>
    <p:extLst>
      <p:ext uri="{BB962C8B-B14F-4D97-AF65-F5344CB8AC3E}">
        <p14:creationId xmlns:p14="http://schemas.microsoft.com/office/powerpoint/2010/main" val="76517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Consistencia Interna</a:t>
            </a:r>
            <a:endParaRPr lang="es-PE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263644"/>
              </p:ext>
            </p:extLst>
          </p:nvPr>
        </p:nvGraphicFramePr>
        <p:xfrm>
          <a:off x="822960" y="1845734"/>
          <a:ext cx="75438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 5"/>
          <p:cNvSpPr/>
          <p:nvPr/>
        </p:nvSpPr>
        <p:spPr>
          <a:xfrm>
            <a:off x="2370757" y="5977467"/>
            <a:ext cx="4448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Requiere sola administración del instrumento</a:t>
            </a:r>
          </a:p>
        </p:txBody>
      </p:sp>
    </p:spTree>
    <p:extLst>
      <p:ext uri="{BB962C8B-B14F-4D97-AF65-F5344CB8AC3E}">
        <p14:creationId xmlns:p14="http://schemas.microsoft.com/office/powerpoint/2010/main" val="23054994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539750" y="0"/>
            <a:ext cx="763265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ES" sz="2000" dirty="0">
              <a:latin typeface="ZapfEllipt BT" charset="0"/>
            </a:endParaRPr>
          </a:p>
          <a:p>
            <a:pPr eaLnBrk="0" hangingPunct="0">
              <a:buSzPct val="100000"/>
            </a:pPr>
            <a:r>
              <a:rPr lang="es-ES" sz="2800" b="1" dirty="0">
                <a:cs typeface="Times New Roman" pitchFamily="18" charset="0"/>
              </a:rPr>
              <a:t>Confiabilidad para respuestas </a:t>
            </a:r>
            <a:r>
              <a:rPr lang="es-ES" sz="2800" b="1" dirty="0" smtClean="0">
                <a:cs typeface="Times New Roman" pitchFamily="18" charset="0"/>
              </a:rPr>
              <a:t>policotómicos</a:t>
            </a:r>
            <a:endParaRPr lang="es-ES" sz="2800" dirty="0"/>
          </a:p>
          <a:p>
            <a:pPr eaLnBrk="0" hangingPunct="0"/>
            <a:r>
              <a:rPr lang="es-ES" sz="2800" dirty="0">
                <a:cs typeface="Times New Roman" pitchFamily="18" charset="0"/>
              </a:rPr>
              <a:t> </a:t>
            </a:r>
          </a:p>
          <a:p>
            <a:pPr algn="ctr" eaLnBrk="0" hangingPunct="0"/>
            <a:r>
              <a:rPr lang="es-ES" sz="2800" dirty="0">
                <a:cs typeface="Times New Roman" pitchFamily="18" charset="0"/>
              </a:rPr>
              <a:t>Coeficiente alfa de CRONBACH</a:t>
            </a:r>
            <a:endParaRPr lang="es-ES" sz="2800" dirty="0"/>
          </a:p>
          <a:p>
            <a:pPr eaLnBrk="0" hangingPunct="0"/>
            <a:endParaRPr lang="pt-BR" sz="2800" dirty="0">
              <a:cs typeface="Times New Roman" pitchFamily="18" charset="0"/>
            </a:endParaRPr>
          </a:p>
          <a:p>
            <a:pPr eaLnBrk="0" hangingPunct="0"/>
            <a:endParaRPr lang="pt-BR" sz="2000" dirty="0">
              <a:cs typeface="Times New Roman" pitchFamily="18" charset="0"/>
            </a:endParaRPr>
          </a:p>
          <a:p>
            <a:pPr eaLnBrk="0" hangingPunct="0"/>
            <a:endParaRPr lang="pt-BR" sz="2000" dirty="0">
              <a:cs typeface="Times New Roman" pitchFamily="18" charset="0"/>
            </a:endParaRPr>
          </a:p>
          <a:p>
            <a:pPr eaLnBrk="0" hangingPunct="0"/>
            <a:r>
              <a:rPr lang="pt-BR" sz="3600" dirty="0">
                <a:cs typeface="Times New Roman" pitchFamily="18" charset="0"/>
              </a:rPr>
              <a:t>α = </a:t>
            </a:r>
            <a:r>
              <a:rPr lang="pt-BR" sz="2000" dirty="0">
                <a:cs typeface="Times New Roman" pitchFamily="18" charset="0"/>
              </a:rPr>
              <a:t>  </a:t>
            </a:r>
          </a:p>
          <a:p>
            <a:pPr eaLnBrk="0" hangingPunct="0"/>
            <a:endParaRPr lang="pt-BR" sz="2000" dirty="0">
              <a:cs typeface="Times New Roman" pitchFamily="18" charset="0"/>
            </a:endParaRPr>
          </a:p>
          <a:p>
            <a:pPr eaLnBrk="0" hangingPunct="0"/>
            <a:endParaRPr lang="pt-BR" sz="2000" dirty="0">
              <a:cs typeface="Times New Roman" pitchFamily="18" charset="0"/>
            </a:endParaRPr>
          </a:p>
          <a:p>
            <a:pPr eaLnBrk="0" hangingPunct="0"/>
            <a:endParaRPr lang="pt-BR" sz="2000" dirty="0">
              <a:cs typeface="Times New Roman" pitchFamily="18" charset="0"/>
            </a:endParaRPr>
          </a:p>
          <a:p>
            <a:pPr eaLnBrk="0" hangingPunct="0"/>
            <a:endParaRPr lang="pt-BR" sz="2000" dirty="0">
              <a:cs typeface="Times New Roman" pitchFamily="18" charset="0"/>
            </a:endParaRPr>
          </a:p>
          <a:p>
            <a:pPr eaLnBrk="0" hangingPunct="0"/>
            <a:endParaRPr lang="pt-BR" sz="2000" dirty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9750" y="3895707"/>
            <a:ext cx="793358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2400" dirty="0">
                <a:cs typeface="Times New Roman" pitchFamily="18" charset="0"/>
              </a:rPr>
              <a:t>Donde: </a:t>
            </a:r>
            <a:endParaRPr lang="es-ES" sz="2400" dirty="0"/>
          </a:p>
          <a:p>
            <a:pPr eaLnBrk="0" hangingPunct="0"/>
            <a:r>
              <a:rPr lang="es-ES" sz="2400" dirty="0">
                <a:cs typeface="Times New Roman" pitchFamily="18" charset="0"/>
              </a:rPr>
              <a:t>∑s</a:t>
            </a:r>
            <a:r>
              <a:rPr lang="es-ES" sz="2400" baseline="30000" dirty="0">
                <a:cs typeface="Times New Roman" pitchFamily="18" charset="0"/>
              </a:rPr>
              <a:t>2</a:t>
            </a:r>
            <a:r>
              <a:rPr lang="es-ES" sz="2400" baseline="-30000" dirty="0">
                <a:cs typeface="Times New Roman" pitchFamily="18" charset="0"/>
              </a:rPr>
              <a:t>i </a:t>
            </a:r>
            <a:r>
              <a:rPr lang="es-ES" sz="2400" dirty="0">
                <a:cs typeface="Times New Roman" pitchFamily="18" charset="0"/>
              </a:rPr>
              <a:t>= varianza de cada ítem</a:t>
            </a:r>
            <a:endParaRPr lang="es-ES" sz="2400" dirty="0"/>
          </a:p>
          <a:p>
            <a:pPr eaLnBrk="0" hangingPunct="0"/>
            <a:r>
              <a:rPr lang="es-ES" sz="2400" dirty="0">
                <a:cs typeface="Times New Roman" pitchFamily="18" charset="0"/>
              </a:rPr>
              <a:t>s</a:t>
            </a:r>
            <a:r>
              <a:rPr lang="es-ES" sz="2400" baseline="30000" dirty="0">
                <a:cs typeface="Times New Roman" pitchFamily="18" charset="0"/>
              </a:rPr>
              <a:t>2</a:t>
            </a:r>
            <a:r>
              <a:rPr lang="es-ES" sz="2400" baseline="-30000" dirty="0">
                <a:cs typeface="Times New Roman" pitchFamily="18" charset="0"/>
              </a:rPr>
              <a:t>T</a:t>
            </a:r>
            <a:r>
              <a:rPr lang="es-ES" sz="2400" dirty="0">
                <a:cs typeface="Times New Roman" pitchFamily="18" charset="0"/>
              </a:rPr>
              <a:t> = varianza de los puntajes totales del instrumento</a:t>
            </a:r>
          </a:p>
          <a:p>
            <a:pPr eaLnBrk="0" hangingPunct="0"/>
            <a:r>
              <a:rPr lang="es-ES" sz="2400" dirty="0">
                <a:cs typeface="Times New Roman" pitchFamily="18" charset="0"/>
              </a:rPr>
              <a:t>k = número de ítems del instrumento</a:t>
            </a:r>
            <a:r>
              <a:rPr lang="es-ES" sz="2400" dirty="0"/>
              <a:t> 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857620" y="5857892"/>
            <a:ext cx="47695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ZapfEllipt BT" charset="0"/>
              </a:rPr>
              <a:t>*</a:t>
            </a:r>
            <a:r>
              <a:rPr lang="es-ES" sz="1600" dirty="0" smtClean="0"/>
              <a:t>En Excel las varianzas se hallan con la opción VAR</a:t>
            </a:r>
          </a:p>
          <a:p>
            <a:endParaRPr lang="pt-BR" sz="1600" dirty="0">
              <a:cs typeface="Arial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005024"/>
              </p:ext>
            </p:extLst>
          </p:nvPr>
        </p:nvGraphicFramePr>
        <p:xfrm>
          <a:off x="1835696" y="2132856"/>
          <a:ext cx="3939262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Microsoft Editor de ecuaciones 3.0" r:id="rId3" imgW="1549800" imgH="660600" progId="Equation.3">
                  <p:embed/>
                </p:oleObj>
              </mc:Choice>
              <mc:Fallback>
                <p:oleObj name="Microsoft Editor de ecuaciones 3.0" r:id="rId3" imgW="1549800" imgH="660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132856"/>
                        <a:ext cx="3939262" cy="144016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3974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ALFA DE CROMBACH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477221"/>
              </p:ext>
            </p:extLst>
          </p:nvPr>
        </p:nvGraphicFramePr>
        <p:xfrm>
          <a:off x="1110992" y="1845734"/>
          <a:ext cx="7133416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 7 Validación</Template>
  <TotalTime>574</TotalTime>
  <Words>579</Words>
  <Application>Microsoft Office PowerPoint</Application>
  <PresentationFormat>Presentación en pantalla (4:3)</PresentationFormat>
  <Paragraphs>86</Paragraphs>
  <Slides>14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Times New Roman</vt:lpstr>
      <vt:lpstr>Wingdings</vt:lpstr>
      <vt:lpstr>ZapfEllipt BT</vt:lpstr>
      <vt:lpstr>Retrospección</vt:lpstr>
      <vt:lpstr>Diseño predeterminado</vt:lpstr>
      <vt:lpstr>Microsoft Editor de ecuaciones 3.0</vt:lpstr>
      <vt:lpstr>Ecuación</vt:lpstr>
      <vt:lpstr>Confiabilidad de Instrumentos de Investigación en Ciencias Sociales</vt:lpstr>
      <vt:lpstr>CONFIABILDAD</vt:lpstr>
      <vt:lpstr>CONFIABILIDAD:</vt:lpstr>
      <vt:lpstr>Presentación de PowerPoint</vt:lpstr>
      <vt:lpstr>Cálculo de la Confiabilidad</vt:lpstr>
      <vt:lpstr>CONFIABILIDAD</vt:lpstr>
      <vt:lpstr>Consistencia Interna</vt:lpstr>
      <vt:lpstr>Presentación de PowerPoint</vt:lpstr>
      <vt:lpstr>ALFA DE CROMBACH</vt:lpstr>
      <vt:lpstr>Presentación de PowerPoint</vt:lpstr>
      <vt:lpstr>Resultados…</vt:lpstr>
      <vt:lpstr>Presentación de PowerPoint</vt:lpstr>
      <vt:lpstr>Presentación de PowerPoint</vt:lpstr>
      <vt:lpstr>TIPOS DE CONFIABILIDAD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Flores Rodriguez, Nestor Carlos</dc:creator>
  <cp:lastModifiedBy>Hugo Alfredo Jimenez</cp:lastModifiedBy>
  <cp:revision>55</cp:revision>
  <dcterms:created xsi:type="dcterms:W3CDTF">2016-06-07T17:11:23Z</dcterms:created>
  <dcterms:modified xsi:type="dcterms:W3CDTF">2018-08-10T01:59:00Z</dcterms:modified>
</cp:coreProperties>
</file>