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9" r:id="rId3"/>
    <p:sldId id="277" r:id="rId4"/>
    <p:sldId id="280" r:id="rId5"/>
    <p:sldId id="322" r:id="rId6"/>
    <p:sldId id="294" r:id="rId7"/>
    <p:sldId id="292" r:id="rId8"/>
    <p:sldId id="293" r:id="rId9"/>
    <p:sldId id="295" r:id="rId10"/>
    <p:sldId id="296" r:id="rId11"/>
    <p:sldId id="298" r:id="rId12"/>
    <p:sldId id="299" r:id="rId13"/>
    <p:sldId id="300" r:id="rId14"/>
    <p:sldId id="301" r:id="rId15"/>
    <p:sldId id="302" r:id="rId16"/>
    <p:sldId id="323" r:id="rId17"/>
    <p:sldId id="303" r:id="rId18"/>
    <p:sldId id="304" r:id="rId19"/>
    <p:sldId id="305" r:id="rId20"/>
    <p:sldId id="306" r:id="rId21"/>
    <p:sldId id="324" r:id="rId22"/>
    <p:sldId id="307" r:id="rId23"/>
    <p:sldId id="325" r:id="rId24"/>
    <p:sldId id="308" r:id="rId25"/>
    <p:sldId id="311" r:id="rId26"/>
    <p:sldId id="326" r:id="rId27"/>
    <p:sldId id="313" r:id="rId28"/>
    <p:sldId id="314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A50021"/>
    <a:srgbClr val="660066"/>
    <a:srgbClr val="006600"/>
    <a:srgbClr val="996600"/>
    <a:srgbClr val="FFFFCC"/>
    <a:srgbClr val="FF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 autoAdjust="0"/>
    <p:restoredTop sz="68387" autoAdjust="0"/>
  </p:normalViewPr>
  <p:slideViewPr>
    <p:cSldViewPr>
      <p:cViewPr varScale="1">
        <p:scale>
          <a:sx n="80" d="100"/>
          <a:sy n="80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50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image" Target="../media/image31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Relationship Id="rId4" Type="http://schemas.openxmlformats.org/officeDocument/2006/relationships/image" Target="../media/image4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PT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PT"/>
          </a:p>
        </p:txBody>
      </p:sp>
      <p:sp>
        <p:nvSpPr>
          <p:cNvPr id="3789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PT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BF5B899-E046-4F8E-B2FE-57274196F6F1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9257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E6024-5EC8-4FBB-A71F-C951D6221E2A}" type="slidenum">
              <a:rPr lang="pt-PT"/>
              <a:pPr/>
              <a:t>1</a:t>
            </a:fld>
            <a:endParaRPr lang="pt-PT"/>
          </a:p>
        </p:txBody>
      </p:sp>
      <p:sp>
        <p:nvSpPr>
          <p:cNvPr id="66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Os circuitos lógicos dividem-se em dois tipos: combinacionais e sequenciais</a:t>
            </a:r>
          </a:p>
          <a:p>
            <a:r>
              <a:rPr lang="pt-PT"/>
              <a:t>(Divisão metodológica; os dois tipos coexistem na maioria das aplicações práticas)</a:t>
            </a:r>
          </a:p>
          <a:p>
            <a:endParaRPr lang="pt-PT"/>
          </a:p>
          <a:p>
            <a:r>
              <a:rPr lang="pt-PT"/>
              <a:t>Circuitos combinacionais: as suas saídas dependem apenas das suas entradas no presente.</a:t>
            </a:r>
          </a:p>
          <a:p>
            <a:r>
              <a:rPr lang="pt-PT"/>
              <a:t>Circuitos sequenciais: as suas saídas dependem não só do estado das entradas no presente, mas </a:t>
            </a:r>
            <a:r>
              <a:rPr lang="pt-PT" b="1"/>
              <a:t>também da evolução dessas entradas</a:t>
            </a:r>
            <a:r>
              <a:rPr lang="pt-PT"/>
              <a:t> no passado (que pode ser arbitrariamente longínquo…) – isto significa que os circuitos sequenciais têm </a:t>
            </a:r>
            <a:r>
              <a:rPr lang="pt-PT" b="1"/>
              <a:t>memória</a:t>
            </a:r>
            <a:r>
              <a:rPr lang="pt-PT"/>
              <a:t> – é exactamente essa a sua característica distintiva:</a:t>
            </a:r>
          </a:p>
          <a:p>
            <a:r>
              <a:rPr lang="pt-PT"/>
              <a:t>	</a:t>
            </a:r>
            <a:r>
              <a:rPr lang="pt-PT" b="1"/>
              <a:t>sequência </a:t>
            </a:r>
            <a:r>
              <a:rPr lang="pt-PT"/>
              <a:t>=&gt; </a:t>
            </a:r>
            <a:r>
              <a:rPr lang="pt-PT" b="1"/>
              <a:t>tempo</a:t>
            </a:r>
            <a:r>
              <a:rPr lang="pt-PT"/>
              <a:t> + </a:t>
            </a:r>
            <a:r>
              <a:rPr lang="pt-PT" b="1"/>
              <a:t>memória</a:t>
            </a:r>
          </a:p>
          <a:p>
            <a:r>
              <a:rPr lang="pt-PT"/>
              <a:t>Exemplo do Wakerly: selector rotativo </a:t>
            </a:r>
            <a:r>
              <a:rPr lang="pt-PT" i="1"/>
              <a:t>vs.</a:t>
            </a:r>
            <a:r>
              <a:rPr lang="pt-PT"/>
              <a:t> selector por botões </a:t>
            </a:r>
            <a:r>
              <a:rPr lang="pt-PT" i="1"/>
              <a:t>up-down</a:t>
            </a:r>
          </a:p>
          <a:p>
            <a:endParaRPr lang="pt-PT"/>
          </a:p>
          <a:p>
            <a:r>
              <a:rPr lang="en-US"/>
              <a:t>Noção de </a:t>
            </a:r>
            <a:r>
              <a:rPr lang="en-US" i="1"/>
              <a:t>estado</a:t>
            </a:r>
            <a:r>
              <a:rPr lang="en-US"/>
              <a:t> de um circuito sequencial: súmula de toda a informação sobre o passado necessária para prever o comportamento futuro do circuito.</a:t>
            </a:r>
          </a:p>
          <a:p>
            <a:r>
              <a:rPr lang="en-US" i="1"/>
              <a:t>Variáveis de estado</a:t>
            </a:r>
            <a:r>
              <a:rPr lang="en-US"/>
              <a:t> – conjunto de variáveis (um ou mais </a:t>
            </a:r>
            <a:r>
              <a:rPr lang="en-US" i="1"/>
              <a:t>bits</a:t>
            </a:r>
            <a:r>
              <a:rPr lang="en-US"/>
              <a:t> de informação) que registam o estado.</a:t>
            </a:r>
          </a:p>
          <a:p>
            <a:endParaRPr lang="pt-PT"/>
          </a:p>
          <a:p>
            <a:r>
              <a:rPr lang="pt-PT" sz="1000"/>
              <a:t>Descrição da operação de sistemas sequenciais:</a:t>
            </a:r>
          </a:p>
          <a:p>
            <a:r>
              <a:rPr lang="en-US" sz="1000"/>
              <a:t>- Tabela de estados</a:t>
            </a:r>
          </a:p>
          <a:p>
            <a:pPr lvl="1"/>
            <a:r>
              <a:rPr lang="en-US" sz="1000"/>
              <a:t>Para cada estado, especifica estado seguinte em função das entradas</a:t>
            </a:r>
          </a:p>
          <a:p>
            <a:pPr lvl="1"/>
            <a:r>
              <a:rPr lang="en-US" sz="1000"/>
              <a:t>Para cada estado, especifica saídas                 em função das entradas</a:t>
            </a:r>
          </a:p>
          <a:p>
            <a:pPr>
              <a:buFontTx/>
              <a:buChar char="-"/>
            </a:pPr>
            <a:r>
              <a:rPr lang="en-US" sz="1000"/>
              <a:t>Diagrama de estados – versão gráfica da tabela de estados</a:t>
            </a:r>
          </a:p>
          <a:p>
            <a:r>
              <a:rPr lang="pt-PT" sz="1000"/>
              <a:t>[a aprofundar aquando do estudo das máquinas de estados finitos]</a:t>
            </a:r>
          </a:p>
        </p:txBody>
      </p:sp>
    </p:spTree>
    <p:extLst>
      <p:ext uri="{BB962C8B-B14F-4D97-AF65-F5344CB8AC3E}">
        <p14:creationId xmlns:p14="http://schemas.microsoft.com/office/powerpoint/2010/main" val="2104203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44E0DA-9B05-440B-95D6-9E8E5536D08E}" type="slidenum">
              <a:rPr lang="pt-PT"/>
              <a:pPr/>
              <a:t>10</a:t>
            </a:fld>
            <a:endParaRPr lang="pt-PT"/>
          </a:p>
        </p:txBody>
      </p:sp>
      <p:sp>
        <p:nvSpPr>
          <p:cNvPr id="147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Porquê tanta preocupação com a meta-estabilidade?</a:t>
            </a:r>
          </a:p>
          <a:p>
            <a:r>
              <a:rPr lang="en-US"/>
              <a:t>É mais importante do que possa parecer: </a:t>
            </a:r>
          </a:p>
          <a:p>
            <a:pPr lvl="1">
              <a:buFontTx/>
              <a:buChar char="-"/>
            </a:pPr>
            <a:r>
              <a:rPr lang="en-US"/>
              <a:t>Podem surgir problemas causados por entradas assíncronas que não ‘obedeçam’ aos tempos de ´hold´ e ´setup´ dos flip-flops – mais detalhes em breve.</a:t>
            </a:r>
          </a:p>
          <a:p>
            <a:pPr lvl="1">
              <a:buFontTx/>
              <a:buChar char="-"/>
            </a:pPr>
            <a:r>
              <a:rPr lang="en-US"/>
              <a:t>Especialmente problemático em sistemas de alta velocidade; como os períodos de relógio são curtos, o tempo de resolução da meta-estabilidade pode ultrapassar um período de relógio…</a:t>
            </a:r>
          </a:p>
          <a:p>
            <a:pPr lvl="1">
              <a:buFontTx/>
              <a:buChar char="-"/>
            </a:pPr>
            <a:r>
              <a:rPr lang="en-US"/>
              <a:t>Muitos projectistas e empresas de sistemas digitais têm sofrido grandes dissabores por menosprezarem este fenómeno.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2855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4486B0-1AB2-423C-8FA6-EF1707FAF485}" type="slidenum">
              <a:rPr lang="pt-PT"/>
              <a:pPr/>
              <a:t>11</a:t>
            </a:fld>
            <a:endParaRPr lang="pt-PT"/>
          </a:p>
        </p:txBody>
      </p:sp>
      <p:sp>
        <p:nvSpPr>
          <p:cNvPr id="151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marL="228600" indent="-228600">
              <a:lnSpc>
                <a:spcPct val="90000"/>
              </a:lnSpc>
            </a:pPr>
            <a:r>
              <a:rPr lang="en-US" sz="900"/>
              <a:t>Regressemos ao bi-estável e tratemos de encontrar forma de o controlar.</a:t>
            </a:r>
          </a:p>
          <a:p>
            <a:pPr marL="228600" indent="-228600">
              <a:lnSpc>
                <a:spcPct val="90000"/>
              </a:lnSpc>
            </a:pPr>
            <a:r>
              <a:rPr lang="en-US" sz="900"/>
              <a:t>Substituindo os inversores por portas NOR, conseguimos duas </a:t>
            </a:r>
            <a:r>
              <a:rPr lang="en-US" sz="900" b="1"/>
              <a:t>entradas de controlo</a:t>
            </a:r>
            <a:r>
              <a:rPr lang="en-US" sz="900"/>
              <a:t>, R e S.</a:t>
            </a:r>
          </a:p>
          <a:p>
            <a:pPr marL="228600" indent="-228600">
              <a:lnSpc>
                <a:spcPct val="90000"/>
              </a:lnSpc>
            </a:pPr>
            <a:r>
              <a:rPr lang="en-US" sz="900"/>
              <a:t>Analisemos o seu funcionamento:</a:t>
            </a:r>
          </a:p>
          <a:p>
            <a:pPr marL="228600" indent="-228600">
              <a:lnSpc>
                <a:spcPct val="90000"/>
              </a:lnSpc>
            </a:pPr>
            <a:r>
              <a:rPr lang="pt-PT" sz="900" b="1"/>
              <a:t>S	R	Q	QN</a:t>
            </a:r>
          </a:p>
          <a:p>
            <a:pPr marL="228600" indent="-228600">
              <a:lnSpc>
                <a:spcPct val="90000"/>
              </a:lnSpc>
            </a:pPr>
            <a:r>
              <a:rPr lang="pt-PT" sz="900"/>
              <a:t>0	0	X	X‘		- biestável </a:t>
            </a:r>
            <a:r>
              <a:rPr lang="en-US" sz="900"/>
              <a:t>(mas X indeterminado),</a:t>
            </a:r>
            <a:r>
              <a:rPr lang="pt-PT" sz="900"/>
              <a:t> tal</a:t>
            </a:r>
            <a:r>
              <a:rPr lang="en-US" sz="900"/>
              <a:t> como antes</a:t>
            </a:r>
            <a:endParaRPr lang="pt-PT" sz="900"/>
          </a:p>
          <a:p>
            <a:pPr marL="228600" indent="-228600">
              <a:lnSpc>
                <a:spcPct val="90000"/>
              </a:lnSpc>
            </a:pPr>
            <a:r>
              <a:rPr lang="pt-PT" sz="900"/>
              <a:t>0	1	0	1		- reset</a:t>
            </a:r>
          </a:p>
          <a:p>
            <a:pPr marL="228600" indent="-228600">
              <a:lnSpc>
                <a:spcPct val="90000"/>
              </a:lnSpc>
            </a:pPr>
            <a:r>
              <a:rPr lang="pt-PT" sz="900"/>
              <a:t>1	0	1	0		- set</a:t>
            </a:r>
          </a:p>
          <a:p>
            <a:pPr marL="228600" indent="-228600">
              <a:lnSpc>
                <a:spcPct val="90000"/>
              </a:lnSpc>
            </a:pPr>
            <a:r>
              <a:rPr lang="pt-PT" sz="900"/>
              <a:t>1	1	0	0		- único caso em que Q e QN não são complementares</a:t>
            </a:r>
          </a:p>
          <a:p>
            <a:pPr marL="228600" indent="-228600">
              <a:lnSpc>
                <a:spcPct val="90000"/>
              </a:lnSpc>
            </a:pPr>
            <a:endParaRPr lang="en-US" sz="900"/>
          </a:p>
          <a:p>
            <a:pPr marL="228600" indent="-228600">
              <a:lnSpc>
                <a:spcPct val="90000"/>
              </a:lnSpc>
            </a:pPr>
            <a:r>
              <a:rPr lang="en-US" sz="900"/>
              <a:t>X é mesmo indeterminado?</a:t>
            </a:r>
          </a:p>
          <a:p>
            <a:pPr marL="228600" indent="-228600">
              <a:lnSpc>
                <a:spcPct val="90000"/>
              </a:lnSpc>
            </a:pPr>
            <a:r>
              <a:rPr lang="en-US" sz="900"/>
              <a:t>Se (S,R) mudar de (0,1) para (0,0) nada se altera: (Q,QN) mantém-se em (0,1) </a:t>
            </a:r>
          </a:p>
          <a:p>
            <a:pPr marL="228600" indent="-228600">
              <a:lnSpc>
                <a:spcPct val="90000"/>
              </a:lnSpc>
            </a:pPr>
            <a:r>
              <a:rPr lang="en-US" sz="900"/>
              <a:t>Se (S,R) mudar de (1,0) para (0,0) nada se altera: (Q,QN) mantém-se em (1,0) </a:t>
            </a:r>
          </a:p>
          <a:p>
            <a:pPr marL="228600" indent="-228600">
              <a:lnSpc>
                <a:spcPct val="90000"/>
              </a:lnSpc>
            </a:pPr>
            <a:r>
              <a:rPr lang="en-US" sz="900"/>
              <a:t>X não é indeterminado, mas não depende só da combinação das entradas! </a:t>
            </a:r>
            <a:r>
              <a:rPr lang="en-US" sz="900" b="1"/>
              <a:t>O circuito não é combinatório</a:t>
            </a:r>
            <a:r>
              <a:rPr lang="en-US" sz="900"/>
              <a:t>! O estado das saídas para (S,R)=(0,0) depende da </a:t>
            </a:r>
            <a:r>
              <a:rPr lang="en-US" sz="900" b="1"/>
              <a:t>sequência</a:t>
            </a:r>
            <a:r>
              <a:rPr lang="en-US" sz="900"/>
              <a:t> que levou a essa combinação de entradas, pois mantém-se o último estado anterior.</a:t>
            </a:r>
          </a:p>
          <a:p>
            <a:pPr marL="228600" indent="-228600">
              <a:lnSpc>
                <a:spcPct val="90000"/>
              </a:lnSpc>
            </a:pPr>
            <a:endParaRPr lang="en-US" sz="900"/>
          </a:p>
          <a:p>
            <a:pPr marL="228600" indent="-228600">
              <a:lnSpc>
                <a:spcPct val="90000"/>
              </a:lnSpc>
            </a:pPr>
            <a:r>
              <a:rPr lang="en-US" sz="900"/>
              <a:t>E se o último estado anterior for (1,1)? Por outras palavras, e se admitirmos que as entradas comutam simultaneamente de (1,1) para (0,0)? Resposta: o resultado é imprevisível: entra-se em meta-estabilidade – pode-se verificar essa situação no simulador (</a:t>
            </a:r>
            <a:r>
              <a:rPr lang="en-US" sz="900" i="1"/>
              <a:t>DesignWorks</a:t>
            </a:r>
            <a:r>
              <a:rPr lang="en-US" sz="900"/>
              <a:t>)! Por esta razão, pode haver uma especificação de </a:t>
            </a:r>
            <a:r>
              <a:rPr lang="en-US" sz="900" i="1"/>
              <a:t>tempo de recuperação</a:t>
            </a:r>
            <a:r>
              <a:rPr lang="en-US" sz="900"/>
              <a:t> – t</a:t>
            </a:r>
            <a:r>
              <a:rPr lang="en-US" sz="900" baseline="-25000"/>
              <a:t>rec </a:t>
            </a:r>
            <a:r>
              <a:rPr lang="en-US" sz="900"/>
              <a:t>– tempo mínimo requerido de separação entre a transição H-L de S e R para garantir que se evita meta-estabilidade.</a:t>
            </a:r>
          </a:p>
          <a:p>
            <a:pPr marL="228600" indent="-228600">
              <a:lnSpc>
                <a:spcPct val="90000"/>
              </a:lnSpc>
            </a:pPr>
            <a:r>
              <a:rPr lang="en-US" sz="900"/>
              <a:t>Em todo o caso, o estado (1,1) é normalmente indesejável – não tem sentido fazer </a:t>
            </a:r>
            <a:r>
              <a:rPr lang="en-US" sz="900" i="1"/>
              <a:t>set</a:t>
            </a:r>
            <a:r>
              <a:rPr lang="en-US" sz="900"/>
              <a:t> e </a:t>
            </a:r>
            <a:r>
              <a:rPr lang="en-US" sz="900" i="1"/>
              <a:t>reset</a:t>
            </a:r>
            <a:r>
              <a:rPr lang="en-US" sz="900"/>
              <a:t> em simultâneo. Por vezes é designado estado ‘proibido’. </a:t>
            </a:r>
          </a:p>
          <a:p>
            <a:pPr marL="228600" indent="-228600">
              <a:lnSpc>
                <a:spcPct val="90000"/>
              </a:lnSpc>
            </a:pPr>
            <a:endParaRPr lang="en-US" sz="900"/>
          </a:p>
          <a:p>
            <a:pPr marL="228600" indent="-228600">
              <a:lnSpc>
                <a:spcPct val="90000"/>
              </a:lnSpc>
            </a:pPr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149783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534EF0-E719-4625-96E6-891029B239C5}" type="slidenum">
              <a:rPr lang="pt-PT"/>
              <a:pPr/>
              <a:t>12</a:t>
            </a:fld>
            <a:endParaRPr lang="pt-PT"/>
          </a:p>
        </p:txBody>
      </p:sp>
      <p:sp>
        <p:nvSpPr>
          <p:cNvPr id="153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pt-PT"/>
              <a:t>Gráfico de cima: comportamento ‘ normal’ das entradas</a:t>
            </a:r>
          </a:p>
          <a:p>
            <a:r>
              <a:rPr lang="pt-PT"/>
              <a:t>Gráfico de baixo: S e R activos simultaneamente</a:t>
            </a:r>
          </a:p>
          <a:p>
            <a:endParaRPr lang="pt-PT"/>
          </a:p>
          <a:p>
            <a:r>
              <a:rPr lang="pt-PT"/>
              <a:t>Exercício: partindo apenas dos gráficos superiores (entradas S e R), e ocultando as setinhas de causalidade, tentar reproduzir os gráficos inferiores (evolução das saídas Q e QN).</a:t>
            </a:r>
          </a:p>
          <a:p>
            <a:endParaRPr lang="pt-PT"/>
          </a:p>
          <a:p>
            <a:r>
              <a:rPr lang="pt-PT"/>
              <a:t>Estes gráficos não evidenciam os atrasos de propagação.</a:t>
            </a:r>
          </a:p>
          <a:p>
            <a:endParaRPr lang="pt-PT"/>
          </a:p>
          <a:p>
            <a:r>
              <a:rPr lang="en-US"/>
              <a:t>Como vimos, se S e R comutarem de (1,1) para (0,0) em simultâneo, o resultado é imprevisível: entra-se em meta-estabilidade – pode-se verificar essa situação no simulador (</a:t>
            </a:r>
            <a:r>
              <a:rPr lang="en-US" i="1"/>
              <a:t>DesignWorks</a:t>
            </a:r>
            <a:r>
              <a:rPr lang="en-US"/>
              <a:t>).</a:t>
            </a:r>
          </a:p>
          <a:p>
            <a:r>
              <a:rPr lang="en-US"/>
              <a:t>Por esta razão, pode haver uma especificação de </a:t>
            </a:r>
            <a:r>
              <a:rPr lang="en-US" i="1"/>
              <a:t>tempo de recuperação</a:t>
            </a:r>
            <a:r>
              <a:rPr lang="en-US"/>
              <a:t> – t</a:t>
            </a:r>
            <a:r>
              <a:rPr lang="en-US" baseline="-25000"/>
              <a:t>rec </a:t>
            </a:r>
            <a:r>
              <a:rPr lang="en-US"/>
              <a:t>– tempo mínimo requerido de separação entre a transição H-L de S e R para garantir que se evita meta-estabilidade.</a:t>
            </a:r>
          </a:p>
          <a:p>
            <a:endParaRPr lang="en-US"/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9940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88DBB5-4AC8-41B8-A849-DECE32834FC1}" type="slidenum">
              <a:rPr lang="pt-PT"/>
              <a:pPr/>
              <a:t>13</a:t>
            </a:fld>
            <a:endParaRPr lang="pt-PT"/>
          </a:p>
        </p:txBody>
      </p:sp>
      <p:sp>
        <p:nvSpPr>
          <p:cNvPr id="155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Atraso de propagação (propagation delay): tempo que uma dada transição de uma entrada demora a reflectir-se numa transição de uma saída; cada par entrada/saída pode ter um atraso de propagação diferente; além disso, o tempo de propagação relativo a transições L-H (1) pode diferir do relativo a transições H-L (2). </a:t>
            </a:r>
          </a:p>
          <a:p>
            <a:pPr>
              <a:lnSpc>
                <a:spcPct val="150000"/>
              </a:lnSpc>
              <a:spcAft>
                <a:spcPct val="30000"/>
              </a:spcAft>
            </a:pPr>
            <a:r>
              <a:rPr lang="en-US"/>
              <a:t>Não estão representadas as situações de transição a que correspondem t</a:t>
            </a:r>
            <a:r>
              <a:rPr lang="en-US" baseline="-10000"/>
              <a:t>pHL(SQN)</a:t>
            </a:r>
            <a:r>
              <a:rPr lang="en-US"/>
              <a:t> e t</a:t>
            </a:r>
            <a:r>
              <a:rPr lang="en-US" baseline="-10000"/>
              <a:t>pLH(RQN)</a:t>
            </a:r>
            <a:r>
              <a:rPr lang="en-US"/>
              <a:t>.</a:t>
            </a:r>
            <a:endParaRPr lang="pt-PT"/>
          </a:p>
          <a:p>
            <a:pPr>
              <a:lnSpc>
                <a:spcPct val="150000"/>
              </a:lnSpc>
            </a:pPr>
            <a:endParaRPr lang="pt-PT"/>
          </a:p>
          <a:p>
            <a:pPr>
              <a:lnSpc>
                <a:spcPct val="150000"/>
              </a:lnSpc>
            </a:pPr>
            <a:r>
              <a:rPr lang="en-US"/>
              <a:t>Também existe uma especificação de </a:t>
            </a:r>
            <a:r>
              <a:rPr lang="en-US" i="1"/>
              <a:t>largura de impulso mínima</a:t>
            </a:r>
            <a:r>
              <a:rPr lang="en-US"/>
              <a:t> (</a:t>
            </a:r>
            <a:r>
              <a:rPr lang="en-US" i="1"/>
              <a:t>minimum pulse width</a:t>
            </a:r>
            <a:r>
              <a:rPr lang="en-US"/>
              <a:t>) de </a:t>
            </a:r>
            <a:r>
              <a:rPr lang="en-US" i="1"/>
              <a:t>reset</a:t>
            </a:r>
            <a:r>
              <a:rPr lang="en-US"/>
              <a:t> (ou </a:t>
            </a:r>
            <a:r>
              <a:rPr lang="en-US" i="1"/>
              <a:t>set</a:t>
            </a:r>
            <a:r>
              <a:rPr lang="en-US"/>
              <a:t>)– duração mínima requerida para garantir que impulsos injectados em R (ou S) fazem efeito e não se entra em meta-estabilidade (vide analogia mecânica I – atrás).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0697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86B35-39A1-4784-9008-F0AF966E7AD0}" type="slidenum">
              <a:rPr lang="pt-PT"/>
              <a:pPr/>
              <a:t>14</a:t>
            </a:fld>
            <a:endParaRPr lang="pt-PT"/>
          </a:p>
        </p:txBody>
      </p:sp>
      <p:sp>
        <p:nvSpPr>
          <p:cNvPr id="157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pt-PT"/>
              <a:t>O primeiro é o mais correcto.</a:t>
            </a:r>
          </a:p>
          <a:p>
            <a:r>
              <a:rPr lang="pt-PT"/>
              <a:t>O segundo é preferível na representação em lógica mista (bubble-to-bubble) – mas, como vimos,. QN nem sempre é de facto Q negado…</a:t>
            </a:r>
          </a:p>
          <a:p>
            <a:r>
              <a:rPr lang="pt-PT"/>
              <a:t>O último símbolo está errado devido à dupla inversão.</a:t>
            </a:r>
          </a:p>
        </p:txBody>
      </p:sp>
    </p:spTree>
    <p:extLst>
      <p:ext uri="{BB962C8B-B14F-4D97-AF65-F5344CB8AC3E}">
        <p14:creationId xmlns:p14="http://schemas.microsoft.com/office/powerpoint/2010/main" val="464601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29C66F-2431-4BA6-8839-DDDED6338329}" type="slidenum">
              <a:rPr lang="pt-PT"/>
              <a:pPr/>
              <a:t>15</a:t>
            </a:fld>
            <a:endParaRPr lang="pt-PT"/>
          </a:p>
        </p:txBody>
      </p:sp>
      <p:sp>
        <p:nvSpPr>
          <p:cNvPr id="1597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marL="228600" indent="-228600"/>
            <a:r>
              <a:rPr lang="pt-PT"/>
              <a:t>Mais usada porque as portas NAND são preferidas às NOR nas famílias TTL e CMOS</a:t>
            </a:r>
          </a:p>
          <a:p>
            <a:pPr marL="228600" indent="-22860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5142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E09A2-4839-4BE6-AD02-4E267B183AE3}" type="slidenum">
              <a:rPr lang="pt-PT"/>
              <a:pPr/>
              <a:t>16</a:t>
            </a:fld>
            <a:endParaRPr lang="pt-PT"/>
          </a:p>
        </p:txBody>
      </p:sp>
      <p:sp>
        <p:nvSpPr>
          <p:cNvPr id="2119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marL="228600" indent="-228600"/>
            <a:r>
              <a:rPr lang="pt-PT"/>
              <a:t>Latch SR com portas NAND é similar à anterior (com portas NOR); únicas diferenças:</a:t>
            </a:r>
          </a:p>
          <a:p>
            <a:pPr marL="685800" lvl="1" indent="-228600">
              <a:buFontTx/>
              <a:buChar char="-"/>
            </a:pPr>
            <a:r>
              <a:rPr lang="pt-PT"/>
              <a:t>Entradas S e R activas baixas</a:t>
            </a:r>
            <a:r>
              <a:rPr lang="en-US"/>
              <a:t>.</a:t>
            </a:r>
          </a:p>
          <a:p>
            <a:pPr marL="685800" lvl="1" indent="-228600">
              <a:buFontTx/>
              <a:buChar char="-"/>
            </a:pPr>
            <a:r>
              <a:rPr lang="en-US"/>
              <a:t>Quando S e R estão ambos activos, saídas vão ambas a 1 (e não a 0)</a:t>
            </a:r>
          </a:p>
          <a:p>
            <a:pPr marL="228600" indent="-228600"/>
            <a:endParaRPr lang="pt-PT"/>
          </a:p>
          <a:p>
            <a:pPr marL="228600" indent="-22860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2787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F1F805-BB65-4401-8F52-AEE1004825DE}" type="slidenum">
              <a:rPr lang="pt-PT"/>
              <a:pPr/>
              <a:t>17</a:t>
            </a:fld>
            <a:endParaRPr lang="pt-PT"/>
          </a:p>
        </p:txBody>
      </p:sp>
      <p:sp>
        <p:nvSpPr>
          <p:cNvPr id="161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pt-PT"/>
              <a:t>Adicionando um sinal de habilitação, C, temos este esquema.</a:t>
            </a:r>
          </a:p>
          <a:p>
            <a:r>
              <a:rPr lang="pt-PT"/>
              <a:t>As combinações com C=1 correspondem à Latch S-R com portas NAND mas com inversão das entradas (passam a activas altas).</a:t>
            </a:r>
          </a:p>
          <a:p>
            <a:r>
              <a:rPr lang="pt-PT"/>
              <a:t>Com C=0, obtemos a combinação (S_L,R_L)=(1,1) da Latch S-R com portas NAND. </a:t>
            </a:r>
          </a:p>
          <a:p>
            <a:endParaRPr lang="pt-PT"/>
          </a:p>
          <a:p>
            <a:r>
              <a:rPr lang="pt-PT"/>
              <a:t>Passámos a dispor de duas formas de memorizar: C=0 e (S,R)=(0,0). Isto abre caminho a um excelente melhoramento – a latch tipo D – que nos livrará do estado ‘proibido’ (S,R)=(1,1).</a:t>
            </a:r>
          </a:p>
          <a:p>
            <a:endParaRPr lang="pt-PT"/>
          </a:p>
          <a:p>
            <a:r>
              <a:rPr lang="pt-PT"/>
              <a:t>Note-se que o perigo de meta-estabilidade aqui agudiza-se, porque se S e R forem 1 (o estado ‘ proibido’), a transição H-L de C equivale à transição simultânea de S e R para 0… - ver gráficos página 538 Wakerly (3ª ed.).</a:t>
            </a:r>
          </a:p>
        </p:txBody>
      </p:sp>
    </p:spTree>
    <p:extLst>
      <p:ext uri="{BB962C8B-B14F-4D97-AF65-F5344CB8AC3E}">
        <p14:creationId xmlns:p14="http://schemas.microsoft.com/office/powerpoint/2010/main" val="84165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6AA963-224A-4B1B-A536-56B4B908045A}" type="slidenum">
              <a:rPr lang="pt-PT"/>
              <a:pPr/>
              <a:t>18</a:t>
            </a:fld>
            <a:endParaRPr lang="pt-PT"/>
          </a:p>
        </p:txBody>
      </p:sp>
      <p:sp>
        <p:nvSpPr>
          <p:cNvPr id="1638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pt-PT"/>
              <a:t>A Latch tipo D é conseguida por uma variação muito simples da latch S-R com enable: forçamos S e R a serem complementares, pelo que proibimos os estados (S,R)=(0,0) e (S,R)=(1,1).</a:t>
            </a:r>
          </a:p>
          <a:p>
            <a:endParaRPr lang="pt-PT"/>
          </a:p>
          <a:p>
            <a:r>
              <a:rPr lang="pt-PT"/>
              <a:t>Quanto ao estado (1,1), ficamos felizes por nos vermos livres dele – é o estado ‘ proibido’.</a:t>
            </a:r>
          </a:p>
          <a:p>
            <a:r>
              <a:rPr lang="pt-PT"/>
              <a:t>O estado (S,R)=(0,0) era o estado de memorização original da Latch S-R, mas podemos dispensá-lo. De  facto, graças à introdução do ‘enable’, temos um estado de memorização alternativo (C=0).</a:t>
            </a:r>
          </a:p>
          <a:p>
            <a:endParaRPr lang="pt-PT"/>
          </a:p>
          <a:p>
            <a:r>
              <a:rPr lang="pt-PT"/>
              <a:t>Esta latch é simples e extremamente útil; é usada para armazenar informação.</a:t>
            </a:r>
          </a:p>
        </p:txBody>
      </p:sp>
    </p:spTree>
    <p:extLst>
      <p:ext uri="{BB962C8B-B14F-4D97-AF65-F5344CB8AC3E}">
        <p14:creationId xmlns:p14="http://schemas.microsoft.com/office/powerpoint/2010/main" val="4174641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18B8C1-8A43-412A-B0E0-E12E2366FF6C}" type="slidenum">
              <a:rPr lang="pt-PT"/>
              <a:pPr/>
              <a:t>19</a:t>
            </a:fld>
            <a:endParaRPr lang="pt-PT"/>
          </a:p>
        </p:txBody>
      </p:sp>
      <p:sp>
        <p:nvSpPr>
          <p:cNvPr id="1658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pt-PT"/>
              <a:t>Quando C=1,  a latch fica aberta, ou transparente (saída segue a entrada: Q=D)</a:t>
            </a:r>
          </a:p>
          <a:p>
            <a:r>
              <a:rPr lang="pt-PT"/>
              <a:t>Quando C=0, a latch fica fechada: memoriza (o valor de Q é retido)</a:t>
            </a:r>
          </a:p>
          <a:p>
            <a:endParaRPr lang="pt-PT"/>
          </a:p>
          <a:p>
            <a:r>
              <a:rPr lang="pt-PT"/>
              <a:t>A entrada C pode ser designada CLK, EN ou G e por vezes é activa baixa.</a:t>
            </a:r>
          </a:p>
        </p:txBody>
      </p:sp>
    </p:spTree>
    <p:extLst>
      <p:ext uri="{BB962C8B-B14F-4D97-AF65-F5344CB8AC3E}">
        <p14:creationId xmlns:p14="http://schemas.microsoft.com/office/powerpoint/2010/main" val="1818929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8A3DD-3036-4A60-B61D-1F84C3A25135}" type="slidenum">
              <a:rPr lang="pt-PT"/>
              <a:pPr/>
              <a:t>2</a:t>
            </a:fld>
            <a:endParaRPr lang="pt-PT"/>
          </a:p>
        </p:txBody>
      </p:sp>
      <p:sp>
        <p:nvSpPr>
          <p:cNvPr id="696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000"/>
              <a:t>A primeira parte do curso abordou a lógica combinacional. A segunda parte tratará da lógica sequencial.</a:t>
            </a:r>
          </a:p>
          <a:p>
            <a:r>
              <a:rPr lang="pt-PT" sz="1000"/>
              <a:t>Pode adoptar-se uma metodologia semelhante (relembremos…): partir dos dispositivos básicos e construir circuitos e sistemas de complexidade crescente (projecto hierárquico; abordagem </a:t>
            </a:r>
            <a:r>
              <a:rPr lang="pt-PT" sz="1000" i="1"/>
              <a:t>bottom-up</a:t>
            </a:r>
            <a:r>
              <a:rPr lang="pt-PT" sz="1000"/>
              <a:t>). Assim, em total analogia com a primeira parte, esta segunda parte do curso terá os seguintes focos principais:</a:t>
            </a:r>
          </a:p>
          <a:p>
            <a:r>
              <a:rPr lang="pt-PT" sz="1000" b="1"/>
              <a:t>1) Dispositivos sequenciais básicos</a:t>
            </a:r>
          </a:p>
          <a:p>
            <a:r>
              <a:rPr lang="pt-PT" sz="1000"/>
              <a:t>Os dispositivos básicos (´basic building blocks’) da lógica sequencial são as </a:t>
            </a:r>
            <a:r>
              <a:rPr lang="pt-PT" sz="1000" b="1"/>
              <a:t>latches</a:t>
            </a:r>
            <a:r>
              <a:rPr lang="pt-PT" sz="1000"/>
              <a:t> e os </a:t>
            </a:r>
            <a:r>
              <a:rPr lang="pt-PT" sz="1000" b="1"/>
              <a:t>flip-flops. </a:t>
            </a:r>
            <a:r>
              <a:rPr lang="pt-PT" sz="1000"/>
              <a:t>Vamos ver como se constroem a partir de portas lógicas usando circuitos com malhas de </a:t>
            </a:r>
            <a:r>
              <a:rPr lang="pt-PT" sz="1000" b="1"/>
              <a:t>realimentação</a:t>
            </a:r>
            <a:r>
              <a:rPr lang="pt-PT" sz="1000"/>
              <a:t>. Essas malhas de realimentação conferem-lhes capacidade de memorização (como veremos) – é essa a novidade que permite o comportamento sequencial.</a:t>
            </a:r>
          </a:p>
          <a:p>
            <a:r>
              <a:rPr lang="pt-PT" sz="1000" b="1"/>
              <a:t>2) Blocos funcionais elementares</a:t>
            </a:r>
          </a:p>
          <a:p>
            <a:r>
              <a:rPr lang="pt-PT" sz="1000"/>
              <a:t>Funções de grande importância, necessárias em muitas aplicações, podem ser implantadas por circuitos sequenciais simples envolvendo os blocos básicos. Criam-se assim novos blocos funcionais, que podem passar a ser encarados como os blocos básicos para sistemas mais complexos – vamos estudar alguns em detalhe… </a:t>
            </a:r>
          </a:p>
          <a:p>
            <a:r>
              <a:rPr lang="pt-PT" sz="1000" b="1"/>
              <a:t>3) Técnicas de análise e projecto de sistemas </a:t>
            </a:r>
          </a:p>
          <a:p>
            <a:r>
              <a:rPr lang="pt-PT" sz="1000"/>
              <a:t>Tal como na lógica combinacional, temos que fazer um esforço de sistematização para facilitar a abordagem de sistemas mais complexos. Centrar-nos-emos nas chamadas </a:t>
            </a:r>
            <a:r>
              <a:rPr lang="pt-PT" sz="1000" b="1"/>
              <a:t>máquinas de estados finitos síncronas</a:t>
            </a:r>
            <a:r>
              <a:rPr lang="pt-PT" sz="1000"/>
              <a:t> com um único sinal de relógio (clock) – </a:t>
            </a:r>
            <a:r>
              <a:rPr lang="pt-PT" sz="1000" i="1"/>
              <a:t>clocked synchronous state machines</a:t>
            </a:r>
            <a:r>
              <a:rPr lang="pt-PT" sz="1000"/>
              <a:t>. [Há outros tipos de circuitos sequenciais que não estudaremos: circuitos de modo fundamental, de pulsos múltiplos, multifásicos – ver literatura mais especializada]</a:t>
            </a:r>
            <a:endParaRPr lang="pt-PT" sz="1000" i="1"/>
          </a:p>
          <a:p>
            <a:r>
              <a:rPr lang="pt-PT" sz="1000"/>
              <a:t>Lógica combinacional: Especificação de funções combinacionais (tabelas de verdade,…), minimização (mapas de Karnaugh,…), implementação (lógica discreta, PLD,…), VHDL.</a:t>
            </a:r>
          </a:p>
          <a:p>
            <a:r>
              <a:rPr lang="pt-PT" sz="1000"/>
              <a:t>Lógica sequencial: Especificação de </a:t>
            </a:r>
            <a:r>
              <a:rPr lang="pt-PT" sz="1000" b="1"/>
              <a:t>máquinas de estados finitos</a:t>
            </a:r>
            <a:r>
              <a:rPr lang="pt-PT" sz="1000"/>
              <a:t> (tabelas de transições e </a:t>
            </a:r>
            <a:r>
              <a:rPr lang="pt-PT" sz="1000" b="1"/>
              <a:t>diagramas de estados</a:t>
            </a:r>
            <a:r>
              <a:rPr lang="pt-PT" sz="1000"/>
              <a:t>, modelos de </a:t>
            </a:r>
            <a:r>
              <a:rPr lang="pt-PT" sz="1000" b="1"/>
              <a:t>Mealy</a:t>
            </a:r>
            <a:r>
              <a:rPr lang="pt-PT" sz="1000"/>
              <a:t> e </a:t>
            </a:r>
            <a:r>
              <a:rPr lang="pt-PT" sz="1000" b="1"/>
              <a:t>Moore</a:t>
            </a:r>
            <a:r>
              <a:rPr lang="pt-PT" sz="1000"/>
              <a:t>…), minimização (supressão de estados redundantes,…) implementação (lógica discreta, PLD,…), VHDL.</a:t>
            </a:r>
          </a:p>
          <a:p>
            <a:r>
              <a:rPr lang="pt-PT" sz="1000"/>
              <a:t>A lógica sequencial coloca um grande ênfase sobre a evolução temporal dos sistemas. As especificações temporais (</a:t>
            </a:r>
            <a:r>
              <a:rPr lang="pt-PT" sz="1000" i="1"/>
              <a:t>timing specs</a:t>
            </a:r>
            <a:r>
              <a:rPr lang="pt-PT" sz="1000"/>
              <a:t>) e diagramas temporais tornam-se muito importantes.</a:t>
            </a:r>
          </a:p>
        </p:txBody>
      </p:sp>
    </p:spTree>
    <p:extLst>
      <p:ext uri="{BB962C8B-B14F-4D97-AF65-F5344CB8AC3E}">
        <p14:creationId xmlns:p14="http://schemas.microsoft.com/office/powerpoint/2010/main" val="32688200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448F9E-4EAC-4566-B1E5-70B2355C514D}" type="slidenum">
              <a:rPr lang="pt-PT"/>
              <a:pPr/>
              <a:t>20</a:t>
            </a:fld>
            <a:endParaRPr lang="pt-PT"/>
          </a:p>
        </p:txBody>
      </p:sp>
      <p:sp>
        <p:nvSpPr>
          <p:cNvPr id="1679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Atraso de propagação (propagation delay): tempo que uma dada transição de uma entrada demora a reflectir-se numa transição de uma saída; cada par entrada/saída pode ter um atraso de propagação diferente; além disso, o tempo de propagação relativo a transições L-H (1,3 e 5) pode diferir do relativo a transições H-L (2 e 4). Mais uma vez, não estão representadas todas as situações.</a:t>
            </a:r>
          </a:p>
          <a:p>
            <a:endParaRPr lang="en-US"/>
          </a:p>
          <a:p>
            <a:r>
              <a:rPr lang="en-US"/>
              <a:t>Apesar de eliminar o problema S=R=1 presente na latch S-R, a latch D não elimina o problema da meta-estabilidade!</a:t>
            </a:r>
          </a:p>
          <a:p>
            <a:r>
              <a:rPr lang="en-US"/>
              <a:t>Para evitá-la, é preciso garantir que, no momento em que a latch fecha (transição H-L de C), o sinal de entrada (D) esteja estável durante uma janela temporal de t</a:t>
            </a:r>
            <a:r>
              <a:rPr lang="en-US" baseline="-10000"/>
              <a:t>setup</a:t>
            </a:r>
            <a:r>
              <a:rPr lang="en-US"/>
              <a:t>+t</a:t>
            </a:r>
            <a:r>
              <a:rPr lang="en-US" baseline="-10000"/>
              <a:t>hold</a:t>
            </a:r>
            <a:r>
              <a:rPr lang="en-US"/>
              <a:t>, sendo t</a:t>
            </a:r>
            <a:r>
              <a:rPr lang="en-US" baseline="-10000"/>
              <a:t>setup</a:t>
            </a:r>
            <a:r>
              <a:rPr lang="en-US"/>
              <a:t> e t</a:t>
            </a:r>
            <a:r>
              <a:rPr lang="en-US" baseline="-10000"/>
              <a:t>hold</a:t>
            </a:r>
            <a:r>
              <a:rPr lang="en-US"/>
              <a:t> os períodos mínimos de estabilidade de D respectivamente </a:t>
            </a:r>
            <a:r>
              <a:rPr lang="en-US" u="sng"/>
              <a:t>antes</a:t>
            </a:r>
            <a:r>
              <a:rPr lang="en-US"/>
              <a:t> e </a:t>
            </a:r>
            <a:r>
              <a:rPr lang="en-US" u="sng"/>
              <a:t>depois</a:t>
            </a:r>
            <a:r>
              <a:rPr lang="en-US"/>
              <a:t> da transição H-L de C. Se D variar nessa janela, a saída é imprevisível.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4094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86CB2C-8D33-4CE2-A799-3A58A9C098A1}" type="slidenum">
              <a:rPr lang="pt-PT"/>
              <a:pPr/>
              <a:t>21</a:t>
            </a:fld>
            <a:endParaRPr lang="pt-PT"/>
          </a:p>
        </p:txBody>
      </p:sp>
      <p:sp>
        <p:nvSpPr>
          <p:cNvPr id="2181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Dispositivos com comportamento funcional distinto!</a:t>
            </a:r>
          </a:p>
          <a:p>
            <a:r>
              <a:rPr lang="pt-PT"/>
              <a:t>No entanto, chama-se a atenção para o facto de alguns autores designarem (incorrectamente) como flip-flops alguns dispositivos que devem ser classificados como latches.</a:t>
            </a:r>
          </a:p>
          <a:p>
            <a:endParaRPr lang="pt-PT"/>
          </a:p>
          <a:p>
            <a:r>
              <a:rPr lang="pt-PT"/>
              <a:t>Como se consegue o comportamento descrito para os flip-flops?</a:t>
            </a:r>
          </a:p>
        </p:txBody>
      </p:sp>
    </p:spTree>
    <p:extLst>
      <p:ext uri="{BB962C8B-B14F-4D97-AF65-F5344CB8AC3E}">
        <p14:creationId xmlns:p14="http://schemas.microsoft.com/office/powerpoint/2010/main" val="3247697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C57BE2-B7C8-4841-AAFF-360559A3D54E}" type="slidenum">
              <a:rPr lang="pt-PT"/>
              <a:pPr/>
              <a:t>22</a:t>
            </a:fld>
            <a:endParaRPr lang="pt-PT"/>
          </a:p>
        </p:txBody>
      </p:sp>
      <p:sp>
        <p:nvSpPr>
          <p:cNvPr id="169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pt-PT"/>
              <a:t>O Flip-flop tipo D é construído por associação de 2 latches tipo D.</a:t>
            </a:r>
          </a:p>
          <a:p>
            <a:r>
              <a:rPr lang="pt-PT"/>
              <a:t>A primeira é a </a:t>
            </a:r>
            <a:r>
              <a:rPr lang="pt-PT" i="1"/>
              <a:t>master</a:t>
            </a:r>
            <a:r>
              <a:rPr lang="pt-PT"/>
              <a:t>. A segunda é a </a:t>
            </a:r>
            <a:r>
              <a:rPr lang="pt-PT" i="1"/>
              <a:t>slave</a:t>
            </a:r>
            <a:r>
              <a:rPr lang="pt-PT"/>
              <a:t>.</a:t>
            </a:r>
          </a:p>
          <a:p>
            <a:endParaRPr lang="pt-PT"/>
          </a:p>
          <a:p>
            <a:r>
              <a:rPr lang="pt-PT"/>
              <a:t>Quando a master abre, a slave fecha, e vice-versa.</a:t>
            </a:r>
          </a:p>
          <a:p>
            <a:r>
              <a:rPr lang="pt-PT"/>
              <a:t>Quando C sobe, a latch </a:t>
            </a:r>
            <a:r>
              <a:rPr lang="pt-PT" i="1"/>
              <a:t>slave</a:t>
            </a:r>
            <a:r>
              <a:rPr lang="pt-PT"/>
              <a:t> abre. O valor de QM (que é o de D imediatamente antes dessa transição, pois a latch </a:t>
            </a:r>
            <a:r>
              <a:rPr lang="pt-PT" i="1"/>
              <a:t>master</a:t>
            </a:r>
            <a:r>
              <a:rPr lang="pt-PT"/>
              <a:t> estava aberta até esse instante) passa para Q. É o único momento em que Q pode mudar. Por isso se diz que o FF é ‘ edge-triggered’ (sensível à transição – transição ascendente neste caso: </a:t>
            </a:r>
            <a:r>
              <a:rPr lang="pt-PT" i="1"/>
              <a:t>positive-edge-triggered</a:t>
            </a:r>
            <a:r>
              <a:rPr lang="pt-PT"/>
              <a:t>). Em todo o restante tempo, o valor de Q é retido.</a:t>
            </a:r>
          </a:p>
          <a:p>
            <a:endParaRPr lang="pt-PT"/>
          </a:p>
          <a:p>
            <a:r>
              <a:rPr lang="pt-PT"/>
              <a:t>Suprimindo o inversor assinalado, passaríamos a ter um FF sensível à transição descendente (</a:t>
            </a:r>
            <a:r>
              <a:rPr lang="pt-PT" i="1"/>
              <a:t>negative-edge-triggered</a:t>
            </a:r>
            <a:r>
              <a:rPr lang="pt-PT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1161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75A826-08EF-414F-9C47-0CB67F34D5EB}" type="slidenum">
              <a:rPr lang="pt-PT"/>
              <a:pPr/>
              <a:t>23</a:t>
            </a:fld>
            <a:endParaRPr lang="pt-PT"/>
          </a:p>
        </p:txBody>
      </p:sp>
      <p:sp>
        <p:nvSpPr>
          <p:cNvPr id="2222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D é arbitrário</a:t>
            </a:r>
          </a:p>
          <a:p>
            <a:r>
              <a:rPr lang="pt-PT"/>
              <a:t>CLK é um sinal de clock</a:t>
            </a:r>
          </a:p>
          <a:p>
            <a:r>
              <a:rPr lang="pt-PT"/>
              <a:t>Obtemos QM de D por análise da latch master (aberta quando CLK=0)</a:t>
            </a:r>
          </a:p>
          <a:p>
            <a:r>
              <a:rPr lang="pt-PT"/>
              <a:t>Obtemos Q de QM por análise da latch slave (aberta quando CLK=1)</a:t>
            </a:r>
          </a:p>
          <a:p>
            <a:r>
              <a:rPr lang="pt-PT"/>
              <a:t>QN é o complementar de Q</a:t>
            </a:r>
          </a:p>
        </p:txBody>
      </p:sp>
    </p:spTree>
    <p:extLst>
      <p:ext uri="{BB962C8B-B14F-4D97-AF65-F5344CB8AC3E}">
        <p14:creationId xmlns:p14="http://schemas.microsoft.com/office/powerpoint/2010/main" val="1082626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1F9658-CF7F-4001-8A75-02D3E13C0B99}" type="slidenum">
              <a:rPr lang="pt-PT"/>
              <a:pPr/>
              <a:t>24</a:t>
            </a:fld>
            <a:endParaRPr lang="pt-PT"/>
          </a:p>
        </p:txBody>
      </p:sp>
      <p:sp>
        <p:nvSpPr>
          <p:cNvPr id="172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Atrasos de propagação (relativos a CLK)</a:t>
            </a:r>
          </a:p>
          <a:p>
            <a:r>
              <a:rPr lang="en-US"/>
              <a:t>Tempos de </a:t>
            </a:r>
            <a:r>
              <a:rPr lang="en-US" i="1"/>
              <a:t>setup</a:t>
            </a:r>
            <a:r>
              <a:rPr lang="en-US"/>
              <a:t> e </a:t>
            </a:r>
            <a:r>
              <a:rPr lang="en-US" i="1"/>
              <a:t>hold</a:t>
            </a:r>
            <a:r>
              <a:rPr lang="en-US"/>
              <a:t> em torno da transição de CLK (como na latch D).</a:t>
            </a:r>
          </a:p>
          <a:p>
            <a:endParaRPr lang="en-US"/>
          </a:p>
          <a:p>
            <a:r>
              <a:rPr lang="en-US"/>
              <a:t>Se os tempos de setup e/ou hold não forem respeitados, o FF pode entrar em meta-estabilidade. Como sempre, poderá sair dela após um período de duração aleatória, mas também é possível forçar a saída da situação de meta-estabilidade na transição seguinte do CLK, como ilustrado.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4974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159A36-DC49-491B-A872-ECC1A580E836}" type="slidenum">
              <a:rPr lang="pt-PT"/>
              <a:pPr/>
              <a:t>25</a:t>
            </a:fld>
            <a:endParaRPr lang="pt-PT"/>
          </a:p>
        </p:txBody>
      </p:sp>
      <p:sp>
        <p:nvSpPr>
          <p:cNvPr id="1781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pt-PT"/>
              <a:t>Suprimindo o primeiro inversor (assinalado) no esquema analisado anteriormente, temos um FF em tudo semelhante mas sensível às transições descendentes (</a:t>
            </a:r>
            <a:r>
              <a:rPr lang="pt-PT" i="1"/>
              <a:t>negative-edge-triggered</a:t>
            </a:r>
            <a:r>
              <a:rPr lang="pt-PT"/>
              <a:t>).</a:t>
            </a:r>
          </a:p>
          <a:p>
            <a:endParaRPr lang="pt-PT"/>
          </a:p>
          <a:p>
            <a:r>
              <a:rPr lang="pt-PT"/>
              <a:t>Alguns Flip-flops do tipo D dispõem também de entradas assíncronas</a:t>
            </a:r>
            <a:r>
              <a:rPr lang="pt-PT" i="1"/>
              <a:t> preset</a:t>
            </a:r>
            <a:r>
              <a:rPr lang="pt-PT"/>
              <a:t> e </a:t>
            </a:r>
            <a:r>
              <a:rPr lang="pt-PT" i="1"/>
              <a:t>clear</a:t>
            </a:r>
            <a:r>
              <a:rPr lang="pt-PT"/>
              <a:t> semelhantes respectivamente às </a:t>
            </a:r>
            <a:r>
              <a:rPr lang="pt-PT" i="1"/>
              <a:t>set</a:t>
            </a:r>
            <a:r>
              <a:rPr lang="pt-PT"/>
              <a:t> e </a:t>
            </a:r>
            <a:r>
              <a:rPr lang="pt-PT" i="1"/>
              <a:t>reset</a:t>
            </a:r>
            <a:r>
              <a:rPr lang="pt-PT"/>
              <a:t> de uma latch S-R. Funcionam independentemente das entradas D e C. Embora possam ser usadas de outros modos, é boa norma reservá-las para funções de teste e inicialização, nomeadamente para forçar o circuito a um estado inicial conhecido quando se liga a alimentação eléctrica (power-up).</a:t>
            </a:r>
          </a:p>
          <a:p>
            <a:endParaRPr lang="pt-PT"/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7657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7744EF-AC6B-4C65-A62F-0E35D316573B}" type="slidenum">
              <a:rPr lang="pt-PT"/>
              <a:pPr/>
              <a:t>26</a:t>
            </a:fld>
            <a:endParaRPr lang="pt-PT"/>
          </a:p>
        </p:txBody>
      </p:sp>
      <p:sp>
        <p:nvSpPr>
          <p:cNvPr id="2242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pt-PT"/>
              <a:t>FF D com </a:t>
            </a:r>
            <a:r>
              <a:rPr lang="pt-PT" i="1"/>
              <a:t>clock enable</a:t>
            </a:r>
            <a:r>
              <a:rPr lang="pt-PT"/>
              <a:t>: obtido simplesmente acrescentando um multiplexer controlado por EN para escolher entre a entrada D e o sinal de saída Q. Se EN estiver activo, o FF funciona normalmente (entrada D ao pino D interno); se estiver desactivo, retém o seu valor de saída independentemente da entrada D (pois Q é injectada no pino D interno). Embora EN nada interfira com o pino de CLK, o seu efeito é perfeitamente descrito pela expressão ‘clock enable’, pois quando EN está desactivo é como se o sinal de clock estivesse inibido. EN pode ser activo-baixo.</a:t>
            </a:r>
          </a:p>
          <a:p>
            <a:endParaRPr lang="pt-PT"/>
          </a:p>
          <a:p>
            <a:r>
              <a:rPr lang="pt-PT"/>
              <a:t>Scan – esquema de multiplexagem muito semelhante ao anterior, usado para teste de ASIC.</a:t>
            </a:r>
          </a:p>
          <a:p>
            <a:r>
              <a:rPr lang="pt-PT"/>
              <a:t>Test input (TI) é habilitado por test enable (TE) em alternativa ao funcionamento normal, em que a entrada é D.</a:t>
            </a:r>
          </a:p>
        </p:txBody>
      </p:sp>
    </p:spTree>
    <p:extLst>
      <p:ext uri="{BB962C8B-B14F-4D97-AF65-F5344CB8AC3E}">
        <p14:creationId xmlns:p14="http://schemas.microsoft.com/office/powerpoint/2010/main" val="21383060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85C6A4-EE6D-42E6-90A3-E81C4111B79F}" type="slidenum">
              <a:rPr lang="pt-PT"/>
              <a:pPr/>
              <a:t>27</a:t>
            </a:fld>
            <a:endParaRPr lang="pt-PT"/>
          </a:p>
        </p:txBody>
      </p:sp>
      <p:sp>
        <p:nvSpPr>
          <p:cNvPr id="1822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pt-PT"/>
              <a:t>Construído a partir do FF D. Resolve os problemas do FF JK </a:t>
            </a:r>
            <a:r>
              <a:rPr lang="pt-PT" i="1"/>
              <a:t>master-slave </a:t>
            </a:r>
            <a:r>
              <a:rPr lang="pt-PT"/>
              <a:t>e tornou praticamente obsoletos os FF </a:t>
            </a:r>
            <a:r>
              <a:rPr lang="pt-PT" i="1"/>
              <a:t>pulse-triggered</a:t>
            </a:r>
            <a:r>
              <a:rPr lang="pt-PT"/>
              <a:t>.</a:t>
            </a:r>
            <a:endParaRPr lang="pt-PT" i="1"/>
          </a:p>
          <a:p>
            <a:endParaRPr lang="pt-PT" i="1"/>
          </a:p>
          <a:p>
            <a:r>
              <a:rPr lang="pt-PT"/>
              <a:t>A principal aplicação é em máquinas de estados finitos síncronas, onde, em certos casos particulares, podem simplificar os circuitos lógicos de excitação.</a:t>
            </a:r>
          </a:p>
          <a:p>
            <a:r>
              <a:rPr lang="pt-PT"/>
              <a:t>Mas estão em desuso, face às vantagens dos FF D: com estes, a metodologia de projecto é mais simples e a generalidade dos dispositivos programáveis contém FF D e não JK. </a:t>
            </a:r>
          </a:p>
        </p:txBody>
      </p:sp>
    </p:spTree>
    <p:extLst>
      <p:ext uri="{BB962C8B-B14F-4D97-AF65-F5344CB8AC3E}">
        <p14:creationId xmlns:p14="http://schemas.microsoft.com/office/powerpoint/2010/main" val="42195719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6BE2FD-823C-4E01-9B81-548C0BB34D30}" type="slidenum">
              <a:rPr lang="pt-PT"/>
              <a:pPr/>
              <a:t>28</a:t>
            </a:fld>
            <a:endParaRPr lang="pt-PT"/>
          </a:p>
        </p:txBody>
      </p:sp>
      <p:sp>
        <p:nvSpPr>
          <p:cNvPr id="184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pt-PT"/>
              <a:t>Importante para aplicação em contadores.</a:t>
            </a:r>
          </a:p>
          <a:p>
            <a:endParaRPr lang="pt-PT"/>
          </a:p>
          <a:p>
            <a:r>
              <a:rPr lang="pt-PT"/>
              <a:t>T de ‘ toggle’ (trocar). Muda de estado a cada transição (ascendente, se for </a:t>
            </a:r>
            <a:r>
              <a:rPr lang="pt-PT" i="1"/>
              <a:t>positive-edge-triggered</a:t>
            </a:r>
            <a:r>
              <a:rPr lang="pt-PT"/>
              <a:t>) do relógio. Pode ser construído de várias maneiras: a partir de FF D, JK.</a:t>
            </a:r>
          </a:p>
          <a:p>
            <a:r>
              <a:rPr lang="pt-PT"/>
              <a:t>As versões apresentadas são com </a:t>
            </a:r>
            <a:r>
              <a:rPr lang="pt-PT" i="1"/>
              <a:t>enable</a:t>
            </a:r>
            <a:r>
              <a:rPr lang="pt-PT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9443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16AB8E-E3AD-40A2-9D3C-276E7B1DCBDD}" type="slidenum">
              <a:rPr lang="pt-PT"/>
              <a:pPr/>
              <a:t>3</a:t>
            </a:fld>
            <a:endParaRPr lang="pt-PT"/>
          </a:p>
        </p:txBody>
      </p:sp>
      <p:sp>
        <p:nvSpPr>
          <p:cNvPr id="1085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O circuito sequencial mais simples.</a:t>
            </a:r>
          </a:p>
          <a:p>
            <a:r>
              <a:rPr lang="en-US"/>
              <a:t>Dois estados (de equilíbrio estável) =&gt; uma variável de estado – Q, por exemplo.</a:t>
            </a:r>
          </a:p>
          <a:p>
            <a:endParaRPr lang="en-US"/>
          </a:p>
          <a:p>
            <a:r>
              <a:rPr lang="en-US"/>
              <a:t>Estado 1: Q=Alto =&gt; Q_L=Baixo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3638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90E56E-153E-4AA9-8551-99A951BED41E}" type="slidenum">
              <a:rPr lang="pt-PT"/>
              <a:pPr/>
              <a:t>4</a:t>
            </a:fld>
            <a:endParaRPr lang="pt-PT"/>
          </a:p>
        </p:txBody>
      </p:sp>
      <p:sp>
        <p:nvSpPr>
          <p:cNvPr id="1146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Estado 2: Q=Baixo =&gt; Q_L=Alto</a:t>
            </a:r>
          </a:p>
          <a:p>
            <a:endParaRPr lang="en-US"/>
          </a:p>
          <a:p>
            <a:r>
              <a:rPr lang="en-US"/>
              <a:t>Este circuito é uma célula de memória!</a:t>
            </a:r>
          </a:p>
          <a:p>
            <a:r>
              <a:rPr lang="en-US"/>
              <a:t>Mas não tem entradas e por isso não é controlável… Toma um dos dois estados possíveis aleatoriamente quando é alimentado.</a:t>
            </a:r>
          </a:p>
          <a:p>
            <a:endParaRPr lang="en-US"/>
          </a:p>
          <a:p>
            <a:r>
              <a:rPr lang="en-US"/>
              <a:t>Apesar disso a sua análise é do maior interesse…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246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F515FB-DC91-4BBB-8BDD-9C297959C0FD}" type="slidenum">
              <a:rPr lang="pt-PT"/>
              <a:pPr/>
              <a:t>5</a:t>
            </a:fld>
            <a:endParaRPr lang="pt-PT"/>
          </a:p>
        </p:txBody>
      </p:sp>
      <p:sp>
        <p:nvSpPr>
          <p:cNvPr id="202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Aprofundemos a análise considerando-o como um circuito analógico (que é!).</a:t>
            </a:r>
          </a:p>
          <a:p>
            <a:endParaRPr lang="en-US"/>
          </a:p>
          <a:p>
            <a:r>
              <a:rPr lang="en-US"/>
              <a:t>Admitindo limiares CMOS: alimentação 5V</a:t>
            </a:r>
          </a:p>
          <a:p>
            <a:r>
              <a:rPr lang="en-US"/>
              <a:t>Valor intermédio teórico é 2.5 V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5758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853330-A297-4BB6-AE3F-C5EF4DAC92D4}" type="slidenum">
              <a:rPr lang="pt-PT"/>
              <a:pPr/>
              <a:t>6</a:t>
            </a:fld>
            <a:endParaRPr lang="pt-PT"/>
          </a:p>
        </p:txBody>
      </p:sp>
      <p:sp>
        <p:nvSpPr>
          <p:cNvPr id="143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Análise de regime permanente:</a:t>
            </a:r>
          </a:p>
          <a:p>
            <a:r>
              <a:rPr lang="en-US"/>
              <a:t>Se traçarmos as funções de transferência Vout=T(Vin) dos dois inversores no mesmo gráfico, atendendo às ligações efectuadas, encontramos 3 pontos de intersecção!</a:t>
            </a:r>
          </a:p>
          <a:p>
            <a:endParaRPr lang="en-US"/>
          </a:p>
          <a:p>
            <a:r>
              <a:rPr lang="en-US"/>
              <a:t>Dois pontos são de equilíbrio estável (os que considerámos atrás). Mas há um terceiro ponto de equilíbrio instável também dito de </a:t>
            </a:r>
            <a:r>
              <a:rPr lang="en-US" b="1"/>
              <a:t>meta-estabilidade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A meta-estabilidade é intrínsica a qualquer dispositivo bi-estável.</a:t>
            </a:r>
          </a:p>
          <a:p>
            <a:endParaRPr lang="pt-PT"/>
          </a:p>
          <a:p>
            <a:r>
              <a:rPr lang="pt-PT"/>
              <a:t>O funcionamento no ponto de meta-estabilidade é precário; qualquer perturbação (ruído) tende a fazer o ponto de funcionamento afastar-se rapidamente para um dos pontos de estabilidade. </a:t>
            </a:r>
          </a:p>
        </p:txBody>
      </p:sp>
    </p:spTree>
    <p:extLst>
      <p:ext uri="{BB962C8B-B14F-4D97-AF65-F5344CB8AC3E}">
        <p14:creationId xmlns:p14="http://schemas.microsoft.com/office/powerpoint/2010/main" val="1983468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EE5E9-DA13-48F1-9F4D-3C00270F422F}" type="slidenum">
              <a:rPr lang="pt-PT"/>
              <a:pPr/>
              <a:t>7</a:t>
            </a:fld>
            <a:endParaRPr lang="pt-PT"/>
          </a:p>
        </p:txBody>
      </p:sp>
      <p:sp>
        <p:nvSpPr>
          <p:cNvPr id="139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pt-PT"/>
              <a:t>Partamos do ponto de equilíbrio meta-estável. Se houver um pequeno ruído que faça subir ligeiramente Vin1…</a:t>
            </a:r>
          </a:p>
        </p:txBody>
      </p:sp>
    </p:spTree>
    <p:extLst>
      <p:ext uri="{BB962C8B-B14F-4D97-AF65-F5344CB8AC3E}">
        <p14:creationId xmlns:p14="http://schemas.microsoft.com/office/powerpoint/2010/main" val="685211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F3D93-EBA4-4C06-B546-0E6A8842B556}" type="slidenum">
              <a:rPr lang="pt-PT"/>
              <a:pPr/>
              <a:t>8</a:t>
            </a:fld>
            <a:endParaRPr lang="pt-PT"/>
          </a:p>
        </p:txBody>
      </p:sp>
      <p:sp>
        <p:nvSpPr>
          <p:cNvPr id="141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pt-PT"/>
              <a:t>…desencadeia-se um processo ´regenerativo´ (relimentação positiva) que conduz o sistema rapidamente ao estado de equilíbrio estável inferior na figura (Vin1=5V)</a:t>
            </a:r>
          </a:p>
          <a:p>
            <a:endParaRPr lang="pt-PT"/>
          </a:p>
          <a:p>
            <a:r>
              <a:rPr lang="pt-PT"/>
              <a:t>Uma análise de ruído semelhante em torno dos pontos estáveis confirma que o são de facto (o sistema perturbado tende a regressar ao seu ponto de funcionamento inicial)</a:t>
            </a:r>
          </a:p>
        </p:txBody>
      </p:sp>
    </p:spTree>
    <p:extLst>
      <p:ext uri="{BB962C8B-B14F-4D97-AF65-F5344CB8AC3E}">
        <p14:creationId xmlns:p14="http://schemas.microsoft.com/office/powerpoint/2010/main" val="3459991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B5897D-B7EF-4FCA-A3F1-18B1403E1076}" type="slidenum">
              <a:rPr lang="pt-PT"/>
              <a:pPr/>
              <a:t>9</a:t>
            </a:fld>
            <a:endParaRPr lang="pt-PT"/>
          </a:p>
        </p:txBody>
      </p:sp>
      <p:sp>
        <p:nvSpPr>
          <p:cNvPr id="145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pt-PT"/>
              <a:t>Esta é uma excelente analogia para perceber as especificações de largura de impulso mínima em latches e flip-flops.</a:t>
            </a:r>
          </a:p>
          <a:p>
            <a:r>
              <a:rPr lang="pt-PT"/>
              <a:t>Damos um pontapé na bola quando ela está num ponto estável (à esquerda, por exemplo):</a:t>
            </a:r>
          </a:p>
          <a:p>
            <a:endParaRPr lang="pt-PT"/>
          </a:p>
          <a:p>
            <a:r>
              <a:rPr lang="pt-PT"/>
              <a:t>Se o pontapé for forte, ela ultrapassará a elevação e irá parar no outro ponto estável (à direita).</a:t>
            </a:r>
          </a:p>
          <a:p>
            <a:r>
              <a:rPr lang="pt-PT"/>
              <a:t>Se o pontapé for fraco, ela não ultrapassará a elevação e regressará ao ponto estável inicial.</a:t>
            </a:r>
          </a:p>
          <a:p>
            <a:r>
              <a:rPr lang="pt-PT"/>
              <a:t>Se o pontapé for de força intermédia adequada, a bola subirá a elevação muito devagar e parará exactamente no topo… entrando em meta-estabilidade…por quanto tempo? – é imprevisível, pois depende de forças ‘de ruído’, aleatórias – é esse o problema.</a:t>
            </a:r>
          </a:p>
          <a:p>
            <a:endParaRPr lang="pt-PT"/>
          </a:p>
          <a:p>
            <a:endParaRPr lang="pt-PT"/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24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Digitais</a:t>
            </a:r>
            <a:r>
              <a:rPr lang="en-US" dirty="0" smtClean="0"/>
              <a:t>, 2013, </a:t>
            </a:r>
            <a:r>
              <a:rPr lang="en-US" dirty="0" err="1" smtClean="0"/>
              <a:t>Guilherme</a:t>
            </a:r>
            <a:r>
              <a:rPr lang="en-US" dirty="0" smtClean="0"/>
              <a:t> Campos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10CE80-08CF-4695-8DC3-86533F4043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4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Digitais</a:t>
            </a:r>
            <a:r>
              <a:rPr lang="en-US" dirty="0" smtClean="0"/>
              <a:t>, 2013, </a:t>
            </a:r>
            <a:r>
              <a:rPr lang="en-US" dirty="0" err="1" smtClean="0"/>
              <a:t>Guilherme</a:t>
            </a:r>
            <a:r>
              <a:rPr lang="en-US" dirty="0" smtClean="0"/>
              <a:t> Campos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2B79D9-9655-4E9E-9FBA-4165E641F4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4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35150" y="6462713"/>
            <a:ext cx="46085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Digitais</a:t>
            </a:r>
            <a:r>
              <a:rPr lang="en-US" dirty="0" smtClean="0"/>
              <a:t>, 2013, </a:t>
            </a:r>
            <a:r>
              <a:rPr lang="en-US" dirty="0" err="1" smtClean="0"/>
              <a:t>Guilherme</a:t>
            </a:r>
            <a:r>
              <a:rPr lang="en-US" dirty="0" smtClean="0"/>
              <a:t> Campos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109061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F6E7028-19FA-4366-A13D-8015CD4E898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 descr="UA Logo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165850"/>
            <a:ext cx="4318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IEETA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165850"/>
            <a:ext cx="403225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1763713" y="6381750"/>
            <a:ext cx="475297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8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18.png"/><Relationship Id="rId5" Type="http://schemas.openxmlformats.org/officeDocument/2006/relationships/image" Target="../media/image16.png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19.png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13.png"/><Relationship Id="rId5" Type="http://schemas.openxmlformats.org/officeDocument/2006/relationships/image" Target="../media/image20.png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22.png"/><Relationship Id="rId4" Type="http://schemas.openxmlformats.org/officeDocument/2006/relationships/oleObject" Target="../embeddings/oleObject31.bin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24.png"/><Relationship Id="rId4" Type="http://schemas.openxmlformats.org/officeDocument/2006/relationships/oleObject" Target="../embeddings/oleObject34.bin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6.png"/><Relationship Id="rId4" Type="http://schemas.openxmlformats.org/officeDocument/2006/relationships/oleObject" Target="../embeddings/oleObject3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7.png"/><Relationship Id="rId4" Type="http://schemas.openxmlformats.org/officeDocument/2006/relationships/oleObject" Target="../embeddings/oleObject38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28.png"/><Relationship Id="rId4" Type="http://schemas.openxmlformats.org/officeDocument/2006/relationships/oleObject" Target="../embeddings/oleObject39.bin"/><Relationship Id="rId9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31.png"/><Relationship Id="rId4" Type="http://schemas.openxmlformats.org/officeDocument/2006/relationships/oleObject" Target="../embeddings/oleObject4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2.png"/><Relationship Id="rId4" Type="http://schemas.openxmlformats.org/officeDocument/2006/relationships/oleObject" Target="../embeddings/oleObject4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3.png"/><Relationship Id="rId4" Type="http://schemas.openxmlformats.org/officeDocument/2006/relationships/oleObject" Target="../embeddings/oleObject4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38.png"/><Relationship Id="rId4" Type="http://schemas.openxmlformats.org/officeDocument/2006/relationships/oleObject" Target="../embeddings/oleObject50.bin"/><Relationship Id="rId9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image" Target="../media/image4.png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Digitais</a:t>
            </a:r>
            <a:r>
              <a:rPr lang="en-US" dirty="0" smtClean="0"/>
              <a:t>, 2013, </a:t>
            </a:r>
            <a:r>
              <a:rPr lang="en-US" dirty="0" err="1"/>
              <a:t>Guilherme</a:t>
            </a:r>
            <a:r>
              <a:rPr lang="en-US" dirty="0"/>
              <a:t> Campos</a:t>
            </a:r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502F8-52B3-4236-95F5-8EF297F086CE}" type="slidenum">
              <a:rPr lang="en-US"/>
              <a:pPr/>
              <a:t>1</a:t>
            </a:fld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SISTEMAS DIGITAIS</a:t>
            </a:r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468313" y="1341438"/>
            <a:ext cx="4032250" cy="316706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pt-PT" b="1"/>
              <a:t>LÓGICA</a:t>
            </a:r>
          </a:p>
          <a:p>
            <a:pPr algn="ctr"/>
            <a:r>
              <a:rPr lang="pt-PT" b="1"/>
              <a:t>COMBINACIONAL</a:t>
            </a: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4500563" y="1341438"/>
            <a:ext cx="4032250" cy="3167062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pt-PT" b="1"/>
              <a:t>LÓGICA</a:t>
            </a:r>
          </a:p>
          <a:p>
            <a:pPr algn="ctr"/>
            <a:r>
              <a:rPr lang="pt-PT" b="1"/>
              <a:t>SEQUENCIAL</a:t>
            </a:r>
          </a:p>
        </p:txBody>
      </p:sp>
      <p:grpSp>
        <p:nvGrpSpPr>
          <p:cNvPr id="64528" name="Group 16"/>
          <p:cNvGrpSpPr>
            <a:grpSpLocks/>
          </p:cNvGrpSpPr>
          <p:nvPr/>
        </p:nvGrpSpPr>
        <p:grpSpPr bwMode="auto">
          <a:xfrm>
            <a:off x="1763713" y="2924175"/>
            <a:ext cx="1447800" cy="1447800"/>
            <a:chOff x="5121" y="4838"/>
            <a:chExt cx="2280" cy="2280"/>
          </a:xfrm>
        </p:grpSpPr>
        <p:sp>
          <p:nvSpPr>
            <p:cNvPr id="64529" name="Oval 17"/>
            <p:cNvSpPr>
              <a:spLocks noChangeArrowheads="1"/>
            </p:cNvSpPr>
            <p:nvPr/>
          </p:nvSpPr>
          <p:spPr bwMode="auto">
            <a:xfrm>
              <a:off x="5121" y="4838"/>
              <a:ext cx="2280" cy="228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4530" name="Text Box 18"/>
            <p:cNvSpPr txBox="1">
              <a:spLocks noChangeArrowheads="1"/>
            </p:cNvSpPr>
            <p:nvPr/>
          </p:nvSpPr>
          <p:spPr bwMode="auto">
            <a:xfrm>
              <a:off x="5178" y="5864"/>
              <a:ext cx="22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pt-PT" sz="1000" b="1"/>
                <a:t>3</a:t>
              </a:r>
              <a:endParaRPr lang="pt-PT"/>
            </a:p>
          </p:txBody>
        </p:sp>
        <p:sp>
          <p:nvSpPr>
            <p:cNvPr id="64531" name="Text Box 19"/>
            <p:cNvSpPr txBox="1">
              <a:spLocks noChangeArrowheads="1"/>
            </p:cNvSpPr>
            <p:nvPr/>
          </p:nvSpPr>
          <p:spPr bwMode="auto">
            <a:xfrm>
              <a:off x="5292" y="5351"/>
              <a:ext cx="22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pt-PT" sz="1000" b="1"/>
                <a:t>4</a:t>
              </a:r>
              <a:endParaRPr lang="pt-PT"/>
            </a:p>
          </p:txBody>
        </p:sp>
        <p:sp>
          <p:nvSpPr>
            <p:cNvPr id="64532" name="Text Box 20"/>
            <p:cNvSpPr txBox="1">
              <a:spLocks noChangeArrowheads="1"/>
            </p:cNvSpPr>
            <p:nvPr/>
          </p:nvSpPr>
          <p:spPr bwMode="auto">
            <a:xfrm>
              <a:off x="5634" y="5009"/>
              <a:ext cx="285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pt-PT" sz="1000" b="1"/>
                <a:t>5</a:t>
              </a:r>
              <a:endParaRPr lang="pt-PT"/>
            </a:p>
          </p:txBody>
        </p:sp>
        <p:sp>
          <p:nvSpPr>
            <p:cNvPr id="64533" name="Text Box 21"/>
            <p:cNvSpPr txBox="1">
              <a:spLocks noChangeArrowheads="1"/>
            </p:cNvSpPr>
            <p:nvPr/>
          </p:nvSpPr>
          <p:spPr bwMode="auto">
            <a:xfrm>
              <a:off x="6147" y="4895"/>
              <a:ext cx="22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pt-PT" sz="1000" b="1"/>
                <a:t>6</a:t>
              </a:r>
              <a:endParaRPr lang="pt-PT"/>
            </a:p>
          </p:txBody>
        </p:sp>
        <p:sp>
          <p:nvSpPr>
            <p:cNvPr id="64534" name="Text Box 22"/>
            <p:cNvSpPr txBox="1">
              <a:spLocks noChangeArrowheads="1"/>
            </p:cNvSpPr>
            <p:nvPr/>
          </p:nvSpPr>
          <p:spPr bwMode="auto">
            <a:xfrm>
              <a:off x="6603" y="5009"/>
              <a:ext cx="285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pt-PT" sz="1000" b="1"/>
                <a:t>7</a:t>
              </a:r>
              <a:endParaRPr lang="pt-PT"/>
            </a:p>
          </p:txBody>
        </p:sp>
        <p:sp>
          <p:nvSpPr>
            <p:cNvPr id="64535" name="Text Box 23"/>
            <p:cNvSpPr txBox="1">
              <a:spLocks noChangeArrowheads="1"/>
            </p:cNvSpPr>
            <p:nvPr/>
          </p:nvSpPr>
          <p:spPr bwMode="auto">
            <a:xfrm>
              <a:off x="7002" y="5351"/>
              <a:ext cx="22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pt-PT" sz="1000" b="1"/>
                <a:t>8</a:t>
              </a:r>
              <a:endParaRPr lang="pt-PT"/>
            </a:p>
          </p:txBody>
        </p:sp>
        <p:sp>
          <p:nvSpPr>
            <p:cNvPr id="64536" name="Text Box 24"/>
            <p:cNvSpPr txBox="1">
              <a:spLocks noChangeArrowheads="1"/>
            </p:cNvSpPr>
            <p:nvPr/>
          </p:nvSpPr>
          <p:spPr bwMode="auto">
            <a:xfrm>
              <a:off x="7173" y="5864"/>
              <a:ext cx="22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pt-PT" sz="1000" b="1"/>
                <a:t>9</a:t>
              </a:r>
              <a:endParaRPr lang="pt-PT"/>
            </a:p>
          </p:txBody>
        </p:sp>
        <p:grpSp>
          <p:nvGrpSpPr>
            <p:cNvPr id="64537" name="Group 25"/>
            <p:cNvGrpSpPr>
              <a:grpSpLocks/>
            </p:cNvGrpSpPr>
            <p:nvPr/>
          </p:nvGrpSpPr>
          <p:grpSpPr bwMode="auto">
            <a:xfrm>
              <a:off x="5406" y="5123"/>
              <a:ext cx="1710" cy="1710"/>
              <a:chOff x="5406" y="5123"/>
              <a:chExt cx="1710" cy="1710"/>
            </a:xfrm>
          </p:grpSpPr>
          <p:sp>
            <p:nvSpPr>
              <p:cNvPr id="64538" name="Oval 26"/>
              <p:cNvSpPr>
                <a:spLocks noChangeArrowheads="1"/>
              </p:cNvSpPr>
              <p:nvPr/>
            </p:nvSpPr>
            <p:spPr bwMode="auto">
              <a:xfrm>
                <a:off x="5406" y="5123"/>
                <a:ext cx="1710" cy="171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64539" name="Line 27"/>
              <p:cNvSpPr>
                <a:spLocks noChangeShapeType="1"/>
              </p:cNvSpPr>
              <p:nvPr/>
            </p:nvSpPr>
            <p:spPr bwMode="auto">
              <a:xfrm flipV="1">
                <a:off x="5406" y="5978"/>
                <a:ext cx="1710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64540" name="Line 28"/>
              <p:cNvSpPr>
                <a:spLocks noChangeShapeType="1"/>
              </p:cNvSpPr>
              <p:nvPr/>
            </p:nvSpPr>
            <p:spPr bwMode="auto">
              <a:xfrm rot="5400000" flipV="1">
                <a:off x="5407" y="5977"/>
                <a:ext cx="1710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64541" name="Line 29"/>
              <p:cNvSpPr>
                <a:spLocks noChangeShapeType="1"/>
              </p:cNvSpPr>
              <p:nvPr/>
            </p:nvSpPr>
            <p:spPr bwMode="auto">
              <a:xfrm rot="19800000" flipV="1">
                <a:off x="5406" y="5976"/>
                <a:ext cx="1710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64542" name="Line 30"/>
              <p:cNvSpPr>
                <a:spLocks noChangeShapeType="1"/>
              </p:cNvSpPr>
              <p:nvPr/>
            </p:nvSpPr>
            <p:spPr bwMode="auto">
              <a:xfrm rot="18000000" flipV="1">
                <a:off x="5405" y="5977"/>
                <a:ext cx="1710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64543" name="Line 31"/>
              <p:cNvSpPr>
                <a:spLocks noChangeShapeType="1"/>
              </p:cNvSpPr>
              <p:nvPr/>
            </p:nvSpPr>
            <p:spPr bwMode="auto">
              <a:xfrm rot="3600000" flipV="1">
                <a:off x="5409" y="5977"/>
                <a:ext cx="1710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64544" name="Line 32"/>
              <p:cNvSpPr>
                <a:spLocks noChangeShapeType="1"/>
              </p:cNvSpPr>
              <p:nvPr/>
            </p:nvSpPr>
            <p:spPr bwMode="auto">
              <a:xfrm rot="1800000" flipV="1">
                <a:off x="5406" y="5980"/>
                <a:ext cx="1710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</p:grpSp>
        <p:sp>
          <p:nvSpPr>
            <p:cNvPr id="64545" name="Text Box 33"/>
            <p:cNvSpPr txBox="1">
              <a:spLocks noChangeArrowheads="1"/>
            </p:cNvSpPr>
            <p:nvPr/>
          </p:nvSpPr>
          <p:spPr bwMode="auto">
            <a:xfrm>
              <a:off x="5292" y="6320"/>
              <a:ext cx="22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pt-PT" sz="1000" b="1"/>
                <a:t>2</a:t>
              </a:r>
              <a:endParaRPr lang="pt-PT"/>
            </a:p>
          </p:txBody>
        </p:sp>
        <p:sp>
          <p:nvSpPr>
            <p:cNvPr id="64546" name="Text Box 34"/>
            <p:cNvSpPr txBox="1">
              <a:spLocks noChangeArrowheads="1"/>
            </p:cNvSpPr>
            <p:nvPr/>
          </p:nvSpPr>
          <p:spPr bwMode="auto">
            <a:xfrm>
              <a:off x="5634" y="6719"/>
              <a:ext cx="285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pt-PT" sz="1000" b="1"/>
                <a:t>1</a:t>
              </a:r>
              <a:endParaRPr lang="pt-PT"/>
            </a:p>
          </p:txBody>
        </p:sp>
        <p:sp>
          <p:nvSpPr>
            <p:cNvPr id="64547" name="Text Box 35"/>
            <p:cNvSpPr txBox="1">
              <a:spLocks noChangeArrowheads="1"/>
            </p:cNvSpPr>
            <p:nvPr/>
          </p:nvSpPr>
          <p:spPr bwMode="auto">
            <a:xfrm>
              <a:off x="7059" y="6320"/>
              <a:ext cx="22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pt-PT" sz="1000" b="1"/>
                <a:t>10</a:t>
              </a:r>
              <a:endParaRPr lang="pt-PT"/>
            </a:p>
          </p:txBody>
        </p:sp>
        <p:sp>
          <p:nvSpPr>
            <p:cNvPr id="64548" name="Text Box 36"/>
            <p:cNvSpPr txBox="1">
              <a:spLocks noChangeArrowheads="1"/>
            </p:cNvSpPr>
            <p:nvPr/>
          </p:nvSpPr>
          <p:spPr bwMode="auto">
            <a:xfrm>
              <a:off x="6660" y="6719"/>
              <a:ext cx="285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pt-PT" sz="1000" b="1"/>
                <a:t>11</a:t>
              </a:r>
              <a:endParaRPr lang="pt-PT"/>
            </a:p>
          </p:txBody>
        </p:sp>
        <p:sp>
          <p:nvSpPr>
            <p:cNvPr id="64549" name="Line 37"/>
            <p:cNvSpPr>
              <a:spLocks noChangeShapeType="1"/>
            </p:cNvSpPr>
            <p:nvPr/>
          </p:nvSpPr>
          <p:spPr bwMode="auto">
            <a:xfrm flipV="1">
              <a:off x="6258" y="5294"/>
              <a:ext cx="1" cy="13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4550" name="Oval 38"/>
            <p:cNvSpPr>
              <a:spLocks noChangeArrowheads="1"/>
            </p:cNvSpPr>
            <p:nvPr/>
          </p:nvSpPr>
          <p:spPr bwMode="auto">
            <a:xfrm>
              <a:off x="5681" y="5409"/>
              <a:ext cx="1150" cy="1139"/>
            </a:xfrm>
            <a:prstGeom prst="ellipse">
              <a:avLst/>
            </a:prstGeom>
            <a:solidFill>
              <a:srgbClr val="80808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64551" name="Group 39"/>
          <p:cNvGrpSpPr>
            <a:grpSpLocks noChangeAspect="1"/>
          </p:cNvGrpSpPr>
          <p:nvPr/>
        </p:nvGrpSpPr>
        <p:grpSpPr bwMode="auto">
          <a:xfrm>
            <a:off x="5292725" y="3357563"/>
            <a:ext cx="2451100" cy="547687"/>
            <a:chOff x="2271" y="4838"/>
            <a:chExt cx="2565" cy="571"/>
          </a:xfrm>
        </p:grpSpPr>
        <p:sp>
          <p:nvSpPr>
            <p:cNvPr id="64552" name="Rectangle 40"/>
            <p:cNvSpPr>
              <a:spLocks noChangeAspect="1" noChangeArrowheads="1"/>
            </p:cNvSpPr>
            <p:nvPr/>
          </p:nvSpPr>
          <p:spPr bwMode="auto">
            <a:xfrm>
              <a:off x="2271" y="4838"/>
              <a:ext cx="1140" cy="571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4553" name="Rectangle 41"/>
            <p:cNvSpPr>
              <a:spLocks noChangeAspect="1" noChangeArrowheads="1"/>
            </p:cNvSpPr>
            <p:nvPr/>
          </p:nvSpPr>
          <p:spPr bwMode="auto">
            <a:xfrm>
              <a:off x="3696" y="4838"/>
              <a:ext cx="1140" cy="571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4554" name="Line 42"/>
            <p:cNvSpPr>
              <a:spLocks noChangeAspect="1" noChangeShapeType="1"/>
            </p:cNvSpPr>
            <p:nvPr/>
          </p:nvSpPr>
          <p:spPr bwMode="auto">
            <a:xfrm flipV="1">
              <a:off x="2556" y="4952"/>
              <a:ext cx="285" cy="28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4555" name="Line 43"/>
            <p:cNvSpPr>
              <a:spLocks noChangeAspect="1" noChangeShapeType="1"/>
            </p:cNvSpPr>
            <p:nvPr/>
          </p:nvSpPr>
          <p:spPr bwMode="auto">
            <a:xfrm>
              <a:off x="2841" y="4952"/>
              <a:ext cx="285" cy="28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4556" name="Line 44"/>
            <p:cNvSpPr>
              <a:spLocks noChangeAspect="1" noChangeShapeType="1"/>
            </p:cNvSpPr>
            <p:nvPr/>
          </p:nvSpPr>
          <p:spPr bwMode="auto">
            <a:xfrm>
              <a:off x="3981" y="4952"/>
              <a:ext cx="285" cy="28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4557" name="Line 45"/>
            <p:cNvSpPr>
              <a:spLocks noChangeAspect="1" noChangeShapeType="1"/>
            </p:cNvSpPr>
            <p:nvPr/>
          </p:nvSpPr>
          <p:spPr bwMode="auto">
            <a:xfrm flipV="1">
              <a:off x="4266" y="4952"/>
              <a:ext cx="285" cy="28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64558" name="Text Box 46"/>
          <p:cNvSpPr txBox="1">
            <a:spLocks noChangeArrowheads="1"/>
          </p:cNvSpPr>
          <p:nvPr/>
        </p:nvSpPr>
        <p:spPr bwMode="auto">
          <a:xfrm>
            <a:off x="5651500" y="5229225"/>
            <a:ext cx="1873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b="1"/>
              <a:t>Memória</a:t>
            </a:r>
          </a:p>
        </p:txBody>
      </p:sp>
      <p:sp>
        <p:nvSpPr>
          <p:cNvPr id="64559" name="AutoShape 47"/>
          <p:cNvSpPr>
            <a:spLocks noChangeArrowheads="1"/>
          </p:cNvSpPr>
          <p:nvPr/>
        </p:nvSpPr>
        <p:spPr bwMode="auto">
          <a:xfrm>
            <a:off x="6516688" y="4581525"/>
            <a:ext cx="215900" cy="6477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Introdução aos Sistemas Digitais, 2013, Guilherme Campos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D53F3C-B951-449D-98A3-4AA85080A480}" type="slidenum">
              <a:rPr lang="en-US"/>
              <a:pPr/>
              <a:t>10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r>
              <a:rPr lang="en-US" sz="4000"/>
              <a:t>Meta-estabilidade:</a:t>
            </a:r>
            <a:br>
              <a:rPr lang="en-US" sz="4000"/>
            </a:br>
            <a:r>
              <a:rPr lang="en-US" sz="4000"/>
              <a:t>analogia mecânica (II)</a:t>
            </a:r>
          </a:p>
        </p:txBody>
      </p:sp>
      <p:graphicFrame>
        <p:nvGraphicFramePr>
          <p:cNvPr id="146436" name="Object 4"/>
          <p:cNvGraphicFramePr>
            <a:graphicFrameLocks noChangeAspect="1"/>
          </p:cNvGraphicFramePr>
          <p:nvPr/>
        </p:nvGraphicFramePr>
        <p:xfrm>
          <a:off x="2300288" y="1457325"/>
          <a:ext cx="464820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5" name="Bitmap Image" r:id="rId4" imgW="2486372" imgH="952633" progId="Paint.Picture">
                  <p:embed/>
                </p:oleObj>
              </mc:Choice>
              <mc:Fallback>
                <p:oleObj name="Bitmap Image" r:id="rId4" imgW="2486372" imgH="95263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5668"/>
                      <a:stretch>
                        <a:fillRect/>
                      </a:stretch>
                    </p:blipFill>
                    <p:spPr bwMode="auto">
                      <a:xfrm>
                        <a:off x="2300288" y="1457325"/>
                        <a:ext cx="4648200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7" name="Object 5"/>
          <p:cNvGraphicFramePr>
            <a:graphicFrameLocks noChangeAspect="1"/>
          </p:cNvGraphicFramePr>
          <p:nvPr/>
        </p:nvGraphicFramePr>
        <p:xfrm>
          <a:off x="2286000" y="2636838"/>
          <a:ext cx="49530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6" name="Bitmap Image" r:id="rId6" imgW="2448267" imgH="905001" progId="Paint.Picture">
                  <p:embed/>
                </p:oleObj>
              </mc:Choice>
              <mc:Fallback>
                <p:oleObj name="Bitmap Image" r:id="rId6" imgW="2448267" imgH="905001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636838"/>
                        <a:ext cx="49530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8" name="Object 6"/>
          <p:cNvGraphicFramePr>
            <a:graphicFrameLocks noChangeAspect="1"/>
          </p:cNvGraphicFramePr>
          <p:nvPr/>
        </p:nvGraphicFramePr>
        <p:xfrm>
          <a:off x="2279650" y="4437063"/>
          <a:ext cx="502920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7" name="Bitmap Image" r:id="rId8" imgW="2476190" imgH="809738" progId="Paint.Picture">
                  <p:embed/>
                </p:oleObj>
              </mc:Choice>
              <mc:Fallback>
                <p:oleObj name="Bitmap Image" r:id="rId8" imgW="2476190" imgH="809738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4437063"/>
                        <a:ext cx="5029200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Introdução aos Sistemas Digitais, 2013, Guilherme Campos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F54E9A-90A1-4501-946A-05688E6C9B85}" type="slidenum">
              <a:rPr lang="en-US"/>
              <a:pPr/>
              <a:t>11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Latch S-R</a:t>
            </a:r>
          </a:p>
        </p:txBody>
      </p:sp>
      <p:graphicFrame>
        <p:nvGraphicFramePr>
          <p:cNvPr id="150532" name="Object 4"/>
          <p:cNvGraphicFramePr>
            <a:graphicFrameLocks noChangeAspect="1"/>
          </p:cNvGraphicFramePr>
          <p:nvPr/>
        </p:nvGraphicFramePr>
        <p:xfrm>
          <a:off x="611188" y="1474788"/>
          <a:ext cx="3352800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5" name="Artwork" r:id="rId4" imgW="2190476" imgH="1371429" progId="Adobe.Illustrator.7">
                  <p:embed/>
                </p:oleObj>
              </mc:Choice>
              <mc:Fallback>
                <p:oleObj name="Artwork" r:id="rId4" imgW="2190476" imgH="1371429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74788"/>
                        <a:ext cx="3352800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3" name="Object 5"/>
          <p:cNvGraphicFramePr>
            <a:graphicFrameLocks noChangeAspect="1"/>
          </p:cNvGraphicFramePr>
          <p:nvPr/>
        </p:nvGraphicFramePr>
        <p:xfrm>
          <a:off x="4284663" y="1628775"/>
          <a:ext cx="3962400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6" name="Artwork" r:id="rId6" imgW="2924583" imgH="1390844" progId="Adobe.Illustrator.7">
                  <p:embed/>
                </p:oleObj>
              </mc:Choice>
              <mc:Fallback>
                <p:oleObj name="Artwork" r:id="rId6" imgW="2924583" imgH="1390844" progId="Adobe.Illustrator.7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628775"/>
                        <a:ext cx="3962400" cy="188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4" name="Object 6"/>
          <p:cNvGraphicFramePr>
            <a:graphicFrameLocks noChangeAspect="1"/>
          </p:cNvGraphicFramePr>
          <p:nvPr/>
        </p:nvGraphicFramePr>
        <p:xfrm>
          <a:off x="1547813" y="3860800"/>
          <a:ext cx="2895600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7" name="Artwork" r:id="rId8" imgW="1790476" imgH="1314286" progId="Adobe.Illustrator.7">
                  <p:embed/>
                </p:oleObj>
              </mc:Choice>
              <mc:Fallback>
                <p:oleObj name="Artwork" r:id="rId8" imgW="1790476" imgH="1314286" progId="Adobe.Illustrator.7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860800"/>
                        <a:ext cx="2895600" cy="212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5" name="Object 7"/>
          <p:cNvGraphicFramePr>
            <a:graphicFrameLocks noChangeAspect="1"/>
          </p:cNvGraphicFramePr>
          <p:nvPr>
            <p:ph idx="1"/>
          </p:nvPr>
        </p:nvGraphicFramePr>
        <p:xfrm>
          <a:off x="5364163" y="4076700"/>
          <a:ext cx="23241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8" name="Artwork" r:id="rId10" imgW="1162212" imgH="704948" progId="Adobe.Illustrator.7">
                  <p:embed/>
                </p:oleObj>
              </mc:Choice>
              <mc:Fallback>
                <p:oleObj name="Artwork" r:id="rId10" imgW="1162212" imgH="704948" progId="Adobe.Illustrator.7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076700"/>
                        <a:ext cx="23241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Introdução aos Sistemas Digitais, 2013, Guilherme Campos</a:t>
            </a:r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8AF73-4827-4206-87F8-D6A026C94882}" type="slidenum">
              <a:rPr lang="en-US"/>
              <a:pPr/>
              <a:t>12</a:t>
            </a:fld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975"/>
            <a:ext cx="9144000" cy="1143000"/>
          </a:xfrm>
        </p:spPr>
        <p:txBody>
          <a:bodyPr/>
          <a:lstStyle/>
          <a:p>
            <a:r>
              <a:rPr lang="en-US"/>
              <a:t>Latch S-R: diagramas temporais</a:t>
            </a:r>
          </a:p>
        </p:txBody>
      </p:sp>
      <p:graphicFrame>
        <p:nvGraphicFramePr>
          <p:cNvPr id="152579" name="Object 3"/>
          <p:cNvGraphicFramePr>
            <a:graphicFrameLocks noChangeAspect="1"/>
          </p:cNvGraphicFramePr>
          <p:nvPr/>
        </p:nvGraphicFramePr>
        <p:xfrm>
          <a:off x="685800" y="1052513"/>
          <a:ext cx="3814763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4" name="Artwork" r:id="rId4" imgW="8542857" imgH="1914286" progId="Adobe.Illustrator.7">
                  <p:embed/>
                </p:oleObj>
              </mc:Choice>
              <mc:Fallback>
                <p:oleObj name="Artwork" r:id="rId4" imgW="8542857" imgH="1914286" progId="Adobe.Illustrator.7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66060" b="10199"/>
                      <a:stretch>
                        <a:fillRect/>
                      </a:stretch>
                    </p:blipFill>
                    <p:spPr bwMode="auto">
                      <a:xfrm>
                        <a:off x="685800" y="1052513"/>
                        <a:ext cx="3814763" cy="226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2580" name="Group 4"/>
          <p:cNvGrpSpPr>
            <a:grpSpLocks/>
          </p:cNvGrpSpPr>
          <p:nvPr/>
        </p:nvGrpSpPr>
        <p:grpSpPr bwMode="auto">
          <a:xfrm>
            <a:off x="685800" y="3657600"/>
            <a:ext cx="7924800" cy="2260600"/>
            <a:chOff x="432" y="2304"/>
            <a:chExt cx="4992" cy="1424"/>
          </a:xfrm>
        </p:grpSpPr>
        <p:graphicFrame>
          <p:nvGraphicFramePr>
            <p:cNvPr id="152581" name="Object 5"/>
            <p:cNvGraphicFramePr>
              <a:graphicFrameLocks noChangeAspect="1"/>
            </p:cNvGraphicFramePr>
            <p:nvPr/>
          </p:nvGraphicFramePr>
          <p:xfrm>
            <a:off x="864" y="2304"/>
            <a:ext cx="4560" cy="1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595" name="Artwork" r:id="rId6" imgW="8542857" imgH="1914286" progId="Adobe.Illustrator.7">
                    <p:embed/>
                  </p:oleObj>
                </mc:Choice>
                <mc:Fallback>
                  <p:oleObj name="Artwork" r:id="rId6" imgW="8542857" imgH="1914286" progId="Adobe.Illustrator.7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36609" r="-1016" b="10199"/>
                        <a:stretch>
                          <a:fillRect/>
                        </a:stretch>
                      </p:blipFill>
                      <p:spPr bwMode="auto">
                        <a:xfrm>
                          <a:off x="864" y="2304"/>
                          <a:ext cx="4560" cy="1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582" name="Object 6"/>
            <p:cNvGraphicFramePr>
              <a:graphicFrameLocks noChangeAspect="1"/>
            </p:cNvGraphicFramePr>
            <p:nvPr/>
          </p:nvGraphicFramePr>
          <p:xfrm>
            <a:off x="432" y="2304"/>
            <a:ext cx="432" cy="1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596" name="Artwork" r:id="rId7" imgW="8542857" imgH="1914286" progId="Adobe.Illustrator.7">
                    <p:embed/>
                  </p:oleObj>
                </mc:Choice>
                <mc:Fallback>
                  <p:oleObj name="Artwork" r:id="rId7" imgW="8542857" imgH="1914286" progId="Adobe.Illustrator.7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93898" b="10199"/>
                        <a:stretch>
                          <a:fillRect/>
                        </a:stretch>
                      </p:blipFill>
                      <p:spPr bwMode="auto">
                        <a:xfrm>
                          <a:off x="432" y="2304"/>
                          <a:ext cx="432" cy="1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2587" name="Group 11"/>
          <p:cNvGrpSpPr>
            <a:grpSpLocks/>
          </p:cNvGrpSpPr>
          <p:nvPr/>
        </p:nvGrpSpPr>
        <p:grpSpPr bwMode="auto">
          <a:xfrm>
            <a:off x="5191125" y="2060575"/>
            <a:ext cx="3455988" cy="1739900"/>
            <a:chOff x="3270" y="1298"/>
            <a:chExt cx="2177" cy="1096"/>
          </a:xfrm>
        </p:grpSpPr>
        <p:sp>
          <p:nvSpPr>
            <p:cNvPr id="152584" name="Text Box 8"/>
            <p:cNvSpPr txBox="1">
              <a:spLocks noChangeArrowheads="1"/>
            </p:cNvSpPr>
            <p:nvPr/>
          </p:nvSpPr>
          <p:spPr bwMode="auto">
            <a:xfrm>
              <a:off x="3270" y="1298"/>
              <a:ext cx="2177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latin typeface="Helvetica" panose="020B0604020202020204" pitchFamily="34" charset="0"/>
                </a:rPr>
                <a:t>Meta-estabilidade pode</a:t>
              </a:r>
            </a:p>
            <a:p>
              <a:pPr eaLnBrk="0" hangingPunct="0"/>
              <a:r>
                <a:rPr lang="en-US" sz="2000" b="1">
                  <a:latin typeface="Helvetica" panose="020B0604020202020204" pitchFamily="34" charset="0"/>
                </a:rPr>
                <a:t>ocorrer se S e R forem</a:t>
              </a:r>
            </a:p>
            <a:p>
              <a:pPr eaLnBrk="0" hangingPunct="0"/>
              <a:r>
                <a:rPr lang="en-US" sz="2000" b="1">
                  <a:latin typeface="Helvetica" panose="020B0604020202020204" pitchFamily="34" charset="0"/>
                </a:rPr>
                <a:t>negados simultaneamente!</a:t>
              </a:r>
            </a:p>
          </p:txBody>
        </p:sp>
        <p:sp>
          <p:nvSpPr>
            <p:cNvPr id="152585" name="Line 9"/>
            <p:cNvSpPr>
              <a:spLocks noChangeShapeType="1"/>
            </p:cNvSpPr>
            <p:nvPr/>
          </p:nvSpPr>
          <p:spPr bwMode="auto">
            <a:xfrm flipH="1">
              <a:off x="4738" y="1962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Introdução aos Sistemas Digitais, 2013, Guilherme Campos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1037EA-E679-420D-B41D-D61616E19C1F}" type="slidenum">
              <a:rPr lang="en-US"/>
              <a:pPr/>
              <a:t>13</a:t>
            </a:fld>
            <a:endParaRPr lang="en-US"/>
          </a:p>
        </p:txBody>
      </p:sp>
      <p:graphicFrame>
        <p:nvGraphicFramePr>
          <p:cNvPr id="154628" name="Object 4"/>
          <p:cNvGraphicFramePr>
            <a:graphicFrameLocks noChangeAspect="1"/>
          </p:cNvGraphicFramePr>
          <p:nvPr/>
        </p:nvGraphicFramePr>
        <p:xfrm>
          <a:off x="0" y="1844675"/>
          <a:ext cx="8939213" cy="311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6" name="Artwork" r:id="rId4" imgW="7790476" imgH="2285714" progId="Adobe.Illustrator.7">
                  <p:embed/>
                </p:oleObj>
              </mc:Choice>
              <mc:Fallback>
                <p:oleObj name="Artwork" r:id="rId4" imgW="7790476" imgH="2285714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620"/>
                      <a:stretch>
                        <a:fillRect/>
                      </a:stretch>
                    </p:blipFill>
                    <p:spPr bwMode="auto">
                      <a:xfrm>
                        <a:off x="0" y="1844675"/>
                        <a:ext cx="8939213" cy="311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Latch SR: parâmetros temporais</a:t>
            </a:r>
            <a:endParaRPr lang="pt-PT" sz="4000"/>
          </a:p>
        </p:txBody>
      </p:sp>
      <p:grpSp>
        <p:nvGrpSpPr>
          <p:cNvPr id="154633" name="Group 9"/>
          <p:cNvGrpSpPr>
            <a:grpSpLocks/>
          </p:cNvGrpSpPr>
          <p:nvPr/>
        </p:nvGrpSpPr>
        <p:grpSpPr bwMode="auto">
          <a:xfrm>
            <a:off x="5265738" y="4292600"/>
            <a:ext cx="3778250" cy="1831975"/>
            <a:chOff x="3317" y="2704"/>
            <a:chExt cx="2380" cy="1154"/>
          </a:xfrm>
        </p:grpSpPr>
        <p:sp>
          <p:nvSpPr>
            <p:cNvPr id="154631" name="Text Box 7"/>
            <p:cNvSpPr txBox="1">
              <a:spLocks noChangeArrowheads="1"/>
            </p:cNvSpPr>
            <p:nvPr/>
          </p:nvSpPr>
          <p:spPr bwMode="auto">
            <a:xfrm>
              <a:off x="3317" y="3224"/>
              <a:ext cx="238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latin typeface="Helvetica" panose="020B0604020202020204" pitchFamily="34" charset="0"/>
                </a:rPr>
                <a:t>Meta-estabilidade pode</a:t>
              </a:r>
            </a:p>
            <a:p>
              <a:pPr eaLnBrk="0" hangingPunct="0"/>
              <a:r>
                <a:rPr lang="en-US" sz="2000" b="1">
                  <a:latin typeface="Helvetica" panose="020B0604020202020204" pitchFamily="34" charset="0"/>
                </a:rPr>
                <a:t>ocorrer se o impulso (aqui, R)</a:t>
              </a:r>
            </a:p>
            <a:p>
              <a:pPr eaLnBrk="0" hangingPunct="0"/>
              <a:r>
                <a:rPr lang="en-US" sz="2000" b="1">
                  <a:latin typeface="Helvetica" panose="020B0604020202020204" pitchFamily="34" charset="0"/>
                </a:rPr>
                <a:t>não atingir a largura mínima!</a:t>
              </a:r>
            </a:p>
          </p:txBody>
        </p:sp>
        <p:sp>
          <p:nvSpPr>
            <p:cNvPr id="154632" name="Line 8"/>
            <p:cNvSpPr>
              <a:spLocks noChangeShapeType="1"/>
            </p:cNvSpPr>
            <p:nvPr/>
          </p:nvSpPr>
          <p:spPr bwMode="auto">
            <a:xfrm flipH="1" flipV="1">
              <a:off x="4558" y="2704"/>
              <a:ext cx="182" cy="5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Introdução aos Sistemas Digitais, 2013, Guilherme Campos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99E5BE-6815-4AEE-94F7-96D73AFAAD5A}" type="slidenum">
              <a:rPr lang="en-US"/>
              <a:pPr/>
              <a:t>14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Latch S-R: símbolo</a:t>
            </a:r>
          </a:p>
        </p:txBody>
      </p:sp>
      <p:graphicFrame>
        <p:nvGraphicFramePr>
          <p:cNvPr id="156676" name="Object 4"/>
          <p:cNvGraphicFramePr>
            <a:graphicFrameLocks noChangeAspect="1"/>
          </p:cNvGraphicFramePr>
          <p:nvPr/>
        </p:nvGraphicFramePr>
        <p:xfrm>
          <a:off x="1752600" y="1343025"/>
          <a:ext cx="20574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8" name="Artwork" r:id="rId4" imgW="1162212" imgH="704948" progId="Adobe.Illustrator.7">
                  <p:embed/>
                </p:oleObj>
              </mc:Choice>
              <mc:Fallback>
                <p:oleObj name="Artwork" r:id="rId4" imgW="1162212" imgH="704948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343025"/>
                        <a:ext cx="205740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5334000" y="1343025"/>
          <a:ext cx="20574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9" name="Artwork" r:id="rId6" imgW="1162212" imgH="704948" progId="Adobe.Illustrator.7">
                  <p:embed/>
                </p:oleObj>
              </mc:Choice>
              <mc:Fallback>
                <p:oleObj name="Artwork" r:id="rId6" imgW="1162212" imgH="704948" progId="Adobe.Illustrator.7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343025"/>
                        <a:ext cx="205740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8" name="Object 6"/>
          <p:cNvGraphicFramePr>
            <a:graphicFrameLocks noChangeAspect="1"/>
          </p:cNvGraphicFramePr>
          <p:nvPr/>
        </p:nvGraphicFramePr>
        <p:xfrm>
          <a:off x="3352800" y="3581400"/>
          <a:ext cx="2181225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0" name="Artwork" r:id="rId8" imgW="1162212" imgH="704948" progId="Adobe.Illustrator.7">
                  <p:embed/>
                </p:oleObj>
              </mc:Choice>
              <mc:Fallback>
                <p:oleObj name="Artwork" r:id="rId8" imgW="1162212" imgH="704948" progId="Adobe.Illustrator.7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581400"/>
                        <a:ext cx="2181225" cy="132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9" name="Object 7"/>
          <p:cNvGraphicFramePr>
            <a:graphicFrameLocks noChangeAspect="1"/>
          </p:cNvGraphicFramePr>
          <p:nvPr/>
        </p:nvGraphicFramePr>
        <p:xfrm>
          <a:off x="3048000" y="2838450"/>
          <a:ext cx="2828925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1" name="Artwork" r:id="rId10" imgW="1542857" imgH="1542857" progId="Adobe.Illustrator.7">
                  <p:embed/>
                </p:oleObj>
              </mc:Choice>
              <mc:Fallback>
                <p:oleObj name="Artwork" r:id="rId10" imgW="1542857" imgH="1542857" progId="Adobe.Illustrator.7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38450"/>
                        <a:ext cx="2828925" cy="282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Introdução aos Sistemas Digitais, 2013, Guilherme Campos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47317F-754B-42DD-B193-D375F20FEA12}" type="slidenum">
              <a:rPr lang="en-US"/>
              <a:pPr/>
              <a:t>15</a:t>
            </a:fld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Latch S-R com portas NAND</a:t>
            </a:r>
          </a:p>
        </p:txBody>
      </p:sp>
      <p:graphicFrame>
        <p:nvGraphicFramePr>
          <p:cNvPr id="158724" name="Object 4"/>
          <p:cNvGraphicFramePr>
            <a:graphicFrameLocks noChangeAspect="1"/>
          </p:cNvGraphicFramePr>
          <p:nvPr/>
        </p:nvGraphicFramePr>
        <p:xfrm>
          <a:off x="2555875" y="1412875"/>
          <a:ext cx="3886200" cy="197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3" name="Artwork" r:id="rId4" imgW="3095238" imgH="1571844" progId="Adobe.Illustrator.7">
                  <p:embed/>
                </p:oleObj>
              </mc:Choice>
              <mc:Fallback>
                <p:oleObj name="Artwork" r:id="rId4" imgW="3095238" imgH="1571844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412875"/>
                        <a:ext cx="3886200" cy="197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5" name="Object 5"/>
          <p:cNvGraphicFramePr>
            <a:graphicFrameLocks noChangeAspect="1"/>
          </p:cNvGraphicFramePr>
          <p:nvPr/>
        </p:nvGraphicFramePr>
        <p:xfrm>
          <a:off x="1331913" y="3789363"/>
          <a:ext cx="2895600" cy="212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4" name="Artwork" r:id="rId6" imgW="1790476" imgH="1314286" progId="Adobe.Illustrator.7">
                  <p:embed/>
                </p:oleObj>
              </mc:Choice>
              <mc:Fallback>
                <p:oleObj name="Artwork" r:id="rId6" imgW="1790476" imgH="1314286" progId="Adobe.Illustrator.7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789363"/>
                        <a:ext cx="2895600" cy="212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6" name="Object 6"/>
          <p:cNvGraphicFramePr>
            <a:graphicFrameLocks noChangeAspect="1"/>
          </p:cNvGraphicFramePr>
          <p:nvPr/>
        </p:nvGraphicFramePr>
        <p:xfrm>
          <a:off x="5508625" y="4292600"/>
          <a:ext cx="21812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5" name="Artwork" r:id="rId8" imgW="1314286" imgH="704948" progId="Adobe.Illustrator.7">
                  <p:embed/>
                </p:oleObj>
              </mc:Choice>
              <mc:Fallback>
                <p:oleObj name="Artwork" r:id="rId8" imgW="1314286" imgH="704948" progId="Adobe.Illustrator.7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292600"/>
                        <a:ext cx="2181225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Introdução aos Sistemas Digitais, 2013, Guilherme Campos</a:t>
            </a: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2CB725-6229-438F-849E-5F4AEB5A3980}" type="slidenum">
              <a:rPr lang="en-US"/>
              <a:pPr/>
              <a:t>16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US"/>
              <a:t>Comparação de Latches S-R</a:t>
            </a:r>
          </a:p>
        </p:txBody>
      </p:sp>
      <p:graphicFrame>
        <p:nvGraphicFramePr>
          <p:cNvPr id="210948" name="Object 4"/>
          <p:cNvGraphicFramePr>
            <a:graphicFrameLocks noChangeAspect="1"/>
          </p:cNvGraphicFramePr>
          <p:nvPr/>
        </p:nvGraphicFramePr>
        <p:xfrm>
          <a:off x="4932363" y="3789363"/>
          <a:ext cx="2895600" cy="212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62" name="Artwork" r:id="rId4" imgW="1790476" imgH="1314286" progId="Adobe.Illustrator.7">
                  <p:embed/>
                </p:oleObj>
              </mc:Choice>
              <mc:Fallback>
                <p:oleObj name="Artwork" r:id="rId4" imgW="1790476" imgH="1314286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789363"/>
                        <a:ext cx="2895600" cy="212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9" name="Object 5"/>
          <p:cNvGraphicFramePr>
            <a:graphicFrameLocks noChangeAspect="1"/>
          </p:cNvGraphicFramePr>
          <p:nvPr/>
        </p:nvGraphicFramePr>
        <p:xfrm>
          <a:off x="1474788" y="4508500"/>
          <a:ext cx="234950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63" name="Artwork" r:id="rId6" imgW="1314286" imgH="704948" progId="Adobe.Illustrator.7">
                  <p:embed/>
                </p:oleObj>
              </mc:Choice>
              <mc:Fallback>
                <p:oleObj name="Artwork" r:id="rId6" imgW="1314286" imgH="704948" progId="Adobe.Illustrator.7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4508500"/>
                        <a:ext cx="234950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827088" y="3644900"/>
            <a:ext cx="37449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com portas NAND</a:t>
            </a:r>
            <a:endParaRPr lang="pt-PT">
              <a:solidFill>
                <a:schemeClr val="tx2"/>
              </a:solidFill>
            </a:endParaRP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898525" y="1196975"/>
            <a:ext cx="3744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com portas NOR</a:t>
            </a:r>
            <a:endParaRPr lang="pt-PT">
              <a:solidFill>
                <a:schemeClr val="tx2"/>
              </a:solidFill>
            </a:endParaRPr>
          </a:p>
        </p:txBody>
      </p:sp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5003800" y="1412875"/>
          <a:ext cx="2895600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64" name="Artwork" r:id="rId8" imgW="1790476" imgH="1314286" progId="Adobe.Illustrator.7">
                  <p:embed/>
                </p:oleObj>
              </mc:Choice>
              <mc:Fallback>
                <p:oleObj name="Artwork" r:id="rId8" imgW="1790476" imgH="1314286" progId="Adobe.Illustrator.7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412875"/>
                        <a:ext cx="2895600" cy="212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3" name="Object 9"/>
          <p:cNvGraphicFramePr>
            <a:graphicFrameLocks noChangeAspect="1"/>
          </p:cNvGraphicFramePr>
          <p:nvPr/>
        </p:nvGraphicFramePr>
        <p:xfrm>
          <a:off x="1617663" y="1916113"/>
          <a:ext cx="207645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65" name="Artwork" r:id="rId10" imgW="1162212" imgH="704948" progId="Adobe.Illustrator.7">
                  <p:embed/>
                </p:oleObj>
              </mc:Choice>
              <mc:Fallback>
                <p:oleObj name="Artwork" r:id="rId10" imgW="1162212" imgH="704948" progId="Adobe.Illustrator.7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1916113"/>
                        <a:ext cx="207645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Introdução aos Sistemas Digitais, 2013, Guilherme Campos</a:t>
            </a:r>
            <a:endParaRPr lang="en-US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4934AF-6FE9-48F2-8C92-3915DB849A44}" type="slidenum">
              <a:rPr lang="en-US"/>
              <a:pPr/>
              <a:t>17</a:t>
            </a:fld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US"/>
              <a:t>Latch S-R com </a:t>
            </a:r>
            <a:r>
              <a:rPr lang="en-US" i="1"/>
              <a:t>enable </a:t>
            </a:r>
            <a:r>
              <a:rPr lang="en-US"/>
              <a:t>(C)</a:t>
            </a:r>
          </a:p>
        </p:txBody>
      </p:sp>
      <p:graphicFrame>
        <p:nvGraphicFramePr>
          <p:cNvPr id="160772" name="Object 4"/>
          <p:cNvGraphicFramePr>
            <a:graphicFrameLocks noChangeAspect="1"/>
          </p:cNvGraphicFramePr>
          <p:nvPr/>
        </p:nvGraphicFramePr>
        <p:xfrm>
          <a:off x="395288" y="1162050"/>
          <a:ext cx="5029200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65" name="Artwork" r:id="rId4" imgW="4114286" imgH="1619476" progId="Adobe.Illustrator.7">
                  <p:embed/>
                </p:oleObj>
              </mc:Choice>
              <mc:Fallback>
                <p:oleObj name="Artwork" r:id="rId4" imgW="4114286" imgH="1619476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162050"/>
                        <a:ext cx="5029200" cy="197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3" name="Object 5"/>
          <p:cNvGraphicFramePr>
            <a:graphicFrameLocks noChangeAspect="1"/>
          </p:cNvGraphicFramePr>
          <p:nvPr/>
        </p:nvGraphicFramePr>
        <p:xfrm>
          <a:off x="2555875" y="3573463"/>
          <a:ext cx="3276600" cy="265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66" name="Artwork" r:id="rId6" imgW="1905266" imgH="1542857" progId="Adobe.Illustrator.7">
                  <p:embed/>
                </p:oleObj>
              </mc:Choice>
              <mc:Fallback>
                <p:oleObj name="Artwork" r:id="rId6" imgW="1905266" imgH="1542857" progId="Adobe.Illustrator.7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573463"/>
                        <a:ext cx="3276600" cy="265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0778" name="Group 10"/>
          <p:cNvGrpSpPr>
            <a:grpSpLocks/>
          </p:cNvGrpSpPr>
          <p:nvPr/>
        </p:nvGrpSpPr>
        <p:grpSpPr bwMode="auto">
          <a:xfrm>
            <a:off x="2627313" y="1214438"/>
            <a:ext cx="2881312" cy="1871662"/>
            <a:chOff x="1564" y="765"/>
            <a:chExt cx="1815" cy="1179"/>
          </a:xfrm>
        </p:grpSpPr>
        <p:sp>
          <p:nvSpPr>
            <p:cNvPr id="160774" name="Rectangle 6"/>
            <p:cNvSpPr>
              <a:spLocks noChangeArrowheads="1"/>
            </p:cNvSpPr>
            <p:nvPr/>
          </p:nvSpPr>
          <p:spPr bwMode="auto">
            <a:xfrm>
              <a:off x="1564" y="765"/>
              <a:ext cx="1497" cy="11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160775" name="Line 7"/>
            <p:cNvSpPr>
              <a:spLocks noChangeShapeType="1"/>
            </p:cNvSpPr>
            <p:nvPr/>
          </p:nvSpPr>
          <p:spPr bwMode="auto">
            <a:xfrm flipV="1">
              <a:off x="3062" y="1355"/>
              <a:ext cx="317" cy="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graphicFrame>
        <p:nvGraphicFramePr>
          <p:cNvPr id="160776" name="Object 8"/>
          <p:cNvGraphicFramePr>
            <a:graphicFrameLocks noChangeAspect="1"/>
          </p:cNvGraphicFramePr>
          <p:nvPr>
            <p:ph idx="1"/>
          </p:nvPr>
        </p:nvGraphicFramePr>
        <p:xfrm>
          <a:off x="5580063" y="1198563"/>
          <a:ext cx="294005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67" name="Artwork" r:id="rId8" imgW="1790476" imgH="1314286" progId="Adobe.Illustrator.7">
                  <p:embed/>
                </p:oleObj>
              </mc:Choice>
              <mc:Fallback>
                <p:oleObj name="Artwork" r:id="rId8" imgW="1790476" imgH="1314286" progId="Adobe.Illustrator.7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198563"/>
                        <a:ext cx="2940050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2555875" y="1196975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1200">
                <a:solidFill>
                  <a:srgbClr val="FF0000"/>
                </a:solidFill>
              </a:rPr>
              <a:t>S_L</a:t>
            </a:r>
          </a:p>
        </p:txBody>
      </p:sp>
      <p:sp>
        <p:nvSpPr>
          <p:cNvPr id="160780" name="Text Box 12"/>
          <p:cNvSpPr txBox="1">
            <a:spLocks noChangeArrowheads="1"/>
          </p:cNvSpPr>
          <p:nvPr/>
        </p:nvSpPr>
        <p:spPr bwMode="auto">
          <a:xfrm>
            <a:off x="2555875" y="2578100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1200">
                <a:solidFill>
                  <a:srgbClr val="FF0000"/>
                </a:solidFill>
              </a:rPr>
              <a:t>R_L</a:t>
            </a:r>
          </a:p>
        </p:txBody>
      </p:sp>
      <p:sp>
        <p:nvSpPr>
          <p:cNvPr id="160782" name="Rectangle 14"/>
          <p:cNvSpPr>
            <a:spLocks noChangeArrowheads="1"/>
          </p:cNvSpPr>
          <p:nvPr/>
        </p:nvSpPr>
        <p:spPr bwMode="auto">
          <a:xfrm>
            <a:off x="5508625" y="1125538"/>
            <a:ext cx="3095625" cy="230346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grpSp>
        <p:nvGrpSpPr>
          <p:cNvPr id="160858" name="Group 90"/>
          <p:cNvGrpSpPr>
            <a:grpSpLocks/>
          </p:cNvGrpSpPr>
          <p:nvPr/>
        </p:nvGrpSpPr>
        <p:grpSpPr bwMode="auto">
          <a:xfrm>
            <a:off x="2482850" y="2924175"/>
            <a:ext cx="6049963" cy="3241675"/>
            <a:chOff x="1564" y="1842"/>
            <a:chExt cx="3811" cy="2042"/>
          </a:xfrm>
        </p:grpSpPr>
        <p:sp>
          <p:nvSpPr>
            <p:cNvPr id="160788" name="Rectangle 20"/>
            <p:cNvSpPr>
              <a:spLocks noChangeArrowheads="1"/>
            </p:cNvSpPr>
            <p:nvPr/>
          </p:nvSpPr>
          <p:spPr bwMode="auto">
            <a:xfrm>
              <a:off x="1564" y="3612"/>
              <a:ext cx="2178" cy="272"/>
            </a:xfrm>
            <a:prstGeom prst="rect">
              <a:avLst/>
            </a:prstGeom>
            <a:solidFill>
              <a:srgbClr val="CCFFCC">
                <a:alpha val="20000"/>
              </a:srgbClr>
            </a:solidFill>
            <a:ln w="12700">
              <a:solidFill>
                <a:srgbClr val="008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160789" name="Rectangle 21"/>
            <p:cNvSpPr>
              <a:spLocks noChangeArrowheads="1"/>
            </p:cNvSpPr>
            <p:nvPr/>
          </p:nvSpPr>
          <p:spPr bwMode="auto">
            <a:xfrm>
              <a:off x="3606" y="1842"/>
              <a:ext cx="1769" cy="227"/>
            </a:xfrm>
            <a:prstGeom prst="rect">
              <a:avLst/>
            </a:prstGeom>
            <a:solidFill>
              <a:srgbClr val="CCFFCC">
                <a:alpha val="20000"/>
              </a:srgbClr>
            </a:solidFill>
            <a:ln w="12700">
              <a:solidFill>
                <a:srgbClr val="008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160790" name="Freeform 22"/>
            <p:cNvSpPr>
              <a:spLocks/>
            </p:cNvSpPr>
            <p:nvPr/>
          </p:nvSpPr>
          <p:spPr bwMode="auto">
            <a:xfrm rot="16200000" flipV="1">
              <a:off x="3401" y="2092"/>
              <a:ext cx="1543" cy="1497"/>
            </a:xfrm>
            <a:custGeom>
              <a:avLst/>
              <a:gdLst>
                <a:gd name="T0" fmla="*/ 0 w 1315"/>
                <a:gd name="T1" fmla="*/ 1543 h 1543"/>
                <a:gd name="T2" fmla="*/ 861 w 1315"/>
                <a:gd name="T3" fmla="*/ 998 h 1543"/>
                <a:gd name="T4" fmla="*/ 1315 w 1315"/>
                <a:gd name="T5" fmla="*/ 0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15" h="1543">
                  <a:moveTo>
                    <a:pt x="0" y="1543"/>
                  </a:moveTo>
                  <a:cubicBezTo>
                    <a:pt x="321" y="1399"/>
                    <a:pt x="642" y="1255"/>
                    <a:pt x="861" y="998"/>
                  </a:cubicBezTo>
                  <a:cubicBezTo>
                    <a:pt x="1080" y="741"/>
                    <a:pt x="1239" y="166"/>
                    <a:pt x="1315" y="0"/>
                  </a:cubicBezTo>
                </a:path>
              </a:pathLst>
            </a:custGeom>
            <a:noFill/>
            <a:ln w="19050">
              <a:solidFill>
                <a:srgbClr val="008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160845" name="Group 77"/>
          <p:cNvGrpSpPr>
            <a:grpSpLocks noChangeAspect="1"/>
          </p:cNvGrpSpPr>
          <p:nvPr/>
        </p:nvGrpSpPr>
        <p:grpSpPr bwMode="auto">
          <a:xfrm>
            <a:off x="6804025" y="4437063"/>
            <a:ext cx="1431925" cy="942975"/>
            <a:chOff x="4551" y="8711"/>
            <a:chExt cx="1735" cy="1141"/>
          </a:xfrm>
        </p:grpSpPr>
        <p:sp>
          <p:nvSpPr>
            <p:cNvPr id="160846" name="Rectangle 78"/>
            <p:cNvSpPr>
              <a:spLocks noChangeAspect="1" noChangeArrowheads="1"/>
            </p:cNvSpPr>
            <p:nvPr/>
          </p:nvSpPr>
          <p:spPr bwMode="auto">
            <a:xfrm>
              <a:off x="4836" y="8711"/>
              <a:ext cx="1115" cy="1141"/>
            </a:xfrm>
            <a:prstGeom prst="rect">
              <a:avLst/>
            </a:prstGeom>
            <a:solidFill>
              <a:srgbClr val="FFFFFF"/>
            </a:solidFill>
            <a:ln w="317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0847" name="Line 79"/>
            <p:cNvSpPr>
              <a:spLocks noChangeAspect="1" noChangeShapeType="1"/>
            </p:cNvSpPr>
            <p:nvPr/>
          </p:nvSpPr>
          <p:spPr bwMode="auto">
            <a:xfrm>
              <a:off x="4551" y="8997"/>
              <a:ext cx="285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0848" name="Line 80"/>
            <p:cNvSpPr>
              <a:spLocks noChangeAspect="1" noChangeShapeType="1"/>
            </p:cNvSpPr>
            <p:nvPr/>
          </p:nvSpPr>
          <p:spPr bwMode="auto">
            <a:xfrm>
              <a:off x="4551" y="9282"/>
              <a:ext cx="28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0849" name="Line 81"/>
            <p:cNvSpPr>
              <a:spLocks noChangeAspect="1" noChangeShapeType="1"/>
            </p:cNvSpPr>
            <p:nvPr/>
          </p:nvSpPr>
          <p:spPr bwMode="auto">
            <a:xfrm>
              <a:off x="4551" y="9566"/>
              <a:ext cx="28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0850" name="Line 82"/>
            <p:cNvSpPr>
              <a:spLocks noChangeAspect="1" noChangeShapeType="1"/>
            </p:cNvSpPr>
            <p:nvPr/>
          </p:nvSpPr>
          <p:spPr bwMode="auto">
            <a:xfrm>
              <a:off x="5951" y="8997"/>
              <a:ext cx="28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0851" name="Line 83"/>
            <p:cNvSpPr>
              <a:spLocks noChangeAspect="1" noChangeShapeType="1"/>
            </p:cNvSpPr>
            <p:nvPr/>
          </p:nvSpPr>
          <p:spPr bwMode="auto">
            <a:xfrm>
              <a:off x="6103" y="9568"/>
              <a:ext cx="183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0852" name="Oval 84"/>
            <p:cNvSpPr>
              <a:spLocks noChangeAspect="1" noChangeArrowheads="1"/>
            </p:cNvSpPr>
            <p:nvPr/>
          </p:nvSpPr>
          <p:spPr bwMode="auto">
            <a:xfrm>
              <a:off x="5951" y="9510"/>
              <a:ext cx="142" cy="142"/>
            </a:xfrm>
            <a:prstGeom prst="ellipse">
              <a:avLst/>
            </a:prstGeom>
            <a:solidFill>
              <a:srgbClr val="FFFFFF"/>
            </a:solidFill>
            <a:ln w="317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0853" name="Text Box 85"/>
            <p:cNvSpPr txBox="1">
              <a:spLocks noChangeAspect="1" noChangeArrowheads="1"/>
            </p:cNvSpPr>
            <p:nvPr/>
          </p:nvSpPr>
          <p:spPr bwMode="auto">
            <a:xfrm>
              <a:off x="5634" y="8883"/>
              <a:ext cx="343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pt-PT" sz="1400" b="1"/>
                <a:t>Q</a:t>
              </a:r>
              <a:endParaRPr lang="pt-PT"/>
            </a:p>
          </p:txBody>
        </p:sp>
        <p:sp>
          <p:nvSpPr>
            <p:cNvPr id="160854" name="Text Box 86"/>
            <p:cNvSpPr txBox="1">
              <a:spLocks noChangeAspect="1" noChangeArrowheads="1"/>
            </p:cNvSpPr>
            <p:nvPr/>
          </p:nvSpPr>
          <p:spPr bwMode="auto">
            <a:xfrm>
              <a:off x="5634" y="9408"/>
              <a:ext cx="343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pt-PT" sz="1400" b="1"/>
                <a:t>Q</a:t>
              </a:r>
              <a:endParaRPr lang="pt-PT"/>
            </a:p>
          </p:txBody>
        </p:sp>
        <p:sp>
          <p:nvSpPr>
            <p:cNvPr id="160855" name="Text Box 87"/>
            <p:cNvSpPr txBox="1">
              <a:spLocks noChangeAspect="1" noChangeArrowheads="1"/>
            </p:cNvSpPr>
            <p:nvPr/>
          </p:nvSpPr>
          <p:spPr bwMode="auto">
            <a:xfrm>
              <a:off x="4835" y="8883"/>
              <a:ext cx="343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pt-PT" sz="1400" b="1"/>
                <a:t>S</a:t>
              </a:r>
              <a:endParaRPr lang="pt-PT"/>
            </a:p>
          </p:txBody>
        </p:sp>
        <p:sp>
          <p:nvSpPr>
            <p:cNvPr id="160856" name="Text Box 88"/>
            <p:cNvSpPr txBox="1">
              <a:spLocks noChangeAspect="1" noChangeArrowheads="1"/>
            </p:cNvSpPr>
            <p:nvPr/>
          </p:nvSpPr>
          <p:spPr bwMode="auto">
            <a:xfrm>
              <a:off x="4836" y="9168"/>
              <a:ext cx="343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pt-PT" sz="1400" b="1"/>
                <a:t>C</a:t>
              </a:r>
              <a:endParaRPr lang="pt-PT"/>
            </a:p>
          </p:txBody>
        </p:sp>
        <p:sp>
          <p:nvSpPr>
            <p:cNvPr id="160857" name="Text Box 89"/>
            <p:cNvSpPr txBox="1">
              <a:spLocks noChangeAspect="1" noChangeArrowheads="1"/>
            </p:cNvSpPr>
            <p:nvPr/>
          </p:nvSpPr>
          <p:spPr bwMode="auto">
            <a:xfrm>
              <a:off x="4836" y="9453"/>
              <a:ext cx="343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pt-PT" sz="1400" b="1"/>
                <a:t>R</a:t>
              </a:r>
              <a:endParaRPr lang="pt-PT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Introdução aos Sistemas Digitais, 2013, Guilherme Campos</a:t>
            </a:r>
            <a:endParaRPr lang="en-US"/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442489-D82A-4E0B-95D7-47A895AEE829}" type="slidenum">
              <a:rPr lang="en-US"/>
              <a:pPr/>
              <a:t>18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Latch D</a:t>
            </a:r>
          </a:p>
        </p:txBody>
      </p:sp>
      <p:graphicFrame>
        <p:nvGraphicFramePr>
          <p:cNvPr id="162820" name="Object 4"/>
          <p:cNvGraphicFramePr>
            <a:graphicFrameLocks noChangeAspect="1"/>
          </p:cNvGraphicFramePr>
          <p:nvPr/>
        </p:nvGraphicFramePr>
        <p:xfrm>
          <a:off x="539750" y="1268413"/>
          <a:ext cx="5638800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5" name="Artwork" r:id="rId4" imgW="4495238" imgH="1704762" progId="Adobe.Illustrator.7">
                  <p:embed/>
                </p:oleObj>
              </mc:Choice>
              <mc:Fallback>
                <p:oleObj name="Artwork" r:id="rId4" imgW="4495238" imgH="1704762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268413"/>
                        <a:ext cx="5638800" cy="213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1" name="Object 5"/>
          <p:cNvGraphicFramePr>
            <a:graphicFrameLocks noChangeAspect="1"/>
          </p:cNvGraphicFramePr>
          <p:nvPr/>
        </p:nvGraphicFramePr>
        <p:xfrm>
          <a:off x="2286000" y="3810000"/>
          <a:ext cx="3048000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6" name="Artwork" r:id="rId6" imgW="1647619" imgH="1047619" progId="Adobe.Illustrator.7">
                  <p:embed/>
                </p:oleObj>
              </mc:Choice>
              <mc:Fallback>
                <p:oleObj name="Artwork" r:id="rId6" imgW="1647619" imgH="1047619" progId="Adobe.Illustrator.7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10000"/>
                        <a:ext cx="3048000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2844" name="Group 28"/>
          <p:cNvGrpSpPr>
            <a:grpSpLocks/>
          </p:cNvGrpSpPr>
          <p:nvPr/>
        </p:nvGrpSpPr>
        <p:grpSpPr bwMode="auto">
          <a:xfrm>
            <a:off x="6156325" y="1125538"/>
            <a:ext cx="2736850" cy="2303462"/>
            <a:chOff x="3878" y="709"/>
            <a:chExt cx="1724" cy="1451"/>
          </a:xfrm>
        </p:grpSpPr>
        <p:graphicFrame>
          <p:nvGraphicFramePr>
            <p:cNvPr id="162825" name="Object 9"/>
            <p:cNvGraphicFramePr>
              <a:graphicFrameLocks noChangeAspect="1"/>
            </p:cNvGraphicFramePr>
            <p:nvPr/>
          </p:nvGraphicFramePr>
          <p:xfrm>
            <a:off x="3933" y="800"/>
            <a:ext cx="1623" cy="1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857" name="Artwork" r:id="rId8" imgW="1905266" imgH="1542857" progId="Adobe.Illustrator.7">
                    <p:embed/>
                  </p:oleObj>
                </mc:Choice>
                <mc:Fallback>
                  <p:oleObj name="Artwork" r:id="rId8" imgW="1905266" imgH="1542857" progId="Adobe.Illustrator.7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3" y="800"/>
                          <a:ext cx="1623" cy="1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2827" name="Rectangle 11"/>
            <p:cNvSpPr>
              <a:spLocks noChangeArrowheads="1"/>
            </p:cNvSpPr>
            <p:nvPr/>
          </p:nvSpPr>
          <p:spPr bwMode="auto">
            <a:xfrm>
              <a:off x="3878" y="709"/>
              <a:ext cx="1724" cy="145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</p:grpSp>
      <p:grpSp>
        <p:nvGrpSpPr>
          <p:cNvPr id="162833" name="Group 17"/>
          <p:cNvGrpSpPr>
            <a:grpSpLocks noChangeAspect="1"/>
          </p:cNvGrpSpPr>
          <p:nvPr/>
        </p:nvGrpSpPr>
        <p:grpSpPr bwMode="auto">
          <a:xfrm>
            <a:off x="6732588" y="4437063"/>
            <a:ext cx="1431925" cy="942975"/>
            <a:chOff x="6862" y="8711"/>
            <a:chExt cx="1735" cy="1141"/>
          </a:xfrm>
        </p:grpSpPr>
        <p:sp>
          <p:nvSpPr>
            <p:cNvPr id="162834" name="Rectangle 18"/>
            <p:cNvSpPr>
              <a:spLocks noChangeAspect="1" noChangeArrowheads="1"/>
            </p:cNvSpPr>
            <p:nvPr/>
          </p:nvSpPr>
          <p:spPr bwMode="auto">
            <a:xfrm>
              <a:off x="7147" y="8711"/>
              <a:ext cx="1115" cy="1141"/>
            </a:xfrm>
            <a:prstGeom prst="rect">
              <a:avLst/>
            </a:prstGeom>
            <a:solidFill>
              <a:srgbClr val="FFFFFF"/>
            </a:solidFill>
            <a:ln w="317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2835" name="Line 19"/>
            <p:cNvSpPr>
              <a:spLocks noChangeAspect="1" noChangeShapeType="1"/>
            </p:cNvSpPr>
            <p:nvPr/>
          </p:nvSpPr>
          <p:spPr bwMode="auto">
            <a:xfrm>
              <a:off x="6862" y="8997"/>
              <a:ext cx="285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2836" name="Line 20"/>
            <p:cNvSpPr>
              <a:spLocks noChangeAspect="1" noChangeShapeType="1"/>
            </p:cNvSpPr>
            <p:nvPr/>
          </p:nvSpPr>
          <p:spPr bwMode="auto">
            <a:xfrm>
              <a:off x="6862" y="9566"/>
              <a:ext cx="28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2837" name="Line 21"/>
            <p:cNvSpPr>
              <a:spLocks noChangeAspect="1" noChangeShapeType="1"/>
            </p:cNvSpPr>
            <p:nvPr/>
          </p:nvSpPr>
          <p:spPr bwMode="auto">
            <a:xfrm>
              <a:off x="8262" y="8997"/>
              <a:ext cx="28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2838" name="Line 22"/>
            <p:cNvSpPr>
              <a:spLocks noChangeAspect="1" noChangeShapeType="1"/>
            </p:cNvSpPr>
            <p:nvPr/>
          </p:nvSpPr>
          <p:spPr bwMode="auto">
            <a:xfrm>
              <a:off x="8414" y="9568"/>
              <a:ext cx="183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2839" name="Oval 23"/>
            <p:cNvSpPr>
              <a:spLocks noChangeAspect="1" noChangeArrowheads="1"/>
            </p:cNvSpPr>
            <p:nvPr/>
          </p:nvSpPr>
          <p:spPr bwMode="auto">
            <a:xfrm>
              <a:off x="8262" y="9510"/>
              <a:ext cx="142" cy="142"/>
            </a:xfrm>
            <a:prstGeom prst="ellipse">
              <a:avLst/>
            </a:prstGeom>
            <a:solidFill>
              <a:srgbClr val="FFFFFF"/>
            </a:solidFill>
            <a:ln w="317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2840" name="Text Box 24"/>
            <p:cNvSpPr txBox="1">
              <a:spLocks noChangeAspect="1" noChangeArrowheads="1"/>
            </p:cNvSpPr>
            <p:nvPr/>
          </p:nvSpPr>
          <p:spPr bwMode="auto">
            <a:xfrm>
              <a:off x="7945" y="8883"/>
              <a:ext cx="343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pt-PT" sz="1400" b="1"/>
                <a:t>Q</a:t>
              </a:r>
              <a:endParaRPr lang="pt-PT"/>
            </a:p>
          </p:txBody>
        </p:sp>
        <p:sp>
          <p:nvSpPr>
            <p:cNvPr id="162841" name="Text Box 25"/>
            <p:cNvSpPr txBox="1">
              <a:spLocks noChangeAspect="1" noChangeArrowheads="1"/>
            </p:cNvSpPr>
            <p:nvPr/>
          </p:nvSpPr>
          <p:spPr bwMode="auto">
            <a:xfrm>
              <a:off x="7945" y="9408"/>
              <a:ext cx="343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pt-PT" sz="1400" b="1"/>
                <a:t>Q</a:t>
              </a:r>
              <a:endParaRPr lang="pt-PT"/>
            </a:p>
          </p:txBody>
        </p:sp>
        <p:sp>
          <p:nvSpPr>
            <p:cNvPr id="162842" name="Text Box 26"/>
            <p:cNvSpPr txBox="1">
              <a:spLocks noChangeAspect="1" noChangeArrowheads="1"/>
            </p:cNvSpPr>
            <p:nvPr/>
          </p:nvSpPr>
          <p:spPr bwMode="auto">
            <a:xfrm>
              <a:off x="7146" y="8883"/>
              <a:ext cx="343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pt-PT" sz="1400" b="1"/>
                <a:t>D</a:t>
              </a:r>
              <a:endParaRPr lang="pt-PT"/>
            </a:p>
          </p:txBody>
        </p:sp>
        <p:sp>
          <p:nvSpPr>
            <p:cNvPr id="162843" name="Text Box 27"/>
            <p:cNvSpPr txBox="1">
              <a:spLocks noChangeAspect="1" noChangeArrowheads="1"/>
            </p:cNvSpPr>
            <p:nvPr/>
          </p:nvSpPr>
          <p:spPr bwMode="auto">
            <a:xfrm>
              <a:off x="7147" y="9453"/>
              <a:ext cx="343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pt-PT" sz="1400" b="1"/>
                <a:t>C</a:t>
              </a:r>
              <a:endParaRPr lang="pt-PT"/>
            </a:p>
          </p:txBody>
        </p:sp>
      </p:grpSp>
      <p:grpSp>
        <p:nvGrpSpPr>
          <p:cNvPr id="162848" name="Group 32"/>
          <p:cNvGrpSpPr>
            <a:grpSpLocks/>
          </p:cNvGrpSpPr>
          <p:nvPr/>
        </p:nvGrpSpPr>
        <p:grpSpPr bwMode="auto">
          <a:xfrm>
            <a:off x="1979613" y="1179513"/>
            <a:ext cx="4176712" cy="2193925"/>
            <a:chOff x="1247" y="743"/>
            <a:chExt cx="2631" cy="1382"/>
          </a:xfrm>
        </p:grpSpPr>
        <p:grpSp>
          <p:nvGrpSpPr>
            <p:cNvPr id="162845" name="Group 29"/>
            <p:cNvGrpSpPr>
              <a:grpSpLocks/>
            </p:cNvGrpSpPr>
            <p:nvPr/>
          </p:nvGrpSpPr>
          <p:grpSpPr bwMode="auto">
            <a:xfrm>
              <a:off x="1292" y="754"/>
              <a:ext cx="2586" cy="1350"/>
              <a:chOff x="1292" y="754"/>
              <a:chExt cx="2586" cy="1350"/>
            </a:xfrm>
          </p:grpSpPr>
          <p:sp>
            <p:nvSpPr>
              <p:cNvPr id="162823" name="Rectangle 7"/>
              <p:cNvSpPr>
                <a:spLocks noChangeArrowheads="1"/>
              </p:cNvSpPr>
              <p:nvPr/>
            </p:nvSpPr>
            <p:spPr bwMode="auto">
              <a:xfrm>
                <a:off x="1292" y="754"/>
                <a:ext cx="2245" cy="135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162824" name="Line 8"/>
              <p:cNvSpPr>
                <a:spLocks noChangeShapeType="1"/>
              </p:cNvSpPr>
              <p:nvPr/>
            </p:nvSpPr>
            <p:spPr bwMode="auto">
              <a:xfrm flipV="1">
                <a:off x="3539" y="1434"/>
                <a:ext cx="339" cy="9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</p:grpSp>
        <p:sp>
          <p:nvSpPr>
            <p:cNvPr id="162846" name="Text Box 30"/>
            <p:cNvSpPr txBox="1">
              <a:spLocks noChangeArrowheads="1"/>
            </p:cNvSpPr>
            <p:nvPr/>
          </p:nvSpPr>
          <p:spPr bwMode="auto">
            <a:xfrm>
              <a:off x="1247" y="743"/>
              <a:ext cx="18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PT" sz="1400" b="1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162847" name="Text Box 31"/>
            <p:cNvSpPr txBox="1">
              <a:spLocks noChangeArrowheads="1"/>
            </p:cNvSpPr>
            <p:nvPr/>
          </p:nvSpPr>
          <p:spPr bwMode="auto">
            <a:xfrm>
              <a:off x="1247" y="1933"/>
              <a:ext cx="18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PT" sz="1400" b="1">
                  <a:solidFill>
                    <a:srgbClr val="FF0000"/>
                  </a:solidFill>
                </a:rPr>
                <a:t>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Introdução aos Sistemas Digitais, 2013, Guilherme Campos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DE8F5-1027-480F-884D-B2564C9E2D4E}" type="slidenum">
              <a:rPr lang="en-US"/>
              <a:pPr/>
              <a:t>19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Latch D: diagrama temporal</a:t>
            </a:r>
          </a:p>
        </p:txBody>
      </p:sp>
      <p:graphicFrame>
        <p:nvGraphicFramePr>
          <p:cNvPr id="164868" name="Object 4"/>
          <p:cNvGraphicFramePr>
            <a:graphicFrameLocks noChangeAspect="1"/>
          </p:cNvGraphicFramePr>
          <p:nvPr/>
        </p:nvGraphicFramePr>
        <p:xfrm>
          <a:off x="107950" y="1828800"/>
          <a:ext cx="89154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1" name="Artwork" r:id="rId4" imgW="8600000" imgH="1238423" progId="Adobe.Illustrator.7">
                  <p:embed/>
                </p:oleObj>
              </mc:Choice>
              <mc:Fallback>
                <p:oleObj name="Artwork" r:id="rId4" imgW="8600000" imgH="1238423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828800"/>
                        <a:ext cx="89154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Introdução aos Sistemas Digitais, 2013, Guilherme Campos</a:t>
            </a:r>
            <a:endParaRPr lang="en-US" dirty="0"/>
          </a:p>
        </p:txBody>
      </p:sp>
      <p:sp>
        <p:nvSpPr>
          <p:cNvPr id="6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B6A508-09ED-4FC1-8824-D623921817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539750" y="1557338"/>
            <a:ext cx="3960813" cy="39592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pt-PT" b="1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4787900" y="1557338"/>
            <a:ext cx="3816350" cy="3959225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pt-PT" b="1"/>
          </a:p>
        </p:txBody>
      </p:sp>
      <p:sp>
        <p:nvSpPr>
          <p:cNvPr id="68740" name="Rectangle 132"/>
          <p:cNvSpPr>
            <a:spLocks noChangeArrowheads="1"/>
          </p:cNvSpPr>
          <p:nvPr/>
        </p:nvSpPr>
        <p:spPr bwMode="auto">
          <a:xfrm>
            <a:off x="900113" y="2565400"/>
            <a:ext cx="1941512" cy="1584325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pt-PT" sz="1600" b="1"/>
              <a:t>Blocos funcionais:</a:t>
            </a:r>
          </a:p>
          <a:p>
            <a:pPr algn="ctr"/>
            <a:r>
              <a:rPr lang="pt-PT" sz="1600" b="1"/>
              <a:t>Codificadores</a:t>
            </a:r>
          </a:p>
          <a:p>
            <a:pPr algn="ctr"/>
            <a:r>
              <a:rPr lang="pt-PT" sz="1600" b="1"/>
              <a:t>Descodificadores</a:t>
            </a:r>
          </a:p>
          <a:p>
            <a:pPr algn="ctr"/>
            <a:r>
              <a:rPr lang="pt-PT" sz="1600" b="1"/>
              <a:t>Multiplexers</a:t>
            </a:r>
          </a:p>
          <a:p>
            <a:pPr algn="ctr"/>
            <a:r>
              <a:rPr lang="pt-PT" sz="1600" b="1"/>
              <a:t>Somadores…</a:t>
            </a:r>
          </a:p>
        </p:txBody>
      </p:sp>
      <p:sp>
        <p:nvSpPr>
          <p:cNvPr id="68741" name="Line 133"/>
          <p:cNvSpPr>
            <a:spLocks noChangeShapeType="1"/>
          </p:cNvSpPr>
          <p:nvPr/>
        </p:nvSpPr>
        <p:spPr bwMode="auto">
          <a:xfrm flipV="1">
            <a:off x="4643438" y="1341438"/>
            <a:ext cx="0" cy="39592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8742" name="Rectangle 134"/>
          <p:cNvSpPr>
            <a:spLocks noChangeArrowheads="1"/>
          </p:cNvSpPr>
          <p:nvPr/>
        </p:nvSpPr>
        <p:spPr bwMode="auto">
          <a:xfrm>
            <a:off x="1116013" y="1557338"/>
            <a:ext cx="2881312" cy="57626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pt-PT" sz="1800" b="1"/>
              <a:t>Circuitos/Sistemas combinacionais</a:t>
            </a:r>
            <a:endParaRPr lang="pt-PT" sz="1800"/>
          </a:p>
        </p:txBody>
      </p:sp>
      <p:grpSp>
        <p:nvGrpSpPr>
          <p:cNvPr id="68841" name="Group 233"/>
          <p:cNvGrpSpPr>
            <a:grpSpLocks/>
          </p:cNvGrpSpPr>
          <p:nvPr/>
        </p:nvGrpSpPr>
        <p:grpSpPr bwMode="auto">
          <a:xfrm>
            <a:off x="539750" y="4652963"/>
            <a:ext cx="3960813" cy="854075"/>
            <a:chOff x="2925" y="3430"/>
            <a:chExt cx="2495" cy="538"/>
          </a:xfrm>
        </p:grpSpPr>
        <p:sp>
          <p:nvSpPr>
            <p:cNvPr id="68739" name="Rectangle 131"/>
            <p:cNvSpPr>
              <a:spLocks noChangeArrowheads="1"/>
            </p:cNvSpPr>
            <p:nvPr/>
          </p:nvSpPr>
          <p:spPr bwMode="auto">
            <a:xfrm>
              <a:off x="2925" y="3430"/>
              <a:ext cx="2495" cy="53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pt-PT" sz="1600" b="1"/>
                <a:t>Dispositivos básicos: portas lógicas…</a:t>
              </a:r>
              <a:endParaRPr lang="pt-PT" sz="1600"/>
            </a:p>
          </p:txBody>
        </p:sp>
        <p:grpSp>
          <p:nvGrpSpPr>
            <p:cNvPr id="68744" name="Group 136"/>
            <p:cNvGrpSpPr>
              <a:grpSpLocks/>
            </p:cNvGrpSpPr>
            <p:nvPr/>
          </p:nvGrpSpPr>
          <p:grpSpPr bwMode="auto">
            <a:xfrm>
              <a:off x="3224" y="3702"/>
              <a:ext cx="398" cy="91"/>
              <a:chOff x="7749" y="2109"/>
              <a:chExt cx="911" cy="228"/>
            </a:xfrm>
          </p:grpSpPr>
          <p:sp>
            <p:nvSpPr>
              <p:cNvPr id="68745" name="AutoShape 137"/>
              <p:cNvSpPr>
                <a:spLocks noChangeArrowheads="1"/>
              </p:cNvSpPr>
              <p:nvPr/>
            </p:nvSpPr>
            <p:spPr bwMode="auto">
              <a:xfrm rot="5400000">
                <a:off x="8034" y="2051"/>
                <a:ext cx="228" cy="343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70000"/>
                </a:schemeClr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68746" name="Oval 138"/>
              <p:cNvSpPr>
                <a:spLocks noChangeArrowheads="1"/>
              </p:cNvSpPr>
              <p:nvPr/>
            </p:nvSpPr>
            <p:spPr bwMode="auto">
              <a:xfrm>
                <a:off x="8319" y="2165"/>
                <a:ext cx="114" cy="115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68747" name="Line 139"/>
              <p:cNvSpPr>
                <a:spLocks noChangeShapeType="1"/>
              </p:cNvSpPr>
              <p:nvPr/>
            </p:nvSpPr>
            <p:spPr bwMode="auto">
              <a:xfrm>
                <a:off x="7749" y="2222"/>
                <a:ext cx="22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68748" name="Line 140"/>
              <p:cNvSpPr>
                <a:spLocks noChangeShapeType="1"/>
              </p:cNvSpPr>
              <p:nvPr/>
            </p:nvSpPr>
            <p:spPr bwMode="auto">
              <a:xfrm>
                <a:off x="8433" y="2223"/>
                <a:ext cx="22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</p:grpSp>
        <p:grpSp>
          <p:nvGrpSpPr>
            <p:cNvPr id="68749" name="Group 141"/>
            <p:cNvGrpSpPr>
              <a:grpSpLocks/>
            </p:cNvGrpSpPr>
            <p:nvPr/>
          </p:nvGrpSpPr>
          <p:grpSpPr bwMode="auto">
            <a:xfrm>
              <a:off x="3968" y="3657"/>
              <a:ext cx="349" cy="135"/>
              <a:chOff x="7749" y="2507"/>
              <a:chExt cx="797" cy="337"/>
            </a:xfrm>
          </p:grpSpPr>
          <p:sp>
            <p:nvSpPr>
              <p:cNvPr id="68750" name="AutoShape 142"/>
              <p:cNvSpPr>
                <a:spLocks noChangeArrowheads="1"/>
              </p:cNvSpPr>
              <p:nvPr/>
            </p:nvSpPr>
            <p:spPr bwMode="auto">
              <a:xfrm>
                <a:off x="7976" y="2507"/>
                <a:ext cx="343" cy="337"/>
              </a:xfrm>
              <a:prstGeom prst="flowChartDelay">
                <a:avLst/>
              </a:prstGeom>
              <a:solidFill>
                <a:schemeClr val="bg1">
                  <a:alpha val="70000"/>
                </a:schemeClr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68751" name="Line 143"/>
              <p:cNvSpPr>
                <a:spLocks noChangeShapeType="1"/>
              </p:cNvSpPr>
              <p:nvPr/>
            </p:nvSpPr>
            <p:spPr bwMode="auto">
              <a:xfrm>
                <a:off x="8319" y="2677"/>
                <a:ext cx="22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68752" name="Line 144"/>
              <p:cNvSpPr>
                <a:spLocks noChangeShapeType="1"/>
              </p:cNvSpPr>
              <p:nvPr/>
            </p:nvSpPr>
            <p:spPr bwMode="auto">
              <a:xfrm>
                <a:off x="7749" y="2564"/>
                <a:ext cx="22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68753" name="Line 145"/>
              <p:cNvSpPr>
                <a:spLocks noChangeShapeType="1"/>
              </p:cNvSpPr>
              <p:nvPr/>
            </p:nvSpPr>
            <p:spPr bwMode="auto">
              <a:xfrm>
                <a:off x="7749" y="2792"/>
                <a:ext cx="22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</p:grpSp>
        <p:grpSp>
          <p:nvGrpSpPr>
            <p:cNvPr id="68754" name="Group 146"/>
            <p:cNvGrpSpPr>
              <a:grpSpLocks/>
            </p:cNvGrpSpPr>
            <p:nvPr/>
          </p:nvGrpSpPr>
          <p:grpSpPr bwMode="auto">
            <a:xfrm>
              <a:off x="4713" y="3657"/>
              <a:ext cx="336" cy="134"/>
              <a:chOff x="8091" y="3655"/>
              <a:chExt cx="766" cy="334"/>
            </a:xfrm>
          </p:grpSpPr>
          <p:grpSp>
            <p:nvGrpSpPr>
              <p:cNvPr id="68755" name="Group 147"/>
              <p:cNvGrpSpPr>
                <a:grpSpLocks noChangeAspect="1"/>
              </p:cNvGrpSpPr>
              <p:nvPr/>
            </p:nvGrpSpPr>
            <p:grpSpPr bwMode="auto">
              <a:xfrm rot="5400000">
                <a:off x="8287" y="3655"/>
                <a:ext cx="334" cy="334"/>
                <a:chOff x="5982" y="1709"/>
                <a:chExt cx="1140" cy="1142"/>
              </a:xfrm>
            </p:grpSpPr>
            <p:sp>
              <p:nvSpPr>
                <p:cNvPr id="68756" name="Freeform 148"/>
                <p:cNvSpPr>
                  <a:spLocks noChangeAspect="1"/>
                </p:cNvSpPr>
                <p:nvPr/>
              </p:nvSpPr>
              <p:spPr bwMode="auto">
                <a:xfrm>
                  <a:off x="5982" y="1709"/>
                  <a:ext cx="570" cy="1135"/>
                </a:xfrm>
                <a:custGeom>
                  <a:avLst/>
                  <a:gdLst>
                    <a:gd name="T0" fmla="*/ 0 w 570"/>
                    <a:gd name="T1" fmla="*/ 1135 h 1135"/>
                    <a:gd name="T2" fmla="*/ 285 w 570"/>
                    <a:gd name="T3" fmla="*/ 285 h 1135"/>
                    <a:gd name="T4" fmla="*/ 570 w 570"/>
                    <a:gd name="T5" fmla="*/ 0 h 1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0" h="1135">
                      <a:moveTo>
                        <a:pt x="0" y="1135"/>
                      </a:moveTo>
                      <a:cubicBezTo>
                        <a:pt x="95" y="804"/>
                        <a:pt x="190" y="474"/>
                        <a:pt x="285" y="285"/>
                      </a:cubicBezTo>
                      <a:cubicBezTo>
                        <a:pt x="380" y="96"/>
                        <a:pt x="475" y="48"/>
                        <a:pt x="570" y="0"/>
                      </a:cubicBezTo>
                    </a:path>
                  </a:pathLst>
                </a:custGeom>
                <a:solidFill>
                  <a:schemeClr val="bg1">
                    <a:alpha val="70000"/>
                  </a:schemeClr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PT"/>
                </a:p>
              </p:txBody>
            </p:sp>
            <p:sp>
              <p:nvSpPr>
                <p:cNvPr id="68757" name="Freeform 149"/>
                <p:cNvSpPr>
                  <a:spLocks noChangeAspect="1"/>
                </p:cNvSpPr>
                <p:nvPr/>
              </p:nvSpPr>
              <p:spPr bwMode="auto">
                <a:xfrm flipH="1">
                  <a:off x="6552" y="1709"/>
                  <a:ext cx="570" cy="1135"/>
                </a:xfrm>
                <a:custGeom>
                  <a:avLst/>
                  <a:gdLst>
                    <a:gd name="T0" fmla="*/ 0 w 570"/>
                    <a:gd name="T1" fmla="*/ 1135 h 1135"/>
                    <a:gd name="T2" fmla="*/ 285 w 570"/>
                    <a:gd name="T3" fmla="*/ 285 h 1135"/>
                    <a:gd name="T4" fmla="*/ 570 w 570"/>
                    <a:gd name="T5" fmla="*/ 0 h 1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0" h="1135">
                      <a:moveTo>
                        <a:pt x="0" y="1135"/>
                      </a:moveTo>
                      <a:cubicBezTo>
                        <a:pt x="95" y="804"/>
                        <a:pt x="190" y="474"/>
                        <a:pt x="285" y="285"/>
                      </a:cubicBezTo>
                      <a:cubicBezTo>
                        <a:pt x="380" y="96"/>
                        <a:pt x="475" y="48"/>
                        <a:pt x="570" y="0"/>
                      </a:cubicBezTo>
                    </a:path>
                  </a:pathLst>
                </a:custGeom>
                <a:solidFill>
                  <a:schemeClr val="bg1">
                    <a:alpha val="70000"/>
                  </a:schemeClr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PT"/>
                </a:p>
              </p:txBody>
            </p:sp>
            <p:sp>
              <p:nvSpPr>
                <p:cNvPr id="68758" name="Freeform 150"/>
                <p:cNvSpPr>
                  <a:spLocks noChangeAspect="1"/>
                </p:cNvSpPr>
                <p:nvPr/>
              </p:nvSpPr>
              <p:spPr bwMode="auto">
                <a:xfrm>
                  <a:off x="5982" y="2565"/>
                  <a:ext cx="1140" cy="286"/>
                </a:xfrm>
                <a:custGeom>
                  <a:avLst/>
                  <a:gdLst>
                    <a:gd name="T0" fmla="*/ 0 w 1140"/>
                    <a:gd name="T1" fmla="*/ 286 h 286"/>
                    <a:gd name="T2" fmla="*/ 570 w 1140"/>
                    <a:gd name="T3" fmla="*/ 0 h 286"/>
                    <a:gd name="T4" fmla="*/ 1140 w 1140"/>
                    <a:gd name="T5" fmla="*/ 286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40" h="286">
                      <a:moveTo>
                        <a:pt x="0" y="286"/>
                      </a:moveTo>
                      <a:cubicBezTo>
                        <a:pt x="190" y="143"/>
                        <a:pt x="380" y="0"/>
                        <a:pt x="570" y="0"/>
                      </a:cubicBezTo>
                      <a:cubicBezTo>
                        <a:pt x="760" y="0"/>
                        <a:pt x="950" y="143"/>
                        <a:pt x="1140" y="286"/>
                      </a:cubicBezTo>
                    </a:path>
                  </a:pathLst>
                </a:custGeom>
                <a:solidFill>
                  <a:schemeClr val="bg1">
                    <a:alpha val="70000"/>
                  </a:schemeClr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PT"/>
                </a:p>
              </p:txBody>
            </p:sp>
          </p:grpSp>
          <p:sp>
            <p:nvSpPr>
              <p:cNvPr id="68759" name="Line 151"/>
              <p:cNvSpPr>
                <a:spLocks noChangeShapeType="1"/>
              </p:cNvSpPr>
              <p:nvPr/>
            </p:nvSpPr>
            <p:spPr bwMode="auto">
              <a:xfrm>
                <a:off x="8630" y="3825"/>
                <a:ext cx="22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68760" name="Line 152"/>
              <p:cNvSpPr>
                <a:spLocks noChangeShapeType="1"/>
              </p:cNvSpPr>
              <p:nvPr/>
            </p:nvSpPr>
            <p:spPr bwMode="auto">
              <a:xfrm>
                <a:off x="8091" y="3712"/>
                <a:ext cx="22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68761" name="Line 153"/>
              <p:cNvSpPr>
                <a:spLocks noChangeShapeType="1"/>
              </p:cNvSpPr>
              <p:nvPr/>
            </p:nvSpPr>
            <p:spPr bwMode="auto">
              <a:xfrm>
                <a:off x="8091" y="3940"/>
                <a:ext cx="22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</p:grpSp>
      </p:grpSp>
      <p:grpSp>
        <p:nvGrpSpPr>
          <p:cNvPr id="68845" name="Group 237"/>
          <p:cNvGrpSpPr>
            <a:grpSpLocks/>
          </p:cNvGrpSpPr>
          <p:nvPr/>
        </p:nvGrpSpPr>
        <p:grpSpPr bwMode="auto">
          <a:xfrm>
            <a:off x="2555875" y="5661025"/>
            <a:ext cx="3981450" cy="433388"/>
            <a:chOff x="1610" y="3566"/>
            <a:chExt cx="2508" cy="273"/>
          </a:xfrm>
        </p:grpSpPr>
        <p:sp>
          <p:nvSpPr>
            <p:cNvPr id="68738" name="Rectangle 130"/>
            <p:cNvSpPr>
              <a:spLocks noChangeArrowheads="1"/>
            </p:cNvSpPr>
            <p:nvPr/>
          </p:nvSpPr>
          <p:spPr bwMode="auto">
            <a:xfrm>
              <a:off x="1610" y="3566"/>
              <a:ext cx="2508" cy="27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pt-PT" sz="1400" b="1"/>
                <a:t>Silício (transistores, …)	</a:t>
              </a:r>
              <a:endParaRPr lang="pt-PT"/>
            </a:p>
          </p:txBody>
        </p:sp>
        <p:grpSp>
          <p:nvGrpSpPr>
            <p:cNvPr id="68763" name="Group 155"/>
            <p:cNvGrpSpPr>
              <a:grpSpLocks noChangeAspect="1"/>
            </p:cNvGrpSpPr>
            <p:nvPr/>
          </p:nvGrpSpPr>
          <p:grpSpPr bwMode="auto">
            <a:xfrm>
              <a:off x="3539" y="3616"/>
              <a:ext cx="429" cy="87"/>
              <a:chOff x="5406" y="10602"/>
              <a:chExt cx="2565" cy="513"/>
            </a:xfrm>
          </p:grpSpPr>
          <p:sp>
            <p:nvSpPr>
              <p:cNvPr id="68764" name="Line 156"/>
              <p:cNvSpPr>
                <a:spLocks noChangeAspect="1" noChangeShapeType="1"/>
              </p:cNvSpPr>
              <p:nvPr/>
            </p:nvSpPr>
            <p:spPr bwMode="auto">
              <a:xfrm flipV="1">
                <a:off x="5849" y="10602"/>
                <a:ext cx="285" cy="5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68765" name="Line 157"/>
              <p:cNvSpPr>
                <a:spLocks noChangeAspect="1" noChangeShapeType="1"/>
              </p:cNvSpPr>
              <p:nvPr/>
            </p:nvSpPr>
            <p:spPr bwMode="auto">
              <a:xfrm flipH="1" flipV="1">
                <a:off x="6134" y="10602"/>
                <a:ext cx="272" cy="5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68766" name="Line 158"/>
              <p:cNvSpPr>
                <a:spLocks noChangeAspect="1" noChangeShapeType="1"/>
              </p:cNvSpPr>
              <p:nvPr/>
            </p:nvSpPr>
            <p:spPr bwMode="auto">
              <a:xfrm flipV="1">
                <a:off x="6406" y="10602"/>
                <a:ext cx="285" cy="5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68767" name="Line 159"/>
              <p:cNvSpPr>
                <a:spLocks noChangeAspect="1" noChangeShapeType="1"/>
              </p:cNvSpPr>
              <p:nvPr/>
            </p:nvSpPr>
            <p:spPr bwMode="auto">
              <a:xfrm flipH="1" flipV="1">
                <a:off x="6691" y="10602"/>
                <a:ext cx="272" cy="5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68768" name="Line 160"/>
              <p:cNvSpPr>
                <a:spLocks noChangeAspect="1" noChangeShapeType="1"/>
              </p:cNvSpPr>
              <p:nvPr/>
            </p:nvSpPr>
            <p:spPr bwMode="auto">
              <a:xfrm flipV="1">
                <a:off x="6963" y="10602"/>
                <a:ext cx="291" cy="5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68769" name="Line 161"/>
              <p:cNvSpPr>
                <a:spLocks noChangeAspect="1" noChangeShapeType="1"/>
              </p:cNvSpPr>
              <p:nvPr/>
            </p:nvSpPr>
            <p:spPr bwMode="auto">
              <a:xfrm flipH="1" flipV="1">
                <a:off x="7254" y="10602"/>
                <a:ext cx="272" cy="5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68770" name="Line 162"/>
              <p:cNvSpPr>
                <a:spLocks noChangeAspect="1" noChangeShapeType="1"/>
              </p:cNvSpPr>
              <p:nvPr/>
            </p:nvSpPr>
            <p:spPr bwMode="auto">
              <a:xfrm flipV="1">
                <a:off x="7526" y="10830"/>
                <a:ext cx="204" cy="2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68771" name="Line 163"/>
              <p:cNvSpPr>
                <a:spLocks noChangeAspect="1" noChangeShapeType="1"/>
              </p:cNvSpPr>
              <p:nvPr/>
            </p:nvSpPr>
            <p:spPr bwMode="auto">
              <a:xfrm flipH="1" flipV="1">
                <a:off x="5645" y="10830"/>
                <a:ext cx="204" cy="2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68772" name="Line 164"/>
              <p:cNvSpPr>
                <a:spLocks noChangeAspect="1" noChangeShapeType="1"/>
              </p:cNvSpPr>
              <p:nvPr/>
            </p:nvSpPr>
            <p:spPr bwMode="auto">
              <a:xfrm>
                <a:off x="7743" y="10830"/>
                <a:ext cx="22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68773" name="Line 165"/>
              <p:cNvSpPr>
                <a:spLocks noChangeAspect="1" noChangeShapeType="1"/>
              </p:cNvSpPr>
              <p:nvPr/>
            </p:nvSpPr>
            <p:spPr bwMode="auto">
              <a:xfrm>
                <a:off x="5406" y="10831"/>
                <a:ext cx="22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</p:grpSp>
        <p:grpSp>
          <p:nvGrpSpPr>
            <p:cNvPr id="68774" name="Group 166"/>
            <p:cNvGrpSpPr>
              <a:grpSpLocks noChangeAspect="1"/>
            </p:cNvGrpSpPr>
            <p:nvPr/>
          </p:nvGrpSpPr>
          <p:grpSpPr bwMode="auto">
            <a:xfrm rot="-5400000">
              <a:off x="3099" y="3561"/>
              <a:ext cx="195" cy="271"/>
              <a:chOff x="4494" y="8436"/>
              <a:chExt cx="690" cy="969"/>
            </a:xfrm>
          </p:grpSpPr>
          <p:sp>
            <p:nvSpPr>
              <p:cNvPr id="68775" name="Line 167"/>
              <p:cNvSpPr>
                <a:spLocks noChangeAspect="1" noChangeShapeType="1"/>
              </p:cNvSpPr>
              <p:nvPr/>
            </p:nvSpPr>
            <p:spPr bwMode="auto">
              <a:xfrm>
                <a:off x="5177" y="8436"/>
                <a:ext cx="2" cy="2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68776" name="Line 168"/>
              <p:cNvSpPr>
                <a:spLocks noChangeAspect="1" noChangeShapeType="1"/>
              </p:cNvSpPr>
              <p:nvPr/>
            </p:nvSpPr>
            <p:spPr bwMode="auto">
              <a:xfrm>
                <a:off x="4836" y="8720"/>
                <a:ext cx="0" cy="4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68777" name="Line 169"/>
              <p:cNvSpPr>
                <a:spLocks noChangeAspect="1" noChangeShapeType="1"/>
              </p:cNvSpPr>
              <p:nvPr/>
            </p:nvSpPr>
            <p:spPr bwMode="auto">
              <a:xfrm>
                <a:off x="5007" y="8607"/>
                <a:ext cx="0" cy="6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68778" name="Oval 170"/>
              <p:cNvSpPr>
                <a:spLocks noChangeAspect="1" noChangeArrowheads="1"/>
              </p:cNvSpPr>
              <p:nvPr/>
            </p:nvSpPr>
            <p:spPr bwMode="auto">
              <a:xfrm>
                <a:off x="4722" y="8834"/>
                <a:ext cx="114" cy="115"/>
              </a:xfrm>
              <a:prstGeom prst="ellipse">
                <a:avLst/>
              </a:prstGeom>
              <a:solidFill>
                <a:srgbClr val="FFFFCC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68779" name="Line 171"/>
              <p:cNvSpPr>
                <a:spLocks noChangeAspect="1" noChangeShapeType="1"/>
              </p:cNvSpPr>
              <p:nvPr/>
            </p:nvSpPr>
            <p:spPr bwMode="auto">
              <a:xfrm>
                <a:off x="4494" y="8893"/>
                <a:ext cx="22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68780" name="Line 172"/>
              <p:cNvSpPr>
                <a:spLocks noChangeAspect="1" noChangeShapeType="1"/>
              </p:cNvSpPr>
              <p:nvPr/>
            </p:nvSpPr>
            <p:spPr bwMode="auto">
              <a:xfrm>
                <a:off x="5007" y="8720"/>
                <a:ext cx="1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68781" name="Line 173"/>
              <p:cNvSpPr>
                <a:spLocks noChangeAspect="1" noChangeShapeType="1"/>
              </p:cNvSpPr>
              <p:nvPr/>
            </p:nvSpPr>
            <p:spPr bwMode="auto">
              <a:xfrm>
                <a:off x="5001" y="9121"/>
                <a:ext cx="177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68782" name="Line 174"/>
              <p:cNvSpPr>
                <a:spLocks noChangeAspect="1" noChangeShapeType="1"/>
              </p:cNvSpPr>
              <p:nvPr/>
            </p:nvSpPr>
            <p:spPr bwMode="auto">
              <a:xfrm>
                <a:off x="5177" y="9121"/>
                <a:ext cx="7" cy="2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</p:grpSp>
      </p:grpSp>
      <p:sp>
        <p:nvSpPr>
          <p:cNvPr id="68784" name="Rectangle 176"/>
          <p:cNvSpPr>
            <a:spLocks noChangeArrowheads="1"/>
          </p:cNvSpPr>
          <p:nvPr/>
        </p:nvSpPr>
        <p:spPr bwMode="auto">
          <a:xfrm>
            <a:off x="4787900" y="4652963"/>
            <a:ext cx="3835400" cy="86360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PT" sz="1600" b="1"/>
              <a:t>Dispositivos básicos:</a:t>
            </a:r>
          </a:p>
          <a:p>
            <a:r>
              <a:rPr lang="pt-PT" sz="1600" b="1"/>
              <a:t>	- Latches</a:t>
            </a:r>
          </a:p>
          <a:p>
            <a:r>
              <a:rPr lang="pt-PT" sz="1600" b="1"/>
              <a:t>	- Flip-flops…</a:t>
            </a:r>
          </a:p>
        </p:txBody>
      </p:sp>
      <p:sp>
        <p:nvSpPr>
          <p:cNvPr id="68785" name="Rectangle 177"/>
          <p:cNvSpPr>
            <a:spLocks noChangeArrowheads="1"/>
          </p:cNvSpPr>
          <p:nvPr/>
        </p:nvSpPr>
        <p:spPr bwMode="auto">
          <a:xfrm>
            <a:off x="5651500" y="2636838"/>
            <a:ext cx="2951163" cy="1512887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pt-PT" sz="1600" b="1"/>
              <a:t>Blocos funcionais:</a:t>
            </a:r>
          </a:p>
          <a:p>
            <a:pPr algn="ctr"/>
            <a:r>
              <a:rPr lang="pt-PT" sz="1600" b="1"/>
              <a:t>Registos de armazenamento</a:t>
            </a:r>
          </a:p>
          <a:p>
            <a:pPr algn="ctr"/>
            <a:r>
              <a:rPr lang="pt-PT" sz="1600" b="1"/>
              <a:t>Registos de deslocamento</a:t>
            </a:r>
          </a:p>
          <a:p>
            <a:pPr algn="ctr"/>
            <a:r>
              <a:rPr lang="pt-PT" sz="1600" b="1"/>
              <a:t>Contadores…</a:t>
            </a:r>
          </a:p>
        </p:txBody>
      </p:sp>
      <p:sp>
        <p:nvSpPr>
          <p:cNvPr id="68786" name="Rectangle 178"/>
          <p:cNvSpPr>
            <a:spLocks noChangeArrowheads="1"/>
          </p:cNvSpPr>
          <p:nvPr/>
        </p:nvSpPr>
        <p:spPr bwMode="auto">
          <a:xfrm>
            <a:off x="5148263" y="1557338"/>
            <a:ext cx="3025775" cy="57626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pt-PT" sz="1800" b="1"/>
              <a:t>Circuitos/Sistemas</a:t>
            </a:r>
          </a:p>
          <a:p>
            <a:pPr algn="ctr"/>
            <a:r>
              <a:rPr lang="pt-PT" sz="1800" b="1"/>
              <a:t> sequenciais</a:t>
            </a:r>
            <a:endParaRPr lang="pt-PT" sz="1800"/>
          </a:p>
        </p:txBody>
      </p:sp>
      <p:sp>
        <p:nvSpPr>
          <p:cNvPr id="68829" name="Rectangle 221"/>
          <p:cNvSpPr>
            <a:spLocks noChangeArrowheads="1"/>
          </p:cNvSpPr>
          <p:nvPr/>
        </p:nvSpPr>
        <p:spPr bwMode="auto">
          <a:xfrm>
            <a:off x="3132138" y="476250"/>
            <a:ext cx="2952750" cy="865188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FFCC00"/>
              </a:gs>
            </a:gsLst>
            <a:lin ang="5400000" scaled="1"/>
          </a:gradFill>
          <a:ln w="9525" algn="ctr">
            <a:pattFill prst="pct5">
              <a:fgClr>
                <a:srgbClr val="FFCC00"/>
              </a:fgClr>
              <a:bgClr>
                <a:schemeClr val="folHlink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pt-PT" sz="2400" b="1"/>
              <a:t>Aplicações de Sistemas Digitais</a:t>
            </a:r>
            <a:endParaRPr lang="pt-PT" sz="2400"/>
          </a:p>
        </p:txBody>
      </p:sp>
      <p:sp>
        <p:nvSpPr>
          <p:cNvPr id="68831" name="AutoShape 223"/>
          <p:cNvSpPr>
            <a:spLocks noChangeArrowheads="1"/>
          </p:cNvSpPr>
          <p:nvPr/>
        </p:nvSpPr>
        <p:spPr bwMode="auto">
          <a:xfrm>
            <a:off x="3348038" y="2133600"/>
            <a:ext cx="215900" cy="2519363"/>
          </a:xfrm>
          <a:prstGeom prst="upArrow">
            <a:avLst>
              <a:gd name="adj1" fmla="val 50000"/>
              <a:gd name="adj2" fmla="val 291728"/>
            </a:avLst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8832" name="AutoShape 224"/>
          <p:cNvSpPr>
            <a:spLocks noChangeArrowheads="1"/>
          </p:cNvSpPr>
          <p:nvPr/>
        </p:nvSpPr>
        <p:spPr bwMode="auto">
          <a:xfrm>
            <a:off x="5292725" y="2133600"/>
            <a:ext cx="215900" cy="2519363"/>
          </a:xfrm>
          <a:prstGeom prst="upArrow">
            <a:avLst>
              <a:gd name="adj1" fmla="val 50000"/>
              <a:gd name="adj2" fmla="val 291728"/>
            </a:avLst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8833" name="AutoShape 225"/>
          <p:cNvSpPr>
            <a:spLocks noChangeArrowheads="1"/>
          </p:cNvSpPr>
          <p:nvPr/>
        </p:nvSpPr>
        <p:spPr bwMode="auto">
          <a:xfrm>
            <a:off x="7235825" y="4149725"/>
            <a:ext cx="215900" cy="503238"/>
          </a:xfrm>
          <a:prstGeom prst="upArrow">
            <a:avLst>
              <a:gd name="adj1" fmla="val 50000"/>
              <a:gd name="adj2" fmla="val 58272"/>
            </a:avLst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8834" name="AutoShape 226"/>
          <p:cNvSpPr>
            <a:spLocks noChangeArrowheads="1"/>
          </p:cNvSpPr>
          <p:nvPr/>
        </p:nvSpPr>
        <p:spPr bwMode="auto">
          <a:xfrm>
            <a:off x="7235825" y="2133600"/>
            <a:ext cx="215900" cy="503238"/>
          </a:xfrm>
          <a:prstGeom prst="upArrow">
            <a:avLst>
              <a:gd name="adj1" fmla="val 50000"/>
              <a:gd name="adj2" fmla="val 58272"/>
            </a:avLst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8835" name="AutoShape 227"/>
          <p:cNvSpPr>
            <a:spLocks noChangeArrowheads="1"/>
          </p:cNvSpPr>
          <p:nvPr/>
        </p:nvSpPr>
        <p:spPr bwMode="auto">
          <a:xfrm>
            <a:off x="1908175" y="2133600"/>
            <a:ext cx="215900" cy="431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8836" name="AutoShape 228"/>
          <p:cNvSpPr>
            <a:spLocks noChangeArrowheads="1"/>
          </p:cNvSpPr>
          <p:nvPr/>
        </p:nvSpPr>
        <p:spPr bwMode="auto">
          <a:xfrm>
            <a:off x="1835150" y="4149725"/>
            <a:ext cx="215900" cy="503238"/>
          </a:xfrm>
          <a:prstGeom prst="upArrow">
            <a:avLst>
              <a:gd name="adj1" fmla="val 50000"/>
              <a:gd name="adj2" fmla="val 58272"/>
            </a:avLst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8839" name="AutoShape 231"/>
          <p:cNvSpPr>
            <a:spLocks noChangeArrowheads="1"/>
          </p:cNvSpPr>
          <p:nvPr/>
        </p:nvSpPr>
        <p:spPr bwMode="auto">
          <a:xfrm>
            <a:off x="2195513" y="765175"/>
            <a:ext cx="936625" cy="79216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8840" name="AutoShape 232"/>
          <p:cNvSpPr>
            <a:spLocks noChangeArrowheads="1"/>
          </p:cNvSpPr>
          <p:nvPr/>
        </p:nvSpPr>
        <p:spPr bwMode="auto">
          <a:xfrm flipH="1">
            <a:off x="6084888" y="765175"/>
            <a:ext cx="936625" cy="79216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8844" name="AutoShape 236"/>
          <p:cNvSpPr>
            <a:spLocks noChangeArrowheads="1"/>
          </p:cNvSpPr>
          <p:nvPr/>
        </p:nvSpPr>
        <p:spPr bwMode="auto">
          <a:xfrm rot="-5400000">
            <a:off x="2195513" y="5516563"/>
            <a:ext cx="360362" cy="360362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9966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8846" name="Line 238"/>
          <p:cNvSpPr>
            <a:spLocks noChangeShapeType="1"/>
          </p:cNvSpPr>
          <p:nvPr/>
        </p:nvSpPr>
        <p:spPr bwMode="auto">
          <a:xfrm flipV="1">
            <a:off x="4643438" y="1341438"/>
            <a:ext cx="0" cy="4319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Introdução aos Sistemas Digitais, 2013, Guilherme Campos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C96FB2-478D-4A12-8F39-786922AC5110}" type="slidenum">
              <a:rPr lang="en-US"/>
              <a:pPr/>
              <a:t>20</a:t>
            </a:fld>
            <a:endParaRPr lang="en-US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Latch D: parâmetros temporais</a:t>
            </a:r>
          </a:p>
        </p:txBody>
      </p:sp>
      <p:graphicFrame>
        <p:nvGraphicFramePr>
          <p:cNvPr id="166916" name="Object 4"/>
          <p:cNvGraphicFramePr>
            <a:graphicFrameLocks noChangeAspect="1"/>
          </p:cNvGraphicFramePr>
          <p:nvPr/>
        </p:nvGraphicFramePr>
        <p:xfrm>
          <a:off x="276225" y="1844675"/>
          <a:ext cx="8593138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3" name="Artwork" r:id="rId4" imgW="8590476" imgH="2514286" progId="Adobe.Illustrator.7">
                  <p:embed/>
                </p:oleObj>
              </mc:Choice>
              <mc:Fallback>
                <p:oleObj name="Artwork" r:id="rId4" imgW="8590476" imgH="2514286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" y="1844675"/>
                        <a:ext cx="8593138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6920" name="Group 8"/>
          <p:cNvGrpSpPr>
            <a:grpSpLocks/>
          </p:cNvGrpSpPr>
          <p:nvPr/>
        </p:nvGrpSpPr>
        <p:grpSpPr bwMode="auto">
          <a:xfrm>
            <a:off x="5265738" y="4076700"/>
            <a:ext cx="3195637" cy="2047875"/>
            <a:chOff x="3317" y="2568"/>
            <a:chExt cx="2013" cy="1290"/>
          </a:xfrm>
        </p:grpSpPr>
        <p:sp>
          <p:nvSpPr>
            <p:cNvPr id="166918" name="Text Box 6"/>
            <p:cNvSpPr txBox="1">
              <a:spLocks noChangeArrowheads="1"/>
            </p:cNvSpPr>
            <p:nvPr/>
          </p:nvSpPr>
          <p:spPr bwMode="auto">
            <a:xfrm>
              <a:off x="3317" y="3224"/>
              <a:ext cx="2013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latin typeface="Helvetica" panose="020B0604020202020204" pitchFamily="34" charset="0"/>
                </a:rPr>
                <a:t>Meta-estabilidade pode</a:t>
              </a:r>
            </a:p>
            <a:p>
              <a:pPr eaLnBrk="0" hangingPunct="0"/>
              <a:r>
                <a:rPr lang="en-US" sz="2000" b="1">
                  <a:latin typeface="Helvetica" panose="020B0604020202020204" pitchFamily="34" charset="0"/>
                </a:rPr>
                <a:t>ocorrer se D variar muito</a:t>
              </a:r>
            </a:p>
            <a:p>
              <a:pPr eaLnBrk="0" hangingPunct="0"/>
              <a:r>
                <a:rPr lang="en-US" sz="2000" b="1">
                  <a:latin typeface="Helvetica" panose="020B0604020202020204" pitchFamily="34" charset="0"/>
                </a:rPr>
                <a:t>perto do fecho da latch!</a:t>
              </a:r>
            </a:p>
          </p:txBody>
        </p:sp>
        <p:sp>
          <p:nvSpPr>
            <p:cNvPr id="166919" name="Line 7"/>
            <p:cNvSpPr>
              <a:spLocks noChangeShapeType="1"/>
            </p:cNvSpPr>
            <p:nvPr/>
          </p:nvSpPr>
          <p:spPr bwMode="auto">
            <a:xfrm flipV="1">
              <a:off x="4740" y="2568"/>
              <a:ext cx="227" cy="6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Introdução aos Sistemas Digitais, 2013, Guilherme Campos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90D945-C7C1-4AF6-8260-226F0756B10E}" type="slidenum">
              <a:rPr lang="en-US"/>
              <a:pPr/>
              <a:t>21</a:t>
            </a:fld>
            <a:endParaRPr lang="en-US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Latches vs. Flip-flops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773488"/>
          </a:xfrm>
        </p:spPr>
        <p:txBody>
          <a:bodyPr/>
          <a:lstStyle/>
          <a:p>
            <a:r>
              <a:rPr lang="pt-PT" sz="4000"/>
              <a:t>Latch</a:t>
            </a:r>
            <a:r>
              <a:rPr lang="pt-PT"/>
              <a:t>: </a:t>
            </a:r>
            <a:r>
              <a:rPr lang="pt-PT" sz="2000"/>
              <a:t>analisa as suas entradas </a:t>
            </a:r>
            <a:r>
              <a:rPr lang="pt-PT" sz="2400" b="1"/>
              <a:t>continuamente</a:t>
            </a:r>
            <a:r>
              <a:rPr lang="pt-PT" sz="2000"/>
              <a:t> e muda as suas saídas </a:t>
            </a:r>
            <a:r>
              <a:rPr lang="pt-PT" sz="2400" b="1"/>
              <a:t>em qualquer instante</a:t>
            </a:r>
            <a:r>
              <a:rPr lang="pt-PT" sz="2000"/>
              <a:t>, independente de qualquer sinal de relógio.</a:t>
            </a:r>
          </a:p>
          <a:p>
            <a:pPr>
              <a:buFontTx/>
              <a:buNone/>
            </a:pPr>
            <a:endParaRPr lang="pt-PT" sz="4000"/>
          </a:p>
          <a:p>
            <a:r>
              <a:rPr lang="pt-PT" sz="4000"/>
              <a:t>Flip-flop</a:t>
            </a:r>
            <a:r>
              <a:rPr lang="pt-PT"/>
              <a:t>: </a:t>
            </a:r>
            <a:r>
              <a:rPr lang="pt-PT" sz="2000"/>
              <a:t>normalmente analisa as suas entradas e muda as suas saídas </a:t>
            </a:r>
            <a:r>
              <a:rPr lang="pt-PT" sz="2400" b="1"/>
              <a:t>apenas em instantes determinados</a:t>
            </a:r>
            <a:r>
              <a:rPr lang="pt-PT" sz="2000" b="1"/>
              <a:t> </a:t>
            </a:r>
            <a:r>
              <a:rPr lang="pt-PT" sz="2000"/>
              <a:t>por um sinal de relógio.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Introdução aos Sistemas Digitais, 2013, Guilherme Campos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ED65AC-51FD-4D8E-BFB9-1BB18BD9E08C}" type="slidenum">
              <a:rPr lang="en-US"/>
              <a:pPr/>
              <a:t>22</a:t>
            </a:fld>
            <a:endParaRPr 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Flip-flop D (</a:t>
            </a:r>
            <a:r>
              <a:rPr lang="pt-PT" i="1"/>
              <a:t>edge-triggered</a:t>
            </a:r>
            <a:r>
              <a:rPr lang="pt-PT"/>
              <a:t>)</a:t>
            </a:r>
            <a:endParaRPr lang="en-US"/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971550" y="1341438"/>
          <a:ext cx="7194550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8" name="Artwork" r:id="rId4" imgW="4219048" imgH="1267002" progId="Adobe.Illustrator.7">
                  <p:embed/>
                </p:oleObj>
              </mc:Choice>
              <mc:Fallback>
                <p:oleObj name="Artwork" r:id="rId4" imgW="4219048" imgH="1267002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341438"/>
                        <a:ext cx="7194550" cy="216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5" name="Object 5"/>
          <p:cNvGraphicFramePr>
            <a:graphicFrameLocks noChangeAspect="1"/>
          </p:cNvGraphicFramePr>
          <p:nvPr/>
        </p:nvGraphicFramePr>
        <p:xfrm>
          <a:off x="1835150" y="3716338"/>
          <a:ext cx="2820988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9" name="Artwork" r:id="rId6" imgW="1867161" imgH="1428949" progId="Adobe.Illustrator.7">
                  <p:embed/>
                </p:oleObj>
              </mc:Choice>
              <mc:Fallback>
                <p:oleObj name="Artwork" r:id="rId6" imgW="1867161" imgH="1428949" progId="Adobe.Illustrator.7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716338"/>
                        <a:ext cx="2820988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0" name="Object 10"/>
          <p:cNvGraphicFramePr>
            <a:graphicFrameLocks noChangeAspect="1"/>
          </p:cNvGraphicFramePr>
          <p:nvPr/>
        </p:nvGraphicFramePr>
        <p:xfrm>
          <a:off x="5651500" y="3860800"/>
          <a:ext cx="2374900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80" name="Artwork" r:id="rId8" imgW="1162212" imgH="704948" progId="Adobe.Illustrator.7">
                  <p:embed/>
                </p:oleObj>
              </mc:Choice>
              <mc:Fallback>
                <p:oleObj name="Artwork" r:id="rId8" imgW="1162212" imgH="704948" progId="Adobe.Illustrator.7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860800"/>
                        <a:ext cx="2374900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1" name="Oval 11"/>
          <p:cNvSpPr>
            <a:spLocks noChangeArrowheads="1"/>
          </p:cNvSpPr>
          <p:nvPr/>
        </p:nvSpPr>
        <p:spPr bwMode="auto">
          <a:xfrm>
            <a:off x="1835150" y="2636838"/>
            <a:ext cx="1081088" cy="100806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Introdução aos Sistemas Digitais, 2013, Guilherme Campos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58B5FD-0EC3-4556-B995-BCB5116693D1}" type="slidenum">
              <a:rPr lang="en-US"/>
              <a:pPr/>
              <a:t>23</a:t>
            </a:fld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/>
              <a:t>Flip-flop D: Diagramas temporais</a:t>
            </a:r>
            <a:endParaRPr lang="pt-PT"/>
          </a:p>
        </p:txBody>
      </p:sp>
      <p:graphicFrame>
        <p:nvGraphicFramePr>
          <p:cNvPr id="219140" name="Object 4"/>
          <p:cNvGraphicFramePr>
            <a:graphicFrameLocks/>
          </p:cNvGraphicFramePr>
          <p:nvPr>
            <p:ph idx="1"/>
          </p:nvPr>
        </p:nvGraphicFramePr>
        <p:xfrm>
          <a:off x="250825" y="3213100"/>
          <a:ext cx="8493125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0" name="Artwork" r:id="rId4" imgW="8580952" imgH="2180952" progId="Adobe.Illustrator.7">
                  <p:embed/>
                </p:oleObj>
              </mc:Choice>
              <mc:Fallback>
                <p:oleObj name="Artwork" r:id="rId4" imgW="8580952" imgH="2180952" progId="Adobe.Illustrator.7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213100"/>
                        <a:ext cx="8493125" cy="251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1531938" y="1268413"/>
          <a:ext cx="5992812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1" name="Artwork" r:id="rId6" imgW="4219048" imgH="1267002" progId="Adobe.Illustrator.7">
                  <p:embed/>
                </p:oleObj>
              </mc:Choice>
              <mc:Fallback>
                <p:oleObj name="Artwork" r:id="rId6" imgW="4219048" imgH="1267002" progId="Adobe.Illustrator.7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1268413"/>
                        <a:ext cx="5992812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Introdução aos Sistemas Digitais, 2013, Guilherme Campos</a:t>
            </a: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4C73E8-63DF-4227-89A4-177FC51BAEE5}" type="slidenum">
              <a:rPr lang="en-US"/>
              <a:pPr/>
              <a:t>24</a:t>
            </a:fld>
            <a:endParaRPr lang="en-US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Flip-flop D: Parâmetros temporais</a:t>
            </a:r>
          </a:p>
        </p:txBody>
      </p:sp>
      <p:graphicFrame>
        <p:nvGraphicFramePr>
          <p:cNvPr id="171012" name="Object 4"/>
          <p:cNvGraphicFramePr>
            <a:graphicFrameLocks noChangeAspect="1"/>
          </p:cNvGraphicFramePr>
          <p:nvPr/>
        </p:nvGraphicFramePr>
        <p:xfrm>
          <a:off x="0" y="1412875"/>
          <a:ext cx="9139238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24" name="Artwork" r:id="rId4" imgW="8678486" imgH="2514286" progId="Adobe.Illustrator.7">
                  <p:embed/>
                </p:oleObj>
              </mc:Choice>
              <mc:Fallback>
                <p:oleObj name="Artwork" r:id="rId4" imgW="8678486" imgH="2514286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12875"/>
                        <a:ext cx="9139238" cy="293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1021" name="Group 13"/>
          <p:cNvGrpSpPr>
            <a:grpSpLocks/>
          </p:cNvGrpSpPr>
          <p:nvPr/>
        </p:nvGrpSpPr>
        <p:grpSpPr bwMode="auto">
          <a:xfrm>
            <a:off x="1547813" y="3429000"/>
            <a:ext cx="7127875" cy="2119313"/>
            <a:chOff x="975" y="2160"/>
            <a:chExt cx="4490" cy="1335"/>
          </a:xfrm>
        </p:grpSpPr>
        <p:sp>
          <p:nvSpPr>
            <p:cNvPr id="171017" name="Text Box 9"/>
            <p:cNvSpPr txBox="1">
              <a:spLocks noChangeArrowheads="1"/>
            </p:cNvSpPr>
            <p:nvPr/>
          </p:nvSpPr>
          <p:spPr bwMode="auto">
            <a:xfrm>
              <a:off x="975" y="2861"/>
              <a:ext cx="396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sz="2000" b="1">
                  <a:latin typeface="Helvetica" panose="020B0604020202020204" pitchFamily="34" charset="0"/>
                </a:rPr>
                <a:t>Meta-estabilidade pode ocorrer</a:t>
              </a:r>
            </a:p>
            <a:p>
              <a:pPr algn="r" eaLnBrk="0" hangingPunct="0"/>
              <a:r>
                <a:rPr lang="en-US" sz="2000" b="1">
                  <a:latin typeface="Helvetica" panose="020B0604020202020204" pitchFamily="34" charset="0"/>
                </a:rPr>
                <a:t>se D variar muito perto do fecho da latch master…</a:t>
              </a:r>
            </a:p>
            <a:p>
              <a:pPr algn="r" eaLnBrk="0" hangingPunct="0"/>
              <a:r>
                <a:rPr lang="en-US" sz="2000" b="1">
                  <a:latin typeface="Helvetica" panose="020B0604020202020204" pitchFamily="34" charset="0"/>
                </a:rPr>
                <a:t>…Mas a situação pode ser corrigida</a:t>
              </a:r>
            </a:p>
          </p:txBody>
        </p:sp>
        <p:sp>
          <p:nvSpPr>
            <p:cNvPr id="171018" name="Line 10"/>
            <p:cNvSpPr>
              <a:spLocks noChangeShapeType="1"/>
            </p:cNvSpPr>
            <p:nvPr/>
          </p:nvSpPr>
          <p:spPr bwMode="auto">
            <a:xfrm flipH="1" flipV="1">
              <a:off x="4332" y="2160"/>
              <a:ext cx="498" cy="7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171020" name="Line 12"/>
            <p:cNvSpPr>
              <a:spLocks noChangeShapeType="1"/>
            </p:cNvSpPr>
            <p:nvPr/>
          </p:nvSpPr>
          <p:spPr bwMode="auto">
            <a:xfrm flipV="1">
              <a:off x="4921" y="2205"/>
              <a:ext cx="544" cy="11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Introdução aos Sistemas Digitais, 2013, Guilherme Campos</a:t>
            </a:r>
            <a:endParaRPr lang="en-US"/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1C5D6F-ACEB-4C55-AA36-704AF9A7FBB3}" type="slidenum">
              <a:rPr lang="en-US"/>
              <a:pPr/>
              <a:t>25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r>
              <a:rPr lang="en-US"/>
              <a:t>Variantes do Flip-flop D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852487"/>
          </a:xfrm>
        </p:spPr>
        <p:txBody>
          <a:bodyPr/>
          <a:lstStyle/>
          <a:p>
            <a:r>
              <a:rPr lang="en-US" i="1"/>
              <a:t>Negative-edge-triggered</a:t>
            </a:r>
          </a:p>
        </p:txBody>
      </p:sp>
      <p:graphicFrame>
        <p:nvGraphicFramePr>
          <p:cNvPr id="177156" name="Object 4"/>
          <p:cNvGraphicFramePr>
            <a:graphicFrameLocks noChangeAspect="1"/>
          </p:cNvGraphicFramePr>
          <p:nvPr/>
        </p:nvGraphicFramePr>
        <p:xfrm>
          <a:off x="5580063" y="1844675"/>
          <a:ext cx="16764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19" name="Artwork" r:id="rId4" imgW="1162212" imgH="704948" progId="Adobe.Illustrator.7">
                  <p:embed/>
                </p:oleObj>
              </mc:Choice>
              <mc:Fallback>
                <p:oleObj name="Artwork" r:id="rId4" imgW="1162212" imgH="704948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844675"/>
                        <a:ext cx="167640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5" name="Rectangle 13"/>
          <p:cNvSpPr>
            <a:spLocks noChangeArrowheads="1"/>
          </p:cNvSpPr>
          <p:nvPr/>
        </p:nvSpPr>
        <p:spPr bwMode="auto">
          <a:xfrm>
            <a:off x="539750" y="3284538"/>
            <a:ext cx="8229600" cy="85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Com entradas assíncronas</a:t>
            </a:r>
          </a:p>
        </p:txBody>
      </p:sp>
      <p:grpSp>
        <p:nvGrpSpPr>
          <p:cNvPr id="177200" name="Group 48"/>
          <p:cNvGrpSpPr>
            <a:grpSpLocks noChangeAspect="1"/>
          </p:cNvGrpSpPr>
          <p:nvPr/>
        </p:nvGrpSpPr>
        <p:grpSpPr bwMode="auto">
          <a:xfrm>
            <a:off x="5651500" y="3644900"/>
            <a:ext cx="1539875" cy="2024063"/>
            <a:chOff x="6862" y="8256"/>
            <a:chExt cx="1735" cy="2280"/>
          </a:xfrm>
        </p:grpSpPr>
        <p:sp>
          <p:nvSpPr>
            <p:cNvPr id="177201" name="Rectangle 49"/>
            <p:cNvSpPr>
              <a:spLocks noChangeAspect="1" noChangeArrowheads="1"/>
            </p:cNvSpPr>
            <p:nvPr/>
          </p:nvSpPr>
          <p:spPr bwMode="auto">
            <a:xfrm>
              <a:off x="7147" y="8711"/>
              <a:ext cx="1115" cy="1398"/>
            </a:xfrm>
            <a:prstGeom prst="rect">
              <a:avLst/>
            </a:prstGeom>
            <a:solidFill>
              <a:srgbClr val="FFFFFF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7202" name="Line 50"/>
            <p:cNvSpPr>
              <a:spLocks noChangeAspect="1" noChangeShapeType="1"/>
            </p:cNvSpPr>
            <p:nvPr/>
          </p:nvSpPr>
          <p:spPr bwMode="auto">
            <a:xfrm>
              <a:off x="6862" y="9110"/>
              <a:ext cx="28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7203" name="Line 51"/>
            <p:cNvSpPr>
              <a:spLocks noChangeAspect="1" noChangeShapeType="1"/>
            </p:cNvSpPr>
            <p:nvPr/>
          </p:nvSpPr>
          <p:spPr bwMode="auto">
            <a:xfrm>
              <a:off x="6862" y="9737"/>
              <a:ext cx="28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7204" name="Line 52"/>
            <p:cNvSpPr>
              <a:spLocks noChangeAspect="1" noChangeShapeType="1"/>
            </p:cNvSpPr>
            <p:nvPr/>
          </p:nvSpPr>
          <p:spPr bwMode="auto">
            <a:xfrm>
              <a:off x="8262" y="9111"/>
              <a:ext cx="28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7205" name="Line 53"/>
            <p:cNvSpPr>
              <a:spLocks noChangeAspect="1" noChangeShapeType="1"/>
            </p:cNvSpPr>
            <p:nvPr/>
          </p:nvSpPr>
          <p:spPr bwMode="auto">
            <a:xfrm>
              <a:off x="8414" y="9727"/>
              <a:ext cx="18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7206" name="Oval 54"/>
            <p:cNvSpPr>
              <a:spLocks noChangeAspect="1" noChangeArrowheads="1"/>
            </p:cNvSpPr>
            <p:nvPr/>
          </p:nvSpPr>
          <p:spPr bwMode="auto">
            <a:xfrm>
              <a:off x="8262" y="9669"/>
              <a:ext cx="142" cy="142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7207" name="Text Box 55"/>
            <p:cNvSpPr txBox="1">
              <a:spLocks noChangeAspect="1" noChangeArrowheads="1"/>
            </p:cNvSpPr>
            <p:nvPr/>
          </p:nvSpPr>
          <p:spPr bwMode="auto">
            <a:xfrm>
              <a:off x="7945" y="8997"/>
              <a:ext cx="343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pt-PT" sz="1400" b="1"/>
                <a:t>  Q</a:t>
              </a:r>
              <a:endParaRPr lang="pt-PT"/>
            </a:p>
          </p:txBody>
        </p:sp>
        <p:sp>
          <p:nvSpPr>
            <p:cNvPr id="177208" name="Text Box 56"/>
            <p:cNvSpPr txBox="1">
              <a:spLocks noChangeAspect="1" noChangeArrowheads="1"/>
            </p:cNvSpPr>
            <p:nvPr/>
          </p:nvSpPr>
          <p:spPr bwMode="auto">
            <a:xfrm>
              <a:off x="7945" y="9567"/>
              <a:ext cx="343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pt-PT" sz="1400" b="1"/>
                <a:t>  Q</a:t>
              </a:r>
              <a:endParaRPr lang="pt-PT"/>
            </a:p>
          </p:txBody>
        </p:sp>
        <p:sp>
          <p:nvSpPr>
            <p:cNvPr id="177209" name="Text Box 57"/>
            <p:cNvSpPr txBox="1">
              <a:spLocks noChangeAspect="1" noChangeArrowheads="1"/>
            </p:cNvSpPr>
            <p:nvPr/>
          </p:nvSpPr>
          <p:spPr bwMode="auto">
            <a:xfrm>
              <a:off x="7146" y="8997"/>
              <a:ext cx="343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pt-PT" sz="1400" b="1"/>
                <a:t> D</a:t>
              </a:r>
              <a:endParaRPr lang="pt-PT"/>
            </a:p>
          </p:txBody>
        </p:sp>
        <p:sp>
          <p:nvSpPr>
            <p:cNvPr id="177210" name="Text Box 58"/>
            <p:cNvSpPr txBox="1">
              <a:spLocks noChangeAspect="1" noChangeArrowheads="1"/>
            </p:cNvSpPr>
            <p:nvPr/>
          </p:nvSpPr>
          <p:spPr bwMode="auto">
            <a:xfrm>
              <a:off x="7146" y="9569"/>
              <a:ext cx="343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pt-PT" sz="1400" b="1"/>
                <a:t> C</a:t>
              </a:r>
              <a:endParaRPr lang="pt-PT"/>
            </a:p>
          </p:txBody>
        </p:sp>
        <p:sp>
          <p:nvSpPr>
            <p:cNvPr id="177211" name="Line 59"/>
            <p:cNvSpPr>
              <a:spLocks noChangeAspect="1" noChangeShapeType="1"/>
            </p:cNvSpPr>
            <p:nvPr/>
          </p:nvSpPr>
          <p:spPr bwMode="auto">
            <a:xfrm>
              <a:off x="7686" y="8256"/>
              <a:ext cx="1" cy="28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7212" name="Line 60"/>
            <p:cNvSpPr>
              <a:spLocks noChangeAspect="1" noChangeShapeType="1"/>
            </p:cNvSpPr>
            <p:nvPr/>
          </p:nvSpPr>
          <p:spPr bwMode="auto">
            <a:xfrm flipH="1">
              <a:off x="7685" y="10251"/>
              <a:ext cx="7" cy="28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7213" name="Oval 61"/>
            <p:cNvSpPr>
              <a:spLocks noChangeAspect="1" noChangeArrowheads="1"/>
            </p:cNvSpPr>
            <p:nvPr/>
          </p:nvSpPr>
          <p:spPr bwMode="auto">
            <a:xfrm>
              <a:off x="7626" y="10109"/>
              <a:ext cx="142" cy="142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7214" name="Oval 62"/>
            <p:cNvSpPr>
              <a:spLocks noChangeAspect="1" noChangeArrowheads="1"/>
            </p:cNvSpPr>
            <p:nvPr/>
          </p:nvSpPr>
          <p:spPr bwMode="auto">
            <a:xfrm>
              <a:off x="7629" y="8570"/>
              <a:ext cx="142" cy="142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7215" name="Text Box 63"/>
            <p:cNvSpPr txBox="1">
              <a:spLocks noChangeAspect="1" noChangeArrowheads="1"/>
            </p:cNvSpPr>
            <p:nvPr/>
          </p:nvSpPr>
          <p:spPr bwMode="auto">
            <a:xfrm>
              <a:off x="7515" y="8713"/>
              <a:ext cx="60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pt-PT" sz="1400" b="1"/>
                <a:t>PR</a:t>
              </a:r>
              <a:endParaRPr lang="pt-PT"/>
            </a:p>
          </p:txBody>
        </p:sp>
        <p:sp>
          <p:nvSpPr>
            <p:cNvPr id="177216" name="Text Box 64"/>
            <p:cNvSpPr txBox="1">
              <a:spLocks noChangeAspect="1" noChangeArrowheads="1"/>
            </p:cNvSpPr>
            <p:nvPr/>
          </p:nvSpPr>
          <p:spPr bwMode="auto">
            <a:xfrm>
              <a:off x="7393" y="9824"/>
              <a:ext cx="60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pt-PT" sz="1400" b="1"/>
                <a:t>CLR</a:t>
              </a:r>
              <a:endParaRPr lang="pt-PT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/>
      <p:bldP spid="17716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Introdução aos Sistemas Digitais, 2013, Guilherme Campos</a:t>
            </a: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826CCF-AF9A-4CE6-A13A-A008FABDDD58}" type="slidenum">
              <a:rPr lang="en-US"/>
              <a:pPr/>
              <a:t>26</a:t>
            </a:fld>
            <a:endParaRPr 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r>
              <a:rPr lang="en-US"/>
              <a:t>Variantes do Flip-flop D</a:t>
            </a: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468313" y="1196975"/>
            <a:ext cx="6119812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Com </a:t>
            </a:r>
            <a:r>
              <a:rPr lang="en-US" i="1"/>
              <a:t>clock enable </a:t>
            </a:r>
            <a:r>
              <a:rPr lang="en-US"/>
              <a:t>(EN)</a:t>
            </a:r>
          </a:p>
        </p:txBody>
      </p:sp>
      <p:graphicFrame>
        <p:nvGraphicFramePr>
          <p:cNvPr id="223238" name="Object 6"/>
          <p:cNvGraphicFramePr>
            <a:graphicFrameLocks noChangeAspect="1"/>
          </p:cNvGraphicFramePr>
          <p:nvPr/>
        </p:nvGraphicFramePr>
        <p:xfrm>
          <a:off x="1866900" y="1773238"/>
          <a:ext cx="4229100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3" name="Artwork" r:id="rId4" imgW="4229690" imgH="1762371" progId="Adobe.Illustrator.7">
                  <p:embed/>
                </p:oleObj>
              </mc:Choice>
              <mc:Fallback>
                <p:oleObj name="Artwork" r:id="rId4" imgW="4229690" imgH="1762371" progId="Adobe.Illustrator.7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1773238"/>
                        <a:ext cx="4229100" cy="176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9" name="Object 7"/>
          <p:cNvGraphicFramePr>
            <a:graphicFrameLocks noChangeAspect="1"/>
          </p:cNvGraphicFramePr>
          <p:nvPr/>
        </p:nvGraphicFramePr>
        <p:xfrm>
          <a:off x="6148388" y="2205038"/>
          <a:ext cx="1447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4" name="Artwork" r:id="rId6" imgW="1162212" imgH="866896" progId="Adobe.Illustrator.7">
                  <p:embed/>
                </p:oleObj>
              </mc:Choice>
              <mc:Fallback>
                <p:oleObj name="Artwork" r:id="rId6" imgW="1162212" imgH="866896" progId="Adobe.Illustrator.7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388" y="2205038"/>
                        <a:ext cx="14478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0" name="Object 8"/>
          <p:cNvGraphicFramePr>
            <a:graphicFrameLocks noChangeAspect="1"/>
          </p:cNvGraphicFramePr>
          <p:nvPr/>
        </p:nvGraphicFramePr>
        <p:xfrm>
          <a:off x="1835150" y="4221163"/>
          <a:ext cx="4267200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5" name="Artwork" r:id="rId8" imgW="4001058" imgH="1676634" progId="Adobe.Illustrator.7">
                  <p:embed/>
                </p:oleObj>
              </mc:Choice>
              <mc:Fallback>
                <p:oleObj name="Artwork" r:id="rId8" imgW="4001058" imgH="1676634" progId="Adobe.Illustrator.7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221163"/>
                        <a:ext cx="4267200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1" name="Rectangle 9"/>
          <p:cNvSpPr>
            <a:spLocks noChangeArrowheads="1"/>
          </p:cNvSpPr>
          <p:nvPr/>
        </p:nvSpPr>
        <p:spPr bwMode="auto">
          <a:xfrm>
            <a:off x="539750" y="3644900"/>
            <a:ext cx="396081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De teste</a:t>
            </a:r>
            <a:r>
              <a:rPr lang="en-US" i="1"/>
              <a:t> </a:t>
            </a:r>
            <a:r>
              <a:rPr lang="en-US"/>
              <a:t>(</a:t>
            </a:r>
            <a:r>
              <a:rPr lang="en-US" i="1"/>
              <a:t>Scan</a:t>
            </a:r>
            <a:r>
              <a:rPr lang="en-US"/>
              <a:t>)</a:t>
            </a:r>
          </a:p>
        </p:txBody>
      </p:sp>
      <p:graphicFrame>
        <p:nvGraphicFramePr>
          <p:cNvPr id="223242" name="Object 10"/>
          <p:cNvGraphicFramePr>
            <a:graphicFrameLocks noChangeAspect="1"/>
          </p:cNvGraphicFramePr>
          <p:nvPr/>
        </p:nvGraphicFramePr>
        <p:xfrm>
          <a:off x="6183313" y="4292600"/>
          <a:ext cx="1431925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6" name="Artwork" r:id="rId10" imgW="1162212" imgH="1314286" progId="Adobe.Illustrator.7">
                  <p:embed/>
                </p:oleObj>
              </mc:Choice>
              <mc:Fallback>
                <p:oleObj name="Artwork" r:id="rId10" imgW="1162212" imgH="1314286" progId="Adobe.Illustrator.7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313" y="4292600"/>
                        <a:ext cx="1431925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Introdução aos Sistemas Digitais, 2013, Guilherme Campos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F71026-52AC-4E6B-BA8B-FA1EB156F7AA}" type="slidenum">
              <a:rPr lang="en-US"/>
              <a:pPr/>
              <a:t>27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Flip-flop J-K </a:t>
            </a:r>
            <a:r>
              <a:rPr lang="en-US" i="1"/>
              <a:t>edge-triggered</a:t>
            </a:r>
          </a:p>
        </p:txBody>
      </p:sp>
      <p:graphicFrame>
        <p:nvGraphicFramePr>
          <p:cNvPr id="181252" name="Object 4"/>
          <p:cNvGraphicFramePr>
            <a:graphicFrameLocks noChangeAspect="1"/>
          </p:cNvGraphicFramePr>
          <p:nvPr/>
        </p:nvGraphicFramePr>
        <p:xfrm>
          <a:off x="1423988" y="1219200"/>
          <a:ext cx="6172200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61" name="Artwork" r:id="rId4" imgW="4847619" imgH="1905266" progId="Adobe.Illustrator.7">
                  <p:embed/>
                </p:oleObj>
              </mc:Choice>
              <mc:Fallback>
                <p:oleObj name="Artwork" r:id="rId4" imgW="4847619" imgH="1905266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1219200"/>
                        <a:ext cx="6172200" cy="242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3" name="Object 5"/>
          <p:cNvGraphicFramePr>
            <a:graphicFrameLocks noChangeAspect="1"/>
          </p:cNvGraphicFramePr>
          <p:nvPr/>
        </p:nvGraphicFramePr>
        <p:xfrm>
          <a:off x="1835150" y="3716338"/>
          <a:ext cx="2819400" cy="254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62" name="Artwork" r:id="rId6" imgW="2172003" imgH="1961905" progId="Adobe.Illustrator.7">
                  <p:embed/>
                </p:oleObj>
              </mc:Choice>
              <mc:Fallback>
                <p:oleObj name="Artwork" r:id="rId6" imgW="2172003" imgH="1961905" progId="Adobe.Illustrator.7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716338"/>
                        <a:ext cx="2819400" cy="254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4" name="Object 6"/>
          <p:cNvGraphicFramePr>
            <a:graphicFrameLocks noChangeAspect="1"/>
          </p:cNvGraphicFramePr>
          <p:nvPr/>
        </p:nvGraphicFramePr>
        <p:xfrm>
          <a:off x="6011863" y="4292600"/>
          <a:ext cx="16764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63" name="Artwork" r:id="rId8" imgW="1123810" imgH="704948" progId="Adobe.Illustrator.7">
                  <p:embed/>
                </p:oleObj>
              </mc:Choice>
              <mc:Fallback>
                <p:oleObj name="Artwork" r:id="rId8" imgW="1123810" imgH="704948" progId="Adobe.Illustrator.7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292600"/>
                        <a:ext cx="16764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Introdução aos Sistemas Digitais, 2013, Guilherme Campos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F78806-1D16-42F8-8AE0-29756D3E1DBC}" type="slidenum">
              <a:rPr lang="en-US"/>
              <a:pPr/>
              <a:t>28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Flip-flop T</a:t>
            </a:r>
          </a:p>
        </p:txBody>
      </p:sp>
      <p:graphicFrame>
        <p:nvGraphicFramePr>
          <p:cNvPr id="183300" name="Object 4"/>
          <p:cNvGraphicFramePr>
            <a:graphicFrameLocks noChangeAspect="1"/>
          </p:cNvGraphicFramePr>
          <p:nvPr/>
        </p:nvGraphicFramePr>
        <p:xfrm>
          <a:off x="3779838" y="4797425"/>
          <a:ext cx="18288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12" name="Artwork" r:id="rId4" imgW="1200318" imgH="704948" progId="Adobe.Illustrator.7">
                  <p:embed/>
                </p:oleObj>
              </mc:Choice>
              <mc:Fallback>
                <p:oleObj name="Artwork" r:id="rId4" imgW="1200318" imgH="704948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797425"/>
                        <a:ext cx="1828800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1" name="Object 5"/>
          <p:cNvGraphicFramePr>
            <a:graphicFrameLocks noChangeAspect="1"/>
          </p:cNvGraphicFramePr>
          <p:nvPr/>
        </p:nvGraphicFramePr>
        <p:xfrm>
          <a:off x="539750" y="2997200"/>
          <a:ext cx="7964488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13" name="Artwork" r:id="rId6" imgW="6780952" imgH="1267002" progId="Adobe.Illustrator.7">
                  <p:embed/>
                </p:oleObj>
              </mc:Choice>
              <mc:Fallback>
                <p:oleObj name="Artwork" r:id="rId6" imgW="6780952" imgH="1267002" progId="Adobe.Illustrator.7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997200"/>
                        <a:ext cx="7964488" cy="148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2" name="Object 6"/>
          <p:cNvGraphicFramePr>
            <a:graphicFrameLocks noChangeAspect="1"/>
          </p:cNvGraphicFramePr>
          <p:nvPr/>
        </p:nvGraphicFramePr>
        <p:xfrm>
          <a:off x="611188" y="1341438"/>
          <a:ext cx="449580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14" name="Artwork" r:id="rId8" imgW="3390476" imgH="1066667" progId="Adobe.Illustrator.7">
                  <p:embed/>
                </p:oleObj>
              </mc:Choice>
              <mc:Fallback>
                <p:oleObj name="Artwork" r:id="rId8" imgW="3390476" imgH="1066667" progId="Adobe.Illustrator.7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341438"/>
                        <a:ext cx="4495800" cy="141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3" name="Object 7"/>
          <p:cNvGraphicFramePr>
            <a:graphicFrameLocks noChangeAspect="1"/>
          </p:cNvGraphicFramePr>
          <p:nvPr/>
        </p:nvGraphicFramePr>
        <p:xfrm>
          <a:off x="5564188" y="1417638"/>
          <a:ext cx="297180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15" name="Artwork" r:id="rId10" imgW="2247619" imgH="952633" progId="Adobe.Illustrator.7">
                  <p:embed/>
                </p:oleObj>
              </mc:Choice>
              <mc:Fallback>
                <p:oleObj name="Artwork" r:id="rId10" imgW="2247619" imgH="952633" progId="Adobe.Illustrator.7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4188" y="1417638"/>
                        <a:ext cx="297180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Introdução aos Sistemas Digitais, 2013, Guilherme Campos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E23DDA-4C94-46F1-92E1-1CD89C333DE4}" type="slidenum">
              <a:rPr lang="en-US"/>
              <a:pPr/>
              <a:t>3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Elemento biestável</a:t>
            </a:r>
          </a:p>
        </p:txBody>
      </p:sp>
      <p:graphicFrame>
        <p:nvGraphicFramePr>
          <p:cNvPr id="107523" name="Object 3"/>
          <p:cNvGraphicFramePr>
            <a:graphicFrameLocks noChangeAspect="1"/>
          </p:cNvGraphicFramePr>
          <p:nvPr/>
        </p:nvGraphicFramePr>
        <p:xfrm>
          <a:off x="2555875" y="1963738"/>
          <a:ext cx="3962400" cy="248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2" name="Artwork" r:id="rId4" imgW="2190476" imgH="1371429" progId="Adobe.Illustrator.7">
                  <p:embed/>
                </p:oleObj>
              </mc:Choice>
              <mc:Fallback>
                <p:oleObj name="Artwork" r:id="rId4" imgW="2190476" imgH="1371429" progId="Adobe.Illustrator.7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963738"/>
                        <a:ext cx="3962400" cy="248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619250" y="2349500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Helvetica" panose="020B0604020202020204" pitchFamily="34" charset="0"/>
              </a:rPr>
              <a:t>Baixo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1835150" y="3644900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Helvetica" panose="020B0604020202020204" pitchFamily="34" charset="0"/>
              </a:rPr>
              <a:t>Alto</a:t>
            </a: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5086350" y="2349500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Helvetica" panose="020B0604020202020204" pitchFamily="34" charset="0"/>
              </a:rPr>
              <a:t>Alto</a:t>
            </a:r>
          </a:p>
        </p:txBody>
      </p:sp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5065713" y="3644900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Helvetica" panose="020B0604020202020204" pitchFamily="34" charset="0"/>
              </a:rPr>
              <a:t>Baixo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/>
      <p:bldP spid="107526" grpId="0"/>
      <p:bldP spid="107528" grpId="0"/>
      <p:bldP spid="1075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Introdução aos Sistemas Digitais, 2013, Guilherme Campos</a:t>
            </a: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3055B1-C40E-4F2B-A5C2-C1B941939E0C}" type="slidenum">
              <a:rPr lang="en-US"/>
              <a:pPr/>
              <a:t>4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Elemento biestável</a:t>
            </a:r>
          </a:p>
        </p:txBody>
      </p:sp>
      <p:graphicFrame>
        <p:nvGraphicFramePr>
          <p:cNvPr id="113667" name="Object 3"/>
          <p:cNvGraphicFramePr>
            <a:graphicFrameLocks noChangeAspect="1"/>
          </p:cNvGraphicFramePr>
          <p:nvPr/>
        </p:nvGraphicFramePr>
        <p:xfrm>
          <a:off x="2555875" y="1963738"/>
          <a:ext cx="3962400" cy="248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4" name="Artwork" r:id="rId4" imgW="2190476" imgH="1371429" progId="Adobe.Illustrator.7">
                  <p:embed/>
                </p:oleObj>
              </mc:Choice>
              <mc:Fallback>
                <p:oleObj name="Artwork" r:id="rId4" imgW="2190476" imgH="1371429" progId="Adobe.Illustrator.7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963738"/>
                        <a:ext cx="3962400" cy="248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908175" y="2349500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Helvetica" panose="020B0604020202020204" pitchFamily="34" charset="0"/>
              </a:rPr>
              <a:t>Alto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1619250" y="3644900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Helvetica" panose="020B0604020202020204" pitchFamily="34" charset="0"/>
              </a:rPr>
              <a:t>Baixo</a:t>
            </a: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5065713" y="2349500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Helvetica" panose="020B0604020202020204" pitchFamily="34" charset="0"/>
              </a:rPr>
              <a:t>Baixo</a:t>
            </a:r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5086350" y="3644900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Helvetica" panose="020B0604020202020204" pitchFamily="34" charset="0"/>
              </a:rPr>
              <a:t>Alto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Introdução aos Sistemas Digitais, 2013, Guilherme Campos</a:t>
            </a: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13CC3-A695-4624-949B-482E1F127FC6}" type="slidenum">
              <a:rPr lang="en-US"/>
              <a:pPr/>
              <a:t>5</a:t>
            </a:fld>
            <a:endParaRPr lang="en-US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71475"/>
            <a:ext cx="7772400" cy="609600"/>
          </a:xfrm>
        </p:spPr>
        <p:txBody>
          <a:bodyPr/>
          <a:lstStyle/>
          <a:p>
            <a:r>
              <a:rPr lang="en-US"/>
              <a:t>Análise analógica</a:t>
            </a:r>
          </a:p>
        </p:txBody>
      </p:sp>
      <p:graphicFrame>
        <p:nvGraphicFramePr>
          <p:cNvPr id="201731" name="Object 3"/>
          <p:cNvGraphicFramePr>
            <a:graphicFrameLocks noChangeAspect="1"/>
          </p:cNvGraphicFramePr>
          <p:nvPr/>
        </p:nvGraphicFramePr>
        <p:xfrm>
          <a:off x="2843213" y="1397000"/>
          <a:ext cx="5486400" cy="433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1" name="Artwork" r:id="rId4" imgW="4133333" imgH="3266667" progId="Adobe.Illustrator.7">
                  <p:embed/>
                </p:oleObj>
              </mc:Choice>
              <mc:Fallback>
                <p:oleObj name="Artwork" r:id="rId4" imgW="4133333" imgH="3266667" progId="Adobe.Illustrator.7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397000"/>
                        <a:ext cx="5486400" cy="433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1738" name="Group 10"/>
          <p:cNvGrpSpPr>
            <a:grpSpLocks/>
          </p:cNvGrpSpPr>
          <p:nvPr/>
        </p:nvGrpSpPr>
        <p:grpSpPr bwMode="auto">
          <a:xfrm>
            <a:off x="539750" y="981075"/>
            <a:ext cx="3097213" cy="2016125"/>
            <a:chOff x="3424" y="618"/>
            <a:chExt cx="1951" cy="1270"/>
          </a:xfrm>
        </p:grpSpPr>
        <p:pic>
          <p:nvPicPr>
            <p:cNvPr id="201735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" y="618"/>
              <a:ext cx="1922" cy="1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1736" name="Text Box 8"/>
            <p:cNvSpPr txBox="1">
              <a:spLocks noChangeArrowheads="1"/>
            </p:cNvSpPr>
            <p:nvPr/>
          </p:nvSpPr>
          <p:spPr bwMode="auto">
            <a:xfrm>
              <a:off x="4649" y="935"/>
              <a:ext cx="7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PT" sz="2400"/>
                <a:t>V</a:t>
              </a:r>
              <a:r>
                <a:rPr lang="pt-PT" sz="2400" baseline="-25000"/>
                <a:t>OUT</a:t>
              </a:r>
            </a:p>
          </p:txBody>
        </p:sp>
        <p:sp>
          <p:nvSpPr>
            <p:cNvPr id="201737" name="Text Box 9"/>
            <p:cNvSpPr txBox="1">
              <a:spLocks noChangeArrowheads="1"/>
            </p:cNvSpPr>
            <p:nvPr/>
          </p:nvSpPr>
          <p:spPr bwMode="auto">
            <a:xfrm>
              <a:off x="3651" y="919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PT" sz="2400"/>
                <a:t>V</a:t>
              </a:r>
              <a:r>
                <a:rPr lang="pt-PT" sz="2400" baseline="-25000"/>
                <a:t>IN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Introdução aos Sistemas Digitais, 2013, Guilherme Campos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F30DF4-CC94-44CF-B082-A3255272958F}" type="slidenum">
              <a:rPr lang="en-US"/>
              <a:pPr/>
              <a:t>6</a:t>
            </a:fld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US"/>
              <a:t>Pontos de equilíbrio</a:t>
            </a:r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488950" y="2174875"/>
          <a:ext cx="7467600" cy="370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8" name="Artwork" r:id="rId4" imgW="4590476" imgH="2276793" progId="Adobe.Illustrator.7">
                  <p:embed/>
                </p:oleObj>
              </mc:Choice>
              <mc:Fallback>
                <p:oleObj name="Artwork" r:id="rId4" imgW="4590476" imgH="2276793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2174875"/>
                        <a:ext cx="7467600" cy="370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2" name="Object 6"/>
          <p:cNvGraphicFramePr>
            <a:graphicFrameLocks noChangeAspect="1"/>
          </p:cNvGraphicFramePr>
          <p:nvPr>
            <p:ph idx="1"/>
          </p:nvPr>
        </p:nvGraphicFramePr>
        <p:xfrm>
          <a:off x="5219700" y="1123950"/>
          <a:ext cx="2882900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9" name="Artwork" r:id="rId6" imgW="2190476" imgH="1371429" progId="Adobe.Illustrator.7">
                  <p:embed/>
                </p:oleObj>
              </mc:Choice>
              <mc:Fallback>
                <p:oleObj name="Artwork" r:id="rId6" imgW="2190476" imgH="1371429" progId="Adobe.Illustrator.7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6435"/>
                      <a:stretch>
                        <a:fillRect/>
                      </a:stretch>
                    </p:blipFill>
                    <p:spPr bwMode="auto">
                      <a:xfrm>
                        <a:off x="5219700" y="1123950"/>
                        <a:ext cx="2882900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Introdução aos Sistemas Digitais, 2013, Guilherme Campos</a:t>
            </a: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D97990-DC16-466E-A8F2-81F4BBA44712}" type="slidenum">
              <a:rPr lang="en-US"/>
              <a:pPr/>
              <a:t>7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/>
              <a:t>Meta-estabilidade</a:t>
            </a:r>
          </a:p>
        </p:txBody>
      </p:sp>
      <p:graphicFrame>
        <p:nvGraphicFramePr>
          <p:cNvPr id="138244" name="Object 4"/>
          <p:cNvGraphicFramePr>
            <a:graphicFrameLocks noChangeAspect="1"/>
          </p:cNvGraphicFramePr>
          <p:nvPr/>
        </p:nvGraphicFramePr>
        <p:xfrm>
          <a:off x="3057525" y="2352675"/>
          <a:ext cx="3962400" cy="248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6" name="Artwork" r:id="rId4" imgW="2190476" imgH="1371429" progId="Adobe.Illustrator.7">
                  <p:embed/>
                </p:oleObj>
              </mc:Choice>
              <mc:Fallback>
                <p:oleObj name="Artwork" r:id="rId4" imgW="2190476" imgH="1371429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2352675"/>
                        <a:ext cx="3962400" cy="248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2111375" y="2276475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Helvetica" panose="020B0604020202020204" pitchFamily="34" charset="0"/>
              </a:rPr>
              <a:t>2.5 V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5648325" y="2276475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Helvetica" panose="020B0604020202020204" pitchFamily="34" charset="0"/>
              </a:rPr>
              <a:t>2.5 V</a:t>
            </a:r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2219325" y="4562475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Helvetica" panose="020B0604020202020204" pitchFamily="34" charset="0"/>
              </a:rPr>
              <a:t>2.5 V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5540375" y="4562475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Helvetica" panose="020B0604020202020204" pitchFamily="34" charset="0"/>
              </a:rPr>
              <a:t>2.5 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5" grpId="0" autoUpdateAnimBg="0"/>
      <p:bldP spid="138246" grpId="0" autoUpdateAnimBg="0"/>
      <p:bldP spid="138247" grpId="0" autoUpdateAnimBg="0"/>
      <p:bldP spid="13824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Introdução aos Sistemas Digitais, 2013, Guilherme Campos</a:t>
            </a:r>
            <a:endParaRPr lang="en-US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085841-3500-42E4-BF4C-2B89FF384F7A}" type="slidenum">
              <a:rPr lang="en-US"/>
              <a:pPr/>
              <a:t>8</a:t>
            </a:fld>
            <a:endParaRPr lang="en-US"/>
          </a:p>
        </p:txBody>
      </p:sp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3057525" y="2346325"/>
          <a:ext cx="3962400" cy="248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5" name="Artwork" r:id="rId4" imgW="2190476" imgH="1371429" progId="Adobe.Illustrator.7">
                  <p:embed/>
                </p:oleObj>
              </mc:Choice>
              <mc:Fallback>
                <p:oleObj name="Artwork" r:id="rId4" imgW="2190476" imgH="1371429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2346325"/>
                        <a:ext cx="3962400" cy="248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5648325" y="2270125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Helvetica" panose="020B0604020202020204" pitchFamily="34" charset="0"/>
              </a:rPr>
              <a:t>2.5 V</a:t>
            </a:r>
          </a:p>
        </p:txBody>
      </p:sp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2219325" y="4556125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Helvetica" panose="020B0604020202020204" pitchFamily="34" charset="0"/>
              </a:rPr>
              <a:t>2.5 V</a:t>
            </a:r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5540375" y="4556125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Helvetica" panose="020B0604020202020204" pitchFamily="34" charset="0"/>
              </a:rPr>
              <a:t>2.5 V</a:t>
            </a:r>
          </a:p>
        </p:txBody>
      </p:sp>
      <p:grpSp>
        <p:nvGrpSpPr>
          <p:cNvPr id="140296" name="Group 8"/>
          <p:cNvGrpSpPr>
            <a:grpSpLocks/>
          </p:cNvGrpSpPr>
          <p:nvPr/>
        </p:nvGrpSpPr>
        <p:grpSpPr bwMode="auto">
          <a:xfrm>
            <a:off x="2219325" y="2270125"/>
            <a:ext cx="4324350" cy="2743200"/>
            <a:chOff x="768" y="1968"/>
            <a:chExt cx="2724" cy="1728"/>
          </a:xfrm>
        </p:grpSpPr>
        <p:sp>
          <p:nvSpPr>
            <p:cNvPr id="140297" name="Text Box 9"/>
            <p:cNvSpPr txBox="1">
              <a:spLocks noChangeArrowheads="1"/>
            </p:cNvSpPr>
            <p:nvPr/>
          </p:nvSpPr>
          <p:spPr bwMode="auto">
            <a:xfrm>
              <a:off x="2928" y="1968"/>
              <a:ext cx="56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Helvetica" panose="020B0604020202020204" pitchFamily="34" charset="0"/>
                </a:rPr>
                <a:t>2.0 V</a:t>
              </a:r>
            </a:p>
          </p:txBody>
        </p:sp>
        <p:sp>
          <p:nvSpPr>
            <p:cNvPr id="140298" name="Text Box 10"/>
            <p:cNvSpPr txBox="1">
              <a:spLocks noChangeArrowheads="1"/>
            </p:cNvSpPr>
            <p:nvPr/>
          </p:nvSpPr>
          <p:spPr bwMode="auto">
            <a:xfrm>
              <a:off x="768" y="3408"/>
              <a:ext cx="56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Helvetica" panose="020B0604020202020204" pitchFamily="34" charset="0"/>
                </a:rPr>
                <a:t>2.0 V</a:t>
              </a:r>
            </a:p>
          </p:txBody>
        </p:sp>
      </p:grpSp>
      <p:sp>
        <p:nvSpPr>
          <p:cNvPr id="140299" name="Text Box 11"/>
          <p:cNvSpPr txBox="1">
            <a:spLocks noChangeArrowheads="1"/>
          </p:cNvSpPr>
          <p:nvPr/>
        </p:nvSpPr>
        <p:spPr bwMode="auto">
          <a:xfrm>
            <a:off x="5534025" y="4556125"/>
            <a:ext cx="895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Helvetica" panose="020B0604020202020204" pitchFamily="34" charset="0"/>
              </a:rPr>
              <a:t>4.8 V</a:t>
            </a:r>
          </a:p>
        </p:txBody>
      </p:sp>
      <p:sp>
        <p:nvSpPr>
          <p:cNvPr id="140300" name="Text Box 12"/>
          <p:cNvSpPr txBox="1">
            <a:spLocks noChangeArrowheads="1"/>
          </p:cNvSpPr>
          <p:nvPr/>
        </p:nvSpPr>
        <p:spPr bwMode="auto">
          <a:xfrm>
            <a:off x="2105025" y="2270125"/>
            <a:ext cx="10287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400">
                <a:latin typeface="Helvetica" panose="020B0604020202020204" pitchFamily="34" charset="0"/>
              </a:rPr>
              <a:t>2.5 V</a:t>
            </a:r>
          </a:p>
        </p:txBody>
      </p:sp>
      <p:sp>
        <p:nvSpPr>
          <p:cNvPr id="140301" name="Text Box 13"/>
          <p:cNvSpPr txBox="1">
            <a:spLocks noChangeArrowheads="1"/>
          </p:cNvSpPr>
          <p:nvPr/>
        </p:nvSpPr>
        <p:spPr bwMode="auto">
          <a:xfrm>
            <a:off x="2111375" y="2270125"/>
            <a:ext cx="10652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Helvetica" panose="020B0604020202020204" pitchFamily="34" charset="0"/>
              </a:rPr>
              <a:t>2.51 V</a:t>
            </a:r>
          </a:p>
        </p:txBody>
      </p:sp>
      <p:sp>
        <p:nvSpPr>
          <p:cNvPr id="140302" name="Text Box 14"/>
          <p:cNvSpPr txBox="1">
            <a:spLocks noChangeArrowheads="1"/>
          </p:cNvSpPr>
          <p:nvPr/>
        </p:nvSpPr>
        <p:spPr bwMode="auto">
          <a:xfrm>
            <a:off x="2105025" y="2270125"/>
            <a:ext cx="10287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400">
                <a:latin typeface="Helvetica" panose="020B0604020202020204" pitchFamily="34" charset="0"/>
              </a:rPr>
              <a:t>4.8 V</a:t>
            </a:r>
          </a:p>
        </p:txBody>
      </p:sp>
      <p:sp>
        <p:nvSpPr>
          <p:cNvPr id="140303" name="Text Box 15"/>
          <p:cNvSpPr txBox="1">
            <a:spLocks noChangeArrowheads="1"/>
          </p:cNvSpPr>
          <p:nvPr/>
        </p:nvSpPr>
        <p:spPr bwMode="auto">
          <a:xfrm>
            <a:off x="5648325" y="2270125"/>
            <a:ext cx="895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Helvetica" panose="020B0604020202020204" pitchFamily="34" charset="0"/>
              </a:rPr>
              <a:t>0.0 V</a:t>
            </a:r>
          </a:p>
        </p:txBody>
      </p:sp>
      <p:sp>
        <p:nvSpPr>
          <p:cNvPr id="140304" name="Text Box 16"/>
          <p:cNvSpPr txBox="1">
            <a:spLocks noChangeArrowheads="1"/>
          </p:cNvSpPr>
          <p:nvPr/>
        </p:nvSpPr>
        <p:spPr bwMode="auto">
          <a:xfrm>
            <a:off x="2219325" y="4556125"/>
            <a:ext cx="895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Helvetica" panose="020B0604020202020204" pitchFamily="34" charset="0"/>
              </a:rPr>
              <a:t>0.0 V</a:t>
            </a:r>
          </a:p>
        </p:txBody>
      </p:sp>
      <p:sp>
        <p:nvSpPr>
          <p:cNvPr id="140305" name="Text Box 17"/>
          <p:cNvSpPr txBox="1">
            <a:spLocks noChangeArrowheads="1"/>
          </p:cNvSpPr>
          <p:nvPr/>
        </p:nvSpPr>
        <p:spPr bwMode="auto">
          <a:xfrm>
            <a:off x="5534025" y="4556125"/>
            <a:ext cx="895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Helvetica" panose="020B0604020202020204" pitchFamily="34" charset="0"/>
              </a:rPr>
              <a:t>5.0 V</a:t>
            </a:r>
          </a:p>
        </p:txBody>
      </p:sp>
      <p:sp>
        <p:nvSpPr>
          <p:cNvPr id="140312" name="Rectangle 2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Meta-estabilidade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9" grpId="0" animBg="1" autoUpdateAnimBg="0"/>
      <p:bldP spid="140302" grpId="0" animBg="1" autoUpdateAnimBg="0"/>
      <p:bldP spid="140303" grpId="0" animBg="1" autoUpdateAnimBg="0"/>
      <p:bldP spid="140304" grpId="0" animBg="1" autoUpdateAnimBg="0"/>
      <p:bldP spid="14030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Introdução aos Sistemas Digitais, 2013, Guilherme Campos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7E3970-BA8D-4CCD-9D23-ED5398FDDB63}" type="slidenum">
              <a:rPr lang="en-US"/>
              <a:pPr/>
              <a:t>9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Meta-estabilidade:</a:t>
            </a:r>
            <a:br>
              <a:rPr lang="en-US" sz="4000"/>
            </a:br>
            <a:r>
              <a:rPr lang="en-US" sz="4000"/>
              <a:t>analogia mecânica (I)</a:t>
            </a:r>
          </a:p>
        </p:txBody>
      </p:sp>
      <p:graphicFrame>
        <p:nvGraphicFramePr>
          <p:cNvPr id="144388" name="Object 4"/>
          <p:cNvGraphicFramePr>
            <a:graphicFrameLocks noChangeAspect="1"/>
          </p:cNvGraphicFramePr>
          <p:nvPr/>
        </p:nvGraphicFramePr>
        <p:xfrm>
          <a:off x="1600200" y="2247900"/>
          <a:ext cx="5562600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1" name="Artwork" r:id="rId4" imgW="3219899" imgH="1600000" progId="Adobe.Illustrator.7">
                  <p:embed/>
                </p:oleObj>
              </mc:Choice>
              <mc:Fallback>
                <p:oleObj name="Artwork" r:id="rId4" imgW="3219899" imgH="1600000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47900"/>
                        <a:ext cx="5562600" cy="276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3134</Words>
  <Application>Microsoft Office PowerPoint</Application>
  <PresentationFormat>On-screen Show (4:3)</PresentationFormat>
  <Paragraphs>369</Paragraphs>
  <Slides>28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Helvetica</vt:lpstr>
      <vt:lpstr>Times New Roman</vt:lpstr>
      <vt:lpstr>Default Design</vt:lpstr>
      <vt:lpstr>Adobe Illustrator Artwork</vt:lpstr>
      <vt:lpstr>Bitmap Image</vt:lpstr>
      <vt:lpstr>SISTEMAS DIGITAIS</vt:lpstr>
      <vt:lpstr>PowerPoint Presentation</vt:lpstr>
      <vt:lpstr>Elemento biestável</vt:lpstr>
      <vt:lpstr>Elemento biestável</vt:lpstr>
      <vt:lpstr>Análise analógica</vt:lpstr>
      <vt:lpstr>Pontos de equilíbrio</vt:lpstr>
      <vt:lpstr>Meta-estabilidade</vt:lpstr>
      <vt:lpstr>Meta-estabilidade</vt:lpstr>
      <vt:lpstr>Meta-estabilidade: analogia mecânica (I)</vt:lpstr>
      <vt:lpstr>Meta-estabilidade: analogia mecânica (II)</vt:lpstr>
      <vt:lpstr>Latch S-R</vt:lpstr>
      <vt:lpstr>Latch S-R: diagramas temporais</vt:lpstr>
      <vt:lpstr>Latch SR: parâmetros temporais</vt:lpstr>
      <vt:lpstr>Latch S-R: símbolo</vt:lpstr>
      <vt:lpstr>Latch S-R com portas NAND</vt:lpstr>
      <vt:lpstr>Comparação de Latches S-R</vt:lpstr>
      <vt:lpstr>Latch S-R com enable (C)</vt:lpstr>
      <vt:lpstr>Latch D</vt:lpstr>
      <vt:lpstr>Latch D: diagrama temporal</vt:lpstr>
      <vt:lpstr>Latch D: parâmetros temporais</vt:lpstr>
      <vt:lpstr>Latches vs. Flip-flops</vt:lpstr>
      <vt:lpstr>Flip-flop D (edge-triggered)</vt:lpstr>
      <vt:lpstr>Flip-flop D: Diagramas temporais</vt:lpstr>
      <vt:lpstr>Flip-flop D: Parâmetros temporais</vt:lpstr>
      <vt:lpstr>Variantes do Flip-flop D</vt:lpstr>
      <vt:lpstr>Variantes do Flip-flop D</vt:lpstr>
      <vt:lpstr>Flip-flop J-K edge-triggered</vt:lpstr>
      <vt:lpstr>Flip-flop T</vt:lpstr>
    </vt:vector>
  </TitlesOfParts>
  <Company>DETUA-IEETA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Guilherme Campos</dc:creator>
  <cp:lastModifiedBy>guilherme.campos@ua.pt</cp:lastModifiedBy>
  <cp:revision>298</cp:revision>
  <dcterms:created xsi:type="dcterms:W3CDTF">2007-01-21T12:26:55Z</dcterms:created>
  <dcterms:modified xsi:type="dcterms:W3CDTF">2013-11-27T13:24:33Z</dcterms:modified>
</cp:coreProperties>
</file>