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2" r:id="rId2"/>
    <p:sldId id="337" r:id="rId3"/>
    <p:sldId id="348" r:id="rId4"/>
    <p:sldId id="346" r:id="rId5"/>
    <p:sldId id="347" r:id="rId6"/>
    <p:sldId id="338" r:id="rId7"/>
    <p:sldId id="339" r:id="rId8"/>
    <p:sldId id="350" r:id="rId9"/>
    <p:sldId id="342" r:id="rId10"/>
    <p:sldId id="343" r:id="rId11"/>
    <p:sldId id="344" r:id="rId12"/>
    <p:sldId id="345" r:id="rId13"/>
    <p:sldId id="352" r:id="rId14"/>
    <p:sldId id="357" r:id="rId15"/>
    <p:sldId id="354" r:id="rId16"/>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A50021"/>
    <a:srgbClr val="660066"/>
    <a:srgbClr val="006600"/>
    <a:srgbClr val="996600"/>
    <a:srgbClr val="FFFFCC"/>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1" autoAdjust="0"/>
    <p:restoredTop sz="55855" autoAdjust="0"/>
  </p:normalViewPr>
  <p:slideViewPr>
    <p:cSldViewPr snapToGrid="0">
      <p:cViewPr varScale="1">
        <p:scale>
          <a:sx n="72" d="100"/>
          <a:sy n="72" d="100"/>
        </p:scale>
        <p:origin x="271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150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PT"/>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pt-PT"/>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PT" smtClean="0"/>
              <a:t>Clique para 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pt-PT"/>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1F91BD9-9AD4-4A70-8818-4910232ACF07}" type="slidenum">
              <a:rPr lang="pt-PT"/>
              <a:pPr/>
              <a:t>‹#›</a:t>
            </a:fld>
            <a:endParaRPr lang="pt-PT"/>
          </a:p>
        </p:txBody>
      </p:sp>
    </p:spTree>
    <p:extLst>
      <p:ext uri="{BB962C8B-B14F-4D97-AF65-F5344CB8AC3E}">
        <p14:creationId xmlns:p14="http://schemas.microsoft.com/office/powerpoint/2010/main" val="20944418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4CD35-6021-487D-A9B4-4DA41C12ACEA}" type="slidenum">
              <a:rPr lang="pt-PT"/>
              <a:pPr/>
              <a:t>1</a:t>
            </a:fld>
            <a:endParaRPr lang="pt-PT"/>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pPr>
              <a:lnSpc>
                <a:spcPct val="80000"/>
              </a:lnSpc>
            </a:pPr>
            <a:r>
              <a:rPr lang="en-US" sz="1000" b="1" dirty="0" err="1"/>
              <a:t>Recapitulação</a:t>
            </a:r>
            <a:r>
              <a:rPr lang="en-US" sz="1000" b="1" dirty="0"/>
              <a:t> dos </a:t>
            </a:r>
            <a:r>
              <a:rPr lang="en-US" sz="1000" b="1" dirty="0" err="1"/>
              <a:t>dispositivos</a:t>
            </a:r>
            <a:r>
              <a:rPr lang="en-US" sz="1000" b="1" dirty="0"/>
              <a:t> </a:t>
            </a:r>
            <a:r>
              <a:rPr lang="en-US" sz="1000" b="1" dirty="0" err="1"/>
              <a:t>sequenciais</a:t>
            </a:r>
            <a:r>
              <a:rPr lang="en-US" sz="1000" b="1" dirty="0"/>
              <a:t> </a:t>
            </a:r>
            <a:r>
              <a:rPr lang="en-US" sz="1000" b="1" dirty="0" err="1"/>
              <a:t>básicos</a:t>
            </a:r>
            <a:endParaRPr lang="en-US" sz="1000" b="1" dirty="0"/>
          </a:p>
          <a:p>
            <a:pPr>
              <a:lnSpc>
                <a:spcPct val="80000"/>
              </a:lnSpc>
            </a:pPr>
            <a:endParaRPr lang="en-US" sz="1000" b="1" dirty="0"/>
          </a:p>
          <a:p>
            <a:pPr>
              <a:lnSpc>
                <a:spcPct val="80000"/>
              </a:lnSpc>
            </a:pPr>
            <a:r>
              <a:rPr lang="en-US" sz="1000" b="1" dirty="0"/>
              <a:t>Latches:</a:t>
            </a:r>
          </a:p>
          <a:p>
            <a:pPr>
              <a:lnSpc>
                <a:spcPct val="80000"/>
              </a:lnSpc>
            </a:pPr>
            <a:r>
              <a:rPr lang="en-US" sz="1000" dirty="0" err="1"/>
              <a:t>Substituindo</a:t>
            </a:r>
            <a:r>
              <a:rPr lang="en-US" sz="1000" dirty="0"/>
              <a:t> no </a:t>
            </a:r>
            <a:r>
              <a:rPr lang="en-US" sz="1000" dirty="0" err="1"/>
              <a:t>biestável</a:t>
            </a:r>
            <a:r>
              <a:rPr lang="en-US" sz="1000" dirty="0"/>
              <a:t> </a:t>
            </a:r>
            <a:r>
              <a:rPr lang="en-US" sz="1000" dirty="0" err="1"/>
              <a:t>os</a:t>
            </a:r>
            <a:r>
              <a:rPr lang="en-US" sz="1000" dirty="0"/>
              <a:t> </a:t>
            </a:r>
            <a:r>
              <a:rPr lang="en-US" sz="1000" dirty="0" err="1"/>
              <a:t>inversores</a:t>
            </a:r>
            <a:r>
              <a:rPr lang="en-US" sz="1000" dirty="0"/>
              <a:t> </a:t>
            </a:r>
            <a:r>
              <a:rPr lang="en-US" sz="1000" dirty="0" err="1"/>
              <a:t>por</a:t>
            </a:r>
            <a:r>
              <a:rPr lang="en-US" sz="1000" dirty="0"/>
              <a:t> </a:t>
            </a:r>
            <a:r>
              <a:rPr lang="en-US" sz="1000" dirty="0" err="1"/>
              <a:t>portas</a:t>
            </a:r>
            <a:r>
              <a:rPr lang="en-US" sz="1000" dirty="0"/>
              <a:t> NOR, </a:t>
            </a:r>
            <a:r>
              <a:rPr lang="en-US" sz="1000" dirty="0" err="1"/>
              <a:t>obtém</a:t>
            </a:r>
            <a:r>
              <a:rPr lang="en-US" sz="1000" dirty="0"/>
              <a:t>-se a latch SR</a:t>
            </a:r>
          </a:p>
          <a:p>
            <a:pPr>
              <a:lnSpc>
                <a:spcPct val="80000"/>
              </a:lnSpc>
            </a:pPr>
            <a:r>
              <a:rPr lang="en-US" sz="1000" dirty="0"/>
              <a:t>É </a:t>
            </a:r>
            <a:r>
              <a:rPr lang="en-US" sz="1000" dirty="0" err="1"/>
              <a:t>igualmente</a:t>
            </a:r>
            <a:r>
              <a:rPr lang="en-US" sz="1000" dirty="0"/>
              <a:t> </a:t>
            </a:r>
            <a:r>
              <a:rPr lang="en-US" sz="1000" dirty="0" err="1"/>
              <a:t>possível</a:t>
            </a:r>
            <a:r>
              <a:rPr lang="en-US" sz="1000" dirty="0"/>
              <a:t> </a:t>
            </a:r>
            <a:r>
              <a:rPr lang="en-US" sz="1000" dirty="0" err="1"/>
              <a:t>obtê</a:t>
            </a:r>
            <a:r>
              <a:rPr lang="en-US" sz="1000" dirty="0"/>
              <a:t>-la </a:t>
            </a:r>
            <a:r>
              <a:rPr lang="en-US" sz="1000" dirty="0" err="1"/>
              <a:t>utilizando</a:t>
            </a:r>
            <a:r>
              <a:rPr lang="en-US" sz="1000" dirty="0"/>
              <a:t> </a:t>
            </a:r>
            <a:r>
              <a:rPr lang="en-US" sz="1000" dirty="0" err="1"/>
              <a:t>portas</a:t>
            </a:r>
            <a:r>
              <a:rPr lang="en-US" sz="1000" dirty="0"/>
              <a:t> NAND… E </a:t>
            </a:r>
            <a:r>
              <a:rPr lang="en-US" sz="1000" dirty="0" err="1"/>
              <a:t>pode</a:t>
            </a:r>
            <a:r>
              <a:rPr lang="en-US" sz="1000" dirty="0"/>
              <a:t> </a:t>
            </a:r>
            <a:r>
              <a:rPr lang="en-US" sz="1000" dirty="0" err="1"/>
              <a:t>dotar</a:t>
            </a:r>
            <a:r>
              <a:rPr lang="en-US" sz="1000" dirty="0"/>
              <a:t>-se de ENABLE.</a:t>
            </a:r>
          </a:p>
          <a:p>
            <a:pPr>
              <a:lnSpc>
                <a:spcPct val="80000"/>
              </a:lnSpc>
            </a:pPr>
            <a:r>
              <a:rPr lang="en-US" sz="1000" dirty="0" err="1"/>
              <a:t>Usando</a:t>
            </a:r>
            <a:r>
              <a:rPr lang="en-US" sz="1000" dirty="0"/>
              <a:t> </a:t>
            </a:r>
            <a:r>
              <a:rPr lang="en-US" sz="1000" dirty="0" err="1"/>
              <a:t>uma</a:t>
            </a:r>
            <a:r>
              <a:rPr lang="en-US" sz="1000" dirty="0"/>
              <a:t> latch SR com enable e um </a:t>
            </a:r>
            <a:r>
              <a:rPr lang="en-US" sz="1000" dirty="0" err="1"/>
              <a:t>inversor</a:t>
            </a:r>
            <a:r>
              <a:rPr lang="en-US" sz="1000" dirty="0"/>
              <a:t> </a:t>
            </a:r>
            <a:r>
              <a:rPr lang="en-US" sz="1000" dirty="0" err="1"/>
              <a:t>adicional</a:t>
            </a:r>
            <a:r>
              <a:rPr lang="en-US" sz="1000" dirty="0"/>
              <a:t>, </a:t>
            </a:r>
            <a:r>
              <a:rPr lang="en-US" sz="1000" dirty="0" err="1"/>
              <a:t>cria</a:t>
            </a:r>
            <a:r>
              <a:rPr lang="en-US" sz="1000" dirty="0"/>
              <a:t>-se a latch D.</a:t>
            </a:r>
          </a:p>
          <a:p>
            <a:pPr>
              <a:lnSpc>
                <a:spcPct val="80000"/>
              </a:lnSpc>
            </a:pPr>
            <a:endParaRPr lang="en-US" sz="1000" dirty="0"/>
          </a:p>
          <a:p>
            <a:pPr>
              <a:lnSpc>
                <a:spcPct val="80000"/>
              </a:lnSpc>
            </a:pPr>
            <a:r>
              <a:rPr lang="en-US" sz="1000" b="1" dirty="0"/>
              <a:t>Flip-flops:</a:t>
            </a:r>
          </a:p>
          <a:p>
            <a:pPr>
              <a:lnSpc>
                <a:spcPct val="80000"/>
              </a:lnSpc>
            </a:pPr>
            <a:r>
              <a:rPr lang="en-US" sz="1000" dirty="0" err="1"/>
              <a:t>Montando</a:t>
            </a:r>
            <a:r>
              <a:rPr lang="en-US" sz="1000" dirty="0"/>
              <a:t> </a:t>
            </a:r>
            <a:r>
              <a:rPr lang="en-US" sz="1000" dirty="0" err="1"/>
              <a:t>duas</a:t>
            </a:r>
            <a:r>
              <a:rPr lang="en-US" sz="1000" dirty="0"/>
              <a:t> latches SR </a:t>
            </a:r>
            <a:r>
              <a:rPr lang="en-US" sz="1000" dirty="0" err="1"/>
              <a:t>em</a:t>
            </a:r>
            <a:r>
              <a:rPr lang="en-US" sz="1000" dirty="0"/>
              <a:t> </a:t>
            </a:r>
            <a:r>
              <a:rPr lang="en-US" sz="1000" dirty="0" err="1"/>
              <a:t>estrutura</a:t>
            </a:r>
            <a:r>
              <a:rPr lang="en-US" sz="1000" dirty="0"/>
              <a:t> ‘master-slave’, </a:t>
            </a:r>
            <a:r>
              <a:rPr lang="en-US" sz="1000" dirty="0" err="1"/>
              <a:t>obtém</a:t>
            </a:r>
            <a:r>
              <a:rPr lang="en-US" sz="1000" dirty="0"/>
              <a:t>-se o </a:t>
            </a:r>
            <a:r>
              <a:rPr lang="en-US" sz="1000" b="1" dirty="0"/>
              <a:t>FF SR</a:t>
            </a:r>
            <a:r>
              <a:rPr lang="en-US" sz="1000" dirty="0"/>
              <a:t>: </a:t>
            </a:r>
            <a:r>
              <a:rPr lang="en-US" sz="1000" dirty="0" err="1"/>
              <a:t>este</a:t>
            </a:r>
            <a:r>
              <a:rPr lang="en-US" sz="1000" dirty="0"/>
              <a:t> </a:t>
            </a:r>
            <a:r>
              <a:rPr lang="en-US" sz="1000" dirty="0" err="1"/>
              <a:t>dispositivo</a:t>
            </a:r>
            <a:r>
              <a:rPr lang="en-US" sz="1000" dirty="0"/>
              <a:t> é ‘pulse-triggered’. </a:t>
            </a:r>
            <a:r>
              <a:rPr lang="en-US" sz="1000" dirty="0" err="1"/>
              <a:t>Analogamente</a:t>
            </a:r>
            <a:r>
              <a:rPr lang="en-US" sz="1000" dirty="0"/>
              <a:t>, </a:t>
            </a:r>
            <a:r>
              <a:rPr lang="en-US" sz="1000" dirty="0" err="1"/>
              <a:t>montando</a:t>
            </a:r>
            <a:r>
              <a:rPr lang="en-US" sz="1000" dirty="0"/>
              <a:t> </a:t>
            </a:r>
            <a:r>
              <a:rPr lang="en-US" sz="1000" dirty="0" err="1"/>
              <a:t>duas</a:t>
            </a:r>
            <a:r>
              <a:rPr lang="en-US" sz="1000" dirty="0"/>
              <a:t> latches D </a:t>
            </a:r>
            <a:r>
              <a:rPr lang="en-US" sz="1000" dirty="0" err="1"/>
              <a:t>em</a:t>
            </a:r>
            <a:r>
              <a:rPr lang="en-US" sz="1000" dirty="0"/>
              <a:t> </a:t>
            </a:r>
            <a:r>
              <a:rPr lang="en-US" sz="1000" dirty="0" err="1"/>
              <a:t>estrutura</a:t>
            </a:r>
            <a:r>
              <a:rPr lang="en-US" sz="1000" dirty="0"/>
              <a:t> ‘master-slave’ </a:t>
            </a:r>
            <a:r>
              <a:rPr lang="en-US" sz="1000" dirty="0" err="1"/>
              <a:t>obtém</a:t>
            </a:r>
            <a:r>
              <a:rPr lang="en-US" sz="1000" dirty="0"/>
              <a:t>-se o </a:t>
            </a:r>
            <a:r>
              <a:rPr lang="en-US" sz="1000" b="1" dirty="0"/>
              <a:t>FF D</a:t>
            </a:r>
            <a:r>
              <a:rPr lang="en-US" sz="1000" dirty="0"/>
              <a:t>: </a:t>
            </a:r>
            <a:r>
              <a:rPr lang="en-US" sz="1000" dirty="0" err="1"/>
              <a:t>este</a:t>
            </a:r>
            <a:r>
              <a:rPr lang="en-US" sz="1000" dirty="0"/>
              <a:t> é ‘edge-triggered’.</a:t>
            </a:r>
          </a:p>
          <a:p>
            <a:pPr>
              <a:lnSpc>
                <a:spcPct val="80000"/>
              </a:lnSpc>
            </a:pPr>
            <a:endParaRPr lang="en-US" sz="1000" dirty="0"/>
          </a:p>
          <a:p>
            <a:pPr>
              <a:lnSpc>
                <a:spcPct val="80000"/>
              </a:lnSpc>
            </a:pPr>
            <a:r>
              <a:rPr lang="en-US" sz="1000" dirty="0"/>
              <a:t>O FF JK (J é </a:t>
            </a:r>
            <a:r>
              <a:rPr lang="en-US" sz="1000" dirty="0" err="1"/>
              <a:t>uma</a:t>
            </a:r>
            <a:r>
              <a:rPr lang="en-US" sz="1000" dirty="0"/>
              <a:t> </a:t>
            </a:r>
            <a:r>
              <a:rPr lang="en-US" sz="1000" dirty="0" err="1"/>
              <a:t>espécie</a:t>
            </a:r>
            <a:r>
              <a:rPr lang="en-US" sz="1000" dirty="0"/>
              <a:t> de ‘set’  e K é </a:t>
            </a:r>
            <a:r>
              <a:rPr lang="en-US" sz="1000" dirty="0" err="1"/>
              <a:t>uma</a:t>
            </a:r>
            <a:r>
              <a:rPr lang="en-US" sz="1000" dirty="0"/>
              <a:t> </a:t>
            </a:r>
            <a:r>
              <a:rPr lang="en-US" sz="1000" dirty="0" err="1"/>
              <a:t>espécie</a:t>
            </a:r>
            <a:r>
              <a:rPr lang="en-US" sz="1000" dirty="0"/>
              <a:t> de ‘reset’) </a:t>
            </a:r>
            <a:r>
              <a:rPr lang="en-US" sz="1000" dirty="0" err="1"/>
              <a:t>pode</a:t>
            </a:r>
            <a:r>
              <a:rPr lang="en-US" sz="1000" dirty="0"/>
              <a:t> </a:t>
            </a:r>
            <a:r>
              <a:rPr lang="en-US" sz="1000" dirty="0" err="1"/>
              <a:t>ser</a:t>
            </a:r>
            <a:r>
              <a:rPr lang="en-US" sz="1000" dirty="0"/>
              <a:t> </a:t>
            </a:r>
            <a:r>
              <a:rPr lang="en-US" sz="1000" dirty="0" err="1"/>
              <a:t>obtido</a:t>
            </a:r>
            <a:r>
              <a:rPr lang="en-US" sz="1000" dirty="0"/>
              <a:t> (</a:t>
            </a:r>
            <a:r>
              <a:rPr lang="en-US" sz="1000" dirty="0" err="1"/>
              <a:t>aplicando</a:t>
            </a:r>
            <a:r>
              <a:rPr lang="en-US" sz="1000" dirty="0"/>
              <a:t> </a:t>
            </a:r>
            <a:r>
              <a:rPr lang="en-US" sz="1000" dirty="0" err="1"/>
              <a:t>lógica</a:t>
            </a:r>
            <a:r>
              <a:rPr lang="en-US" sz="1000" dirty="0"/>
              <a:t> </a:t>
            </a:r>
            <a:r>
              <a:rPr lang="en-US" sz="1000" dirty="0" err="1"/>
              <a:t>adicional</a:t>
            </a:r>
            <a:r>
              <a:rPr lang="en-US" sz="1000" dirty="0"/>
              <a:t> </a:t>
            </a:r>
            <a:r>
              <a:rPr lang="en-US" sz="1000" dirty="0" err="1"/>
              <a:t>bastante</a:t>
            </a:r>
            <a:r>
              <a:rPr lang="en-US" sz="1000" dirty="0"/>
              <a:t> simples) do FF SR </a:t>
            </a:r>
            <a:r>
              <a:rPr lang="en-US" sz="1000" dirty="0" err="1"/>
              <a:t>ou</a:t>
            </a:r>
            <a:r>
              <a:rPr lang="en-US" sz="1000" dirty="0"/>
              <a:t> do FF D. </a:t>
            </a:r>
            <a:r>
              <a:rPr lang="en-US" sz="1000" dirty="0" err="1"/>
              <a:t>Resulta</a:t>
            </a:r>
            <a:r>
              <a:rPr lang="en-US" sz="1000" dirty="0"/>
              <a:t> respectivamente ‘pulse-triggered’ </a:t>
            </a:r>
            <a:r>
              <a:rPr lang="en-US" sz="1000" dirty="0" err="1"/>
              <a:t>ou</a:t>
            </a:r>
            <a:r>
              <a:rPr lang="en-US" sz="1000" dirty="0"/>
              <a:t> ‘edge-triggered’ (</a:t>
            </a:r>
            <a:r>
              <a:rPr lang="en-US" sz="1000" dirty="0" err="1"/>
              <a:t>como</a:t>
            </a:r>
            <a:r>
              <a:rPr lang="en-US" sz="1000" dirty="0"/>
              <a:t> é natural…)</a:t>
            </a:r>
          </a:p>
          <a:p>
            <a:pPr>
              <a:lnSpc>
                <a:spcPct val="80000"/>
              </a:lnSpc>
            </a:pPr>
            <a:r>
              <a:rPr lang="en-US" sz="1000" dirty="0"/>
              <a:t>O </a:t>
            </a:r>
            <a:r>
              <a:rPr lang="en-US" sz="1000" b="1" dirty="0"/>
              <a:t>FF JK ‘pulse-triggered’</a:t>
            </a:r>
            <a:r>
              <a:rPr lang="en-US" sz="1000" dirty="0"/>
              <a:t> resolve o </a:t>
            </a:r>
            <a:r>
              <a:rPr lang="en-US" sz="1000" dirty="0" err="1"/>
              <a:t>problema</a:t>
            </a:r>
            <a:r>
              <a:rPr lang="en-US" sz="1000" dirty="0"/>
              <a:t> do </a:t>
            </a:r>
            <a:r>
              <a:rPr lang="en-US" sz="1000" dirty="0" err="1"/>
              <a:t>estado</a:t>
            </a:r>
            <a:r>
              <a:rPr lang="en-US" sz="1000" dirty="0"/>
              <a:t> </a:t>
            </a:r>
            <a:r>
              <a:rPr lang="en-US" sz="1000" dirty="0" err="1"/>
              <a:t>indefinido</a:t>
            </a:r>
            <a:r>
              <a:rPr lang="en-US" sz="1000" dirty="0"/>
              <a:t> do FF SR (</a:t>
            </a:r>
            <a:r>
              <a:rPr lang="en-US" sz="1000" dirty="0" err="1"/>
              <a:t>que</a:t>
            </a:r>
            <a:r>
              <a:rPr lang="en-US" sz="1000" dirty="0"/>
              <a:t> </a:t>
            </a:r>
            <a:r>
              <a:rPr lang="en-US" sz="1000" dirty="0" err="1"/>
              <a:t>passa</a:t>
            </a:r>
            <a:r>
              <a:rPr lang="en-US" sz="1000" dirty="0"/>
              <a:t> a </a:t>
            </a:r>
            <a:r>
              <a:rPr lang="en-US" sz="1000" dirty="0" err="1"/>
              <a:t>ser</a:t>
            </a:r>
            <a:r>
              <a:rPr lang="en-US" sz="1000" dirty="0"/>
              <a:t> de ‘toggle’)…mas </a:t>
            </a:r>
            <a:r>
              <a:rPr lang="en-US" sz="1000" dirty="0" err="1"/>
              <a:t>apresenta</a:t>
            </a:r>
            <a:r>
              <a:rPr lang="en-US" sz="1000" dirty="0"/>
              <a:t> </a:t>
            </a:r>
            <a:r>
              <a:rPr lang="en-US" sz="1000" dirty="0" err="1"/>
              <a:t>uma</a:t>
            </a:r>
            <a:r>
              <a:rPr lang="en-US" sz="1000" dirty="0"/>
              <a:t> </a:t>
            </a:r>
            <a:r>
              <a:rPr lang="en-US" sz="1000" dirty="0" err="1"/>
              <a:t>característica</a:t>
            </a:r>
            <a:r>
              <a:rPr lang="en-US" sz="1000" dirty="0"/>
              <a:t> </a:t>
            </a:r>
            <a:r>
              <a:rPr lang="en-US" sz="1000" dirty="0" err="1"/>
              <a:t>inconveniente</a:t>
            </a:r>
            <a:r>
              <a:rPr lang="en-US" sz="1000" dirty="0"/>
              <a:t> (</a:t>
            </a:r>
            <a:r>
              <a:rPr lang="en-US" sz="1000" i="1" dirty="0"/>
              <a:t>0s catching</a:t>
            </a:r>
            <a:r>
              <a:rPr lang="en-US" sz="1000" dirty="0"/>
              <a:t> e </a:t>
            </a:r>
            <a:r>
              <a:rPr lang="en-US" sz="1000" i="1" dirty="0"/>
              <a:t>1s catching</a:t>
            </a:r>
            <a:r>
              <a:rPr lang="en-US" sz="1000" dirty="0"/>
              <a:t>).</a:t>
            </a:r>
          </a:p>
          <a:p>
            <a:pPr>
              <a:lnSpc>
                <a:spcPct val="80000"/>
              </a:lnSpc>
            </a:pPr>
            <a:r>
              <a:rPr lang="en-US" sz="1000" dirty="0"/>
              <a:t>No </a:t>
            </a:r>
            <a:r>
              <a:rPr lang="en-US" sz="1000" b="1" dirty="0"/>
              <a:t>FF JK ‘edge-triggered’</a:t>
            </a:r>
            <a:r>
              <a:rPr lang="en-US" sz="1000" dirty="0"/>
              <a:t>, </a:t>
            </a:r>
            <a:r>
              <a:rPr lang="en-US" sz="1000" dirty="0" err="1"/>
              <a:t>essa</a:t>
            </a:r>
            <a:r>
              <a:rPr lang="en-US" sz="1000" dirty="0"/>
              <a:t> </a:t>
            </a:r>
            <a:r>
              <a:rPr lang="en-US" sz="1000" dirty="0" err="1"/>
              <a:t>característica</a:t>
            </a:r>
            <a:r>
              <a:rPr lang="en-US" sz="1000" dirty="0"/>
              <a:t> </a:t>
            </a:r>
            <a:r>
              <a:rPr lang="en-US" sz="1000" dirty="0" err="1"/>
              <a:t>inconveniente</a:t>
            </a:r>
            <a:r>
              <a:rPr lang="en-US" sz="1000" dirty="0"/>
              <a:t> é </a:t>
            </a:r>
            <a:r>
              <a:rPr lang="en-US" sz="1000" dirty="0" err="1"/>
              <a:t>eliminada</a:t>
            </a:r>
            <a:r>
              <a:rPr lang="en-US" sz="1000" dirty="0"/>
              <a:t>.</a:t>
            </a:r>
          </a:p>
          <a:p>
            <a:pPr>
              <a:lnSpc>
                <a:spcPct val="80000"/>
              </a:lnSpc>
            </a:pPr>
            <a:endParaRPr lang="en-US" sz="1000" dirty="0"/>
          </a:p>
          <a:p>
            <a:pPr>
              <a:lnSpc>
                <a:spcPct val="80000"/>
              </a:lnSpc>
            </a:pPr>
            <a:r>
              <a:rPr lang="en-US" sz="1000" dirty="0"/>
              <a:t>O </a:t>
            </a:r>
            <a:r>
              <a:rPr lang="en-US" sz="1000" b="1" dirty="0"/>
              <a:t>FF T</a:t>
            </a:r>
            <a:r>
              <a:rPr lang="en-US" sz="1000" dirty="0"/>
              <a:t> é um </a:t>
            </a:r>
            <a:r>
              <a:rPr lang="en-US" sz="1000" dirty="0" err="1"/>
              <a:t>dispositivo</a:t>
            </a:r>
            <a:r>
              <a:rPr lang="en-US" sz="1000" dirty="0"/>
              <a:t> </a:t>
            </a:r>
            <a:r>
              <a:rPr lang="en-US" sz="1000" dirty="0" err="1"/>
              <a:t>particularmente</a:t>
            </a:r>
            <a:r>
              <a:rPr lang="en-US" sz="1000" dirty="0"/>
              <a:t> simples (T </a:t>
            </a:r>
            <a:r>
              <a:rPr lang="en-US" sz="1000" dirty="0" err="1"/>
              <a:t>significa</a:t>
            </a:r>
            <a:r>
              <a:rPr lang="en-US" sz="1000" dirty="0"/>
              <a:t> ‘ toggle’; a </a:t>
            </a:r>
            <a:r>
              <a:rPr lang="en-US" sz="1000" dirty="0" err="1"/>
              <a:t>saída</a:t>
            </a:r>
            <a:r>
              <a:rPr lang="en-US" sz="1000" dirty="0"/>
              <a:t> </a:t>
            </a:r>
            <a:r>
              <a:rPr lang="en-US" sz="1000" dirty="0" err="1"/>
              <a:t>comuta</a:t>
            </a:r>
            <a:r>
              <a:rPr lang="en-US" sz="1000" dirty="0"/>
              <a:t> a </a:t>
            </a:r>
            <a:r>
              <a:rPr lang="en-US" sz="1000" dirty="0" err="1"/>
              <a:t>cada</a:t>
            </a:r>
            <a:r>
              <a:rPr lang="en-US" sz="1000" dirty="0"/>
              <a:t> </a:t>
            </a:r>
            <a:r>
              <a:rPr lang="en-US" sz="1000" dirty="0" err="1"/>
              <a:t>transição</a:t>
            </a:r>
            <a:r>
              <a:rPr lang="en-US" sz="1000" dirty="0"/>
              <a:t> de </a:t>
            </a:r>
            <a:r>
              <a:rPr lang="en-US" sz="1000" dirty="0" err="1"/>
              <a:t>relógio</a:t>
            </a:r>
            <a:r>
              <a:rPr lang="en-US" sz="1000" dirty="0"/>
              <a:t>). </a:t>
            </a:r>
            <a:r>
              <a:rPr lang="en-US" sz="1000" dirty="0" err="1"/>
              <a:t>Pode</a:t>
            </a:r>
            <a:r>
              <a:rPr lang="en-US" sz="1000" dirty="0"/>
              <a:t> </a:t>
            </a:r>
            <a:r>
              <a:rPr lang="en-US" sz="1000" dirty="0" err="1"/>
              <a:t>ser</a:t>
            </a:r>
            <a:r>
              <a:rPr lang="en-US" sz="1000" dirty="0"/>
              <a:t> </a:t>
            </a:r>
            <a:r>
              <a:rPr lang="en-US" sz="1000" dirty="0" err="1"/>
              <a:t>construído</a:t>
            </a:r>
            <a:r>
              <a:rPr lang="en-US" sz="1000" dirty="0"/>
              <a:t> a </a:t>
            </a:r>
            <a:r>
              <a:rPr lang="en-US" sz="1000" dirty="0" err="1"/>
              <a:t>partir</a:t>
            </a:r>
            <a:r>
              <a:rPr lang="en-US" sz="1000" dirty="0"/>
              <a:t> de FF D </a:t>
            </a:r>
            <a:r>
              <a:rPr lang="en-US" sz="1000" dirty="0" err="1"/>
              <a:t>ou</a:t>
            </a:r>
            <a:r>
              <a:rPr lang="en-US" sz="1000" dirty="0"/>
              <a:t> JK ‘ edge-triggered’. </a:t>
            </a:r>
            <a:r>
              <a:rPr lang="en-US" sz="1000" dirty="0" err="1"/>
              <a:t>Pode</a:t>
            </a:r>
            <a:r>
              <a:rPr lang="en-US" sz="1000" dirty="0"/>
              <a:t> </a:t>
            </a:r>
            <a:r>
              <a:rPr lang="en-US" sz="1000" dirty="0" err="1"/>
              <a:t>ter</a:t>
            </a:r>
            <a:r>
              <a:rPr lang="en-US" sz="1000" dirty="0"/>
              <a:t> entrada de ENABLE.</a:t>
            </a:r>
          </a:p>
          <a:p>
            <a:pPr>
              <a:lnSpc>
                <a:spcPct val="80000"/>
              </a:lnSpc>
            </a:pPr>
            <a:endParaRPr lang="en-US" sz="1000" dirty="0"/>
          </a:p>
          <a:p>
            <a:pPr>
              <a:lnSpc>
                <a:spcPct val="80000"/>
              </a:lnSpc>
            </a:pPr>
            <a:r>
              <a:rPr lang="en-US" sz="1000" dirty="0" err="1"/>
              <a:t>Os</a:t>
            </a:r>
            <a:r>
              <a:rPr lang="en-US" sz="1000" dirty="0"/>
              <a:t> FF ‘edge-triggered’ (de </a:t>
            </a:r>
            <a:r>
              <a:rPr lang="en-US" sz="1000" dirty="0" err="1"/>
              <a:t>que</a:t>
            </a:r>
            <a:r>
              <a:rPr lang="en-US" sz="1000" dirty="0"/>
              <a:t> o </a:t>
            </a:r>
            <a:r>
              <a:rPr lang="en-US" sz="1000" dirty="0" err="1"/>
              <a:t>mais</a:t>
            </a:r>
            <a:r>
              <a:rPr lang="en-US" sz="1000" dirty="0"/>
              <a:t> </a:t>
            </a:r>
            <a:r>
              <a:rPr lang="en-US" sz="1000" dirty="0" err="1"/>
              <a:t>utilizado</a:t>
            </a:r>
            <a:r>
              <a:rPr lang="en-US" sz="1000" dirty="0"/>
              <a:t>, </a:t>
            </a:r>
            <a:r>
              <a:rPr lang="en-US" sz="1000" dirty="0" err="1"/>
              <a:t>por</a:t>
            </a:r>
            <a:r>
              <a:rPr lang="en-US" sz="1000" dirty="0"/>
              <a:t> </a:t>
            </a:r>
            <a:r>
              <a:rPr lang="en-US" sz="1000" dirty="0" err="1"/>
              <a:t>ser</a:t>
            </a:r>
            <a:r>
              <a:rPr lang="en-US" sz="1000" dirty="0"/>
              <a:t> o </a:t>
            </a:r>
            <a:r>
              <a:rPr lang="en-US" sz="1000" dirty="0" err="1"/>
              <a:t>mais</a:t>
            </a:r>
            <a:r>
              <a:rPr lang="en-US" sz="1000" dirty="0"/>
              <a:t> simples, é o </a:t>
            </a:r>
            <a:r>
              <a:rPr lang="en-US" sz="1000" dirty="0" err="1"/>
              <a:t>tipo</a:t>
            </a:r>
            <a:r>
              <a:rPr lang="en-US" sz="1000" dirty="0"/>
              <a:t> D), </a:t>
            </a:r>
            <a:r>
              <a:rPr lang="en-US" sz="1000" dirty="0" err="1"/>
              <a:t>tornaram</a:t>
            </a:r>
            <a:r>
              <a:rPr lang="en-US" sz="1000" dirty="0"/>
              <a:t> </a:t>
            </a:r>
            <a:r>
              <a:rPr lang="en-US" sz="1000" dirty="0" err="1"/>
              <a:t>os</a:t>
            </a:r>
            <a:r>
              <a:rPr lang="en-US" sz="1000" dirty="0"/>
              <a:t> ‘pulse-triggered’ </a:t>
            </a:r>
            <a:r>
              <a:rPr lang="en-US" sz="1000" dirty="0" err="1"/>
              <a:t>praticamente</a:t>
            </a:r>
            <a:r>
              <a:rPr lang="en-US" sz="1000" dirty="0"/>
              <a:t> </a:t>
            </a:r>
            <a:r>
              <a:rPr lang="en-US" sz="1000" dirty="0" err="1"/>
              <a:t>obsoletos</a:t>
            </a:r>
            <a:r>
              <a:rPr lang="en-US" sz="1000" dirty="0"/>
              <a:t>. </a:t>
            </a:r>
          </a:p>
          <a:p>
            <a:pPr>
              <a:lnSpc>
                <a:spcPct val="80000"/>
              </a:lnSpc>
            </a:pPr>
            <a:endParaRPr lang="pt-PT" sz="1000" dirty="0"/>
          </a:p>
        </p:txBody>
      </p:sp>
    </p:spTree>
    <p:extLst>
      <p:ext uri="{BB962C8B-B14F-4D97-AF65-F5344CB8AC3E}">
        <p14:creationId xmlns:p14="http://schemas.microsoft.com/office/powerpoint/2010/main" val="654445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746BCE-5E4F-453C-8CA0-4B70A3B75343}" type="slidenum">
              <a:rPr lang="pt-PT"/>
              <a:pPr/>
              <a:t>10</a:t>
            </a:fld>
            <a:endParaRPr lang="pt-PT"/>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pPr>
              <a:lnSpc>
                <a:spcPct val="80000"/>
              </a:lnSpc>
            </a:pPr>
            <a:r>
              <a:rPr lang="en-US" sz="1000"/>
              <a:t>Finalmente, podemos produzir um </a:t>
            </a:r>
            <a:r>
              <a:rPr lang="en-US" sz="1000" b="1"/>
              <a:t>diagrama de estados</a:t>
            </a:r>
            <a:r>
              <a:rPr lang="en-US" sz="1000"/>
              <a:t> para melhor visualizar a informação contida nas tabelas anteriores.</a:t>
            </a:r>
          </a:p>
          <a:p>
            <a:pPr>
              <a:lnSpc>
                <a:spcPct val="80000"/>
              </a:lnSpc>
            </a:pPr>
            <a:r>
              <a:rPr lang="en-US" sz="1000"/>
              <a:t>A notação adoptada é a seguinte:</a:t>
            </a:r>
          </a:p>
          <a:p>
            <a:pPr>
              <a:lnSpc>
                <a:spcPct val="80000"/>
              </a:lnSpc>
            </a:pPr>
            <a:r>
              <a:rPr lang="en-US" sz="1000"/>
              <a:t>Desenha-se </a:t>
            </a:r>
            <a:r>
              <a:rPr lang="en-US" sz="1000" b="1"/>
              <a:t>um círculo por cada estado</a:t>
            </a:r>
            <a:r>
              <a:rPr lang="en-US" sz="1000"/>
              <a:t> (podemos indicar o nome e/ou explicitar o código correspondente).</a:t>
            </a:r>
          </a:p>
          <a:p>
            <a:pPr>
              <a:lnSpc>
                <a:spcPct val="80000"/>
              </a:lnSpc>
            </a:pPr>
            <a:r>
              <a:rPr lang="en-US" sz="1000"/>
              <a:t>As </a:t>
            </a:r>
            <a:r>
              <a:rPr lang="en-US" sz="1000" b="1"/>
              <a:t>transições entre estados são representadas por setas</a:t>
            </a:r>
            <a:r>
              <a:rPr lang="en-US" sz="1000"/>
              <a:t> entre os círculos respectivos.</a:t>
            </a:r>
          </a:p>
          <a:p>
            <a:pPr>
              <a:lnSpc>
                <a:spcPct val="80000"/>
              </a:lnSpc>
            </a:pPr>
            <a:r>
              <a:rPr lang="en-US" sz="1000" b="1"/>
              <a:t>Junto a cada seta</a:t>
            </a:r>
            <a:r>
              <a:rPr lang="en-US" sz="1000"/>
              <a:t> indica-se a </a:t>
            </a:r>
            <a:r>
              <a:rPr lang="en-US" sz="1000" b="1"/>
              <a:t>combinação de entradas</a:t>
            </a:r>
            <a:r>
              <a:rPr lang="en-US" sz="1000"/>
              <a:t> que causa essa transição. Nos diagramas de Mealy (como este) também se indicam os </a:t>
            </a:r>
            <a:r>
              <a:rPr lang="en-US" sz="1000" b="1"/>
              <a:t>valores das saídas</a:t>
            </a:r>
            <a:r>
              <a:rPr lang="en-US" sz="1000"/>
              <a:t> </a:t>
            </a:r>
            <a:r>
              <a:rPr lang="en-US" sz="1000" u="sng"/>
              <a:t>no estado de que provém a seta</a:t>
            </a:r>
            <a:r>
              <a:rPr lang="en-US" sz="1000"/>
              <a:t> para a respectiva combinação de entradas.</a:t>
            </a:r>
          </a:p>
          <a:p>
            <a:pPr>
              <a:lnSpc>
                <a:spcPct val="80000"/>
              </a:lnSpc>
            </a:pPr>
            <a:endParaRPr lang="en-US" sz="1000"/>
          </a:p>
          <a:p>
            <a:pPr>
              <a:lnSpc>
                <a:spcPct val="80000"/>
              </a:lnSpc>
            </a:pPr>
            <a:r>
              <a:rPr lang="en-US" sz="1000"/>
              <a:t>Notas importantes: as condições associadas às transições que partem de um estado têm que:</a:t>
            </a:r>
          </a:p>
          <a:p>
            <a:pPr>
              <a:lnSpc>
                <a:spcPct val="80000"/>
              </a:lnSpc>
            </a:pPr>
            <a:r>
              <a:rPr lang="en-US" sz="1000"/>
              <a:t>	- ser mutuamente exclusivas (só uma pode valer 1, pois em cada instante a máquina só pode estar em um estado)</a:t>
            </a:r>
          </a:p>
          <a:p>
            <a:pPr>
              <a:lnSpc>
                <a:spcPct val="80000"/>
              </a:lnSpc>
            </a:pPr>
            <a:r>
              <a:rPr lang="en-US" sz="1000"/>
              <a:t>	- somar 1: uma delas tem que ser forçosamente verificada (note-se que a permanência num estado é indicada por uma transição em lacete)</a:t>
            </a:r>
          </a:p>
          <a:p>
            <a:pPr>
              <a:lnSpc>
                <a:spcPct val="80000"/>
              </a:lnSpc>
            </a:pPr>
            <a:endParaRPr lang="en-US" sz="1000"/>
          </a:p>
          <a:p>
            <a:pPr>
              <a:lnSpc>
                <a:spcPct val="80000"/>
              </a:lnSpc>
            </a:pPr>
            <a:r>
              <a:rPr lang="en-US" sz="1000"/>
              <a:t>Podem-se usar expressões booleanas para especificar as combinações de entradas associadas às transições: por exemplo EN no lugar de EN=1. Se houver muitas entradas, facilita bastante…</a:t>
            </a:r>
          </a:p>
          <a:p>
            <a:pPr>
              <a:lnSpc>
                <a:spcPct val="80000"/>
              </a:lnSpc>
            </a:pPr>
            <a:endParaRPr lang="en-US" sz="1000"/>
          </a:p>
          <a:p>
            <a:pPr>
              <a:lnSpc>
                <a:spcPct val="80000"/>
              </a:lnSpc>
            </a:pPr>
            <a:r>
              <a:rPr lang="en-US" sz="1000"/>
              <a:t>A </a:t>
            </a:r>
            <a:r>
              <a:rPr lang="en-US" sz="1000" b="1"/>
              <a:t>função do circuito</a:t>
            </a:r>
            <a:r>
              <a:rPr lang="en-US" sz="1000"/>
              <a:t> é agora bastante clara: trata-se de um contador de 2 bits, incrementado a cada ‘tic’  do relógio (É circular – de 11 passa a 00) . A entrada EN permite suspender a contagem (EN=0). A saída MAX assinala quando o contador atinge o valor máximo (11), desde que a contagem não esteja suspensa.</a:t>
            </a:r>
          </a:p>
          <a:p>
            <a:pPr>
              <a:lnSpc>
                <a:spcPct val="80000"/>
              </a:lnSpc>
            </a:pPr>
            <a:endParaRPr lang="en-US" sz="1000"/>
          </a:p>
          <a:p>
            <a:pPr>
              <a:lnSpc>
                <a:spcPct val="80000"/>
              </a:lnSpc>
            </a:pPr>
            <a:r>
              <a:rPr lang="en-US" sz="1000"/>
              <a:t>Questão para pensar: qual o estado inicial do circuito?  (como controlá-lo?)</a:t>
            </a:r>
            <a:endParaRPr lang="pt-PT" sz="1000"/>
          </a:p>
        </p:txBody>
      </p:sp>
    </p:spTree>
    <p:extLst>
      <p:ext uri="{BB962C8B-B14F-4D97-AF65-F5344CB8AC3E}">
        <p14:creationId xmlns:p14="http://schemas.microsoft.com/office/powerpoint/2010/main" val="4244278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0B50F-24FA-4C35-A7DB-F10039C71232}" type="slidenum">
              <a:rPr lang="pt-PT"/>
              <a:pPr/>
              <a:t>11</a:t>
            </a:fld>
            <a:endParaRPr lang="pt-PT"/>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pt-PT"/>
              <a:t>Façamos uma pequena alteração ao exemplo para obtermos uma máquina de Moore. A diferença funcional é que a saída MAX (que muda o nome para MAXS) passa a ser activada no estado 11 independentemente de a contagem estar suspensa ou não.</a:t>
            </a:r>
          </a:p>
        </p:txBody>
      </p:sp>
    </p:spTree>
    <p:extLst>
      <p:ext uri="{BB962C8B-B14F-4D97-AF65-F5344CB8AC3E}">
        <p14:creationId xmlns:p14="http://schemas.microsoft.com/office/powerpoint/2010/main" val="849073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4AB2D8-F00A-4930-98F3-E640D33FF417}" type="slidenum">
              <a:rPr lang="pt-PT"/>
              <a:pPr/>
              <a:t>12</a:t>
            </a:fld>
            <a:endParaRPr lang="pt-PT"/>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a:t>Resultam as alterações apresentadas</a:t>
            </a:r>
            <a:r>
              <a:rPr lang="pt-PT" i="1"/>
              <a:t>.</a:t>
            </a:r>
            <a:r>
              <a:rPr lang="pt-PT"/>
              <a:t> </a:t>
            </a:r>
            <a:endParaRPr lang="en-US"/>
          </a:p>
          <a:p>
            <a:r>
              <a:rPr lang="pt-PT"/>
              <a:t>Isto serve para ilustrar que, nas máquinas de Moore, o facto de as saídas só dependerem do estado e não das entradas simplifica as tabelas de saídas e os diagramas de estados. Nestes, os valores das saídas são indicados em conjunto com os estados (i.e. dentro dos círculos correspondentes).</a:t>
            </a:r>
          </a:p>
          <a:p>
            <a:endParaRPr lang="en-US"/>
          </a:p>
          <a:p>
            <a:endParaRPr lang="pt-PT"/>
          </a:p>
        </p:txBody>
      </p:sp>
    </p:spTree>
    <p:extLst>
      <p:ext uri="{BB962C8B-B14F-4D97-AF65-F5344CB8AC3E}">
        <p14:creationId xmlns:p14="http://schemas.microsoft.com/office/powerpoint/2010/main" val="183473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DD088-E681-4609-A084-04E2D5B9D20A}" type="slidenum">
              <a:rPr lang="pt-PT"/>
              <a:pPr/>
              <a:t>13</a:t>
            </a:fld>
            <a:endParaRPr lang="pt-PT"/>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r>
              <a:rPr lang="en-US"/>
              <a:t>Estes diagramas referem-se ao exemplo anterior. Não são uma descrição completa do comportamento das máquinas, claro.</a:t>
            </a:r>
          </a:p>
          <a:p>
            <a:r>
              <a:rPr lang="en-US"/>
              <a:t>Servem sobretudo para ilustrar a diferença de comportamento das saídas do tipo </a:t>
            </a:r>
            <a:r>
              <a:rPr lang="en-US" i="1"/>
              <a:t>Mealy</a:t>
            </a:r>
            <a:r>
              <a:rPr lang="en-US"/>
              <a:t> (como MAX) e Moore (como </a:t>
            </a:r>
            <a:r>
              <a:rPr lang="en-US" i="1"/>
              <a:t>MAXS</a:t>
            </a:r>
            <a:r>
              <a:rPr lang="en-US"/>
              <a:t>). </a:t>
            </a:r>
          </a:p>
          <a:p>
            <a:endParaRPr lang="pt-PT"/>
          </a:p>
        </p:txBody>
      </p:sp>
    </p:spTree>
    <p:extLst>
      <p:ext uri="{BB962C8B-B14F-4D97-AF65-F5344CB8AC3E}">
        <p14:creationId xmlns:p14="http://schemas.microsoft.com/office/powerpoint/2010/main" val="596637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850EEE-B7DC-45CA-BA6B-A0B375A66E64}" type="slidenum">
              <a:rPr lang="pt-PT"/>
              <a:pPr/>
              <a:t>14</a:t>
            </a:fld>
            <a:endParaRPr lang="pt-PT"/>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pt-PT" dirty="0"/>
              <a:t>Outro exemplo com FF tipo D, mas agora em maior número. Aplica-se exactamente a mesma metodologia. Experimentem e comparem o vosso diagrama de estados com o apresentado no </a:t>
            </a:r>
            <a:r>
              <a:rPr lang="pt-PT" dirty="0" err="1"/>
              <a:t>Wakerly</a:t>
            </a:r>
            <a:r>
              <a:rPr lang="pt-PT" dirty="0" smtClean="0"/>
              <a:t>.</a:t>
            </a:r>
            <a:endParaRPr lang="pt-PT" dirty="0"/>
          </a:p>
          <a:p>
            <a:endParaRPr lang="pt-PT" dirty="0"/>
          </a:p>
        </p:txBody>
      </p:sp>
    </p:spTree>
    <p:extLst>
      <p:ext uri="{BB962C8B-B14F-4D97-AF65-F5344CB8AC3E}">
        <p14:creationId xmlns:p14="http://schemas.microsoft.com/office/powerpoint/2010/main" val="2152096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1409C6-ED19-417E-A288-B6A57E2DFBEB}" type="slidenum">
              <a:rPr lang="pt-PT"/>
              <a:pPr/>
              <a:t>15</a:t>
            </a:fld>
            <a:endParaRPr lang="pt-PT"/>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pt-PT"/>
          </a:p>
        </p:txBody>
      </p:sp>
    </p:spTree>
    <p:extLst>
      <p:ext uri="{BB962C8B-B14F-4D97-AF65-F5344CB8AC3E}">
        <p14:creationId xmlns:p14="http://schemas.microsoft.com/office/powerpoint/2010/main" val="243966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FF373-F2FF-4B24-B58C-73A1F6139B54}" type="slidenum">
              <a:rPr lang="pt-PT"/>
              <a:pPr/>
              <a:t>2</a:t>
            </a:fld>
            <a:endParaRPr lang="pt-PT"/>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pPr>
              <a:lnSpc>
                <a:spcPct val="90000"/>
              </a:lnSpc>
            </a:pPr>
            <a:r>
              <a:rPr lang="pt-PT" dirty="0" smtClean="0"/>
              <a:t>Interessam-nos </a:t>
            </a:r>
            <a:r>
              <a:rPr lang="pt-PT" dirty="0"/>
              <a:t>sobretudo os FF </a:t>
            </a:r>
            <a:r>
              <a:rPr lang="pt-PT" i="1" dirty="0" err="1"/>
              <a:t>edge-triggered</a:t>
            </a:r>
            <a:r>
              <a:rPr lang="pt-PT" i="1" dirty="0"/>
              <a:t>, </a:t>
            </a:r>
            <a:r>
              <a:rPr lang="pt-PT" dirty="0"/>
              <a:t>pois são de longe os mais usados na construção de máquinas de estados</a:t>
            </a:r>
            <a:r>
              <a:rPr lang="pt-PT" i="1" dirty="0"/>
              <a:t>.</a:t>
            </a:r>
            <a:endParaRPr lang="pt-PT" dirty="0"/>
          </a:p>
          <a:p>
            <a:pPr>
              <a:lnSpc>
                <a:spcPct val="90000"/>
              </a:lnSpc>
            </a:pPr>
            <a:endParaRPr lang="pt-PT" b="1" dirty="0"/>
          </a:p>
          <a:p>
            <a:pPr>
              <a:lnSpc>
                <a:spcPct val="90000"/>
              </a:lnSpc>
            </a:pPr>
            <a:r>
              <a:rPr lang="pt-PT" b="1" dirty="0"/>
              <a:t>Tabelas funcionais</a:t>
            </a:r>
            <a:r>
              <a:rPr lang="pt-PT" dirty="0"/>
              <a:t>: especificam o comportamento do FF (já vimos).</a:t>
            </a:r>
          </a:p>
          <a:p>
            <a:pPr>
              <a:lnSpc>
                <a:spcPct val="90000"/>
              </a:lnSpc>
            </a:pPr>
            <a:endParaRPr lang="pt-PT" dirty="0"/>
          </a:p>
          <a:p>
            <a:pPr>
              <a:lnSpc>
                <a:spcPct val="90000"/>
              </a:lnSpc>
            </a:pPr>
            <a:r>
              <a:rPr lang="pt-PT" b="1" dirty="0"/>
              <a:t>Tabelas de transições</a:t>
            </a:r>
            <a:r>
              <a:rPr lang="pt-PT" dirty="0"/>
              <a:t>: especificam o </a:t>
            </a:r>
            <a:r>
              <a:rPr lang="pt-PT" b="1" dirty="0"/>
              <a:t>estado seguinte</a:t>
            </a:r>
            <a:r>
              <a:rPr lang="pt-PT" dirty="0"/>
              <a:t> ( Q* ) em função das entradas de excitação (deduzem-se das anteriores).</a:t>
            </a:r>
          </a:p>
          <a:p>
            <a:pPr>
              <a:lnSpc>
                <a:spcPct val="90000"/>
              </a:lnSpc>
            </a:pPr>
            <a:r>
              <a:rPr lang="pt-PT" dirty="0"/>
              <a:t>Das tabelas de transições, obtêm-se as </a:t>
            </a:r>
            <a:r>
              <a:rPr lang="pt-PT" b="1" dirty="0"/>
              <a:t>equações características</a:t>
            </a:r>
            <a:r>
              <a:rPr lang="pt-PT" dirty="0"/>
              <a:t>, recorrendo a mapas de </a:t>
            </a:r>
            <a:r>
              <a:rPr lang="pt-PT" dirty="0" err="1"/>
              <a:t>Karnaugh</a:t>
            </a:r>
            <a:r>
              <a:rPr lang="pt-PT" dirty="0"/>
              <a:t>.</a:t>
            </a:r>
          </a:p>
          <a:p>
            <a:pPr>
              <a:lnSpc>
                <a:spcPct val="90000"/>
              </a:lnSpc>
            </a:pPr>
            <a:r>
              <a:rPr lang="en-US" dirty="0"/>
              <a:t>São </a:t>
            </a:r>
            <a:r>
              <a:rPr lang="en-US" dirty="0" err="1"/>
              <a:t>muito</a:t>
            </a:r>
            <a:r>
              <a:rPr lang="en-US" dirty="0"/>
              <a:t> </a:t>
            </a:r>
            <a:r>
              <a:rPr lang="en-US" dirty="0" err="1"/>
              <a:t>úteis</a:t>
            </a:r>
            <a:r>
              <a:rPr lang="en-US" dirty="0"/>
              <a:t> </a:t>
            </a:r>
            <a:r>
              <a:rPr lang="en-US" dirty="0" err="1"/>
              <a:t>na</a:t>
            </a:r>
            <a:r>
              <a:rPr lang="en-US" dirty="0"/>
              <a:t> </a:t>
            </a:r>
            <a:r>
              <a:rPr lang="en-US" dirty="0" err="1"/>
              <a:t>análise</a:t>
            </a:r>
            <a:r>
              <a:rPr lang="en-US" dirty="0"/>
              <a:t> e </a:t>
            </a:r>
            <a:r>
              <a:rPr lang="en-US" dirty="0" err="1"/>
              <a:t>síntese</a:t>
            </a:r>
            <a:r>
              <a:rPr lang="en-US" dirty="0"/>
              <a:t> de </a:t>
            </a:r>
            <a:r>
              <a:rPr lang="en-US" dirty="0" err="1"/>
              <a:t>máquinas</a:t>
            </a:r>
            <a:r>
              <a:rPr lang="en-US" dirty="0"/>
              <a:t> de </a:t>
            </a:r>
            <a:r>
              <a:rPr lang="en-US" dirty="0" err="1"/>
              <a:t>estado</a:t>
            </a:r>
            <a:r>
              <a:rPr lang="en-US" dirty="0"/>
              <a:t>.</a:t>
            </a:r>
          </a:p>
          <a:p>
            <a:pPr lvl="1">
              <a:lnSpc>
                <a:spcPct val="90000"/>
              </a:lnSpc>
            </a:pPr>
            <a:r>
              <a:rPr lang="en-US" dirty="0" err="1" smtClean="0"/>
              <a:t>Exemplo</a:t>
            </a:r>
            <a:r>
              <a:rPr lang="en-US" dirty="0" smtClean="0"/>
              <a:t>: </a:t>
            </a:r>
            <a:r>
              <a:rPr lang="en-US" dirty="0"/>
              <a:t>	</a:t>
            </a:r>
            <a:r>
              <a:rPr lang="en-US" dirty="0" smtClean="0"/>
              <a:t>Flip-flop </a:t>
            </a:r>
            <a:r>
              <a:rPr lang="en-US" dirty="0"/>
              <a:t>D: Q* = D </a:t>
            </a:r>
          </a:p>
          <a:p>
            <a:pPr>
              <a:lnSpc>
                <a:spcPct val="90000"/>
              </a:lnSpc>
            </a:pPr>
            <a:endParaRPr lang="pt-PT" dirty="0"/>
          </a:p>
          <a:p>
            <a:pPr>
              <a:lnSpc>
                <a:spcPct val="90000"/>
              </a:lnSpc>
            </a:pPr>
            <a:r>
              <a:rPr lang="pt-PT" b="1" dirty="0"/>
              <a:t>Tabelas de excitação</a:t>
            </a:r>
            <a:r>
              <a:rPr lang="pt-PT" dirty="0"/>
              <a:t>: deduzem-se das tabelas de transições. Listam todas as mudanças de estado possíveis e indicam que excitação (valores das entradas) é necessária para conseguir cada uma delas. Isto é útil na síntese de máquinas de estado.</a:t>
            </a:r>
          </a:p>
        </p:txBody>
      </p:sp>
    </p:spTree>
    <p:extLst>
      <p:ext uri="{BB962C8B-B14F-4D97-AF65-F5344CB8AC3E}">
        <p14:creationId xmlns:p14="http://schemas.microsoft.com/office/powerpoint/2010/main" val="54141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7932F-A771-403F-81B1-FCA4972FFF20}" type="slidenum">
              <a:rPr lang="pt-PT"/>
              <a:pPr/>
              <a:t>3</a:t>
            </a:fld>
            <a:endParaRPr lang="pt-PT"/>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a:lnSpc>
                <a:spcPct val="90000"/>
              </a:lnSpc>
            </a:pPr>
            <a:r>
              <a:rPr lang="pt-PT" sz="1000" dirty="0"/>
              <a:t>Focar-nos-emos nas chamadas </a:t>
            </a:r>
            <a:r>
              <a:rPr lang="pt-PT" sz="1000" b="1" dirty="0"/>
              <a:t>máquinas de estados finitos síncronas, </a:t>
            </a:r>
            <a:r>
              <a:rPr lang="pt-PT" sz="1000" dirty="0"/>
              <a:t>com um único sinal de relógio (</a:t>
            </a:r>
            <a:r>
              <a:rPr lang="pt-PT" sz="1000" dirty="0" err="1"/>
              <a:t>clock</a:t>
            </a:r>
            <a:r>
              <a:rPr lang="pt-PT" sz="1000" dirty="0"/>
              <a:t>) – </a:t>
            </a:r>
            <a:r>
              <a:rPr lang="pt-PT" sz="1000" i="1" dirty="0" err="1"/>
              <a:t>clocked</a:t>
            </a:r>
            <a:r>
              <a:rPr lang="pt-PT" sz="1000" i="1" dirty="0"/>
              <a:t> </a:t>
            </a:r>
            <a:r>
              <a:rPr lang="pt-PT" sz="1000" i="1" dirty="0" err="1"/>
              <a:t>synchronous</a:t>
            </a:r>
            <a:r>
              <a:rPr lang="pt-PT" sz="1000" i="1" dirty="0"/>
              <a:t> </a:t>
            </a:r>
            <a:r>
              <a:rPr lang="pt-PT" sz="1000" i="1" dirty="0" err="1"/>
              <a:t>state</a:t>
            </a:r>
            <a:r>
              <a:rPr lang="pt-PT" sz="1000" i="1" dirty="0"/>
              <a:t> </a:t>
            </a:r>
            <a:r>
              <a:rPr lang="pt-PT" sz="1000" i="1" dirty="0" err="1"/>
              <a:t>machines</a:t>
            </a:r>
            <a:r>
              <a:rPr lang="pt-PT" sz="1000" dirty="0"/>
              <a:t>.</a:t>
            </a:r>
          </a:p>
          <a:p>
            <a:pPr>
              <a:lnSpc>
                <a:spcPct val="90000"/>
              </a:lnSpc>
            </a:pPr>
            <a:r>
              <a:rPr lang="en-US" sz="1000" dirty="0"/>
              <a:t>[</a:t>
            </a:r>
            <a:r>
              <a:rPr lang="en-US" sz="1000" b="1" dirty="0"/>
              <a:t>Nota</a:t>
            </a:r>
            <a:r>
              <a:rPr lang="en-US" sz="1000" dirty="0"/>
              <a:t>: </a:t>
            </a:r>
            <a:r>
              <a:rPr lang="en-US" sz="1000" dirty="0" err="1"/>
              <a:t>Existem</a:t>
            </a:r>
            <a:r>
              <a:rPr lang="en-US" sz="1000" dirty="0"/>
              <a:t> outros </a:t>
            </a:r>
            <a:r>
              <a:rPr lang="en-US" sz="1000" dirty="0" err="1"/>
              <a:t>tipos</a:t>
            </a:r>
            <a:r>
              <a:rPr lang="en-US" sz="1000" dirty="0"/>
              <a:t> de </a:t>
            </a:r>
            <a:r>
              <a:rPr lang="en-US" sz="1000" dirty="0" err="1"/>
              <a:t>circuitos</a:t>
            </a:r>
            <a:r>
              <a:rPr lang="en-US" sz="1000" dirty="0"/>
              <a:t> </a:t>
            </a:r>
            <a:r>
              <a:rPr lang="en-US" sz="1000" dirty="0" err="1"/>
              <a:t>sequenciais</a:t>
            </a:r>
            <a:r>
              <a:rPr lang="en-US" sz="1000" dirty="0"/>
              <a:t>, </a:t>
            </a:r>
            <a:r>
              <a:rPr lang="en-US" sz="1000" dirty="0" err="1"/>
              <a:t>que</a:t>
            </a:r>
            <a:r>
              <a:rPr lang="en-US" sz="1000" dirty="0"/>
              <a:t> </a:t>
            </a:r>
            <a:r>
              <a:rPr lang="en-US" sz="1000" dirty="0" err="1"/>
              <a:t>não</a:t>
            </a:r>
            <a:r>
              <a:rPr lang="en-US" sz="1000" dirty="0"/>
              <a:t> </a:t>
            </a:r>
            <a:r>
              <a:rPr lang="en-US" sz="1000" dirty="0" err="1"/>
              <a:t>trataremos</a:t>
            </a:r>
            <a:r>
              <a:rPr lang="en-US" sz="1000" dirty="0"/>
              <a:t> </a:t>
            </a:r>
            <a:r>
              <a:rPr lang="en-US" sz="1000" dirty="0" err="1"/>
              <a:t>aqui</a:t>
            </a:r>
            <a:r>
              <a:rPr lang="en-US" sz="1000" dirty="0"/>
              <a:t>, </a:t>
            </a:r>
            <a:r>
              <a:rPr lang="en-US" sz="1000" dirty="0" err="1"/>
              <a:t>nomeadamente</a:t>
            </a:r>
            <a:r>
              <a:rPr lang="en-US" sz="1000" dirty="0"/>
              <a:t> </a:t>
            </a:r>
            <a:r>
              <a:rPr lang="en-US" sz="1000" dirty="0" err="1"/>
              <a:t>os</a:t>
            </a:r>
            <a:r>
              <a:rPr lang="en-US" sz="1000" dirty="0"/>
              <a:t> </a:t>
            </a:r>
            <a:r>
              <a:rPr lang="en-US" sz="1000" dirty="0" err="1"/>
              <a:t>circuitos</a:t>
            </a:r>
            <a:r>
              <a:rPr lang="en-US" sz="1000" dirty="0"/>
              <a:t> de </a:t>
            </a:r>
            <a:r>
              <a:rPr lang="en-US" sz="1000" dirty="0" err="1"/>
              <a:t>modo</a:t>
            </a:r>
            <a:r>
              <a:rPr lang="en-US" sz="1000" dirty="0"/>
              <a:t> fundamental, de </a:t>
            </a:r>
            <a:r>
              <a:rPr lang="en-US" sz="1000" dirty="0" err="1"/>
              <a:t>que</a:t>
            </a:r>
            <a:r>
              <a:rPr lang="en-US" sz="1000" dirty="0"/>
              <a:t> se </a:t>
            </a:r>
            <a:r>
              <a:rPr lang="en-US" sz="1000" dirty="0" err="1"/>
              <a:t>destacam</a:t>
            </a:r>
            <a:r>
              <a:rPr lang="en-US" sz="1000" dirty="0"/>
              <a:t> </a:t>
            </a:r>
            <a:r>
              <a:rPr lang="en-US" sz="1000" dirty="0" err="1"/>
              <a:t>os</a:t>
            </a:r>
            <a:r>
              <a:rPr lang="en-US" sz="1000" dirty="0"/>
              <a:t> </a:t>
            </a:r>
            <a:r>
              <a:rPr lang="en-US" sz="1000" i="1" dirty="0"/>
              <a:t>feedback sequential circuits, </a:t>
            </a:r>
            <a:r>
              <a:rPr lang="en-US" sz="1000" dirty="0" err="1"/>
              <a:t>que</a:t>
            </a:r>
            <a:r>
              <a:rPr lang="en-US" sz="1000" dirty="0"/>
              <a:t> </a:t>
            </a:r>
            <a:r>
              <a:rPr lang="en-US" sz="1000" dirty="0" err="1"/>
              <a:t>são</a:t>
            </a:r>
            <a:r>
              <a:rPr lang="en-US" sz="1000" dirty="0"/>
              <a:t> de </a:t>
            </a:r>
            <a:r>
              <a:rPr lang="en-US" sz="1000" dirty="0" err="1"/>
              <a:t>análise</a:t>
            </a:r>
            <a:r>
              <a:rPr lang="en-US" sz="1000" dirty="0"/>
              <a:t> </a:t>
            </a:r>
            <a:r>
              <a:rPr lang="en-US" sz="1000" dirty="0" err="1"/>
              <a:t>mais</a:t>
            </a:r>
            <a:r>
              <a:rPr lang="en-US" sz="1000" dirty="0"/>
              <a:t> </a:t>
            </a:r>
            <a:r>
              <a:rPr lang="en-US" sz="1000" dirty="0" err="1"/>
              <a:t>complexa</a:t>
            </a:r>
            <a:r>
              <a:rPr lang="en-US" sz="1000" dirty="0"/>
              <a:t> e</a:t>
            </a:r>
            <a:r>
              <a:rPr lang="pt-PT" sz="1000" dirty="0"/>
              <a:t> </a:t>
            </a:r>
            <a:r>
              <a:rPr lang="en-US" sz="1000" dirty="0" err="1"/>
              <a:t>não</a:t>
            </a:r>
            <a:r>
              <a:rPr lang="en-US" sz="1000" dirty="0"/>
              <a:t> </a:t>
            </a:r>
            <a:r>
              <a:rPr lang="en-US" sz="1000" dirty="0" err="1"/>
              <a:t>usam</a:t>
            </a:r>
            <a:r>
              <a:rPr lang="en-US" sz="1000" dirty="0"/>
              <a:t> </a:t>
            </a:r>
            <a:r>
              <a:rPr lang="en-US" sz="1000" dirty="0" err="1"/>
              <a:t>explicitamente</a:t>
            </a:r>
            <a:r>
              <a:rPr lang="en-US" sz="1000" dirty="0"/>
              <a:t> flip-flops; </a:t>
            </a:r>
            <a:r>
              <a:rPr lang="en-US" sz="1000" dirty="0" err="1"/>
              <a:t>os</a:t>
            </a:r>
            <a:r>
              <a:rPr lang="en-US" sz="1000" dirty="0"/>
              <a:t> </a:t>
            </a:r>
            <a:r>
              <a:rPr lang="en-US" sz="1000" dirty="0" err="1"/>
              <a:t>estados</a:t>
            </a:r>
            <a:r>
              <a:rPr lang="en-US" sz="1000" dirty="0"/>
              <a:t> </a:t>
            </a:r>
            <a:r>
              <a:rPr lang="en-US" sz="1000" dirty="0" err="1"/>
              <a:t>são</a:t>
            </a:r>
            <a:r>
              <a:rPr lang="en-US" sz="1000" dirty="0"/>
              <a:t> </a:t>
            </a:r>
            <a:r>
              <a:rPr lang="en-US" sz="1000" dirty="0" err="1"/>
              <a:t>armazenados</a:t>
            </a:r>
            <a:r>
              <a:rPr lang="en-US" sz="1000" dirty="0"/>
              <a:t> </a:t>
            </a:r>
            <a:r>
              <a:rPr lang="en-US" sz="1000" dirty="0" err="1"/>
              <a:t>em</a:t>
            </a:r>
            <a:r>
              <a:rPr lang="en-US" sz="1000" dirty="0"/>
              <a:t> </a:t>
            </a:r>
            <a:r>
              <a:rPr lang="en-US" sz="1000" dirty="0" err="1"/>
              <a:t>anéis</a:t>
            </a:r>
            <a:r>
              <a:rPr lang="en-US" sz="1000" dirty="0"/>
              <a:t> de </a:t>
            </a:r>
            <a:r>
              <a:rPr lang="en-US" sz="1000" dirty="0" err="1"/>
              <a:t>realimentação</a:t>
            </a:r>
            <a:r>
              <a:rPr lang="en-US" sz="1000" dirty="0"/>
              <a:t> (</a:t>
            </a:r>
            <a:r>
              <a:rPr lang="en-US" sz="1000" i="1" dirty="0"/>
              <a:t>feedback loops</a:t>
            </a:r>
            <a:r>
              <a:rPr lang="en-US" sz="1000" dirty="0"/>
              <a:t>). Um </a:t>
            </a:r>
            <a:r>
              <a:rPr lang="en-US" sz="1000" dirty="0" err="1"/>
              <a:t>exemplo</a:t>
            </a:r>
            <a:r>
              <a:rPr lang="en-US" sz="1000" dirty="0"/>
              <a:t> é o </a:t>
            </a:r>
            <a:r>
              <a:rPr lang="en-US" sz="1000" dirty="0" err="1"/>
              <a:t>circuito</a:t>
            </a:r>
            <a:r>
              <a:rPr lang="en-US" sz="1000" dirty="0"/>
              <a:t> </a:t>
            </a:r>
            <a:r>
              <a:rPr lang="en-US" sz="1000" dirty="0" err="1"/>
              <a:t>normalmente</a:t>
            </a:r>
            <a:r>
              <a:rPr lang="en-US" sz="1000" dirty="0"/>
              <a:t> </a:t>
            </a:r>
            <a:r>
              <a:rPr lang="en-US" sz="1000" dirty="0" err="1"/>
              <a:t>utilizado</a:t>
            </a:r>
            <a:r>
              <a:rPr lang="en-US" sz="1000" dirty="0"/>
              <a:t> </a:t>
            </a:r>
            <a:r>
              <a:rPr lang="en-US" sz="1000" dirty="0" err="1"/>
              <a:t>nas</a:t>
            </a:r>
            <a:r>
              <a:rPr lang="en-US" sz="1000" dirty="0"/>
              <a:t> </a:t>
            </a:r>
            <a:r>
              <a:rPr lang="en-US" sz="1000" dirty="0" err="1"/>
              <a:t>implementações</a:t>
            </a:r>
            <a:r>
              <a:rPr lang="en-US" sz="1000" dirty="0"/>
              <a:t> </a:t>
            </a:r>
            <a:r>
              <a:rPr lang="en-US" sz="1000" dirty="0" err="1"/>
              <a:t>comerciais</a:t>
            </a:r>
            <a:r>
              <a:rPr lang="en-US" sz="1000" dirty="0"/>
              <a:t> do </a:t>
            </a:r>
            <a:r>
              <a:rPr lang="en-US" sz="1000" dirty="0" err="1"/>
              <a:t>próprio</a:t>
            </a:r>
            <a:r>
              <a:rPr lang="en-US" sz="1000" dirty="0"/>
              <a:t> flip-flop D </a:t>
            </a:r>
            <a:r>
              <a:rPr lang="en-US" sz="1000" i="1" dirty="0"/>
              <a:t>edge-triggered</a:t>
            </a:r>
            <a:r>
              <a:rPr lang="en-US" sz="1000" dirty="0"/>
              <a:t>. </a:t>
            </a:r>
            <a:r>
              <a:rPr lang="pt-PT" sz="1000" dirty="0"/>
              <a:t>Existem também circuitos com mais que um sinal de relógio (de pulsos múltiplos, multifásicos…). Para mais informação consultar</a:t>
            </a:r>
            <a:r>
              <a:rPr lang="en-US" sz="1000" dirty="0"/>
              <a:t> </a:t>
            </a:r>
            <a:r>
              <a:rPr lang="en-US" sz="1000" dirty="0" err="1"/>
              <a:t>secções</a:t>
            </a:r>
            <a:r>
              <a:rPr lang="en-US" sz="1000" dirty="0"/>
              <a:t> 7.9 e 7.10 do </a:t>
            </a:r>
            <a:r>
              <a:rPr lang="en-US" sz="1000" dirty="0" err="1"/>
              <a:t>Wakerly</a:t>
            </a:r>
            <a:r>
              <a:rPr lang="en-US" sz="1000" dirty="0"/>
              <a:t> </a:t>
            </a:r>
            <a:r>
              <a:rPr lang="pt-PT" sz="1000" dirty="0"/>
              <a:t>e literatura mais especializada.]</a:t>
            </a:r>
            <a:endParaRPr lang="pt-PT" sz="1000" i="1" dirty="0"/>
          </a:p>
          <a:p>
            <a:pPr>
              <a:lnSpc>
                <a:spcPct val="90000"/>
              </a:lnSpc>
            </a:pPr>
            <a:endParaRPr lang="pt-PT" sz="1000" dirty="0"/>
          </a:p>
          <a:p>
            <a:pPr>
              <a:lnSpc>
                <a:spcPct val="90000"/>
              </a:lnSpc>
            </a:pPr>
            <a:r>
              <a:rPr lang="pt-PT" sz="1000" dirty="0"/>
              <a:t>As máquinas de estados realizam sequências a uma cadência determinada por </a:t>
            </a:r>
            <a:r>
              <a:rPr lang="en-US" sz="1000" b="1" dirty="0"/>
              <a:t>um </a:t>
            </a:r>
            <a:r>
              <a:rPr lang="en-US" sz="1000" b="1" dirty="0" err="1"/>
              <a:t>único</a:t>
            </a:r>
            <a:r>
              <a:rPr lang="en-US" sz="1000" b="1" dirty="0"/>
              <a:t> </a:t>
            </a:r>
            <a:r>
              <a:rPr lang="en-US" sz="1000" b="1" dirty="0" err="1"/>
              <a:t>sinal</a:t>
            </a:r>
            <a:r>
              <a:rPr lang="en-US" sz="1000" b="1" dirty="0"/>
              <a:t> de </a:t>
            </a:r>
            <a:r>
              <a:rPr lang="en-US" sz="1000" b="1" dirty="0" err="1"/>
              <a:t>relógio</a:t>
            </a:r>
            <a:r>
              <a:rPr lang="en-US" sz="1000" dirty="0"/>
              <a:t>, </a:t>
            </a:r>
            <a:r>
              <a:rPr lang="en-US" sz="1000" dirty="0" err="1"/>
              <a:t>ligado</a:t>
            </a:r>
            <a:r>
              <a:rPr lang="en-US" sz="1000" dirty="0"/>
              <a:t> </a:t>
            </a:r>
            <a:r>
              <a:rPr lang="en-US" sz="1000" dirty="0" err="1"/>
              <a:t>aos</a:t>
            </a:r>
            <a:r>
              <a:rPr lang="en-US" sz="1000" dirty="0"/>
              <a:t> </a:t>
            </a:r>
            <a:r>
              <a:rPr lang="en-US" sz="1000" dirty="0" err="1"/>
              <a:t>seus</a:t>
            </a:r>
            <a:r>
              <a:rPr lang="en-US" sz="1000" dirty="0"/>
              <a:t> flip-flops </a:t>
            </a:r>
            <a:r>
              <a:rPr lang="en-US" sz="1000" dirty="0" err="1"/>
              <a:t>internos</a:t>
            </a:r>
            <a:r>
              <a:rPr lang="en-US" sz="1000" dirty="0"/>
              <a:t>.</a:t>
            </a:r>
          </a:p>
          <a:p>
            <a:pPr>
              <a:lnSpc>
                <a:spcPct val="90000"/>
              </a:lnSpc>
            </a:pPr>
            <a:r>
              <a:rPr lang="en-US" sz="1000" dirty="0" err="1"/>
              <a:t>Assim</a:t>
            </a:r>
            <a:r>
              <a:rPr lang="en-US" sz="1000" dirty="0"/>
              <a:t>, </a:t>
            </a:r>
            <a:r>
              <a:rPr lang="en-US" sz="1000" dirty="0" err="1"/>
              <a:t>todos</a:t>
            </a:r>
            <a:r>
              <a:rPr lang="en-US" sz="1000" dirty="0"/>
              <a:t> </a:t>
            </a:r>
            <a:r>
              <a:rPr lang="en-US" sz="1000" dirty="0" err="1"/>
              <a:t>eles</a:t>
            </a:r>
            <a:r>
              <a:rPr lang="en-US" sz="1000" dirty="0"/>
              <a:t> </a:t>
            </a:r>
            <a:r>
              <a:rPr lang="en-US" sz="1000" dirty="0" err="1"/>
              <a:t>mudam</a:t>
            </a:r>
            <a:r>
              <a:rPr lang="en-US" sz="1000" dirty="0"/>
              <a:t> de </a:t>
            </a:r>
            <a:r>
              <a:rPr lang="en-US" sz="1000" dirty="0" err="1"/>
              <a:t>estado</a:t>
            </a:r>
            <a:r>
              <a:rPr lang="en-US" sz="1000" dirty="0"/>
              <a:t> </a:t>
            </a:r>
            <a:r>
              <a:rPr lang="en-US" sz="1000" dirty="0" err="1"/>
              <a:t>simultaneamente</a:t>
            </a:r>
            <a:r>
              <a:rPr lang="en-US" sz="1000" dirty="0"/>
              <a:t> (</a:t>
            </a:r>
            <a:r>
              <a:rPr lang="en-US" sz="1000" dirty="0" err="1"/>
              <a:t>daí</a:t>
            </a:r>
            <a:r>
              <a:rPr lang="en-US" sz="1000" dirty="0"/>
              <a:t> </a:t>
            </a:r>
            <a:r>
              <a:rPr lang="en-US" sz="1000" dirty="0" err="1"/>
              <a:t>estes</a:t>
            </a:r>
            <a:r>
              <a:rPr lang="en-US" sz="1000" dirty="0"/>
              <a:t> </a:t>
            </a:r>
            <a:r>
              <a:rPr lang="en-US" sz="1000" dirty="0" err="1"/>
              <a:t>circuitos</a:t>
            </a:r>
            <a:r>
              <a:rPr lang="en-US" sz="1000" dirty="0"/>
              <a:t> </a:t>
            </a:r>
            <a:r>
              <a:rPr lang="en-US" sz="1000" dirty="0" err="1"/>
              <a:t>serem</a:t>
            </a:r>
            <a:r>
              <a:rPr lang="en-US" sz="1000" dirty="0"/>
              <a:t> ‘</a:t>
            </a:r>
            <a:r>
              <a:rPr lang="en-US" sz="1000" dirty="0" err="1"/>
              <a:t>síncronos</a:t>
            </a:r>
            <a:r>
              <a:rPr lang="en-US" sz="1000" dirty="0"/>
              <a:t>’).</a:t>
            </a:r>
          </a:p>
          <a:p>
            <a:pPr>
              <a:lnSpc>
                <a:spcPct val="90000"/>
              </a:lnSpc>
            </a:pPr>
            <a:r>
              <a:rPr lang="pt-PT" sz="1000" dirty="0"/>
              <a:t>Existe uma metodologia simples – que vamos estudar </a:t>
            </a:r>
            <a:r>
              <a:rPr lang="pt-PT" sz="1000" dirty="0" smtClean="0"/>
              <a:t>mais tarde, em </a:t>
            </a:r>
            <a:r>
              <a:rPr lang="pt-PT" sz="1000" dirty="0" err="1" smtClean="0"/>
              <a:t>LSDig</a:t>
            </a:r>
            <a:r>
              <a:rPr lang="pt-PT" sz="1000" baseline="0" dirty="0" smtClean="0"/>
              <a:t> </a:t>
            </a:r>
            <a:r>
              <a:rPr lang="pt-PT" sz="1000" dirty="0" smtClean="0">
                <a:sym typeface="Wingdings" panose="05000000000000000000" pitchFamily="2" charset="2"/>
              </a:rPr>
              <a:t> </a:t>
            </a:r>
            <a:r>
              <a:rPr lang="pt-PT" sz="1000" dirty="0"/>
              <a:t>– para, a partir de uma dada especificação de comportamento sequencial (tipicamente um diagrama de estados), </a:t>
            </a:r>
            <a:r>
              <a:rPr lang="pt-PT" sz="1000" b="1" dirty="0" err="1"/>
              <a:t>projectar</a:t>
            </a:r>
            <a:r>
              <a:rPr lang="pt-PT" sz="1000" dirty="0"/>
              <a:t> a máquina que a realiza. A</a:t>
            </a:r>
            <a:r>
              <a:rPr lang="pt-PT" sz="1000" dirty="0">
                <a:sym typeface="Wingdings" panose="05000000000000000000" pitchFamily="2" charset="2"/>
              </a:rPr>
              <a:t> este processo, que nos conduz da especificação funcional ao sistema que a realiza, chama-se </a:t>
            </a:r>
            <a:r>
              <a:rPr lang="pt-PT" sz="1000" b="1" dirty="0">
                <a:sym typeface="Wingdings" panose="05000000000000000000" pitchFamily="2" charset="2"/>
              </a:rPr>
              <a:t>síntese</a:t>
            </a:r>
            <a:r>
              <a:rPr lang="pt-PT" sz="1000" dirty="0">
                <a:sym typeface="Wingdings" panose="05000000000000000000" pitchFamily="2" charset="2"/>
              </a:rPr>
              <a:t>.</a:t>
            </a:r>
          </a:p>
          <a:p>
            <a:pPr>
              <a:lnSpc>
                <a:spcPct val="90000"/>
              </a:lnSpc>
            </a:pPr>
            <a:endParaRPr lang="pt-PT" sz="1000" dirty="0">
              <a:sym typeface="Wingdings" panose="05000000000000000000" pitchFamily="2" charset="2"/>
            </a:endParaRPr>
          </a:p>
          <a:p>
            <a:pPr>
              <a:lnSpc>
                <a:spcPct val="90000"/>
              </a:lnSpc>
            </a:pPr>
            <a:r>
              <a:rPr lang="pt-PT" sz="1000" dirty="0">
                <a:sym typeface="Wingdings" panose="05000000000000000000" pitchFamily="2" charset="2"/>
              </a:rPr>
              <a:t>Antes disso, porém, vamos começar </a:t>
            </a:r>
            <a:r>
              <a:rPr lang="pt-PT" sz="1000" dirty="0" smtClean="0">
                <a:sym typeface="Wingdings" panose="05000000000000000000" pitchFamily="2" charset="2"/>
              </a:rPr>
              <a:t>por</a:t>
            </a:r>
            <a:r>
              <a:rPr lang="pt-PT" sz="1000" dirty="0">
                <a:sym typeface="Wingdings" panose="05000000000000000000" pitchFamily="2" charset="2"/>
              </a:rPr>
              <a:t>:</a:t>
            </a:r>
          </a:p>
          <a:p>
            <a:pPr>
              <a:lnSpc>
                <a:spcPct val="90000"/>
              </a:lnSpc>
            </a:pPr>
            <a:r>
              <a:rPr lang="pt-PT" sz="1000" dirty="0">
                <a:sym typeface="Wingdings" panose="05000000000000000000" pitchFamily="2" charset="2"/>
              </a:rPr>
              <a:t>- considerar a </a:t>
            </a:r>
            <a:r>
              <a:rPr lang="pt-PT" sz="1000" b="1" dirty="0">
                <a:sym typeface="Wingdings" panose="05000000000000000000" pitchFamily="2" charset="2"/>
              </a:rPr>
              <a:t>estrutura interna geral das máquinas</a:t>
            </a:r>
            <a:r>
              <a:rPr lang="pt-PT" sz="1000" dirty="0">
                <a:sym typeface="Wingdings" panose="05000000000000000000" pitchFamily="2" charset="2"/>
              </a:rPr>
              <a:t> </a:t>
            </a:r>
            <a:r>
              <a:rPr lang="pt-PT" sz="1000" dirty="0"/>
              <a:t>(modelos de </a:t>
            </a:r>
            <a:r>
              <a:rPr lang="pt-PT" sz="1000" b="1" dirty="0" err="1"/>
              <a:t>Mealy</a:t>
            </a:r>
            <a:r>
              <a:rPr lang="pt-PT" sz="1000" dirty="0"/>
              <a:t>, </a:t>
            </a:r>
            <a:r>
              <a:rPr lang="pt-PT" sz="1000" b="1" dirty="0"/>
              <a:t>Moore</a:t>
            </a:r>
            <a:r>
              <a:rPr lang="pt-PT" sz="1000" dirty="0"/>
              <a:t> e variantes)</a:t>
            </a:r>
          </a:p>
          <a:p>
            <a:pPr>
              <a:lnSpc>
                <a:spcPct val="90000"/>
              </a:lnSpc>
            </a:pPr>
            <a:r>
              <a:rPr lang="pt-PT" sz="1000" dirty="0"/>
              <a:t>- </a:t>
            </a:r>
            <a:r>
              <a:rPr lang="pt-PT" sz="1000" dirty="0">
                <a:sym typeface="Wingdings" panose="05000000000000000000" pitchFamily="2" charset="2"/>
              </a:rPr>
              <a:t>encontrar uma metodologia sistemática para a sua </a:t>
            </a:r>
            <a:r>
              <a:rPr lang="pt-PT" sz="1000" b="1" dirty="0">
                <a:sym typeface="Wingdings" panose="05000000000000000000" pitchFamily="2" charset="2"/>
              </a:rPr>
              <a:t>análise </a:t>
            </a:r>
            <a:r>
              <a:rPr lang="pt-PT" sz="1000" dirty="0">
                <a:sym typeface="Wingdings" panose="05000000000000000000" pitchFamily="2" charset="2"/>
              </a:rPr>
              <a:t>(o processo inverso da síntese: perante um sistema concreto já existente, perceber que função realiza).</a:t>
            </a:r>
          </a:p>
        </p:txBody>
      </p:sp>
    </p:spTree>
    <p:extLst>
      <p:ext uri="{BB962C8B-B14F-4D97-AF65-F5344CB8AC3E}">
        <p14:creationId xmlns:p14="http://schemas.microsoft.com/office/powerpoint/2010/main" val="18200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0B633-2866-4951-B741-477932C183D8}" type="slidenum">
              <a:rPr lang="pt-PT"/>
              <a:pPr/>
              <a:t>4</a:t>
            </a:fld>
            <a:endParaRPr lang="pt-PT"/>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pPr>
              <a:lnSpc>
                <a:spcPct val="80000"/>
              </a:lnSpc>
            </a:pPr>
            <a:r>
              <a:rPr lang="en-US" sz="900"/>
              <a:t>O bloco central a que chamamos </a:t>
            </a:r>
            <a:r>
              <a:rPr lang="en-US" sz="900" b="1" i="1"/>
              <a:t>registo do estado</a:t>
            </a:r>
            <a:r>
              <a:rPr lang="en-US" sz="900"/>
              <a:t> (</a:t>
            </a:r>
            <a:r>
              <a:rPr lang="en-US" sz="900" b="1" i="1"/>
              <a:t>state memory</a:t>
            </a:r>
            <a:r>
              <a:rPr lang="en-US" sz="900"/>
              <a:t>) é composto por um conjunto de </a:t>
            </a:r>
            <a:r>
              <a:rPr lang="en-US" sz="900" b="1" i="1"/>
              <a:t>n</a:t>
            </a:r>
            <a:r>
              <a:rPr lang="en-US" sz="900" b="1"/>
              <a:t> flip-flops.</a:t>
            </a:r>
          </a:p>
          <a:p>
            <a:pPr>
              <a:lnSpc>
                <a:spcPct val="80000"/>
              </a:lnSpc>
            </a:pPr>
            <a:r>
              <a:rPr lang="en-US" sz="900"/>
              <a:t>Pode assim memorizar até </a:t>
            </a:r>
            <a:r>
              <a:rPr lang="en-US" sz="900" b="1"/>
              <a:t>2</a:t>
            </a:r>
            <a:r>
              <a:rPr lang="en-US" sz="900" b="1" baseline="30000"/>
              <a:t>n </a:t>
            </a:r>
            <a:r>
              <a:rPr lang="en-US" sz="900" b="1"/>
              <a:t>estados</a:t>
            </a:r>
            <a:r>
              <a:rPr lang="en-US" sz="900"/>
              <a:t> diferentes. As </a:t>
            </a:r>
            <a:r>
              <a:rPr lang="en-US" sz="900" b="1"/>
              <a:t>variáveis de estado</a:t>
            </a:r>
            <a:r>
              <a:rPr lang="en-US" sz="900"/>
              <a:t> são as saídas dos FF; se houver </a:t>
            </a:r>
            <a:r>
              <a:rPr lang="en-US" sz="900" i="1"/>
              <a:t>n</a:t>
            </a:r>
            <a:r>
              <a:rPr lang="en-US" sz="900"/>
              <a:t> FF, podemos designá-las Q</a:t>
            </a:r>
            <a:r>
              <a:rPr lang="en-US" sz="900" baseline="-25000"/>
              <a:t>0</a:t>
            </a:r>
            <a:r>
              <a:rPr lang="en-US" sz="900"/>
              <a:t> a Q</a:t>
            </a:r>
            <a:r>
              <a:rPr lang="en-US" sz="900" baseline="-25000"/>
              <a:t>(n-1).</a:t>
            </a:r>
          </a:p>
          <a:p>
            <a:pPr>
              <a:lnSpc>
                <a:spcPct val="80000"/>
              </a:lnSpc>
            </a:pPr>
            <a:r>
              <a:rPr lang="en-US" sz="900"/>
              <a:t>Por exemplo, 3 FF permitem realizar uma sequência de 8 estados, correspondentes a todas as combinações possíveis das variáveis Q0, Q1 e Q2.</a:t>
            </a:r>
          </a:p>
          <a:p>
            <a:pPr>
              <a:lnSpc>
                <a:spcPct val="80000"/>
              </a:lnSpc>
            </a:pPr>
            <a:endParaRPr lang="en-US" sz="900"/>
          </a:p>
          <a:p>
            <a:pPr>
              <a:lnSpc>
                <a:spcPct val="80000"/>
              </a:lnSpc>
            </a:pPr>
            <a:r>
              <a:rPr lang="en-US" sz="900"/>
              <a:t>Os sinais de excitação são as </a:t>
            </a:r>
            <a:r>
              <a:rPr lang="en-US" sz="900" b="1"/>
              <a:t>entradas de controlo</a:t>
            </a:r>
            <a:r>
              <a:rPr lang="en-US" sz="900"/>
              <a:t> dos FF (D nos FF D, J e K nos FF JK, EN nos FF T).</a:t>
            </a:r>
          </a:p>
          <a:p>
            <a:pPr>
              <a:lnSpc>
                <a:spcPct val="80000"/>
              </a:lnSpc>
            </a:pPr>
            <a:r>
              <a:rPr lang="en-US" sz="900"/>
              <a:t>O comportamento dos FF é descrito pelas </a:t>
            </a:r>
            <a:r>
              <a:rPr lang="en-US" sz="900" b="1"/>
              <a:t>equações características</a:t>
            </a:r>
            <a:r>
              <a:rPr lang="en-US" sz="900"/>
              <a:t> (representêmo-las por C), que expressam o estado seguinte ( Q* ) em função do estado presente ( Q ) e das entradas de controlo.</a:t>
            </a:r>
          </a:p>
          <a:p>
            <a:pPr>
              <a:lnSpc>
                <a:spcPct val="80000"/>
              </a:lnSpc>
            </a:pPr>
            <a:r>
              <a:rPr lang="en-US" sz="900"/>
              <a:t>Assumamos que são os FF são</a:t>
            </a:r>
            <a:r>
              <a:rPr lang="en-US" sz="900" b="1"/>
              <a:t> </a:t>
            </a:r>
            <a:r>
              <a:rPr lang="en-US" sz="900" b="1" i="1"/>
              <a:t>edge-triggered</a:t>
            </a:r>
            <a:r>
              <a:rPr lang="en-US" sz="900"/>
              <a:t> (D, JK ou T). Na maior parte dos casos são usados FF D (esta tendência reforça-se com os PLD, que tipicamente contêm FF deste tipo). Consideremos a máquina num determinado ciclo de relógio. O estado no ciclo de relógio seguinte é determinado pelos sinais de excitação presentes aquando da transição que o inicia:</a:t>
            </a:r>
          </a:p>
          <a:p>
            <a:pPr>
              <a:lnSpc>
                <a:spcPct val="80000"/>
              </a:lnSpc>
            </a:pPr>
            <a:r>
              <a:rPr lang="en-US" sz="900" b="1"/>
              <a:t>	estado seguinte=C(excitação)</a:t>
            </a:r>
            <a:r>
              <a:rPr lang="en-US" sz="900"/>
              <a:t> </a:t>
            </a:r>
          </a:p>
          <a:p>
            <a:pPr>
              <a:lnSpc>
                <a:spcPct val="80000"/>
              </a:lnSpc>
            </a:pPr>
            <a:endParaRPr lang="en-US" sz="900"/>
          </a:p>
          <a:p>
            <a:pPr>
              <a:lnSpc>
                <a:spcPct val="80000"/>
              </a:lnSpc>
            </a:pPr>
            <a:r>
              <a:rPr lang="en-US" sz="900"/>
              <a:t>Assim, para que a máquina execute a sequência que se pretende, é necessário escolher criteriosamente, em função do estado presente e das entradas, os sinais de excitação que devem ser aplicados:	</a:t>
            </a:r>
            <a:r>
              <a:rPr lang="en-US" sz="900" b="1"/>
              <a:t>excitação=F(estado presente, entradas)</a:t>
            </a:r>
          </a:p>
          <a:p>
            <a:pPr>
              <a:lnSpc>
                <a:spcPct val="80000"/>
              </a:lnSpc>
            </a:pPr>
            <a:r>
              <a:rPr lang="en-US" sz="900"/>
              <a:t>Chamamos bloco de </a:t>
            </a:r>
            <a:r>
              <a:rPr lang="en-US" sz="900" b="1"/>
              <a:t>transição de estado</a:t>
            </a:r>
            <a:r>
              <a:rPr lang="en-US" sz="900"/>
              <a:t> ao circuito lógico combinacional que realiza esta função. De facto, ao determinar a excitação, ele determina o estado seguinte (daí a designação usada pelo Wakerly para este bloco: </a:t>
            </a:r>
            <a:r>
              <a:rPr lang="en-US" sz="900" i="1"/>
              <a:t>next-state logic</a:t>
            </a:r>
            <a:r>
              <a:rPr lang="en-US" sz="900"/>
              <a:t>).</a:t>
            </a:r>
          </a:p>
          <a:p>
            <a:pPr>
              <a:lnSpc>
                <a:spcPct val="80000"/>
              </a:lnSpc>
            </a:pPr>
            <a:r>
              <a:rPr lang="en-US" sz="900"/>
              <a:t>	</a:t>
            </a:r>
          </a:p>
          <a:p>
            <a:pPr>
              <a:lnSpc>
                <a:spcPct val="80000"/>
              </a:lnSpc>
            </a:pPr>
            <a:r>
              <a:rPr lang="en-US" sz="900"/>
              <a:t>Neste estrutura (Modelo de </a:t>
            </a:r>
            <a:r>
              <a:rPr lang="en-US" sz="900" i="1"/>
              <a:t>Mealy</a:t>
            </a:r>
            <a:r>
              <a:rPr lang="en-US" sz="900"/>
              <a:t>), as saídas dependem do estado </a:t>
            </a:r>
            <a:r>
              <a:rPr lang="en-US" sz="900" u="sng"/>
              <a:t>e</a:t>
            </a:r>
            <a:r>
              <a:rPr lang="en-US" sz="900"/>
              <a:t> das entradas:	</a:t>
            </a:r>
            <a:r>
              <a:rPr lang="en-US" sz="900" b="1"/>
              <a:t>saídas=G(estado presente, entradas)</a:t>
            </a:r>
          </a:p>
          <a:p>
            <a:pPr>
              <a:lnSpc>
                <a:spcPct val="80000"/>
              </a:lnSpc>
            </a:pPr>
            <a:r>
              <a:rPr lang="en-US" sz="900"/>
              <a:t>O estado pode mudar apenas aquando das transições positivas do sinal de relógio. Em contraste, as entradas são assíncronas, na medida em que podem variar em qualquer instante, não condicionado pelo sinal de relógio.</a:t>
            </a:r>
          </a:p>
          <a:p>
            <a:pPr>
              <a:lnSpc>
                <a:spcPct val="80000"/>
              </a:lnSpc>
            </a:pPr>
            <a:r>
              <a:rPr lang="en-US" sz="900"/>
              <a:t>Por consequència, também as saídas são assíncronas.</a:t>
            </a:r>
            <a:endParaRPr lang="pt-PT" sz="900"/>
          </a:p>
        </p:txBody>
      </p:sp>
    </p:spTree>
    <p:extLst>
      <p:ext uri="{BB962C8B-B14F-4D97-AF65-F5344CB8AC3E}">
        <p14:creationId xmlns:p14="http://schemas.microsoft.com/office/powerpoint/2010/main" val="721600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65C7B-8014-456C-8820-86D8315176FF}" type="slidenum">
              <a:rPr lang="pt-PT"/>
              <a:pPr/>
              <a:t>5</a:t>
            </a:fld>
            <a:endParaRPr lang="pt-PT"/>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pPr>
              <a:lnSpc>
                <a:spcPct val="90000"/>
              </a:lnSpc>
            </a:pPr>
            <a:r>
              <a:rPr lang="en-US"/>
              <a:t>A única diferença desta estrutura (modelo de </a:t>
            </a:r>
            <a:r>
              <a:rPr lang="en-US" i="1"/>
              <a:t>Moore</a:t>
            </a:r>
            <a:r>
              <a:rPr lang="en-US"/>
              <a:t>) relativamente ao modelo de Mealy é que as saídas dependem </a:t>
            </a:r>
            <a:r>
              <a:rPr lang="en-US" u="sng"/>
              <a:t>apenas</a:t>
            </a:r>
            <a:r>
              <a:rPr lang="en-US"/>
              <a:t> do estado:	</a:t>
            </a:r>
            <a:r>
              <a:rPr lang="en-US" b="1"/>
              <a:t>saídas=G(estado)</a:t>
            </a:r>
          </a:p>
          <a:p>
            <a:pPr>
              <a:lnSpc>
                <a:spcPct val="90000"/>
              </a:lnSpc>
            </a:pPr>
            <a:r>
              <a:rPr lang="en-US"/>
              <a:t>Note-se que isto não é uma limitação, pois a influência das entradas está presente nas saídas </a:t>
            </a:r>
            <a:r>
              <a:rPr lang="en-US" i="1"/>
              <a:t>indirectamente</a:t>
            </a:r>
            <a:r>
              <a:rPr lang="en-US"/>
              <a:t> através do estado. Assim, podem desenhar-se máquinas de Mealy e Moore com comportamento semelhante. No entanto, nunca são rigorosamente equivalentes, devido ao facto de as saídas na máquina de Moore não poderem variar assincronamente.</a:t>
            </a:r>
          </a:p>
          <a:p>
            <a:pPr>
              <a:lnSpc>
                <a:spcPct val="90000"/>
              </a:lnSpc>
            </a:pPr>
            <a:endParaRPr lang="en-US"/>
          </a:p>
          <a:p>
            <a:pPr>
              <a:lnSpc>
                <a:spcPct val="90000"/>
              </a:lnSpc>
            </a:pPr>
            <a:r>
              <a:rPr lang="en-US"/>
              <a:t>As saídas que dependem só do estado dizem-se do tipo </a:t>
            </a:r>
            <a:r>
              <a:rPr lang="en-US" i="1"/>
              <a:t>Moore</a:t>
            </a:r>
            <a:r>
              <a:rPr lang="en-US"/>
              <a:t>. As que também dependem das entradas dizem-se do tipo </a:t>
            </a:r>
            <a:r>
              <a:rPr lang="en-US" i="1"/>
              <a:t>Mealy</a:t>
            </a:r>
            <a:r>
              <a:rPr lang="en-US"/>
              <a:t>.</a:t>
            </a:r>
          </a:p>
          <a:p>
            <a:pPr>
              <a:lnSpc>
                <a:spcPct val="90000"/>
              </a:lnSpc>
            </a:pPr>
            <a:r>
              <a:rPr lang="en-US"/>
              <a:t>Uma máquina de </a:t>
            </a:r>
            <a:r>
              <a:rPr lang="en-US" i="1"/>
              <a:t>Mealy</a:t>
            </a:r>
            <a:r>
              <a:rPr lang="en-US"/>
              <a:t> pode possuir saídas do tipo </a:t>
            </a:r>
            <a:r>
              <a:rPr lang="en-US" i="1"/>
              <a:t>Moore</a:t>
            </a:r>
            <a:r>
              <a:rPr lang="en-US"/>
              <a:t> (claramente, a inversa não é verdadeira…).</a:t>
            </a:r>
          </a:p>
          <a:p>
            <a:pPr>
              <a:lnSpc>
                <a:spcPct val="90000"/>
              </a:lnSpc>
            </a:pPr>
            <a:endParaRPr lang="en-US"/>
          </a:p>
          <a:p>
            <a:pPr>
              <a:lnSpc>
                <a:spcPct val="90000"/>
              </a:lnSpc>
            </a:pPr>
            <a:r>
              <a:rPr lang="en-US"/>
              <a:t>A bem da velocidade podemos criar uma máquina de Moore em que o bloco G se reduza a fios… para assim diminuir o atraso de propagação global.</a:t>
            </a:r>
          </a:p>
          <a:p>
            <a:pPr>
              <a:lnSpc>
                <a:spcPct val="90000"/>
              </a:lnSpc>
            </a:pPr>
            <a:r>
              <a:rPr lang="en-US"/>
              <a:t>Mas, para isso, os estados devem ser codificados de tal forma que as variáveis de estado sirvam directamente como saídas.</a:t>
            </a:r>
          </a:p>
          <a:p>
            <a:pPr>
              <a:lnSpc>
                <a:spcPct val="90000"/>
              </a:lnSpc>
            </a:pPr>
            <a:r>
              <a:rPr lang="en-US"/>
              <a:t>Ou seja, o preço a pagar pode ser um aumento do número de FF (‘desperdício’ de estados).</a:t>
            </a:r>
          </a:p>
          <a:p>
            <a:pPr>
              <a:lnSpc>
                <a:spcPct val="90000"/>
              </a:lnSpc>
            </a:pPr>
            <a:endParaRPr lang="en-US"/>
          </a:p>
          <a:p>
            <a:pPr>
              <a:lnSpc>
                <a:spcPct val="90000"/>
              </a:lnSpc>
            </a:pPr>
            <a:endParaRPr lang="pt-PT"/>
          </a:p>
        </p:txBody>
      </p:sp>
    </p:spTree>
    <p:extLst>
      <p:ext uri="{BB962C8B-B14F-4D97-AF65-F5344CB8AC3E}">
        <p14:creationId xmlns:p14="http://schemas.microsoft.com/office/powerpoint/2010/main" val="1628694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BD2FC-ACE0-40A8-85C5-C2CD053C9C13}" type="slidenum">
              <a:rPr lang="pt-PT"/>
              <a:pPr/>
              <a:t>6</a:t>
            </a:fld>
            <a:endParaRPr lang="pt-PT"/>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r>
              <a:rPr lang="en-US"/>
              <a:t>O ponto de partida, bem-entendido, é um circuito lógico.</a:t>
            </a:r>
          </a:p>
          <a:p>
            <a:r>
              <a:rPr lang="en-US"/>
              <a:t>Temos que saber interpretá-lo à luz </a:t>
            </a:r>
            <a:r>
              <a:rPr lang="pt-PT"/>
              <a:t>estrutura geral estudada (Mealy ou Moore), identificando os </a:t>
            </a:r>
            <a:r>
              <a:rPr lang="pt-PT" b="1"/>
              <a:t>blocos</a:t>
            </a:r>
            <a:r>
              <a:rPr lang="pt-PT"/>
              <a:t> (F, Registo de estado, G), bem como os sinais de </a:t>
            </a:r>
            <a:r>
              <a:rPr lang="pt-PT" b="1"/>
              <a:t>entrada</a:t>
            </a:r>
            <a:r>
              <a:rPr lang="pt-PT"/>
              <a:t>, </a:t>
            </a:r>
            <a:r>
              <a:rPr lang="pt-PT" b="1"/>
              <a:t>excitação</a:t>
            </a:r>
            <a:r>
              <a:rPr lang="pt-PT"/>
              <a:t>, </a:t>
            </a:r>
            <a:r>
              <a:rPr lang="pt-PT" b="1"/>
              <a:t>estado</a:t>
            </a:r>
            <a:r>
              <a:rPr lang="pt-PT"/>
              <a:t> e </a:t>
            </a:r>
            <a:r>
              <a:rPr lang="pt-PT" b="1"/>
              <a:t>saída</a:t>
            </a:r>
            <a:r>
              <a:rPr lang="pt-PT"/>
              <a:t>. Para facilitar esta interpretação, é aconselhável dispor o circuito de forma condizente com a estrutura do modelo.</a:t>
            </a:r>
            <a:endParaRPr lang="en-US"/>
          </a:p>
        </p:txBody>
      </p:sp>
    </p:spTree>
    <p:extLst>
      <p:ext uri="{BB962C8B-B14F-4D97-AF65-F5344CB8AC3E}">
        <p14:creationId xmlns:p14="http://schemas.microsoft.com/office/powerpoint/2010/main" val="850887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4521F6-D6C0-4B57-80D9-8E5235100CB8}" type="slidenum">
              <a:rPr lang="pt-PT"/>
              <a:pPr/>
              <a:t>7</a:t>
            </a:fld>
            <a:endParaRPr lang="pt-PT"/>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pt-PT" dirty="0"/>
              <a:t>Aqui temos um exemplo com FF do tipo D ( o mais comum mas também o mais simples).</a:t>
            </a:r>
          </a:p>
          <a:p>
            <a:endParaRPr lang="pt-PT" dirty="0"/>
          </a:p>
          <a:p>
            <a:r>
              <a:rPr lang="pt-PT" dirty="0"/>
              <a:t>É de </a:t>
            </a:r>
            <a:r>
              <a:rPr lang="pt-PT" dirty="0" err="1"/>
              <a:t>Mealy</a:t>
            </a:r>
            <a:r>
              <a:rPr lang="pt-PT" dirty="0"/>
              <a:t> ou de Moore? Porquê?</a:t>
            </a:r>
          </a:p>
          <a:p>
            <a:r>
              <a:rPr lang="pt-PT" dirty="0"/>
              <a:t>O trabalho de identificar claramente todos os elementos já está feito…</a:t>
            </a:r>
          </a:p>
          <a:p>
            <a:r>
              <a:rPr lang="pt-PT" dirty="0"/>
              <a:t>Apliquemos então a metodologia indicada.</a:t>
            </a:r>
          </a:p>
          <a:p>
            <a:endParaRPr lang="pt-PT" dirty="0"/>
          </a:p>
          <a:p>
            <a:endParaRPr lang="pt-PT" dirty="0"/>
          </a:p>
          <a:p>
            <a:r>
              <a:rPr lang="pt-PT" dirty="0"/>
              <a:t> </a:t>
            </a:r>
          </a:p>
        </p:txBody>
      </p:sp>
    </p:spTree>
    <p:extLst>
      <p:ext uri="{BB962C8B-B14F-4D97-AF65-F5344CB8AC3E}">
        <p14:creationId xmlns:p14="http://schemas.microsoft.com/office/powerpoint/2010/main" val="1669684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66254E-B593-41B3-8949-189F508A4F5D}" type="slidenum">
              <a:rPr lang="pt-PT"/>
              <a:pPr/>
              <a:t>8</a:t>
            </a:fld>
            <a:endParaRPr lang="pt-PT"/>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t>As </a:t>
            </a:r>
            <a:r>
              <a:rPr lang="en-US" b="1"/>
              <a:t>equações de excitação </a:t>
            </a:r>
            <a:r>
              <a:rPr lang="en-US"/>
              <a:t>obtêm-se por simples observação do esquema.</a:t>
            </a:r>
          </a:p>
          <a:p>
            <a:endParaRPr lang="en-US"/>
          </a:p>
          <a:p>
            <a:r>
              <a:rPr lang="en-US"/>
              <a:t>As </a:t>
            </a:r>
            <a:r>
              <a:rPr lang="en-US" b="1"/>
              <a:t>equações características</a:t>
            </a:r>
            <a:r>
              <a:rPr lang="en-US"/>
              <a:t> (estado seguinte em função da excitação - usa-se um asterisco para denotar ‘estado seguinte’) dependem simplesmente do tipo de FF usado. O caso dos FF tipo D (caso vertente) é o mais trivial.</a:t>
            </a:r>
          </a:p>
          <a:p>
            <a:endParaRPr lang="en-US"/>
          </a:p>
          <a:p>
            <a:r>
              <a:rPr lang="en-US"/>
              <a:t>As </a:t>
            </a:r>
            <a:r>
              <a:rPr lang="en-US" b="1"/>
              <a:t>equações de transição</a:t>
            </a:r>
            <a:r>
              <a:rPr lang="en-US"/>
              <a:t> (próximo estado em função do estado presente e das entradas) são obtidas combinando as anteriores.</a:t>
            </a:r>
          </a:p>
          <a:p>
            <a:endParaRPr lang="pt-PT"/>
          </a:p>
          <a:p>
            <a:r>
              <a:rPr lang="en-US"/>
              <a:t>As </a:t>
            </a:r>
            <a:r>
              <a:rPr lang="en-US" b="1"/>
              <a:t>equações de saída </a:t>
            </a:r>
            <a:r>
              <a:rPr lang="en-US"/>
              <a:t>obtêm-se, tal como as de excitação, por simples observação do esquema.</a:t>
            </a:r>
          </a:p>
          <a:p>
            <a:endParaRPr lang="pt-PT"/>
          </a:p>
        </p:txBody>
      </p:sp>
    </p:spTree>
    <p:extLst>
      <p:ext uri="{BB962C8B-B14F-4D97-AF65-F5344CB8AC3E}">
        <p14:creationId xmlns:p14="http://schemas.microsoft.com/office/powerpoint/2010/main" val="242471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E2E9F-B6CF-45D5-8C61-D3202A1A8629}" type="slidenum">
              <a:rPr lang="pt-PT"/>
              <a:pPr/>
              <a:t>9</a:t>
            </a:fld>
            <a:endParaRPr lang="pt-PT"/>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r>
              <a:rPr lang="pt-PT"/>
              <a:t>Com base nas equações de transição obtidas, podemos construir uma </a:t>
            </a:r>
            <a:r>
              <a:rPr lang="pt-PT" b="1"/>
              <a:t>tabela de transição</a:t>
            </a:r>
            <a:r>
              <a:rPr lang="pt-PT"/>
              <a:t> de estados.</a:t>
            </a:r>
          </a:p>
          <a:p>
            <a:r>
              <a:rPr lang="pt-PT"/>
              <a:t>Esta tabela indica</a:t>
            </a:r>
            <a:r>
              <a:rPr lang="en-US"/>
              <a:t> o estado seguinte para todas as combinações possíveis de estado presente e entradas.</a:t>
            </a:r>
          </a:p>
          <a:p>
            <a:endParaRPr lang="en-US"/>
          </a:p>
          <a:p>
            <a:r>
              <a:rPr lang="en-US"/>
              <a:t>Com duas variáveis de estado, Q1 e Q0 e uma entrada (EN), temos 8 combinações de estados/entradas a considerar. Tradicionalmente, as combinações de estados são listadas à esquerda e as das entradas no topo.</a:t>
            </a:r>
          </a:p>
          <a:p>
            <a:endParaRPr lang="en-US"/>
          </a:p>
          <a:p>
            <a:r>
              <a:rPr lang="en-US"/>
              <a:t>Se atribuirmos uma designação a cada combinação das variáveis de estado (codificação dos estados), podemos construir uma nova tabela (</a:t>
            </a:r>
            <a:r>
              <a:rPr lang="en-US" b="1"/>
              <a:t>tabela de estados</a:t>
            </a:r>
            <a:r>
              <a:rPr lang="en-US"/>
              <a:t>), essencialmente semelhante, mas mais legível, sobretudo se os nomes atribuídos aos estados tiverem um significado funcional.</a:t>
            </a:r>
          </a:p>
          <a:p>
            <a:endParaRPr lang="en-US"/>
          </a:p>
          <a:p>
            <a:r>
              <a:rPr lang="en-US"/>
              <a:t>De forma análoga, podemos construir uma tabela de valores das saídas para todas as combinações possíveis (</a:t>
            </a:r>
            <a:r>
              <a:rPr lang="en-US" b="1"/>
              <a:t>tabela de saídas</a:t>
            </a:r>
            <a:r>
              <a:rPr lang="en-US"/>
              <a:t>). Pode ser combinada com a anterior, pois ambas têm a mesma estrutura.</a:t>
            </a:r>
          </a:p>
          <a:p>
            <a:endParaRPr lang="pt-PT"/>
          </a:p>
        </p:txBody>
      </p:sp>
    </p:spTree>
    <p:extLst>
      <p:ext uri="{BB962C8B-B14F-4D97-AF65-F5344CB8AC3E}">
        <p14:creationId xmlns:p14="http://schemas.microsoft.com/office/powerpoint/2010/main" val="54858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Footer Placeholder 3"/>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lvl1pPr>
              <a:defRPr/>
            </a:lvl1pPr>
          </a:lstStyle>
          <a:p>
            <a:fld id="{66BB4F69-A84D-4BC3-97F5-F09740029B32}" type="slidenum">
              <a:rPr lang="en-US"/>
              <a:pPr/>
              <a:t>‹#›</a:t>
            </a:fld>
            <a:endParaRPr lang="en-US"/>
          </a:p>
        </p:txBody>
      </p:sp>
    </p:spTree>
    <p:extLst>
      <p:ext uri="{BB962C8B-B14F-4D97-AF65-F5344CB8AC3E}">
        <p14:creationId xmlns:p14="http://schemas.microsoft.com/office/powerpoint/2010/main" val="240068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Footer Placeholder 3"/>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lvl1pPr>
              <a:defRPr/>
            </a:lvl1pPr>
          </a:lstStyle>
          <a:p>
            <a:fld id="{56D683B5-56E4-42E6-BF74-896406F66DE8}" type="slidenum">
              <a:rPr lang="en-US"/>
              <a:pPr/>
              <a:t>‹#›</a:t>
            </a:fld>
            <a:endParaRPr lang="en-US"/>
          </a:p>
        </p:txBody>
      </p:sp>
    </p:spTree>
    <p:extLst>
      <p:ext uri="{BB962C8B-B14F-4D97-AF65-F5344CB8AC3E}">
        <p14:creationId xmlns:p14="http://schemas.microsoft.com/office/powerpoint/2010/main" val="65070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Footer Placeholder 3"/>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lvl1pPr>
              <a:defRPr/>
            </a:lvl1pPr>
          </a:lstStyle>
          <a:p>
            <a:fld id="{5E212F37-F133-43EB-B9D9-57314625215E}" type="slidenum">
              <a:rPr lang="en-US"/>
              <a:pPr/>
              <a:t>‹#›</a:t>
            </a:fld>
            <a:endParaRPr lang="en-US"/>
          </a:p>
        </p:txBody>
      </p:sp>
    </p:spTree>
    <p:extLst>
      <p:ext uri="{BB962C8B-B14F-4D97-AF65-F5344CB8AC3E}">
        <p14:creationId xmlns:p14="http://schemas.microsoft.com/office/powerpoint/2010/main" val="149597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Footer Placeholder 3"/>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lvl1pPr>
              <a:defRPr/>
            </a:lvl1pPr>
          </a:lstStyle>
          <a:p>
            <a:fld id="{187B42EE-A380-4086-94B3-7A0123D549C1}" type="slidenum">
              <a:rPr lang="en-US"/>
              <a:pPr/>
              <a:t>‹#›</a:t>
            </a:fld>
            <a:endParaRPr lang="en-US"/>
          </a:p>
        </p:txBody>
      </p:sp>
    </p:spTree>
    <p:extLst>
      <p:ext uri="{BB962C8B-B14F-4D97-AF65-F5344CB8AC3E}">
        <p14:creationId xmlns:p14="http://schemas.microsoft.com/office/powerpoint/2010/main" val="227185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lvl1pPr>
              <a:defRPr/>
            </a:lvl1pPr>
          </a:lstStyle>
          <a:p>
            <a:fld id="{FC46691B-5146-479F-B73F-D96FDCFED783}" type="slidenum">
              <a:rPr lang="en-US"/>
              <a:pPr/>
              <a:t>‹#›</a:t>
            </a:fld>
            <a:endParaRPr lang="en-US"/>
          </a:p>
        </p:txBody>
      </p:sp>
    </p:spTree>
    <p:extLst>
      <p:ext uri="{BB962C8B-B14F-4D97-AF65-F5344CB8AC3E}">
        <p14:creationId xmlns:p14="http://schemas.microsoft.com/office/powerpoint/2010/main" val="341517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Footer Placeholder 4"/>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6" name="Slide Number Placeholder 5"/>
          <p:cNvSpPr>
            <a:spLocks noGrp="1"/>
          </p:cNvSpPr>
          <p:nvPr>
            <p:ph type="sldNum" sz="quarter" idx="11"/>
          </p:nvPr>
        </p:nvSpPr>
        <p:spPr/>
        <p:txBody>
          <a:bodyPr/>
          <a:lstStyle>
            <a:lvl1pPr>
              <a:defRPr/>
            </a:lvl1pPr>
          </a:lstStyle>
          <a:p>
            <a:fld id="{38325A7A-7AAE-4DFD-8CFC-1E13C9FD8D67}" type="slidenum">
              <a:rPr lang="en-US"/>
              <a:pPr/>
              <a:t>‹#›</a:t>
            </a:fld>
            <a:endParaRPr lang="en-US"/>
          </a:p>
        </p:txBody>
      </p:sp>
    </p:spTree>
    <p:extLst>
      <p:ext uri="{BB962C8B-B14F-4D97-AF65-F5344CB8AC3E}">
        <p14:creationId xmlns:p14="http://schemas.microsoft.com/office/powerpoint/2010/main" val="386990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Footer Placeholder 6"/>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8" name="Slide Number Placeholder 7"/>
          <p:cNvSpPr>
            <a:spLocks noGrp="1"/>
          </p:cNvSpPr>
          <p:nvPr>
            <p:ph type="sldNum" sz="quarter" idx="11"/>
          </p:nvPr>
        </p:nvSpPr>
        <p:spPr/>
        <p:txBody>
          <a:bodyPr/>
          <a:lstStyle>
            <a:lvl1pPr>
              <a:defRPr/>
            </a:lvl1pPr>
          </a:lstStyle>
          <a:p>
            <a:fld id="{979504C0-4F70-402D-9CA1-E8EDE95AAF8A}" type="slidenum">
              <a:rPr lang="en-US"/>
              <a:pPr/>
              <a:t>‹#›</a:t>
            </a:fld>
            <a:endParaRPr lang="en-US"/>
          </a:p>
        </p:txBody>
      </p:sp>
    </p:spTree>
    <p:extLst>
      <p:ext uri="{BB962C8B-B14F-4D97-AF65-F5344CB8AC3E}">
        <p14:creationId xmlns:p14="http://schemas.microsoft.com/office/powerpoint/2010/main" val="125233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Footer Placeholder 2"/>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4" name="Slide Number Placeholder 3"/>
          <p:cNvSpPr>
            <a:spLocks noGrp="1"/>
          </p:cNvSpPr>
          <p:nvPr>
            <p:ph type="sldNum" sz="quarter" idx="11"/>
          </p:nvPr>
        </p:nvSpPr>
        <p:spPr/>
        <p:txBody>
          <a:bodyPr/>
          <a:lstStyle>
            <a:lvl1pPr>
              <a:defRPr/>
            </a:lvl1pPr>
          </a:lstStyle>
          <a:p>
            <a:fld id="{C155A099-F47B-40B4-92B7-D6584C3EB93C}" type="slidenum">
              <a:rPr lang="en-US"/>
              <a:pPr/>
              <a:t>‹#›</a:t>
            </a:fld>
            <a:endParaRPr lang="en-US"/>
          </a:p>
        </p:txBody>
      </p:sp>
    </p:spTree>
    <p:extLst>
      <p:ext uri="{BB962C8B-B14F-4D97-AF65-F5344CB8AC3E}">
        <p14:creationId xmlns:p14="http://schemas.microsoft.com/office/powerpoint/2010/main" val="20772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3" name="Slide Number Placeholder 2"/>
          <p:cNvSpPr>
            <a:spLocks noGrp="1"/>
          </p:cNvSpPr>
          <p:nvPr>
            <p:ph type="sldNum" sz="quarter" idx="11"/>
          </p:nvPr>
        </p:nvSpPr>
        <p:spPr/>
        <p:txBody>
          <a:bodyPr/>
          <a:lstStyle>
            <a:lvl1pPr>
              <a:defRPr/>
            </a:lvl1pPr>
          </a:lstStyle>
          <a:p>
            <a:fld id="{E1C45158-6E2B-46ED-8D22-99EDD38156A7}" type="slidenum">
              <a:rPr lang="en-US"/>
              <a:pPr/>
              <a:t>‹#›</a:t>
            </a:fld>
            <a:endParaRPr lang="en-US"/>
          </a:p>
        </p:txBody>
      </p:sp>
    </p:spTree>
    <p:extLst>
      <p:ext uri="{BB962C8B-B14F-4D97-AF65-F5344CB8AC3E}">
        <p14:creationId xmlns:p14="http://schemas.microsoft.com/office/powerpoint/2010/main" val="288135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6" name="Slide Number Placeholder 5"/>
          <p:cNvSpPr>
            <a:spLocks noGrp="1"/>
          </p:cNvSpPr>
          <p:nvPr>
            <p:ph type="sldNum" sz="quarter" idx="11"/>
          </p:nvPr>
        </p:nvSpPr>
        <p:spPr/>
        <p:txBody>
          <a:bodyPr/>
          <a:lstStyle>
            <a:lvl1pPr>
              <a:defRPr/>
            </a:lvl1pPr>
          </a:lstStyle>
          <a:p>
            <a:fld id="{B34078C6-B193-4F67-A3F8-6659D7ED327B}" type="slidenum">
              <a:rPr lang="en-US"/>
              <a:pPr/>
              <a:t>‹#›</a:t>
            </a:fld>
            <a:endParaRPr lang="en-US"/>
          </a:p>
        </p:txBody>
      </p:sp>
    </p:spTree>
    <p:extLst>
      <p:ext uri="{BB962C8B-B14F-4D97-AF65-F5344CB8AC3E}">
        <p14:creationId xmlns:p14="http://schemas.microsoft.com/office/powerpoint/2010/main" val="162825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pt-PT" smtClean="0"/>
              <a:t>Introdução aos Sistemas Digitais, 2013, Guilherme Campos</a:t>
            </a:r>
            <a:endParaRPr lang="en-US"/>
          </a:p>
        </p:txBody>
      </p:sp>
      <p:sp>
        <p:nvSpPr>
          <p:cNvPr id="6" name="Slide Number Placeholder 5"/>
          <p:cNvSpPr>
            <a:spLocks noGrp="1"/>
          </p:cNvSpPr>
          <p:nvPr>
            <p:ph type="sldNum" sz="quarter" idx="11"/>
          </p:nvPr>
        </p:nvSpPr>
        <p:spPr/>
        <p:txBody>
          <a:bodyPr/>
          <a:lstStyle>
            <a:lvl1pPr>
              <a:defRPr/>
            </a:lvl1pPr>
          </a:lstStyle>
          <a:p>
            <a:fld id="{27981C1A-3BF1-44DA-9EB0-06D3CA6F7F43}" type="slidenum">
              <a:rPr lang="en-US"/>
              <a:pPr/>
              <a:t>‹#›</a:t>
            </a:fld>
            <a:endParaRPr lang="en-US"/>
          </a:p>
        </p:txBody>
      </p:sp>
    </p:spTree>
    <p:extLst>
      <p:ext uri="{BB962C8B-B14F-4D97-AF65-F5344CB8AC3E}">
        <p14:creationId xmlns:p14="http://schemas.microsoft.com/office/powerpoint/2010/main" val="398578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1835150" y="6462713"/>
            <a:ext cx="4608513"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r>
              <a:rPr lang="pt-PT" smtClean="0"/>
              <a:t>Introdução aos Sistemas Digitais, 2013, Guilherme Campos</a:t>
            </a:r>
            <a:endParaRPr lang="en-US"/>
          </a:p>
        </p:txBody>
      </p:sp>
      <p:sp>
        <p:nvSpPr>
          <p:cNvPr id="1030" name="Rectangle 6"/>
          <p:cNvSpPr>
            <a:spLocks noGrp="1" noChangeArrowheads="1"/>
          </p:cNvSpPr>
          <p:nvPr>
            <p:ph type="sldNum" sz="quarter" idx="4"/>
          </p:nvPr>
        </p:nvSpPr>
        <p:spPr bwMode="auto">
          <a:xfrm>
            <a:off x="6877050" y="6245225"/>
            <a:ext cx="10906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4284A8-2DE6-4E63-8CE0-0639A81D42CE}" type="slidenum">
              <a:rPr lang="en-US"/>
              <a:pPr/>
              <a:t>‹#›</a:t>
            </a:fld>
            <a:endParaRPr lang="en-US"/>
          </a:p>
        </p:txBody>
      </p:sp>
      <p:pic>
        <p:nvPicPr>
          <p:cNvPr id="1031" name="Picture 7" descr="UA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23850" y="6165850"/>
            <a:ext cx="431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IEETA"/>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88350" y="6165850"/>
            <a:ext cx="403225" cy="606425"/>
          </a:xfrm>
          <a:prstGeom prst="rect">
            <a:avLst/>
          </a:prstGeom>
          <a:noFill/>
          <a:extLst>
            <a:ext uri="{909E8E84-426E-40DD-AFC4-6F175D3DCCD1}">
              <a14:hiddenFill xmlns:a14="http://schemas.microsoft.com/office/drawing/2010/main">
                <a:solidFill>
                  <a:srgbClr val="FFFFFF"/>
                </a:solidFill>
              </a14:hiddenFill>
            </a:ext>
          </a:extLst>
        </p:spPr>
      </p:pic>
      <p:sp>
        <p:nvSpPr>
          <p:cNvPr id="1033" name="Line 9"/>
          <p:cNvSpPr>
            <a:spLocks noChangeShapeType="1"/>
          </p:cNvSpPr>
          <p:nvPr userDrawn="1"/>
        </p:nvSpPr>
        <p:spPr bwMode="auto">
          <a:xfrm>
            <a:off x="1763713" y="6381750"/>
            <a:ext cx="475297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png"/><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png"/><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2.png"/><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png"/><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8.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7.png"/><Relationship Id="rId3" Type="http://schemas.openxmlformats.org/officeDocument/2006/relationships/notesSlide" Target="../notesSlides/notesSlide9.xml"/><Relationship Id="rId7" Type="http://schemas.openxmlformats.org/officeDocument/2006/relationships/image" Target="../media/image8.png"/><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28" name="Slide Number Placeholder 4"/>
          <p:cNvSpPr>
            <a:spLocks noGrp="1"/>
          </p:cNvSpPr>
          <p:nvPr>
            <p:ph type="sldNum" sz="quarter" idx="11"/>
          </p:nvPr>
        </p:nvSpPr>
        <p:spPr/>
        <p:txBody>
          <a:bodyPr/>
          <a:lstStyle/>
          <a:p>
            <a:fld id="{A5107B49-AFE9-4EC0-A842-B0D18D8022EA}" type="slidenum">
              <a:rPr lang="en-US"/>
              <a:pPr/>
              <a:t>1</a:t>
            </a:fld>
            <a:endParaRPr lang="en-US"/>
          </a:p>
        </p:txBody>
      </p:sp>
      <p:sp>
        <p:nvSpPr>
          <p:cNvPr id="238610" name="AutoShape 18"/>
          <p:cNvSpPr>
            <a:spLocks noChangeArrowheads="1"/>
          </p:cNvSpPr>
          <p:nvPr/>
        </p:nvSpPr>
        <p:spPr bwMode="auto">
          <a:xfrm>
            <a:off x="568325" y="2133600"/>
            <a:ext cx="1760538" cy="3095625"/>
          </a:xfrm>
          <a:prstGeom prst="roundRect">
            <a:avLst>
              <a:gd name="adj" fmla="val 16667"/>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ctr"/>
            <a:r>
              <a:rPr lang="pt-PT"/>
              <a:t>Latches</a:t>
            </a:r>
          </a:p>
        </p:txBody>
      </p:sp>
      <p:sp>
        <p:nvSpPr>
          <p:cNvPr id="238609" name="AutoShape 17"/>
          <p:cNvSpPr>
            <a:spLocks noChangeArrowheads="1"/>
          </p:cNvSpPr>
          <p:nvPr/>
        </p:nvSpPr>
        <p:spPr bwMode="auto">
          <a:xfrm>
            <a:off x="3076575" y="3247697"/>
            <a:ext cx="5622925" cy="284512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lang="pt-PT"/>
              <a:t>Flip-Flops</a:t>
            </a:r>
          </a:p>
        </p:txBody>
      </p:sp>
      <p:sp>
        <p:nvSpPr>
          <p:cNvPr id="238594" name="Rectangle 2"/>
          <p:cNvSpPr>
            <a:spLocks noGrp="1" noChangeArrowheads="1"/>
          </p:cNvSpPr>
          <p:nvPr>
            <p:ph type="title"/>
          </p:nvPr>
        </p:nvSpPr>
        <p:spPr>
          <a:xfrm>
            <a:off x="457200" y="260350"/>
            <a:ext cx="8229600" cy="1143000"/>
          </a:xfrm>
        </p:spPr>
        <p:txBody>
          <a:bodyPr/>
          <a:lstStyle/>
          <a:p>
            <a:r>
              <a:rPr lang="pt-PT" dirty="0" err="1"/>
              <a:t>Latches</a:t>
            </a:r>
            <a:r>
              <a:rPr lang="pt-PT" dirty="0"/>
              <a:t> e </a:t>
            </a:r>
            <a:r>
              <a:rPr lang="pt-PT" dirty="0" smtClean="0"/>
              <a:t>FF</a:t>
            </a:r>
            <a:endParaRPr lang="pt-PT" dirty="0"/>
          </a:p>
        </p:txBody>
      </p:sp>
      <p:sp>
        <p:nvSpPr>
          <p:cNvPr id="238597" name="Text Box 5"/>
          <p:cNvSpPr txBox="1">
            <a:spLocks noChangeAspect="1" noChangeArrowheads="1"/>
          </p:cNvSpPr>
          <p:nvPr/>
        </p:nvSpPr>
        <p:spPr bwMode="auto">
          <a:xfrm>
            <a:off x="814388" y="1341438"/>
            <a:ext cx="1400175" cy="4286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a:latin typeface="Times New Roman" panose="02020603050405020304" pitchFamily="18" charset="0"/>
                <a:ea typeface="SimSun" panose="02010600030101010101" pitchFamily="2" charset="-122"/>
              </a:rPr>
              <a:t>Bi-est</a:t>
            </a:r>
            <a:r>
              <a:rPr lang="pt-PT" altLang="zh-CN" sz="2000">
                <a:latin typeface="Times New Roman" panose="02020603050405020304" pitchFamily="18" charset="0"/>
                <a:ea typeface="SimSun" panose="02010600030101010101" pitchFamily="2" charset="-122"/>
              </a:rPr>
              <a:t>ável</a:t>
            </a:r>
            <a:endParaRPr lang="pt-PT" sz="2000"/>
          </a:p>
        </p:txBody>
      </p:sp>
      <p:sp>
        <p:nvSpPr>
          <p:cNvPr id="238598" name="Text Box 6"/>
          <p:cNvSpPr txBox="1">
            <a:spLocks noChangeAspect="1" noChangeArrowheads="1"/>
          </p:cNvSpPr>
          <p:nvPr/>
        </p:nvSpPr>
        <p:spPr bwMode="auto">
          <a:xfrm>
            <a:off x="1158875" y="2549525"/>
            <a:ext cx="647700" cy="490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400" b="1">
                <a:latin typeface="Times New Roman" panose="02020603050405020304" pitchFamily="18" charset="0"/>
                <a:ea typeface="SimSun" panose="02010600030101010101" pitchFamily="2" charset="-122"/>
              </a:rPr>
              <a:t>SR</a:t>
            </a:r>
            <a:endParaRPr lang="pt-PT" sz="2400" b="1"/>
          </a:p>
        </p:txBody>
      </p:sp>
      <p:sp>
        <p:nvSpPr>
          <p:cNvPr id="238599" name="Text Box 7"/>
          <p:cNvSpPr txBox="1">
            <a:spLocks noChangeAspect="1" noChangeArrowheads="1"/>
          </p:cNvSpPr>
          <p:nvPr/>
        </p:nvSpPr>
        <p:spPr bwMode="auto">
          <a:xfrm>
            <a:off x="1158875" y="3644900"/>
            <a:ext cx="647700" cy="485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400" b="1">
                <a:latin typeface="Times New Roman" panose="02020603050405020304" pitchFamily="18" charset="0"/>
                <a:ea typeface="SimSun" panose="02010600030101010101" pitchFamily="2" charset="-122"/>
              </a:rPr>
              <a:t>D</a:t>
            </a:r>
            <a:endParaRPr lang="pt-PT" sz="2400" b="1"/>
          </a:p>
        </p:txBody>
      </p:sp>
      <p:sp>
        <p:nvSpPr>
          <p:cNvPr id="238602" name="Text Box 10"/>
          <p:cNvSpPr txBox="1">
            <a:spLocks noChangeAspect="1" noChangeArrowheads="1"/>
          </p:cNvSpPr>
          <p:nvPr/>
        </p:nvSpPr>
        <p:spPr bwMode="auto">
          <a:xfrm>
            <a:off x="5864225" y="3629025"/>
            <a:ext cx="649288" cy="485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400" b="1">
                <a:latin typeface="Times New Roman" panose="02020603050405020304" pitchFamily="18" charset="0"/>
                <a:ea typeface="SimSun" panose="02010600030101010101" pitchFamily="2" charset="-122"/>
              </a:rPr>
              <a:t>JK</a:t>
            </a:r>
            <a:endParaRPr lang="pt-PT" sz="2400" b="1"/>
          </a:p>
        </p:txBody>
      </p:sp>
      <p:sp>
        <p:nvSpPr>
          <p:cNvPr id="238603" name="Text Box 11"/>
          <p:cNvSpPr txBox="1">
            <a:spLocks noChangeAspect="1" noChangeArrowheads="1"/>
          </p:cNvSpPr>
          <p:nvPr/>
        </p:nvSpPr>
        <p:spPr bwMode="auto">
          <a:xfrm>
            <a:off x="3565525" y="3643313"/>
            <a:ext cx="647700" cy="4714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400" b="1">
                <a:latin typeface="Times New Roman" panose="02020603050405020304" pitchFamily="18" charset="0"/>
                <a:ea typeface="SimSun" panose="02010600030101010101" pitchFamily="2" charset="-122"/>
              </a:rPr>
              <a:t>D</a:t>
            </a:r>
            <a:endParaRPr lang="pt-PT" sz="2400" b="1"/>
          </a:p>
        </p:txBody>
      </p:sp>
      <p:sp>
        <p:nvSpPr>
          <p:cNvPr id="238604" name="Text Box 12"/>
          <p:cNvSpPr txBox="1">
            <a:spLocks noChangeAspect="1" noChangeArrowheads="1"/>
          </p:cNvSpPr>
          <p:nvPr/>
        </p:nvSpPr>
        <p:spPr bwMode="auto">
          <a:xfrm>
            <a:off x="4738688" y="4579938"/>
            <a:ext cx="649287" cy="485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400" b="1">
                <a:latin typeface="Times New Roman" panose="02020603050405020304" pitchFamily="18" charset="0"/>
                <a:ea typeface="SimSun" panose="02010600030101010101" pitchFamily="2" charset="-122"/>
              </a:rPr>
              <a:t>T</a:t>
            </a:r>
            <a:endParaRPr lang="pt-PT" sz="2400" b="1"/>
          </a:p>
        </p:txBody>
      </p:sp>
      <p:sp>
        <p:nvSpPr>
          <p:cNvPr id="238606" name="Text Box 14"/>
          <p:cNvSpPr txBox="1">
            <a:spLocks noChangeAspect="1" noChangeArrowheads="1"/>
          </p:cNvSpPr>
          <p:nvPr/>
        </p:nvSpPr>
        <p:spPr bwMode="auto">
          <a:xfrm>
            <a:off x="6804025" y="4148138"/>
            <a:ext cx="1728788"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2000" b="1" i="1">
                <a:latin typeface="Times New Roman" panose="02020603050405020304" pitchFamily="18" charset="0"/>
                <a:ea typeface="SimSun" panose="02010600030101010101" pitchFamily="2" charset="-122"/>
              </a:rPr>
              <a:t>Edge-triggered</a:t>
            </a:r>
            <a:endParaRPr lang="pt-PT" sz="2000" b="1" i="1"/>
          </a:p>
        </p:txBody>
      </p:sp>
      <p:sp>
        <p:nvSpPr>
          <p:cNvPr id="238608" name="AutoShape 16"/>
          <p:cNvSpPr>
            <a:spLocks/>
          </p:cNvSpPr>
          <p:nvPr/>
        </p:nvSpPr>
        <p:spPr bwMode="auto">
          <a:xfrm>
            <a:off x="6588125" y="3629025"/>
            <a:ext cx="144463" cy="1436688"/>
          </a:xfrm>
          <a:prstGeom prst="rightBrace">
            <a:avLst>
              <a:gd name="adj1" fmla="val 8287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38611" name="AutoShape 19"/>
          <p:cNvSpPr>
            <a:spLocks noChangeArrowheads="1"/>
          </p:cNvSpPr>
          <p:nvPr/>
        </p:nvSpPr>
        <p:spPr bwMode="auto">
          <a:xfrm>
            <a:off x="1447800" y="3040063"/>
            <a:ext cx="71438" cy="604837"/>
          </a:xfrm>
          <a:prstGeom prst="downArrow">
            <a:avLst>
              <a:gd name="adj1" fmla="val 50000"/>
              <a:gd name="adj2" fmla="val 211665"/>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38612" name="AutoShape 20"/>
          <p:cNvSpPr>
            <a:spLocks noChangeArrowheads="1"/>
          </p:cNvSpPr>
          <p:nvPr/>
        </p:nvSpPr>
        <p:spPr bwMode="auto">
          <a:xfrm>
            <a:off x="1447800" y="1770063"/>
            <a:ext cx="71438" cy="773112"/>
          </a:xfrm>
          <a:prstGeom prst="downArrow">
            <a:avLst>
              <a:gd name="adj1" fmla="val 50000"/>
              <a:gd name="adj2" fmla="val 270553"/>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38615" name="AutoShape 23"/>
          <p:cNvSpPr>
            <a:spLocks noChangeArrowheads="1"/>
          </p:cNvSpPr>
          <p:nvPr/>
        </p:nvSpPr>
        <p:spPr bwMode="auto">
          <a:xfrm rot="16200000">
            <a:off x="2650331" y="2993232"/>
            <a:ext cx="71437" cy="1758950"/>
          </a:xfrm>
          <a:prstGeom prst="downArrow">
            <a:avLst>
              <a:gd name="adj1" fmla="val 50000"/>
              <a:gd name="adj2" fmla="val 61556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38616" name="AutoShape 24"/>
          <p:cNvSpPr>
            <a:spLocks noChangeArrowheads="1"/>
          </p:cNvSpPr>
          <p:nvPr/>
        </p:nvSpPr>
        <p:spPr bwMode="auto">
          <a:xfrm rot="16200000">
            <a:off x="5006975" y="3043238"/>
            <a:ext cx="71437" cy="1658938"/>
          </a:xfrm>
          <a:prstGeom prst="downArrow">
            <a:avLst>
              <a:gd name="adj1" fmla="val 50000"/>
              <a:gd name="adj2" fmla="val 58056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38620" name="AutoShape 28"/>
          <p:cNvSpPr>
            <a:spLocks noChangeArrowheads="1"/>
          </p:cNvSpPr>
          <p:nvPr/>
        </p:nvSpPr>
        <p:spPr bwMode="auto">
          <a:xfrm rot="5400000">
            <a:off x="3835400" y="4125913"/>
            <a:ext cx="909638" cy="868362"/>
          </a:xfrm>
          <a:custGeom>
            <a:avLst/>
            <a:gdLst>
              <a:gd name="G0" fmla="+- 13634 0 0"/>
              <a:gd name="G1" fmla="+- 18153 0 0"/>
              <a:gd name="G2" fmla="+- 2316 0 0"/>
              <a:gd name="G3" fmla="*/ 13634 1 2"/>
              <a:gd name="G4" fmla="+- G3 10800 0"/>
              <a:gd name="G5" fmla="+- 21600 13634 18153"/>
              <a:gd name="G6" fmla="+- 18153 2316 0"/>
              <a:gd name="G7" fmla="*/ G6 1 2"/>
              <a:gd name="G8" fmla="*/ 18153 2 1"/>
              <a:gd name="G9" fmla="+- G8 0 21600"/>
              <a:gd name="G10" fmla="*/ 21600 G0 G1"/>
              <a:gd name="G11" fmla="*/ 21600 G4 G1"/>
              <a:gd name="G12" fmla="*/ 21600 G5 G1"/>
              <a:gd name="G13" fmla="*/ 21600 G7 G1"/>
              <a:gd name="G14" fmla="*/ 18153 1 2"/>
              <a:gd name="G15" fmla="+- G5 0 G4"/>
              <a:gd name="G16" fmla="+- G0 0 G4"/>
              <a:gd name="G17" fmla="*/ G2 G15 G16"/>
              <a:gd name="T0" fmla="*/ 17617 w 21600"/>
              <a:gd name="T1" fmla="*/ 0 h 21600"/>
              <a:gd name="T2" fmla="*/ 13634 w 21600"/>
              <a:gd name="T3" fmla="*/ 2316 h 21600"/>
              <a:gd name="T4" fmla="*/ 0 w 21600"/>
              <a:gd name="T5" fmla="*/ 20962 h 21600"/>
              <a:gd name="T6" fmla="*/ 9077 w 21600"/>
              <a:gd name="T7" fmla="*/ 21600 h 21600"/>
              <a:gd name="T8" fmla="*/ 18153 w 21600"/>
              <a:gd name="T9" fmla="*/ 12178 h 21600"/>
              <a:gd name="T10" fmla="*/ 21600 w 21600"/>
              <a:gd name="T11" fmla="*/ 2316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17" y="0"/>
                </a:moveTo>
                <a:lnTo>
                  <a:pt x="13634" y="2316"/>
                </a:lnTo>
                <a:lnTo>
                  <a:pt x="17081" y="2316"/>
                </a:lnTo>
                <a:lnTo>
                  <a:pt x="17081" y="20324"/>
                </a:lnTo>
                <a:lnTo>
                  <a:pt x="0" y="20324"/>
                </a:lnTo>
                <a:lnTo>
                  <a:pt x="0" y="21600"/>
                </a:lnTo>
                <a:lnTo>
                  <a:pt x="18153" y="21600"/>
                </a:lnTo>
                <a:lnTo>
                  <a:pt x="18153" y="2316"/>
                </a:lnTo>
                <a:lnTo>
                  <a:pt x="21600" y="2316"/>
                </a:lnTo>
                <a:close/>
              </a:path>
            </a:pathLst>
          </a:cu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38621" name="AutoShape 29"/>
          <p:cNvSpPr>
            <a:spLocks noChangeArrowheads="1"/>
          </p:cNvSpPr>
          <p:nvPr/>
        </p:nvSpPr>
        <p:spPr bwMode="auto">
          <a:xfrm rot="16200000" flipH="1">
            <a:off x="5367338" y="4140200"/>
            <a:ext cx="895350" cy="825500"/>
          </a:xfrm>
          <a:custGeom>
            <a:avLst/>
            <a:gdLst>
              <a:gd name="G0" fmla="+- 13634 0 0"/>
              <a:gd name="G1" fmla="+- 18153 0 0"/>
              <a:gd name="G2" fmla="+- 2316 0 0"/>
              <a:gd name="G3" fmla="*/ 13634 1 2"/>
              <a:gd name="G4" fmla="+- G3 10800 0"/>
              <a:gd name="G5" fmla="+- 21600 13634 18153"/>
              <a:gd name="G6" fmla="+- 18153 2316 0"/>
              <a:gd name="G7" fmla="*/ G6 1 2"/>
              <a:gd name="G8" fmla="*/ 18153 2 1"/>
              <a:gd name="G9" fmla="+- G8 0 21600"/>
              <a:gd name="G10" fmla="*/ 21600 G0 G1"/>
              <a:gd name="G11" fmla="*/ 21600 G4 G1"/>
              <a:gd name="G12" fmla="*/ 21600 G5 G1"/>
              <a:gd name="G13" fmla="*/ 21600 G7 G1"/>
              <a:gd name="G14" fmla="*/ 18153 1 2"/>
              <a:gd name="G15" fmla="+- G5 0 G4"/>
              <a:gd name="G16" fmla="+- G0 0 G4"/>
              <a:gd name="G17" fmla="*/ G2 G15 G16"/>
              <a:gd name="T0" fmla="*/ 17617 w 21600"/>
              <a:gd name="T1" fmla="*/ 0 h 21600"/>
              <a:gd name="T2" fmla="*/ 13634 w 21600"/>
              <a:gd name="T3" fmla="*/ 2316 h 21600"/>
              <a:gd name="T4" fmla="*/ 0 w 21600"/>
              <a:gd name="T5" fmla="*/ 20962 h 21600"/>
              <a:gd name="T6" fmla="*/ 9077 w 21600"/>
              <a:gd name="T7" fmla="*/ 21600 h 21600"/>
              <a:gd name="T8" fmla="*/ 18153 w 21600"/>
              <a:gd name="T9" fmla="*/ 12178 h 21600"/>
              <a:gd name="T10" fmla="*/ 21600 w 21600"/>
              <a:gd name="T11" fmla="*/ 2316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17" y="0"/>
                </a:moveTo>
                <a:lnTo>
                  <a:pt x="13634" y="2316"/>
                </a:lnTo>
                <a:lnTo>
                  <a:pt x="17081" y="2316"/>
                </a:lnTo>
                <a:lnTo>
                  <a:pt x="17081" y="20324"/>
                </a:lnTo>
                <a:lnTo>
                  <a:pt x="0" y="20324"/>
                </a:lnTo>
                <a:lnTo>
                  <a:pt x="0" y="21600"/>
                </a:lnTo>
                <a:lnTo>
                  <a:pt x="18153" y="21600"/>
                </a:lnTo>
                <a:lnTo>
                  <a:pt x="18153" y="2316"/>
                </a:lnTo>
                <a:lnTo>
                  <a:pt x="21600" y="2316"/>
                </a:lnTo>
                <a:close/>
              </a:path>
            </a:pathLst>
          </a:cu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p>
            <a:fld id="{3CE7F41B-3ED2-4789-A859-820621C9AA24}" type="slidenum">
              <a:rPr lang="en-US"/>
              <a:pPr/>
              <a:t>10</a:t>
            </a:fld>
            <a:endParaRPr lang="en-US"/>
          </a:p>
        </p:txBody>
      </p:sp>
      <p:sp>
        <p:nvSpPr>
          <p:cNvPr id="250882" name="Rectangle 2"/>
          <p:cNvSpPr>
            <a:spLocks noGrp="1" noChangeArrowheads="1"/>
          </p:cNvSpPr>
          <p:nvPr>
            <p:ph type="title"/>
          </p:nvPr>
        </p:nvSpPr>
        <p:spPr/>
        <p:txBody>
          <a:bodyPr/>
          <a:lstStyle/>
          <a:p>
            <a:r>
              <a:rPr lang="en-US"/>
              <a:t>Etapa 3: Diagrama de estados</a:t>
            </a:r>
          </a:p>
        </p:txBody>
      </p:sp>
      <p:graphicFrame>
        <p:nvGraphicFramePr>
          <p:cNvPr id="250884" name="Object 4"/>
          <p:cNvGraphicFramePr>
            <a:graphicFrameLocks noChangeAspect="1"/>
          </p:cNvGraphicFramePr>
          <p:nvPr/>
        </p:nvGraphicFramePr>
        <p:xfrm>
          <a:off x="1104900" y="1641475"/>
          <a:ext cx="6858000" cy="3781425"/>
        </p:xfrm>
        <a:graphic>
          <a:graphicData uri="http://schemas.openxmlformats.org/presentationml/2006/ole">
            <mc:AlternateContent xmlns:mc="http://schemas.openxmlformats.org/markup-compatibility/2006">
              <mc:Choice xmlns:v="urn:schemas-microsoft-com:vml" Requires="v">
                <p:oleObj spid="_x0000_s250889" name="Artwork" r:id="rId4" imgW="5353797" imgH="2952381" progId="Adobe.Illustrator.7">
                  <p:embed/>
                </p:oleObj>
              </mc:Choice>
              <mc:Fallback>
                <p:oleObj name="Artwork" r:id="rId4" imgW="5353797" imgH="2952381" progId="Adobe.Illustrator.7">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1641475"/>
                        <a:ext cx="6858000" cy="3781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11" name="Slide Number Placeholder 4"/>
          <p:cNvSpPr>
            <a:spLocks noGrp="1"/>
          </p:cNvSpPr>
          <p:nvPr>
            <p:ph type="sldNum" sz="quarter" idx="11"/>
          </p:nvPr>
        </p:nvSpPr>
        <p:spPr/>
        <p:txBody>
          <a:bodyPr/>
          <a:lstStyle/>
          <a:p>
            <a:fld id="{4D3A0596-FBE8-4915-B32A-BA1E443D4EA9}" type="slidenum">
              <a:rPr lang="en-US"/>
              <a:pPr/>
              <a:t>11</a:t>
            </a:fld>
            <a:endParaRPr lang="en-US"/>
          </a:p>
        </p:txBody>
      </p:sp>
      <p:sp>
        <p:nvSpPr>
          <p:cNvPr id="251906" name="Rectangle 2"/>
          <p:cNvSpPr>
            <a:spLocks noGrp="1" noChangeArrowheads="1"/>
          </p:cNvSpPr>
          <p:nvPr>
            <p:ph type="title"/>
          </p:nvPr>
        </p:nvSpPr>
        <p:spPr>
          <a:xfrm>
            <a:off x="457200" y="274638"/>
            <a:ext cx="8229600" cy="812800"/>
          </a:xfrm>
        </p:spPr>
        <p:txBody>
          <a:bodyPr/>
          <a:lstStyle/>
          <a:p>
            <a:r>
              <a:rPr lang="en-US"/>
              <a:t>Variação ao exemplo anterior</a:t>
            </a:r>
          </a:p>
        </p:txBody>
      </p:sp>
      <p:sp>
        <p:nvSpPr>
          <p:cNvPr id="251907" name="Rectangle 3"/>
          <p:cNvSpPr>
            <a:spLocks noGrp="1" noChangeArrowheads="1"/>
          </p:cNvSpPr>
          <p:nvPr>
            <p:ph type="body" idx="1"/>
          </p:nvPr>
        </p:nvSpPr>
        <p:spPr>
          <a:xfrm>
            <a:off x="457200" y="5208588"/>
            <a:ext cx="8229600" cy="917575"/>
          </a:xfrm>
        </p:spPr>
        <p:txBody>
          <a:bodyPr/>
          <a:lstStyle/>
          <a:p>
            <a:pPr marL="227013" indent="-227013"/>
            <a:r>
              <a:rPr lang="en-US"/>
              <a:t>Transformou-se numa máquina de </a:t>
            </a:r>
            <a:r>
              <a:rPr lang="en-US" i="1"/>
              <a:t>Moore</a:t>
            </a:r>
          </a:p>
        </p:txBody>
      </p:sp>
      <p:graphicFrame>
        <p:nvGraphicFramePr>
          <p:cNvPr id="251908" name="Object 4"/>
          <p:cNvGraphicFramePr>
            <a:graphicFrameLocks noChangeAspect="1"/>
          </p:cNvGraphicFramePr>
          <p:nvPr/>
        </p:nvGraphicFramePr>
        <p:xfrm>
          <a:off x="457200" y="1066800"/>
          <a:ext cx="6858000" cy="3960813"/>
        </p:xfrm>
        <a:graphic>
          <a:graphicData uri="http://schemas.openxmlformats.org/presentationml/2006/ole">
            <mc:AlternateContent xmlns:mc="http://schemas.openxmlformats.org/markup-compatibility/2006">
              <mc:Choice xmlns:v="urn:schemas-microsoft-com:vml" Requires="v">
                <p:oleObj spid="_x0000_s251918" name="Artwork" r:id="rId4" imgW="9142857" imgH="5687219" progId="Adobe.Illustrator.7">
                  <p:embed/>
                </p:oleObj>
              </mc:Choice>
              <mc:Fallback>
                <p:oleObj name="Artwork" r:id="rId4" imgW="9142857" imgH="5687219" progId="Adobe.Illustrator.7">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t="7146"/>
                      <a:stretch>
                        <a:fillRect/>
                      </a:stretch>
                    </p:blipFill>
                    <p:spPr bwMode="auto">
                      <a:xfrm>
                        <a:off x="457200" y="1066800"/>
                        <a:ext cx="6858000" cy="3960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1909" name="Group 5"/>
          <p:cNvGrpSpPr>
            <a:grpSpLocks/>
          </p:cNvGrpSpPr>
          <p:nvPr/>
        </p:nvGrpSpPr>
        <p:grpSpPr bwMode="auto">
          <a:xfrm>
            <a:off x="5715000" y="1219200"/>
            <a:ext cx="152400" cy="228600"/>
            <a:chOff x="3840" y="768"/>
            <a:chExt cx="96" cy="144"/>
          </a:xfrm>
        </p:grpSpPr>
        <p:sp>
          <p:nvSpPr>
            <p:cNvPr id="251910" name="Line 6"/>
            <p:cNvSpPr>
              <a:spLocks noChangeShapeType="1"/>
            </p:cNvSpPr>
            <p:nvPr/>
          </p:nvSpPr>
          <p:spPr bwMode="auto">
            <a:xfrm>
              <a:off x="3840" y="768"/>
              <a:ext cx="96"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51911" name="Line 7"/>
            <p:cNvSpPr>
              <a:spLocks noChangeShapeType="1"/>
            </p:cNvSpPr>
            <p:nvPr/>
          </p:nvSpPr>
          <p:spPr bwMode="auto">
            <a:xfrm flipH="1">
              <a:off x="3840" y="768"/>
              <a:ext cx="96"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grpSp>
      <p:sp>
        <p:nvSpPr>
          <p:cNvPr id="251912" name="Text Box 8"/>
          <p:cNvSpPr txBox="1">
            <a:spLocks noChangeArrowheads="1"/>
          </p:cNvSpPr>
          <p:nvPr/>
        </p:nvSpPr>
        <p:spPr bwMode="auto">
          <a:xfrm>
            <a:off x="6477000" y="1828800"/>
            <a:ext cx="24511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a:latin typeface="Helvetica" panose="020B0604020202020204" pitchFamily="34" charset="0"/>
              </a:rPr>
              <a:t>MAXS = Q0 </a:t>
            </a:r>
            <a:r>
              <a:rPr lang="en-US" sz="2400">
                <a:latin typeface="Helvetica" panose="020B0604020202020204" pitchFamily="34" charset="0"/>
                <a:sym typeface="Symbol" panose="05050102010706020507" pitchFamily="18" charset="2"/>
              </a:rPr>
              <a:t></a:t>
            </a:r>
            <a:r>
              <a:rPr lang="en-US" sz="2400">
                <a:latin typeface="Helvetica" panose="020B0604020202020204" pitchFamily="34" charset="0"/>
              </a:rPr>
              <a:t> Q1</a:t>
            </a:r>
          </a:p>
        </p:txBody>
      </p:sp>
      <p:sp>
        <p:nvSpPr>
          <p:cNvPr id="251913" name="Text Box 9"/>
          <p:cNvSpPr txBox="1">
            <a:spLocks noChangeArrowheads="1"/>
          </p:cNvSpPr>
          <p:nvPr/>
        </p:nvSpPr>
        <p:spPr bwMode="auto">
          <a:xfrm>
            <a:off x="7004050" y="1287463"/>
            <a:ext cx="615950" cy="274637"/>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a:latin typeface="Helvetica" panose="020B0604020202020204" pitchFamily="34" charset="0"/>
              </a:rPr>
              <a:t>MAXS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19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P spid="251912" grpId="0" autoUpdateAnimBg="0"/>
      <p:bldP spid="2519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p>
            <a:fld id="{79A8AA3A-EE1A-46C5-AF30-32C265F7A06A}" type="slidenum">
              <a:rPr lang="en-US"/>
              <a:pPr/>
              <a:t>12</a:t>
            </a:fld>
            <a:endParaRPr lang="en-US"/>
          </a:p>
        </p:txBody>
      </p:sp>
      <p:graphicFrame>
        <p:nvGraphicFramePr>
          <p:cNvPr id="252932" name="Object 4"/>
          <p:cNvGraphicFramePr>
            <a:graphicFrameLocks noChangeAspect="1"/>
          </p:cNvGraphicFramePr>
          <p:nvPr/>
        </p:nvGraphicFramePr>
        <p:xfrm>
          <a:off x="914400" y="2566988"/>
          <a:ext cx="6781800" cy="3721100"/>
        </p:xfrm>
        <a:graphic>
          <a:graphicData uri="http://schemas.openxmlformats.org/presentationml/2006/ole">
            <mc:AlternateContent xmlns:mc="http://schemas.openxmlformats.org/markup-compatibility/2006">
              <mc:Choice xmlns:v="urn:schemas-microsoft-com:vml" Requires="v">
                <p:oleObj spid="_x0000_s252941" name="Artwork" r:id="rId4" imgW="5380952" imgH="2952381" progId="Adobe.Illustrator.7">
                  <p:embed/>
                </p:oleObj>
              </mc:Choice>
              <mc:Fallback>
                <p:oleObj name="Artwork" r:id="rId4" imgW="5380952" imgH="2952381" progId="Adobe.Illustrator.7">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66988"/>
                        <a:ext cx="6781800" cy="3721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1" name="Object 3"/>
          <p:cNvGraphicFramePr>
            <a:graphicFrameLocks noChangeAspect="1"/>
          </p:cNvGraphicFramePr>
          <p:nvPr/>
        </p:nvGraphicFramePr>
        <p:xfrm>
          <a:off x="3162300" y="241300"/>
          <a:ext cx="2362200" cy="2538413"/>
        </p:xfrm>
        <a:graphic>
          <a:graphicData uri="http://schemas.openxmlformats.org/presentationml/2006/ole">
            <mc:AlternateContent xmlns:mc="http://schemas.openxmlformats.org/markup-compatibility/2006">
              <mc:Choice xmlns:v="urn:schemas-microsoft-com:vml" Requires="v">
                <p:oleObj spid="_x0000_s252942" name="Artwork" r:id="rId6" imgW="1571844" imgH="1495634" progId="Adobe.Illustrator.7">
                  <p:embed/>
                </p:oleObj>
              </mc:Choice>
              <mc:Fallback>
                <p:oleObj name="Artwork" r:id="rId6" imgW="1571844" imgH="1495634" progId="Adobe.Illustrator.7">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r="11429"/>
                      <a:stretch>
                        <a:fillRect/>
                      </a:stretch>
                    </p:blipFill>
                    <p:spPr bwMode="auto">
                      <a:xfrm>
                        <a:off x="3162300" y="241300"/>
                        <a:ext cx="2362200" cy="2538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additive="base">
                                        <p:cTn id="7" dur="500" fill="hold"/>
                                        <p:tgtEl>
                                          <p:spTgt spid="252932"/>
                                        </p:tgtEl>
                                        <p:attrNameLst>
                                          <p:attrName>ppt_x</p:attrName>
                                        </p:attrNameLst>
                                      </p:cBhvr>
                                      <p:tavLst>
                                        <p:tav tm="0">
                                          <p:val>
                                            <p:strVal val="#ppt_x"/>
                                          </p:val>
                                        </p:tav>
                                        <p:tav tm="100000">
                                          <p:val>
                                            <p:strVal val="#ppt_x"/>
                                          </p:val>
                                        </p:tav>
                                      </p:tavLst>
                                    </p:anim>
                                    <p:anim calcmode="lin" valueType="num">
                                      <p:cBhvr additive="base">
                                        <p:cTn id="8" dur="500" fill="hold"/>
                                        <p:tgtEl>
                                          <p:spTgt spid="252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p>
            <a:fld id="{B6D2A700-2B62-495E-924E-E0285633D0D3}" type="slidenum">
              <a:rPr lang="en-US"/>
              <a:pPr/>
              <a:t>13</a:t>
            </a:fld>
            <a:endParaRPr lang="en-US"/>
          </a:p>
        </p:txBody>
      </p:sp>
      <p:sp>
        <p:nvSpPr>
          <p:cNvPr id="277506" name="Rectangle 2"/>
          <p:cNvSpPr>
            <a:spLocks noGrp="1" noChangeArrowheads="1"/>
          </p:cNvSpPr>
          <p:nvPr>
            <p:ph type="title"/>
          </p:nvPr>
        </p:nvSpPr>
        <p:spPr/>
        <p:txBody>
          <a:bodyPr/>
          <a:lstStyle/>
          <a:p>
            <a:r>
              <a:rPr lang="en-US"/>
              <a:t>Diagramas temporais</a:t>
            </a:r>
          </a:p>
        </p:txBody>
      </p:sp>
      <p:graphicFrame>
        <p:nvGraphicFramePr>
          <p:cNvPr id="277508" name="Object 4"/>
          <p:cNvGraphicFramePr>
            <a:graphicFrameLocks noChangeAspect="1"/>
          </p:cNvGraphicFramePr>
          <p:nvPr/>
        </p:nvGraphicFramePr>
        <p:xfrm>
          <a:off x="214313" y="1866900"/>
          <a:ext cx="8688387" cy="3287713"/>
        </p:xfrm>
        <a:graphic>
          <a:graphicData uri="http://schemas.openxmlformats.org/presentationml/2006/ole">
            <mc:AlternateContent xmlns:mc="http://schemas.openxmlformats.org/markup-compatibility/2006">
              <mc:Choice xmlns:v="urn:schemas-microsoft-com:vml" Requires="v">
                <p:oleObj spid="_x0000_s277513" name="Artwork" r:id="rId4" imgW="8228571" imgH="3115110" progId="Adobe.Illustrator.7">
                  <p:embed/>
                </p:oleObj>
              </mc:Choice>
              <mc:Fallback>
                <p:oleObj name="Artwork" r:id="rId4" imgW="8228571" imgH="3115110" progId="Adobe.Illustrator.7">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1866900"/>
                        <a:ext cx="8688387" cy="3287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p>
            <a:fld id="{AD40F85C-95D6-4492-A6D5-C59251EAC921}" type="slidenum">
              <a:rPr lang="en-US"/>
              <a:pPr/>
              <a:t>14</a:t>
            </a:fld>
            <a:endParaRPr lang="en-US"/>
          </a:p>
        </p:txBody>
      </p:sp>
      <p:sp>
        <p:nvSpPr>
          <p:cNvPr id="297986" name="Rectangle 2"/>
          <p:cNvSpPr>
            <a:spLocks noChangeArrowheads="1"/>
          </p:cNvSpPr>
          <p:nvPr/>
        </p:nvSpPr>
        <p:spPr bwMode="auto">
          <a:xfrm>
            <a:off x="0" y="2540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sz="3200"/>
              <a:t>Análise de máquinas de estados: exemplo II</a:t>
            </a:r>
          </a:p>
        </p:txBody>
      </p:sp>
      <p:pic>
        <p:nvPicPr>
          <p:cNvPr id="2979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75" y="811213"/>
            <a:ext cx="8604250" cy="523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p>
            <a:fld id="{366E0B6A-882D-4A85-A0C5-D64F20912875}" type="slidenum">
              <a:rPr lang="en-US"/>
              <a:pPr/>
              <a:t>15</a:t>
            </a:fld>
            <a:endParaRPr lang="en-US"/>
          </a:p>
        </p:txBody>
      </p:sp>
      <p:sp>
        <p:nvSpPr>
          <p:cNvPr id="281602" name="Rectangle 2"/>
          <p:cNvSpPr>
            <a:spLocks noGrp="1" noChangeArrowheads="1"/>
          </p:cNvSpPr>
          <p:nvPr>
            <p:ph type="title"/>
          </p:nvPr>
        </p:nvSpPr>
        <p:spPr/>
        <p:txBody>
          <a:bodyPr/>
          <a:lstStyle/>
          <a:p>
            <a:r>
              <a:rPr lang="pt-PT"/>
              <a:t>A seguir…</a:t>
            </a:r>
          </a:p>
        </p:txBody>
      </p:sp>
      <p:sp>
        <p:nvSpPr>
          <p:cNvPr id="281603" name="Rectangle 3"/>
          <p:cNvSpPr>
            <a:spLocks noGrp="1" noChangeArrowheads="1"/>
          </p:cNvSpPr>
          <p:nvPr>
            <p:ph type="body" idx="1"/>
          </p:nvPr>
        </p:nvSpPr>
        <p:spPr>
          <a:xfrm>
            <a:off x="457200" y="1600201"/>
            <a:ext cx="8229600" cy="2803634"/>
          </a:xfrm>
        </p:spPr>
        <p:txBody>
          <a:bodyPr/>
          <a:lstStyle/>
          <a:p>
            <a:r>
              <a:rPr lang="pt-PT" dirty="0"/>
              <a:t>Contadores</a:t>
            </a:r>
          </a:p>
          <a:p>
            <a:r>
              <a:rPr lang="pt-PT" dirty="0" smtClean="0"/>
              <a:t>Registos </a:t>
            </a:r>
            <a:r>
              <a:rPr lang="pt-PT" dirty="0"/>
              <a:t>de armazenamento</a:t>
            </a:r>
          </a:p>
          <a:p>
            <a:r>
              <a:rPr lang="pt-PT" dirty="0"/>
              <a:t>Registos de deslocamento</a:t>
            </a:r>
          </a:p>
          <a:p>
            <a:r>
              <a:rPr lang="pt-PT" dirty="0"/>
              <a:t>… e muito mais! </a:t>
            </a:r>
            <a:r>
              <a:rPr lang="pt-PT" dirty="0">
                <a:sym typeface="Wingdings" panose="05000000000000000000" pitchFamily="2" charset="2"/>
              </a:rPr>
              <a:t></a:t>
            </a:r>
            <a:endParaRPr lang="pt-P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p>
            <a:fld id="{F4D12B1A-4CC0-44E0-A5BC-12B0210AE6E0}" type="slidenum">
              <a:rPr lang="en-US"/>
              <a:pPr/>
              <a:t>2</a:t>
            </a:fld>
            <a:endParaRPr lang="en-US"/>
          </a:p>
        </p:txBody>
      </p:sp>
      <p:sp>
        <p:nvSpPr>
          <p:cNvPr id="244738" name="Rectangle 2"/>
          <p:cNvSpPr>
            <a:spLocks noGrp="1" noChangeArrowheads="1"/>
          </p:cNvSpPr>
          <p:nvPr>
            <p:ph type="title"/>
          </p:nvPr>
        </p:nvSpPr>
        <p:spPr/>
        <p:txBody>
          <a:bodyPr/>
          <a:lstStyle/>
          <a:p>
            <a:r>
              <a:rPr lang="en-US"/>
              <a:t>Caracterização de flip-flops</a:t>
            </a:r>
          </a:p>
        </p:txBody>
      </p:sp>
      <p:sp>
        <p:nvSpPr>
          <p:cNvPr id="244740" name="Rectangle 4"/>
          <p:cNvSpPr>
            <a:spLocks noGrp="1" noChangeArrowheads="1"/>
          </p:cNvSpPr>
          <p:nvPr>
            <p:ph type="body" idx="1"/>
          </p:nvPr>
        </p:nvSpPr>
        <p:spPr/>
        <p:txBody>
          <a:bodyPr/>
          <a:lstStyle/>
          <a:p>
            <a:r>
              <a:rPr lang="pt-PT"/>
              <a:t>Tabelas de funcionamento</a:t>
            </a:r>
          </a:p>
          <a:p>
            <a:r>
              <a:rPr lang="pt-PT"/>
              <a:t>Tabelas de transições</a:t>
            </a:r>
          </a:p>
          <a:p>
            <a:pPr lvl="1"/>
            <a:r>
              <a:rPr lang="pt-PT"/>
              <a:t>Equações características</a:t>
            </a:r>
          </a:p>
          <a:p>
            <a:r>
              <a:rPr lang="pt-PT"/>
              <a:t>Tabelas de excitação</a:t>
            </a:r>
          </a:p>
          <a:p>
            <a:r>
              <a:rPr lang="pt-PT"/>
              <a:t>Diagramas de estado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25" name="Slide Number Placeholder 4"/>
          <p:cNvSpPr>
            <a:spLocks noGrp="1"/>
          </p:cNvSpPr>
          <p:nvPr>
            <p:ph type="sldNum" sz="quarter" idx="11"/>
          </p:nvPr>
        </p:nvSpPr>
        <p:spPr/>
        <p:txBody>
          <a:bodyPr/>
          <a:lstStyle/>
          <a:p>
            <a:fld id="{41135CF3-0A10-46D8-9386-E08894A59006}" type="slidenum">
              <a:rPr lang="en-US"/>
              <a:pPr/>
              <a:t>3</a:t>
            </a:fld>
            <a:endParaRPr lang="en-US"/>
          </a:p>
        </p:txBody>
      </p:sp>
      <p:sp>
        <p:nvSpPr>
          <p:cNvPr id="259074" name="Rectangle 2"/>
          <p:cNvSpPr>
            <a:spLocks noGrp="1" noChangeArrowheads="1"/>
          </p:cNvSpPr>
          <p:nvPr>
            <p:ph type="title"/>
          </p:nvPr>
        </p:nvSpPr>
        <p:spPr/>
        <p:txBody>
          <a:bodyPr/>
          <a:lstStyle/>
          <a:p>
            <a:r>
              <a:rPr lang="en-US" sz="4000"/>
              <a:t>Circuitos sequenciais síncronos</a:t>
            </a:r>
            <a:br>
              <a:rPr lang="en-US" sz="4000"/>
            </a:br>
            <a:r>
              <a:rPr lang="en-US" sz="4000"/>
              <a:t>(ou </a:t>
            </a:r>
            <a:r>
              <a:rPr lang="en-US" sz="4000" i="1"/>
              <a:t>máquinas de estados finitos</a:t>
            </a:r>
            <a:r>
              <a:rPr lang="en-US" sz="4000"/>
              <a:t>)</a:t>
            </a:r>
            <a:endParaRPr lang="pt-PT" sz="4000"/>
          </a:p>
        </p:txBody>
      </p:sp>
      <p:sp>
        <p:nvSpPr>
          <p:cNvPr id="259075" name="Rectangle 3"/>
          <p:cNvSpPr>
            <a:spLocks noGrp="1" noChangeArrowheads="1"/>
          </p:cNvSpPr>
          <p:nvPr>
            <p:ph type="body" idx="1"/>
          </p:nvPr>
        </p:nvSpPr>
        <p:spPr>
          <a:xfrm>
            <a:off x="508000" y="3937000"/>
            <a:ext cx="8394700" cy="1208089"/>
          </a:xfrm>
        </p:spPr>
        <p:txBody>
          <a:bodyPr/>
          <a:lstStyle/>
          <a:p>
            <a:r>
              <a:rPr lang="pt-PT" sz="2800" dirty="0"/>
              <a:t>Modelos estruturais: </a:t>
            </a:r>
            <a:r>
              <a:rPr lang="pt-PT" sz="2800" i="1" dirty="0" err="1"/>
              <a:t>Mealy</a:t>
            </a:r>
            <a:r>
              <a:rPr lang="pt-PT" sz="2800" dirty="0"/>
              <a:t>, </a:t>
            </a:r>
            <a:r>
              <a:rPr lang="pt-PT" sz="2800" i="1" dirty="0"/>
              <a:t>Moore…</a:t>
            </a:r>
          </a:p>
          <a:p>
            <a:r>
              <a:rPr lang="pt-PT" sz="2800" dirty="0"/>
              <a:t>Metodologia de </a:t>
            </a:r>
            <a:r>
              <a:rPr lang="pt-PT" sz="2800" dirty="0" smtClean="0"/>
              <a:t>análise</a:t>
            </a:r>
            <a:endParaRPr lang="pt-PT" sz="2800" dirty="0"/>
          </a:p>
        </p:txBody>
      </p:sp>
      <p:sp>
        <p:nvSpPr>
          <p:cNvPr id="259076" name="Rectangle 4"/>
          <p:cNvSpPr>
            <a:spLocks noChangeArrowheads="1"/>
          </p:cNvSpPr>
          <p:nvPr/>
        </p:nvSpPr>
        <p:spPr bwMode="auto">
          <a:xfrm>
            <a:off x="3136900" y="1638300"/>
            <a:ext cx="29718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pt-PT" sz="2000" i="1"/>
          </a:p>
        </p:txBody>
      </p:sp>
      <p:sp>
        <p:nvSpPr>
          <p:cNvPr id="259077" name="Line 5"/>
          <p:cNvSpPr>
            <a:spLocks noChangeShapeType="1"/>
          </p:cNvSpPr>
          <p:nvPr/>
        </p:nvSpPr>
        <p:spPr bwMode="auto">
          <a:xfrm>
            <a:off x="2057400" y="2311400"/>
            <a:ext cx="1079500" cy="0"/>
          </a:xfrm>
          <a:prstGeom prst="line">
            <a:avLst/>
          </a:prstGeom>
          <a:noFill/>
          <a:ln w="762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PT"/>
          </a:p>
        </p:txBody>
      </p:sp>
      <p:sp>
        <p:nvSpPr>
          <p:cNvPr id="259078" name="Line 6"/>
          <p:cNvSpPr>
            <a:spLocks noChangeShapeType="1"/>
          </p:cNvSpPr>
          <p:nvPr/>
        </p:nvSpPr>
        <p:spPr bwMode="auto">
          <a:xfrm>
            <a:off x="6108700" y="2324100"/>
            <a:ext cx="1079500" cy="0"/>
          </a:xfrm>
          <a:prstGeom prst="line">
            <a:avLst/>
          </a:prstGeom>
          <a:noFill/>
          <a:ln w="762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PT"/>
          </a:p>
        </p:txBody>
      </p:sp>
      <p:sp>
        <p:nvSpPr>
          <p:cNvPr id="259112" name="Rectangle 40"/>
          <p:cNvSpPr>
            <a:spLocks noChangeArrowheads="1"/>
          </p:cNvSpPr>
          <p:nvPr/>
        </p:nvSpPr>
        <p:spPr bwMode="auto">
          <a:xfrm>
            <a:off x="1063625" y="2117725"/>
            <a:ext cx="10048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b="1" i="1">
                <a:solidFill>
                  <a:srgbClr val="0000FF"/>
                </a:solidFill>
                <a:latin typeface="Times New Roman" panose="02020603050405020304" pitchFamily="18" charset="0"/>
                <a:ea typeface="SimSun" panose="02010600030101010101" pitchFamily="2" charset="-122"/>
              </a:rPr>
              <a:t>Entradas</a:t>
            </a:r>
            <a:endParaRPr lang="pt-PT"/>
          </a:p>
        </p:txBody>
      </p:sp>
      <p:sp>
        <p:nvSpPr>
          <p:cNvPr id="259113" name="Rectangle 41"/>
          <p:cNvSpPr>
            <a:spLocks noChangeArrowheads="1"/>
          </p:cNvSpPr>
          <p:nvPr/>
        </p:nvSpPr>
        <p:spPr bwMode="auto">
          <a:xfrm>
            <a:off x="7137400" y="2130425"/>
            <a:ext cx="8048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b="1" i="1">
                <a:solidFill>
                  <a:srgbClr val="0000FF"/>
                </a:solidFill>
                <a:latin typeface="Times New Roman" panose="02020603050405020304" pitchFamily="18" charset="0"/>
                <a:ea typeface="SimSun" panose="02010600030101010101" pitchFamily="2" charset="-122"/>
              </a:rPr>
              <a:t>Saídas</a:t>
            </a:r>
            <a:endParaRPr lang="pt-PT"/>
          </a:p>
        </p:txBody>
      </p:sp>
      <p:sp>
        <p:nvSpPr>
          <p:cNvPr id="259115" name="Line 43"/>
          <p:cNvSpPr>
            <a:spLocks noChangeShapeType="1"/>
          </p:cNvSpPr>
          <p:nvPr/>
        </p:nvSpPr>
        <p:spPr bwMode="auto">
          <a:xfrm flipV="1">
            <a:off x="4622800" y="3013075"/>
            <a:ext cx="0" cy="466725"/>
          </a:xfrm>
          <a:prstGeom prst="line">
            <a:avLst/>
          </a:prstGeom>
          <a:noFill/>
          <a:ln w="317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pt-PT"/>
          </a:p>
        </p:txBody>
      </p:sp>
      <p:sp>
        <p:nvSpPr>
          <p:cNvPr id="259116" name="Line 44"/>
          <p:cNvSpPr>
            <a:spLocks noChangeShapeType="1"/>
          </p:cNvSpPr>
          <p:nvPr/>
        </p:nvSpPr>
        <p:spPr bwMode="auto">
          <a:xfrm>
            <a:off x="3000375" y="3479800"/>
            <a:ext cx="162877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grpSp>
        <p:nvGrpSpPr>
          <p:cNvPr id="259117" name="Group 45"/>
          <p:cNvGrpSpPr>
            <a:grpSpLocks/>
          </p:cNvGrpSpPr>
          <p:nvPr/>
        </p:nvGrpSpPr>
        <p:grpSpPr bwMode="auto">
          <a:xfrm>
            <a:off x="2008188" y="3270250"/>
            <a:ext cx="992187" cy="358775"/>
            <a:chOff x="3021" y="8481"/>
            <a:chExt cx="1561" cy="565"/>
          </a:xfrm>
        </p:grpSpPr>
        <p:sp>
          <p:nvSpPr>
            <p:cNvPr id="259118" name="Line 46"/>
            <p:cNvSpPr>
              <a:spLocks noChangeShapeType="1"/>
            </p:cNvSpPr>
            <p:nvPr/>
          </p:nvSpPr>
          <p:spPr bwMode="auto">
            <a:xfrm>
              <a:off x="3115" y="8933"/>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19" name="Line 47"/>
            <p:cNvSpPr>
              <a:spLocks noChangeShapeType="1"/>
            </p:cNvSpPr>
            <p:nvPr/>
          </p:nvSpPr>
          <p:spPr bwMode="auto">
            <a:xfrm>
              <a:off x="3339"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0" name="Line 48"/>
            <p:cNvSpPr>
              <a:spLocks noChangeShapeType="1"/>
            </p:cNvSpPr>
            <p:nvPr/>
          </p:nvSpPr>
          <p:spPr bwMode="auto">
            <a:xfrm>
              <a:off x="3567" y="8933"/>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1" name="Line 49"/>
            <p:cNvSpPr>
              <a:spLocks noChangeShapeType="1"/>
            </p:cNvSpPr>
            <p:nvPr/>
          </p:nvSpPr>
          <p:spPr bwMode="auto">
            <a:xfrm>
              <a:off x="3791"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2" name="Line 50"/>
            <p:cNvSpPr>
              <a:spLocks noChangeShapeType="1"/>
            </p:cNvSpPr>
            <p:nvPr/>
          </p:nvSpPr>
          <p:spPr bwMode="auto">
            <a:xfrm>
              <a:off x="4019" y="8933"/>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3" name="Line 51"/>
            <p:cNvSpPr>
              <a:spLocks noChangeShapeType="1"/>
            </p:cNvSpPr>
            <p:nvPr/>
          </p:nvSpPr>
          <p:spPr bwMode="auto">
            <a:xfrm>
              <a:off x="4243"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4" name="Line 52"/>
            <p:cNvSpPr>
              <a:spLocks noChangeShapeType="1"/>
            </p:cNvSpPr>
            <p:nvPr/>
          </p:nvSpPr>
          <p:spPr bwMode="auto">
            <a:xfrm>
              <a:off x="3339" y="8594"/>
              <a:ext cx="22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5" name="Line 53"/>
            <p:cNvSpPr>
              <a:spLocks noChangeShapeType="1"/>
            </p:cNvSpPr>
            <p:nvPr/>
          </p:nvSpPr>
          <p:spPr bwMode="auto">
            <a:xfrm>
              <a:off x="3791" y="8594"/>
              <a:ext cx="22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6" name="Line 54"/>
            <p:cNvSpPr>
              <a:spLocks noChangeShapeType="1"/>
            </p:cNvSpPr>
            <p:nvPr/>
          </p:nvSpPr>
          <p:spPr bwMode="auto">
            <a:xfrm flipV="1">
              <a:off x="3567"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7" name="Line 55"/>
            <p:cNvSpPr>
              <a:spLocks noChangeShapeType="1"/>
            </p:cNvSpPr>
            <p:nvPr/>
          </p:nvSpPr>
          <p:spPr bwMode="auto">
            <a:xfrm flipV="1">
              <a:off x="4019"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8" name="Line 56"/>
            <p:cNvSpPr>
              <a:spLocks noChangeShapeType="1"/>
            </p:cNvSpPr>
            <p:nvPr/>
          </p:nvSpPr>
          <p:spPr bwMode="auto">
            <a:xfrm>
              <a:off x="4243" y="8594"/>
              <a:ext cx="2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9129" name="Rectangle 57"/>
            <p:cNvSpPr>
              <a:spLocks noChangeArrowheads="1"/>
            </p:cNvSpPr>
            <p:nvPr/>
          </p:nvSpPr>
          <p:spPr bwMode="auto">
            <a:xfrm>
              <a:off x="3021" y="8481"/>
              <a:ext cx="1561" cy="56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PT"/>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39" name="Slide Number Placeholder 4"/>
          <p:cNvSpPr>
            <a:spLocks noGrp="1"/>
          </p:cNvSpPr>
          <p:nvPr>
            <p:ph type="sldNum" sz="quarter" idx="11"/>
          </p:nvPr>
        </p:nvSpPr>
        <p:spPr/>
        <p:txBody>
          <a:bodyPr/>
          <a:lstStyle/>
          <a:p>
            <a:fld id="{7C514770-4CBB-4442-8CC9-F3F6348ECD96}" type="slidenum">
              <a:rPr lang="en-US"/>
              <a:pPr/>
              <a:t>4</a:t>
            </a:fld>
            <a:endParaRPr lang="en-US"/>
          </a:p>
        </p:txBody>
      </p:sp>
      <p:sp>
        <p:nvSpPr>
          <p:cNvPr id="254978" name="Rectangle 2"/>
          <p:cNvSpPr>
            <a:spLocks noGrp="1" noChangeArrowheads="1"/>
          </p:cNvSpPr>
          <p:nvPr>
            <p:ph type="title"/>
          </p:nvPr>
        </p:nvSpPr>
        <p:spPr/>
        <p:txBody>
          <a:bodyPr/>
          <a:lstStyle/>
          <a:p>
            <a:r>
              <a:rPr lang="en-US" sz="4000"/>
              <a:t>M</a:t>
            </a:r>
            <a:r>
              <a:rPr lang="pt-PT" sz="4000"/>
              <a:t>á</a:t>
            </a:r>
            <a:r>
              <a:rPr lang="en-US" sz="4000"/>
              <a:t>quina de estados finitos: estrutura de </a:t>
            </a:r>
            <a:r>
              <a:rPr lang="en-US" sz="4000" i="1"/>
              <a:t>Mealy</a:t>
            </a:r>
            <a:endParaRPr lang="pt-PT" sz="4000" i="1"/>
          </a:p>
        </p:txBody>
      </p:sp>
      <p:grpSp>
        <p:nvGrpSpPr>
          <p:cNvPr id="255030" name="Group 54"/>
          <p:cNvGrpSpPr>
            <a:grpSpLocks/>
          </p:cNvGrpSpPr>
          <p:nvPr/>
        </p:nvGrpSpPr>
        <p:grpSpPr bwMode="auto">
          <a:xfrm>
            <a:off x="420688" y="2770188"/>
            <a:ext cx="8526462" cy="2798762"/>
            <a:chOff x="1531" y="3508"/>
            <a:chExt cx="13426" cy="4408"/>
          </a:xfrm>
        </p:grpSpPr>
        <p:sp>
          <p:nvSpPr>
            <p:cNvPr id="255031" name="Line 55"/>
            <p:cNvSpPr>
              <a:spLocks noChangeShapeType="1"/>
            </p:cNvSpPr>
            <p:nvPr/>
          </p:nvSpPr>
          <p:spPr bwMode="auto">
            <a:xfrm>
              <a:off x="6065" y="5195"/>
              <a:ext cx="1470" cy="2"/>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5032" name="Line 56"/>
            <p:cNvSpPr>
              <a:spLocks noChangeShapeType="1"/>
            </p:cNvSpPr>
            <p:nvPr/>
          </p:nvSpPr>
          <p:spPr bwMode="auto">
            <a:xfrm>
              <a:off x="9680" y="5197"/>
              <a:ext cx="1470" cy="2"/>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5033" name="Line 57"/>
            <p:cNvSpPr>
              <a:spLocks noChangeShapeType="1"/>
            </p:cNvSpPr>
            <p:nvPr/>
          </p:nvSpPr>
          <p:spPr bwMode="auto">
            <a:xfrm flipV="1">
              <a:off x="3000" y="5195"/>
              <a:ext cx="919" cy="4"/>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5034" name="Line 58"/>
            <p:cNvSpPr>
              <a:spLocks noChangeShapeType="1"/>
            </p:cNvSpPr>
            <p:nvPr/>
          </p:nvSpPr>
          <p:spPr bwMode="auto">
            <a:xfrm>
              <a:off x="13296" y="5199"/>
              <a:ext cx="579" cy="2"/>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5035" name="Line 59"/>
            <p:cNvSpPr>
              <a:spLocks noChangeShapeType="1"/>
            </p:cNvSpPr>
            <p:nvPr/>
          </p:nvSpPr>
          <p:spPr bwMode="auto">
            <a:xfrm flipV="1">
              <a:off x="3355" y="3508"/>
              <a:ext cx="1" cy="1693"/>
            </a:xfrm>
            <a:prstGeom prst="line">
              <a:avLst/>
            </a:prstGeom>
            <a:noFill/>
            <a:ln w="76200">
              <a:solidFill>
                <a:srgbClr val="3366FF"/>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36" name="Line 60"/>
            <p:cNvSpPr>
              <a:spLocks noChangeShapeType="1"/>
            </p:cNvSpPr>
            <p:nvPr/>
          </p:nvSpPr>
          <p:spPr bwMode="auto">
            <a:xfrm>
              <a:off x="3313" y="3564"/>
              <a:ext cx="8981" cy="1"/>
            </a:xfrm>
            <a:prstGeom prst="line">
              <a:avLst/>
            </a:prstGeom>
            <a:noFill/>
            <a:ln w="76200">
              <a:solidFill>
                <a:srgbClr val="3366FF"/>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37" name="Line 61"/>
            <p:cNvSpPr>
              <a:spLocks noChangeShapeType="1"/>
            </p:cNvSpPr>
            <p:nvPr/>
          </p:nvSpPr>
          <p:spPr bwMode="auto">
            <a:xfrm>
              <a:off x="4935" y="6840"/>
              <a:ext cx="5545" cy="1"/>
            </a:xfrm>
            <a:prstGeom prst="line">
              <a:avLst/>
            </a:prstGeom>
            <a:noFill/>
            <a:ln w="76200">
              <a:solidFill>
                <a:srgbClr val="3366FF"/>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38" name="Line 62"/>
            <p:cNvSpPr>
              <a:spLocks noChangeShapeType="1"/>
            </p:cNvSpPr>
            <p:nvPr/>
          </p:nvSpPr>
          <p:spPr bwMode="auto">
            <a:xfrm flipV="1">
              <a:off x="10418" y="5186"/>
              <a:ext cx="1" cy="1693"/>
            </a:xfrm>
            <a:prstGeom prst="line">
              <a:avLst/>
            </a:prstGeom>
            <a:noFill/>
            <a:ln w="76200">
              <a:solidFill>
                <a:srgbClr val="3366FF"/>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39" name="Rectangle 63"/>
            <p:cNvSpPr>
              <a:spLocks noChangeArrowheads="1"/>
            </p:cNvSpPr>
            <p:nvPr/>
          </p:nvSpPr>
          <p:spPr bwMode="auto">
            <a:xfrm>
              <a:off x="13690" y="4941"/>
              <a:ext cx="1267"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b="1" i="1">
                  <a:solidFill>
                    <a:srgbClr val="0000FF"/>
                  </a:solidFill>
                  <a:latin typeface="Times New Roman" panose="02020603050405020304" pitchFamily="18" charset="0"/>
                  <a:ea typeface="SimSun" panose="02010600030101010101" pitchFamily="2" charset="-122"/>
                </a:rPr>
                <a:t>Saídas</a:t>
              </a:r>
              <a:endParaRPr lang="pt-PT"/>
            </a:p>
          </p:txBody>
        </p:sp>
        <p:sp>
          <p:nvSpPr>
            <p:cNvPr id="255040" name="Rectangle 64"/>
            <p:cNvSpPr>
              <a:spLocks noChangeArrowheads="1"/>
            </p:cNvSpPr>
            <p:nvPr/>
          </p:nvSpPr>
          <p:spPr bwMode="auto">
            <a:xfrm>
              <a:off x="5890" y="4664"/>
              <a:ext cx="181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i="1">
                  <a:solidFill>
                    <a:srgbClr val="0000FF"/>
                  </a:solidFill>
                  <a:latin typeface="Times New Roman" panose="02020603050405020304" pitchFamily="18" charset="0"/>
                  <a:ea typeface="SimSun" panose="02010600030101010101" pitchFamily="2" charset="-122"/>
                </a:rPr>
                <a:t>Excitação</a:t>
              </a:r>
              <a:endParaRPr lang="pt-PT"/>
            </a:p>
          </p:txBody>
        </p:sp>
        <p:sp>
          <p:nvSpPr>
            <p:cNvPr id="255041" name="Rectangle 65"/>
            <p:cNvSpPr>
              <a:spLocks noChangeArrowheads="1"/>
            </p:cNvSpPr>
            <p:nvPr/>
          </p:nvSpPr>
          <p:spPr bwMode="auto">
            <a:xfrm>
              <a:off x="9661" y="4665"/>
              <a:ext cx="1447"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i="1">
                  <a:solidFill>
                    <a:srgbClr val="0000FF"/>
                  </a:solidFill>
                  <a:latin typeface="Times New Roman" panose="02020603050405020304" pitchFamily="18" charset="0"/>
                  <a:ea typeface="SimSun" panose="02010600030101010101" pitchFamily="2" charset="-122"/>
                </a:rPr>
                <a:t>Estado</a:t>
              </a:r>
              <a:endParaRPr lang="pt-PT"/>
            </a:p>
          </p:txBody>
        </p:sp>
        <p:sp>
          <p:nvSpPr>
            <p:cNvPr id="255042" name="Line 66"/>
            <p:cNvSpPr>
              <a:spLocks noChangeShapeType="1"/>
            </p:cNvSpPr>
            <p:nvPr/>
          </p:nvSpPr>
          <p:spPr bwMode="auto">
            <a:xfrm flipV="1">
              <a:off x="4995" y="6225"/>
              <a:ext cx="1" cy="611"/>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5043" name="Line 67"/>
            <p:cNvSpPr>
              <a:spLocks noChangeShapeType="1"/>
            </p:cNvSpPr>
            <p:nvPr/>
          </p:nvSpPr>
          <p:spPr bwMode="auto">
            <a:xfrm>
              <a:off x="12243" y="3525"/>
              <a:ext cx="1" cy="656"/>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5044" name="Line 68"/>
            <p:cNvSpPr>
              <a:spLocks noChangeShapeType="1"/>
            </p:cNvSpPr>
            <p:nvPr/>
          </p:nvSpPr>
          <p:spPr bwMode="auto">
            <a:xfrm flipV="1">
              <a:off x="8610" y="6225"/>
              <a:ext cx="1" cy="1485"/>
            </a:xfrm>
            <a:prstGeom prst="line">
              <a:avLst/>
            </a:prstGeom>
            <a:noFill/>
            <a:ln w="317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pt-PT"/>
            </a:p>
          </p:txBody>
        </p:sp>
        <p:sp>
          <p:nvSpPr>
            <p:cNvPr id="255045" name="Line 69"/>
            <p:cNvSpPr>
              <a:spLocks noChangeShapeType="1"/>
            </p:cNvSpPr>
            <p:nvPr/>
          </p:nvSpPr>
          <p:spPr bwMode="auto">
            <a:xfrm>
              <a:off x="6044" y="7680"/>
              <a:ext cx="256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grpSp>
          <p:nvGrpSpPr>
            <p:cNvPr id="255046" name="Group 70"/>
            <p:cNvGrpSpPr>
              <a:grpSpLocks/>
            </p:cNvGrpSpPr>
            <p:nvPr/>
          </p:nvGrpSpPr>
          <p:grpSpPr bwMode="auto">
            <a:xfrm>
              <a:off x="4483" y="7351"/>
              <a:ext cx="1561" cy="565"/>
              <a:chOff x="3021" y="8481"/>
              <a:chExt cx="1561" cy="565"/>
            </a:xfrm>
          </p:grpSpPr>
          <p:sp>
            <p:nvSpPr>
              <p:cNvPr id="255047" name="Line 71"/>
              <p:cNvSpPr>
                <a:spLocks noChangeShapeType="1"/>
              </p:cNvSpPr>
              <p:nvPr/>
            </p:nvSpPr>
            <p:spPr bwMode="auto">
              <a:xfrm>
                <a:off x="3115" y="8933"/>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48" name="Line 72"/>
              <p:cNvSpPr>
                <a:spLocks noChangeShapeType="1"/>
              </p:cNvSpPr>
              <p:nvPr/>
            </p:nvSpPr>
            <p:spPr bwMode="auto">
              <a:xfrm>
                <a:off x="3339"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49" name="Line 73"/>
              <p:cNvSpPr>
                <a:spLocks noChangeShapeType="1"/>
              </p:cNvSpPr>
              <p:nvPr/>
            </p:nvSpPr>
            <p:spPr bwMode="auto">
              <a:xfrm>
                <a:off x="3567" y="8933"/>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50" name="Line 74"/>
              <p:cNvSpPr>
                <a:spLocks noChangeShapeType="1"/>
              </p:cNvSpPr>
              <p:nvPr/>
            </p:nvSpPr>
            <p:spPr bwMode="auto">
              <a:xfrm>
                <a:off x="3791"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51" name="Line 75"/>
              <p:cNvSpPr>
                <a:spLocks noChangeShapeType="1"/>
              </p:cNvSpPr>
              <p:nvPr/>
            </p:nvSpPr>
            <p:spPr bwMode="auto">
              <a:xfrm>
                <a:off x="4019" y="8933"/>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52" name="Line 76"/>
              <p:cNvSpPr>
                <a:spLocks noChangeShapeType="1"/>
              </p:cNvSpPr>
              <p:nvPr/>
            </p:nvSpPr>
            <p:spPr bwMode="auto">
              <a:xfrm>
                <a:off x="4243"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53" name="Line 77"/>
              <p:cNvSpPr>
                <a:spLocks noChangeShapeType="1"/>
              </p:cNvSpPr>
              <p:nvPr/>
            </p:nvSpPr>
            <p:spPr bwMode="auto">
              <a:xfrm>
                <a:off x="3339" y="8594"/>
                <a:ext cx="22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54" name="Line 78"/>
              <p:cNvSpPr>
                <a:spLocks noChangeShapeType="1"/>
              </p:cNvSpPr>
              <p:nvPr/>
            </p:nvSpPr>
            <p:spPr bwMode="auto">
              <a:xfrm>
                <a:off x="3791" y="8594"/>
                <a:ext cx="22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55" name="Line 79"/>
              <p:cNvSpPr>
                <a:spLocks noChangeShapeType="1"/>
              </p:cNvSpPr>
              <p:nvPr/>
            </p:nvSpPr>
            <p:spPr bwMode="auto">
              <a:xfrm flipV="1">
                <a:off x="3567"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56" name="Line 80"/>
              <p:cNvSpPr>
                <a:spLocks noChangeShapeType="1"/>
              </p:cNvSpPr>
              <p:nvPr/>
            </p:nvSpPr>
            <p:spPr bwMode="auto">
              <a:xfrm flipV="1">
                <a:off x="4019"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57" name="Line 81"/>
              <p:cNvSpPr>
                <a:spLocks noChangeShapeType="1"/>
              </p:cNvSpPr>
              <p:nvPr/>
            </p:nvSpPr>
            <p:spPr bwMode="auto">
              <a:xfrm>
                <a:off x="4243" y="8594"/>
                <a:ext cx="2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5058" name="Rectangle 82"/>
              <p:cNvSpPr>
                <a:spLocks noChangeArrowheads="1"/>
              </p:cNvSpPr>
              <p:nvPr/>
            </p:nvSpPr>
            <p:spPr bwMode="auto">
              <a:xfrm>
                <a:off x="3021" y="8481"/>
                <a:ext cx="1561" cy="56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PT"/>
              </a:p>
            </p:txBody>
          </p:sp>
        </p:grpSp>
        <p:sp>
          <p:nvSpPr>
            <p:cNvPr id="255059" name="Rectangle 83"/>
            <p:cNvSpPr>
              <a:spLocks noChangeArrowheads="1"/>
            </p:cNvSpPr>
            <p:nvPr/>
          </p:nvSpPr>
          <p:spPr bwMode="auto">
            <a:xfrm>
              <a:off x="1531" y="4941"/>
              <a:ext cx="1582"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b="1" i="1">
                  <a:solidFill>
                    <a:srgbClr val="0000FF"/>
                  </a:solidFill>
                  <a:latin typeface="Times New Roman" panose="02020603050405020304" pitchFamily="18" charset="0"/>
                  <a:ea typeface="SimSun" panose="02010600030101010101" pitchFamily="2" charset="-122"/>
                </a:rPr>
                <a:t>Entradas</a:t>
              </a:r>
              <a:endParaRPr lang="pt-PT"/>
            </a:p>
          </p:txBody>
        </p:sp>
        <p:sp>
          <p:nvSpPr>
            <p:cNvPr id="255060" name="Rectangle 84"/>
            <p:cNvSpPr>
              <a:spLocks noChangeArrowheads="1"/>
            </p:cNvSpPr>
            <p:nvPr/>
          </p:nvSpPr>
          <p:spPr bwMode="auto">
            <a:xfrm>
              <a:off x="11136" y="4187"/>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a:latin typeface="Verdana" panose="020B0604030504040204" pitchFamily="34" charset="0"/>
                  <a:ea typeface="SimSun" panose="02010600030101010101" pitchFamily="2" charset="-122"/>
                </a:rPr>
                <a:t>Geração da saída</a:t>
              </a:r>
            </a:p>
            <a:p>
              <a:pPr algn="ctr"/>
              <a:endParaRPr lang="pt-PT" altLang="zh-CN" sz="1400" b="1">
                <a:latin typeface="Verdana" panose="020B0604030504040204" pitchFamily="34" charset="0"/>
                <a:ea typeface="SimSun" panose="02010600030101010101" pitchFamily="2" charset="-122"/>
              </a:endParaRPr>
            </a:p>
            <a:p>
              <a:pPr algn="ctr"/>
              <a:r>
                <a:rPr lang="pt-PT" altLang="zh-CN" sz="800" i="1">
                  <a:latin typeface="Verdana" panose="020B0604030504040204" pitchFamily="34" charset="0"/>
                  <a:ea typeface="SimSun" panose="02010600030101010101" pitchFamily="2" charset="-122"/>
                </a:rPr>
                <a:t>Lógica Combinacional</a:t>
              </a:r>
            </a:p>
            <a:p>
              <a:pPr algn="ctr"/>
              <a:r>
                <a:rPr lang="pt-PT" altLang="zh-CN" sz="1400" b="1" i="1">
                  <a:latin typeface="Monotype Corsiva" panose="03010101010201010101" pitchFamily="66" charset="0"/>
                  <a:ea typeface="SimSun" panose="02010600030101010101" pitchFamily="2" charset="-122"/>
                </a:rPr>
                <a:t>G</a:t>
              </a:r>
              <a:endParaRPr lang="pt-PT"/>
            </a:p>
          </p:txBody>
        </p:sp>
        <p:sp>
          <p:nvSpPr>
            <p:cNvPr id="255061" name="Rectangle 85"/>
            <p:cNvSpPr>
              <a:spLocks noChangeArrowheads="1"/>
            </p:cNvSpPr>
            <p:nvPr/>
          </p:nvSpPr>
          <p:spPr bwMode="auto">
            <a:xfrm>
              <a:off x="7520" y="4187"/>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a:latin typeface="Verdana" panose="020B0604030504040204" pitchFamily="34" charset="0"/>
                  <a:ea typeface="SimSun" panose="02010600030101010101" pitchFamily="2" charset="-122"/>
                </a:rPr>
                <a:t>Registo do estado</a:t>
              </a:r>
            </a:p>
            <a:p>
              <a:pPr algn="ctr"/>
              <a:endParaRPr lang="pt-PT" altLang="zh-CN" sz="1400" b="1">
                <a:latin typeface="Verdana" panose="020B0604030504040204" pitchFamily="34" charset="0"/>
                <a:ea typeface="SimSun" panose="02010600030101010101" pitchFamily="2" charset="-122"/>
              </a:endParaRPr>
            </a:p>
            <a:p>
              <a:pPr algn="ctr"/>
              <a:r>
                <a:rPr lang="pt-PT" altLang="zh-CN" sz="800" i="1">
                  <a:latin typeface="Verdana" panose="020B0604030504040204" pitchFamily="34" charset="0"/>
                  <a:ea typeface="SimSun" panose="02010600030101010101" pitchFamily="2" charset="-122"/>
                </a:rPr>
                <a:t>Lógica Sequencial</a:t>
              </a:r>
            </a:p>
            <a:p>
              <a:pPr algn="ctr"/>
              <a:endParaRPr lang="pt-PT" altLang="zh-CN" sz="1000" b="1" i="1">
                <a:latin typeface="Verdana" panose="020B0604030504040204" pitchFamily="34" charset="0"/>
                <a:ea typeface="SimSun" panose="02010600030101010101" pitchFamily="2" charset="-122"/>
              </a:endParaRPr>
            </a:p>
            <a:p>
              <a:pPr algn="ctr"/>
              <a:endParaRPr lang="pt-PT" altLang="zh-CN" sz="1000" b="1" i="1">
                <a:latin typeface="Verdana" panose="020B0604030504040204" pitchFamily="34" charset="0"/>
                <a:ea typeface="SimSun" panose="02010600030101010101" pitchFamily="2" charset="-122"/>
              </a:endParaRPr>
            </a:p>
            <a:p>
              <a:pPr algn="ctr"/>
              <a:r>
                <a:rPr lang="pt-PT" altLang="zh-CN" sz="1000" b="1" i="1">
                  <a:latin typeface="Verdana" panose="020B0604030504040204" pitchFamily="34" charset="0"/>
                  <a:ea typeface="SimSun" panose="02010600030101010101" pitchFamily="2" charset="-122"/>
                </a:rPr>
                <a:t>clock</a:t>
              </a:r>
              <a:endParaRPr lang="pt-PT"/>
            </a:p>
          </p:txBody>
        </p:sp>
        <p:sp>
          <p:nvSpPr>
            <p:cNvPr id="255062" name="Rectangle 86"/>
            <p:cNvSpPr>
              <a:spLocks noChangeArrowheads="1"/>
            </p:cNvSpPr>
            <p:nvPr/>
          </p:nvSpPr>
          <p:spPr bwMode="auto">
            <a:xfrm>
              <a:off x="3904" y="4187"/>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a:latin typeface="Verdana" panose="020B0604030504040204" pitchFamily="34" charset="0"/>
                  <a:ea typeface="SimSun" panose="02010600030101010101" pitchFamily="2" charset="-122"/>
                </a:rPr>
                <a:t>Transição de estado</a:t>
              </a:r>
            </a:p>
            <a:p>
              <a:pPr algn="ctr"/>
              <a:endParaRPr lang="pt-PT" altLang="zh-CN" sz="1400" b="1">
                <a:latin typeface="Verdana" panose="020B0604030504040204" pitchFamily="34" charset="0"/>
                <a:ea typeface="SimSun" panose="02010600030101010101" pitchFamily="2" charset="-122"/>
              </a:endParaRPr>
            </a:p>
            <a:p>
              <a:pPr algn="ctr"/>
              <a:r>
                <a:rPr lang="pt-PT" altLang="zh-CN" sz="800" i="1">
                  <a:latin typeface="Verdana" panose="020B0604030504040204" pitchFamily="34" charset="0"/>
                  <a:ea typeface="SimSun" panose="02010600030101010101" pitchFamily="2" charset="-122"/>
                </a:rPr>
                <a:t>Lógica Combinacional</a:t>
              </a:r>
            </a:p>
            <a:p>
              <a:pPr algn="ctr"/>
              <a:r>
                <a:rPr lang="pt-PT" altLang="zh-CN" sz="1400" b="1" i="1">
                  <a:latin typeface="Monotype Corsiva" panose="03010101010201010101" pitchFamily="66" charset="0"/>
                  <a:ea typeface="SimSun" panose="02010600030101010101" pitchFamily="2" charset="-122"/>
                </a:rPr>
                <a:t>F</a:t>
              </a:r>
              <a:endParaRPr lang="pt-PT"/>
            </a:p>
          </p:txBody>
        </p:sp>
      </p:grpSp>
      <p:sp>
        <p:nvSpPr>
          <p:cNvPr id="255063" name="AutoShape 87"/>
          <p:cNvSpPr>
            <a:spLocks noChangeArrowheads="1"/>
          </p:cNvSpPr>
          <p:nvPr/>
        </p:nvSpPr>
        <p:spPr bwMode="auto">
          <a:xfrm>
            <a:off x="4538663" y="1417638"/>
            <a:ext cx="3128962" cy="779462"/>
          </a:xfrm>
          <a:prstGeom prst="cloudCallout">
            <a:avLst>
              <a:gd name="adj1" fmla="val 28639"/>
              <a:gd name="adj2" fmla="val 109269"/>
            </a:avLst>
          </a:prstGeom>
          <a:solidFill>
            <a:srgbClr val="FFCC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pt-PT" sz="1400" b="1" i="1"/>
              <a:t>Saídas dependem do estado </a:t>
            </a:r>
            <a:r>
              <a:rPr lang="pt-PT" sz="1400" b="1" i="1" u="sng"/>
              <a:t>e</a:t>
            </a:r>
            <a:r>
              <a:rPr lang="pt-PT" sz="1400" b="1" i="1"/>
              <a:t> das entradas</a:t>
            </a:r>
          </a:p>
        </p:txBody>
      </p:sp>
      <p:sp>
        <p:nvSpPr>
          <p:cNvPr id="255064" name="AutoShape 88"/>
          <p:cNvSpPr>
            <a:spLocks noChangeArrowheads="1"/>
          </p:cNvSpPr>
          <p:nvPr/>
        </p:nvSpPr>
        <p:spPr bwMode="auto">
          <a:xfrm>
            <a:off x="5108575" y="5062538"/>
            <a:ext cx="2559050" cy="714375"/>
          </a:xfrm>
          <a:prstGeom prst="cloudCallout">
            <a:avLst>
              <a:gd name="adj1" fmla="val -47644"/>
              <a:gd name="adj2" fmla="val -181778"/>
            </a:avLst>
          </a:prstGeom>
          <a:solidFill>
            <a:srgbClr val="FFCC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pt-PT" sz="1400" b="1" i="1"/>
              <a:t>Flip-flops</a:t>
            </a:r>
          </a:p>
          <a:p>
            <a:pPr algn="ctr"/>
            <a:r>
              <a:rPr lang="pt-PT" sz="1400" b="1" i="1"/>
              <a:t>‘edge-triggered’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35" name="Slide Number Placeholder 4"/>
          <p:cNvSpPr>
            <a:spLocks noGrp="1"/>
          </p:cNvSpPr>
          <p:nvPr>
            <p:ph type="sldNum" sz="quarter" idx="11"/>
          </p:nvPr>
        </p:nvSpPr>
        <p:spPr/>
        <p:txBody>
          <a:bodyPr/>
          <a:lstStyle/>
          <a:p>
            <a:fld id="{C4B3C496-3F32-41D9-B3AE-CE535EA835D5}" type="slidenum">
              <a:rPr lang="en-US"/>
              <a:pPr/>
              <a:t>5</a:t>
            </a:fld>
            <a:endParaRPr lang="en-US"/>
          </a:p>
        </p:txBody>
      </p:sp>
      <p:sp>
        <p:nvSpPr>
          <p:cNvPr id="257026" name="Rectangle 2"/>
          <p:cNvSpPr>
            <a:spLocks noGrp="1" noChangeArrowheads="1"/>
          </p:cNvSpPr>
          <p:nvPr>
            <p:ph type="title"/>
          </p:nvPr>
        </p:nvSpPr>
        <p:spPr/>
        <p:txBody>
          <a:bodyPr/>
          <a:lstStyle/>
          <a:p>
            <a:r>
              <a:rPr lang="en-US" sz="4000"/>
              <a:t>M</a:t>
            </a:r>
            <a:r>
              <a:rPr lang="pt-PT" sz="4000"/>
              <a:t>á</a:t>
            </a:r>
            <a:r>
              <a:rPr lang="en-US" sz="4000"/>
              <a:t>quina de estados finitos: estrutura de </a:t>
            </a:r>
            <a:r>
              <a:rPr lang="en-US" sz="4000" i="1"/>
              <a:t>Moore</a:t>
            </a:r>
            <a:endParaRPr lang="pt-PT" sz="4000" i="1"/>
          </a:p>
        </p:txBody>
      </p:sp>
      <p:sp>
        <p:nvSpPr>
          <p:cNvPr id="257060" name="AutoShape 36"/>
          <p:cNvSpPr>
            <a:spLocks noChangeArrowheads="1"/>
          </p:cNvSpPr>
          <p:nvPr/>
        </p:nvSpPr>
        <p:spPr bwMode="auto">
          <a:xfrm>
            <a:off x="4538663" y="1417638"/>
            <a:ext cx="3128962" cy="779462"/>
          </a:xfrm>
          <a:prstGeom prst="cloudCallout">
            <a:avLst>
              <a:gd name="adj1" fmla="val 25801"/>
              <a:gd name="adj2" fmla="val 132079"/>
            </a:avLst>
          </a:prstGeom>
          <a:solidFill>
            <a:srgbClr val="FFCC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pt-PT" sz="1400" b="1" i="1"/>
              <a:t>Saídas dependem </a:t>
            </a:r>
            <a:r>
              <a:rPr lang="pt-PT" sz="1400" b="1" i="1" u="sng"/>
              <a:t>apenas</a:t>
            </a:r>
            <a:r>
              <a:rPr lang="pt-PT" sz="1400" b="1" i="1"/>
              <a:t> do estado</a:t>
            </a:r>
          </a:p>
        </p:txBody>
      </p:sp>
      <p:grpSp>
        <p:nvGrpSpPr>
          <p:cNvPr id="257062" name="Group 38"/>
          <p:cNvGrpSpPr>
            <a:grpSpLocks/>
          </p:cNvGrpSpPr>
          <p:nvPr/>
        </p:nvGrpSpPr>
        <p:grpSpPr bwMode="auto">
          <a:xfrm>
            <a:off x="287338" y="2905125"/>
            <a:ext cx="8526462" cy="2368550"/>
            <a:chOff x="1531" y="2531"/>
            <a:chExt cx="13426" cy="3729"/>
          </a:xfrm>
        </p:grpSpPr>
        <p:sp>
          <p:nvSpPr>
            <p:cNvPr id="257063" name="Line 39"/>
            <p:cNvSpPr>
              <a:spLocks noChangeShapeType="1"/>
            </p:cNvSpPr>
            <p:nvPr/>
          </p:nvSpPr>
          <p:spPr bwMode="auto">
            <a:xfrm>
              <a:off x="6065" y="3539"/>
              <a:ext cx="1470" cy="2"/>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7064" name="Line 40"/>
            <p:cNvSpPr>
              <a:spLocks noChangeShapeType="1"/>
            </p:cNvSpPr>
            <p:nvPr/>
          </p:nvSpPr>
          <p:spPr bwMode="auto">
            <a:xfrm>
              <a:off x="9680" y="3541"/>
              <a:ext cx="1470" cy="2"/>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7065" name="Line 41"/>
            <p:cNvSpPr>
              <a:spLocks noChangeShapeType="1"/>
            </p:cNvSpPr>
            <p:nvPr/>
          </p:nvSpPr>
          <p:spPr bwMode="auto">
            <a:xfrm flipV="1">
              <a:off x="3000" y="3539"/>
              <a:ext cx="919" cy="4"/>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7066" name="Line 42"/>
            <p:cNvSpPr>
              <a:spLocks noChangeShapeType="1"/>
            </p:cNvSpPr>
            <p:nvPr/>
          </p:nvSpPr>
          <p:spPr bwMode="auto">
            <a:xfrm>
              <a:off x="13296" y="3543"/>
              <a:ext cx="579" cy="2"/>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7067" name="Line 43"/>
            <p:cNvSpPr>
              <a:spLocks noChangeShapeType="1"/>
            </p:cNvSpPr>
            <p:nvPr/>
          </p:nvSpPr>
          <p:spPr bwMode="auto">
            <a:xfrm>
              <a:off x="4935" y="5184"/>
              <a:ext cx="5545" cy="1"/>
            </a:xfrm>
            <a:prstGeom prst="line">
              <a:avLst/>
            </a:prstGeom>
            <a:noFill/>
            <a:ln w="76200">
              <a:solidFill>
                <a:srgbClr val="3366FF"/>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68" name="Line 44"/>
            <p:cNvSpPr>
              <a:spLocks noChangeShapeType="1"/>
            </p:cNvSpPr>
            <p:nvPr/>
          </p:nvSpPr>
          <p:spPr bwMode="auto">
            <a:xfrm flipV="1">
              <a:off x="10418" y="3530"/>
              <a:ext cx="1" cy="1693"/>
            </a:xfrm>
            <a:prstGeom prst="line">
              <a:avLst/>
            </a:prstGeom>
            <a:noFill/>
            <a:ln w="76200">
              <a:solidFill>
                <a:srgbClr val="3366FF"/>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69" name="Rectangle 45"/>
            <p:cNvSpPr>
              <a:spLocks noChangeArrowheads="1"/>
            </p:cNvSpPr>
            <p:nvPr/>
          </p:nvSpPr>
          <p:spPr bwMode="auto">
            <a:xfrm>
              <a:off x="13690" y="3285"/>
              <a:ext cx="1267"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b="1" i="1">
                  <a:solidFill>
                    <a:srgbClr val="0000FF"/>
                  </a:solidFill>
                  <a:latin typeface="Times New Roman" panose="02020603050405020304" pitchFamily="18" charset="0"/>
                  <a:ea typeface="SimSun" panose="02010600030101010101" pitchFamily="2" charset="-122"/>
                </a:rPr>
                <a:t>Saídas</a:t>
              </a:r>
              <a:endParaRPr lang="pt-PT"/>
            </a:p>
          </p:txBody>
        </p:sp>
        <p:sp>
          <p:nvSpPr>
            <p:cNvPr id="257070" name="Rectangle 46"/>
            <p:cNvSpPr>
              <a:spLocks noChangeArrowheads="1"/>
            </p:cNvSpPr>
            <p:nvPr/>
          </p:nvSpPr>
          <p:spPr bwMode="auto">
            <a:xfrm>
              <a:off x="5890" y="3008"/>
              <a:ext cx="181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i="1">
                  <a:solidFill>
                    <a:srgbClr val="0000FF"/>
                  </a:solidFill>
                  <a:latin typeface="Times New Roman" panose="02020603050405020304" pitchFamily="18" charset="0"/>
                  <a:ea typeface="SimSun" panose="02010600030101010101" pitchFamily="2" charset="-122"/>
                </a:rPr>
                <a:t>Excitação</a:t>
              </a:r>
              <a:endParaRPr lang="pt-PT"/>
            </a:p>
          </p:txBody>
        </p:sp>
        <p:sp>
          <p:nvSpPr>
            <p:cNvPr id="257071" name="Rectangle 47"/>
            <p:cNvSpPr>
              <a:spLocks noChangeArrowheads="1"/>
            </p:cNvSpPr>
            <p:nvPr/>
          </p:nvSpPr>
          <p:spPr bwMode="auto">
            <a:xfrm>
              <a:off x="9661" y="3009"/>
              <a:ext cx="1447"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i="1">
                  <a:solidFill>
                    <a:srgbClr val="0000FF"/>
                  </a:solidFill>
                  <a:latin typeface="Times New Roman" panose="02020603050405020304" pitchFamily="18" charset="0"/>
                  <a:ea typeface="SimSun" panose="02010600030101010101" pitchFamily="2" charset="-122"/>
                </a:rPr>
                <a:t>Estado</a:t>
              </a:r>
              <a:endParaRPr lang="pt-PT"/>
            </a:p>
          </p:txBody>
        </p:sp>
        <p:sp>
          <p:nvSpPr>
            <p:cNvPr id="257072" name="Line 48"/>
            <p:cNvSpPr>
              <a:spLocks noChangeShapeType="1"/>
            </p:cNvSpPr>
            <p:nvPr/>
          </p:nvSpPr>
          <p:spPr bwMode="auto">
            <a:xfrm flipV="1">
              <a:off x="4995" y="4569"/>
              <a:ext cx="1" cy="611"/>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pt-PT"/>
            </a:p>
          </p:txBody>
        </p:sp>
        <p:sp>
          <p:nvSpPr>
            <p:cNvPr id="257073" name="Line 49"/>
            <p:cNvSpPr>
              <a:spLocks noChangeShapeType="1"/>
            </p:cNvSpPr>
            <p:nvPr/>
          </p:nvSpPr>
          <p:spPr bwMode="auto">
            <a:xfrm flipV="1">
              <a:off x="8610" y="4569"/>
              <a:ext cx="1" cy="1485"/>
            </a:xfrm>
            <a:prstGeom prst="line">
              <a:avLst/>
            </a:prstGeom>
            <a:noFill/>
            <a:ln w="317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pt-PT"/>
            </a:p>
          </p:txBody>
        </p:sp>
        <p:sp>
          <p:nvSpPr>
            <p:cNvPr id="257074" name="Line 50"/>
            <p:cNvSpPr>
              <a:spLocks noChangeShapeType="1"/>
            </p:cNvSpPr>
            <p:nvPr/>
          </p:nvSpPr>
          <p:spPr bwMode="auto">
            <a:xfrm>
              <a:off x="6044" y="6024"/>
              <a:ext cx="256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grpSp>
          <p:nvGrpSpPr>
            <p:cNvPr id="257075" name="Group 51"/>
            <p:cNvGrpSpPr>
              <a:grpSpLocks/>
            </p:cNvGrpSpPr>
            <p:nvPr/>
          </p:nvGrpSpPr>
          <p:grpSpPr bwMode="auto">
            <a:xfrm>
              <a:off x="4483" y="5695"/>
              <a:ext cx="1561" cy="565"/>
              <a:chOff x="3021" y="8481"/>
              <a:chExt cx="1561" cy="565"/>
            </a:xfrm>
          </p:grpSpPr>
          <p:sp>
            <p:nvSpPr>
              <p:cNvPr id="257076" name="Line 52"/>
              <p:cNvSpPr>
                <a:spLocks noChangeShapeType="1"/>
              </p:cNvSpPr>
              <p:nvPr/>
            </p:nvSpPr>
            <p:spPr bwMode="auto">
              <a:xfrm>
                <a:off x="3115" y="8933"/>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77" name="Line 53"/>
              <p:cNvSpPr>
                <a:spLocks noChangeShapeType="1"/>
              </p:cNvSpPr>
              <p:nvPr/>
            </p:nvSpPr>
            <p:spPr bwMode="auto">
              <a:xfrm>
                <a:off x="3339"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78" name="Line 54"/>
              <p:cNvSpPr>
                <a:spLocks noChangeShapeType="1"/>
              </p:cNvSpPr>
              <p:nvPr/>
            </p:nvSpPr>
            <p:spPr bwMode="auto">
              <a:xfrm>
                <a:off x="3567" y="8933"/>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79" name="Line 55"/>
              <p:cNvSpPr>
                <a:spLocks noChangeShapeType="1"/>
              </p:cNvSpPr>
              <p:nvPr/>
            </p:nvSpPr>
            <p:spPr bwMode="auto">
              <a:xfrm>
                <a:off x="3791"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80" name="Line 56"/>
              <p:cNvSpPr>
                <a:spLocks noChangeShapeType="1"/>
              </p:cNvSpPr>
              <p:nvPr/>
            </p:nvSpPr>
            <p:spPr bwMode="auto">
              <a:xfrm>
                <a:off x="4019" y="8933"/>
                <a:ext cx="2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81" name="Line 57"/>
              <p:cNvSpPr>
                <a:spLocks noChangeShapeType="1"/>
              </p:cNvSpPr>
              <p:nvPr/>
            </p:nvSpPr>
            <p:spPr bwMode="auto">
              <a:xfrm>
                <a:off x="4243"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82" name="Line 58"/>
              <p:cNvSpPr>
                <a:spLocks noChangeShapeType="1"/>
              </p:cNvSpPr>
              <p:nvPr/>
            </p:nvSpPr>
            <p:spPr bwMode="auto">
              <a:xfrm>
                <a:off x="3339" y="8594"/>
                <a:ext cx="22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83" name="Line 59"/>
              <p:cNvSpPr>
                <a:spLocks noChangeShapeType="1"/>
              </p:cNvSpPr>
              <p:nvPr/>
            </p:nvSpPr>
            <p:spPr bwMode="auto">
              <a:xfrm>
                <a:off x="3791" y="8594"/>
                <a:ext cx="22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84" name="Line 60"/>
              <p:cNvSpPr>
                <a:spLocks noChangeShapeType="1"/>
              </p:cNvSpPr>
              <p:nvPr/>
            </p:nvSpPr>
            <p:spPr bwMode="auto">
              <a:xfrm flipV="1">
                <a:off x="3567"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85" name="Line 61"/>
              <p:cNvSpPr>
                <a:spLocks noChangeShapeType="1"/>
              </p:cNvSpPr>
              <p:nvPr/>
            </p:nvSpPr>
            <p:spPr bwMode="auto">
              <a:xfrm flipV="1">
                <a:off x="4019" y="8594"/>
                <a:ext cx="0" cy="33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86" name="Line 62"/>
              <p:cNvSpPr>
                <a:spLocks noChangeShapeType="1"/>
              </p:cNvSpPr>
              <p:nvPr/>
            </p:nvSpPr>
            <p:spPr bwMode="auto">
              <a:xfrm>
                <a:off x="4243" y="8594"/>
                <a:ext cx="2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pt-PT"/>
              </a:p>
            </p:txBody>
          </p:sp>
          <p:sp>
            <p:nvSpPr>
              <p:cNvPr id="257087" name="Rectangle 63"/>
              <p:cNvSpPr>
                <a:spLocks noChangeArrowheads="1"/>
              </p:cNvSpPr>
              <p:nvPr/>
            </p:nvSpPr>
            <p:spPr bwMode="auto">
              <a:xfrm>
                <a:off x="3021" y="8481"/>
                <a:ext cx="1561" cy="56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pt-PT"/>
              </a:p>
            </p:txBody>
          </p:sp>
        </p:grpSp>
        <p:sp>
          <p:nvSpPr>
            <p:cNvPr id="257088" name="Rectangle 64"/>
            <p:cNvSpPr>
              <a:spLocks noChangeArrowheads="1"/>
            </p:cNvSpPr>
            <p:nvPr/>
          </p:nvSpPr>
          <p:spPr bwMode="auto">
            <a:xfrm>
              <a:off x="1531" y="3285"/>
              <a:ext cx="1582"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b="1" i="1">
                  <a:solidFill>
                    <a:srgbClr val="0000FF"/>
                  </a:solidFill>
                  <a:latin typeface="Times New Roman" panose="02020603050405020304" pitchFamily="18" charset="0"/>
                  <a:ea typeface="SimSun" panose="02010600030101010101" pitchFamily="2" charset="-122"/>
                </a:rPr>
                <a:t>Entradas</a:t>
              </a:r>
              <a:endParaRPr lang="pt-PT"/>
            </a:p>
          </p:txBody>
        </p:sp>
        <p:sp>
          <p:nvSpPr>
            <p:cNvPr id="257089" name="Rectangle 65"/>
            <p:cNvSpPr>
              <a:spLocks noChangeArrowheads="1"/>
            </p:cNvSpPr>
            <p:nvPr/>
          </p:nvSpPr>
          <p:spPr bwMode="auto">
            <a:xfrm>
              <a:off x="11136" y="2531"/>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a:latin typeface="Verdana" panose="020B0604030504040204" pitchFamily="34" charset="0"/>
                  <a:ea typeface="SimSun" panose="02010600030101010101" pitchFamily="2" charset="-122"/>
                </a:rPr>
                <a:t>Geração da saída</a:t>
              </a:r>
            </a:p>
            <a:p>
              <a:pPr algn="ctr"/>
              <a:endParaRPr lang="pt-PT" altLang="zh-CN" sz="1400" b="1">
                <a:latin typeface="Verdana" panose="020B0604030504040204" pitchFamily="34" charset="0"/>
                <a:ea typeface="SimSun" panose="02010600030101010101" pitchFamily="2" charset="-122"/>
              </a:endParaRPr>
            </a:p>
            <a:p>
              <a:pPr algn="ctr"/>
              <a:r>
                <a:rPr lang="pt-PT" altLang="zh-CN" sz="800" i="1">
                  <a:latin typeface="Verdana" panose="020B0604030504040204" pitchFamily="34" charset="0"/>
                  <a:ea typeface="SimSun" panose="02010600030101010101" pitchFamily="2" charset="-122"/>
                </a:rPr>
                <a:t>Lógica Combinacional</a:t>
              </a:r>
            </a:p>
            <a:p>
              <a:pPr algn="ctr"/>
              <a:r>
                <a:rPr lang="pt-PT" altLang="zh-CN" sz="1400" b="1" i="1">
                  <a:latin typeface="Monotype Corsiva" panose="03010101010201010101" pitchFamily="66" charset="0"/>
                  <a:ea typeface="SimSun" panose="02010600030101010101" pitchFamily="2" charset="-122"/>
                </a:rPr>
                <a:t>G</a:t>
              </a:r>
              <a:endParaRPr lang="pt-PT"/>
            </a:p>
          </p:txBody>
        </p:sp>
        <p:sp>
          <p:nvSpPr>
            <p:cNvPr id="257090" name="Rectangle 66"/>
            <p:cNvSpPr>
              <a:spLocks noChangeArrowheads="1"/>
            </p:cNvSpPr>
            <p:nvPr/>
          </p:nvSpPr>
          <p:spPr bwMode="auto">
            <a:xfrm>
              <a:off x="7520" y="2531"/>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a:latin typeface="Verdana" panose="020B0604030504040204" pitchFamily="34" charset="0"/>
                  <a:ea typeface="SimSun" panose="02010600030101010101" pitchFamily="2" charset="-122"/>
                </a:rPr>
                <a:t>Registo do estado</a:t>
              </a:r>
            </a:p>
            <a:p>
              <a:pPr algn="ctr"/>
              <a:endParaRPr lang="pt-PT" altLang="zh-CN" sz="1400" b="1">
                <a:latin typeface="Verdana" panose="020B0604030504040204" pitchFamily="34" charset="0"/>
                <a:ea typeface="SimSun" panose="02010600030101010101" pitchFamily="2" charset="-122"/>
              </a:endParaRPr>
            </a:p>
            <a:p>
              <a:pPr algn="ctr"/>
              <a:r>
                <a:rPr lang="pt-PT" altLang="zh-CN" sz="800" i="1">
                  <a:latin typeface="Verdana" panose="020B0604030504040204" pitchFamily="34" charset="0"/>
                  <a:ea typeface="SimSun" panose="02010600030101010101" pitchFamily="2" charset="-122"/>
                </a:rPr>
                <a:t>Lógica Sequencial</a:t>
              </a:r>
            </a:p>
            <a:p>
              <a:pPr algn="ctr"/>
              <a:endParaRPr lang="pt-PT" altLang="zh-CN" sz="1000" b="1" i="1">
                <a:latin typeface="Verdana" panose="020B0604030504040204" pitchFamily="34" charset="0"/>
                <a:ea typeface="SimSun" panose="02010600030101010101" pitchFamily="2" charset="-122"/>
              </a:endParaRPr>
            </a:p>
            <a:p>
              <a:pPr algn="ctr"/>
              <a:endParaRPr lang="pt-PT" altLang="zh-CN" sz="1000" b="1" i="1">
                <a:latin typeface="Verdana" panose="020B0604030504040204" pitchFamily="34" charset="0"/>
                <a:ea typeface="SimSun" panose="02010600030101010101" pitchFamily="2" charset="-122"/>
              </a:endParaRPr>
            </a:p>
            <a:p>
              <a:pPr algn="ctr"/>
              <a:r>
                <a:rPr lang="pt-PT" altLang="zh-CN" sz="1000" b="1" i="1">
                  <a:latin typeface="Verdana" panose="020B0604030504040204" pitchFamily="34" charset="0"/>
                  <a:ea typeface="SimSun" panose="02010600030101010101" pitchFamily="2" charset="-122"/>
                </a:rPr>
                <a:t>clock</a:t>
              </a:r>
              <a:endParaRPr lang="pt-PT"/>
            </a:p>
          </p:txBody>
        </p:sp>
        <p:sp>
          <p:nvSpPr>
            <p:cNvPr id="257091" name="Rectangle 67"/>
            <p:cNvSpPr>
              <a:spLocks noChangeArrowheads="1"/>
            </p:cNvSpPr>
            <p:nvPr/>
          </p:nvSpPr>
          <p:spPr bwMode="auto">
            <a:xfrm>
              <a:off x="3904" y="2531"/>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a:latin typeface="Verdana" panose="020B0604030504040204" pitchFamily="34" charset="0"/>
                  <a:ea typeface="SimSun" panose="02010600030101010101" pitchFamily="2" charset="-122"/>
                </a:rPr>
                <a:t>Transição de estado</a:t>
              </a:r>
            </a:p>
            <a:p>
              <a:pPr algn="ctr"/>
              <a:endParaRPr lang="pt-PT" altLang="zh-CN" sz="1400" b="1">
                <a:latin typeface="Verdana" panose="020B0604030504040204" pitchFamily="34" charset="0"/>
                <a:ea typeface="SimSun" panose="02010600030101010101" pitchFamily="2" charset="-122"/>
              </a:endParaRPr>
            </a:p>
            <a:p>
              <a:pPr algn="ctr"/>
              <a:r>
                <a:rPr lang="pt-PT" altLang="zh-CN" sz="800" i="1">
                  <a:latin typeface="Verdana" panose="020B0604030504040204" pitchFamily="34" charset="0"/>
                  <a:ea typeface="SimSun" panose="02010600030101010101" pitchFamily="2" charset="-122"/>
                </a:rPr>
                <a:t>Lógica Combinacional</a:t>
              </a:r>
            </a:p>
            <a:p>
              <a:pPr algn="ctr"/>
              <a:r>
                <a:rPr lang="pt-PT" altLang="zh-CN" sz="1400" b="1" i="1">
                  <a:latin typeface="Monotype Corsiva" panose="03010101010201010101" pitchFamily="66" charset="0"/>
                  <a:ea typeface="SimSun" panose="02010600030101010101" pitchFamily="2" charset="-122"/>
                </a:rPr>
                <a:t>F</a:t>
              </a:r>
              <a:endParaRPr lang="pt-PT"/>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5" name="Slide Number Placeholder 4"/>
          <p:cNvSpPr>
            <a:spLocks noGrp="1"/>
          </p:cNvSpPr>
          <p:nvPr>
            <p:ph type="sldNum" sz="quarter" idx="11"/>
          </p:nvPr>
        </p:nvSpPr>
        <p:spPr/>
        <p:txBody>
          <a:bodyPr/>
          <a:lstStyle/>
          <a:p>
            <a:fld id="{8157FFEA-ECD2-46B9-A6EC-08E70642C949}" type="slidenum">
              <a:rPr lang="en-US"/>
              <a:pPr/>
              <a:t>6</a:t>
            </a:fld>
            <a:endParaRPr lang="en-US"/>
          </a:p>
        </p:txBody>
      </p:sp>
      <p:sp>
        <p:nvSpPr>
          <p:cNvPr id="245762" name="Rectangle 2"/>
          <p:cNvSpPr>
            <a:spLocks noGrp="1" noChangeArrowheads="1"/>
          </p:cNvSpPr>
          <p:nvPr>
            <p:ph type="title"/>
          </p:nvPr>
        </p:nvSpPr>
        <p:spPr>
          <a:xfrm>
            <a:off x="0" y="355600"/>
            <a:ext cx="9144000" cy="609600"/>
          </a:xfrm>
        </p:spPr>
        <p:txBody>
          <a:bodyPr/>
          <a:lstStyle/>
          <a:p>
            <a:r>
              <a:rPr lang="en-US" sz="3200"/>
              <a:t>Máquinas de estados: metodologia de análise </a:t>
            </a:r>
          </a:p>
        </p:txBody>
      </p:sp>
      <p:sp>
        <p:nvSpPr>
          <p:cNvPr id="245763" name="Rectangle 3"/>
          <p:cNvSpPr>
            <a:spLocks noGrp="1" noChangeArrowheads="1"/>
          </p:cNvSpPr>
          <p:nvPr>
            <p:ph type="body" idx="1"/>
          </p:nvPr>
        </p:nvSpPr>
        <p:spPr>
          <a:xfrm>
            <a:off x="469900" y="1155700"/>
            <a:ext cx="8229600" cy="4864100"/>
          </a:xfrm>
        </p:spPr>
        <p:txBody>
          <a:bodyPr/>
          <a:lstStyle/>
          <a:p>
            <a:pPr marL="381000" indent="-381000">
              <a:lnSpc>
                <a:spcPct val="80000"/>
              </a:lnSpc>
              <a:buFontTx/>
              <a:buNone/>
            </a:pPr>
            <a:r>
              <a:rPr lang="en-US" sz="2000"/>
              <a:t>Etapa 1. </a:t>
            </a:r>
          </a:p>
          <a:p>
            <a:pPr marL="381000" indent="-381000">
              <a:lnSpc>
                <a:spcPct val="80000"/>
              </a:lnSpc>
              <a:buFontTx/>
              <a:buAutoNum type="alphaLcParenR"/>
            </a:pPr>
            <a:r>
              <a:rPr lang="en-US" sz="2000"/>
              <a:t>Determinar a função F (</a:t>
            </a:r>
            <a:r>
              <a:rPr lang="en-US" sz="2000" i="1"/>
              <a:t>lógica de transição</a:t>
            </a:r>
            <a:r>
              <a:rPr lang="en-US" sz="2000"/>
              <a:t>).</a:t>
            </a:r>
          </a:p>
          <a:p>
            <a:pPr marL="381000" indent="-381000">
              <a:lnSpc>
                <a:spcPct val="80000"/>
              </a:lnSpc>
              <a:buFontTx/>
              <a:buAutoNum type="alphaLcParenR"/>
            </a:pPr>
            <a:r>
              <a:rPr lang="en-US" sz="2000"/>
              <a:t>Usando a equação característica dos FF, deduzir as </a:t>
            </a:r>
            <a:r>
              <a:rPr lang="en-US" sz="2000" b="1"/>
              <a:t>equações de transição</a:t>
            </a:r>
            <a:r>
              <a:rPr lang="en-US" sz="2000"/>
              <a:t> de estados (trivial com FF do tipo D).</a:t>
            </a:r>
          </a:p>
          <a:p>
            <a:pPr marL="381000" indent="-381000">
              <a:lnSpc>
                <a:spcPct val="80000"/>
              </a:lnSpc>
              <a:buFontTx/>
              <a:buAutoNum type="alphaLcParenR"/>
            </a:pPr>
            <a:r>
              <a:rPr lang="en-US" sz="2000"/>
              <a:t>Determinar a função G (</a:t>
            </a:r>
            <a:r>
              <a:rPr lang="en-US" sz="2000" i="1"/>
              <a:t>lógica de saída</a:t>
            </a:r>
            <a:r>
              <a:rPr lang="en-US" sz="2000"/>
              <a:t>).</a:t>
            </a:r>
          </a:p>
          <a:p>
            <a:pPr marL="381000" indent="-381000">
              <a:lnSpc>
                <a:spcPct val="80000"/>
              </a:lnSpc>
              <a:buFontTx/>
              <a:buNone/>
            </a:pPr>
            <a:endParaRPr lang="en-US" sz="2000"/>
          </a:p>
          <a:p>
            <a:pPr marL="381000" indent="-381000">
              <a:lnSpc>
                <a:spcPct val="80000"/>
              </a:lnSpc>
              <a:buFontTx/>
              <a:buNone/>
            </a:pPr>
            <a:r>
              <a:rPr lang="en-US" sz="2000"/>
              <a:t>Etapa 2.</a:t>
            </a:r>
          </a:p>
          <a:p>
            <a:pPr marL="381000" indent="-381000">
              <a:lnSpc>
                <a:spcPct val="80000"/>
              </a:lnSpc>
              <a:buFontTx/>
              <a:buAutoNum type="alphaLcParenR"/>
            </a:pPr>
            <a:r>
              <a:rPr lang="en-US" sz="2000"/>
              <a:t>Construir </a:t>
            </a:r>
            <a:r>
              <a:rPr lang="en-US" sz="2000" b="1"/>
              <a:t>tabela de transição</a:t>
            </a:r>
            <a:r>
              <a:rPr lang="en-US" sz="2000"/>
              <a:t> de estados</a:t>
            </a:r>
          </a:p>
          <a:p>
            <a:pPr marL="684213" lvl="1" indent="-342900">
              <a:lnSpc>
                <a:spcPct val="80000"/>
              </a:lnSpc>
            </a:pPr>
            <a:r>
              <a:rPr lang="en-US" sz="1800"/>
              <a:t>Para cada combinação estado/entrada, indicar o estado seguinte.</a:t>
            </a:r>
          </a:p>
          <a:p>
            <a:pPr marL="684213" lvl="1" indent="-342900">
              <a:lnSpc>
                <a:spcPct val="80000"/>
              </a:lnSpc>
            </a:pPr>
            <a:endParaRPr lang="en-US" sz="1800"/>
          </a:p>
          <a:p>
            <a:pPr marL="381000" indent="-381000">
              <a:lnSpc>
                <a:spcPct val="80000"/>
              </a:lnSpc>
              <a:buFontTx/>
              <a:buAutoNum type="alphaLcParenR"/>
            </a:pPr>
            <a:r>
              <a:rPr lang="en-US" sz="2000"/>
              <a:t>Construir </a:t>
            </a:r>
            <a:r>
              <a:rPr lang="en-US" sz="2000" b="1"/>
              <a:t>tabela de saídas</a:t>
            </a:r>
          </a:p>
          <a:p>
            <a:pPr marL="684213" lvl="1" indent="-342900">
              <a:lnSpc>
                <a:spcPct val="80000"/>
              </a:lnSpc>
            </a:pPr>
            <a:r>
              <a:rPr lang="en-US" sz="1800"/>
              <a:t>Para cada combinação estado/entrada, indicar os valores de saída (pode ser combinada com a tabela de transição de estados)</a:t>
            </a:r>
          </a:p>
          <a:p>
            <a:pPr marL="684213" lvl="1" indent="-342900">
              <a:lnSpc>
                <a:spcPct val="80000"/>
              </a:lnSpc>
              <a:buFontTx/>
              <a:buNone/>
            </a:pPr>
            <a:endParaRPr lang="en-US" sz="1800"/>
          </a:p>
          <a:p>
            <a:pPr marL="381000" indent="-381000">
              <a:lnSpc>
                <a:spcPct val="80000"/>
              </a:lnSpc>
              <a:buFontTx/>
              <a:buNone/>
            </a:pPr>
            <a:r>
              <a:rPr lang="en-US" sz="2000"/>
              <a:t>Etapa 3.  Desenhar </a:t>
            </a:r>
            <a:r>
              <a:rPr lang="en-US" sz="2000" b="1"/>
              <a:t>diagrama de estados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6" name="Slide Number Placeholder 4"/>
          <p:cNvSpPr>
            <a:spLocks noGrp="1"/>
          </p:cNvSpPr>
          <p:nvPr>
            <p:ph type="sldNum" sz="quarter" idx="11"/>
          </p:nvPr>
        </p:nvSpPr>
        <p:spPr/>
        <p:txBody>
          <a:bodyPr/>
          <a:lstStyle/>
          <a:p>
            <a:fld id="{4A29F759-7F59-494B-85EF-398A00E27C80}" type="slidenum">
              <a:rPr lang="en-US"/>
              <a:pPr/>
              <a:t>7</a:t>
            </a:fld>
            <a:endParaRPr lang="en-US"/>
          </a:p>
        </p:txBody>
      </p:sp>
      <p:sp>
        <p:nvSpPr>
          <p:cNvPr id="246787" name="Rectangle 3"/>
          <p:cNvSpPr>
            <a:spLocks noGrp="1" noChangeArrowheads="1"/>
          </p:cNvSpPr>
          <p:nvPr>
            <p:ph type="body" idx="1"/>
          </p:nvPr>
        </p:nvSpPr>
        <p:spPr/>
        <p:txBody>
          <a:bodyPr/>
          <a:lstStyle/>
          <a:p>
            <a:pPr marL="227013" indent="-227013"/>
            <a:endParaRPr lang="pt-PT"/>
          </a:p>
        </p:txBody>
      </p:sp>
      <p:graphicFrame>
        <p:nvGraphicFramePr>
          <p:cNvPr id="246788" name="Object 4"/>
          <p:cNvGraphicFramePr>
            <a:graphicFrameLocks noChangeAspect="1"/>
          </p:cNvGraphicFramePr>
          <p:nvPr/>
        </p:nvGraphicFramePr>
        <p:xfrm>
          <a:off x="304800" y="998538"/>
          <a:ext cx="8231188" cy="5119687"/>
        </p:xfrm>
        <a:graphic>
          <a:graphicData uri="http://schemas.openxmlformats.org/presentationml/2006/ole">
            <mc:AlternateContent xmlns:mc="http://schemas.openxmlformats.org/markup-compatibility/2006">
              <mc:Choice xmlns:v="urn:schemas-microsoft-com:vml" Requires="v">
                <p:oleObj spid="_x0000_s246795" name="Artwork" r:id="rId4" imgW="9142857" imgH="5687219" progId="Adobe.Illustrator.7">
                  <p:embed/>
                </p:oleObj>
              </mc:Choice>
              <mc:Fallback>
                <p:oleObj name="Artwork" r:id="rId4" imgW="9142857" imgH="5687219" progId="Adobe.Illustrator.7">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98538"/>
                        <a:ext cx="8231188" cy="5119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90" name="Rectangle 6"/>
          <p:cNvSpPr>
            <a:spLocks noGrp="1" noChangeArrowheads="1"/>
          </p:cNvSpPr>
          <p:nvPr>
            <p:ph type="title"/>
          </p:nvPr>
        </p:nvSpPr>
        <p:spPr>
          <a:xfrm>
            <a:off x="0" y="254000"/>
            <a:ext cx="9144000" cy="609600"/>
          </a:xfrm>
          <a:noFill/>
          <a:ln/>
        </p:spPr>
        <p:txBody>
          <a:bodyPr/>
          <a:lstStyle/>
          <a:p>
            <a:r>
              <a:rPr lang="en-US" sz="3200"/>
              <a:t>Análise de máquinas de estados: exemplo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9" name="Slide Number Placeholder 4"/>
          <p:cNvSpPr>
            <a:spLocks noGrp="1"/>
          </p:cNvSpPr>
          <p:nvPr>
            <p:ph type="sldNum" sz="quarter" idx="11"/>
          </p:nvPr>
        </p:nvSpPr>
        <p:spPr/>
        <p:txBody>
          <a:bodyPr/>
          <a:lstStyle/>
          <a:p>
            <a:fld id="{6ED83D1E-E873-4499-A93F-63BA9EE8A55B}" type="slidenum">
              <a:rPr lang="en-US"/>
              <a:pPr/>
              <a:t>8</a:t>
            </a:fld>
            <a:endParaRPr lang="en-US"/>
          </a:p>
        </p:txBody>
      </p:sp>
      <p:sp>
        <p:nvSpPr>
          <p:cNvPr id="272386" name="Rectangle 2"/>
          <p:cNvSpPr>
            <a:spLocks noGrp="1" noChangeArrowheads="1"/>
          </p:cNvSpPr>
          <p:nvPr>
            <p:ph type="title"/>
          </p:nvPr>
        </p:nvSpPr>
        <p:spPr/>
        <p:txBody>
          <a:bodyPr/>
          <a:lstStyle/>
          <a:p>
            <a:r>
              <a:rPr lang="en-US"/>
              <a:t>Etapa 1</a:t>
            </a:r>
          </a:p>
        </p:txBody>
      </p:sp>
      <p:sp>
        <p:nvSpPr>
          <p:cNvPr id="272387" name="Rectangle 3"/>
          <p:cNvSpPr>
            <a:spLocks noGrp="1" noChangeArrowheads="1"/>
          </p:cNvSpPr>
          <p:nvPr>
            <p:ph type="body" idx="1"/>
          </p:nvPr>
        </p:nvSpPr>
        <p:spPr>
          <a:xfrm>
            <a:off x="457200" y="1333500"/>
            <a:ext cx="8229600" cy="4068763"/>
          </a:xfrm>
        </p:spPr>
        <p:txBody>
          <a:bodyPr/>
          <a:lstStyle/>
          <a:p>
            <a:pPr marL="227013" indent="-227013">
              <a:lnSpc>
                <a:spcPct val="90000"/>
              </a:lnSpc>
            </a:pPr>
            <a:r>
              <a:rPr lang="en-US" sz="2400"/>
              <a:t>Equações de excitação (bloco combinatório F)</a:t>
            </a:r>
          </a:p>
          <a:p>
            <a:pPr marL="227013" indent="-227013">
              <a:lnSpc>
                <a:spcPct val="90000"/>
              </a:lnSpc>
            </a:pPr>
            <a:endParaRPr lang="en-US" sz="2400"/>
          </a:p>
          <a:p>
            <a:pPr marL="227013" indent="-227013">
              <a:lnSpc>
                <a:spcPct val="90000"/>
              </a:lnSpc>
              <a:buFontTx/>
              <a:buNone/>
            </a:pPr>
            <a:endParaRPr lang="en-US" sz="2400"/>
          </a:p>
          <a:p>
            <a:pPr marL="227013" indent="-227013">
              <a:lnSpc>
                <a:spcPct val="90000"/>
              </a:lnSpc>
            </a:pPr>
            <a:r>
              <a:rPr lang="en-US" sz="2400"/>
              <a:t>Equações características (dos flip-flops usados)</a:t>
            </a:r>
          </a:p>
          <a:p>
            <a:pPr marL="227013" indent="-227013">
              <a:lnSpc>
                <a:spcPct val="90000"/>
              </a:lnSpc>
            </a:pPr>
            <a:endParaRPr lang="en-US" sz="2400"/>
          </a:p>
          <a:p>
            <a:pPr marL="227013" indent="-227013">
              <a:lnSpc>
                <a:spcPct val="90000"/>
              </a:lnSpc>
            </a:pPr>
            <a:endParaRPr lang="en-US" sz="2400"/>
          </a:p>
          <a:p>
            <a:pPr marL="227013" indent="-227013">
              <a:lnSpc>
                <a:spcPct val="90000"/>
              </a:lnSpc>
            </a:pPr>
            <a:r>
              <a:rPr lang="en-US" sz="2400"/>
              <a:t>Equações de transição</a:t>
            </a:r>
          </a:p>
          <a:p>
            <a:pPr marL="227013" indent="-227013">
              <a:lnSpc>
                <a:spcPct val="90000"/>
              </a:lnSpc>
            </a:pPr>
            <a:endParaRPr lang="en-US" sz="2400"/>
          </a:p>
          <a:p>
            <a:pPr marL="227013" indent="-227013">
              <a:lnSpc>
                <a:spcPct val="90000"/>
              </a:lnSpc>
            </a:pPr>
            <a:endParaRPr lang="en-US" sz="2400"/>
          </a:p>
          <a:p>
            <a:pPr marL="227013" indent="-227013">
              <a:lnSpc>
                <a:spcPct val="90000"/>
              </a:lnSpc>
            </a:pPr>
            <a:r>
              <a:rPr lang="en-US" sz="2400"/>
              <a:t>Equações de saída</a:t>
            </a:r>
          </a:p>
        </p:txBody>
      </p:sp>
      <p:graphicFrame>
        <p:nvGraphicFramePr>
          <p:cNvPr id="272388" name="Object 4"/>
          <p:cNvGraphicFramePr>
            <a:graphicFrameLocks noChangeAspect="1"/>
          </p:cNvGraphicFramePr>
          <p:nvPr/>
        </p:nvGraphicFramePr>
        <p:xfrm>
          <a:off x="1854200" y="1790700"/>
          <a:ext cx="5224463" cy="725488"/>
        </p:xfrm>
        <a:graphic>
          <a:graphicData uri="http://schemas.openxmlformats.org/presentationml/2006/ole">
            <mc:AlternateContent xmlns:mc="http://schemas.openxmlformats.org/markup-compatibility/2006">
              <mc:Choice xmlns:v="urn:schemas-microsoft-com:vml" Requires="v">
                <p:oleObj spid="_x0000_s272410" name="Artwork" r:id="rId4" imgW="2676899" imgH="371527" progId="Adobe.Illustrator.7">
                  <p:embed/>
                </p:oleObj>
              </mc:Choice>
              <mc:Fallback>
                <p:oleObj name="Artwork" r:id="rId4" imgW="2676899" imgH="371527" progId="Adobe.Illustrator.7">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200" y="1790700"/>
                        <a:ext cx="5224463" cy="725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89" name="Object 5"/>
          <p:cNvGraphicFramePr>
            <a:graphicFrameLocks noChangeAspect="1"/>
          </p:cNvGraphicFramePr>
          <p:nvPr/>
        </p:nvGraphicFramePr>
        <p:xfrm>
          <a:off x="1790700" y="2976563"/>
          <a:ext cx="1257300" cy="681037"/>
        </p:xfrm>
        <a:graphic>
          <a:graphicData uri="http://schemas.openxmlformats.org/presentationml/2006/ole">
            <mc:AlternateContent xmlns:mc="http://schemas.openxmlformats.org/markup-compatibility/2006">
              <mc:Choice xmlns:v="urn:schemas-microsoft-com:vml" Requires="v">
                <p:oleObj spid="_x0000_s272411" name="Artwork" r:id="rId6" imgW="685714" imgH="371527" progId="Adobe.Illustrator.7">
                  <p:embed/>
                </p:oleObj>
              </mc:Choice>
              <mc:Fallback>
                <p:oleObj name="Artwork" r:id="rId6" imgW="685714" imgH="371527" progId="Adobe.Illustrator.7">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2976563"/>
                        <a:ext cx="1257300" cy="681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0" name="Object 6"/>
          <p:cNvGraphicFramePr>
            <a:graphicFrameLocks noChangeAspect="1"/>
          </p:cNvGraphicFramePr>
          <p:nvPr/>
        </p:nvGraphicFramePr>
        <p:xfrm>
          <a:off x="1803400" y="4195763"/>
          <a:ext cx="4876800" cy="668337"/>
        </p:xfrm>
        <a:graphic>
          <a:graphicData uri="http://schemas.openxmlformats.org/presentationml/2006/ole">
            <mc:AlternateContent xmlns:mc="http://schemas.openxmlformats.org/markup-compatibility/2006">
              <mc:Choice xmlns:v="urn:schemas-microsoft-com:vml" Requires="v">
                <p:oleObj spid="_x0000_s272412" name="Artwork" r:id="rId8" imgW="2781688" imgH="380852" progId="Adobe.Illustrator.7">
                  <p:embed/>
                </p:oleObj>
              </mc:Choice>
              <mc:Fallback>
                <p:oleObj name="Artwork" r:id="rId8" imgW="2781688" imgH="380852" progId="Adobe.Illustrator.7">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3400" y="4195763"/>
                        <a:ext cx="4876800" cy="668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3" name="Object 9"/>
          <p:cNvGraphicFramePr>
            <a:graphicFrameLocks noChangeAspect="1"/>
          </p:cNvGraphicFramePr>
          <p:nvPr/>
        </p:nvGraphicFramePr>
        <p:xfrm>
          <a:off x="1884363" y="5427663"/>
          <a:ext cx="2286000" cy="312737"/>
        </p:xfrm>
        <a:graphic>
          <a:graphicData uri="http://schemas.openxmlformats.org/presentationml/2006/ole">
            <mc:AlternateContent xmlns:mc="http://schemas.openxmlformats.org/markup-compatibility/2006">
              <mc:Choice xmlns:v="urn:schemas-microsoft-com:vml" Requires="v">
                <p:oleObj spid="_x0000_s272413" name="Artwork" r:id="rId10" imgW="1247619" imgH="171338" progId="Adobe.Illustrator.7">
                  <p:embed/>
                </p:oleObj>
              </mc:Choice>
              <mc:Fallback>
                <p:oleObj name="Artwork" r:id="rId10" imgW="1247619" imgH="171338" progId="Adobe.Illustrator.7">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4363" y="5427663"/>
                        <a:ext cx="2286000" cy="312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2389"/>
                                        </p:tgtEl>
                                        <p:attrNameLst>
                                          <p:attrName>style.visibility</p:attrName>
                                        </p:attrNameLst>
                                      </p:cBhvr>
                                      <p:to>
                                        <p:strVal val="visible"/>
                                      </p:to>
                                    </p:set>
                                    <p:anim calcmode="lin" valueType="num">
                                      <p:cBhvr additive="base">
                                        <p:cTn id="13" dur="500" fill="hold"/>
                                        <p:tgtEl>
                                          <p:spTgt spid="272389"/>
                                        </p:tgtEl>
                                        <p:attrNameLst>
                                          <p:attrName>ppt_x</p:attrName>
                                        </p:attrNameLst>
                                      </p:cBhvr>
                                      <p:tavLst>
                                        <p:tav tm="0">
                                          <p:val>
                                            <p:strVal val="0-#ppt_w/2"/>
                                          </p:val>
                                        </p:tav>
                                        <p:tav tm="100000">
                                          <p:val>
                                            <p:strVal val="#ppt_x"/>
                                          </p:val>
                                        </p:tav>
                                      </p:tavLst>
                                    </p:anim>
                                    <p:anim calcmode="lin" valueType="num">
                                      <p:cBhvr additive="base">
                                        <p:cTn id="14" dur="500" fill="hold"/>
                                        <p:tgtEl>
                                          <p:spTgt spid="2723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2390"/>
                                        </p:tgtEl>
                                        <p:attrNameLst>
                                          <p:attrName>style.visibility</p:attrName>
                                        </p:attrNameLst>
                                      </p:cBhvr>
                                      <p:to>
                                        <p:strVal val="visible"/>
                                      </p:to>
                                    </p:set>
                                    <p:anim calcmode="lin" valueType="num">
                                      <p:cBhvr additive="base">
                                        <p:cTn id="19" dur="500" fill="hold"/>
                                        <p:tgtEl>
                                          <p:spTgt spid="272390"/>
                                        </p:tgtEl>
                                        <p:attrNameLst>
                                          <p:attrName>ppt_x</p:attrName>
                                        </p:attrNameLst>
                                      </p:cBhvr>
                                      <p:tavLst>
                                        <p:tav tm="0">
                                          <p:val>
                                            <p:strVal val="0-#ppt_w/2"/>
                                          </p:val>
                                        </p:tav>
                                        <p:tav tm="100000">
                                          <p:val>
                                            <p:strVal val="#ppt_x"/>
                                          </p:val>
                                        </p:tav>
                                      </p:tavLst>
                                    </p:anim>
                                    <p:anim calcmode="lin" valueType="num">
                                      <p:cBhvr additive="base">
                                        <p:cTn id="20" dur="500" fill="hold"/>
                                        <p:tgtEl>
                                          <p:spTgt spid="27239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72393"/>
                                        </p:tgtEl>
                                        <p:attrNameLst>
                                          <p:attrName>style.visibility</p:attrName>
                                        </p:attrNameLst>
                                      </p:cBhvr>
                                      <p:to>
                                        <p:strVal val="visible"/>
                                      </p:to>
                                    </p:set>
                                    <p:anim calcmode="lin" valueType="num">
                                      <p:cBhvr additive="base">
                                        <p:cTn id="25" dur="500" fill="hold"/>
                                        <p:tgtEl>
                                          <p:spTgt spid="272393"/>
                                        </p:tgtEl>
                                        <p:attrNameLst>
                                          <p:attrName>ppt_x</p:attrName>
                                        </p:attrNameLst>
                                      </p:cBhvr>
                                      <p:tavLst>
                                        <p:tav tm="0">
                                          <p:val>
                                            <p:strVal val="0-#ppt_w/2"/>
                                          </p:val>
                                        </p:tav>
                                        <p:tav tm="100000">
                                          <p:val>
                                            <p:strVal val="#ppt_x"/>
                                          </p:val>
                                        </p:tav>
                                      </p:tavLst>
                                    </p:anim>
                                    <p:anim calcmode="lin" valueType="num">
                                      <p:cBhvr additive="base">
                                        <p:cTn id="26" dur="500" fill="hold"/>
                                        <p:tgtEl>
                                          <p:spTgt spid="2723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0"/>
          </p:nvPr>
        </p:nvSpPr>
        <p:spPr/>
        <p:txBody>
          <a:bodyPr/>
          <a:lstStyle/>
          <a:p>
            <a:r>
              <a:rPr lang="pt-PT" smtClean="0"/>
              <a:t>Introdução aos Sistemas Digitais, 2013, Guilherme Campos</a:t>
            </a:r>
            <a:endParaRPr lang="en-US"/>
          </a:p>
        </p:txBody>
      </p:sp>
      <p:sp>
        <p:nvSpPr>
          <p:cNvPr id="21" name="Slide Number Placeholder 4"/>
          <p:cNvSpPr>
            <a:spLocks noGrp="1"/>
          </p:cNvSpPr>
          <p:nvPr>
            <p:ph type="sldNum" sz="quarter" idx="11"/>
          </p:nvPr>
        </p:nvSpPr>
        <p:spPr/>
        <p:txBody>
          <a:bodyPr/>
          <a:lstStyle/>
          <a:p>
            <a:fld id="{63840230-961F-4911-A0CA-F6AEB4CA7D21}" type="slidenum">
              <a:rPr lang="en-US"/>
              <a:pPr/>
              <a:t>9</a:t>
            </a:fld>
            <a:endParaRPr lang="en-US"/>
          </a:p>
        </p:txBody>
      </p:sp>
      <p:sp>
        <p:nvSpPr>
          <p:cNvPr id="249858" name="Rectangle 2"/>
          <p:cNvSpPr>
            <a:spLocks noGrp="1" noChangeArrowheads="1"/>
          </p:cNvSpPr>
          <p:nvPr>
            <p:ph type="title"/>
          </p:nvPr>
        </p:nvSpPr>
        <p:spPr>
          <a:xfrm>
            <a:off x="0" y="274638"/>
            <a:ext cx="9144000" cy="923925"/>
          </a:xfrm>
        </p:spPr>
        <p:txBody>
          <a:bodyPr/>
          <a:lstStyle/>
          <a:p>
            <a:r>
              <a:rPr lang="en-US" sz="3600"/>
              <a:t>Etapa 2: Tabelas</a:t>
            </a:r>
          </a:p>
        </p:txBody>
      </p:sp>
      <p:graphicFrame>
        <p:nvGraphicFramePr>
          <p:cNvPr id="249860" name="Object 4"/>
          <p:cNvGraphicFramePr>
            <a:graphicFrameLocks noChangeAspect="1"/>
          </p:cNvGraphicFramePr>
          <p:nvPr/>
        </p:nvGraphicFramePr>
        <p:xfrm>
          <a:off x="3633788" y="1135063"/>
          <a:ext cx="5105400" cy="700087"/>
        </p:xfrm>
        <a:graphic>
          <a:graphicData uri="http://schemas.openxmlformats.org/presentationml/2006/ole">
            <mc:AlternateContent xmlns:mc="http://schemas.openxmlformats.org/markup-compatibility/2006">
              <mc:Choice xmlns:v="urn:schemas-microsoft-com:vml" Requires="v">
                <p:oleObj spid="_x0000_s249901" name="Artwork" r:id="rId4" imgW="2781688" imgH="380852" progId="Adobe.Illustrator.7">
                  <p:embed/>
                </p:oleObj>
              </mc:Choice>
              <mc:Fallback>
                <p:oleObj name="Artwork" r:id="rId4" imgW="2781688" imgH="380852" progId="Adobe.Illustrator.7">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3788" y="1135063"/>
                        <a:ext cx="5105400" cy="700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9861" name="Group 5"/>
          <p:cNvGrpSpPr>
            <a:grpSpLocks/>
          </p:cNvGrpSpPr>
          <p:nvPr/>
        </p:nvGrpSpPr>
        <p:grpSpPr bwMode="auto">
          <a:xfrm>
            <a:off x="568325" y="2482850"/>
            <a:ext cx="2541588" cy="3160713"/>
            <a:chOff x="358" y="1472"/>
            <a:chExt cx="1601" cy="1991"/>
          </a:xfrm>
        </p:grpSpPr>
        <p:graphicFrame>
          <p:nvGraphicFramePr>
            <p:cNvPr id="249862" name="Object 6"/>
            <p:cNvGraphicFramePr>
              <a:graphicFrameLocks noChangeAspect="1"/>
            </p:cNvGraphicFramePr>
            <p:nvPr/>
          </p:nvGraphicFramePr>
          <p:xfrm>
            <a:off x="448" y="1472"/>
            <a:ext cx="1424" cy="1680"/>
          </p:xfrm>
          <a:graphic>
            <a:graphicData uri="http://schemas.openxmlformats.org/presentationml/2006/ole">
              <mc:AlternateContent xmlns:mc="http://schemas.openxmlformats.org/markup-compatibility/2006">
                <mc:Choice xmlns:v="urn:schemas-microsoft-com:vml" Requires="v">
                  <p:oleObj spid="_x0000_s249902" name="Artwork" r:id="rId6" imgW="4057143" imgH="1495634" progId="Adobe.Illustrator.7">
                    <p:embed/>
                  </p:oleObj>
                </mc:Choice>
                <mc:Fallback>
                  <p:oleObj name="Artwork" r:id="rId6" imgW="4057143" imgH="1495634" progId="Adobe.Illustrator.7">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r="68779"/>
                        <a:stretch>
                          <a:fillRect/>
                        </a:stretch>
                      </p:blipFill>
                      <p:spPr bwMode="auto">
                        <a:xfrm>
                          <a:off x="448" y="1472"/>
                          <a:ext cx="1424" cy="1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3" name="Text Box 7"/>
            <p:cNvSpPr txBox="1">
              <a:spLocks noChangeArrowheads="1"/>
            </p:cNvSpPr>
            <p:nvPr/>
          </p:nvSpPr>
          <p:spPr bwMode="auto">
            <a:xfrm>
              <a:off x="358" y="3213"/>
              <a:ext cx="1601"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a:latin typeface="Helvetica" panose="020B0604020202020204" pitchFamily="34" charset="0"/>
                </a:rPr>
                <a:t>Tabela de transições</a:t>
              </a:r>
            </a:p>
          </p:txBody>
        </p:sp>
      </p:grpSp>
      <p:grpSp>
        <p:nvGrpSpPr>
          <p:cNvPr id="249864" name="Group 8"/>
          <p:cNvGrpSpPr>
            <a:grpSpLocks/>
          </p:cNvGrpSpPr>
          <p:nvPr/>
        </p:nvGrpSpPr>
        <p:grpSpPr bwMode="auto">
          <a:xfrm>
            <a:off x="3481388" y="2482850"/>
            <a:ext cx="2273300" cy="3148013"/>
            <a:chOff x="2193" y="1472"/>
            <a:chExt cx="1432" cy="1983"/>
          </a:xfrm>
        </p:grpSpPr>
        <p:graphicFrame>
          <p:nvGraphicFramePr>
            <p:cNvPr id="249865" name="Object 9"/>
            <p:cNvGraphicFramePr>
              <a:graphicFrameLocks noChangeAspect="1"/>
            </p:cNvGraphicFramePr>
            <p:nvPr/>
          </p:nvGraphicFramePr>
          <p:xfrm>
            <a:off x="2391" y="1472"/>
            <a:ext cx="1113" cy="1680"/>
          </p:xfrm>
          <a:graphic>
            <a:graphicData uri="http://schemas.openxmlformats.org/presentationml/2006/ole">
              <mc:AlternateContent xmlns:mc="http://schemas.openxmlformats.org/markup-compatibility/2006">
                <mc:Choice xmlns:v="urn:schemas-microsoft-com:vml" Requires="v">
                  <p:oleObj spid="_x0000_s249903" name="Artwork" r:id="rId8" imgW="4009524" imgH="1495634" progId="Adobe.Illustrator.7">
                    <p:embed/>
                  </p:oleObj>
                </mc:Choice>
                <mc:Fallback>
                  <p:oleObj name="Artwork" r:id="rId8" imgW="4009524" imgH="1495634" progId="Adobe.Illustrator.7">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l="40498" r="34798"/>
                        <a:stretch>
                          <a:fillRect/>
                        </a:stretch>
                      </p:blipFill>
                      <p:spPr bwMode="auto">
                        <a:xfrm>
                          <a:off x="2391" y="1472"/>
                          <a:ext cx="1113" cy="1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6" name="Text Box 10"/>
            <p:cNvSpPr txBox="1">
              <a:spLocks noChangeArrowheads="1"/>
            </p:cNvSpPr>
            <p:nvPr/>
          </p:nvSpPr>
          <p:spPr bwMode="auto">
            <a:xfrm>
              <a:off x="2193" y="3205"/>
              <a:ext cx="1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a:latin typeface="Helvetica" panose="020B0604020202020204" pitchFamily="34" charset="0"/>
                </a:rPr>
                <a:t>Tabela de estados</a:t>
              </a:r>
            </a:p>
          </p:txBody>
        </p:sp>
      </p:grpSp>
      <p:grpSp>
        <p:nvGrpSpPr>
          <p:cNvPr id="249867" name="Group 11"/>
          <p:cNvGrpSpPr>
            <a:grpSpLocks/>
          </p:cNvGrpSpPr>
          <p:nvPr/>
        </p:nvGrpSpPr>
        <p:grpSpPr bwMode="auto">
          <a:xfrm>
            <a:off x="5907088" y="2482850"/>
            <a:ext cx="3090862" cy="3138488"/>
            <a:chOff x="3721" y="1472"/>
            <a:chExt cx="1947" cy="1977"/>
          </a:xfrm>
        </p:grpSpPr>
        <p:graphicFrame>
          <p:nvGraphicFramePr>
            <p:cNvPr id="249868" name="Object 12"/>
            <p:cNvGraphicFramePr>
              <a:graphicFrameLocks noChangeAspect="1"/>
            </p:cNvGraphicFramePr>
            <p:nvPr/>
          </p:nvGraphicFramePr>
          <p:xfrm>
            <a:off x="4028" y="1472"/>
            <a:ext cx="1300" cy="1680"/>
          </p:xfrm>
          <a:graphic>
            <a:graphicData uri="http://schemas.openxmlformats.org/presentationml/2006/ole">
              <mc:AlternateContent xmlns:mc="http://schemas.openxmlformats.org/markup-compatibility/2006">
                <mc:Choice xmlns:v="urn:schemas-microsoft-com:vml" Requires="v">
                  <p:oleObj spid="_x0000_s249904" name="Artwork" r:id="rId10" imgW="4142857" imgH="1495634" progId="Adobe.Illustrator.7">
                    <p:embed/>
                  </p:oleObj>
                </mc:Choice>
                <mc:Fallback>
                  <p:oleObj name="Artwork" r:id="rId10" imgW="4142857" imgH="1495634" progId="Adobe.Illustrator.7">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l="72069"/>
                        <a:stretch>
                          <a:fillRect/>
                        </a:stretch>
                      </p:blipFill>
                      <p:spPr bwMode="auto">
                        <a:xfrm>
                          <a:off x="4028" y="1472"/>
                          <a:ext cx="1300" cy="1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9" name="Text Box 13"/>
            <p:cNvSpPr txBox="1">
              <a:spLocks noChangeArrowheads="1"/>
            </p:cNvSpPr>
            <p:nvPr/>
          </p:nvSpPr>
          <p:spPr bwMode="auto">
            <a:xfrm>
              <a:off x="3721" y="3199"/>
              <a:ext cx="194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a:latin typeface="Helvetica" panose="020B0604020202020204" pitchFamily="34" charset="0"/>
                </a:rPr>
                <a:t>Tabela de estados/saídas</a:t>
              </a:r>
            </a:p>
          </p:txBody>
        </p:sp>
      </p:grpSp>
      <p:sp>
        <p:nvSpPr>
          <p:cNvPr id="249870" name="Text Box 14"/>
          <p:cNvSpPr txBox="1">
            <a:spLocks noChangeArrowheads="1"/>
          </p:cNvSpPr>
          <p:nvPr/>
        </p:nvSpPr>
        <p:spPr bwMode="auto">
          <a:xfrm>
            <a:off x="644525" y="1236663"/>
            <a:ext cx="28368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a:latin typeface="Helvetica" panose="020B0604020202020204" pitchFamily="34" charset="0"/>
              </a:rPr>
              <a:t>Equações de transição:</a:t>
            </a:r>
          </a:p>
        </p:txBody>
      </p:sp>
      <p:graphicFrame>
        <p:nvGraphicFramePr>
          <p:cNvPr id="249872" name="Object 16"/>
          <p:cNvGraphicFramePr>
            <a:graphicFrameLocks noChangeAspect="1"/>
          </p:cNvGraphicFramePr>
          <p:nvPr/>
        </p:nvGraphicFramePr>
        <p:xfrm>
          <a:off x="3532188" y="1966913"/>
          <a:ext cx="2286000" cy="312737"/>
        </p:xfrm>
        <a:graphic>
          <a:graphicData uri="http://schemas.openxmlformats.org/presentationml/2006/ole">
            <mc:AlternateContent xmlns:mc="http://schemas.openxmlformats.org/markup-compatibility/2006">
              <mc:Choice xmlns:v="urn:schemas-microsoft-com:vml" Requires="v">
                <p:oleObj spid="_x0000_s249905" name="Artwork" r:id="rId12" imgW="1247619" imgH="171338" progId="Adobe.Illustrator.7">
                  <p:embed/>
                </p:oleObj>
              </mc:Choice>
              <mc:Fallback>
                <p:oleObj name="Artwork" r:id="rId12" imgW="1247619" imgH="171338" progId="Adobe.Illustrator.7">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32188" y="1966913"/>
                        <a:ext cx="2286000" cy="312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73" name="Text Box 17"/>
          <p:cNvSpPr txBox="1">
            <a:spLocks noChangeArrowheads="1"/>
          </p:cNvSpPr>
          <p:nvPr/>
        </p:nvSpPr>
        <p:spPr bwMode="auto">
          <a:xfrm>
            <a:off x="1155700" y="1895475"/>
            <a:ext cx="2514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a:latin typeface="Helvetica" panose="020B0604020202020204" pitchFamily="34" charset="0"/>
              </a:rPr>
              <a:t>Equação de saída:</a:t>
            </a:r>
          </a:p>
        </p:txBody>
      </p:sp>
      <p:sp>
        <p:nvSpPr>
          <p:cNvPr id="249877" name="AutoShape 21"/>
          <p:cNvSpPr>
            <a:spLocks/>
          </p:cNvSpPr>
          <p:nvPr/>
        </p:nvSpPr>
        <p:spPr bwMode="auto">
          <a:xfrm>
            <a:off x="3481388" y="1135063"/>
            <a:ext cx="152400" cy="700087"/>
          </a:xfrm>
          <a:prstGeom prst="leftBrace">
            <a:avLst>
              <a:gd name="adj1" fmla="val 382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49878" name="Rectangle 22"/>
          <p:cNvSpPr>
            <a:spLocks noChangeArrowheads="1"/>
          </p:cNvSpPr>
          <p:nvPr/>
        </p:nvSpPr>
        <p:spPr bwMode="auto">
          <a:xfrm>
            <a:off x="393700" y="3403600"/>
            <a:ext cx="2859088" cy="1625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49879" name="Rectangle 23"/>
          <p:cNvSpPr>
            <a:spLocks noChangeArrowheads="1"/>
          </p:cNvSpPr>
          <p:nvPr/>
        </p:nvSpPr>
        <p:spPr bwMode="auto">
          <a:xfrm>
            <a:off x="3111500" y="3390900"/>
            <a:ext cx="2859088" cy="1625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249880" name="Rectangle 24"/>
          <p:cNvSpPr>
            <a:spLocks noChangeArrowheads="1"/>
          </p:cNvSpPr>
          <p:nvPr/>
        </p:nvSpPr>
        <p:spPr bwMode="auto">
          <a:xfrm>
            <a:off x="5880100" y="3403600"/>
            <a:ext cx="2859088" cy="1625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9861"/>
                                        </p:tgtEl>
                                        <p:attrNameLst>
                                          <p:attrName>style.visibility</p:attrName>
                                        </p:attrNameLst>
                                      </p:cBhvr>
                                      <p:to>
                                        <p:strVal val="visible"/>
                                      </p:to>
                                    </p:set>
                                    <p:animEffect transition="in" filter="wipe(left)">
                                      <p:cBhvr>
                                        <p:cTn id="7" dur="500"/>
                                        <p:tgtEl>
                                          <p:spTgt spid="249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9864"/>
                                        </p:tgtEl>
                                        <p:attrNameLst>
                                          <p:attrName>style.visibility</p:attrName>
                                        </p:attrNameLst>
                                      </p:cBhvr>
                                      <p:to>
                                        <p:strVal val="visible"/>
                                      </p:to>
                                    </p:set>
                                    <p:animEffect transition="in" filter="wipe(left)">
                                      <p:cBhvr>
                                        <p:cTn id="12" dur="500"/>
                                        <p:tgtEl>
                                          <p:spTgt spid="2498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9867"/>
                                        </p:tgtEl>
                                        <p:attrNameLst>
                                          <p:attrName>style.visibility</p:attrName>
                                        </p:attrNameLst>
                                      </p:cBhvr>
                                      <p:to>
                                        <p:strVal val="visible"/>
                                      </p:to>
                                    </p:set>
                                    <p:animEffect transition="in" filter="wipe(left)">
                                      <p:cBhvr>
                                        <p:cTn id="17" dur="500"/>
                                        <p:tgtEl>
                                          <p:spTgt spid="2498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grpId="0" nodeType="clickEffect">
                                  <p:stCondLst>
                                    <p:cond delay="0"/>
                                  </p:stCondLst>
                                  <p:childTnLst>
                                    <p:animEffect transition="out" filter="dissolve">
                                      <p:cBhvr>
                                        <p:cTn id="21" dur="500"/>
                                        <p:tgtEl>
                                          <p:spTgt spid="249878"/>
                                        </p:tgtEl>
                                      </p:cBhvr>
                                    </p:animEffect>
                                    <p:set>
                                      <p:cBhvr>
                                        <p:cTn id="22" dur="1" fill="hold">
                                          <p:stCondLst>
                                            <p:cond delay="499"/>
                                          </p:stCondLst>
                                        </p:cTn>
                                        <p:tgtEl>
                                          <p:spTgt spid="24987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xit" presetSubtype="0" fill="hold" grpId="0" nodeType="clickEffect">
                                  <p:stCondLst>
                                    <p:cond delay="0"/>
                                  </p:stCondLst>
                                  <p:childTnLst>
                                    <p:animEffect transition="out" filter="dissolve">
                                      <p:cBhvr>
                                        <p:cTn id="26" dur="500"/>
                                        <p:tgtEl>
                                          <p:spTgt spid="249879"/>
                                        </p:tgtEl>
                                      </p:cBhvr>
                                    </p:animEffect>
                                    <p:set>
                                      <p:cBhvr>
                                        <p:cTn id="27" dur="1" fill="hold">
                                          <p:stCondLst>
                                            <p:cond delay="499"/>
                                          </p:stCondLst>
                                        </p:cTn>
                                        <p:tgtEl>
                                          <p:spTgt spid="24987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grpId="0" nodeType="clickEffect">
                                  <p:stCondLst>
                                    <p:cond delay="0"/>
                                  </p:stCondLst>
                                  <p:childTnLst>
                                    <p:animEffect transition="out" filter="dissolve">
                                      <p:cBhvr>
                                        <p:cTn id="31" dur="500"/>
                                        <p:tgtEl>
                                          <p:spTgt spid="249880"/>
                                        </p:tgtEl>
                                      </p:cBhvr>
                                    </p:animEffect>
                                    <p:set>
                                      <p:cBhvr>
                                        <p:cTn id="32" dur="1" fill="hold">
                                          <p:stCondLst>
                                            <p:cond delay="499"/>
                                          </p:stCondLst>
                                        </p:cTn>
                                        <p:tgtEl>
                                          <p:spTgt spid="2498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78" grpId="0" animBg="1"/>
      <p:bldP spid="249879" grpId="0" animBg="1"/>
      <p:bldP spid="249880"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3147</TotalTime>
  <Words>2018</Words>
  <Application>Microsoft Office PowerPoint</Application>
  <PresentationFormat>On-screen Show (4:3)</PresentationFormat>
  <Paragraphs>259</Paragraphs>
  <Slides>15</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SimSun</vt:lpstr>
      <vt:lpstr>Arial</vt:lpstr>
      <vt:lpstr>Helvetica</vt:lpstr>
      <vt:lpstr>Monotype Corsiva</vt:lpstr>
      <vt:lpstr>Symbol</vt:lpstr>
      <vt:lpstr>Times New Roman</vt:lpstr>
      <vt:lpstr>Verdana</vt:lpstr>
      <vt:lpstr>Wingdings</vt:lpstr>
      <vt:lpstr>Default Design</vt:lpstr>
      <vt:lpstr>Artwork</vt:lpstr>
      <vt:lpstr>Latches e FF</vt:lpstr>
      <vt:lpstr>Caracterização de flip-flops</vt:lpstr>
      <vt:lpstr>Circuitos sequenciais síncronos (ou máquinas de estados finitos)</vt:lpstr>
      <vt:lpstr>Máquina de estados finitos: estrutura de Mealy</vt:lpstr>
      <vt:lpstr>Máquina de estados finitos: estrutura de Moore</vt:lpstr>
      <vt:lpstr>Máquinas de estados: metodologia de análise </vt:lpstr>
      <vt:lpstr>Análise de máquinas de estados: exemplo </vt:lpstr>
      <vt:lpstr>Etapa 1</vt:lpstr>
      <vt:lpstr>Etapa 2: Tabelas</vt:lpstr>
      <vt:lpstr>Etapa 3: Diagrama de estados</vt:lpstr>
      <vt:lpstr>Variação ao exemplo anterior</vt:lpstr>
      <vt:lpstr>PowerPoint Presentation</vt:lpstr>
      <vt:lpstr>Diagramas temporais</vt:lpstr>
      <vt:lpstr>PowerPoint Presentation</vt:lpstr>
      <vt:lpstr>A seguir…</vt:lpstr>
    </vt:vector>
  </TitlesOfParts>
  <Company>DETUA-IEETA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Guilherme Campos</dc:creator>
  <cp:lastModifiedBy>guilherme.campos@ua.pt</cp:lastModifiedBy>
  <cp:revision>330</cp:revision>
  <dcterms:created xsi:type="dcterms:W3CDTF">2007-01-21T12:26:55Z</dcterms:created>
  <dcterms:modified xsi:type="dcterms:W3CDTF">2013-12-22T21:08:33Z</dcterms:modified>
</cp:coreProperties>
</file>