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57" r:id="rId2"/>
    <p:sldId id="458" r:id="rId3"/>
    <p:sldId id="459" r:id="rId4"/>
    <p:sldId id="460" r:id="rId5"/>
    <p:sldId id="461" r:id="rId6"/>
    <p:sldId id="462" r:id="rId7"/>
    <p:sldId id="464" r:id="rId8"/>
    <p:sldId id="465" r:id="rId9"/>
    <p:sldId id="466" r:id="rId10"/>
    <p:sldId id="467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A50021"/>
    <a:srgbClr val="660066"/>
    <a:srgbClr val="006600"/>
    <a:srgbClr val="996600"/>
    <a:srgbClr val="FFFFCC"/>
    <a:srgbClr val="CC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8" autoAdjust="0"/>
    <p:restoredTop sz="77568" autoAdjust="0"/>
  </p:normalViewPr>
  <p:slideViewPr>
    <p:cSldViewPr snapToGrid="0">
      <p:cViewPr varScale="1">
        <p:scale>
          <a:sx n="100" d="100"/>
          <a:sy n="100" d="100"/>
        </p:scale>
        <p:origin x="19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6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Clique para editar os estilos de texto do modelo global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7FF1547-3969-4FA3-B105-1CDD4D3A1A19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8366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D872E3A-3DA5-4731-8040-C2495311D6B6}" type="slidenum">
              <a:rPr lang="pt-PT" sz="1200"/>
              <a:pPr algn="r"/>
              <a:t>1</a:t>
            </a:fld>
            <a:endParaRPr lang="pt-PT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smtClean="0"/>
              <a:t>Contador</a:t>
            </a:r>
            <a:r>
              <a:rPr lang="en-US" smtClean="0"/>
              <a:t>: qualquer circuito sequencial síncrono cujo diagrama de estados é constituído por um único ciclo, como se mostra.</a:t>
            </a:r>
          </a:p>
          <a:p>
            <a:pPr eaLnBrk="1" hangingPunct="1"/>
            <a:r>
              <a:rPr lang="en-US" smtClean="0"/>
              <a:t>O número de estados é também designado o </a:t>
            </a:r>
            <a:r>
              <a:rPr lang="en-US" b="1" smtClean="0"/>
              <a:t>módulo</a:t>
            </a:r>
            <a:r>
              <a:rPr lang="en-US" smtClean="0"/>
              <a:t> do contador´. Um contador com </a:t>
            </a:r>
            <a:r>
              <a:rPr lang="en-US" i="1" smtClean="0"/>
              <a:t>m</a:t>
            </a:r>
            <a:r>
              <a:rPr lang="en-US" smtClean="0"/>
              <a:t> estados é um contador módulo </a:t>
            </a:r>
            <a:r>
              <a:rPr lang="en-US" i="1" smtClean="0"/>
              <a:t>m</a:t>
            </a:r>
            <a:r>
              <a:rPr lang="en-US" smtClean="0"/>
              <a:t>. Também pode ser designado contador de </a:t>
            </a:r>
            <a:r>
              <a:rPr lang="en-US" i="1" smtClean="0"/>
              <a:t>divisão por m</a:t>
            </a:r>
            <a:r>
              <a:rPr lang="en-US" smtClean="0"/>
              <a:t> (</a:t>
            </a:r>
            <a:r>
              <a:rPr lang="en-US" i="1" smtClean="0"/>
              <a:t>divide-by-m counter</a:t>
            </a:r>
            <a:r>
              <a:rPr lang="en-US" smtClean="0"/>
              <a:t>). Se o módulo não for uma potência de 2, há estados não utilizados em operação normal.</a:t>
            </a:r>
          </a:p>
          <a:p>
            <a:pPr eaLnBrk="1" hangingPunct="1"/>
            <a:r>
              <a:rPr lang="en-US" smtClean="0"/>
              <a:t>A contagem é circular (do estado S</a:t>
            </a:r>
            <a:r>
              <a:rPr lang="en-US" baseline="-10000" smtClean="0"/>
              <a:t>m</a:t>
            </a:r>
            <a:r>
              <a:rPr lang="en-US" smtClean="0"/>
              <a:t> regressa-se ao estado inicial).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Poderá haver uma entrada de </a:t>
            </a:r>
            <a:r>
              <a:rPr lang="en-US" i="1" smtClean="0"/>
              <a:t>enable</a:t>
            </a:r>
            <a:r>
              <a:rPr lang="en-US" smtClean="0"/>
              <a:t> (EN) conferindo a possibilidade de suspender a contagem (se não estiver activa – EN’, ou seja, </a:t>
            </a:r>
            <a:r>
              <a:rPr lang="en-US" i="1" smtClean="0"/>
              <a:t>disable</a:t>
            </a:r>
            <a:r>
              <a:rPr lang="en-US" smtClean="0"/>
              <a:t>).</a:t>
            </a:r>
          </a:p>
          <a:p>
            <a:pPr eaLnBrk="1" hangingPunct="1"/>
            <a:r>
              <a:rPr lang="en-US" smtClean="0"/>
              <a:t>Um dos estados é definido como o estado inicial. Normalmente, existe uma entrada (RESET) capaz de forçar o contador a passar a esse estado.</a:t>
            </a:r>
          </a:p>
          <a:p>
            <a:pPr eaLnBrk="1" hangingPunct="1"/>
            <a:r>
              <a:rPr lang="en-US" smtClean="0"/>
              <a:t>Pode ser assíncrona ou síncrona (veremos este aspecto em detalhe).</a:t>
            </a:r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685218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3A0896E-CDDE-4345-A483-3185E52C137F}" type="slidenum">
              <a:rPr lang="pt-PT" sz="1200"/>
              <a:pPr algn="r"/>
              <a:t>10</a:t>
            </a:fld>
            <a:endParaRPr lang="pt-PT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Este exemplo mostra um contador módulo 256 (16x16)</a:t>
            </a:r>
          </a:p>
          <a:p>
            <a:pPr eaLnBrk="1" hangingPunct="1"/>
            <a:r>
              <a:rPr lang="en-US" smtClean="0"/>
              <a:t>O segundo contador só é habilitado um ciclo em cada 16.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CNTEN transmite-se ao 2</a:t>
            </a:r>
            <a:r>
              <a:rPr lang="en-US" baseline="30000" smtClean="0"/>
              <a:t>o</a:t>
            </a:r>
            <a:r>
              <a:rPr lang="en-US" smtClean="0"/>
              <a:t> contador via RCO4.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Este esquema pode ser estendido para formar um contador com qualquer número de bits…</a:t>
            </a:r>
          </a:p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144802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4510F4B-3F80-48C3-8BAC-37096BB88244}" type="slidenum">
              <a:rPr lang="pt-PT" sz="1200"/>
              <a:pPr algn="r"/>
              <a:t>2</a:t>
            </a:fld>
            <a:endParaRPr lang="pt-PT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PT" smtClean="0"/>
              <a:t>Porventura a forma mais simples de implementar um contador é simplesmente ligando </a:t>
            </a:r>
            <a:r>
              <a:rPr lang="pt-PT" i="1" smtClean="0"/>
              <a:t>n</a:t>
            </a:r>
            <a:r>
              <a:rPr lang="pt-PT" smtClean="0"/>
              <a:t> FF do tipo T em cascata. Obtém-se assim, sem necessidade de quaisquer componentes adicionais, o chamado </a:t>
            </a:r>
            <a:r>
              <a:rPr lang="pt-PT" i="1" smtClean="0"/>
              <a:t>ripple counter </a:t>
            </a:r>
            <a:r>
              <a:rPr lang="pt-PT" smtClean="0"/>
              <a:t>de </a:t>
            </a:r>
            <a:r>
              <a:rPr lang="pt-PT" i="1" smtClean="0"/>
              <a:t>n</a:t>
            </a:r>
            <a:r>
              <a:rPr lang="pt-PT" smtClean="0"/>
              <a:t> bits</a:t>
            </a:r>
            <a:r>
              <a:rPr lang="pt-PT" i="1" smtClean="0"/>
              <a:t>.</a:t>
            </a:r>
          </a:p>
          <a:p>
            <a:pPr eaLnBrk="1" hangingPunct="1"/>
            <a:endParaRPr lang="pt-PT" i="1" smtClean="0"/>
          </a:p>
          <a:p>
            <a:pPr eaLnBrk="1" hangingPunct="1"/>
            <a:r>
              <a:rPr lang="pt-PT" smtClean="0"/>
              <a:t>O preço a pagar pela sua simplicidade é a sua </a:t>
            </a:r>
            <a:r>
              <a:rPr lang="pt-PT" b="1" smtClean="0"/>
              <a:t>lentidão</a:t>
            </a:r>
            <a:r>
              <a:rPr lang="pt-PT" smtClean="0"/>
              <a:t>. Seja t</a:t>
            </a:r>
            <a:r>
              <a:rPr lang="pt-PT" baseline="-10000" smtClean="0"/>
              <a:t>pTQ </a:t>
            </a:r>
            <a:r>
              <a:rPr lang="pt-PT" smtClean="0"/>
              <a:t>o atraso de propagação entre T e a saída Q de um FF.</a:t>
            </a:r>
          </a:p>
          <a:p>
            <a:pPr eaLnBrk="1" hangingPunct="1"/>
            <a:r>
              <a:rPr lang="pt-PT" smtClean="0"/>
              <a:t>Na situação mais desfavorável (quando o MSB muda e por isso o CARRY é propagado sucessivamente através de todos os </a:t>
            </a:r>
            <a:r>
              <a:rPr lang="pt-PT" i="1" smtClean="0"/>
              <a:t>n</a:t>
            </a:r>
            <a:r>
              <a:rPr lang="pt-PT" smtClean="0"/>
              <a:t> flip-flops, como, por exemplo, nas passagens de 7 para 8 ou 15 para 0), a saída é válida apenas n.t</a:t>
            </a:r>
            <a:r>
              <a:rPr lang="pt-PT" baseline="-10000" smtClean="0"/>
              <a:t>pTQ </a:t>
            </a:r>
            <a:r>
              <a:rPr lang="pt-PT" smtClean="0"/>
              <a:t>após o flanco ascendente do relógio.</a:t>
            </a:r>
          </a:p>
          <a:p>
            <a:pPr eaLnBrk="1" hangingPunct="1"/>
            <a:endParaRPr lang="pt-PT" smtClean="0"/>
          </a:p>
          <a:p>
            <a:pPr eaLnBrk="1" hangingPunct="1"/>
            <a:r>
              <a:rPr lang="pt-PT" smtClean="0"/>
              <a:t>Este circuito pode ser grandemente melhorado.</a:t>
            </a:r>
          </a:p>
        </p:txBody>
      </p:sp>
    </p:spTree>
    <p:extLst>
      <p:ext uri="{BB962C8B-B14F-4D97-AF65-F5344CB8AC3E}">
        <p14:creationId xmlns:p14="http://schemas.microsoft.com/office/powerpoint/2010/main" val="272634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91CB5AE-C39B-4949-84EA-B0774EC5F7D1}" type="slidenum">
              <a:rPr lang="pt-PT" sz="1200"/>
              <a:pPr algn="r"/>
              <a:t>3</a:t>
            </a:fld>
            <a:endParaRPr lang="pt-PT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PT" b="1" smtClean="0"/>
              <a:t>Contador síncrono série</a:t>
            </a:r>
          </a:p>
          <a:p>
            <a:pPr eaLnBrk="1" hangingPunct="1"/>
            <a:r>
              <a:rPr lang="pt-PT" smtClean="0"/>
              <a:t>Se todas as entradas T forem ligadas ao mesmo sinal de relógio, todos os FF estão em condições de comutar ao mesmo tempo (com apenas t</a:t>
            </a:r>
            <a:r>
              <a:rPr lang="pt-PT" baseline="-10000" smtClean="0"/>
              <a:t>pTQ </a:t>
            </a:r>
            <a:r>
              <a:rPr lang="pt-PT" smtClean="0"/>
              <a:t>de atraso). Com este funcionamento síncrono, torna-se necessário introduzir um esquema de </a:t>
            </a:r>
            <a:r>
              <a:rPr lang="pt-PT" i="1" smtClean="0"/>
              <a:t>enable</a:t>
            </a:r>
            <a:r>
              <a:rPr lang="pt-PT" smtClean="0"/>
              <a:t>, com a lógica combinacional adequada para decidir </a:t>
            </a:r>
            <a:r>
              <a:rPr lang="pt-PT" u="sng" smtClean="0"/>
              <a:t>quais FF comutam</a:t>
            </a:r>
            <a:r>
              <a:rPr lang="pt-PT" smtClean="0"/>
              <a:t> em cada ciclo.</a:t>
            </a:r>
          </a:p>
          <a:p>
            <a:pPr eaLnBrk="1" hangingPunct="1"/>
            <a:endParaRPr lang="pt-PT" smtClean="0"/>
          </a:p>
          <a:p>
            <a:pPr eaLnBrk="1" hangingPunct="1"/>
            <a:r>
              <a:rPr lang="pt-PT" smtClean="0"/>
              <a:t>Nesta solução, os sinais de enable propagam-se </a:t>
            </a:r>
            <a:r>
              <a:rPr lang="pt-PT" u="sng" smtClean="0"/>
              <a:t>em série</a:t>
            </a:r>
            <a:r>
              <a:rPr lang="pt-PT" smtClean="0"/>
              <a:t> do LSB para os bits mais significativos, sendo necessária apenas uma porta AND de 2 entradas por cada FF. Seja t</a:t>
            </a:r>
            <a:r>
              <a:rPr lang="pt-PT" baseline="-10000" smtClean="0"/>
              <a:t>pAND </a:t>
            </a:r>
            <a:r>
              <a:rPr lang="pt-PT" smtClean="0"/>
              <a:t>o atraso de propagação das portas AND. O tempo total de atraso de propagação de </a:t>
            </a:r>
            <a:r>
              <a:rPr lang="pt-PT" i="1" smtClean="0"/>
              <a:t>enable</a:t>
            </a:r>
            <a:r>
              <a:rPr lang="pt-PT" smtClean="0"/>
              <a:t> do LSB até ao MSB é t</a:t>
            </a:r>
            <a:r>
              <a:rPr lang="pt-PT" baseline="-10000" smtClean="0"/>
              <a:t>pTQ</a:t>
            </a:r>
            <a:r>
              <a:rPr lang="pt-PT" smtClean="0"/>
              <a:t>+(n-1).t</a:t>
            </a:r>
            <a:r>
              <a:rPr lang="pt-PT" baseline="-10000" smtClean="0"/>
              <a:t>pAND</a:t>
            </a:r>
            <a:r>
              <a:rPr lang="pt-PT" smtClean="0"/>
              <a:t>. Se o período de relógio for demasiado curto, pode não comportar este atraso.</a:t>
            </a:r>
          </a:p>
          <a:p>
            <a:pPr eaLnBrk="1" hangingPunct="1"/>
            <a:r>
              <a:rPr lang="pt-PT" smtClean="0"/>
              <a:t>Embora muito menos grave que o anterior, este é ainda um problema – e pode ser solucionado.</a:t>
            </a:r>
          </a:p>
        </p:txBody>
      </p:sp>
    </p:spTree>
    <p:extLst>
      <p:ext uri="{BB962C8B-B14F-4D97-AF65-F5344CB8AC3E}">
        <p14:creationId xmlns:p14="http://schemas.microsoft.com/office/powerpoint/2010/main" val="172632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981826E-2E10-4C6A-AD05-8B86602A8BFC}" type="slidenum">
              <a:rPr lang="pt-PT" sz="1200"/>
              <a:pPr algn="r"/>
              <a:t>4</a:t>
            </a:fld>
            <a:endParaRPr lang="pt-PT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PT" b="1" smtClean="0"/>
              <a:t>Contador síncrono paralelo</a:t>
            </a:r>
          </a:p>
          <a:p>
            <a:pPr eaLnBrk="1" hangingPunct="1"/>
            <a:r>
              <a:rPr lang="pt-PT" smtClean="0"/>
              <a:t>Esta é a mais rápida estrutura de contador binário. Consegue-se fazendo a lógica de </a:t>
            </a:r>
            <a:r>
              <a:rPr lang="pt-PT" i="1" smtClean="0"/>
              <a:t>enable</a:t>
            </a:r>
            <a:r>
              <a:rPr lang="pt-PT" smtClean="0"/>
              <a:t> de cada FF independente da dos anteriores. Com um único andar lógico, o tempo de atraso de propagação do </a:t>
            </a:r>
            <a:r>
              <a:rPr lang="pt-PT" i="1" smtClean="0"/>
              <a:t>enable</a:t>
            </a:r>
            <a:r>
              <a:rPr lang="pt-PT" smtClean="0"/>
              <a:t> passa a ser t</a:t>
            </a:r>
            <a:r>
              <a:rPr lang="pt-PT" baseline="-10000" smtClean="0"/>
              <a:t>pTQ</a:t>
            </a:r>
            <a:r>
              <a:rPr lang="pt-PT" smtClean="0"/>
              <a:t>+t</a:t>
            </a:r>
            <a:r>
              <a:rPr lang="pt-PT" baseline="-10000" smtClean="0"/>
              <a:t>pAND </a:t>
            </a:r>
            <a:r>
              <a:rPr lang="pt-PT" smtClean="0"/>
              <a:t> para todos os FF. A desvantagem desta solução é a necessidade de portas AND com um número crescente de entradas à medida que nos aproximamos do MSB; ou seja, o custo em circuitos lógicos por </a:t>
            </a:r>
            <a:r>
              <a:rPr lang="pt-PT" i="1" smtClean="0"/>
              <a:t>bit</a:t>
            </a:r>
            <a:r>
              <a:rPr lang="pt-PT" smtClean="0"/>
              <a:t> é crescente com o número de </a:t>
            </a:r>
            <a:r>
              <a:rPr lang="pt-PT" i="1" smtClean="0"/>
              <a:t>bits</a:t>
            </a:r>
            <a:r>
              <a:rPr lang="pt-PT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376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61396A1-D580-49E5-BA7B-FAF391BC083A}" type="slidenum">
              <a:rPr lang="pt-PT" sz="1200"/>
              <a:pPr algn="r"/>
              <a:t>5</a:t>
            </a:fld>
            <a:endParaRPr lang="pt-PT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sz="1000" smtClean="0"/>
              <a:t>A unidade MSI mais popular é o </a:t>
            </a:r>
            <a:r>
              <a:rPr lang="pt-PT" sz="1000" b="1" smtClean="0"/>
              <a:t>74x163</a:t>
            </a:r>
            <a:r>
              <a:rPr lang="pt-PT" sz="1000" smtClean="0"/>
              <a:t>, um contador síncrono de 4 </a:t>
            </a:r>
            <a:r>
              <a:rPr lang="pt-PT" sz="1000" i="1" smtClean="0"/>
              <a:t>bits</a:t>
            </a:r>
            <a:r>
              <a:rPr lang="pt-PT" sz="10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t-PT" sz="1000" smtClean="0"/>
              <a:t>É um bom exemplo para ilustrar as funcionalidades adicionais que são normalmente encontradas nos contadores comerciais.</a:t>
            </a:r>
          </a:p>
          <a:p>
            <a:pPr eaLnBrk="1" hangingPunct="1">
              <a:lnSpc>
                <a:spcPct val="90000"/>
              </a:lnSpc>
            </a:pPr>
            <a:endParaRPr lang="pt-PT" sz="1000" smtClean="0"/>
          </a:p>
          <a:p>
            <a:pPr eaLnBrk="1" hangingPunct="1">
              <a:lnSpc>
                <a:spcPct val="90000"/>
              </a:lnSpc>
            </a:pPr>
            <a:r>
              <a:rPr lang="pt-PT" sz="1000" smtClean="0"/>
              <a:t>Para facilitar a implementação dessas funcionalidades, nomeadamente </a:t>
            </a:r>
            <a:r>
              <a:rPr lang="pt-PT" sz="1000" i="1" smtClean="0"/>
              <a:t>clear</a:t>
            </a:r>
            <a:r>
              <a:rPr lang="pt-PT" sz="1000" smtClean="0"/>
              <a:t> e </a:t>
            </a:r>
            <a:r>
              <a:rPr lang="pt-PT" sz="1000" i="1" smtClean="0"/>
              <a:t>load, </a:t>
            </a:r>
            <a:r>
              <a:rPr lang="pt-PT" sz="1000" smtClean="0"/>
              <a:t>no seu circuito interno</a:t>
            </a:r>
            <a:r>
              <a:rPr lang="pt-PT" sz="1000" i="1" smtClean="0"/>
              <a:t> </a:t>
            </a:r>
            <a:r>
              <a:rPr lang="pt-PT" sz="1000" smtClean="0"/>
              <a:t>baseia-se em</a:t>
            </a:r>
            <a:r>
              <a:rPr lang="pt-PT" sz="1000" i="1" smtClean="0"/>
              <a:t> </a:t>
            </a:r>
            <a:r>
              <a:rPr lang="pt-PT" sz="1000" smtClean="0"/>
              <a:t>FF D e não T.</a:t>
            </a:r>
          </a:p>
          <a:p>
            <a:pPr eaLnBrk="1" hangingPunct="1">
              <a:lnSpc>
                <a:spcPct val="90000"/>
              </a:lnSpc>
            </a:pPr>
            <a:endParaRPr lang="pt-PT" sz="1000" smtClean="0"/>
          </a:p>
          <a:p>
            <a:pPr eaLnBrk="1" hangingPunct="1">
              <a:lnSpc>
                <a:spcPct val="90000"/>
              </a:lnSpc>
            </a:pPr>
            <a:r>
              <a:rPr lang="pt-PT" sz="1000" smtClean="0"/>
              <a:t>Dispõe de uma entrada de </a:t>
            </a:r>
            <a:r>
              <a:rPr lang="pt-PT" sz="1000" i="1" smtClean="0"/>
              <a:t>reset</a:t>
            </a:r>
            <a:r>
              <a:rPr lang="pt-PT" sz="1000" smtClean="0"/>
              <a:t> (designada </a:t>
            </a:r>
            <a:r>
              <a:rPr lang="pt-PT" sz="1000" b="1" i="1" smtClean="0"/>
              <a:t>clear</a:t>
            </a:r>
            <a:r>
              <a:rPr lang="pt-PT" sz="1000" smtClean="0"/>
              <a:t> – CLR) e uma entrada de carga paralela (</a:t>
            </a:r>
            <a:r>
              <a:rPr lang="pt-PT" sz="1000" b="1" i="1" smtClean="0"/>
              <a:t>load</a:t>
            </a:r>
            <a:r>
              <a:rPr lang="pt-PT" sz="1000" smtClean="0"/>
              <a:t> – LD), ambas activas-baixas.</a:t>
            </a:r>
          </a:p>
          <a:p>
            <a:pPr eaLnBrk="1" hangingPunct="1">
              <a:lnSpc>
                <a:spcPct val="90000"/>
              </a:lnSpc>
            </a:pPr>
            <a:r>
              <a:rPr lang="pt-PT" sz="1000" smtClean="0"/>
              <a:t>A entrada de maior prioridade é CLR_L: se estiver activa (0), todas as saídas são colocadas a 0.</a:t>
            </a:r>
          </a:p>
          <a:p>
            <a:pPr eaLnBrk="1" hangingPunct="1">
              <a:lnSpc>
                <a:spcPct val="90000"/>
              </a:lnSpc>
            </a:pPr>
            <a:r>
              <a:rPr lang="pt-PT" sz="1000" smtClean="0"/>
              <a:t>Se LD_L estiver activa (e estando CLR desactiva, claro), as saídas QD..A assumem o valor colocado nas entradas de carga paralela, D..A.</a:t>
            </a:r>
          </a:p>
          <a:p>
            <a:pPr eaLnBrk="1" hangingPunct="1">
              <a:lnSpc>
                <a:spcPct val="90000"/>
              </a:lnSpc>
            </a:pPr>
            <a:endParaRPr lang="pt-PT" sz="1000" smtClean="0"/>
          </a:p>
          <a:p>
            <a:pPr eaLnBrk="1" hangingPunct="1">
              <a:lnSpc>
                <a:spcPct val="90000"/>
              </a:lnSpc>
            </a:pPr>
            <a:r>
              <a:rPr lang="pt-PT" sz="1000" smtClean="0"/>
              <a:t>Existem também </a:t>
            </a:r>
            <a:r>
              <a:rPr lang="pt-PT" sz="1000" b="1" smtClean="0"/>
              <a:t>duas entradas de </a:t>
            </a:r>
            <a:r>
              <a:rPr lang="pt-PT" sz="1000" b="1" i="1" smtClean="0"/>
              <a:t>enable</a:t>
            </a:r>
            <a:r>
              <a:rPr lang="pt-PT" sz="1000" smtClean="0"/>
              <a:t>, ENP e ENT (com funções apenas ligeiramente diferentes – a diferença não é patente nesta tabela de transições).</a:t>
            </a:r>
          </a:p>
          <a:p>
            <a:pPr eaLnBrk="1" hangingPunct="1">
              <a:lnSpc>
                <a:spcPct val="90000"/>
              </a:lnSpc>
            </a:pPr>
            <a:r>
              <a:rPr lang="pt-PT" sz="1000" smtClean="0"/>
              <a:t>Se qualquer delas estiver desactiva, a contagem é suspensa, mantendo-se as saídas no estado anterior.</a:t>
            </a:r>
          </a:p>
          <a:p>
            <a:pPr eaLnBrk="1" hangingPunct="1">
              <a:lnSpc>
                <a:spcPct val="90000"/>
              </a:lnSpc>
            </a:pPr>
            <a:endParaRPr lang="en-US" sz="1000" smtClean="0"/>
          </a:p>
          <a:p>
            <a:pPr eaLnBrk="1" hangingPunct="1">
              <a:lnSpc>
                <a:spcPct val="90000"/>
              </a:lnSpc>
            </a:pPr>
            <a:r>
              <a:rPr lang="en-US" sz="1000" smtClean="0"/>
              <a:t>Estando ENP e ENT ambas activas, o circuito realiza a função de contagem ascendente módulo 16.</a:t>
            </a:r>
          </a:p>
          <a:p>
            <a:pPr eaLnBrk="1" hangingPunct="1">
              <a:lnSpc>
                <a:spcPct val="90000"/>
              </a:lnSpc>
            </a:pPr>
            <a:endParaRPr lang="pt-PT" sz="1000" smtClean="0"/>
          </a:p>
          <a:p>
            <a:pPr eaLnBrk="1" hangingPunct="1">
              <a:lnSpc>
                <a:spcPct val="90000"/>
              </a:lnSpc>
            </a:pPr>
            <a:r>
              <a:rPr lang="pt-PT" sz="10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t-PT" sz="10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776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2551F2B-28C4-467F-B98F-1E2A6B44D2FA}" type="slidenum">
              <a:rPr lang="pt-PT" sz="1200"/>
              <a:pPr algn="r"/>
              <a:t>6</a:t>
            </a:fld>
            <a:endParaRPr lang="pt-PT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000" smtClean="0"/>
              <a:t>CLK – todas as operações ocorrem no flanco ascendente do relógio.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z="1000" smtClean="0"/>
              <a:t>Se CLR_L estiver a 0, todos os D ficam a 0 – </a:t>
            </a:r>
            <a:r>
              <a:rPr lang="en-US" sz="1000" i="1" smtClean="0"/>
              <a:t>clear</a:t>
            </a:r>
            <a:r>
              <a:rPr lang="en-US" sz="1000" smtClean="0"/>
              <a:t>.</a:t>
            </a:r>
          </a:p>
          <a:p>
            <a:pPr eaLnBrk="1" hangingPunct="1"/>
            <a:r>
              <a:rPr lang="en-US" sz="1000" smtClean="0"/>
              <a:t>Estando CLR desactiva (1), LD_L funciona como entrada de controlo de uma estrutura de multiplexagem:</a:t>
            </a:r>
          </a:p>
          <a:p>
            <a:pPr eaLnBrk="1" hangingPunct="1"/>
            <a:r>
              <a:rPr lang="en-US" sz="1000" smtClean="0"/>
              <a:t>	- se estiver a 0, faz injectar nas entradas D as entradas de carga paralela D..A (</a:t>
            </a:r>
            <a:r>
              <a:rPr lang="en-US" sz="1000" i="1" smtClean="0"/>
              <a:t>load</a:t>
            </a:r>
            <a:r>
              <a:rPr lang="en-US" sz="1000" smtClean="0"/>
              <a:t>)</a:t>
            </a:r>
          </a:p>
          <a:p>
            <a:pPr eaLnBrk="1" hangingPunct="1"/>
            <a:r>
              <a:rPr lang="en-US" sz="1000" smtClean="0"/>
              <a:t>	- se estiver a 1, faz injectar nas entradas D as saídas das portas XOR.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z="1000" smtClean="0"/>
              <a:t>As portas XOR realizam a função T. De facto, se ENT e ENP estiverem activas e todos os bits menos significativos forem 1, as portas XOR comportam-se como inversores, injectando Q’  na entrada D respectiva e forçando-a assim a mudar de estado.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z="1000" smtClean="0"/>
              <a:t>A saída RCO (</a:t>
            </a:r>
            <a:r>
              <a:rPr lang="en-US" sz="1000" i="1" smtClean="0"/>
              <a:t>ripple carry out</a:t>
            </a:r>
            <a:r>
              <a:rPr lang="en-US" sz="1000" smtClean="0"/>
              <a:t>) fica activa quando o contador atingir o valor máximo=15 (desde que habilitada por ENT – aqui reside a diferença entre as funções de ENT e ENP).</a:t>
            </a:r>
          </a:p>
          <a:p>
            <a:pPr eaLnBrk="1" hangingPunct="1"/>
            <a:endParaRPr lang="pt-PT" sz="1000" smtClean="0"/>
          </a:p>
          <a:p>
            <a:pPr eaLnBrk="1" hangingPunct="1"/>
            <a:r>
              <a:rPr lang="pt-PT" sz="1000" smtClean="0"/>
              <a:t>Com a excepção da saída RCO, que é do tipo Mealy, o dispositivo é </a:t>
            </a:r>
            <a:r>
              <a:rPr lang="pt-PT" sz="1000" u="sng" smtClean="0"/>
              <a:t>completamente síncrono</a:t>
            </a:r>
            <a:r>
              <a:rPr lang="pt-PT" sz="10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978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404E0ED-3C09-4D01-832B-3CFB0D427333}" type="slidenum">
              <a:rPr lang="pt-PT" sz="1200"/>
              <a:pPr algn="r"/>
              <a:t>7</a:t>
            </a:fld>
            <a:endParaRPr lang="pt-PT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Com as entradas CLR e LD desactivas e ENP e ENT activas, o contador fica em contagem módulo 16 ininterruptamente.</a:t>
            </a:r>
          </a:p>
          <a:p>
            <a:pPr eaLnBrk="1" hangingPunct="1"/>
            <a:r>
              <a:rPr lang="en-US" smtClean="0"/>
              <a:t>Cada sinal tem metade da frequência do anterior. Se considerarmos apenas 3, 2 ou 1 bits a partir do LSB, podemos usar esta montagem, sem qualquer modificação, respectivamente como um contador de módulo 8, 4 ou 2.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Variantes:</a:t>
            </a:r>
          </a:p>
          <a:p>
            <a:pPr eaLnBrk="1" hangingPunct="1"/>
            <a:r>
              <a:rPr lang="en-US" smtClean="0"/>
              <a:t>O contador 74x161 tem apenas uma diferença: entrada de </a:t>
            </a:r>
            <a:r>
              <a:rPr lang="en-US" i="1" smtClean="0"/>
              <a:t>clear</a:t>
            </a:r>
            <a:r>
              <a:rPr lang="en-US" smtClean="0"/>
              <a:t> assíncrona (ligada às entradas de </a:t>
            </a:r>
            <a:r>
              <a:rPr lang="en-US" i="1" smtClean="0"/>
              <a:t>clear</a:t>
            </a:r>
            <a:r>
              <a:rPr lang="en-US" smtClean="0"/>
              <a:t> assíncronas dos FF).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Os contadores 74x160 e 74x162 têm </a:t>
            </a:r>
            <a:r>
              <a:rPr lang="en-US" i="1" smtClean="0"/>
              <a:t>pinout</a:t>
            </a:r>
            <a:r>
              <a:rPr lang="en-US" smtClean="0"/>
              <a:t> e funcionalidade idênticos, mas a sequência de contagem é modificada para passar para 0 após atingir o estado 9. Trata-se assim de contadores </a:t>
            </a:r>
            <a:r>
              <a:rPr lang="en-US" i="1" smtClean="0"/>
              <a:t>módulo 10</a:t>
            </a:r>
            <a:r>
              <a:rPr lang="en-US" smtClean="0"/>
              <a:t>, </a:t>
            </a:r>
            <a:r>
              <a:rPr lang="en-US" i="1" smtClean="0"/>
              <a:t>de décadas</a:t>
            </a:r>
            <a:r>
              <a:rPr lang="en-US" smtClean="0"/>
              <a:t> ou </a:t>
            </a:r>
            <a:r>
              <a:rPr lang="en-US" i="1" smtClean="0"/>
              <a:t>decimais</a:t>
            </a:r>
            <a:r>
              <a:rPr lang="en-US" smtClean="0"/>
              <a:t>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 74x169 é similar; a principal diferença é que é UP/DOWN.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Consegue-se encurtar a sequência de contagem, e assim construir circuitos contadores com qualquer módulo&lt;16 – como?</a:t>
            </a:r>
          </a:p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71759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0C5E5B6-ACC5-4237-BE6E-5A17EB6D764D}" type="slidenum">
              <a:rPr lang="pt-PT" sz="1200"/>
              <a:pPr algn="r"/>
              <a:t>8</a:t>
            </a:fld>
            <a:endParaRPr lang="pt-PT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Que sequência de contagem realiza este circuito?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Carrega 0101 (5) após a contagem atingir 15 (situação detectada por RCO)</a:t>
            </a:r>
          </a:p>
          <a:p>
            <a:pPr eaLnBrk="1" hangingPunct="1"/>
            <a:r>
              <a:rPr lang="en-US" smtClean="0"/>
              <a:t>5, 6, 7, 8, 9, 10, 11, 12, 13, 14, 15, 5, 6, …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é um contador módulo 11</a:t>
            </a:r>
          </a:p>
        </p:txBody>
      </p:sp>
    </p:spTree>
    <p:extLst>
      <p:ext uri="{BB962C8B-B14F-4D97-AF65-F5344CB8AC3E}">
        <p14:creationId xmlns:p14="http://schemas.microsoft.com/office/powerpoint/2010/main" val="3821892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8134487-C86A-4386-90EE-AFB3C50E57A3}" type="slidenum">
              <a:rPr lang="pt-PT" sz="1200"/>
              <a:pPr algn="r"/>
              <a:t>9</a:t>
            </a:fld>
            <a:endParaRPr lang="pt-PT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E este circuito? Que sequência de contagem realiza?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Limpa (</a:t>
            </a:r>
            <a:r>
              <a:rPr lang="en-US" i="1" smtClean="0"/>
              <a:t>clear</a:t>
            </a:r>
            <a:r>
              <a:rPr lang="en-US" smtClean="0"/>
              <a:t>) após a contagem atingir 1010 (10) – repare-se na lógica utilizada para detectar esta situação.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0, 1, 2, 3, 4, 5, 6, 7, 8, 9, 10, 0, 1, 2, 3, …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é também um contador módulo 11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Como conseguir construir contadores com módulo&gt;16?</a:t>
            </a:r>
          </a:p>
          <a:p>
            <a:pPr eaLnBrk="1" hangingPunct="1"/>
            <a:endParaRPr lang="pt-PT" smtClean="0"/>
          </a:p>
        </p:txBody>
      </p:sp>
    </p:spTree>
    <p:extLst>
      <p:ext uri="{BB962C8B-B14F-4D97-AF65-F5344CB8AC3E}">
        <p14:creationId xmlns:p14="http://schemas.microsoft.com/office/powerpoint/2010/main" val="226646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2EE30-13AC-4D7E-9AFA-7764FD9F6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1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E9A43-1409-41D4-BC72-1D3AAD169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6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748A5-BDEF-42F3-A644-C942ED538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1061D-1487-4E67-80DF-9B150E923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6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0136F-DEA0-49C9-9758-18E71055E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342FB-3061-472F-AF59-8EED78DD6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F2A7A-F87B-451E-BAF8-544606060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FBD85-944E-4AA6-B92A-62AA50F58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1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6949B-E57E-45DC-970B-1AE36A994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7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4C569-0D63-4205-B134-2340588B9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2B549-A66E-42EF-9047-F47C5D595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462713"/>
            <a:ext cx="46085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r>
              <a:rPr lang="pt-PT" smtClean="0"/>
              <a:t>Introdução aos Sistemas Digitais, 2013, Guilherme Campos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10906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4BDEFCA-D01E-4358-BC8A-85A72C82F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7" descr="UA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165850"/>
            <a:ext cx="4318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 descr="IEETA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165850"/>
            <a:ext cx="4032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 userDrawn="1"/>
        </p:nvSpPr>
        <p:spPr bwMode="auto">
          <a:xfrm>
            <a:off x="1763713" y="6381750"/>
            <a:ext cx="4752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sz="1200" smtClean="0"/>
              <a:t>Introdução aos Sistemas Digitais, 2013, Guilherme Campos</a:t>
            </a:r>
            <a:endParaRPr lang="en-US" sz="1200"/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1A32123-B1EE-44B5-A813-4E2978C11B37}" type="slidenum">
              <a:rPr lang="en-US" sz="1400"/>
              <a:pPr algn="r"/>
              <a:t>1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Contadores</a:t>
            </a:r>
          </a:p>
        </p:txBody>
      </p:sp>
      <p:graphicFrame>
        <p:nvGraphicFramePr>
          <p:cNvPr id="3077" name="Object 3"/>
          <p:cNvGraphicFramePr>
            <a:graphicFrameLocks noChangeAspect="1"/>
          </p:cNvGraphicFramePr>
          <p:nvPr/>
        </p:nvGraphicFramePr>
        <p:xfrm>
          <a:off x="1765300" y="2247900"/>
          <a:ext cx="5943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Artwork" r:id="rId4" imgW="4657143" imgH="2448267" progId="Adobe.Illustrator.7">
                  <p:embed/>
                </p:oleObj>
              </mc:Choice>
              <mc:Fallback>
                <p:oleObj name="Artwork" r:id="rId4" imgW="4657143" imgH="2448267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247900"/>
                        <a:ext cx="59436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2852" name="Group 4"/>
          <p:cNvGrpSpPr>
            <a:grpSpLocks/>
          </p:cNvGrpSpPr>
          <p:nvPr/>
        </p:nvGrpSpPr>
        <p:grpSpPr bwMode="auto">
          <a:xfrm>
            <a:off x="596900" y="2449513"/>
            <a:ext cx="2438400" cy="396875"/>
            <a:chOff x="528" y="1711"/>
            <a:chExt cx="1536" cy="250"/>
          </a:xfrm>
        </p:grpSpPr>
        <p:sp>
          <p:nvSpPr>
            <p:cNvPr id="3099" name="Line 5"/>
            <p:cNvSpPr>
              <a:spLocks noChangeShapeType="1"/>
            </p:cNvSpPr>
            <p:nvPr/>
          </p:nvSpPr>
          <p:spPr bwMode="auto">
            <a:xfrm>
              <a:off x="1248" y="1872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  <p:sp>
          <p:nvSpPr>
            <p:cNvPr id="3100" name="Text Box 6"/>
            <p:cNvSpPr txBox="1">
              <a:spLocks noChangeArrowheads="1"/>
            </p:cNvSpPr>
            <p:nvPr/>
          </p:nvSpPr>
          <p:spPr bwMode="auto">
            <a:xfrm>
              <a:off x="528" y="1711"/>
              <a:ext cx="6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sz="2000">
                  <a:latin typeface="Helvetica" panose="020B0604020202020204" pitchFamily="34" charset="0"/>
                </a:rPr>
                <a:t>RESET</a:t>
              </a:r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2590800" y="2655888"/>
            <a:ext cx="4945063" cy="2260600"/>
            <a:chOff x="1632" y="1673"/>
            <a:chExt cx="3115" cy="1424"/>
          </a:xfrm>
        </p:grpSpPr>
        <p:sp>
          <p:nvSpPr>
            <p:cNvPr id="3092" name="Text Box 8"/>
            <p:cNvSpPr txBox="1">
              <a:spLocks noChangeArrowheads="1"/>
            </p:cNvSpPr>
            <p:nvPr/>
          </p:nvSpPr>
          <p:spPr bwMode="auto">
            <a:xfrm>
              <a:off x="2646" y="1673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sz="2000">
                  <a:latin typeface="Helvetica" panose="020B0604020202020204" pitchFamily="34" charset="0"/>
                </a:rPr>
                <a:t>EN</a:t>
              </a:r>
            </a:p>
          </p:txBody>
        </p:sp>
        <p:sp>
          <p:nvSpPr>
            <p:cNvPr id="3093" name="Text Box 9"/>
            <p:cNvSpPr txBox="1">
              <a:spLocks noChangeArrowheads="1"/>
            </p:cNvSpPr>
            <p:nvPr/>
          </p:nvSpPr>
          <p:spPr bwMode="auto">
            <a:xfrm>
              <a:off x="1632" y="1999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sz="2000">
                  <a:latin typeface="Helvetica" panose="020B0604020202020204" pitchFamily="34" charset="0"/>
                </a:rPr>
                <a:t>EN</a:t>
              </a:r>
            </a:p>
          </p:txBody>
        </p:sp>
        <p:sp>
          <p:nvSpPr>
            <p:cNvPr id="3094" name="Text Box 10"/>
            <p:cNvSpPr txBox="1">
              <a:spLocks noChangeArrowheads="1"/>
            </p:cNvSpPr>
            <p:nvPr/>
          </p:nvSpPr>
          <p:spPr bwMode="auto">
            <a:xfrm>
              <a:off x="1672" y="2591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sz="2000">
                  <a:latin typeface="Helvetica" panose="020B0604020202020204" pitchFamily="34" charset="0"/>
                </a:rPr>
                <a:t>EN</a:t>
              </a:r>
            </a:p>
          </p:txBody>
        </p:sp>
        <p:sp>
          <p:nvSpPr>
            <p:cNvPr id="3095" name="Text Box 11"/>
            <p:cNvSpPr txBox="1">
              <a:spLocks noChangeArrowheads="1"/>
            </p:cNvSpPr>
            <p:nvPr/>
          </p:nvSpPr>
          <p:spPr bwMode="auto">
            <a:xfrm>
              <a:off x="2320" y="2823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sz="2000">
                  <a:latin typeface="Helvetica" panose="020B0604020202020204" pitchFamily="34" charset="0"/>
                </a:rPr>
                <a:t>EN</a:t>
              </a:r>
            </a:p>
          </p:txBody>
        </p:sp>
        <p:sp>
          <p:nvSpPr>
            <p:cNvPr id="3096" name="Text Box 12"/>
            <p:cNvSpPr txBox="1">
              <a:spLocks noChangeArrowheads="1"/>
            </p:cNvSpPr>
            <p:nvPr/>
          </p:nvSpPr>
          <p:spPr bwMode="auto">
            <a:xfrm>
              <a:off x="3528" y="2847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sz="2000">
                  <a:latin typeface="Helvetica" panose="020B0604020202020204" pitchFamily="34" charset="0"/>
                </a:rPr>
                <a:t>EN</a:t>
              </a:r>
            </a:p>
          </p:txBody>
        </p:sp>
        <p:sp>
          <p:nvSpPr>
            <p:cNvPr id="3097" name="Text Box 13"/>
            <p:cNvSpPr txBox="1">
              <a:spLocks noChangeArrowheads="1"/>
            </p:cNvSpPr>
            <p:nvPr/>
          </p:nvSpPr>
          <p:spPr bwMode="auto">
            <a:xfrm>
              <a:off x="4408" y="2351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sz="2000">
                  <a:latin typeface="Helvetica" panose="020B0604020202020204" pitchFamily="34" charset="0"/>
                </a:rPr>
                <a:t>EN</a:t>
              </a:r>
            </a:p>
          </p:txBody>
        </p:sp>
        <p:sp>
          <p:nvSpPr>
            <p:cNvPr id="3098" name="Text Box 14"/>
            <p:cNvSpPr txBox="1">
              <a:spLocks noChangeArrowheads="1"/>
            </p:cNvSpPr>
            <p:nvPr/>
          </p:nvSpPr>
          <p:spPr bwMode="auto">
            <a:xfrm>
              <a:off x="3760" y="1783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sz="2000">
                  <a:latin typeface="Helvetica" panose="020B0604020202020204" pitchFamily="34" charset="0"/>
                </a:rPr>
                <a:t>EN</a:t>
              </a:r>
            </a:p>
          </p:txBody>
        </p:sp>
      </p:grpSp>
      <p:sp>
        <p:nvSpPr>
          <p:cNvPr id="3080" name="Text Box 15"/>
          <p:cNvSpPr txBox="1">
            <a:spLocks noChangeArrowheads="1"/>
          </p:cNvSpPr>
          <p:nvPr/>
        </p:nvSpPr>
        <p:spPr bwMode="auto">
          <a:xfrm>
            <a:off x="479425" y="3441700"/>
            <a:ext cx="60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000">
                <a:latin typeface="Helvetica" panose="020B0604020202020204" pitchFamily="34" charset="0"/>
              </a:rPr>
              <a:t>EN</a:t>
            </a:r>
            <a:r>
              <a:rPr lang="en-US" sz="2000">
                <a:latin typeface="Symbol" panose="05050102010706020507" pitchFamily="18" charset="2"/>
                <a:sym typeface="Symbol" panose="05050102010706020507" pitchFamily="18" charset="2"/>
              </a:rPr>
              <a:t></a:t>
            </a:r>
            <a:endParaRPr lang="en-US" sz="2000">
              <a:latin typeface="Helvetica" panose="020B0604020202020204" pitchFamily="34" charset="0"/>
            </a:endParaRPr>
          </a:p>
        </p:txBody>
      </p:sp>
      <p:sp>
        <p:nvSpPr>
          <p:cNvPr id="3081" name="Text Box 16"/>
          <p:cNvSpPr txBox="1">
            <a:spLocks noChangeArrowheads="1"/>
          </p:cNvSpPr>
          <p:nvPr/>
        </p:nvSpPr>
        <p:spPr bwMode="auto">
          <a:xfrm>
            <a:off x="5321300" y="5522913"/>
            <a:ext cx="60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000">
                <a:latin typeface="Helvetica" panose="020B0604020202020204" pitchFamily="34" charset="0"/>
              </a:rPr>
              <a:t>EN</a:t>
            </a:r>
            <a:r>
              <a:rPr lang="en-US" sz="2000">
                <a:latin typeface="Symbol" panose="05050102010706020507" pitchFamily="18" charset="2"/>
                <a:sym typeface="Symbol" panose="05050102010706020507" pitchFamily="18" charset="2"/>
              </a:rPr>
              <a:t></a:t>
            </a:r>
            <a:endParaRPr lang="en-US" sz="2000">
              <a:latin typeface="Helvetica" panose="020B0604020202020204" pitchFamily="34" charset="0"/>
            </a:endParaRPr>
          </a:p>
        </p:txBody>
      </p:sp>
      <p:sp>
        <p:nvSpPr>
          <p:cNvPr id="3082" name="Text Box 17"/>
          <p:cNvSpPr txBox="1">
            <a:spLocks noChangeArrowheads="1"/>
          </p:cNvSpPr>
          <p:nvPr/>
        </p:nvSpPr>
        <p:spPr bwMode="auto">
          <a:xfrm>
            <a:off x="7454900" y="5154613"/>
            <a:ext cx="60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000">
                <a:latin typeface="Helvetica" panose="020B0604020202020204" pitchFamily="34" charset="0"/>
              </a:rPr>
              <a:t>EN</a:t>
            </a:r>
            <a:r>
              <a:rPr lang="en-US" sz="2000">
                <a:latin typeface="Symbol" panose="05050102010706020507" pitchFamily="18" charset="2"/>
                <a:sym typeface="Symbol" panose="05050102010706020507" pitchFamily="18" charset="2"/>
              </a:rPr>
              <a:t></a:t>
            </a:r>
            <a:endParaRPr lang="en-US" sz="2000">
              <a:latin typeface="Helvetica" panose="020B0604020202020204" pitchFamily="34" charset="0"/>
            </a:endParaRPr>
          </a:p>
        </p:txBody>
      </p:sp>
      <p:sp>
        <p:nvSpPr>
          <p:cNvPr id="3083" name="Text Box 18"/>
          <p:cNvSpPr txBox="1">
            <a:spLocks noChangeArrowheads="1"/>
          </p:cNvSpPr>
          <p:nvPr/>
        </p:nvSpPr>
        <p:spPr bwMode="auto">
          <a:xfrm>
            <a:off x="7531100" y="1928813"/>
            <a:ext cx="60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000">
                <a:latin typeface="Helvetica" panose="020B0604020202020204" pitchFamily="34" charset="0"/>
              </a:rPr>
              <a:t>EN</a:t>
            </a:r>
            <a:r>
              <a:rPr lang="en-US" sz="2000">
                <a:latin typeface="Symbol" panose="05050102010706020507" pitchFamily="18" charset="2"/>
                <a:sym typeface="Symbol" panose="05050102010706020507" pitchFamily="18" charset="2"/>
              </a:rPr>
              <a:t></a:t>
            </a:r>
            <a:endParaRPr lang="en-US" sz="2000">
              <a:latin typeface="Helvetica" panose="020B0604020202020204" pitchFamily="34" charset="0"/>
            </a:endParaRPr>
          </a:p>
        </p:txBody>
      </p:sp>
      <p:sp>
        <p:nvSpPr>
          <p:cNvPr id="3084" name="Text Box 19"/>
          <p:cNvSpPr txBox="1">
            <a:spLocks noChangeArrowheads="1"/>
          </p:cNvSpPr>
          <p:nvPr/>
        </p:nvSpPr>
        <p:spPr bwMode="auto">
          <a:xfrm>
            <a:off x="4943475" y="1166813"/>
            <a:ext cx="60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000">
                <a:latin typeface="Helvetica" panose="020B0604020202020204" pitchFamily="34" charset="0"/>
              </a:rPr>
              <a:t>EN</a:t>
            </a:r>
            <a:r>
              <a:rPr lang="en-US" sz="2000">
                <a:latin typeface="Symbol" panose="05050102010706020507" pitchFamily="18" charset="2"/>
                <a:sym typeface="Symbol" panose="05050102010706020507" pitchFamily="18" charset="2"/>
              </a:rPr>
              <a:t></a:t>
            </a:r>
            <a:endParaRPr lang="en-US" sz="2000">
              <a:latin typeface="Helvetica" panose="020B0604020202020204" pitchFamily="34" charset="0"/>
            </a:endParaRPr>
          </a:p>
        </p:txBody>
      </p:sp>
      <p:sp>
        <p:nvSpPr>
          <p:cNvPr id="3085" name="Text Box 20"/>
          <p:cNvSpPr txBox="1">
            <a:spLocks noChangeArrowheads="1"/>
          </p:cNvSpPr>
          <p:nvPr/>
        </p:nvSpPr>
        <p:spPr bwMode="auto">
          <a:xfrm>
            <a:off x="3025775" y="1344613"/>
            <a:ext cx="60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000">
                <a:latin typeface="Helvetica" panose="020B0604020202020204" pitchFamily="34" charset="0"/>
              </a:rPr>
              <a:t>EN</a:t>
            </a:r>
            <a:r>
              <a:rPr lang="en-US" sz="2000">
                <a:latin typeface="Symbol" panose="05050102010706020507" pitchFamily="18" charset="2"/>
                <a:sym typeface="Symbol" panose="05050102010706020507" pitchFamily="18" charset="2"/>
              </a:rPr>
              <a:t></a:t>
            </a:r>
            <a:endParaRPr lang="en-US" sz="2000">
              <a:latin typeface="Helvetica" panose="020B0604020202020204" pitchFamily="34" charset="0"/>
            </a:endParaRPr>
          </a:p>
        </p:txBody>
      </p:sp>
      <p:sp>
        <p:nvSpPr>
          <p:cNvPr id="3086" name="Arc 21"/>
          <p:cNvSpPr>
            <a:spLocks noChangeAspect="1"/>
          </p:cNvSpPr>
          <p:nvPr/>
        </p:nvSpPr>
        <p:spPr bwMode="auto">
          <a:xfrm flipH="1" flipV="1">
            <a:off x="2984500" y="1676400"/>
            <a:ext cx="763588" cy="820738"/>
          </a:xfrm>
          <a:custGeom>
            <a:avLst/>
            <a:gdLst>
              <a:gd name="T0" fmla="*/ 590490 w 43200"/>
              <a:gd name="T1" fmla="*/ 0 h 39687"/>
              <a:gd name="T2" fmla="*/ 69483 w 43200"/>
              <a:gd name="T3" fmla="*/ 117112 h 39687"/>
              <a:gd name="T4" fmla="*/ 381794 w 43200"/>
              <a:gd name="T5" fmla="*/ 374044 h 396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9687" fill="none" extrusionOk="0">
                <a:moveTo>
                  <a:pt x="33407" y="-1"/>
                </a:moveTo>
                <a:cubicBezTo>
                  <a:pt x="39516" y="3987"/>
                  <a:pt x="43200" y="10790"/>
                  <a:pt x="43200" y="18087"/>
                </a:cubicBezTo>
                <a:cubicBezTo>
                  <a:pt x="43200" y="30016"/>
                  <a:pt x="33529" y="39687"/>
                  <a:pt x="21600" y="39687"/>
                </a:cubicBezTo>
                <a:cubicBezTo>
                  <a:pt x="9670" y="39687"/>
                  <a:pt x="0" y="30016"/>
                  <a:pt x="0" y="18087"/>
                </a:cubicBezTo>
                <a:cubicBezTo>
                  <a:pt x="-1" y="13639"/>
                  <a:pt x="1372" y="9300"/>
                  <a:pt x="3930" y="5662"/>
                </a:cubicBezTo>
              </a:path>
              <a:path w="43200" h="39687" stroke="0" extrusionOk="0">
                <a:moveTo>
                  <a:pt x="33407" y="-1"/>
                </a:moveTo>
                <a:cubicBezTo>
                  <a:pt x="39516" y="3987"/>
                  <a:pt x="43200" y="10790"/>
                  <a:pt x="43200" y="18087"/>
                </a:cubicBezTo>
                <a:cubicBezTo>
                  <a:pt x="43200" y="30016"/>
                  <a:pt x="33529" y="39687"/>
                  <a:pt x="21600" y="39687"/>
                </a:cubicBezTo>
                <a:cubicBezTo>
                  <a:pt x="9670" y="39687"/>
                  <a:pt x="0" y="30016"/>
                  <a:pt x="0" y="18087"/>
                </a:cubicBezTo>
                <a:cubicBezTo>
                  <a:pt x="-1" y="13639"/>
                  <a:pt x="1372" y="9300"/>
                  <a:pt x="3930" y="5662"/>
                </a:cubicBezTo>
                <a:lnTo>
                  <a:pt x="21600" y="18087"/>
                </a:lnTo>
                <a:lnTo>
                  <a:pt x="33407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87" name="Arc 22"/>
          <p:cNvSpPr>
            <a:spLocks noChangeAspect="1"/>
          </p:cNvSpPr>
          <p:nvPr/>
        </p:nvSpPr>
        <p:spPr bwMode="auto">
          <a:xfrm rot="10631036" flipH="1" flipV="1">
            <a:off x="4635500" y="5337175"/>
            <a:ext cx="763588" cy="774700"/>
          </a:xfrm>
          <a:custGeom>
            <a:avLst/>
            <a:gdLst>
              <a:gd name="T0" fmla="*/ 640071 w 43200"/>
              <a:gd name="T1" fmla="*/ 36977 h 39388"/>
              <a:gd name="T2" fmla="*/ 165214 w 43200"/>
              <a:gd name="T3" fmla="*/ 0 h 39388"/>
              <a:gd name="T4" fmla="*/ 381794 w 43200"/>
              <a:gd name="T5" fmla="*/ 349862 h 393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9388" fill="none" extrusionOk="0">
                <a:moveTo>
                  <a:pt x="36211" y="1880"/>
                </a:moveTo>
                <a:cubicBezTo>
                  <a:pt x="40665" y="5970"/>
                  <a:pt x="43200" y="11740"/>
                  <a:pt x="43200" y="17788"/>
                </a:cubicBezTo>
                <a:cubicBezTo>
                  <a:pt x="43200" y="29717"/>
                  <a:pt x="33529" y="39388"/>
                  <a:pt x="21600" y="39388"/>
                </a:cubicBezTo>
                <a:cubicBezTo>
                  <a:pt x="9670" y="39388"/>
                  <a:pt x="0" y="29717"/>
                  <a:pt x="0" y="17788"/>
                </a:cubicBezTo>
                <a:cubicBezTo>
                  <a:pt x="-1" y="10682"/>
                  <a:pt x="3494" y="4030"/>
                  <a:pt x="9346" y="-1"/>
                </a:cubicBezTo>
              </a:path>
              <a:path w="43200" h="39388" stroke="0" extrusionOk="0">
                <a:moveTo>
                  <a:pt x="36211" y="1880"/>
                </a:moveTo>
                <a:cubicBezTo>
                  <a:pt x="40665" y="5970"/>
                  <a:pt x="43200" y="11740"/>
                  <a:pt x="43200" y="17788"/>
                </a:cubicBezTo>
                <a:cubicBezTo>
                  <a:pt x="43200" y="29717"/>
                  <a:pt x="33529" y="39388"/>
                  <a:pt x="21600" y="39388"/>
                </a:cubicBezTo>
                <a:cubicBezTo>
                  <a:pt x="9670" y="39388"/>
                  <a:pt x="0" y="29717"/>
                  <a:pt x="0" y="17788"/>
                </a:cubicBezTo>
                <a:cubicBezTo>
                  <a:pt x="-1" y="10682"/>
                  <a:pt x="3494" y="4030"/>
                  <a:pt x="9346" y="-1"/>
                </a:cubicBezTo>
                <a:lnTo>
                  <a:pt x="21600" y="17788"/>
                </a:lnTo>
                <a:lnTo>
                  <a:pt x="36211" y="188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88" name="Arc 23"/>
          <p:cNvSpPr>
            <a:spLocks noChangeAspect="1"/>
          </p:cNvSpPr>
          <p:nvPr/>
        </p:nvSpPr>
        <p:spPr bwMode="auto">
          <a:xfrm rot="3542470" flipH="1" flipV="1">
            <a:off x="7380288" y="2244725"/>
            <a:ext cx="763587" cy="792163"/>
          </a:xfrm>
          <a:custGeom>
            <a:avLst/>
            <a:gdLst>
              <a:gd name="T0" fmla="*/ 590490 w 43200"/>
              <a:gd name="T1" fmla="*/ 0 h 39687"/>
              <a:gd name="T2" fmla="*/ 69483 w 43200"/>
              <a:gd name="T3" fmla="*/ 113035 h 39687"/>
              <a:gd name="T4" fmla="*/ 381794 w 43200"/>
              <a:gd name="T5" fmla="*/ 361021 h 396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9687" fill="none" extrusionOk="0">
                <a:moveTo>
                  <a:pt x="33407" y="-1"/>
                </a:moveTo>
                <a:cubicBezTo>
                  <a:pt x="39516" y="3987"/>
                  <a:pt x="43200" y="10790"/>
                  <a:pt x="43200" y="18087"/>
                </a:cubicBezTo>
                <a:cubicBezTo>
                  <a:pt x="43200" y="30016"/>
                  <a:pt x="33529" y="39687"/>
                  <a:pt x="21600" y="39687"/>
                </a:cubicBezTo>
                <a:cubicBezTo>
                  <a:pt x="9670" y="39687"/>
                  <a:pt x="0" y="30016"/>
                  <a:pt x="0" y="18087"/>
                </a:cubicBezTo>
                <a:cubicBezTo>
                  <a:pt x="-1" y="13639"/>
                  <a:pt x="1372" y="9300"/>
                  <a:pt x="3930" y="5662"/>
                </a:cubicBezTo>
              </a:path>
              <a:path w="43200" h="39687" stroke="0" extrusionOk="0">
                <a:moveTo>
                  <a:pt x="33407" y="-1"/>
                </a:moveTo>
                <a:cubicBezTo>
                  <a:pt x="39516" y="3987"/>
                  <a:pt x="43200" y="10790"/>
                  <a:pt x="43200" y="18087"/>
                </a:cubicBezTo>
                <a:cubicBezTo>
                  <a:pt x="43200" y="30016"/>
                  <a:pt x="33529" y="39687"/>
                  <a:pt x="21600" y="39687"/>
                </a:cubicBezTo>
                <a:cubicBezTo>
                  <a:pt x="9670" y="39687"/>
                  <a:pt x="0" y="30016"/>
                  <a:pt x="0" y="18087"/>
                </a:cubicBezTo>
                <a:cubicBezTo>
                  <a:pt x="-1" y="13639"/>
                  <a:pt x="1372" y="9300"/>
                  <a:pt x="3930" y="5662"/>
                </a:cubicBezTo>
                <a:lnTo>
                  <a:pt x="21600" y="18087"/>
                </a:lnTo>
                <a:lnTo>
                  <a:pt x="33407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89" name="Arc 24"/>
          <p:cNvSpPr>
            <a:spLocks noChangeAspect="1"/>
          </p:cNvSpPr>
          <p:nvPr/>
        </p:nvSpPr>
        <p:spPr bwMode="auto">
          <a:xfrm flipH="1" flipV="1">
            <a:off x="4889500" y="1485900"/>
            <a:ext cx="763588" cy="820738"/>
          </a:xfrm>
          <a:custGeom>
            <a:avLst/>
            <a:gdLst>
              <a:gd name="T0" fmla="*/ 590490 w 43200"/>
              <a:gd name="T1" fmla="*/ 0 h 39687"/>
              <a:gd name="T2" fmla="*/ 118498 w 43200"/>
              <a:gd name="T3" fmla="*/ 50563 h 39687"/>
              <a:gd name="T4" fmla="*/ 381794 w 43200"/>
              <a:gd name="T5" fmla="*/ 374044 h 396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9687" fill="none" extrusionOk="0">
                <a:moveTo>
                  <a:pt x="33407" y="-1"/>
                </a:moveTo>
                <a:cubicBezTo>
                  <a:pt x="39516" y="3987"/>
                  <a:pt x="43200" y="10790"/>
                  <a:pt x="43200" y="18087"/>
                </a:cubicBezTo>
                <a:cubicBezTo>
                  <a:pt x="43200" y="30016"/>
                  <a:pt x="33529" y="39687"/>
                  <a:pt x="21600" y="39687"/>
                </a:cubicBezTo>
                <a:cubicBezTo>
                  <a:pt x="9670" y="39687"/>
                  <a:pt x="0" y="30016"/>
                  <a:pt x="0" y="18087"/>
                </a:cubicBezTo>
                <a:cubicBezTo>
                  <a:pt x="-1" y="12175"/>
                  <a:pt x="2422" y="6521"/>
                  <a:pt x="6704" y="2445"/>
                </a:cubicBezTo>
              </a:path>
              <a:path w="43200" h="39687" stroke="0" extrusionOk="0">
                <a:moveTo>
                  <a:pt x="33407" y="-1"/>
                </a:moveTo>
                <a:cubicBezTo>
                  <a:pt x="39516" y="3987"/>
                  <a:pt x="43200" y="10790"/>
                  <a:pt x="43200" y="18087"/>
                </a:cubicBezTo>
                <a:cubicBezTo>
                  <a:pt x="43200" y="30016"/>
                  <a:pt x="33529" y="39687"/>
                  <a:pt x="21600" y="39687"/>
                </a:cubicBezTo>
                <a:cubicBezTo>
                  <a:pt x="9670" y="39687"/>
                  <a:pt x="0" y="30016"/>
                  <a:pt x="0" y="18087"/>
                </a:cubicBezTo>
                <a:cubicBezTo>
                  <a:pt x="-1" y="12175"/>
                  <a:pt x="2422" y="6521"/>
                  <a:pt x="6704" y="2445"/>
                </a:cubicBezTo>
                <a:lnTo>
                  <a:pt x="21600" y="18087"/>
                </a:lnTo>
                <a:lnTo>
                  <a:pt x="33407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90" name="Arc 25"/>
          <p:cNvSpPr>
            <a:spLocks noChangeAspect="1"/>
          </p:cNvSpPr>
          <p:nvPr/>
        </p:nvSpPr>
        <p:spPr bwMode="auto">
          <a:xfrm rot="-3376707" flipH="1" flipV="1">
            <a:off x="1096169" y="3321844"/>
            <a:ext cx="763588" cy="800100"/>
          </a:xfrm>
          <a:custGeom>
            <a:avLst/>
            <a:gdLst>
              <a:gd name="T0" fmla="*/ 590490 w 43200"/>
              <a:gd name="T1" fmla="*/ 0 h 39687"/>
              <a:gd name="T2" fmla="*/ 69483 w 43200"/>
              <a:gd name="T3" fmla="*/ 114168 h 39687"/>
              <a:gd name="T4" fmla="*/ 381794 w 43200"/>
              <a:gd name="T5" fmla="*/ 364639 h 396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9687" fill="none" extrusionOk="0">
                <a:moveTo>
                  <a:pt x="33407" y="-1"/>
                </a:moveTo>
                <a:cubicBezTo>
                  <a:pt x="39516" y="3987"/>
                  <a:pt x="43200" y="10790"/>
                  <a:pt x="43200" y="18087"/>
                </a:cubicBezTo>
                <a:cubicBezTo>
                  <a:pt x="43200" y="30016"/>
                  <a:pt x="33529" y="39687"/>
                  <a:pt x="21600" y="39687"/>
                </a:cubicBezTo>
                <a:cubicBezTo>
                  <a:pt x="9670" y="39687"/>
                  <a:pt x="0" y="30016"/>
                  <a:pt x="0" y="18087"/>
                </a:cubicBezTo>
                <a:cubicBezTo>
                  <a:pt x="-1" y="13639"/>
                  <a:pt x="1372" y="9300"/>
                  <a:pt x="3930" y="5662"/>
                </a:cubicBezTo>
              </a:path>
              <a:path w="43200" h="39687" stroke="0" extrusionOk="0">
                <a:moveTo>
                  <a:pt x="33407" y="-1"/>
                </a:moveTo>
                <a:cubicBezTo>
                  <a:pt x="39516" y="3987"/>
                  <a:pt x="43200" y="10790"/>
                  <a:pt x="43200" y="18087"/>
                </a:cubicBezTo>
                <a:cubicBezTo>
                  <a:pt x="43200" y="30016"/>
                  <a:pt x="33529" y="39687"/>
                  <a:pt x="21600" y="39687"/>
                </a:cubicBezTo>
                <a:cubicBezTo>
                  <a:pt x="9670" y="39687"/>
                  <a:pt x="0" y="30016"/>
                  <a:pt x="0" y="18087"/>
                </a:cubicBezTo>
                <a:cubicBezTo>
                  <a:pt x="-1" y="13639"/>
                  <a:pt x="1372" y="9300"/>
                  <a:pt x="3930" y="5662"/>
                </a:cubicBezTo>
                <a:lnTo>
                  <a:pt x="21600" y="18087"/>
                </a:lnTo>
                <a:lnTo>
                  <a:pt x="33407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  <p:sp>
        <p:nvSpPr>
          <p:cNvPr id="3091" name="Arc 26"/>
          <p:cNvSpPr>
            <a:spLocks noChangeAspect="1"/>
          </p:cNvSpPr>
          <p:nvPr/>
        </p:nvSpPr>
        <p:spPr bwMode="auto">
          <a:xfrm rot="9593107" flipH="1" flipV="1">
            <a:off x="6769100" y="4994275"/>
            <a:ext cx="763588" cy="787400"/>
          </a:xfrm>
          <a:custGeom>
            <a:avLst/>
            <a:gdLst>
              <a:gd name="T0" fmla="*/ 640071 w 43200"/>
              <a:gd name="T1" fmla="*/ 37583 h 39388"/>
              <a:gd name="T2" fmla="*/ 165214 w 43200"/>
              <a:gd name="T3" fmla="*/ 0 h 39388"/>
              <a:gd name="T4" fmla="*/ 381794 w 43200"/>
              <a:gd name="T5" fmla="*/ 355597 h 393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9388" fill="none" extrusionOk="0">
                <a:moveTo>
                  <a:pt x="36211" y="1880"/>
                </a:moveTo>
                <a:cubicBezTo>
                  <a:pt x="40665" y="5970"/>
                  <a:pt x="43200" y="11740"/>
                  <a:pt x="43200" y="17788"/>
                </a:cubicBezTo>
                <a:cubicBezTo>
                  <a:pt x="43200" y="29717"/>
                  <a:pt x="33529" y="39388"/>
                  <a:pt x="21600" y="39388"/>
                </a:cubicBezTo>
                <a:cubicBezTo>
                  <a:pt x="9670" y="39388"/>
                  <a:pt x="0" y="29717"/>
                  <a:pt x="0" y="17788"/>
                </a:cubicBezTo>
                <a:cubicBezTo>
                  <a:pt x="-1" y="10682"/>
                  <a:pt x="3494" y="4030"/>
                  <a:pt x="9346" y="-1"/>
                </a:cubicBezTo>
              </a:path>
              <a:path w="43200" h="39388" stroke="0" extrusionOk="0">
                <a:moveTo>
                  <a:pt x="36211" y="1880"/>
                </a:moveTo>
                <a:cubicBezTo>
                  <a:pt x="40665" y="5970"/>
                  <a:pt x="43200" y="11740"/>
                  <a:pt x="43200" y="17788"/>
                </a:cubicBezTo>
                <a:cubicBezTo>
                  <a:pt x="43200" y="29717"/>
                  <a:pt x="33529" y="39388"/>
                  <a:pt x="21600" y="39388"/>
                </a:cubicBezTo>
                <a:cubicBezTo>
                  <a:pt x="9670" y="39388"/>
                  <a:pt x="0" y="29717"/>
                  <a:pt x="0" y="17788"/>
                </a:cubicBezTo>
                <a:cubicBezTo>
                  <a:pt x="-1" y="10682"/>
                  <a:pt x="3494" y="4030"/>
                  <a:pt x="9346" y="-1"/>
                </a:cubicBezTo>
                <a:lnTo>
                  <a:pt x="21600" y="17788"/>
                </a:lnTo>
                <a:lnTo>
                  <a:pt x="36211" y="188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sz="1200" smtClean="0"/>
              <a:t>Introdução aos Sistemas Digitais, 2013, Guilherme Campos</a:t>
            </a:r>
            <a:endParaRPr lang="en-US" sz="120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DA244D8-3445-4923-A9D7-EB846C0CEA3C}" type="slidenum">
              <a:rPr lang="en-US" sz="1400"/>
              <a:pPr algn="r"/>
              <a:t>10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Contadores em cascata</a:t>
            </a:r>
          </a:p>
        </p:txBody>
      </p:sp>
      <p:graphicFrame>
        <p:nvGraphicFramePr>
          <p:cNvPr id="483331" name="Object 3"/>
          <p:cNvGraphicFramePr>
            <a:graphicFrameLocks/>
          </p:cNvGraphicFramePr>
          <p:nvPr/>
        </p:nvGraphicFramePr>
        <p:xfrm>
          <a:off x="241300" y="1485900"/>
          <a:ext cx="8643938" cy="411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Artwork" r:id="rId4" imgW="8228571" imgH="3428571" progId="Adobe.Illustrator.7">
                  <p:embed/>
                </p:oleObj>
              </mc:Choice>
              <mc:Fallback>
                <p:oleObj name="Artwork" r:id="rId4" imgW="8228571" imgH="3428571" progId="Adobe.Illustrator.7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1485900"/>
                        <a:ext cx="8643938" cy="411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sz="1200" smtClean="0"/>
              <a:t>Introdução aos Sistemas Digitais, 2013, Guilherme Campos</a:t>
            </a:r>
            <a:endParaRPr lang="en-US" sz="120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E6370ACB-A6A5-4086-B7EE-E3A18B5B15D1}" type="slidenum">
              <a:rPr lang="en-US" sz="1400"/>
              <a:pPr algn="r"/>
              <a:t>2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06438"/>
            <a:ext cx="4622800" cy="1143000"/>
          </a:xfrm>
        </p:spPr>
        <p:txBody>
          <a:bodyPr/>
          <a:lstStyle/>
          <a:p>
            <a:pPr eaLnBrk="1" hangingPunct="1"/>
            <a:r>
              <a:rPr lang="pt-PT" sz="4000" smtClean="0"/>
              <a:t>Um contador</a:t>
            </a:r>
            <a:br>
              <a:rPr lang="pt-PT" sz="4000" smtClean="0"/>
            </a:br>
            <a:r>
              <a:rPr lang="pt-PT" sz="4000" smtClean="0"/>
              <a:t>muito simples</a:t>
            </a:r>
            <a:br>
              <a:rPr lang="pt-PT" sz="4000" smtClean="0"/>
            </a:br>
            <a:r>
              <a:rPr lang="pt-PT" sz="4000" smtClean="0"/>
              <a:t>(</a:t>
            </a:r>
            <a:r>
              <a:rPr lang="pt-PT" sz="4000" i="1" smtClean="0"/>
              <a:t>ripple counter</a:t>
            </a:r>
            <a:r>
              <a:rPr lang="pt-PT" sz="4000" smtClean="0"/>
              <a:t>)</a:t>
            </a:r>
          </a:p>
        </p:txBody>
      </p:sp>
      <p:grpSp>
        <p:nvGrpSpPr>
          <p:cNvPr id="5125" name="Group 3"/>
          <p:cNvGrpSpPr>
            <a:grpSpLocks/>
          </p:cNvGrpSpPr>
          <p:nvPr/>
        </p:nvGrpSpPr>
        <p:grpSpPr bwMode="auto">
          <a:xfrm>
            <a:off x="4943475" y="227013"/>
            <a:ext cx="2898775" cy="3729037"/>
            <a:chOff x="2291" y="1885"/>
            <a:chExt cx="4564" cy="5871"/>
          </a:xfrm>
        </p:grpSpPr>
        <p:grpSp>
          <p:nvGrpSpPr>
            <p:cNvPr id="5134" name="Group 4"/>
            <p:cNvGrpSpPr>
              <a:grpSpLocks/>
            </p:cNvGrpSpPr>
            <p:nvPr/>
          </p:nvGrpSpPr>
          <p:grpSpPr bwMode="auto">
            <a:xfrm>
              <a:off x="2291" y="1986"/>
              <a:ext cx="4564" cy="5470"/>
              <a:chOff x="2291" y="1986"/>
              <a:chExt cx="4564" cy="5470"/>
            </a:xfrm>
          </p:grpSpPr>
          <p:grpSp>
            <p:nvGrpSpPr>
              <p:cNvPr id="5154" name="Group 5"/>
              <p:cNvGrpSpPr>
                <a:grpSpLocks noChangeAspect="1"/>
              </p:cNvGrpSpPr>
              <p:nvPr/>
            </p:nvGrpSpPr>
            <p:grpSpPr bwMode="auto">
              <a:xfrm>
                <a:off x="4062" y="3466"/>
                <a:ext cx="1299" cy="1131"/>
                <a:chOff x="3176" y="2664"/>
                <a:chExt cx="649" cy="565"/>
              </a:xfrm>
            </p:grpSpPr>
            <p:sp>
              <p:nvSpPr>
                <p:cNvPr id="5184" name="Rectangle 6"/>
                <p:cNvSpPr>
                  <a:spLocks noChangeAspect="1" noChangeArrowheads="1"/>
                </p:cNvSpPr>
                <p:nvPr/>
              </p:nvSpPr>
              <p:spPr bwMode="auto">
                <a:xfrm>
                  <a:off x="3176" y="2664"/>
                  <a:ext cx="564" cy="565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>
                  <a:lvl1pPr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altLang="zh-CN" sz="1200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              Q</a:t>
                  </a:r>
                </a:p>
                <a:p>
                  <a:pPr algn="l" eaLnBrk="1" hangingPunct="1"/>
                  <a:r>
                    <a:rPr lang="en-US" altLang="zh-CN" sz="1200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    T</a:t>
                  </a:r>
                </a:p>
                <a:p>
                  <a:pPr algn="l" eaLnBrk="1" hangingPunct="1"/>
                  <a:r>
                    <a:rPr lang="en-US" altLang="zh-CN" sz="1200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              Q</a:t>
                  </a:r>
                  <a:endParaRPr lang="pt-PT"/>
                </a:p>
              </p:txBody>
            </p:sp>
            <p:sp>
              <p:nvSpPr>
                <p:cNvPr id="5185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3740" y="3034"/>
                  <a:ext cx="85" cy="85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PT"/>
                </a:p>
              </p:txBody>
            </p:sp>
            <p:grpSp>
              <p:nvGrpSpPr>
                <p:cNvPr id="5186" name="Group 8"/>
                <p:cNvGrpSpPr>
                  <a:grpSpLocks noChangeAspect="1"/>
                </p:cNvGrpSpPr>
                <p:nvPr/>
              </p:nvGrpSpPr>
              <p:grpSpPr bwMode="auto">
                <a:xfrm>
                  <a:off x="3176" y="2893"/>
                  <a:ext cx="113" cy="112"/>
                  <a:chOff x="5662" y="2780"/>
                  <a:chExt cx="226" cy="225"/>
                </a:xfrm>
              </p:grpSpPr>
              <p:sp>
                <p:nvSpPr>
                  <p:cNvPr id="5187" name="Line 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662" y="2780"/>
                    <a:ext cx="226" cy="11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PT"/>
                  </a:p>
                </p:txBody>
              </p:sp>
              <p:sp>
                <p:nvSpPr>
                  <p:cNvPr id="5188" name="Line 1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662" y="2893"/>
                    <a:ext cx="226" cy="11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PT"/>
                  </a:p>
                </p:txBody>
              </p:sp>
            </p:grpSp>
          </p:grpSp>
          <p:sp>
            <p:nvSpPr>
              <p:cNvPr id="5155" name="Line 11"/>
              <p:cNvSpPr>
                <a:spLocks noChangeAspect="1" noChangeShapeType="1"/>
              </p:cNvSpPr>
              <p:nvPr/>
            </p:nvSpPr>
            <p:spPr bwMode="auto">
              <a:xfrm flipV="1">
                <a:off x="5191" y="2140"/>
                <a:ext cx="1131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156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5191" y="3741"/>
                <a:ext cx="1131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157" name="Line 13"/>
              <p:cNvSpPr>
                <a:spLocks noChangeAspect="1" noChangeShapeType="1"/>
              </p:cNvSpPr>
              <p:nvPr/>
            </p:nvSpPr>
            <p:spPr bwMode="auto">
              <a:xfrm flipV="1">
                <a:off x="5191" y="5328"/>
                <a:ext cx="1131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158" name="Line 14"/>
              <p:cNvSpPr>
                <a:spLocks noChangeAspect="1" noChangeShapeType="1"/>
              </p:cNvSpPr>
              <p:nvPr/>
            </p:nvSpPr>
            <p:spPr bwMode="auto">
              <a:xfrm flipV="1">
                <a:off x="5191" y="6895"/>
                <a:ext cx="1131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grpSp>
            <p:nvGrpSpPr>
              <p:cNvPr id="5159" name="Group 15"/>
              <p:cNvGrpSpPr>
                <a:grpSpLocks noChangeAspect="1"/>
              </p:cNvGrpSpPr>
              <p:nvPr/>
            </p:nvGrpSpPr>
            <p:grpSpPr bwMode="auto">
              <a:xfrm>
                <a:off x="3640" y="2699"/>
                <a:ext cx="2245" cy="1324"/>
                <a:chOff x="2965" y="2287"/>
                <a:chExt cx="1122" cy="662"/>
              </a:xfrm>
            </p:grpSpPr>
            <p:sp>
              <p:nvSpPr>
                <p:cNvPr id="5179" name="Line 1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825" y="2287"/>
                  <a:ext cx="26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5180" name="Line 1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965" y="2561"/>
                  <a:ext cx="112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5181" name="Line 18"/>
                <p:cNvSpPr>
                  <a:spLocks noChangeAspect="1" noChangeShapeType="1"/>
                </p:cNvSpPr>
                <p:nvPr/>
              </p:nvSpPr>
              <p:spPr bwMode="auto">
                <a:xfrm rot="-5400000" flipH="1" flipV="1">
                  <a:off x="3939" y="2423"/>
                  <a:ext cx="274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5182" name="Line 19"/>
                <p:cNvSpPr>
                  <a:spLocks noChangeAspect="1" noChangeShapeType="1"/>
                </p:cNvSpPr>
                <p:nvPr/>
              </p:nvSpPr>
              <p:spPr bwMode="auto">
                <a:xfrm rot="-5400000" flipH="1" flipV="1">
                  <a:off x="2772" y="2754"/>
                  <a:ext cx="3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5183" name="Line 2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965" y="2948"/>
                  <a:ext cx="211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</p:grpSp>
          <p:grpSp>
            <p:nvGrpSpPr>
              <p:cNvPr id="5160" name="Group 21"/>
              <p:cNvGrpSpPr>
                <a:grpSpLocks noChangeAspect="1"/>
              </p:cNvGrpSpPr>
              <p:nvPr/>
            </p:nvGrpSpPr>
            <p:grpSpPr bwMode="auto">
              <a:xfrm>
                <a:off x="3650" y="4288"/>
                <a:ext cx="2245" cy="1325"/>
                <a:chOff x="2965" y="2287"/>
                <a:chExt cx="1122" cy="662"/>
              </a:xfrm>
            </p:grpSpPr>
            <p:sp>
              <p:nvSpPr>
                <p:cNvPr id="5174" name="Line 2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825" y="2287"/>
                  <a:ext cx="26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5175" name="Line 2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965" y="2561"/>
                  <a:ext cx="112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5176" name="Line 24"/>
                <p:cNvSpPr>
                  <a:spLocks noChangeAspect="1" noChangeShapeType="1"/>
                </p:cNvSpPr>
                <p:nvPr/>
              </p:nvSpPr>
              <p:spPr bwMode="auto">
                <a:xfrm rot="-5400000" flipH="1" flipV="1">
                  <a:off x="3939" y="2423"/>
                  <a:ext cx="274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5177" name="Line 25"/>
                <p:cNvSpPr>
                  <a:spLocks noChangeAspect="1" noChangeShapeType="1"/>
                </p:cNvSpPr>
                <p:nvPr/>
              </p:nvSpPr>
              <p:spPr bwMode="auto">
                <a:xfrm rot="-5400000" flipH="1" flipV="1">
                  <a:off x="2772" y="2754"/>
                  <a:ext cx="3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5178" name="Line 2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965" y="2948"/>
                  <a:ext cx="211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</p:grpSp>
          <p:grpSp>
            <p:nvGrpSpPr>
              <p:cNvPr id="5161" name="Group 27"/>
              <p:cNvGrpSpPr>
                <a:grpSpLocks noChangeAspect="1"/>
              </p:cNvGrpSpPr>
              <p:nvPr/>
            </p:nvGrpSpPr>
            <p:grpSpPr bwMode="auto">
              <a:xfrm>
                <a:off x="3640" y="5887"/>
                <a:ext cx="2245" cy="1325"/>
                <a:chOff x="2965" y="2287"/>
                <a:chExt cx="1122" cy="662"/>
              </a:xfrm>
            </p:grpSpPr>
            <p:sp>
              <p:nvSpPr>
                <p:cNvPr id="5169" name="Line 2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3825" y="2287"/>
                  <a:ext cx="26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5170" name="Line 2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965" y="2561"/>
                  <a:ext cx="1122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5171" name="Line 30"/>
                <p:cNvSpPr>
                  <a:spLocks noChangeAspect="1" noChangeShapeType="1"/>
                </p:cNvSpPr>
                <p:nvPr/>
              </p:nvSpPr>
              <p:spPr bwMode="auto">
                <a:xfrm rot="-5400000" flipH="1" flipV="1">
                  <a:off x="3939" y="2423"/>
                  <a:ext cx="274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5172" name="Line 31"/>
                <p:cNvSpPr>
                  <a:spLocks noChangeAspect="1" noChangeShapeType="1"/>
                </p:cNvSpPr>
                <p:nvPr/>
              </p:nvSpPr>
              <p:spPr bwMode="auto">
                <a:xfrm rot="-5400000" flipH="1" flipV="1">
                  <a:off x="2772" y="2754"/>
                  <a:ext cx="388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  <p:sp>
              <p:nvSpPr>
                <p:cNvPr id="5173" name="Line 3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965" y="2948"/>
                  <a:ext cx="211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PT"/>
                </a:p>
              </p:txBody>
            </p:sp>
          </p:grpSp>
          <p:sp>
            <p:nvSpPr>
              <p:cNvPr id="5162" name="Line 33"/>
              <p:cNvSpPr>
                <a:spLocks noChangeAspect="1" noChangeShapeType="1"/>
              </p:cNvSpPr>
              <p:nvPr/>
            </p:nvSpPr>
            <p:spPr bwMode="auto">
              <a:xfrm flipV="1">
                <a:off x="2941" y="2444"/>
                <a:ext cx="1131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163" name="Line 34"/>
              <p:cNvSpPr>
                <a:spLocks noChangeAspect="1" noChangeShapeType="1"/>
              </p:cNvSpPr>
              <p:nvPr/>
            </p:nvSpPr>
            <p:spPr bwMode="auto">
              <a:xfrm flipV="1">
                <a:off x="5371" y="7454"/>
                <a:ext cx="490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5164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6377" y="1986"/>
                <a:ext cx="478" cy="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zh-CN" sz="1200">
                    <a:latin typeface="Times New Roman" panose="02020603050405020304" pitchFamily="18" charset="0"/>
                    <a:ea typeface="SimSun" panose="02010600030101010101" pitchFamily="2" charset="-122"/>
                  </a:rPr>
                  <a:t>Q0</a:t>
                </a:r>
                <a:endParaRPr lang="pt-PT"/>
              </a:p>
            </p:txBody>
          </p:sp>
          <p:sp>
            <p:nvSpPr>
              <p:cNvPr id="5165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6355" y="3607"/>
                <a:ext cx="478" cy="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zh-CN" sz="1200">
                    <a:latin typeface="Times New Roman" panose="02020603050405020304" pitchFamily="18" charset="0"/>
                    <a:ea typeface="SimSun" panose="02010600030101010101" pitchFamily="2" charset="-122"/>
                  </a:rPr>
                  <a:t>Q1</a:t>
                </a:r>
                <a:endParaRPr lang="pt-PT"/>
              </a:p>
            </p:txBody>
          </p:sp>
          <p:sp>
            <p:nvSpPr>
              <p:cNvPr id="5166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6333" y="5198"/>
                <a:ext cx="478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zh-CN" sz="1200">
                    <a:latin typeface="Times New Roman" panose="02020603050405020304" pitchFamily="18" charset="0"/>
                    <a:ea typeface="SimSun" panose="02010600030101010101" pitchFamily="2" charset="-122"/>
                  </a:rPr>
                  <a:t>Q2</a:t>
                </a:r>
                <a:endParaRPr lang="pt-PT"/>
              </a:p>
            </p:txBody>
          </p:sp>
          <p:sp>
            <p:nvSpPr>
              <p:cNvPr id="5167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6333" y="6735"/>
                <a:ext cx="478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zh-CN" sz="1200">
                    <a:latin typeface="Times New Roman" panose="02020603050405020304" pitchFamily="18" charset="0"/>
                    <a:ea typeface="SimSun" panose="02010600030101010101" pitchFamily="2" charset="-122"/>
                  </a:rPr>
                  <a:t>Q3</a:t>
                </a:r>
                <a:endParaRPr lang="pt-PT"/>
              </a:p>
            </p:txBody>
          </p:sp>
          <p:sp>
            <p:nvSpPr>
              <p:cNvPr id="5168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2291" y="2305"/>
                <a:ext cx="853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ctr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1200">
                    <a:latin typeface="Times New Roman" panose="02020603050405020304" pitchFamily="18" charset="0"/>
                    <a:ea typeface="SimSun" panose="02010600030101010101" pitchFamily="2" charset="-122"/>
                  </a:rPr>
                  <a:t>CLK</a:t>
                </a:r>
                <a:endParaRPr lang="pt-PT"/>
              </a:p>
            </p:txBody>
          </p:sp>
        </p:grpSp>
        <p:grpSp>
          <p:nvGrpSpPr>
            <p:cNvPr id="5135" name="Group 40"/>
            <p:cNvGrpSpPr>
              <a:grpSpLocks/>
            </p:cNvGrpSpPr>
            <p:nvPr/>
          </p:nvGrpSpPr>
          <p:grpSpPr bwMode="auto">
            <a:xfrm>
              <a:off x="4072" y="1885"/>
              <a:ext cx="1300" cy="5871"/>
              <a:chOff x="4072" y="1885"/>
              <a:chExt cx="1300" cy="5871"/>
            </a:xfrm>
          </p:grpSpPr>
          <p:grpSp>
            <p:nvGrpSpPr>
              <p:cNvPr id="5136" name="Group 41"/>
              <p:cNvGrpSpPr>
                <a:grpSpLocks noChangeAspect="1"/>
              </p:cNvGrpSpPr>
              <p:nvPr/>
            </p:nvGrpSpPr>
            <p:grpSpPr bwMode="auto">
              <a:xfrm>
                <a:off x="4072" y="1885"/>
                <a:ext cx="1299" cy="1131"/>
                <a:chOff x="3176" y="2664"/>
                <a:chExt cx="649" cy="565"/>
              </a:xfrm>
            </p:grpSpPr>
            <p:sp>
              <p:nvSpPr>
                <p:cNvPr id="5149" name="Rectangle 42"/>
                <p:cNvSpPr>
                  <a:spLocks noChangeAspect="1" noChangeArrowheads="1"/>
                </p:cNvSpPr>
                <p:nvPr/>
              </p:nvSpPr>
              <p:spPr bwMode="auto">
                <a:xfrm>
                  <a:off x="3176" y="2664"/>
                  <a:ext cx="564" cy="565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>
                  <a:lvl1pPr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altLang="zh-CN" sz="1200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              Q</a:t>
                  </a:r>
                </a:p>
                <a:p>
                  <a:pPr algn="l" eaLnBrk="1" hangingPunct="1"/>
                  <a:r>
                    <a:rPr lang="en-US" altLang="zh-CN" sz="1200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    T</a:t>
                  </a:r>
                </a:p>
                <a:p>
                  <a:pPr algn="l" eaLnBrk="1" hangingPunct="1"/>
                  <a:r>
                    <a:rPr lang="en-US" altLang="zh-CN" sz="1200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              Q</a:t>
                  </a:r>
                  <a:endParaRPr lang="pt-PT"/>
                </a:p>
              </p:txBody>
            </p:sp>
            <p:sp>
              <p:nvSpPr>
                <p:cNvPr id="5150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3740" y="3034"/>
                  <a:ext cx="85" cy="85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PT"/>
                </a:p>
              </p:txBody>
            </p:sp>
            <p:grpSp>
              <p:nvGrpSpPr>
                <p:cNvPr id="5151" name="Group 44"/>
                <p:cNvGrpSpPr>
                  <a:grpSpLocks noChangeAspect="1"/>
                </p:cNvGrpSpPr>
                <p:nvPr/>
              </p:nvGrpSpPr>
              <p:grpSpPr bwMode="auto">
                <a:xfrm>
                  <a:off x="3176" y="2893"/>
                  <a:ext cx="113" cy="112"/>
                  <a:chOff x="5662" y="2780"/>
                  <a:chExt cx="226" cy="225"/>
                </a:xfrm>
              </p:grpSpPr>
              <p:sp>
                <p:nvSpPr>
                  <p:cNvPr id="5152" name="Line 4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662" y="2780"/>
                    <a:ext cx="226" cy="11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PT"/>
                  </a:p>
                </p:txBody>
              </p:sp>
              <p:sp>
                <p:nvSpPr>
                  <p:cNvPr id="5153" name="Line 4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662" y="2893"/>
                    <a:ext cx="226" cy="11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PT"/>
                  </a:p>
                </p:txBody>
              </p:sp>
            </p:grpSp>
          </p:grpSp>
          <p:grpSp>
            <p:nvGrpSpPr>
              <p:cNvPr id="5137" name="Group 47"/>
              <p:cNvGrpSpPr>
                <a:grpSpLocks noChangeAspect="1"/>
              </p:cNvGrpSpPr>
              <p:nvPr/>
            </p:nvGrpSpPr>
            <p:grpSpPr bwMode="auto">
              <a:xfrm>
                <a:off x="4073" y="5041"/>
                <a:ext cx="1299" cy="1131"/>
                <a:chOff x="3176" y="2664"/>
                <a:chExt cx="649" cy="565"/>
              </a:xfrm>
            </p:grpSpPr>
            <p:sp>
              <p:nvSpPr>
                <p:cNvPr id="5144" name="Rectangle 48"/>
                <p:cNvSpPr>
                  <a:spLocks noChangeAspect="1" noChangeArrowheads="1"/>
                </p:cNvSpPr>
                <p:nvPr/>
              </p:nvSpPr>
              <p:spPr bwMode="auto">
                <a:xfrm>
                  <a:off x="3176" y="2664"/>
                  <a:ext cx="564" cy="565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>
                  <a:lvl1pPr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altLang="zh-CN" sz="1200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              Q</a:t>
                  </a:r>
                </a:p>
                <a:p>
                  <a:pPr algn="l" eaLnBrk="1" hangingPunct="1"/>
                  <a:r>
                    <a:rPr lang="en-US" altLang="zh-CN" sz="1200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    T</a:t>
                  </a:r>
                </a:p>
                <a:p>
                  <a:pPr algn="l" eaLnBrk="1" hangingPunct="1"/>
                  <a:r>
                    <a:rPr lang="en-US" altLang="zh-CN" sz="1200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              Q</a:t>
                  </a:r>
                  <a:endParaRPr lang="pt-PT"/>
                </a:p>
              </p:txBody>
            </p:sp>
            <p:sp>
              <p:nvSpPr>
                <p:cNvPr id="5145" name="Oval 49"/>
                <p:cNvSpPr>
                  <a:spLocks noChangeAspect="1" noChangeArrowheads="1"/>
                </p:cNvSpPr>
                <p:nvPr/>
              </p:nvSpPr>
              <p:spPr bwMode="auto">
                <a:xfrm>
                  <a:off x="3740" y="3034"/>
                  <a:ext cx="85" cy="85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PT"/>
                </a:p>
              </p:txBody>
            </p:sp>
            <p:grpSp>
              <p:nvGrpSpPr>
                <p:cNvPr id="5146" name="Group 50"/>
                <p:cNvGrpSpPr>
                  <a:grpSpLocks noChangeAspect="1"/>
                </p:cNvGrpSpPr>
                <p:nvPr/>
              </p:nvGrpSpPr>
              <p:grpSpPr bwMode="auto">
                <a:xfrm>
                  <a:off x="3176" y="2893"/>
                  <a:ext cx="113" cy="112"/>
                  <a:chOff x="5662" y="2780"/>
                  <a:chExt cx="226" cy="225"/>
                </a:xfrm>
              </p:grpSpPr>
              <p:sp>
                <p:nvSpPr>
                  <p:cNvPr id="5147" name="Line 5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662" y="2780"/>
                    <a:ext cx="226" cy="11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PT"/>
                  </a:p>
                </p:txBody>
              </p:sp>
              <p:sp>
                <p:nvSpPr>
                  <p:cNvPr id="5148" name="Line 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662" y="2893"/>
                    <a:ext cx="226" cy="11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PT"/>
                  </a:p>
                </p:txBody>
              </p:sp>
            </p:grpSp>
          </p:grpSp>
          <p:grpSp>
            <p:nvGrpSpPr>
              <p:cNvPr id="5138" name="Group 53"/>
              <p:cNvGrpSpPr>
                <a:grpSpLocks noChangeAspect="1"/>
              </p:cNvGrpSpPr>
              <p:nvPr/>
            </p:nvGrpSpPr>
            <p:grpSpPr bwMode="auto">
              <a:xfrm>
                <a:off x="4073" y="6625"/>
                <a:ext cx="1299" cy="1131"/>
                <a:chOff x="3176" y="2664"/>
                <a:chExt cx="649" cy="565"/>
              </a:xfrm>
            </p:grpSpPr>
            <p:sp>
              <p:nvSpPr>
                <p:cNvPr id="5139" name="Rectangle 54"/>
                <p:cNvSpPr>
                  <a:spLocks noChangeAspect="1" noChangeArrowheads="1"/>
                </p:cNvSpPr>
                <p:nvPr/>
              </p:nvSpPr>
              <p:spPr bwMode="auto">
                <a:xfrm>
                  <a:off x="3176" y="2664"/>
                  <a:ext cx="564" cy="565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72000" rIns="0" bIns="0"/>
                <a:lstStyle>
                  <a:lvl1pPr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l" eaLnBrk="1" hangingPunct="1"/>
                  <a:r>
                    <a:rPr lang="en-US" altLang="zh-CN" sz="1200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              Q</a:t>
                  </a:r>
                </a:p>
                <a:p>
                  <a:pPr algn="l" eaLnBrk="1" hangingPunct="1"/>
                  <a:r>
                    <a:rPr lang="en-US" altLang="zh-CN" sz="1200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    T</a:t>
                  </a:r>
                </a:p>
                <a:p>
                  <a:pPr algn="l" eaLnBrk="1" hangingPunct="1"/>
                  <a:r>
                    <a:rPr lang="en-US" altLang="zh-CN" sz="1200">
                      <a:latin typeface="Times New Roman" panose="02020603050405020304" pitchFamily="18" charset="0"/>
                      <a:ea typeface="SimSun" panose="02010600030101010101" pitchFamily="2" charset="-122"/>
                    </a:rPr>
                    <a:t>              Q</a:t>
                  </a:r>
                  <a:endParaRPr lang="pt-PT"/>
                </a:p>
              </p:txBody>
            </p:sp>
            <p:sp>
              <p:nvSpPr>
                <p:cNvPr id="5140" name="Oval 55"/>
                <p:cNvSpPr>
                  <a:spLocks noChangeAspect="1" noChangeArrowheads="1"/>
                </p:cNvSpPr>
                <p:nvPr/>
              </p:nvSpPr>
              <p:spPr bwMode="auto">
                <a:xfrm>
                  <a:off x="3740" y="3034"/>
                  <a:ext cx="85" cy="85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ctr"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pt-PT"/>
                </a:p>
              </p:txBody>
            </p:sp>
            <p:grpSp>
              <p:nvGrpSpPr>
                <p:cNvPr id="5141" name="Group 56"/>
                <p:cNvGrpSpPr>
                  <a:grpSpLocks noChangeAspect="1"/>
                </p:cNvGrpSpPr>
                <p:nvPr/>
              </p:nvGrpSpPr>
              <p:grpSpPr bwMode="auto">
                <a:xfrm>
                  <a:off x="3176" y="2893"/>
                  <a:ext cx="113" cy="112"/>
                  <a:chOff x="5662" y="2780"/>
                  <a:chExt cx="226" cy="225"/>
                </a:xfrm>
              </p:grpSpPr>
              <p:sp>
                <p:nvSpPr>
                  <p:cNvPr id="5142" name="Line 5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662" y="2780"/>
                    <a:ext cx="226" cy="113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PT"/>
                  </a:p>
                </p:txBody>
              </p:sp>
              <p:sp>
                <p:nvSpPr>
                  <p:cNvPr id="5143" name="Line 5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662" y="2893"/>
                    <a:ext cx="226" cy="11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PT"/>
                  </a:p>
                </p:txBody>
              </p:sp>
            </p:grpSp>
          </p:grpSp>
        </p:grpSp>
      </p:grpSp>
      <p:graphicFrame>
        <p:nvGraphicFramePr>
          <p:cNvPr id="5126" name="Object 59"/>
          <p:cNvGraphicFramePr>
            <a:graphicFrameLocks noGrp="1" noChangeAspect="1"/>
          </p:cNvGraphicFramePr>
          <p:nvPr>
            <p:ph idx="1"/>
          </p:nvPr>
        </p:nvGraphicFramePr>
        <p:xfrm>
          <a:off x="1211263" y="4054475"/>
          <a:ext cx="6899275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Artwork" r:id="rId4" imgW="8666667" imgH="3048426" progId="Adobe.Illustrator.7">
                  <p:embed/>
                </p:oleObj>
              </mc:Choice>
              <mc:Fallback>
                <p:oleObj name="Artwork" r:id="rId4" imgW="8666667" imgH="3048426" progId="Adobe.Illustrator.7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230" b="23619"/>
                      <a:stretch>
                        <a:fillRect/>
                      </a:stretch>
                    </p:blipFill>
                    <p:spPr bwMode="auto">
                      <a:xfrm>
                        <a:off x="1211263" y="4054475"/>
                        <a:ext cx="6899275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60"/>
          <p:cNvSpPr txBox="1">
            <a:spLocks noChangeArrowheads="1"/>
          </p:cNvSpPr>
          <p:nvPr/>
        </p:nvSpPr>
        <p:spPr bwMode="auto">
          <a:xfrm>
            <a:off x="520700" y="4102100"/>
            <a:ext cx="901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pt-PT" sz="1600"/>
              <a:t>CLK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pt-PT" sz="1600"/>
              <a:t>Q0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pt-PT" sz="1600"/>
              <a:t>Q1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pt-PT" sz="1600"/>
              <a:t>Q2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pt-PT" sz="1600"/>
              <a:t>Q3</a:t>
            </a:r>
          </a:p>
        </p:txBody>
      </p:sp>
      <p:sp>
        <p:nvSpPr>
          <p:cNvPr id="5128" name="Text Box 61"/>
          <p:cNvSpPr txBox="1">
            <a:spLocks noChangeArrowheads="1"/>
          </p:cNvSpPr>
          <p:nvPr/>
        </p:nvSpPr>
        <p:spPr bwMode="auto">
          <a:xfrm>
            <a:off x="1371600" y="5994400"/>
            <a:ext cx="67437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pt-PT" sz="1200" b="1" i="1"/>
              <a:t>  0       1       2       3       4       5       6        7       8       9      10     11     12     13     14     15      0</a:t>
            </a:r>
          </a:p>
        </p:txBody>
      </p:sp>
      <p:sp>
        <p:nvSpPr>
          <p:cNvPr id="5129" name="Oval 62"/>
          <p:cNvSpPr>
            <a:spLocks noChangeArrowheads="1"/>
          </p:cNvSpPr>
          <p:nvPr/>
        </p:nvSpPr>
        <p:spPr bwMode="auto">
          <a:xfrm>
            <a:off x="4419600" y="3911600"/>
            <a:ext cx="177800" cy="2235200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/>
          </a:p>
        </p:txBody>
      </p:sp>
      <p:sp>
        <p:nvSpPr>
          <p:cNvPr id="5130" name="Line 63"/>
          <p:cNvSpPr>
            <a:spLocks noChangeShapeType="1"/>
          </p:cNvSpPr>
          <p:nvPr/>
        </p:nvSpPr>
        <p:spPr bwMode="auto">
          <a:xfrm>
            <a:off x="3441700" y="3060700"/>
            <a:ext cx="990600" cy="2717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131" name="Text Box 64"/>
          <p:cNvSpPr txBox="1">
            <a:spLocks noChangeArrowheads="1"/>
          </p:cNvSpPr>
          <p:nvPr/>
        </p:nvSpPr>
        <p:spPr bwMode="auto">
          <a:xfrm>
            <a:off x="1308100" y="2667000"/>
            <a:ext cx="293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PT" sz="1400" b="1">
                <a:solidFill>
                  <a:srgbClr val="FF0000"/>
                </a:solidFill>
              </a:rPr>
              <a:t>Atraso de propagação= n.t</a:t>
            </a:r>
            <a:r>
              <a:rPr lang="pt-PT" sz="1400" b="1" baseline="-25000">
                <a:solidFill>
                  <a:srgbClr val="FF0000"/>
                </a:solidFill>
              </a:rPr>
              <a:t>pTQ</a:t>
            </a:r>
          </a:p>
        </p:txBody>
      </p:sp>
      <p:sp>
        <p:nvSpPr>
          <p:cNvPr id="5132" name="Oval 65"/>
          <p:cNvSpPr>
            <a:spLocks noChangeArrowheads="1"/>
          </p:cNvSpPr>
          <p:nvPr/>
        </p:nvSpPr>
        <p:spPr bwMode="auto">
          <a:xfrm>
            <a:off x="7531100" y="3911600"/>
            <a:ext cx="177800" cy="2235200"/>
          </a:xfrm>
          <a:prstGeom prst="ellips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/>
          </a:p>
        </p:txBody>
      </p:sp>
      <p:sp>
        <p:nvSpPr>
          <p:cNvPr id="5133" name="Line 66"/>
          <p:cNvSpPr>
            <a:spLocks noChangeShapeType="1"/>
          </p:cNvSpPr>
          <p:nvPr/>
        </p:nvSpPr>
        <p:spPr bwMode="auto">
          <a:xfrm>
            <a:off x="3911600" y="3048000"/>
            <a:ext cx="3644900" cy="279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sz="1200" smtClean="0"/>
              <a:t>Introdução aos Sistemas Digitais, 2013, Guilherme Campos</a:t>
            </a:r>
            <a:endParaRPr lang="en-US" sz="120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F2D904D-1CD4-4E57-AD91-77E52A229B88}" type="slidenum">
              <a:rPr lang="en-US" sz="1400"/>
              <a:pPr algn="r"/>
              <a:t>3</a:t>
            </a:fld>
            <a:endParaRPr lang="en-US" sz="1400"/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/>
        </p:nvGraphicFramePr>
        <p:xfrm>
          <a:off x="2463800" y="1016000"/>
          <a:ext cx="5943600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Artwork" r:id="rId4" imgW="4247619" imgH="3448531" progId="Adobe.Illustrator.7">
                  <p:embed/>
                </p:oleObj>
              </mc:Choice>
              <mc:Fallback>
                <p:oleObj name="Artwork" r:id="rId4" imgW="4247619" imgH="3448531" progId="Adobe.Illustrator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1016000"/>
                        <a:ext cx="5943600" cy="482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743200"/>
            <a:ext cx="3048000" cy="1143000"/>
          </a:xfrm>
        </p:spPr>
        <p:txBody>
          <a:bodyPr/>
          <a:lstStyle/>
          <a:p>
            <a:pPr eaLnBrk="1" hangingPunct="1"/>
            <a:r>
              <a:rPr lang="en-US" smtClean="0"/>
              <a:t>Contador síncrono</a:t>
            </a:r>
            <a:br>
              <a:rPr lang="en-US" smtClean="0"/>
            </a:br>
            <a:r>
              <a:rPr lang="en-US" sz="2400" i="1" smtClean="0"/>
              <a:t>vers</a:t>
            </a:r>
            <a:r>
              <a:rPr lang="pt-PT" sz="2400" i="1" smtClean="0"/>
              <a:t>ão</a:t>
            </a:r>
            <a:r>
              <a:rPr lang="en-US" sz="2400" smtClean="0"/>
              <a:t> </a:t>
            </a:r>
            <a:r>
              <a:rPr lang="en-US" sz="2400" u="sng" smtClean="0"/>
              <a:t>série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sz="1200" smtClean="0"/>
              <a:t>Introdução aos Sistemas Digitais, 2013, Guilherme Campos</a:t>
            </a:r>
            <a:endParaRPr lang="en-US" sz="120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42333E9-5FB9-40CE-A6E7-A7D165661A71}" type="slidenum">
              <a:rPr lang="en-US" sz="1400"/>
              <a:pPr algn="r"/>
              <a:t>4</a:t>
            </a:fld>
            <a:endParaRPr lang="en-US" sz="1400"/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2216150" y="965200"/>
          <a:ext cx="6343650" cy="484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Artwork" r:id="rId4" imgW="4514286" imgH="3448531" progId="Adobe.Illustrator.7">
                  <p:embed/>
                </p:oleObj>
              </mc:Choice>
              <mc:Fallback>
                <p:oleObj name="Artwork" r:id="rId4" imgW="4514286" imgH="3448531" progId="Adobe.Illustrator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965200"/>
                        <a:ext cx="6343650" cy="484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241300" y="2743200"/>
            <a:ext cx="3238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4400">
                <a:solidFill>
                  <a:schemeClr val="tx2"/>
                </a:solidFill>
              </a:rPr>
              <a:t>Contador síncrono</a:t>
            </a:r>
            <a:br>
              <a:rPr lang="en-US" sz="4400">
                <a:solidFill>
                  <a:schemeClr val="tx2"/>
                </a:solidFill>
              </a:rPr>
            </a:br>
            <a:r>
              <a:rPr lang="en-US" sz="2400" i="1">
                <a:solidFill>
                  <a:schemeClr val="tx2"/>
                </a:solidFill>
              </a:rPr>
              <a:t>versão</a:t>
            </a:r>
            <a:r>
              <a:rPr lang="en-US" sz="2400">
                <a:solidFill>
                  <a:schemeClr val="tx2"/>
                </a:solidFill>
              </a:rPr>
              <a:t> </a:t>
            </a:r>
            <a:r>
              <a:rPr lang="en-US" sz="2400" u="sng">
                <a:solidFill>
                  <a:schemeClr val="tx2"/>
                </a:solidFill>
              </a:rPr>
              <a:t>paralelo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sz="1200" smtClean="0"/>
              <a:t>Introdução aos Sistemas Digitais, 2013, Guilherme Campos</a:t>
            </a:r>
            <a:endParaRPr lang="en-US" sz="1200"/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5195EF8-DE10-4375-B703-27F15A2111B0}" type="slidenum">
              <a:rPr lang="en-US" sz="1400"/>
              <a:pPr algn="r"/>
              <a:t>5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2667000" cy="1320800"/>
          </a:xfrm>
        </p:spPr>
        <p:txBody>
          <a:bodyPr/>
          <a:lstStyle/>
          <a:p>
            <a:pPr eaLnBrk="1" hangingPunct="1"/>
            <a:r>
              <a:rPr lang="en-US" sz="3600" smtClean="0"/>
              <a:t>Contadores MSI</a:t>
            </a:r>
          </a:p>
        </p:txBody>
      </p:sp>
      <p:graphicFrame>
        <p:nvGraphicFramePr>
          <p:cNvPr id="471043" name="Object 3"/>
          <p:cNvGraphicFramePr>
            <a:graphicFrameLocks noChangeAspect="1"/>
          </p:cNvGraphicFramePr>
          <p:nvPr/>
        </p:nvGraphicFramePr>
        <p:xfrm>
          <a:off x="2984500" y="38100"/>
          <a:ext cx="6013450" cy="610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Artwork" r:id="rId4" imgW="4629796" imgH="4695238" progId="Adobe.Illustrator.7">
                  <p:embed/>
                </p:oleObj>
              </mc:Choice>
              <mc:Fallback>
                <p:oleObj name="Artwork" r:id="rId4" imgW="4629796" imgH="4695238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38100"/>
                        <a:ext cx="6013450" cy="610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584200" y="1803400"/>
          <a:ext cx="2181225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Artwork" r:id="rId6" imgW="1619476" imgH="2742857" progId="Adobe.Illustrator.7">
                  <p:embed/>
                </p:oleObj>
              </mc:Choice>
              <mc:Fallback>
                <p:oleObj name="Artwork" r:id="rId6" imgW="1619476" imgH="2742857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803400"/>
                        <a:ext cx="2181225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sz="1200" smtClean="0"/>
              <a:t>Introdução aos Sistemas Digitais, 2013, Guilherme Campos</a:t>
            </a:r>
            <a:endParaRPr lang="en-US" sz="1200"/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D124F4B-A5A9-414A-8A7B-781CA0F44311}" type="slidenum">
              <a:rPr lang="en-US" sz="1400"/>
              <a:pPr algn="r"/>
              <a:t>6</a:t>
            </a:fld>
            <a:endParaRPr lang="en-US" sz="1400"/>
          </a:p>
        </p:txBody>
      </p:sp>
      <p:graphicFrame>
        <p:nvGraphicFramePr>
          <p:cNvPr id="13316" name="Object 2"/>
          <p:cNvGraphicFramePr>
            <a:graphicFrameLocks/>
          </p:cNvGraphicFramePr>
          <p:nvPr/>
        </p:nvGraphicFramePr>
        <p:xfrm>
          <a:off x="1987550" y="101600"/>
          <a:ext cx="6927850" cy="604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Artwork" r:id="rId4" imgW="9888330" imgH="10780952" progId="Adobe.Illustrator.7">
                  <p:embed/>
                </p:oleObj>
              </mc:Choice>
              <mc:Fallback>
                <p:oleObj name="Artwork" r:id="rId4" imgW="9888330" imgH="10780952" progId="Adobe.Illustrator.7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01600"/>
                        <a:ext cx="6927850" cy="604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01638"/>
            <a:ext cx="20193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Diagrama interno</a:t>
            </a:r>
          </a:p>
        </p:txBody>
      </p:sp>
      <p:graphicFrame>
        <p:nvGraphicFramePr>
          <p:cNvPr id="1331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46075" y="1639888"/>
          <a:ext cx="16192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Artwork" r:id="rId6" imgW="1619476" imgH="2742857" progId="Adobe.Illustrator.7">
                  <p:embed/>
                </p:oleObj>
              </mc:Choice>
              <mc:Fallback>
                <p:oleObj name="Artwork" r:id="rId6" imgW="1619476" imgH="2742857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1639888"/>
                        <a:ext cx="161925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sz="1200" smtClean="0"/>
              <a:t>Introdução aos Sistemas Digitais, 2013, Guilherme Campos</a:t>
            </a:r>
            <a:endParaRPr lang="en-US" sz="120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1F7E5E2-68F9-43E1-9C10-C448688CF111}" type="slidenum">
              <a:rPr lang="en-US" sz="1400"/>
              <a:pPr algn="r"/>
              <a:t>7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11238"/>
            <a:ext cx="3924300" cy="1574800"/>
          </a:xfrm>
        </p:spPr>
        <p:txBody>
          <a:bodyPr/>
          <a:lstStyle/>
          <a:p>
            <a:pPr eaLnBrk="1" hangingPunct="1"/>
            <a:r>
              <a:rPr lang="en-US" sz="3600" smtClean="0"/>
              <a:t>Funcionamento</a:t>
            </a:r>
            <a:br>
              <a:rPr lang="en-US" sz="3600" smtClean="0"/>
            </a:br>
            <a:r>
              <a:rPr lang="en-US" sz="3600" smtClean="0"/>
              <a:t>em modo livre</a:t>
            </a:r>
            <a:br>
              <a:rPr lang="en-US" sz="3600" smtClean="0"/>
            </a:br>
            <a:r>
              <a:rPr lang="en-US" sz="3600" smtClean="0"/>
              <a:t>(</a:t>
            </a:r>
            <a:r>
              <a:rPr lang="en-US" sz="3600" i="1" smtClean="0"/>
              <a:t>free-running</a:t>
            </a:r>
            <a:r>
              <a:rPr lang="en-US" sz="3600" smtClean="0"/>
              <a:t>)</a:t>
            </a:r>
          </a:p>
        </p:txBody>
      </p:sp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4095750" y="165100"/>
          <a:ext cx="4514850" cy="310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Artwork" r:id="rId4" imgW="4133333" imgH="2838846" progId="Adobe.Illustrator.7">
                  <p:embed/>
                </p:oleObj>
              </mc:Choice>
              <mc:Fallback>
                <p:oleObj name="Artwork" r:id="rId4" imgW="4133333" imgH="2838846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165100"/>
                        <a:ext cx="4514850" cy="310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57200" y="3241675"/>
          <a:ext cx="8229600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Artwork" r:id="rId6" imgW="8666667" imgH="3048426" progId="Adobe.Illustrator.7">
                  <p:embed/>
                </p:oleObj>
              </mc:Choice>
              <mc:Fallback>
                <p:oleObj name="Artwork" r:id="rId6" imgW="8666667" imgH="3048426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41675"/>
                        <a:ext cx="8229600" cy="289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7302500" y="3022600"/>
            <a:ext cx="3302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sz="1200" smtClean="0"/>
              <a:t>Introdução aos Sistemas Digitais, 2013, Guilherme Campos</a:t>
            </a:r>
            <a:endParaRPr lang="en-US" sz="120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898B1E6-0951-492D-B063-9D230D5226C5}" type="slidenum">
              <a:rPr lang="en-US" sz="1400"/>
              <a:pPr algn="r"/>
              <a:t>8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3700"/>
            <a:ext cx="9144000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Controlo da sequência de contagem: exemplo</a:t>
            </a:r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/>
        </p:nvGraphicFramePr>
        <p:xfrm>
          <a:off x="584200" y="1536700"/>
          <a:ext cx="8212138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Artwork" r:id="rId4" imgW="6323810" imgH="3134162" progId="Adobe.Illustrator.7">
                  <p:embed/>
                </p:oleObj>
              </mc:Choice>
              <mc:Fallback>
                <p:oleObj name="Artwork" r:id="rId4" imgW="6323810" imgH="3134162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536700"/>
                        <a:ext cx="8212138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sz="1200" smtClean="0"/>
              <a:t>Introdução aos Sistemas Digitais, 2013, Guilherme Campos</a:t>
            </a:r>
            <a:endParaRPr lang="en-US" sz="120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9401874-F466-49DD-8193-8F39D1BE37E4}" type="slidenum">
              <a:rPr lang="en-US" sz="1400"/>
              <a:pPr algn="r"/>
              <a:t>9</a:t>
            </a:fld>
            <a:endParaRPr lang="en-US" sz="1400"/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558800" y="1435100"/>
          <a:ext cx="7578725" cy="430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Artwork" r:id="rId4" imgW="5838095" imgH="3315163" progId="Adobe.Illustrator.7">
                  <p:embed/>
                </p:oleObj>
              </mc:Choice>
              <mc:Fallback>
                <p:oleObj name="Artwork" r:id="rId4" imgW="5838095" imgH="3315163" progId="Adobe.Illustrator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435100"/>
                        <a:ext cx="7578725" cy="430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283" name="Group 3"/>
          <p:cNvGrpSpPr>
            <a:grpSpLocks/>
          </p:cNvGrpSpPr>
          <p:nvPr/>
        </p:nvGrpSpPr>
        <p:grpSpPr bwMode="auto">
          <a:xfrm>
            <a:off x="5562600" y="2032000"/>
            <a:ext cx="3228975" cy="1371600"/>
            <a:chOff x="3744" y="768"/>
            <a:chExt cx="1450" cy="864"/>
          </a:xfrm>
        </p:grpSpPr>
        <p:sp>
          <p:nvSpPr>
            <p:cNvPr id="19463" name="Text Box 4"/>
            <p:cNvSpPr txBox="1">
              <a:spLocks noChangeArrowheads="1"/>
            </p:cNvSpPr>
            <p:nvPr/>
          </p:nvSpPr>
          <p:spPr bwMode="auto">
            <a:xfrm>
              <a:off x="3984" y="768"/>
              <a:ext cx="121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sz="2400">
                  <a:latin typeface="Helvetica" panose="020B0604020202020204" pitchFamily="34" charset="0"/>
                </a:rPr>
                <a:t>Truque para poupar entradas</a:t>
              </a:r>
            </a:p>
          </p:txBody>
        </p:sp>
        <p:sp>
          <p:nvSpPr>
            <p:cNvPr id="19464" name="Line 5"/>
            <p:cNvSpPr>
              <a:spLocks noChangeShapeType="1"/>
            </p:cNvSpPr>
            <p:nvPr/>
          </p:nvSpPr>
          <p:spPr bwMode="auto">
            <a:xfrm flipH="1">
              <a:off x="3744" y="1104"/>
              <a:ext cx="24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PT"/>
            </a:p>
          </p:txBody>
        </p:sp>
      </p:grp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36830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4000">
                <a:solidFill>
                  <a:schemeClr val="tx2"/>
                </a:solidFill>
              </a:rPr>
              <a:t>Controlo da sequência de contagem: outro exemplo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1338</Words>
  <Application>Microsoft Office PowerPoint</Application>
  <PresentationFormat>On-screen Show (4:3)</PresentationFormat>
  <Paragraphs>159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SimSun</vt:lpstr>
      <vt:lpstr>Arial</vt:lpstr>
      <vt:lpstr>Helvetica</vt:lpstr>
      <vt:lpstr>Symbol</vt:lpstr>
      <vt:lpstr>Times New Roman</vt:lpstr>
      <vt:lpstr>Default Design</vt:lpstr>
      <vt:lpstr>Artwork</vt:lpstr>
      <vt:lpstr>Contadores</vt:lpstr>
      <vt:lpstr>Um contador muito simples (ripple counter)</vt:lpstr>
      <vt:lpstr>Contador síncrono versão série</vt:lpstr>
      <vt:lpstr>PowerPoint Presentation</vt:lpstr>
      <vt:lpstr>Contadores MSI</vt:lpstr>
      <vt:lpstr>Diagrama interno</vt:lpstr>
      <vt:lpstr>Funcionamento em modo livre (free-running)</vt:lpstr>
      <vt:lpstr>Controlo da sequência de contagem: exemplo</vt:lpstr>
      <vt:lpstr>PowerPoint Presentation</vt:lpstr>
      <vt:lpstr>Contadores em cascata</vt:lpstr>
    </vt:vector>
  </TitlesOfParts>
  <Company>DETUA-IEETA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Guilherme Campos</dc:creator>
  <cp:lastModifiedBy>guilherme.campos@ua.pt</cp:lastModifiedBy>
  <cp:revision>378</cp:revision>
  <dcterms:created xsi:type="dcterms:W3CDTF">2007-01-21T12:26:55Z</dcterms:created>
  <dcterms:modified xsi:type="dcterms:W3CDTF">2013-12-22T21:13:52Z</dcterms:modified>
</cp:coreProperties>
</file>