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65" r:id="rId2"/>
    <p:sldId id="458" r:id="rId3"/>
    <p:sldId id="460" r:id="rId4"/>
    <p:sldId id="464" r:id="rId5"/>
    <p:sldId id="461" r:id="rId6"/>
    <p:sldId id="463" r:id="rId7"/>
    <p:sldId id="421" r:id="rId8"/>
    <p:sldId id="422" r:id="rId9"/>
    <p:sldId id="423" r:id="rId10"/>
    <p:sldId id="467" r:id="rId11"/>
    <p:sldId id="424" r:id="rId12"/>
    <p:sldId id="425" r:id="rId13"/>
    <p:sldId id="426" r:id="rId14"/>
    <p:sldId id="428" r:id="rId15"/>
    <p:sldId id="429" r:id="rId16"/>
    <p:sldId id="46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A50021"/>
    <a:srgbClr val="660066"/>
    <a:srgbClr val="006600"/>
    <a:srgbClr val="996600"/>
    <a:srgbClr val="FFFFCC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58031" autoAdjust="0"/>
  </p:normalViewPr>
  <p:slideViewPr>
    <p:cSldViewPr snapToGrid="0">
      <p:cViewPr varScale="1">
        <p:scale>
          <a:sx n="75" d="100"/>
          <a:sy n="75" d="100"/>
        </p:scale>
        <p:origin x="26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7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Clique para editar os estilos de texto do modelo global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A73EFF0-02BA-4A3D-8653-2D8A04810860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3939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4646DF9-947A-4A5A-A677-1AC222FDAEB9}" type="slidenum">
              <a:rPr lang="pt-PT" sz="1200"/>
              <a:pPr algn="r"/>
              <a:t>1</a:t>
            </a:fld>
            <a:endParaRPr lang="pt-PT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814595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4BA86CC-5BE1-40EB-8432-4BA89B9726A0}" type="slidenum">
              <a:rPr lang="pt-PT" sz="1200"/>
              <a:pPr algn="r"/>
              <a:t>10</a:t>
            </a:fld>
            <a:endParaRPr lang="pt-PT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Grosso-</a:t>
            </a:r>
            <a:r>
              <a:rPr lang="en-US" dirty="0" err="1" smtClean="0"/>
              <a:t>modo</a:t>
            </a:r>
            <a:r>
              <a:rPr lang="en-US" dirty="0" smtClean="0"/>
              <a:t>, a </a:t>
            </a:r>
            <a:r>
              <a:rPr lang="en-US" dirty="0" err="1" smtClean="0"/>
              <a:t>transmissão</a:t>
            </a:r>
            <a:r>
              <a:rPr lang="en-US" dirty="0" smtClean="0"/>
              <a:t> de </a:t>
            </a:r>
            <a:r>
              <a:rPr lang="en-US" dirty="0" err="1" smtClean="0"/>
              <a:t>informação</a:t>
            </a:r>
            <a:r>
              <a:rPr lang="en-US" dirty="0" smtClean="0"/>
              <a:t> (</a:t>
            </a:r>
            <a:r>
              <a:rPr lang="en-US" dirty="0" err="1" smtClean="0"/>
              <a:t>sobretudo</a:t>
            </a:r>
            <a:r>
              <a:rPr lang="en-US" dirty="0" smtClean="0"/>
              <a:t> a </a:t>
            </a:r>
            <a:r>
              <a:rPr lang="en-US" dirty="0" err="1" smtClean="0"/>
              <a:t>longas</a:t>
            </a:r>
            <a:r>
              <a:rPr lang="en-US" dirty="0" smtClean="0"/>
              <a:t> </a:t>
            </a:r>
            <a:r>
              <a:rPr lang="en-US" dirty="0" err="1" smtClean="0"/>
              <a:t>distâncias</a:t>
            </a:r>
            <a:r>
              <a:rPr lang="en-US" dirty="0" smtClean="0"/>
              <a:t>) </a:t>
            </a:r>
            <a:r>
              <a:rPr lang="en-US" dirty="0" err="1" smtClean="0"/>
              <a:t>tende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série</a:t>
            </a:r>
            <a:r>
              <a:rPr lang="en-US" dirty="0" smtClean="0"/>
              <a:t>, para </a:t>
            </a:r>
            <a:r>
              <a:rPr lang="en-US" dirty="0" err="1" smtClean="0"/>
              <a:t>poupar</a:t>
            </a:r>
            <a:r>
              <a:rPr lang="en-US" dirty="0" smtClean="0"/>
              <a:t> no canal de </a:t>
            </a:r>
            <a:r>
              <a:rPr lang="en-US" dirty="0" err="1" smtClean="0"/>
              <a:t>transmissão</a:t>
            </a:r>
            <a:r>
              <a:rPr lang="en-US" dirty="0" smtClean="0"/>
              <a:t>, mas o </a:t>
            </a:r>
            <a:r>
              <a:rPr lang="en-US" dirty="0" err="1" smtClean="0"/>
              <a:t>processamento</a:t>
            </a:r>
            <a:r>
              <a:rPr lang="en-US" dirty="0" smtClean="0"/>
              <a:t> local (</a:t>
            </a:r>
            <a:r>
              <a:rPr lang="en-US" dirty="0" err="1" smtClean="0"/>
              <a:t>computadores</a:t>
            </a:r>
            <a:r>
              <a:rPr lang="en-US" dirty="0" smtClean="0"/>
              <a:t>…) </a:t>
            </a:r>
            <a:r>
              <a:rPr lang="en-US" dirty="0" err="1" smtClean="0"/>
              <a:t>tende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paralelo</a:t>
            </a:r>
            <a:r>
              <a:rPr lang="en-US" dirty="0" smtClean="0"/>
              <a:t> (a </a:t>
            </a:r>
            <a:r>
              <a:rPr lang="en-US" dirty="0" err="1" smtClean="0"/>
              <a:t>bem</a:t>
            </a:r>
            <a:r>
              <a:rPr lang="en-US" dirty="0" smtClean="0"/>
              <a:t> da </a:t>
            </a:r>
            <a:r>
              <a:rPr lang="en-US" dirty="0" err="1" smtClean="0"/>
              <a:t>velocidade</a:t>
            </a:r>
            <a:r>
              <a:rPr lang="en-US" dirty="0" smtClean="0"/>
              <a:t>). </a:t>
            </a:r>
            <a:r>
              <a:rPr lang="en-US" dirty="0" err="1" smtClean="0"/>
              <a:t>Isto</a:t>
            </a:r>
            <a:r>
              <a:rPr lang="en-US" dirty="0" smtClean="0"/>
              <a:t> </a:t>
            </a:r>
            <a:r>
              <a:rPr lang="en-US" dirty="0" err="1" smtClean="0"/>
              <a:t>coloca</a:t>
            </a:r>
            <a:r>
              <a:rPr lang="en-US" dirty="0" smtClean="0"/>
              <a:t> a </a:t>
            </a:r>
            <a:r>
              <a:rPr lang="en-US" b="1" dirty="0" err="1" smtClean="0"/>
              <a:t>necessidade</a:t>
            </a:r>
            <a:r>
              <a:rPr lang="en-US" b="1" dirty="0" smtClean="0"/>
              <a:t> de converter de </a:t>
            </a:r>
            <a:r>
              <a:rPr lang="en-US" b="1" dirty="0" err="1" smtClean="0"/>
              <a:t>paralelo</a:t>
            </a:r>
            <a:r>
              <a:rPr lang="en-US" b="1" dirty="0" smtClean="0"/>
              <a:t> para </a:t>
            </a:r>
            <a:r>
              <a:rPr lang="en-US" b="1" dirty="0" err="1" smtClean="0"/>
              <a:t>série</a:t>
            </a:r>
            <a:r>
              <a:rPr lang="en-US" b="1" dirty="0" smtClean="0"/>
              <a:t> </a:t>
            </a:r>
            <a:r>
              <a:rPr lang="en-US" b="1" dirty="0" err="1" smtClean="0"/>
              <a:t>na</a:t>
            </a:r>
            <a:r>
              <a:rPr lang="en-US" b="1" dirty="0" smtClean="0"/>
              <a:t> </a:t>
            </a:r>
            <a:r>
              <a:rPr lang="en-US" b="1" dirty="0" err="1" smtClean="0"/>
              <a:t>transmissão</a:t>
            </a:r>
            <a:r>
              <a:rPr lang="en-US" b="1" dirty="0" smtClean="0"/>
              <a:t> e de </a:t>
            </a:r>
            <a:r>
              <a:rPr lang="en-US" b="1" dirty="0" err="1" smtClean="0"/>
              <a:t>série</a:t>
            </a:r>
            <a:r>
              <a:rPr lang="en-US" b="1" dirty="0" smtClean="0"/>
              <a:t> para </a:t>
            </a:r>
            <a:r>
              <a:rPr lang="en-US" b="1" dirty="0" err="1" smtClean="0"/>
              <a:t>paralelo</a:t>
            </a:r>
            <a:r>
              <a:rPr lang="en-US" b="1" dirty="0" smtClean="0"/>
              <a:t> </a:t>
            </a:r>
            <a:r>
              <a:rPr lang="en-US" b="1" dirty="0" err="1" smtClean="0"/>
              <a:t>na</a:t>
            </a:r>
            <a:r>
              <a:rPr lang="en-US" b="1" dirty="0" smtClean="0"/>
              <a:t> recepção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Daí</a:t>
            </a:r>
            <a:r>
              <a:rPr lang="en-US" dirty="0" smtClean="0"/>
              <a:t> a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aplicabilidade</a:t>
            </a:r>
            <a:r>
              <a:rPr lang="en-US" dirty="0" smtClean="0"/>
              <a:t> dos </a:t>
            </a:r>
            <a:r>
              <a:rPr lang="en-US" dirty="0" err="1" smtClean="0"/>
              <a:t>registos</a:t>
            </a:r>
            <a:r>
              <a:rPr lang="en-US" dirty="0" smtClean="0"/>
              <a:t> de </a:t>
            </a:r>
            <a:r>
              <a:rPr lang="en-US" dirty="0" err="1" smtClean="0"/>
              <a:t>deslocamento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manipulação</a:t>
            </a:r>
            <a:r>
              <a:rPr lang="en-US" dirty="0" smtClean="0"/>
              <a:t>, </a:t>
            </a:r>
            <a:r>
              <a:rPr lang="en-US" dirty="0" err="1" smtClean="0"/>
              <a:t>transmissão</a:t>
            </a:r>
            <a:r>
              <a:rPr lang="en-US" dirty="0" smtClean="0"/>
              <a:t> e recepção de dados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protocolos</a:t>
            </a:r>
            <a:r>
              <a:rPr lang="en-US" dirty="0" smtClean="0"/>
              <a:t> </a:t>
            </a:r>
            <a:r>
              <a:rPr lang="en-US" dirty="0" err="1" smtClean="0"/>
              <a:t>série</a:t>
            </a:r>
            <a:r>
              <a:rPr lang="en-US" dirty="0" smtClean="0"/>
              <a:t> (</a:t>
            </a:r>
            <a:r>
              <a:rPr lang="en-US" dirty="0" err="1" smtClean="0"/>
              <a:t>tais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RS232), </a:t>
            </a:r>
            <a:r>
              <a:rPr lang="en-US" dirty="0" err="1" smtClean="0"/>
              <a:t>conexões</a:t>
            </a:r>
            <a:r>
              <a:rPr lang="en-US" dirty="0" smtClean="0"/>
              <a:t> Ethernet e </a:t>
            </a:r>
            <a:r>
              <a:rPr lang="en-US" dirty="0" err="1" smtClean="0"/>
              <a:t>muitos</a:t>
            </a:r>
            <a:r>
              <a:rPr lang="en-US" dirty="0" smtClean="0"/>
              <a:t> outros </a:t>
            </a:r>
            <a:r>
              <a:rPr lang="en-US" dirty="0" err="1" smtClean="0"/>
              <a:t>sistemas</a:t>
            </a:r>
            <a:r>
              <a:rPr lang="en-US" dirty="0" smtClean="0"/>
              <a:t> (</a:t>
            </a:r>
            <a:r>
              <a:rPr lang="en-US" dirty="0" err="1" smtClean="0"/>
              <a:t>nomeadamente</a:t>
            </a:r>
            <a:r>
              <a:rPr lang="en-US" dirty="0" smtClean="0"/>
              <a:t> de </a:t>
            </a:r>
            <a:r>
              <a:rPr lang="en-US" dirty="0" err="1" smtClean="0"/>
              <a:t>comunicações</a:t>
            </a:r>
            <a:r>
              <a:rPr lang="en-US" dirty="0" smtClean="0"/>
              <a:t> </a:t>
            </a:r>
            <a:r>
              <a:rPr lang="en-US" dirty="0" err="1" smtClean="0"/>
              <a:t>telefónicas</a:t>
            </a:r>
            <a:r>
              <a:rPr lang="en-US" dirty="0" smtClean="0"/>
              <a:t>). </a:t>
            </a:r>
            <a:endParaRPr lang="pt-PT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pt-PT" dirty="0" smtClean="0"/>
          </a:p>
        </p:txBody>
      </p:sp>
    </p:spTree>
    <p:extLst>
      <p:ext uri="{BB962C8B-B14F-4D97-AF65-F5344CB8AC3E}">
        <p14:creationId xmlns:p14="http://schemas.microsoft.com/office/powerpoint/2010/main" val="4291310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5A6100F-471A-412E-AC58-106366810302}" type="slidenum">
              <a:rPr lang="pt-PT" sz="1200"/>
              <a:pPr algn="r"/>
              <a:t>11</a:t>
            </a:fld>
            <a:endParaRPr lang="pt-PT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smtClean="0"/>
              <a:t>4) Estrutura </a:t>
            </a:r>
            <a:r>
              <a:rPr lang="pt-PT" b="1" smtClean="0"/>
              <a:t>entrada paralelo </a:t>
            </a:r>
            <a:r>
              <a:rPr lang="en-US" b="1" smtClean="0"/>
              <a:t>–</a:t>
            </a:r>
            <a:r>
              <a:rPr lang="pt-PT" b="1" smtClean="0"/>
              <a:t> saída paralelo</a:t>
            </a:r>
            <a:r>
              <a:rPr lang="pt-PT" smtClean="0"/>
              <a:t> (</a:t>
            </a:r>
            <a:r>
              <a:rPr lang="pt-PT" i="1" smtClean="0"/>
              <a:t>parallel-in, serial-out</a:t>
            </a:r>
            <a:r>
              <a:rPr lang="pt-PT" smtClean="0"/>
              <a:t>).</a:t>
            </a:r>
          </a:p>
          <a:p>
            <a:pPr eaLnBrk="1" hangingPunct="1"/>
            <a:r>
              <a:rPr lang="pt-PT" smtClean="0"/>
              <a:t>Finalmente, disponibilizando todas as saídas no circuito anterior, obtemos um registo de deslocamento genérico, capaz de </a:t>
            </a:r>
            <a:r>
              <a:rPr lang="pt-PT" u="sng" smtClean="0"/>
              <a:t>todas as combinações de conversão</a:t>
            </a:r>
            <a:r>
              <a:rPr lang="pt-PT" smtClean="0"/>
              <a:t>.</a:t>
            </a:r>
          </a:p>
          <a:p>
            <a:pPr eaLnBrk="1" hangingPunct="1"/>
            <a:endParaRPr lang="pt-PT" smtClean="0"/>
          </a:p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059468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6408864-4DBD-454B-A4D8-EBABFE15F4EC}" type="slidenum">
              <a:rPr lang="pt-PT" sz="1200"/>
              <a:pPr algn="r"/>
              <a:t>12</a:t>
            </a:fld>
            <a:endParaRPr lang="pt-PT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i="1" smtClean="0"/>
              <a:t>Shift register</a:t>
            </a:r>
            <a:r>
              <a:rPr lang="en-US" b="1" smtClean="0"/>
              <a:t> MSI ‘universal’</a:t>
            </a:r>
            <a:r>
              <a:rPr lang="en-US" smtClean="0"/>
              <a:t> de 8 </a:t>
            </a:r>
            <a:r>
              <a:rPr lang="en-US" i="1" smtClean="0"/>
              <a:t>bits</a:t>
            </a:r>
            <a:r>
              <a:rPr lang="en-US" smtClean="0"/>
              <a:t> 74x194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Permite realizar todas as funções de conversão descritas. Além disso, possibilita deslocamento bidireccional (direita – </a:t>
            </a:r>
            <a:r>
              <a:rPr lang="en-US" i="1" smtClean="0"/>
              <a:t>shift left</a:t>
            </a:r>
            <a:r>
              <a:rPr lang="en-US" smtClean="0"/>
              <a:t> ou esquerda – </a:t>
            </a:r>
            <a:r>
              <a:rPr lang="en-US" i="1" smtClean="0"/>
              <a:t>shift right</a:t>
            </a:r>
            <a:r>
              <a:rPr lang="en-US" smtClean="0"/>
              <a:t>) bem como a suspensão do deslocamento – função </a:t>
            </a:r>
            <a:r>
              <a:rPr lang="en-US" i="1" smtClean="0"/>
              <a:t>hold</a:t>
            </a:r>
            <a:r>
              <a:rPr lang="en-US" smtClean="0"/>
              <a:t>. O controlo destas funcionalidades é realizado pelas entradas S1 e S0: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S1S0=00 – suspende deslocamento (mantém saída)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S1S0=01 – desloca à direita (introduz RIN na posição mais à esquerda)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S1S0=10 – desloca à esquerda (introduz LIN na posição mais à direita)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S1S0=11 – realiza carga paralela.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– notar o potencial para confusão: a entrada RIN entra à esquerda e LIN entra à direita…</a:t>
            </a:r>
          </a:p>
          <a:p>
            <a:pPr eaLnBrk="1" hangingPunct="1">
              <a:lnSpc>
                <a:spcPct val="90000"/>
              </a:lnSpc>
            </a:pPr>
            <a:endParaRPr lang="pt-PT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Existe ainda uma entrada de </a:t>
            </a:r>
            <a:r>
              <a:rPr lang="en-US" i="1" smtClean="0"/>
              <a:t>clear</a:t>
            </a:r>
            <a:r>
              <a:rPr lang="en-US" smtClean="0"/>
              <a:t> asíncrono.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Refira-se o dispositivo MSI 74x299, que é funcionalmente semelhante, mas poupa pinos através de um esquema em que as saídas e as entradas usam os mesmos pinos. As saídas passam por </a:t>
            </a:r>
            <a:r>
              <a:rPr lang="en-US" i="1" smtClean="0"/>
              <a:t>buffers</a:t>
            </a:r>
            <a:r>
              <a:rPr lang="en-US" smtClean="0"/>
              <a:t> de 3 estados, que são desactivados em situação de carga paralela (altura em que os pinos são usados como entradas).</a:t>
            </a:r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697363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F51ECEE-1472-44E8-9638-F7EC6DCC513D}" type="slidenum">
              <a:rPr lang="pt-PT" sz="1200"/>
              <a:pPr algn="r"/>
              <a:t>13</a:t>
            </a:fld>
            <a:endParaRPr lang="pt-PT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smtClean="0"/>
              <a:t>O </a:t>
            </a:r>
            <a:r>
              <a:rPr lang="pt-PT" i="1" smtClean="0"/>
              <a:t>bit</a:t>
            </a:r>
            <a:r>
              <a:rPr lang="pt-PT" smtClean="0"/>
              <a:t> injectado numa entrada do FF pode provir de:</a:t>
            </a:r>
          </a:p>
          <a:p>
            <a:pPr eaLnBrk="1" hangingPunct="1">
              <a:buFontTx/>
              <a:buChar char="-"/>
            </a:pPr>
            <a:r>
              <a:rPr lang="pt-PT" smtClean="0"/>
              <a:t>Carga paralela</a:t>
            </a:r>
          </a:p>
          <a:p>
            <a:pPr eaLnBrk="1" hangingPunct="1">
              <a:buFontTx/>
              <a:buChar char="-"/>
            </a:pPr>
            <a:r>
              <a:rPr lang="pt-PT" smtClean="0"/>
              <a:t>Saida do próprio FF – </a:t>
            </a:r>
            <a:r>
              <a:rPr lang="pt-PT" i="1" smtClean="0"/>
              <a:t>hold</a:t>
            </a:r>
          </a:p>
          <a:p>
            <a:pPr eaLnBrk="1" hangingPunct="1">
              <a:buFontTx/>
              <a:buChar char="-"/>
            </a:pPr>
            <a:r>
              <a:rPr lang="pt-PT" smtClean="0"/>
              <a:t>Saída do FF ´acima’ (em termos de significância)  – deslocamento à direita</a:t>
            </a:r>
          </a:p>
          <a:p>
            <a:pPr eaLnBrk="1" hangingPunct="1">
              <a:buFontTx/>
              <a:buChar char="-"/>
            </a:pPr>
            <a:r>
              <a:rPr lang="pt-PT" smtClean="0"/>
              <a:t>Saída do FF ´abaixo’ (em termos de significância)  – deslocamento à esquerda</a:t>
            </a:r>
          </a:p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3336232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DC60EC5-7A34-4731-94F1-5B89D31E889B}" type="slidenum">
              <a:rPr lang="pt-PT" sz="1200"/>
              <a:pPr algn="r"/>
              <a:t>14</a:t>
            </a:fld>
            <a:endParaRPr lang="pt-PT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000" b="1" smtClean="0"/>
              <a:t>Outra aplicação dos shift-registers</a:t>
            </a:r>
            <a:r>
              <a:rPr lang="en-US" sz="1000" smtClean="0"/>
              <a:t>: máquinas de estados! Por exemplo, podem implementar-se </a:t>
            </a:r>
            <a:r>
              <a:rPr lang="en-US" sz="1000" b="1" smtClean="0"/>
              <a:t>contadores usando registos de deslocamento</a:t>
            </a:r>
            <a:r>
              <a:rPr lang="en-US" sz="10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1000" smtClean="0"/>
              <a:t>Estes não contam em sequência binária ascendente ou descendente, mas são úteis em muitas aplicações de controlo.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smtClean="0"/>
              <a:t>Um exemplo é o </a:t>
            </a:r>
            <a:r>
              <a:rPr lang="en-US" sz="1000" b="1" smtClean="0"/>
              <a:t>contador em anel</a:t>
            </a:r>
            <a:r>
              <a:rPr lang="en-US" sz="1000" smtClean="0"/>
              <a:t> (que já víramos antes, implementado com base em contadores), que pode ser implementado agora de forma </a:t>
            </a:r>
            <a:r>
              <a:rPr lang="en-US" sz="1000" u="sng" smtClean="0"/>
              <a:t>mais económica e eficiente: </a:t>
            </a:r>
            <a:r>
              <a:rPr lang="en-US" sz="1000" smtClean="0"/>
              <a:t>com menos hardware e directamente livre de </a:t>
            </a:r>
            <a:r>
              <a:rPr lang="en-US" sz="1000" i="1" smtClean="0"/>
              <a:t>glitches </a:t>
            </a:r>
            <a:r>
              <a:rPr lang="en-US" sz="1000" smtClean="0"/>
              <a:t>(comparar!).</a:t>
            </a:r>
          </a:p>
          <a:p>
            <a:pPr eaLnBrk="1" hangingPunct="1">
              <a:lnSpc>
                <a:spcPct val="80000"/>
              </a:lnSpc>
            </a:pPr>
            <a:endParaRPr lang="en-US" sz="1000" smtClean="0"/>
          </a:p>
          <a:p>
            <a:pPr eaLnBrk="1" hangingPunct="1">
              <a:lnSpc>
                <a:spcPct val="80000"/>
              </a:lnSpc>
            </a:pPr>
            <a:r>
              <a:rPr lang="en-US" sz="1000" smtClean="0"/>
              <a:t>Aqui está um exemplo de contador em anel de 4 </a:t>
            </a:r>
            <a:r>
              <a:rPr lang="en-US" sz="1000" i="1" smtClean="0"/>
              <a:t>bits</a:t>
            </a:r>
            <a:r>
              <a:rPr lang="en-US" sz="1000" smtClean="0"/>
              <a:t> com base no 74x194. Está ligado de forma a realizar um deslocamento à esquerda, normalmente. Ao fazer RESET, é carregado 0001 (A é o MSB). Como o dispositivo está ligado em anel (i.e., LIN está ligado ao </a:t>
            </a:r>
            <a:r>
              <a:rPr lang="en-US" sz="1000" i="1" smtClean="0"/>
              <a:t>bit</a:t>
            </a:r>
            <a:r>
              <a:rPr lang="en-US" sz="1000" smtClean="0"/>
              <a:t> mais significativo), o único 1 vai rodando para a esquerda, criando a sequência cíclica de 4 estados 0001, 0010, 0100, 1000. Mais genericamente, um contador em anel de </a:t>
            </a:r>
            <a:r>
              <a:rPr lang="en-US" sz="1000" i="1" smtClean="0"/>
              <a:t>n</a:t>
            </a:r>
            <a:r>
              <a:rPr lang="en-US" sz="1000" smtClean="0"/>
              <a:t> </a:t>
            </a:r>
            <a:r>
              <a:rPr lang="en-US" sz="1000" i="1" smtClean="0"/>
              <a:t>bits</a:t>
            </a:r>
            <a:r>
              <a:rPr lang="en-US" sz="1000" smtClean="0"/>
              <a:t> tem </a:t>
            </a:r>
            <a:r>
              <a:rPr lang="en-US" sz="1000" i="1" smtClean="0"/>
              <a:t>n</a:t>
            </a:r>
            <a:r>
              <a:rPr lang="en-US" sz="1000" smtClean="0"/>
              <a:t> estados.</a:t>
            </a:r>
          </a:p>
          <a:p>
            <a:pPr eaLnBrk="1" hangingPunct="1">
              <a:lnSpc>
                <a:spcPct val="80000"/>
              </a:lnSpc>
            </a:pPr>
            <a:r>
              <a:rPr lang="en-US" sz="1000" smtClean="0"/>
              <a:t>O seu problema é </a:t>
            </a:r>
            <a:r>
              <a:rPr lang="en-US" sz="1000" u="sng" smtClean="0"/>
              <a:t>falta de robustez</a:t>
            </a:r>
            <a:r>
              <a:rPr lang="en-US" sz="1000" smtClean="0"/>
              <a:t>. Se, devido a ruído, o 1 for perdido ou um novo 1 for injectado, o contador passa a realizar uma sequência incorrecta (para sempre, se não houver mais situações anómalas): Exercício: verificar isso desenhando o diagrama de estados completo incluindo estados anómalos: 1010 – 0101; 0000; 0011 – 0110 – 1100 – 1001; 1111; 0111 – 1110 – 1101 – 1011.</a:t>
            </a:r>
          </a:p>
          <a:p>
            <a:pPr eaLnBrk="1" hangingPunct="1">
              <a:lnSpc>
                <a:spcPct val="80000"/>
              </a:lnSpc>
            </a:pPr>
            <a:endParaRPr lang="pt-PT" sz="1000" smtClean="0"/>
          </a:p>
          <a:p>
            <a:pPr eaLnBrk="1" hangingPunct="1">
              <a:lnSpc>
                <a:spcPct val="80000"/>
              </a:lnSpc>
            </a:pPr>
            <a:r>
              <a:rPr lang="pt-PT" sz="1000" smtClean="0"/>
              <a:t>Mas podemos melhorá-lo, projectando-o de forma que todas as situações anómalas evoluam para situações normais (lembrar </a:t>
            </a:r>
            <a:r>
              <a:rPr lang="pt-PT" sz="1000" u="sng" smtClean="0"/>
              <a:t>critério de risco mínimo</a:t>
            </a:r>
            <a:r>
              <a:rPr lang="pt-PT" sz="1000" smtClean="0"/>
              <a:t> no projecto de máquinas de estado). Neste caso concreto, se injectarmos em LIN não QA mas um 1 se e só se QDQCQB=000 (NOR de 3 entradas), pode verificar-se que criámos um </a:t>
            </a:r>
            <a:r>
              <a:rPr lang="pt-PT" sz="1000" u="sng" smtClean="0"/>
              <a:t>mecanismo de auto-correcção</a:t>
            </a:r>
            <a:r>
              <a:rPr lang="pt-PT" sz="1000" smtClean="0"/>
              <a:t>. Passa a nem sequer ser estritamente necessário um RESET, pois o circuito atinge sempre a sequência desejada em não mais de 4 ciclos de relógio - verificar no diagrama de estados!</a:t>
            </a:r>
          </a:p>
          <a:p>
            <a:pPr eaLnBrk="1" hangingPunct="1">
              <a:lnSpc>
                <a:spcPct val="80000"/>
              </a:lnSpc>
            </a:pPr>
            <a:r>
              <a:rPr lang="pt-PT" sz="1000" smtClean="0"/>
              <a:t>No caso geral, um contador em anel de </a:t>
            </a:r>
            <a:r>
              <a:rPr lang="pt-PT" sz="1000" i="1" smtClean="0"/>
              <a:t>n </a:t>
            </a:r>
            <a:r>
              <a:rPr lang="pt-PT" sz="1000" smtClean="0"/>
              <a:t>bits necessita de uma porta NOR de </a:t>
            </a:r>
            <a:r>
              <a:rPr lang="pt-PT" sz="1000" i="1" smtClean="0"/>
              <a:t>n</a:t>
            </a:r>
            <a:r>
              <a:rPr lang="pt-PT" sz="1000" smtClean="0"/>
              <a:t>-1 entradas para auto-correcção e nesse caso corrige qualquer estado anormal em não mais de </a:t>
            </a:r>
            <a:r>
              <a:rPr lang="pt-PT" sz="1000" i="1" smtClean="0"/>
              <a:t>n</a:t>
            </a:r>
            <a:r>
              <a:rPr lang="pt-PT" sz="1000" smtClean="0"/>
              <a:t>-1 ciclos de relógio.</a:t>
            </a:r>
          </a:p>
          <a:p>
            <a:pPr eaLnBrk="1" hangingPunct="1">
              <a:lnSpc>
                <a:spcPct val="80000"/>
              </a:lnSpc>
            </a:pPr>
            <a:endParaRPr lang="pt-PT" sz="1000" smtClean="0"/>
          </a:p>
        </p:txBody>
      </p:sp>
    </p:spTree>
    <p:extLst>
      <p:ext uri="{BB962C8B-B14F-4D97-AF65-F5344CB8AC3E}">
        <p14:creationId xmlns:p14="http://schemas.microsoft.com/office/powerpoint/2010/main" val="2332527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9142CC5-D31B-4AF1-A625-96041D677DED}" type="slidenum">
              <a:rPr lang="pt-PT" sz="1200"/>
              <a:pPr algn="r"/>
              <a:t>15</a:t>
            </a:fld>
            <a:endParaRPr lang="pt-PT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smtClean="0"/>
              <a:t>Eis um </a:t>
            </a:r>
            <a:r>
              <a:rPr lang="pt-PT" b="1" smtClean="0"/>
              <a:t>contador de Johnson</a:t>
            </a:r>
            <a:r>
              <a:rPr lang="pt-PT" smtClean="0"/>
              <a:t> ou de Moebius. Também chamado de anel torcido (</a:t>
            </a:r>
            <a:r>
              <a:rPr lang="pt-PT" i="1" smtClean="0"/>
              <a:t>twisted ring</a:t>
            </a:r>
            <a:r>
              <a:rPr lang="pt-PT" smtClean="0"/>
              <a:t>) porque se injecta na entrada não o </a:t>
            </a:r>
            <a:r>
              <a:rPr lang="pt-PT" i="1" smtClean="0"/>
              <a:t>bit</a:t>
            </a:r>
            <a:r>
              <a:rPr lang="pt-PT" smtClean="0"/>
              <a:t> de saída mas o seu complemento.</a:t>
            </a:r>
          </a:p>
          <a:p>
            <a:pPr eaLnBrk="1" hangingPunct="1"/>
            <a:r>
              <a:rPr lang="pt-PT" smtClean="0"/>
              <a:t>Os seus 2</a:t>
            </a:r>
            <a:r>
              <a:rPr lang="pt-PT" i="1" smtClean="0"/>
              <a:t>n</a:t>
            </a:r>
            <a:r>
              <a:rPr lang="pt-PT" smtClean="0"/>
              <a:t> estados normais (neste caso 8, pois </a:t>
            </a:r>
            <a:r>
              <a:rPr lang="pt-PT" i="1" smtClean="0"/>
              <a:t>n</a:t>
            </a:r>
            <a:r>
              <a:rPr lang="pt-PT" smtClean="0"/>
              <a:t>=4) podem ser facilmente descodificados com portas de 2 entradas – mostrar tabela.</a:t>
            </a:r>
          </a:p>
          <a:p>
            <a:pPr eaLnBrk="1" hangingPunct="1"/>
            <a:endParaRPr lang="pt-PT" smtClean="0"/>
          </a:p>
          <a:p>
            <a:pPr eaLnBrk="1" hangingPunct="1"/>
            <a:r>
              <a:rPr lang="pt-PT" smtClean="0"/>
              <a:t>Tem 2</a:t>
            </a:r>
            <a:r>
              <a:rPr lang="pt-PT" baseline="30000" smtClean="0"/>
              <a:t>n</a:t>
            </a:r>
            <a:r>
              <a:rPr lang="pt-PT" smtClean="0"/>
              <a:t>-2n estados anormais (16-8=8 neste caso), que criam o mesmo problema de robustez do contador em anel. Pode dotar-se de auto-correcção em não mais de </a:t>
            </a:r>
            <a:r>
              <a:rPr lang="pt-PT" i="1" smtClean="0"/>
              <a:t>n</a:t>
            </a:r>
            <a:r>
              <a:rPr lang="pt-PT" smtClean="0"/>
              <a:t> ciclos, usando uma porta NOR de apenas 2 entradas (qualquer que seja </a:t>
            </a:r>
            <a:r>
              <a:rPr lang="pt-PT" i="1" smtClean="0"/>
              <a:t>n</a:t>
            </a:r>
            <a:r>
              <a:rPr lang="pt-PT" smtClean="0"/>
              <a:t>) ligadas aos bits extremos (neste caso QD e QA), carregando 1 na entrada série se e só se eles forem ambos 0.</a:t>
            </a:r>
          </a:p>
        </p:txBody>
      </p:sp>
    </p:spTree>
    <p:extLst>
      <p:ext uri="{BB962C8B-B14F-4D97-AF65-F5344CB8AC3E}">
        <p14:creationId xmlns:p14="http://schemas.microsoft.com/office/powerpoint/2010/main" val="3981926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EA964EE-5A95-4763-A9E1-DFEF50B1B6A8}" type="slidenum">
              <a:rPr lang="pt-PT" sz="1200"/>
              <a:pPr algn="r"/>
              <a:t>16</a:t>
            </a:fld>
            <a:endParaRPr lang="pt-PT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smtClean="0"/>
              <a:t>Como realizar uma linha de atraso com qualquer comprimento? Associando </a:t>
            </a:r>
            <a:r>
              <a:rPr lang="pt-PT" i="1" smtClean="0"/>
              <a:t>shift-registers</a:t>
            </a:r>
            <a:r>
              <a:rPr lang="pt-PT" smtClean="0"/>
              <a:t> em série…</a:t>
            </a:r>
          </a:p>
          <a:p>
            <a:pPr eaLnBrk="1" hangingPunct="1"/>
            <a:r>
              <a:rPr lang="pt-PT" smtClean="0"/>
              <a:t>Eis uma linha de atraso de 64 </a:t>
            </a:r>
            <a:r>
              <a:rPr lang="pt-PT" i="1" smtClean="0"/>
              <a:t>bits.</a:t>
            </a:r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78774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06C0A57-A2BC-4B4B-9FED-1EC5E12D134D}" type="slidenum">
              <a:rPr lang="pt-PT" sz="1200"/>
              <a:pPr algn="r"/>
              <a:t>2</a:t>
            </a:fld>
            <a:endParaRPr lang="pt-PT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000" smtClean="0"/>
              <a:t>Existem muitos tipos diferentes de </a:t>
            </a:r>
            <a:r>
              <a:rPr lang="en-US" sz="1000" i="1" smtClean="0"/>
              <a:t>latches</a:t>
            </a:r>
            <a:r>
              <a:rPr lang="en-US" sz="1000" smtClean="0"/>
              <a:t> e </a:t>
            </a:r>
            <a:r>
              <a:rPr lang="en-US" sz="1000" i="1" smtClean="0"/>
              <a:t>flip-flops</a:t>
            </a:r>
            <a:r>
              <a:rPr lang="en-US" sz="1000" smtClean="0"/>
              <a:t> disponíveis comercialmente como dispositivos individualizados (circuitos integrados SSI). Exemplos:</a:t>
            </a:r>
          </a:p>
          <a:p>
            <a:pPr eaLnBrk="1" hangingPunct="1"/>
            <a:r>
              <a:rPr lang="en-US" sz="1000" b="1" smtClean="0"/>
              <a:t>Flip-flops:</a:t>
            </a:r>
          </a:p>
          <a:p>
            <a:pPr eaLnBrk="1" hangingPunct="1"/>
            <a:r>
              <a:rPr lang="en-US" sz="1000" smtClean="0"/>
              <a:t>	- 74x74 (dois FF D)</a:t>
            </a:r>
          </a:p>
          <a:p>
            <a:pPr eaLnBrk="1" hangingPunct="1"/>
            <a:r>
              <a:rPr lang="en-US" sz="1000" smtClean="0"/>
              <a:t>	- 74x109 (2 FF JK’ com CLK activo alto)</a:t>
            </a:r>
          </a:p>
          <a:p>
            <a:pPr eaLnBrk="1" hangingPunct="1"/>
            <a:r>
              <a:rPr lang="en-US" sz="1000" smtClean="0"/>
              <a:t>	- 74x112 (2 FF JK com CLK activo-baixo)</a:t>
            </a:r>
          </a:p>
          <a:p>
            <a:pPr eaLnBrk="1" hangingPunct="1"/>
            <a:r>
              <a:rPr lang="en-US" sz="1000" smtClean="0"/>
              <a:t>Todos estes dispõem de entradas de PR e CLR assíncronas.</a:t>
            </a:r>
          </a:p>
          <a:p>
            <a:pPr eaLnBrk="1" hangingPunct="1"/>
            <a:r>
              <a:rPr lang="en-US" sz="1000" b="1" smtClean="0"/>
              <a:t>Latches:</a:t>
            </a:r>
          </a:p>
          <a:p>
            <a:pPr eaLnBrk="1" hangingPunct="1"/>
            <a:r>
              <a:rPr lang="en-US" sz="1000" b="1" smtClean="0"/>
              <a:t>	</a:t>
            </a:r>
            <a:r>
              <a:rPr lang="en-US" sz="1000" smtClean="0"/>
              <a:t>- 74x375 (dois pares de latches D; uma entrada C por par).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1000" smtClean="0"/>
              <a:t>Todavia, como os dispositivos programáveis (PLD e FPGA) incorporam funções de FF e </a:t>
            </a:r>
            <a:r>
              <a:rPr lang="en-US" sz="1000" i="1" smtClean="0"/>
              <a:t>latches</a:t>
            </a:r>
            <a:r>
              <a:rPr lang="en-US" sz="1000" smtClean="0"/>
              <a:t>, há cada vez menor necessidade de recorrer a blocos SSI como estes.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1000" b="1" i="1" smtClean="0"/>
              <a:t>Latches</a:t>
            </a:r>
            <a:r>
              <a:rPr lang="en-US" sz="1000" b="1" smtClean="0"/>
              <a:t> e registos de armazenamento </a:t>
            </a:r>
            <a:r>
              <a:rPr lang="en-US" sz="1000" b="1" i="1" smtClean="0"/>
              <a:t>multibit</a:t>
            </a:r>
          </a:p>
          <a:p>
            <a:pPr eaLnBrk="1" hangingPunct="1"/>
            <a:r>
              <a:rPr lang="en-US" sz="1000" b="1" smtClean="0"/>
              <a:t>Registo de armazenamento: </a:t>
            </a:r>
            <a:r>
              <a:rPr lang="en-US" sz="1000" smtClean="0"/>
              <a:t>conjunto de 2 ou mais FF com CLK comum.</a:t>
            </a:r>
          </a:p>
          <a:p>
            <a:pPr eaLnBrk="1" hangingPunct="1"/>
            <a:r>
              <a:rPr lang="en-US" sz="1000" smtClean="0"/>
              <a:t>Eis um exemplo de um registo de 4 </a:t>
            </a:r>
            <a:r>
              <a:rPr lang="en-US" sz="1000" i="1" smtClean="0"/>
              <a:t>bits</a:t>
            </a:r>
            <a:r>
              <a:rPr lang="en-US" sz="1000" smtClean="0"/>
              <a:t> (circuito integrado 74x175). Único aspecto digno de nota neste CI: a</a:t>
            </a:r>
            <a:r>
              <a:rPr lang="pt-PT" sz="1000" smtClean="0"/>
              <a:t>s entradas CLK e CLR são </a:t>
            </a:r>
            <a:r>
              <a:rPr lang="pt-PT" sz="1000" i="1" smtClean="0"/>
              <a:t>bufferizadas. </a:t>
            </a:r>
            <a:r>
              <a:rPr lang="pt-PT" sz="1000" smtClean="0"/>
              <a:t>O objectivo é</a:t>
            </a:r>
            <a:r>
              <a:rPr lang="pt-PT" sz="1000" i="1" smtClean="0"/>
              <a:t> </a:t>
            </a:r>
            <a:r>
              <a:rPr lang="pt-PT" sz="1000" smtClean="0"/>
              <a:t>diminuir a capacidade de </a:t>
            </a:r>
            <a:r>
              <a:rPr lang="pt-PT" sz="1000" i="1" smtClean="0"/>
              <a:t>drive</a:t>
            </a:r>
            <a:r>
              <a:rPr lang="pt-PT" sz="1000" smtClean="0"/>
              <a:t> exigida a dispositivos a montante (especialmente importante se existe um sinal comum de CLR ou CLK ligado a muitos destes registos).</a:t>
            </a:r>
          </a:p>
          <a:p>
            <a:pPr eaLnBrk="1" hangingPunct="1"/>
            <a:r>
              <a:rPr lang="pt-PT" sz="1000" smtClean="0"/>
              <a:t>Um variante deste CI (74x174) dispensa as saídas negadas para prover mais dois FF (total de 6).</a:t>
            </a:r>
          </a:p>
        </p:txBody>
      </p:sp>
    </p:spTree>
    <p:extLst>
      <p:ext uri="{BB962C8B-B14F-4D97-AF65-F5344CB8AC3E}">
        <p14:creationId xmlns:p14="http://schemas.microsoft.com/office/powerpoint/2010/main" val="204410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D18923F-D4EA-4525-ABF6-7BC88007DA50}" type="slidenum">
              <a:rPr lang="pt-PT" sz="1200"/>
              <a:pPr algn="r"/>
              <a:t>3</a:t>
            </a:fld>
            <a:endParaRPr lang="pt-PT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smtClean="0"/>
              <a:t>Muito mais populares, como se compreende, são os </a:t>
            </a:r>
            <a:r>
              <a:rPr lang="pt-PT" b="1" smtClean="0"/>
              <a:t>registos de 8 </a:t>
            </a:r>
            <a:r>
              <a:rPr lang="pt-PT" b="1" i="1" smtClean="0"/>
              <a:t>bits</a:t>
            </a:r>
            <a:r>
              <a:rPr lang="pt-PT" smtClean="0"/>
              <a:t>.</a:t>
            </a:r>
          </a:p>
          <a:p>
            <a:pPr eaLnBrk="1" hangingPunct="1"/>
            <a:r>
              <a:rPr lang="pt-PT" smtClean="0"/>
              <a:t>Neste (74x374), os FF são seguidos de </a:t>
            </a:r>
            <a:r>
              <a:rPr lang="pt-PT" i="1" smtClean="0"/>
              <a:t>buffers</a:t>
            </a:r>
            <a:r>
              <a:rPr lang="pt-PT" smtClean="0"/>
              <a:t> de 3 estados, permitindo a ligação de múltiplos registos a um barramento de dados comum…</a:t>
            </a:r>
          </a:p>
        </p:txBody>
      </p:sp>
    </p:spTree>
    <p:extLst>
      <p:ext uri="{BB962C8B-B14F-4D97-AF65-F5344CB8AC3E}">
        <p14:creationId xmlns:p14="http://schemas.microsoft.com/office/powerpoint/2010/main" val="199848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B730C4C-282E-417A-ACCE-6E28AD6026CF}" type="slidenum">
              <a:rPr lang="pt-PT" sz="1200"/>
              <a:pPr algn="r"/>
              <a:t>4</a:t>
            </a:fld>
            <a:endParaRPr lang="pt-PT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b="1" smtClean="0"/>
              <a:t>diferença entre registo e </a:t>
            </a:r>
            <a:r>
              <a:rPr lang="en-US" b="1" i="1" smtClean="0"/>
              <a:t>latch multibit</a:t>
            </a:r>
            <a:r>
              <a:rPr lang="en-US" smtClean="0"/>
              <a:t> decorre directamente da diferença (já vista) entre FF e </a:t>
            </a:r>
            <a:r>
              <a:rPr lang="en-US" i="1" smtClean="0"/>
              <a:t>latch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Register: comportamento </a:t>
            </a:r>
            <a:r>
              <a:rPr lang="en-US" i="1" smtClean="0"/>
              <a:t>edge-triggered</a:t>
            </a:r>
          </a:p>
          <a:p>
            <a:pPr lvl="1" eaLnBrk="1" hangingPunct="1"/>
            <a:r>
              <a:rPr lang="en-US" i="1" smtClean="0"/>
              <a:t>Latch</a:t>
            </a:r>
            <a:r>
              <a:rPr lang="en-US" smtClean="0"/>
              <a:t>: transparente (saída segue entrada) quando entrada C está activa.</a:t>
            </a:r>
          </a:p>
          <a:p>
            <a:pPr lvl="1" eaLnBrk="1" hangingPunct="1"/>
            <a:endParaRPr lang="pt-PT" smtClean="0"/>
          </a:p>
          <a:p>
            <a:pPr eaLnBrk="1" hangingPunct="1"/>
            <a:r>
              <a:rPr lang="pt-PT" smtClean="0"/>
              <a:t>A </a:t>
            </a:r>
            <a:r>
              <a:rPr lang="pt-PT" i="1" smtClean="0"/>
              <a:t>latch octal</a:t>
            </a:r>
            <a:r>
              <a:rPr lang="pt-PT" smtClean="0"/>
              <a:t> ‘correspondente’ ao registo 74x374 é a 74x373</a:t>
            </a:r>
          </a:p>
        </p:txBody>
      </p:sp>
    </p:spTree>
    <p:extLst>
      <p:ext uri="{BB962C8B-B14F-4D97-AF65-F5344CB8AC3E}">
        <p14:creationId xmlns:p14="http://schemas.microsoft.com/office/powerpoint/2010/main" val="356040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8AA12DE-6D57-46D0-8B2D-223BE8F9D7E0}" type="slidenum">
              <a:rPr lang="pt-PT" sz="1200"/>
              <a:pPr algn="r"/>
              <a:t>5</a:t>
            </a:fld>
            <a:endParaRPr lang="pt-PT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smtClean="0"/>
              <a:t>Voltando aos registos, eis o 74x374 em contraste com duas variantes </a:t>
            </a:r>
            <a:r>
              <a:rPr lang="pt-PT" u="sng" smtClean="0"/>
              <a:t>sem saídas 3 estados</a:t>
            </a:r>
            <a:r>
              <a:rPr lang="pt-PT" smtClean="0"/>
              <a:t>:</a:t>
            </a:r>
          </a:p>
          <a:p>
            <a:pPr eaLnBrk="1" hangingPunct="1"/>
            <a:r>
              <a:rPr lang="pt-PT" smtClean="0"/>
              <a:t>	- no 74x273, a entrada OE é substituída por um CLR assíncrono</a:t>
            </a:r>
          </a:p>
          <a:p>
            <a:pPr eaLnBrk="1" hangingPunct="1"/>
            <a:r>
              <a:rPr lang="pt-PT" smtClean="0"/>
              <a:t>	- no 74x377, é substituída por um EN: se EN estiver desactivo (1), os FF memorizam a saída, independentemente da entrada D.</a:t>
            </a:r>
          </a:p>
        </p:txBody>
      </p:sp>
    </p:spTree>
    <p:extLst>
      <p:ext uri="{BB962C8B-B14F-4D97-AF65-F5344CB8AC3E}">
        <p14:creationId xmlns:p14="http://schemas.microsoft.com/office/powerpoint/2010/main" val="300637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BCDD0B8-B240-49D0-858C-173BEF448EA0}" type="slidenum">
              <a:rPr lang="pt-PT" sz="1200"/>
              <a:pPr algn="r"/>
              <a:t>6</a:t>
            </a:fld>
            <a:endParaRPr lang="pt-PT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smtClean="0"/>
              <a:t>Eis o detalhe de como funciona o </a:t>
            </a:r>
            <a:r>
              <a:rPr lang="pt-PT" i="1" smtClean="0"/>
              <a:t>clock enable</a:t>
            </a:r>
            <a:r>
              <a:rPr lang="pt-PT" smtClean="0"/>
              <a:t>. Na verdade, como já tínhamos visto aquando da apresentação dos FF, este circuito em nada interfere com o </a:t>
            </a:r>
            <a:r>
              <a:rPr lang="pt-PT" i="1" smtClean="0"/>
              <a:t>clock</a:t>
            </a:r>
            <a:r>
              <a:rPr lang="pt-PT" smtClean="0"/>
              <a:t>…</a:t>
            </a:r>
          </a:p>
          <a:p>
            <a:pPr eaLnBrk="1" hangingPunct="1"/>
            <a:r>
              <a:rPr lang="pt-PT" smtClean="0"/>
              <a:t>Trata-se apenas de um mecanismo que escolhe o sinal injectado na entrada D de cada FF por multiplexagem entre a saída Q e a entrada D (externa) respectivas.</a:t>
            </a:r>
          </a:p>
          <a:p>
            <a:pPr eaLnBrk="1" hangingPunct="1"/>
            <a:endParaRPr lang="pt-PT" smtClean="0"/>
          </a:p>
          <a:p>
            <a:pPr eaLnBrk="1" hangingPunct="1"/>
            <a:r>
              <a:rPr lang="pt-PT" smtClean="0"/>
              <a:t>Existem registos maiores, nomeadamente de 16, 18 (16+2 – 1 </a:t>
            </a:r>
            <a:r>
              <a:rPr lang="pt-PT" i="1" smtClean="0"/>
              <a:t>bit</a:t>
            </a:r>
            <a:r>
              <a:rPr lang="pt-PT" smtClean="0"/>
              <a:t> de paridade por </a:t>
            </a:r>
            <a:r>
              <a:rPr lang="pt-PT" i="1" smtClean="0"/>
              <a:t>byte</a:t>
            </a:r>
            <a:r>
              <a:rPr lang="pt-PT" smtClean="0"/>
              <a:t>) e 32 </a:t>
            </a:r>
            <a:r>
              <a:rPr lang="pt-PT" i="1" smtClean="0"/>
              <a:t>bits. </a:t>
            </a:r>
            <a:r>
              <a:rPr lang="pt-PT" smtClean="0"/>
              <a:t>Podem oferecer variadas combinações de entradas de controlo.</a:t>
            </a:r>
          </a:p>
          <a:p>
            <a:pPr eaLnBrk="1" hangingPunct="1"/>
            <a:endParaRPr lang="pt-PT" smtClean="0"/>
          </a:p>
          <a:p>
            <a:pPr eaLnBrk="1" hangingPunct="1"/>
            <a:r>
              <a:rPr lang="pt-PT" smtClean="0"/>
              <a:t>Para reflectir: registos que disponham simultaneamente de </a:t>
            </a:r>
            <a:r>
              <a:rPr lang="pt-PT" i="1" smtClean="0"/>
              <a:t>clock enable</a:t>
            </a:r>
            <a:r>
              <a:rPr lang="pt-PT" smtClean="0"/>
              <a:t> e </a:t>
            </a:r>
            <a:r>
              <a:rPr lang="pt-PT" i="1" smtClean="0"/>
              <a:t>output enable</a:t>
            </a:r>
            <a:r>
              <a:rPr lang="pt-PT" smtClean="0"/>
              <a:t> constituem blocos com as funcionalidades necessárias para construir uma </a:t>
            </a:r>
            <a:r>
              <a:rPr lang="pt-PT" b="1" smtClean="0"/>
              <a:t>memória</a:t>
            </a:r>
            <a:r>
              <a:rPr lang="pt-PT" smtClean="0"/>
              <a:t>. Podemos criar um barramento de dados comum e empregar lógica de descodificação para seleccionar individualmente cada registo para escrita ou leitura. Com base em </a:t>
            </a:r>
            <a:r>
              <a:rPr lang="pt-PT" i="1" smtClean="0"/>
              <a:t>m</a:t>
            </a:r>
            <a:r>
              <a:rPr lang="pt-PT" smtClean="0"/>
              <a:t> registos de </a:t>
            </a:r>
            <a:r>
              <a:rPr lang="pt-PT" i="1" smtClean="0"/>
              <a:t>n bits</a:t>
            </a:r>
            <a:r>
              <a:rPr lang="pt-PT" smtClean="0"/>
              <a:t> podemos formar uma memória com </a:t>
            </a:r>
            <a:r>
              <a:rPr lang="pt-PT" i="1" smtClean="0"/>
              <a:t>m</a:t>
            </a:r>
            <a:r>
              <a:rPr lang="pt-PT" smtClean="0"/>
              <a:t> palavras de </a:t>
            </a:r>
            <a:r>
              <a:rPr lang="pt-PT" i="1" smtClean="0"/>
              <a:t>n bits</a:t>
            </a:r>
            <a:r>
              <a:rPr lang="pt-PT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76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5F7CACA-7BFB-477D-8DAD-04F1D47D2369}" type="slidenum">
              <a:rPr lang="pt-PT" sz="1200"/>
              <a:pPr algn="r"/>
              <a:t>7</a:t>
            </a:fld>
            <a:endParaRPr lang="pt-PT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 eaLnBrk="1" hangingPunct="1"/>
            <a:r>
              <a:rPr lang="en-US" smtClean="0"/>
              <a:t>Registo de deslocamento (</a:t>
            </a:r>
            <a:r>
              <a:rPr lang="en-US" i="1" smtClean="0"/>
              <a:t>shift register</a:t>
            </a:r>
            <a:r>
              <a:rPr lang="en-US" smtClean="0"/>
              <a:t> ): registo de n </a:t>
            </a:r>
            <a:r>
              <a:rPr lang="en-US" i="1" smtClean="0"/>
              <a:t>bits</a:t>
            </a:r>
            <a:r>
              <a:rPr lang="en-US" smtClean="0"/>
              <a:t> capaz de deslocar os seus dados por um </a:t>
            </a:r>
            <a:r>
              <a:rPr lang="en-US" i="1" smtClean="0"/>
              <a:t>bit</a:t>
            </a:r>
            <a:r>
              <a:rPr lang="en-US" smtClean="0"/>
              <a:t> a cada ciclo de relógio.</a:t>
            </a:r>
          </a:p>
          <a:p>
            <a:pPr marL="228600" indent="-228600" eaLnBrk="1" hangingPunct="1"/>
            <a:endParaRPr lang="en-US" smtClean="0"/>
          </a:p>
          <a:p>
            <a:pPr marL="228600" indent="-228600" eaLnBrk="1" hangingPunct="1">
              <a:buFontTx/>
              <a:buAutoNum type="arabicParenR"/>
            </a:pPr>
            <a:r>
              <a:rPr lang="en-US" smtClean="0"/>
              <a:t>Estrutura </a:t>
            </a:r>
            <a:r>
              <a:rPr lang="en-US" b="1" smtClean="0"/>
              <a:t>entrada série – saída série</a:t>
            </a:r>
            <a:r>
              <a:rPr lang="en-US" smtClean="0"/>
              <a:t> (</a:t>
            </a:r>
            <a:r>
              <a:rPr lang="en-US" i="1" smtClean="0"/>
              <a:t>serial-in</a:t>
            </a:r>
            <a:r>
              <a:rPr lang="en-US" smtClean="0"/>
              <a:t>, </a:t>
            </a:r>
            <a:r>
              <a:rPr lang="en-US" i="1" smtClean="0"/>
              <a:t>serial-out</a:t>
            </a:r>
            <a:r>
              <a:rPr lang="en-US" smtClean="0"/>
              <a:t>): o bit injectado em SERIN aparece em SEROUT passados n ciclos de relógio.</a:t>
            </a:r>
          </a:p>
          <a:p>
            <a:pPr marL="228600" indent="-228600" eaLnBrk="1" hangingPunct="1"/>
            <a:r>
              <a:rPr lang="en-US" smtClean="0"/>
              <a:t>O </a:t>
            </a:r>
            <a:r>
              <a:rPr lang="en-US" i="1" smtClean="0"/>
              <a:t>shift register</a:t>
            </a:r>
            <a:r>
              <a:rPr lang="en-US" smtClean="0"/>
              <a:t> implementa assim uma </a:t>
            </a:r>
            <a:r>
              <a:rPr lang="en-US" b="1" smtClean="0"/>
              <a:t>linha de atraso</a:t>
            </a:r>
            <a:r>
              <a:rPr lang="en-US" smtClean="0"/>
              <a:t>.</a:t>
            </a:r>
          </a:p>
          <a:p>
            <a:pPr marL="228600" indent="-228600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8343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3CF9419-5DA3-47A8-A597-D11DDDDE19DE}" type="slidenum">
              <a:rPr lang="pt-PT" sz="1200"/>
              <a:pPr algn="r"/>
              <a:t>8</a:t>
            </a:fld>
            <a:endParaRPr lang="pt-PT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smtClean="0"/>
              <a:t>2) Estrutura </a:t>
            </a:r>
            <a:r>
              <a:rPr lang="pt-PT" b="1" smtClean="0"/>
              <a:t>entrada série – saída paralelo </a:t>
            </a:r>
            <a:r>
              <a:rPr lang="en-US" smtClean="0"/>
              <a:t>(</a:t>
            </a:r>
            <a:r>
              <a:rPr lang="en-US" i="1" smtClean="0"/>
              <a:t>serial-in</a:t>
            </a:r>
            <a:r>
              <a:rPr lang="en-US" smtClean="0"/>
              <a:t>, </a:t>
            </a:r>
            <a:r>
              <a:rPr lang="en-US" i="1" smtClean="0"/>
              <a:t>parallel-out</a:t>
            </a:r>
            <a:r>
              <a:rPr lang="en-US" smtClean="0"/>
              <a:t>) </a:t>
            </a:r>
            <a:endParaRPr lang="pt-PT" b="1" smtClean="0"/>
          </a:p>
          <a:p>
            <a:pPr eaLnBrk="1" hangingPunct="1"/>
            <a:r>
              <a:rPr lang="pt-PT" smtClean="0"/>
              <a:t>Se todas as saídas dos FF forem disponibilizadas, </a:t>
            </a:r>
            <a:r>
              <a:rPr lang="pt-PT" u="sng" smtClean="0"/>
              <a:t>o mesmo circuito</a:t>
            </a:r>
            <a:r>
              <a:rPr lang="pt-PT" smtClean="0"/>
              <a:t> permite implementar um </a:t>
            </a:r>
            <a:r>
              <a:rPr lang="pt-PT" b="1" smtClean="0"/>
              <a:t>conversor série-paralelo </a:t>
            </a:r>
            <a:r>
              <a:rPr lang="pt-PT" smtClean="0"/>
              <a:t>(útil na </a:t>
            </a:r>
            <a:r>
              <a:rPr lang="pt-PT" b="1" smtClean="0"/>
              <a:t>recepção de dados</a:t>
            </a:r>
            <a:r>
              <a:rPr lang="pt-PT" smtClean="0"/>
              <a:t> transmitidos em série), continuando no entanto capaz de efectuar a função anterior.</a:t>
            </a:r>
          </a:p>
          <a:p>
            <a:pPr eaLnBrk="1" hangingPunct="1"/>
            <a:endParaRPr lang="pt-PT" smtClean="0"/>
          </a:p>
          <a:p>
            <a:pPr eaLnBrk="1" hangingPunct="1"/>
            <a:r>
              <a:rPr lang="pt-PT" smtClean="0"/>
              <a:t>Ex. de dispositivo MSI: 74x164 (8 </a:t>
            </a:r>
            <a:r>
              <a:rPr lang="pt-PT" i="1" smtClean="0"/>
              <a:t>bits, clear </a:t>
            </a:r>
            <a:r>
              <a:rPr lang="pt-PT" smtClean="0"/>
              <a:t>assíncrono)</a:t>
            </a:r>
          </a:p>
        </p:txBody>
      </p:sp>
    </p:spTree>
    <p:extLst>
      <p:ext uri="{BB962C8B-B14F-4D97-AF65-F5344CB8AC3E}">
        <p14:creationId xmlns:p14="http://schemas.microsoft.com/office/powerpoint/2010/main" val="426596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8349C1F-F20A-4B18-9EC9-0A4DAB6955ED}" type="slidenum">
              <a:rPr lang="pt-PT" sz="1200"/>
              <a:pPr algn="r"/>
              <a:t>9</a:t>
            </a:fld>
            <a:endParaRPr lang="pt-PT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smtClean="0"/>
              <a:t>3) Estrutura </a:t>
            </a:r>
            <a:r>
              <a:rPr lang="pt-PT" b="1" smtClean="0"/>
              <a:t>entrada paralelo </a:t>
            </a:r>
            <a:r>
              <a:rPr lang="en-US" b="1" smtClean="0"/>
              <a:t>–</a:t>
            </a:r>
            <a:r>
              <a:rPr lang="pt-PT" b="1" smtClean="0"/>
              <a:t> saída série</a:t>
            </a:r>
            <a:r>
              <a:rPr lang="pt-PT" smtClean="0"/>
              <a:t> (</a:t>
            </a:r>
            <a:r>
              <a:rPr lang="pt-PT" i="1" smtClean="0"/>
              <a:t>parallel-in, serial-out</a:t>
            </a:r>
            <a:r>
              <a:rPr lang="pt-PT" smtClean="0"/>
              <a:t>).</a:t>
            </a:r>
          </a:p>
          <a:p>
            <a:pPr eaLnBrk="1" hangingPunct="1"/>
            <a:r>
              <a:rPr lang="pt-PT" smtClean="0"/>
              <a:t>Esta estrutura incorpora um multiplexer controlado por uma entrada LOAD/SHIFT. Pode-se assim escolher entre carregar as saídas Q em simultâneo com as respectivas entradas 1D..ND ou realizar a função de deslocamento das saídas (como anteriormente). Alternando criteriosamente entre as duas funções, temos um </a:t>
            </a:r>
            <a:r>
              <a:rPr lang="pt-PT" b="1" smtClean="0"/>
              <a:t>conversor paralelo-série</a:t>
            </a:r>
            <a:r>
              <a:rPr lang="pt-PT" smtClean="0"/>
              <a:t> (útil na </a:t>
            </a:r>
            <a:r>
              <a:rPr lang="pt-PT" b="1" smtClean="0"/>
              <a:t>transmissão de dados</a:t>
            </a:r>
            <a:r>
              <a:rPr lang="pt-PT" smtClean="0"/>
              <a:t> em série) mantendo ainda a capacidade de realizar uma linha de atraso.</a:t>
            </a:r>
          </a:p>
          <a:p>
            <a:pPr eaLnBrk="1" hangingPunct="1"/>
            <a:endParaRPr lang="pt-PT" smtClean="0"/>
          </a:p>
          <a:p>
            <a:pPr eaLnBrk="1" hangingPunct="1"/>
            <a:r>
              <a:rPr lang="pt-PT" smtClean="0"/>
              <a:t>Ex. de dispositivo MSI: 74x166 (8 </a:t>
            </a:r>
            <a:r>
              <a:rPr lang="pt-PT" i="1" smtClean="0"/>
              <a:t>bits, clear </a:t>
            </a:r>
            <a:r>
              <a:rPr lang="pt-PT" smtClean="0"/>
              <a:t>assíncrono)</a:t>
            </a:r>
          </a:p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80197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pt-PT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2013, </a:t>
            </a:r>
            <a:r>
              <a:rPr lang="en-US" dirty="0" err="1" smtClean="0"/>
              <a:t>Guilherme</a:t>
            </a:r>
            <a:r>
              <a:rPr lang="en-US" dirty="0" smtClean="0"/>
              <a:t> Campos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DD68-1595-4C27-BAB1-770A33CDF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DA24C-8F24-459A-972D-08581644E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 bwMode="auto">
          <a:xfrm>
            <a:off x="1874261" y="6442075"/>
            <a:ext cx="46085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pt-PT" dirty="0" smtClean="0"/>
              <a:t>Introdução aos Sistemas Digitais, 2013, Guilherme Campos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2013, </a:t>
            </a:r>
            <a:r>
              <a:rPr lang="en-US" dirty="0" err="1" smtClean="0"/>
              <a:t>Guilherme</a:t>
            </a:r>
            <a:r>
              <a:rPr lang="en-US" dirty="0" smtClean="0"/>
              <a:t> Campos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C27E4-A2CF-4900-8657-5C99F29B5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2013, </a:t>
            </a:r>
            <a:r>
              <a:rPr lang="en-US" dirty="0" err="1" smtClean="0"/>
              <a:t>Guilherme</a:t>
            </a:r>
            <a:r>
              <a:rPr lang="en-US" dirty="0" smtClean="0"/>
              <a:t> Campos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A4105-909D-442B-B164-83A2495A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2013, </a:t>
            </a:r>
            <a:r>
              <a:rPr lang="en-US" dirty="0" err="1" smtClean="0"/>
              <a:t>Guilherme</a:t>
            </a:r>
            <a:r>
              <a:rPr lang="en-US" dirty="0" smtClean="0"/>
              <a:t> Campos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1F73C-66FA-4A2F-87F4-2B3CF22D7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6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2013, </a:t>
            </a:r>
            <a:r>
              <a:rPr lang="en-US" dirty="0" err="1" smtClean="0"/>
              <a:t>Guilherme</a:t>
            </a:r>
            <a:r>
              <a:rPr lang="en-US" dirty="0" smtClean="0"/>
              <a:t> Campos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2164C-4660-41D2-9B4A-3C390E8B1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462713"/>
            <a:ext cx="46085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2013, </a:t>
            </a:r>
            <a:r>
              <a:rPr lang="en-US" dirty="0" err="1" smtClean="0"/>
              <a:t>Guilherme</a:t>
            </a:r>
            <a:r>
              <a:rPr lang="en-US" dirty="0" smtClean="0"/>
              <a:t> Campos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2849558-B674-44B5-BE7F-717A7B08E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7" descr="UA Logo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165850"/>
            <a:ext cx="4318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 descr="IEETA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60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89C295A-43EC-4535-A9A2-CD30A47DC680}" type="slidenum">
              <a:rPr lang="en-US" sz="1400"/>
              <a:pPr algn="r"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pt-PT" sz="440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01237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sz="1800" dirty="0" err="1" smtClean="0"/>
              <a:t>Latches</a:t>
            </a:r>
            <a:r>
              <a:rPr lang="pt-PT" sz="1800" dirty="0" smtClean="0"/>
              <a:t> e registos multibit</a:t>
            </a:r>
          </a:p>
          <a:p>
            <a:pPr eaLnBrk="1" hangingPunct="1">
              <a:lnSpc>
                <a:spcPct val="80000"/>
              </a:lnSpc>
            </a:pPr>
            <a:r>
              <a:rPr lang="pt-PT" sz="1800" dirty="0" smtClean="0"/>
              <a:t>Registos de deslocamento</a:t>
            </a:r>
          </a:p>
          <a:p>
            <a:pPr eaLnBrk="1" hangingPunct="1">
              <a:lnSpc>
                <a:spcPct val="80000"/>
              </a:lnSpc>
            </a:pPr>
            <a:r>
              <a:rPr lang="pt-PT" sz="1800" dirty="0" smtClean="0"/>
              <a:t>Contadores baseados em </a:t>
            </a:r>
            <a:r>
              <a:rPr lang="pt-PT" sz="1800" dirty="0" err="1" smtClean="0"/>
              <a:t>reg</a:t>
            </a:r>
            <a:r>
              <a:rPr lang="pt-PT" sz="1800" dirty="0" smtClean="0"/>
              <a:t>. de deslocamento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Introdução aos Sistemas Digitais, 2013, Guilherme Campos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49E4FFC-8C94-44CC-844A-1A5E26BA9B7A}" type="slidenum">
              <a:rPr lang="en-US" sz="1400"/>
              <a:pPr algn="r"/>
              <a:t>10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2738"/>
            <a:ext cx="9144000" cy="609600"/>
          </a:xfrm>
        </p:spPr>
        <p:txBody>
          <a:bodyPr/>
          <a:lstStyle/>
          <a:p>
            <a:pPr eaLnBrk="1" hangingPunct="1"/>
            <a:r>
              <a:rPr lang="en-US" smtClean="0"/>
              <a:t>Sistemas de transmissão série</a:t>
            </a:r>
          </a:p>
        </p:txBody>
      </p:sp>
      <p:graphicFrame>
        <p:nvGraphicFramePr>
          <p:cNvPr id="21509" name="Object 3"/>
          <p:cNvGraphicFramePr>
            <a:graphicFrameLocks noChangeAspect="1"/>
          </p:cNvGraphicFramePr>
          <p:nvPr/>
        </p:nvGraphicFramePr>
        <p:xfrm>
          <a:off x="458788" y="1336675"/>
          <a:ext cx="8153400" cy="434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Artwork" r:id="rId4" imgW="6533333" imgH="3486637" progId="Adobe.Illustrator.7">
                  <p:embed/>
                </p:oleObj>
              </mc:Choice>
              <mc:Fallback>
                <p:oleObj name="Artwork" r:id="rId4" imgW="6533333" imgH="3486637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1336675"/>
                        <a:ext cx="8153400" cy="434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7EDDB51-B6E9-45B9-9AD5-617536ED402C}" type="slidenum">
              <a:rPr lang="en-US" sz="1400"/>
              <a:pPr algn="r"/>
              <a:t>11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smtClean="0"/>
              <a:t>Qualquer conversão</a:t>
            </a:r>
          </a:p>
        </p:txBody>
      </p:sp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2057400" y="1066800"/>
          <a:ext cx="6934200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Artwork" r:id="rId4" imgW="6335009" imgH="4533333" progId="Adobe.Illustrator.7">
                  <p:embed/>
                </p:oleObj>
              </mc:Choice>
              <mc:Fallback>
                <p:oleObj name="Artwork" r:id="rId4" imgW="6335009" imgH="4533333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66800"/>
                        <a:ext cx="6934200" cy="496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6700" y="2667000"/>
            <a:ext cx="2732088" cy="1211263"/>
          </a:xfrm>
        </p:spPr>
        <p:txBody>
          <a:bodyPr/>
          <a:lstStyle/>
          <a:p>
            <a:pPr marL="227013" indent="-227013" eaLnBrk="1" hangingPunct="1">
              <a:buFontTx/>
              <a:buNone/>
            </a:pPr>
            <a:r>
              <a:rPr lang="en-US" smtClean="0"/>
              <a:t>4) </a:t>
            </a:r>
            <a:r>
              <a:rPr lang="en-US" i="1" smtClean="0"/>
              <a:t>Parallel-in</a:t>
            </a:r>
            <a:r>
              <a:rPr lang="en-US" smtClean="0"/>
              <a:t>,</a:t>
            </a:r>
          </a:p>
          <a:p>
            <a:pPr marL="227013" indent="-227013" eaLnBrk="1" hangingPunct="1">
              <a:buFontTx/>
              <a:buNone/>
            </a:pPr>
            <a:r>
              <a:rPr lang="en-US" i="1" smtClean="0"/>
              <a:t>parallel-out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83DE6DA-D2CE-4E9A-A6CE-670889A51FCC}" type="slidenum">
              <a:rPr lang="en-US" sz="1400"/>
              <a:pPr algn="r"/>
              <a:t>12</a:t>
            </a:fld>
            <a:endParaRPr lang="en-US" sz="140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3195638" cy="1498600"/>
          </a:xfrm>
        </p:spPr>
        <p:txBody>
          <a:bodyPr/>
          <a:lstStyle/>
          <a:p>
            <a:pPr marL="227013" indent="-227013"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Registo de deslocamento universal</a:t>
            </a:r>
          </a:p>
        </p:txBody>
      </p:sp>
      <p:graphicFrame>
        <p:nvGraphicFramePr>
          <p:cNvPr id="25605" name="Object 4"/>
          <p:cNvGraphicFramePr>
            <a:graphicFrameLocks/>
          </p:cNvGraphicFramePr>
          <p:nvPr/>
        </p:nvGraphicFramePr>
        <p:xfrm>
          <a:off x="3124200" y="152400"/>
          <a:ext cx="5045075" cy="604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Artwork" r:id="rId4" imgW="9066667" imgH="12676190" progId="Adobe.Illustrator.7">
                  <p:embed/>
                </p:oleObj>
              </mc:Choice>
              <mc:Fallback>
                <p:oleObj name="Artwork" r:id="rId4" imgW="9066667" imgH="12676190" progId="Adobe.Illustrator.7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52400"/>
                        <a:ext cx="5045075" cy="604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C546C58-6BA4-44AF-8607-A4A6306DC7A2}" type="slidenum">
              <a:rPr lang="en-US" sz="1400"/>
              <a:pPr algn="r"/>
              <a:t>13</a:t>
            </a:fld>
            <a:endParaRPr 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Detalhe de um andar do 74x194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533400" y="1320800"/>
          <a:ext cx="8305800" cy="363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Artwork" r:id="rId4" imgW="6897063" imgH="12361905" progId="Adobe.Illustrator.7">
                  <p:embed/>
                </p:oleObj>
              </mc:Choice>
              <mc:Fallback>
                <p:oleObj name="Artwork" r:id="rId4" imgW="6897063" imgH="12361905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375" b="46251"/>
                      <a:stretch>
                        <a:fillRect/>
                      </a:stretch>
                    </p:blipFill>
                    <p:spPr bwMode="auto">
                      <a:xfrm>
                        <a:off x="533400" y="1320800"/>
                        <a:ext cx="8305800" cy="363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1E07322-B3A1-4122-8A62-6BAE972153A1}" type="slidenum">
              <a:rPr lang="en-US" sz="1400"/>
              <a:pPr algn="r"/>
              <a:t>14</a:t>
            </a:fld>
            <a:endParaRPr 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2065338"/>
            <a:ext cx="5270500" cy="1066800"/>
          </a:xfrm>
        </p:spPr>
        <p:txBody>
          <a:bodyPr/>
          <a:lstStyle/>
          <a:p>
            <a:pPr eaLnBrk="1" hangingPunct="1"/>
            <a:r>
              <a:rPr lang="en-US" smtClean="0"/>
              <a:t>Contador em anel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i="1" smtClean="0"/>
              <a:t>ring counter</a:t>
            </a:r>
            <a:r>
              <a:rPr lang="en-US" smtClean="0"/>
              <a:t>)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5045075" y="12700"/>
          <a:ext cx="326866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Artwork" r:id="rId4" imgW="3715269" imgH="3809524" progId="Adobe.Illustrator.7">
                  <p:embed/>
                </p:oleObj>
              </mc:Choice>
              <mc:Fallback>
                <p:oleObj name="Artwork" r:id="rId4" imgW="3715269" imgH="3809524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12700"/>
                        <a:ext cx="3268663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914400" y="3543300"/>
          <a:ext cx="7088188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Artwork" r:id="rId6" imgW="6552381" imgH="2781688" progId="Adobe.Illustrator.7">
                  <p:embed/>
                </p:oleObj>
              </mc:Choice>
              <mc:Fallback>
                <p:oleObj name="Artwork" r:id="rId6" imgW="6552381" imgH="2781688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43300"/>
                        <a:ext cx="7088188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0957B3B-DD3B-4FED-9055-69F8FD50CAED}" type="slidenum">
              <a:rPr lang="en-US" sz="1400"/>
              <a:pPr algn="r"/>
              <a:t>15</a:t>
            </a:fld>
            <a:endParaRPr 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3217863" cy="1704975"/>
          </a:xfrm>
        </p:spPr>
        <p:txBody>
          <a:bodyPr/>
          <a:lstStyle/>
          <a:p>
            <a:pPr eaLnBrk="1" hangingPunct="1"/>
            <a:r>
              <a:rPr lang="en-US" smtClean="0"/>
              <a:t>Contador de Johnson </a:t>
            </a:r>
            <a:r>
              <a:rPr lang="en-US" sz="3600" smtClean="0"/>
              <a:t>(</a:t>
            </a:r>
            <a:r>
              <a:rPr lang="en-US" sz="3600" i="1" smtClean="0"/>
              <a:t>twisted ring)</a:t>
            </a:r>
            <a:r>
              <a:rPr lang="en-US" smtClean="0"/>
              <a:t> </a:t>
            </a: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381000" y="3365500"/>
          <a:ext cx="8440738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Artwork" r:id="rId4" imgW="8438095" imgH="3296110" progId="Adobe.Illustrator.7">
                  <p:embed/>
                </p:oleObj>
              </mc:Choice>
              <mc:Fallback>
                <p:oleObj name="Artwork" r:id="rId4" imgW="8438095" imgH="3296110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317"/>
                      <a:stretch>
                        <a:fillRect/>
                      </a:stretch>
                    </p:blipFill>
                    <p:spPr bwMode="auto">
                      <a:xfrm>
                        <a:off x="381000" y="3365500"/>
                        <a:ext cx="8440738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5016500" y="177800"/>
          <a:ext cx="3746500" cy="380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Artwork" r:id="rId6" imgW="4161905" imgH="4229690" progId="Adobe.Illustrator.7">
                  <p:embed/>
                </p:oleObj>
              </mc:Choice>
              <mc:Fallback>
                <p:oleObj name="Artwork" r:id="rId6" imgW="4161905" imgH="4229690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77800"/>
                        <a:ext cx="3746500" cy="3806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6F6D825-520C-40BD-8D3A-2EAF5A0559A8}" type="slidenum">
              <a:rPr lang="en-US" sz="1400"/>
              <a:pPr algn="r"/>
              <a:t>16</a:t>
            </a:fld>
            <a:endParaRPr 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i="1" smtClean="0"/>
              <a:t>Shift-registers</a:t>
            </a:r>
            <a:r>
              <a:rPr lang="pt-PT" smtClean="0"/>
              <a:t> em cascata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428750"/>
            <a:ext cx="8896350" cy="397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2AE666E-2FF6-4995-A968-4AE92D3FB5FD}" type="slidenum">
              <a:rPr lang="en-US" sz="1400"/>
              <a:pPr algn="r"/>
              <a:t>2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8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i="1" smtClean="0"/>
              <a:t>Latches</a:t>
            </a:r>
            <a:r>
              <a:rPr lang="en-US" sz="4000" smtClean="0"/>
              <a:t> e registos </a:t>
            </a:r>
            <a:r>
              <a:rPr lang="en-US" sz="4000" i="1" smtClean="0"/>
              <a:t>multibit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6050" y="1563688"/>
            <a:ext cx="3346450" cy="658812"/>
          </a:xfrm>
        </p:spPr>
        <p:txBody>
          <a:bodyPr/>
          <a:lstStyle/>
          <a:p>
            <a:pPr marL="227013" indent="-227013" algn="ctr" eaLnBrk="1" hangingPunct="1">
              <a:buFontTx/>
              <a:buNone/>
            </a:pPr>
            <a:r>
              <a:rPr lang="en-US" smtClean="0"/>
              <a:t>Registo de 4 bits</a:t>
            </a:r>
          </a:p>
        </p:txBody>
      </p:sp>
      <p:graphicFrame>
        <p:nvGraphicFramePr>
          <p:cNvPr id="5126" name="Object 4"/>
          <p:cNvGraphicFramePr>
            <a:graphicFrameLocks noChangeAspect="1"/>
          </p:cNvGraphicFramePr>
          <p:nvPr/>
        </p:nvGraphicFramePr>
        <p:xfrm>
          <a:off x="800100" y="850900"/>
          <a:ext cx="4152900" cy="544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Artwork" r:id="rId4" imgW="4153480" imgH="5447619" progId="Adobe.Illustrator.7">
                  <p:embed/>
                </p:oleObj>
              </mc:Choice>
              <mc:Fallback>
                <p:oleObj name="Artwork" r:id="rId4" imgW="4153480" imgH="5447619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850900"/>
                        <a:ext cx="4152900" cy="544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1" name="Object 5"/>
          <p:cNvGraphicFramePr>
            <a:graphicFrameLocks noChangeAspect="1"/>
          </p:cNvGraphicFramePr>
          <p:nvPr/>
        </p:nvGraphicFramePr>
        <p:xfrm>
          <a:off x="5676900" y="2159000"/>
          <a:ext cx="241141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Artwork" r:id="rId6" imgW="1848108" imgH="2742857" progId="Adobe.Illustrator.7">
                  <p:embed/>
                </p:oleObj>
              </mc:Choice>
              <mc:Fallback>
                <p:oleObj name="Artwork" r:id="rId6" imgW="1848108" imgH="2742857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159000"/>
                        <a:ext cx="2411413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136E7A1-D1B1-47D6-86C5-EA180C3A1945}" type="slidenum">
              <a:rPr lang="en-US" sz="1400"/>
              <a:pPr algn="r"/>
              <a:t>3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067300" y="266700"/>
            <a:ext cx="3556000" cy="1231900"/>
          </a:xfrm>
        </p:spPr>
        <p:txBody>
          <a:bodyPr/>
          <a:lstStyle/>
          <a:p>
            <a:pPr eaLnBrk="1" hangingPunct="1"/>
            <a:r>
              <a:rPr lang="en-US" smtClean="0"/>
              <a:t>Registo de</a:t>
            </a:r>
            <a:br>
              <a:rPr lang="en-US" smtClean="0"/>
            </a:br>
            <a:r>
              <a:rPr lang="en-US" smtClean="0"/>
              <a:t>8 bits (octal)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5863" y="1552575"/>
            <a:ext cx="3573462" cy="615950"/>
          </a:xfrm>
        </p:spPr>
        <p:txBody>
          <a:bodyPr/>
          <a:lstStyle/>
          <a:p>
            <a:pPr marL="227013" indent="-227013" eaLnBrk="1" hangingPunct="1">
              <a:buFontTx/>
              <a:buNone/>
            </a:pPr>
            <a:r>
              <a:rPr lang="en-US" sz="2800" smtClean="0">
                <a:solidFill>
                  <a:srgbClr val="FF0000"/>
                </a:solidFill>
              </a:rPr>
              <a:t>Saídas de 3 estados!</a:t>
            </a:r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/>
        </p:nvGraphicFramePr>
        <p:xfrm>
          <a:off x="792163" y="215900"/>
          <a:ext cx="3792537" cy="611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Artwork" r:id="rId4" imgW="4466667" imgH="7201905" progId="Adobe.Illustrator.7">
                  <p:embed/>
                </p:oleObj>
              </mc:Choice>
              <mc:Fallback>
                <p:oleObj name="Artwork" r:id="rId4" imgW="4466667" imgH="7201905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15900"/>
                        <a:ext cx="3792537" cy="611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5"/>
          <p:cNvGraphicFramePr>
            <a:graphicFrameLocks noChangeAspect="1"/>
          </p:cNvGraphicFramePr>
          <p:nvPr/>
        </p:nvGraphicFramePr>
        <p:xfrm>
          <a:off x="5918200" y="2273300"/>
          <a:ext cx="24003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Artwork" r:id="rId6" imgW="1848108" imgH="2857899" progId="Adobe.Illustrator.7">
                  <p:embed/>
                </p:oleObj>
              </mc:Choice>
              <mc:Fallback>
                <p:oleObj name="Artwork" r:id="rId6" imgW="1848108" imgH="2857899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2273300"/>
                        <a:ext cx="240030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5" name="Line 7"/>
          <p:cNvSpPr>
            <a:spLocks noChangeShapeType="1"/>
          </p:cNvSpPr>
          <p:nvPr/>
        </p:nvSpPr>
        <p:spPr bwMode="auto">
          <a:xfrm>
            <a:off x="5410200" y="2057400"/>
            <a:ext cx="495300" cy="1092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 autoUpdateAnimBg="0"/>
      <p:bldP spid="4526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9EF67A9-50B9-486E-B511-AB32ABDCF72B}" type="slidenum">
              <a:rPr lang="en-US" sz="1400"/>
              <a:pPr algn="r"/>
              <a:t>4</a:t>
            </a:fld>
            <a:endParaRPr lang="en-US" sz="1400"/>
          </a:p>
        </p:txBody>
      </p:sp>
      <p:graphicFrame>
        <p:nvGraphicFramePr>
          <p:cNvPr id="461831" name="Object 7"/>
          <p:cNvGraphicFramePr>
            <a:graphicFrameLocks noGrp="1" noChangeAspect="1"/>
          </p:cNvGraphicFramePr>
          <p:nvPr>
            <p:ph/>
          </p:nvPr>
        </p:nvGraphicFramePr>
        <p:xfrm>
          <a:off x="5438775" y="1390650"/>
          <a:ext cx="22002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Artwork" r:id="rId4" imgW="1467055" imgH="2857899" progId="Adobe.Illustrator.7">
                  <p:embed/>
                </p:oleObj>
              </mc:Choice>
              <mc:Fallback>
                <p:oleObj name="Artwork" r:id="rId4" imgW="1467055" imgH="2857899" progId="Adobe.Illustrator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1390650"/>
                        <a:ext cx="22002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1054100" y="419100"/>
            <a:ext cx="695960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400">
                <a:solidFill>
                  <a:schemeClr val="tx2"/>
                </a:solidFill>
              </a:rPr>
              <a:t>Registo vs. Latch</a:t>
            </a:r>
          </a:p>
        </p:txBody>
      </p:sp>
      <p:graphicFrame>
        <p:nvGraphicFramePr>
          <p:cNvPr id="9222" name="Object 11"/>
          <p:cNvGraphicFramePr>
            <a:graphicFrameLocks noChangeAspect="1"/>
          </p:cNvGraphicFramePr>
          <p:nvPr/>
        </p:nvGraphicFramePr>
        <p:xfrm>
          <a:off x="1524000" y="1397000"/>
          <a:ext cx="27717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Artwork" r:id="rId6" imgW="1848108" imgH="2857899" progId="Adobe.Illustrator.7">
                  <p:embed/>
                </p:oleObj>
              </mc:Choice>
              <mc:Fallback>
                <p:oleObj name="Artwork" r:id="rId6" imgW="1848108" imgH="2857899" progId="Adobe.Illustrator.7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27717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Introdução aos Sistemas Digitais, 2013, Guilherme Campos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0EA19C2-7EEE-4240-A9F1-A492CCD1E389}" type="slidenum">
              <a:rPr lang="en-US" sz="1400"/>
              <a:pPr algn="r"/>
              <a:t>5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1700" y="160338"/>
            <a:ext cx="7277100" cy="1143000"/>
          </a:xfrm>
        </p:spPr>
        <p:txBody>
          <a:bodyPr/>
          <a:lstStyle/>
          <a:p>
            <a:pPr eaLnBrk="1" hangingPunct="1"/>
            <a:r>
              <a:rPr lang="en-US" smtClean="0"/>
              <a:t>Registo de 8 bits: variantes</a:t>
            </a:r>
            <a:endParaRPr lang="en-US" i="1" smtClean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327400" y="1295400"/>
            <a:ext cx="2946400" cy="588963"/>
          </a:xfrm>
        </p:spPr>
        <p:txBody>
          <a:bodyPr/>
          <a:lstStyle/>
          <a:p>
            <a:pPr marL="227013" indent="-227013" algn="ctr"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A50021"/>
                </a:solidFill>
              </a:rPr>
              <a:t>CLR</a:t>
            </a:r>
          </a:p>
          <a:p>
            <a:pPr marL="227013" indent="-227013" algn="ctr"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olidFill>
                  <a:srgbClr val="A50021"/>
                </a:solidFill>
              </a:rPr>
              <a:t>assíncrono</a:t>
            </a:r>
          </a:p>
        </p:txBody>
      </p:sp>
      <p:sp>
        <p:nvSpPr>
          <p:cNvPr id="453637" name="Rectangle 5"/>
          <p:cNvSpPr>
            <a:spLocks noChangeArrowheads="1"/>
          </p:cNvSpPr>
          <p:nvPr/>
        </p:nvSpPr>
        <p:spPr bwMode="auto">
          <a:xfrm>
            <a:off x="6731000" y="1282700"/>
            <a:ext cx="1549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7013" indent="-2270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3088" indent="-231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0425" indent="-1730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6175" indent="-1714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3188" indent="-1127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0388" indent="-112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7588" indent="-112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4788" indent="-112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1988" indent="-112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>
                <a:solidFill>
                  <a:srgbClr val="A50021"/>
                </a:solidFill>
              </a:rPr>
              <a:t>Clock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>
                <a:solidFill>
                  <a:srgbClr val="A50021"/>
                </a:solidFill>
              </a:rPr>
              <a:t>enable</a:t>
            </a:r>
          </a:p>
        </p:txBody>
      </p:sp>
      <p:graphicFrame>
        <p:nvGraphicFramePr>
          <p:cNvPr id="453638" name="Object 6"/>
          <p:cNvGraphicFramePr>
            <a:graphicFrameLocks noChangeAspect="1"/>
          </p:cNvGraphicFramePr>
          <p:nvPr/>
        </p:nvGraphicFramePr>
        <p:xfrm>
          <a:off x="6591300" y="2133600"/>
          <a:ext cx="1908175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Artwork" r:id="rId4" imgW="1467055" imgH="2866667" progId="Adobe.Illustrator.7">
                  <p:embed/>
                </p:oleObj>
              </mc:Choice>
              <mc:Fallback>
                <p:oleObj name="Artwork" r:id="rId4" imgW="1467055" imgH="2866667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2133600"/>
                        <a:ext cx="1908175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3651" name="Group 19"/>
          <p:cNvGrpSpPr>
            <a:grpSpLocks/>
          </p:cNvGrpSpPr>
          <p:nvPr/>
        </p:nvGrpSpPr>
        <p:grpSpPr bwMode="auto">
          <a:xfrm>
            <a:off x="3822700" y="2133600"/>
            <a:ext cx="1908175" cy="3717925"/>
            <a:chOff x="144" y="856"/>
            <a:chExt cx="1202" cy="2342"/>
          </a:xfrm>
        </p:grpSpPr>
        <p:graphicFrame>
          <p:nvGraphicFramePr>
            <p:cNvPr id="11275" name="Object 4"/>
            <p:cNvGraphicFramePr>
              <a:graphicFrameLocks noChangeAspect="1"/>
            </p:cNvGraphicFramePr>
            <p:nvPr/>
          </p:nvGraphicFramePr>
          <p:xfrm>
            <a:off x="144" y="856"/>
            <a:ext cx="1202" cy="2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name="Artwork" r:id="rId6" imgW="1467055" imgH="2857899" progId="Adobe.Illustrator.7">
                    <p:embed/>
                  </p:oleObj>
                </mc:Choice>
                <mc:Fallback>
                  <p:oleObj name="Artwork" r:id="rId6" imgW="1467055" imgH="2857899" progId="Adobe.Illustrator.7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856"/>
                          <a:ext cx="1202" cy="2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Text Box 13"/>
            <p:cNvSpPr txBox="1">
              <a:spLocks noChangeArrowheads="1"/>
            </p:cNvSpPr>
            <p:nvPr/>
          </p:nvSpPr>
          <p:spPr bwMode="auto">
            <a:xfrm>
              <a:off x="408" y="1112"/>
              <a:ext cx="488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PT" sz="1600" b="1">
                  <a:solidFill>
                    <a:srgbClr val="000066"/>
                  </a:solidFill>
                  <a:ea typeface="Arial Unicode MS" panose="020B0604020202020204" pitchFamily="34" charset="-128"/>
                  <a:cs typeface="Arial" panose="020B0604020202020204" pitchFamily="34" charset="0"/>
                </a:rPr>
                <a:t>CLK</a:t>
              </a:r>
            </a:p>
          </p:txBody>
        </p:sp>
        <p:grpSp>
          <p:nvGrpSpPr>
            <p:cNvPr id="11277" name="Group 18"/>
            <p:cNvGrpSpPr>
              <a:grpSpLocks/>
            </p:cNvGrpSpPr>
            <p:nvPr/>
          </p:nvGrpSpPr>
          <p:grpSpPr bwMode="auto">
            <a:xfrm>
              <a:off x="376" y="1168"/>
              <a:ext cx="88" cy="104"/>
              <a:chOff x="456" y="2648"/>
              <a:chExt cx="88" cy="104"/>
            </a:xfrm>
          </p:grpSpPr>
          <p:sp>
            <p:nvSpPr>
              <p:cNvPr id="11278" name="Line 15"/>
              <p:cNvSpPr>
                <a:spLocks noChangeShapeType="1"/>
              </p:cNvSpPr>
              <p:nvPr/>
            </p:nvSpPr>
            <p:spPr bwMode="auto">
              <a:xfrm>
                <a:off x="456" y="2648"/>
                <a:ext cx="88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11279" name="Line 17"/>
              <p:cNvSpPr>
                <a:spLocks noChangeShapeType="1"/>
              </p:cNvSpPr>
              <p:nvPr/>
            </p:nvSpPr>
            <p:spPr bwMode="auto">
              <a:xfrm flipV="1">
                <a:off x="456" y="2696"/>
                <a:ext cx="88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</p:grpSp>
      <p:graphicFrame>
        <p:nvGraphicFramePr>
          <p:cNvPr id="11273" name="Object 20"/>
          <p:cNvGraphicFramePr>
            <a:graphicFrameLocks noChangeAspect="1"/>
          </p:cNvGraphicFramePr>
          <p:nvPr/>
        </p:nvGraphicFramePr>
        <p:xfrm>
          <a:off x="596900" y="2133600"/>
          <a:ext cx="2400300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Artwork" r:id="rId8" imgW="1848108" imgH="2857899" progId="Adobe.Illustrator.7">
                  <p:embed/>
                </p:oleObj>
              </mc:Choice>
              <mc:Fallback>
                <p:oleObj name="Artwork" r:id="rId8" imgW="1848108" imgH="2857899" progId="Adobe.Illustrator.7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2133600"/>
                        <a:ext cx="2400300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21"/>
          <p:cNvSpPr>
            <a:spLocks noChangeArrowheads="1"/>
          </p:cNvSpPr>
          <p:nvPr/>
        </p:nvSpPr>
        <p:spPr bwMode="auto">
          <a:xfrm>
            <a:off x="647700" y="1295400"/>
            <a:ext cx="2227263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7013" indent="-2270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3088" indent="-231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0425" indent="-1730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6175" indent="-1714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3188" indent="-1127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0388" indent="-112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7588" indent="-112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4788" indent="-112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1988" indent="-112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A50021"/>
                </a:solidFill>
              </a:rPr>
              <a:t>Saídas de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rgbClr val="A50021"/>
                </a:solidFill>
              </a:rPr>
              <a:t>3 estados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Introdução aos Sistemas Digitais, 2013, Guilherme Campos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5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/>
      <p:bldP spid="4536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E3AA236-EBC9-4574-9F28-29DB63FC297A}" type="slidenum">
              <a:rPr lang="en-US" sz="1400"/>
              <a:pPr algn="r"/>
              <a:t>6</a:t>
            </a:fld>
            <a:endParaRPr lang="en-US" sz="1400"/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3403600" y="4406900"/>
            <a:ext cx="27940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7013" indent="-2270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3088" indent="-231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0425" indent="-1730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46175" indent="-1714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3188" indent="-1127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0388" indent="-112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87588" indent="-112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4788" indent="-112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1988" indent="-1127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i="1">
                <a:solidFill>
                  <a:srgbClr val="FF0000"/>
                </a:solidFill>
              </a:rPr>
              <a:t>Clock enable</a:t>
            </a:r>
            <a:r>
              <a:rPr lang="en-US">
                <a:solidFill>
                  <a:srgbClr val="FF0000"/>
                </a:solidFill>
              </a:rPr>
              <a:t>!</a:t>
            </a:r>
          </a:p>
        </p:txBody>
      </p:sp>
      <p:graphicFrame>
        <p:nvGraphicFramePr>
          <p:cNvPr id="457736" name="Object 8"/>
          <p:cNvGraphicFramePr>
            <a:graphicFrameLocks noChangeAspect="1"/>
          </p:cNvGraphicFramePr>
          <p:nvPr/>
        </p:nvGraphicFramePr>
        <p:xfrm>
          <a:off x="558800" y="584200"/>
          <a:ext cx="693420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Artwork" r:id="rId4" imgW="6230220" imgH="2952381" progId="Adobe.Illustrator.7">
                  <p:embed/>
                </p:oleObj>
              </mc:Choice>
              <mc:Fallback>
                <p:oleObj name="Artwork" r:id="rId4" imgW="6230220" imgH="2952381" progId="Adobe.Illustrator.7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584200"/>
                        <a:ext cx="6934200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6350000" y="2425700"/>
          <a:ext cx="1908175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Artwork" r:id="rId6" imgW="1467055" imgH="2866667" progId="Adobe.Illustrator.7">
                  <p:embed/>
                </p:oleObj>
              </mc:Choice>
              <mc:Fallback>
                <p:oleObj name="Artwork" r:id="rId6" imgW="1467055" imgH="2866667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2425700"/>
                        <a:ext cx="1908175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5" name="Line 7"/>
          <p:cNvSpPr>
            <a:spLocks noChangeShapeType="1"/>
          </p:cNvSpPr>
          <p:nvPr/>
        </p:nvSpPr>
        <p:spPr bwMode="auto">
          <a:xfrm flipV="1">
            <a:off x="4826000" y="3352800"/>
            <a:ext cx="1473200" cy="11811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Introdução aos Sistemas Digitais, 2013, Guilherme Campos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utoUpdateAnimBg="0"/>
      <p:bldP spid="4577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0E8E336-410B-4175-AA1D-06285C4866C1}" type="slidenum">
              <a:rPr lang="en-US" sz="1400"/>
              <a:pPr algn="r"/>
              <a:t>7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Registos de deslocamento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958975"/>
            <a:ext cx="3500437" cy="604838"/>
          </a:xfrm>
        </p:spPr>
        <p:txBody>
          <a:bodyPr/>
          <a:lstStyle/>
          <a:p>
            <a:pPr marL="227013" indent="-227013" algn="ctr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1) </a:t>
            </a:r>
            <a:r>
              <a:rPr lang="en-US" i="1" smtClean="0"/>
              <a:t>Serial-in</a:t>
            </a:r>
            <a:r>
              <a:rPr lang="en-US" smtClean="0"/>
              <a:t>,</a:t>
            </a:r>
          </a:p>
          <a:p>
            <a:pPr marL="227013" indent="-227013" algn="ctr" eaLnBrk="1" hangingPunct="1">
              <a:lnSpc>
                <a:spcPct val="80000"/>
              </a:lnSpc>
              <a:buFontTx/>
              <a:buNone/>
            </a:pPr>
            <a:r>
              <a:rPr lang="en-US" i="1" smtClean="0"/>
              <a:t>serial-out</a:t>
            </a: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3733800" y="1122363"/>
          <a:ext cx="459422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Artwork" r:id="rId4" imgW="3352381" imgH="3448531" progId="Adobe.Illustrator.7">
                  <p:embed/>
                </p:oleObj>
              </mc:Choice>
              <mc:Fallback>
                <p:oleObj name="Artwork" r:id="rId4" imgW="3352381" imgH="3448531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122363"/>
                        <a:ext cx="4594225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027BE89-48F8-4822-A7E0-38A8EEB5AACC}" type="slidenum">
              <a:rPr lang="en-US" sz="1400"/>
              <a:pPr algn="r"/>
              <a:t>8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87413"/>
          </a:xfrm>
        </p:spPr>
        <p:txBody>
          <a:bodyPr/>
          <a:lstStyle/>
          <a:p>
            <a:pPr eaLnBrk="1" hangingPunct="1"/>
            <a:r>
              <a:rPr lang="en-US" smtClean="0"/>
              <a:t>Conversão série/paralelo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146425" cy="1087438"/>
          </a:xfrm>
        </p:spPr>
        <p:txBody>
          <a:bodyPr/>
          <a:lstStyle/>
          <a:p>
            <a:pPr marL="227013" indent="-227013" algn="ctr" eaLnBrk="1" hangingPunct="1">
              <a:buFontTx/>
              <a:buNone/>
            </a:pPr>
            <a:r>
              <a:rPr lang="en-US" smtClean="0"/>
              <a:t>2) </a:t>
            </a:r>
            <a:r>
              <a:rPr lang="en-US" i="1" smtClean="0"/>
              <a:t>Serial-in</a:t>
            </a:r>
            <a:r>
              <a:rPr lang="en-US" smtClean="0"/>
              <a:t>, </a:t>
            </a:r>
            <a:r>
              <a:rPr lang="en-US" i="1" smtClean="0"/>
              <a:t>parallel-out</a:t>
            </a:r>
            <a:r>
              <a:rPr lang="en-US" smtClean="0"/>
              <a:t> </a:t>
            </a: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3962400" y="1219200"/>
          <a:ext cx="4176713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Artwork" r:id="rId4" imgW="2952381" imgH="3448531" progId="Adobe.Illustrator.7">
                  <p:embed/>
                </p:oleObj>
              </mc:Choice>
              <mc:Fallback>
                <p:oleObj name="Artwork" r:id="rId4" imgW="2952381" imgH="3448531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19200"/>
                        <a:ext cx="4176713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040AF22-A445-46FA-8BDE-A6C679635141}" type="slidenum">
              <a:rPr lang="en-US" sz="1400"/>
              <a:pPr algn="r"/>
              <a:t>9</a:t>
            </a:fld>
            <a:endParaRPr lang="en-US" sz="1400"/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2165350" y="1027113"/>
          <a:ext cx="6630988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Artwork" r:id="rId4" imgW="6628571" imgH="4533333" progId="Adobe.Illustrator.7">
                  <p:embed/>
                </p:oleObj>
              </mc:Choice>
              <mc:Fallback>
                <p:oleObj name="Artwork" r:id="rId4" imgW="6628571" imgH="4533333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027113"/>
                        <a:ext cx="6630988" cy="453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2667000"/>
            <a:ext cx="2759075" cy="1182688"/>
          </a:xfrm>
        </p:spPr>
        <p:txBody>
          <a:bodyPr/>
          <a:lstStyle/>
          <a:p>
            <a:pPr marL="227013" indent="-227013" eaLnBrk="1" hangingPunct="1">
              <a:buFontTx/>
              <a:buNone/>
            </a:pPr>
            <a:r>
              <a:rPr lang="en-US" smtClean="0"/>
              <a:t>3) </a:t>
            </a:r>
            <a:r>
              <a:rPr lang="en-US" i="1" smtClean="0"/>
              <a:t>Parallel-in</a:t>
            </a:r>
            <a:r>
              <a:rPr lang="en-US" smtClean="0"/>
              <a:t>, </a:t>
            </a:r>
            <a:r>
              <a:rPr lang="en-US" i="1" smtClean="0"/>
              <a:t>serial-out</a:t>
            </a:r>
          </a:p>
        </p:txBody>
      </p:sp>
      <p:grpSp>
        <p:nvGrpSpPr>
          <p:cNvPr id="405509" name="Group 5"/>
          <p:cNvGrpSpPr>
            <a:grpSpLocks/>
          </p:cNvGrpSpPr>
          <p:nvPr/>
        </p:nvGrpSpPr>
        <p:grpSpPr bwMode="auto">
          <a:xfrm>
            <a:off x="4632325" y="5440363"/>
            <a:ext cx="1082675" cy="803275"/>
            <a:chOff x="2342" y="3600"/>
            <a:chExt cx="682" cy="506"/>
          </a:xfrm>
        </p:grpSpPr>
        <p:sp>
          <p:nvSpPr>
            <p:cNvPr id="19464" name="Text Box 6"/>
            <p:cNvSpPr txBox="1">
              <a:spLocks noChangeArrowheads="1"/>
            </p:cNvSpPr>
            <p:nvPr/>
          </p:nvSpPr>
          <p:spPr bwMode="auto">
            <a:xfrm>
              <a:off x="2342" y="3818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sz="2400">
                  <a:latin typeface="Helvetica" panose="020B0604020202020204" pitchFamily="34" charset="0"/>
                </a:rPr>
                <a:t>mux</a:t>
              </a:r>
            </a:p>
          </p:txBody>
        </p:sp>
        <p:sp>
          <p:nvSpPr>
            <p:cNvPr id="19465" name="Line 7"/>
            <p:cNvSpPr>
              <a:spLocks noChangeShapeType="1"/>
            </p:cNvSpPr>
            <p:nvPr/>
          </p:nvSpPr>
          <p:spPr bwMode="auto">
            <a:xfrm flipV="1">
              <a:off x="2832" y="3600"/>
              <a:ext cx="19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19463" name="Rectangle 10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Conversão paralelo/série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1608</Words>
  <Application>Microsoft Office PowerPoint</Application>
  <PresentationFormat>On-screen Show (4:3)</PresentationFormat>
  <Paragraphs>150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Helvetica</vt:lpstr>
      <vt:lpstr>Default Design</vt:lpstr>
      <vt:lpstr>Artwork</vt:lpstr>
      <vt:lpstr>PowerPoint Presentation</vt:lpstr>
      <vt:lpstr>Latches e registos multibit</vt:lpstr>
      <vt:lpstr>Registo de 8 bits (octal)</vt:lpstr>
      <vt:lpstr>PowerPoint Presentation</vt:lpstr>
      <vt:lpstr>Registo de 8 bits: variantes</vt:lpstr>
      <vt:lpstr>PowerPoint Presentation</vt:lpstr>
      <vt:lpstr>Registos de deslocamento</vt:lpstr>
      <vt:lpstr>Conversão série/paralelo</vt:lpstr>
      <vt:lpstr>Conversão paralelo/série</vt:lpstr>
      <vt:lpstr>Sistemas de transmissão série</vt:lpstr>
      <vt:lpstr>Qualquer conversão</vt:lpstr>
      <vt:lpstr>PowerPoint Presentation</vt:lpstr>
      <vt:lpstr>Detalhe de um andar do 74x194</vt:lpstr>
      <vt:lpstr>Contador em anel  (ring counter)</vt:lpstr>
      <vt:lpstr>Contador de Johnson (twisted ring) </vt:lpstr>
      <vt:lpstr>Shift-registers em cascata</vt:lpstr>
    </vt:vector>
  </TitlesOfParts>
  <Company>DETUA-IEETA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Guilherme Campos</dc:creator>
  <cp:lastModifiedBy>guilherme.campos@ua.pt</cp:lastModifiedBy>
  <cp:revision>366</cp:revision>
  <dcterms:created xsi:type="dcterms:W3CDTF">2007-01-21T12:26:55Z</dcterms:created>
  <dcterms:modified xsi:type="dcterms:W3CDTF">2013-12-22T21:15:34Z</dcterms:modified>
</cp:coreProperties>
</file>