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1"/>
  </p:notesMasterIdLst>
  <p:sldIdLst>
    <p:sldId id="1864" r:id="rId5"/>
    <p:sldId id="1846" r:id="rId6"/>
    <p:sldId id="1848" r:id="rId7"/>
    <p:sldId id="1852" r:id="rId8"/>
    <p:sldId id="1849" r:id="rId9"/>
    <p:sldId id="1875" r:id="rId10"/>
    <p:sldId id="1866" r:id="rId11"/>
    <p:sldId id="1865" r:id="rId12"/>
    <p:sldId id="1867" r:id="rId13"/>
    <p:sldId id="1874" r:id="rId14"/>
    <p:sldId id="1868" r:id="rId15"/>
    <p:sldId id="1869" r:id="rId16"/>
    <p:sldId id="1873" r:id="rId17"/>
    <p:sldId id="1872" r:id="rId18"/>
    <p:sldId id="1859" r:id="rId19"/>
    <p:sldId id="1845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2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5175" y="0"/>
            <a:ext cx="6220101" cy="1325563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accent2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Final</a:t>
            </a:r>
            <a:r>
              <a:rPr lang="en-US" altLang="en-US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Project</a:t>
            </a:r>
            <a:r>
              <a:rPr lang="en-US" altLang="en-US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 </a:t>
            </a:r>
            <a:br>
              <a:rPr lang="en-US" altLang="en-US" dirty="0">
                <a:latin typeface="Poppins ExtraBold" panose="00000900000000000000" pitchFamily="2" charset="0"/>
                <a:cs typeface="Poppins ExtraBold" panose="00000900000000000000" pitchFamily="2" charset="0"/>
              </a:rPr>
            </a:br>
            <a:r>
              <a:rPr lang="en-US" altLang="en-US" sz="18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By: Hugo F. Lawrens</a:t>
            </a:r>
            <a:endParaRPr lang="en-US" altLang="en-US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71A11-9D5C-4901-9809-6AF5D6DEAF38}"/>
              </a:ext>
            </a:extLst>
          </p:cNvPr>
          <p:cNvSpPr txBox="1">
            <a:spLocks noChangeArrowheads="1"/>
          </p:cNvSpPr>
          <p:nvPr/>
        </p:nvSpPr>
        <p:spPr>
          <a:xfrm>
            <a:off x="4664279" y="2038526"/>
            <a:ext cx="7221894" cy="27809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sz="3200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PEMETAAN NEGARA-NEGARA BERDASARKAN FAKTOR SOSIAL EKONOMI DAN KESEHATAN UNTUK DISTRIBUSI DONASI HELP INTERNATIONAL</a:t>
            </a:r>
            <a:endParaRPr lang="en-US" altLang="en-US" sz="3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1C3603-3A58-4FA3-8D71-CC539E3FC9F0}"/>
              </a:ext>
            </a:extLst>
          </p:cNvPr>
          <p:cNvSpPr txBox="1">
            <a:spLocks noChangeArrowheads="1"/>
          </p:cNvSpPr>
          <p:nvPr/>
        </p:nvSpPr>
        <p:spPr>
          <a:xfrm>
            <a:off x="10075178" y="6529430"/>
            <a:ext cx="2116822" cy="3285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lang="en-US" altLang="en-US" sz="11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hugolawrens40@gmail.com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FCC28D-4A4F-477B-9675-721648E7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47" y="2683739"/>
            <a:ext cx="3885276" cy="3162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A9FC7-61F9-4F59-A997-7773C3CB4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96" y="2650727"/>
            <a:ext cx="3972196" cy="31953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D2EFD6CC-DD5B-44B0-8A37-874A567C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27" y="715961"/>
            <a:ext cx="10709393" cy="118903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Check </a:t>
            </a:r>
            <a:r>
              <a:rPr lang="en-US" dirty="0" err="1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Korelasi</a:t>
            </a:r>
            <a:r>
              <a:rPr lang="en-US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Data</a:t>
            </a:r>
            <a:br>
              <a:rPr lang="en-US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en-US" sz="1800" dirty="0">
              <a:solidFill>
                <a:schemeClr val="accent3">
                  <a:lumMod val="75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705295-9496-4C21-9E9F-B116BF38DAE8}"/>
              </a:ext>
            </a:extLst>
          </p:cNvPr>
          <p:cNvSpPr txBox="1">
            <a:spLocks/>
          </p:cNvSpPr>
          <p:nvPr/>
        </p:nvSpPr>
        <p:spPr>
          <a:xfrm>
            <a:off x="2507301" y="2408377"/>
            <a:ext cx="2760504" cy="367641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en-US" sz="12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Sebelum</a:t>
            </a:r>
            <a:r>
              <a:rPr lang="en-US" alt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 Treatment Outliers</a:t>
            </a:r>
            <a:endParaRPr lang="en-US" altLang="en-US" sz="11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90947F6-A792-4E60-B524-67B63AE2D5EA}"/>
              </a:ext>
            </a:extLst>
          </p:cNvPr>
          <p:cNvSpPr txBox="1">
            <a:spLocks/>
          </p:cNvSpPr>
          <p:nvPr/>
        </p:nvSpPr>
        <p:spPr>
          <a:xfrm>
            <a:off x="7086392" y="2445559"/>
            <a:ext cx="2746574" cy="367641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en-US" sz="12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Sesudah</a:t>
            </a:r>
            <a:r>
              <a:rPr lang="en-US" alt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 Treatment Outliers</a:t>
            </a:r>
            <a:endParaRPr lang="en-US" altLang="en-US" sz="11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100820A-CE9E-4935-9570-A2F2267550BB}"/>
              </a:ext>
            </a:extLst>
          </p:cNvPr>
          <p:cNvSpPr txBox="1">
            <a:spLocks/>
          </p:cNvSpPr>
          <p:nvPr/>
        </p:nvSpPr>
        <p:spPr>
          <a:xfrm>
            <a:off x="641127" y="1310481"/>
            <a:ext cx="10457508" cy="1189038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Berdasarkan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hasil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analisis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diatas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sebelum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dilakukan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handling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terhadap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pencilannya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kita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yakin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60%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bahwa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sekitar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36%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tinggi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rendahnya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Harapan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Hidup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Anak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suatu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negara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ditentukan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oleh GDP per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kapita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suatu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negara.</a:t>
            </a:r>
          </a:p>
          <a:p>
            <a:pPr marL="285750" indent="-28575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Berdasarkan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hasil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analisis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diatas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setelah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dilakukan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handling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terhadap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pencilannya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kita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yakin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70%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bahwa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sekitar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50%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tinggi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rendahnya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Harapan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Hidup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Anak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suatu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negara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ditentukan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oleh GDP per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kapita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suatu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negara.</a:t>
            </a:r>
            <a:endParaRPr lang="en-US" altLang="en-US" sz="12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6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AB488B8-B300-4B31-B265-B16BD669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37" y="1998307"/>
            <a:ext cx="5543937" cy="3848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79D7CB-0C5F-4A62-A6DA-A8489B8C9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47" y="2074355"/>
            <a:ext cx="5543937" cy="3772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A395A9-07F3-4EB8-BA3B-599BCBA2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Clustering </a:t>
            </a:r>
            <a:r>
              <a:rPr lang="en-US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KMeans</a:t>
            </a:r>
            <a:endParaRPr lang="en-ID" sz="1800" dirty="0">
              <a:solidFill>
                <a:schemeClr val="accent3">
                  <a:lumMod val="75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CF0FB2A-6802-494D-941D-8E4FB3BBE772}"/>
              </a:ext>
            </a:extLst>
          </p:cNvPr>
          <p:cNvSpPr txBox="1">
            <a:spLocks/>
          </p:cNvSpPr>
          <p:nvPr/>
        </p:nvSpPr>
        <p:spPr>
          <a:xfrm>
            <a:off x="762000" y="1444871"/>
            <a:ext cx="3118857" cy="684501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Mencari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k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kluster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method elbow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DDDCA5-5CBC-4958-B010-7AE0C9A4A495}"/>
              </a:ext>
            </a:extLst>
          </p:cNvPr>
          <p:cNvSpPr txBox="1">
            <a:spLocks/>
          </p:cNvSpPr>
          <p:nvPr/>
        </p:nvSpPr>
        <p:spPr>
          <a:xfrm>
            <a:off x="6305936" y="1444871"/>
            <a:ext cx="5124063" cy="684501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Clustering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Kmeans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menggunakan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cluster = 3,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berdasarkan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hasil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method elbow</a:t>
            </a:r>
          </a:p>
        </p:txBody>
      </p:sp>
    </p:spTree>
    <p:extLst>
      <p:ext uri="{BB962C8B-B14F-4D97-AF65-F5344CB8AC3E}">
        <p14:creationId xmlns:p14="http://schemas.microsoft.com/office/powerpoint/2010/main" val="270924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98BC-A65D-48E6-8739-B884241E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Filter and Sort Countries</a:t>
            </a:r>
            <a:endParaRPr lang="en-ID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A8FF-BDB5-4A23-8877-A3B1D392D6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49356"/>
            <a:ext cx="6340929" cy="18230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Dari data scatterplot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menggunakan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cluster = 3 (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rekomendasi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elbow method),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kita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dapat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melihat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negara-negara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GDPperkapita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Harapan_hidup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rendah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berada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di plot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berwarna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kuning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pada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kmeans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Filter dan sort 10 negara yang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berhak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menerima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donasi</a:t>
            </a:r>
            <a:endParaRPr lang="en-ID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06048-8DDF-4A17-9986-ACD2502F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96" y="3251719"/>
            <a:ext cx="4173335" cy="33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AE534D8A-6B82-47C3-8152-E84078F6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649" y="715964"/>
            <a:ext cx="4640424" cy="646332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Visualisasi</a:t>
            </a:r>
            <a:r>
              <a:rPr lang="en-US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Data</a:t>
            </a:r>
            <a:endParaRPr lang="en-US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AC954F8-53E5-411B-B45B-37B4C639AA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3649" y="1362295"/>
            <a:ext cx="4155233" cy="646332"/>
          </a:xfrm>
        </p:spPr>
        <p:txBody>
          <a:bodyPr numCol="1"/>
          <a:lstStyle/>
          <a:p>
            <a:pPr>
              <a:spcBef>
                <a:spcPts val="600"/>
              </a:spcBef>
            </a:pPr>
            <a:r>
              <a:rPr lang="en-US" altLang="en-US" sz="16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Univariate analysis </a:t>
            </a:r>
            <a:r>
              <a:rPr lang="en-US" altLang="en-US" sz="16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altLang="en-US" sz="16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 Bar Chart</a:t>
            </a:r>
          </a:p>
          <a:p>
            <a:pPr>
              <a:spcBef>
                <a:spcPts val="600"/>
              </a:spcBef>
            </a:pPr>
            <a:endParaRPr lang="en-US" altLang="en-US" sz="1400" b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693F3B-E8F0-45DC-AB36-36654AB7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2" y="1671096"/>
            <a:ext cx="3066581" cy="4999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17AC5C-5825-4D4E-8B24-7D771AFA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216" y="1655533"/>
            <a:ext cx="3077444" cy="51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9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5F4A7E7E-038B-4CD8-B661-B815EF05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Visualisasi</a:t>
            </a:r>
            <a:r>
              <a:rPr lang="en-US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Data</a:t>
            </a:r>
            <a:endParaRPr lang="en-US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B2D2777-F7DF-4898-A2A4-9EA68F60F9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62295"/>
            <a:ext cx="4155233" cy="646332"/>
          </a:xfrm>
        </p:spPr>
        <p:txBody>
          <a:bodyPr numCol="1"/>
          <a:lstStyle/>
          <a:p>
            <a:pPr>
              <a:spcBef>
                <a:spcPts val="600"/>
              </a:spcBef>
            </a:pPr>
            <a:r>
              <a:rPr lang="en-US" altLang="en-US" sz="16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Bivariate analysis </a:t>
            </a:r>
            <a:r>
              <a:rPr lang="en-US" altLang="en-US" sz="16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altLang="en-US" sz="16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 Scatterplot</a:t>
            </a:r>
          </a:p>
          <a:p>
            <a:pPr>
              <a:spcBef>
                <a:spcPts val="600"/>
              </a:spcBef>
            </a:pPr>
            <a:endParaRPr lang="en-US" altLang="en-US" sz="1400" b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56DFD8-9C9D-40F6-BE0B-46C0BA95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760106"/>
            <a:ext cx="6646506" cy="415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42D1FEC2-98F4-49BA-9857-30F8DAC7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6743"/>
            <a:ext cx="10591800" cy="6155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Hasil </a:t>
            </a:r>
            <a:r>
              <a:rPr lang="en-US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Analisa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3E4EDB-5443-4A64-8E26-6701A6BD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67" y="1331545"/>
            <a:ext cx="6151984" cy="419491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E14E8E8-0D42-490F-99D3-6BAB4A3115E3}"/>
              </a:ext>
            </a:extLst>
          </p:cNvPr>
          <p:cNvSpPr txBox="1">
            <a:spLocks/>
          </p:cNvSpPr>
          <p:nvPr/>
        </p:nvSpPr>
        <p:spPr>
          <a:xfrm>
            <a:off x="6568752" y="1470654"/>
            <a:ext cx="5206482" cy="1823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</a:pP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Dari data scatterplot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menggunakan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cluster = 3 (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rekomendasi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elbow method),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kita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dapat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melihat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negara-negara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GDPperkapita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Harapan_hidup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rendah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berada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di plot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berwarna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kuning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pada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kmeans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2.</a:t>
            </a:r>
          </a:p>
          <a:p>
            <a:pPr marL="285750" indent="-285750" fontAlgn="auto">
              <a:spcAft>
                <a:spcPts val="0"/>
              </a:spcAft>
            </a:pP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Sehingga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kita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dapat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memfilter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10 negara yang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berhak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menerima</a:t>
            </a:r>
            <a:r>
              <a:rPr 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donasi</a:t>
            </a:r>
            <a:endParaRPr lang="en-ID" sz="16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3D39D-25AB-4145-BA0C-9DADFF1AA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719" y="3293705"/>
            <a:ext cx="3361074" cy="27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2" y="2813447"/>
            <a:ext cx="9141397" cy="615553"/>
          </a:xfrm>
        </p:spPr>
        <p:txBody>
          <a:bodyPr/>
          <a:lstStyle/>
          <a:p>
            <a:r>
              <a:rPr lang="en-US" dirty="0">
                <a:latin typeface="Humming" pitchFamily="50" charset="0"/>
                <a:cs typeface="Poppins Medium" panose="00000600000000000000" pitchFamily="2" charset="0"/>
              </a:rPr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508772"/>
            <a:ext cx="7799387" cy="615553"/>
          </a:xfrm>
        </p:spPr>
        <p:txBody>
          <a:bodyPr/>
          <a:lstStyle/>
          <a:p>
            <a:r>
              <a:rPr lang="en-US" dirty="0">
                <a:latin typeface="Poetsen One" panose="020108030300000D0203" pitchFamily="2" charset="0"/>
                <a:cs typeface="Poppins Medium" panose="00000600000000000000" pitchFamily="2" charset="0"/>
              </a:rPr>
              <a:t>Hugo F. Lawrens</a:t>
            </a:r>
          </a:p>
          <a:p>
            <a:r>
              <a:rPr lang="en-US" dirty="0">
                <a:latin typeface="Poetsen One" panose="020108030300000D0203" pitchFamily="2" charset="0"/>
                <a:cs typeface="Poppins Medium" panose="00000600000000000000" pitchFamily="2" charset="0"/>
              </a:rPr>
              <a:t>hugolawrens40@gmail.com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A56002-6A39-4E99-9BD3-282A649AC77D}"/>
              </a:ext>
            </a:extLst>
          </p:cNvPr>
          <p:cNvCxnSpPr>
            <a:cxnSpLocks/>
          </p:cNvCxnSpPr>
          <p:nvPr/>
        </p:nvCxnSpPr>
        <p:spPr>
          <a:xfrm>
            <a:off x="3128963" y="3429000"/>
            <a:ext cx="5934075" cy="0"/>
          </a:xfrm>
          <a:prstGeom prst="line">
            <a:avLst/>
          </a:prstGeom>
          <a:ln w="57150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Latar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Belakang</a:t>
            </a:r>
            <a:endParaRPr lang="en-US" dirty="0">
              <a:solidFill>
                <a:schemeClr val="accent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HELP International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adalah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LSM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kemanusiaan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berkomitmen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untuk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mememerangi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kemiskinan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menyediakan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fasilitas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serta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bantuan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dasar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bagi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masyarakat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di negara-negara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terbelakang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saat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terjadi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bencana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alam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  <a:p>
            <a:endParaRPr lang="en-US" alt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HELP International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telah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mengumpulkan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donasi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sebesar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$10 Juta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berbagai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sumber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. Oleh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karena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itu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, HELP International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perlu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memutuskan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bagaimana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menggunakan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donasi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tersebut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secara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strategis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efektif</a:t>
            </a:r>
            <a:endParaRPr lang="en-US" alt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Tujuan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Analisis</a:t>
            </a:r>
            <a:endParaRPr lang="en-US" dirty="0">
              <a:solidFill>
                <a:schemeClr val="accent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6A9FD9-630E-44B9-BED8-AFEA6C84A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Memberi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pertimbangan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untuk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penggunaan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donasi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secara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strategis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efektif</a:t>
            </a:r>
            <a:endParaRPr lang="en-US" alt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Memberi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rekomendasi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negara-negara yang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lebih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membutuhkan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untuk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mendapatkan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donasi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tersebut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berdasarkan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faktor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sosial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ekonomi</a:t>
            </a:r>
            <a:r>
              <a:rPr lang="en-US" alt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US" altLang="en-US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kesehatan</a:t>
            </a:r>
            <a:endParaRPr lang="en-US" altLang="en-US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90C4CF9-4E1F-4C31-9BE8-048E44AE8B89}"/>
              </a:ext>
            </a:extLst>
          </p:cNvPr>
          <p:cNvSpPr txBox="1">
            <a:spLocks/>
          </p:cNvSpPr>
          <p:nvPr/>
        </p:nvSpPr>
        <p:spPr>
          <a:xfrm>
            <a:off x="762000" y="2586136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Alur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Analisis</a:t>
            </a:r>
            <a:endParaRPr lang="en-US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F287CA-0089-4D75-B1E1-11094A0867F2}"/>
              </a:ext>
            </a:extLst>
          </p:cNvPr>
          <p:cNvGrpSpPr/>
          <p:nvPr/>
        </p:nvGrpSpPr>
        <p:grpSpPr>
          <a:xfrm>
            <a:off x="762000" y="3232468"/>
            <a:ext cx="10369489" cy="2571196"/>
            <a:chOff x="762000" y="3500501"/>
            <a:chExt cx="10369489" cy="2571196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AD86489F-F303-4DD0-90E0-70C92652501A}"/>
                </a:ext>
              </a:extLst>
            </p:cNvPr>
            <p:cNvCxnSpPr>
              <a:cxnSpLocks/>
            </p:cNvCxnSpPr>
            <p:nvPr/>
          </p:nvCxnSpPr>
          <p:spPr>
            <a:xfrm>
              <a:off x="1695973" y="4280914"/>
              <a:ext cx="8800051" cy="1392927"/>
            </a:xfrm>
            <a:prstGeom prst="bent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7F92AB-6F91-44A2-A2C7-311D6FFB5914}"/>
                </a:ext>
              </a:extLst>
            </p:cNvPr>
            <p:cNvGrpSpPr/>
            <p:nvPr/>
          </p:nvGrpSpPr>
          <p:grpSpPr>
            <a:xfrm>
              <a:off x="762000" y="3500501"/>
              <a:ext cx="10369489" cy="2571196"/>
              <a:chOff x="762000" y="3500501"/>
              <a:chExt cx="10369489" cy="2571196"/>
            </a:xfrm>
          </p:grpSpPr>
          <p:sp>
            <p:nvSpPr>
              <p:cNvPr id="9" name="Text Placeholder 10">
                <a:extLst>
                  <a:ext uri="{FF2B5EF4-FFF2-40B4-BE49-F238E27FC236}">
                    <a16:creationId xmlns:a16="http://schemas.microsoft.com/office/drawing/2014/main" id="{286C6B1B-17D4-4ABA-8369-2B6ADE82E4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3500501"/>
                <a:ext cx="2417428" cy="641669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en-US" altLang="en-US" dirty="0" err="1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Membaca</a:t>
                </a:r>
                <a:r>
                  <a:rPr lang="en-US" altLang="en-US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 dan </a:t>
                </a:r>
                <a:r>
                  <a:rPr lang="en-US" altLang="en-US" dirty="0" err="1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memahami</a:t>
                </a:r>
                <a:r>
                  <a:rPr lang="en-US" altLang="en-US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 data</a:t>
                </a:r>
              </a:p>
            </p:txBody>
          </p:sp>
          <p:sp>
            <p:nvSpPr>
              <p:cNvPr id="13" name="Text Placeholder 10">
                <a:extLst>
                  <a:ext uri="{FF2B5EF4-FFF2-40B4-BE49-F238E27FC236}">
                    <a16:creationId xmlns:a16="http://schemas.microsoft.com/office/drawing/2014/main" id="{A27C17DA-8AB5-46D4-8CE6-A740AA277F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3778" y="3502731"/>
                <a:ext cx="3099732" cy="115134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en-US" altLang="en-US" dirty="0" err="1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Eksplor</a:t>
                </a:r>
                <a:r>
                  <a:rPr lang="en-US" altLang="en-US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 data </a:t>
                </a:r>
                <a:r>
                  <a:rPr lang="en-US" altLang="en-US" dirty="0" err="1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untuk</a:t>
                </a:r>
                <a:r>
                  <a:rPr lang="en-US" altLang="en-US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 </a:t>
                </a:r>
                <a:r>
                  <a:rPr lang="en-US" altLang="en-US" dirty="0" err="1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analisis</a:t>
                </a:r>
                <a:r>
                  <a:rPr lang="en-US" altLang="en-US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 (cleaning data, Analisa Univariate, Bivariate dan Multivariate</a:t>
                </a:r>
              </a:p>
            </p:txBody>
          </p:sp>
          <p:sp>
            <p:nvSpPr>
              <p:cNvPr id="14" name="Text Placeholder 10">
                <a:extLst>
                  <a:ext uri="{FF2B5EF4-FFF2-40B4-BE49-F238E27FC236}">
                    <a16:creationId xmlns:a16="http://schemas.microsoft.com/office/drawing/2014/main" id="{2915942B-A090-4ECD-A9E8-BE92A04A98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28486" y="4920353"/>
                <a:ext cx="3099732" cy="115134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fontAlgn="auto">
                  <a:spcAft>
                    <a:spcPts val="0"/>
                  </a:spcAft>
                </a:pPr>
                <a:r>
                  <a:rPr lang="en-US" altLang="en-US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Treatment Data (Analisa data </a:t>
                </a:r>
                <a:r>
                  <a:rPr lang="en-US" altLang="en-US" dirty="0" err="1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pencilan</a:t>
                </a:r>
                <a:r>
                  <a:rPr lang="en-US" altLang="en-US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, </a:t>
                </a:r>
                <a:r>
                  <a:rPr lang="en-US" altLang="en-US" dirty="0" err="1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Scalling</a:t>
                </a:r>
                <a:r>
                  <a:rPr lang="en-US" altLang="en-US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 data, </a:t>
                </a:r>
                <a:r>
                  <a:rPr lang="en-US" altLang="en-US" dirty="0" err="1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Pengelompokan</a:t>
                </a:r>
                <a:r>
                  <a:rPr lang="en-US" altLang="en-US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 data </a:t>
                </a:r>
                <a:r>
                  <a:rPr lang="en-US" altLang="en-US" dirty="0" err="1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dengan</a:t>
                </a:r>
                <a:r>
                  <a:rPr lang="en-US" altLang="en-US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 </a:t>
                </a:r>
                <a:r>
                  <a:rPr lang="en-US" altLang="en-US" dirty="0" err="1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kmeans</a:t>
                </a:r>
                <a:r>
                  <a:rPr lang="en-US" altLang="en-US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)</a:t>
                </a:r>
              </a:p>
            </p:txBody>
          </p:sp>
          <p:sp>
            <p:nvSpPr>
              <p:cNvPr id="15" name="Text Placeholder 10">
                <a:extLst>
                  <a:ext uri="{FF2B5EF4-FFF2-40B4-BE49-F238E27FC236}">
                    <a16:creationId xmlns:a16="http://schemas.microsoft.com/office/drawing/2014/main" id="{751BAD18-7F81-4F6E-90B6-31D74B8E45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5731" y="5217952"/>
                <a:ext cx="1935758" cy="342914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fontAlgn="auto">
                  <a:spcAft>
                    <a:spcPts val="0"/>
                  </a:spcAft>
                </a:pPr>
                <a:r>
                  <a:rPr lang="en-US" altLang="en-US" dirty="0">
                    <a:latin typeface="Poppins Medium" panose="00000600000000000000" pitchFamily="2" charset="0"/>
                    <a:cs typeface="Poppins Medium" panose="00000600000000000000" pitchFamily="2" charset="0"/>
                  </a:rPr>
                  <a:t>Analisa Hasil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A416B6-97C8-4178-8AB1-F21A33B5E481}"/>
                  </a:ext>
                </a:extLst>
              </p:cNvPr>
              <p:cNvSpPr/>
              <p:nvPr/>
            </p:nvSpPr>
            <p:spPr>
              <a:xfrm>
                <a:off x="1561749" y="4146690"/>
                <a:ext cx="268448" cy="2684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1A00ED8-93F8-4DD9-8132-4D11AEA7A259}"/>
                  </a:ext>
                </a:extLst>
              </p:cNvPr>
              <p:cNvSpPr/>
              <p:nvPr/>
            </p:nvSpPr>
            <p:spPr>
              <a:xfrm>
                <a:off x="5961774" y="4147881"/>
                <a:ext cx="268448" cy="2684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A797E7-CDFF-4C47-90A4-F4D30F7ED3F2}"/>
                  </a:ext>
                </a:extLst>
              </p:cNvPr>
              <p:cNvSpPr/>
              <p:nvPr/>
            </p:nvSpPr>
            <p:spPr>
              <a:xfrm>
                <a:off x="5961774" y="5541853"/>
                <a:ext cx="268448" cy="2684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91E9661-8CDF-4DD2-A26D-CD506EEA658F}"/>
                  </a:ext>
                </a:extLst>
              </p:cNvPr>
              <p:cNvSpPr/>
              <p:nvPr/>
            </p:nvSpPr>
            <p:spPr>
              <a:xfrm>
                <a:off x="10261132" y="5541853"/>
                <a:ext cx="268448" cy="2684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7761215" cy="78566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Membaca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dan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Memahami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3B72B-7AB8-472A-B848-E92DB500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299812"/>
            <a:ext cx="7241098" cy="3043899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300801B-6B42-4577-962D-56580BC282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12822" y="1299812"/>
            <a:ext cx="3827405" cy="4689928"/>
          </a:xfrm>
        </p:spPr>
        <p:txBody>
          <a:bodyPr numCol="1"/>
          <a:lstStyle/>
          <a:p>
            <a:pPr>
              <a:spcBef>
                <a:spcPts val="600"/>
              </a:spcBef>
            </a:pP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Keterangan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data:</a:t>
            </a:r>
          </a:p>
          <a:p>
            <a:pPr marL="285750" indent="-285750">
              <a:spcBef>
                <a:spcPts val="6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altLang="en-US" sz="1200" b="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Terdiri</a:t>
            </a:r>
            <a:r>
              <a:rPr lang="en-US" altLang="en-US" sz="1200" b="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b="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US" altLang="en-US" sz="1200" b="0" dirty="0">
                <a:latin typeface="Poppins Light" panose="00000400000000000000" pitchFamily="2" charset="0"/>
                <a:cs typeface="Poppins Light" panose="00000400000000000000" pitchFamily="2" charset="0"/>
              </a:rPr>
              <a:t> 167 baris dan 10 </a:t>
            </a:r>
            <a:r>
              <a:rPr lang="en-US" altLang="en-US" sz="1200" b="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kolom</a:t>
            </a:r>
            <a:endParaRPr lang="en-US" altLang="en-US" sz="1200" b="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spcBef>
                <a:spcPts val="600"/>
              </a:spcBef>
              <a:buSzPct val="150000"/>
              <a:buFont typeface="Arial" panose="020B0604020202020204" pitchFamily="34" charset="0"/>
              <a:buChar char="•"/>
            </a:pPr>
            <a:r>
              <a:rPr lang="en-US" altLang="en-US" sz="1200" b="0" dirty="0">
                <a:latin typeface="Poppins Light" panose="00000400000000000000" pitchFamily="2" charset="0"/>
                <a:cs typeface="Poppins Light" panose="00000400000000000000" pitchFamily="2" charset="0"/>
              </a:rPr>
              <a:t>Detail </a:t>
            </a:r>
            <a:r>
              <a:rPr lang="en-US" altLang="en-US" sz="1200" b="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kolom</a:t>
            </a:r>
            <a:r>
              <a:rPr lang="en-US" altLang="en-US" sz="1200" b="0" dirty="0"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  <a:p>
            <a:pPr marL="5143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en-US" sz="12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Negara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: Nama negara</a:t>
            </a:r>
          </a:p>
          <a:p>
            <a:pPr marL="5143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en-US" sz="12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Kematian_anak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: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Kematian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anak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bawah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usia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5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tahun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per 1000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kelahiran</a:t>
            </a:r>
            <a:endParaRPr lang="en-US" altLang="en-US" sz="12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5143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en-US" sz="12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Ekspor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: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Ekspor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barang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jasa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perkapita</a:t>
            </a:r>
            <a:endParaRPr lang="en-US" altLang="en-US" sz="12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5143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en-US" sz="12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Kesehatan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: Total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pengeluaran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Kesehatan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perkapita</a:t>
            </a:r>
            <a:endParaRPr lang="en-US" altLang="en-US" sz="12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5143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en-US" sz="12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Impor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: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Impor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barang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jasa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perkapita</a:t>
            </a:r>
            <a:endParaRPr lang="en-US" altLang="en-US" sz="12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5143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altLang="en-US" sz="12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Pendapatan</a:t>
            </a:r>
            <a:r>
              <a:rPr lang="en-US" altLang="en-US" sz="12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: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Penghasilan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bersih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per-orang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8D586A8-82E3-4F5F-8D5C-D1BA75186991}"/>
              </a:ext>
            </a:extLst>
          </p:cNvPr>
          <p:cNvSpPr txBox="1">
            <a:spLocks/>
          </p:cNvSpPr>
          <p:nvPr/>
        </p:nvSpPr>
        <p:spPr>
          <a:xfrm>
            <a:off x="761999" y="4402434"/>
            <a:ext cx="7450823" cy="1503416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285750" fontAlgn="auto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altLang="en-US" sz="12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Inflasi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: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Pengukuran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tingkat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pertumbuhan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tahunan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total GDP</a:t>
            </a:r>
            <a:endParaRPr lang="en-US" altLang="en-US" sz="1200" b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514350" lvl="1" indent="-285750" fontAlgn="auto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altLang="en-US" sz="12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Harapan_hidup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: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Jumlah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tahun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rata-rata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seorang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anak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baru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lahir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akan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hidup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jika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pola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kematian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saat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ini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tetap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sama</a:t>
            </a:r>
            <a:endParaRPr lang="en-US" altLang="en-US" sz="12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514350" lvl="1" indent="-285750" fontAlgn="auto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altLang="en-US" sz="12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Jumlah_fertility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: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Jumlah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anak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akan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lahir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jika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tingkat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kesuburan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usia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setiap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Wanita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saat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ini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tetap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sama</a:t>
            </a:r>
            <a:endParaRPr lang="en-US" altLang="en-US" sz="12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514350" lvl="1" indent="-285750" fontAlgn="auto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altLang="en-US" sz="12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GDPperkapita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: GDP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perkapita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.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Dihitung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sebagai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total GDP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dibagi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alt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 total </a:t>
            </a:r>
            <a:r>
              <a:rPr lang="en-US" altLang="en-US" sz="12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populasi</a:t>
            </a:r>
            <a:endParaRPr lang="en-US" altLang="en-US" sz="12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Multivariate </a:t>
            </a:r>
            <a:r>
              <a:rPr lang="en-US" dirty="0">
                <a:solidFill>
                  <a:schemeClr val="accent2"/>
                </a:solidFill>
              </a:rPr>
              <a:t>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0884F9-55D3-4735-A0A0-8F1FA7243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742" y="1310479"/>
            <a:ext cx="5450049" cy="52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C545-3B2E-4161-AA2C-2AF698FA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Multivariate </a:t>
            </a:r>
            <a:r>
              <a:rPr lang="en-US" dirty="0">
                <a:solidFill>
                  <a:srgbClr val="FF000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Analysis</a:t>
            </a:r>
            <a:endParaRPr lang="en-ID" dirty="0">
              <a:solidFill>
                <a:srgbClr val="FF00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AA173-D1D7-43CA-A6A9-677BD33C0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3" y="1465162"/>
            <a:ext cx="6156546" cy="5177524"/>
          </a:xfrm>
          <a:prstGeom prst="rect">
            <a:avLst/>
          </a:prstGeom>
        </p:spPr>
      </p:pic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70D4723-B37E-4ACA-820E-105506E0A473}"/>
              </a:ext>
            </a:extLst>
          </p:cNvPr>
          <p:cNvSpPr txBox="1">
            <a:spLocks/>
          </p:cNvSpPr>
          <p:nvPr/>
        </p:nvSpPr>
        <p:spPr>
          <a:xfrm>
            <a:off x="7412796" y="762897"/>
            <a:ext cx="4779203" cy="533220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numCol="1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Saya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melakukan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multivariate analysis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menggunakan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regplot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karna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regplot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kita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dapat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melihat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sebaran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serta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korelasi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tiap</a:t>
            </a:r>
            <a:r>
              <a:rPr lang="en-US" alt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data.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Saya juga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menggunakan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heatmap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method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pearson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untuk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melihat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korelasi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tiap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data.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Berdasarkan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hasil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dari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analisis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multivariat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menggunakan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regplot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dan heatmap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kita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dapat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melihat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bahwa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Harapan_hidup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memiliki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korelasi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positif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GDPperkapita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. Dari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hasil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heatmap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kita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menggunakan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method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pearson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untuk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menemukan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seberapa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besar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korelasi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antar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data,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kita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dapat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melihat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korelasi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GDPperkapita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Harapan_hidup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memiliki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korelasi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sebesar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0.6. Saya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akan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melakukan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analisis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terhadap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data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Harapan_hidup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GDPperkapita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asumsi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jika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memberikan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donasi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kepada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suatu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negara yang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memiliki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GDPperkapita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yang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rendah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dapat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meningkatkan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GDPperkapita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suatu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negara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sehingga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mempengaruhi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Harapan_hidup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dinegara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5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tersebut</a:t>
            </a:r>
            <a:r>
              <a:rPr lang="en-US" altLang="en-US" sz="1500" dirty="0">
                <a:latin typeface="Poppins Light" panose="00000400000000000000" pitchFamily="2" charset="0"/>
                <a:cs typeface="Poppins Light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7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Eksplorasi</a:t>
            </a:r>
            <a:r>
              <a:rPr lang="en-US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Data </a:t>
            </a:r>
            <a:r>
              <a:rPr lang="en-US" dirty="0" err="1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untuk</a:t>
            </a:r>
            <a:r>
              <a:rPr lang="en-US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di </a:t>
            </a:r>
            <a:r>
              <a:rPr lang="en-US" dirty="0" err="1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analisa</a:t>
            </a:r>
            <a:endParaRPr lang="en-US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2B94300-2F7D-4DC3-BC3E-9E5109250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62296"/>
            <a:ext cx="4155233" cy="497990"/>
          </a:xfrm>
        </p:spPr>
        <p:txBody>
          <a:bodyPr numCol="1"/>
          <a:lstStyle/>
          <a:p>
            <a:pPr>
              <a:spcBef>
                <a:spcPts val="600"/>
              </a:spcBef>
            </a:pPr>
            <a:r>
              <a:rPr lang="en-US" altLang="en-US" sz="16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20 Negara </a:t>
            </a:r>
            <a:r>
              <a:rPr lang="en-US" altLang="en-US" sz="16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altLang="en-US" sz="16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 GDP per </a:t>
            </a:r>
            <a:r>
              <a:rPr lang="en-US" altLang="en-US" sz="16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kapita</a:t>
            </a:r>
            <a:r>
              <a:rPr lang="en-US" altLang="en-US" sz="16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terendah</a:t>
            </a:r>
            <a:endParaRPr lang="en-US" altLang="en-US" sz="1400" b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8F4C98-4F28-4DE3-885B-145405FC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54450"/>
            <a:ext cx="7738188" cy="2558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C618E9-FE69-4FCF-B6E3-9B3BE95C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885" y="4040353"/>
            <a:ext cx="7738188" cy="252770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F3DE4E-E8D4-4028-A1D1-1F795BE391D9}"/>
              </a:ext>
            </a:extLst>
          </p:cNvPr>
          <p:cNvSpPr txBox="1">
            <a:spLocks/>
          </p:cNvSpPr>
          <p:nvPr/>
        </p:nvSpPr>
        <p:spPr>
          <a:xfrm>
            <a:off x="6419462" y="3739395"/>
            <a:ext cx="5408644" cy="497990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600"/>
              </a:spcBef>
              <a:spcAft>
                <a:spcPts val="0"/>
              </a:spcAft>
            </a:pPr>
            <a:r>
              <a:rPr lang="en-US" altLang="en-US" sz="16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20 Negara </a:t>
            </a:r>
            <a:r>
              <a:rPr lang="en-US" altLang="en-US" sz="16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altLang="en-US" sz="16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harapan</a:t>
            </a:r>
            <a:r>
              <a:rPr lang="en-US" altLang="en-US" sz="16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hidup</a:t>
            </a:r>
            <a:r>
              <a:rPr lang="en-US" altLang="en-US" sz="16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anak</a:t>
            </a:r>
            <a:r>
              <a:rPr lang="en-US" altLang="en-US" sz="16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b="1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terendah</a:t>
            </a:r>
            <a:endParaRPr lang="en-US" altLang="en-US" sz="1400" b="1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C7A37B9-E006-4BC0-BAB6-7845785C9446}"/>
              </a:ext>
            </a:extLst>
          </p:cNvPr>
          <p:cNvSpPr txBox="1">
            <a:spLocks/>
          </p:cNvSpPr>
          <p:nvPr/>
        </p:nvSpPr>
        <p:spPr>
          <a:xfrm>
            <a:off x="829375" y="1905776"/>
            <a:ext cx="3827405" cy="287695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Check outliers</a:t>
            </a:r>
            <a:endParaRPr lang="en-US" alt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B7300-EDC9-4FF9-99A3-4F7E344A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3" y="2176366"/>
            <a:ext cx="3730131" cy="2076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9FB562-DB2F-4228-A90C-7E924371F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51" y="4252934"/>
            <a:ext cx="3730133" cy="20538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Treatment Data</a:t>
            </a:r>
            <a:br>
              <a:rPr lang="en-US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en-US" alt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(Analisa data </a:t>
            </a:r>
            <a:r>
              <a:rPr lang="en-US" alt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pencilan</a:t>
            </a:r>
            <a:r>
              <a:rPr lang="en-US" alt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alt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Scalling</a:t>
            </a:r>
            <a:r>
              <a:rPr lang="en-US" alt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data, </a:t>
            </a:r>
            <a:r>
              <a:rPr lang="en-US" alt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Pengelompokan</a:t>
            </a:r>
            <a:r>
              <a:rPr lang="en-US" alt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data </a:t>
            </a:r>
            <a:r>
              <a:rPr lang="en-US" alt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alt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altLang="en-US" sz="1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kmeans</a:t>
            </a:r>
            <a:r>
              <a:rPr lang="en-US" alt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8C9DF-AE5C-47A0-86B4-700228EC9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917" y="2192694"/>
            <a:ext cx="1876425" cy="1152525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6942E42-028B-427F-BB2A-7B39FA1E32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0500" y="1904999"/>
            <a:ext cx="3827405" cy="287695"/>
          </a:xfrm>
        </p:spPr>
        <p:txBody>
          <a:bodyPr numCol="1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Tidak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terdapat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missing value</a:t>
            </a:r>
            <a:endParaRPr lang="en-US" alt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E2972A1-D627-4819-992D-11162A59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463" y="2671095"/>
            <a:ext cx="3782836" cy="2103022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985A1D3-C390-4F6D-A49C-DAD9472C5EC4}"/>
              </a:ext>
            </a:extLst>
          </p:cNvPr>
          <p:cNvSpPr txBox="1">
            <a:spLocks/>
          </p:cNvSpPr>
          <p:nvPr/>
        </p:nvSpPr>
        <p:spPr>
          <a:xfrm>
            <a:off x="4940895" y="1905776"/>
            <a:ext cx="3904525" cy="684501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Treatment outliers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dengan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menggunakan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batas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atas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dan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bawah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pada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kuartil</a:t>
            </a:r>
            <a:endParaRPr lang="en-US" alt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DD5FD447-5A35-455E-A916-B2D2AD6B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520" y="715961"/>
            <a:ext cx="6477000" cy="118903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Treatment Data</a:t>
            </a:r>
            <a:br>
              <a:rPr lang="en-US" dirty="0">
                <a:solidFill>
                  <a:schemeClr val="accent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en-US" altLang="en-US" sz="1800" dirty="0">
                <a:solidFill>
                  <a:schemeClr val="accent3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(Analisa data </a:t>
            </a:r>
            <a:r>
              <a:rPr lang="en-US" altLang="en-US" sz="1800" dirty="0" err="1">
                <a:solidFill>
                  <a:schemeClr val="accent3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pencilan</a:t>
            </a:r>
            <a:r>
              <a:rPr lang="en-US" altLang="en-US" sz="1800" dirty="0">
                <a:solidFill>
                  <a:schemeClr val="accent3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altLang="en-US" sz="1800" dirty="0" err="1">
                <a:solidFill>
                  <a:schemeClr val="accent3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Scalling</a:t>
            </a:r>
            <a:r>
              <a:rPr lang="en-US" altLang="en-US" sz="1800" dirty="0">
                <a:solidFill>
                  <a:schemeClr val="accent3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data, </a:t>
            </a:r>
            <a:r>
              <a:rPr lang="en-US" altLang="en-US" sz="1800" dirty="0" err="1">
                <a:solidFill>
                  <a:schemeClr val="accent3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Pengelompokan</a:t>
            </a:r>
            <a:r>
              <a:rPr lang="en-US" altLang="en-US" sz="1800" dirty="0">
                <a:solidFill>
                  <a:schemeClr val="accent3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data </a:t>
            </a:r>
            <a:r>
              <a:rPr lang="en-US" altLang="en-US" sz="1800" dirty="0" err="1">
                <a:solidFill>
                  <a:schemeClr val="accent3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dengan</a:t>
            </a:r>
            <a:r>
              <a:rPr lang="en-US" altLang="en-US" sz="1800" dirty="0">
                <a:solidFill>
                  <a:schemeClr val="accent3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altLang="en-US" sz="1800" dirty="0" err="1">
                <a:solidFill>
                  <a:schemeClr val="accent3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kmeans</a:t>
            </a:r>
            <a:r>
              <a:rPr lang="en-US" altLang="en-US" sz="1800" dirty="0">
                <a:solidFill>
                  <a:schemeClr val="accent3">
                    <a:lumMod val="7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BF3FEF-E84A-4B16-B7D4-EBC9EB532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463" y="4774117"/>
            <a:ext cx="3782836" cy="20663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6FCDF1-7AA6-4DCB-A3F1-393AE23B1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082" y="2667390"/>
            <a:ext cx="2352675" cy="2266950"/>
          </a:xfrm>
          <a:prstGeom prst="rect">
            <a:avLst/>
          </a:prstGeom>
        </p:spPr>
      </p:pic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364262D-2189-4D36-92C2-38D8AB7416BA}"/>
              </a:ext>
            </a:extLst>
          </p:cNvPr>
          <p:cNvSpPr txBox="1">
            <a:spLocks/>
          </p:cNvSpPr>
          <p:nvPr/>
        </p:nvSpPr>
        <p:spPr>
          <a:xfrm>
            <a:off x="8777674" y="1902071"/>
            <a:ext cx="3118857" cy="684501"/>
          </a:xfrm>
          <a:prstGeom prst="rect">
            <a:avLst/>
          </a:prstGeom>
        </p:spPr>
        <p:txBody>
          <a:bodyPr numCol="1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Detail data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setelah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altLang="en-US" sz="16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dilakukan</a:t>
            </a:r>
            <a:r>
              <a:rPr lang="en-US" altLang="en-US" sz="1600" dirty="0">
                <a:latin typeface="Poppins Light" panose="00000400000000000000" pitchFamily="2" charset="0"/>
                <a:cs typeface="Poppins Light" panose="00000400000000000000" pitchFamily="2" charset="0"/>
              </a:rPr>
              <a:t> treatment</a:t>
            </a:r>
            <a:endParaRPr lang="en-US" alt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1485</TotalTime>
  <Words>685</Words>
  <Application>Microsoft Office PowerPoint</Application>
  <PresentationFormat>Widescreen</PresentationFormat>
  <Paragraphs>68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Courier New</vt:lpstr>
      <vt:lpstr>Humming</vt:lpstr>
      <vt:lpstr>Poetsen One</vt:lpstr>
      <vt:lpstr>Poppins ExtraBold</vt:lpstr>
      <vt:lpstr>Poppins ExtraLight</vt:lpstr>
      <vt:lpstr>Poppins Light</vt:lpstr>
      <vt:lpstr>Poppins Medium</vt:lpstr>
      <vt:lpstr>Segoe UI</vt:lpstr>
      <vt:lpstr>Office Theme</vt:lpstr>
      <vt:lpstr>Final Project  By: Hugo F. Lawrens</vt:lpstr>
      <vt:lpstr>Latar Belakang</vt:lpstr>
      <vt:lpstr>Tujuan Analisis</vt:lpstr>
      <vt:lpstr>Membaca dan Memahami data</vt:lpstr>
      <vt:lpstr>Multivariate Analysis</vt:lpstr>
      <vt:lpstr>Multivariate Analysis</vt:lpstr>
      <vt:lpstr>Eksplorasi Data untuk di analisa</vt:lpstr>
      <vt:lpstr>Treatment Data (Analisa data pencilan, Scalling data, Pengelompokan data dengan kmeans)</vt:lpstr>
      <vt:lpstr>Treatment Data (Analisa data pencilan, Scalling data, Pengelompokan data dengan kmeans)</vt:lpstr>
      <vt:lpstr>Check Korelasi Data </vt:lpstr>
      <vt:lpstr>Clustering KMeans</vt:lpstr>
      <vt:lpstr>Filter and Sort Countries</vt:lpstr>
      <vt:lpstr>Visualisasi Data</vt:lpstr>
      <vt:lpstr>Visualisasi Data</vt:lpstr>
      <vt:lpstr>Hasil Analisa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By: Hugo F. Lawrens</dc:title>
  <dc:subject/>
  <dc:creator>Hugo Lawrens</dc:creator>
  <cp:keywords/>
  <dc:description/>
  <cp:lastModifiedBy>Hugo Lawrens</cp:lastModifiedBy>
  <cp:revision>20</cp:revision>
  <dcterms:created xsi:type="dcterms:W3CDTF">2022-03-03T19:30:20Z</dcterms:created>
  <dcterms:modified xsi:type="dcterms:W3CDTF">2022-03-07T00:23:10Z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