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ns Light" charset="1" panose="020B0306030504020204"/>
      <p:regular r:id="rId17"/>
    </p:embeddedFont>
    <p:embeddedFont>
      <p:font typeface="Poppins Semi-Bold" charset="1" panose="00000700000000000000"/>
      <p:regular r:id="rId18"/>
    </p:embeddedFont>
    <p:embeddedFont>
      <p:font typeface="Poppins Bold" charset="1" panose="00000800000000000000"/>
      <p:regular r:id="rId19"/>
    </p:embeddedFont>
    <p:embeddedFont>
      <p:font typeface="DM Sans" charset="1" panose="00000000000000000000"/>
      <p:regular r:id="rId20"/>
    </p:embeddedFont>
    <p:embeddedFont>
      <p:font typeface="DM Sans Italics" charset="1" panose="00000000000000000000"/>
      <p:regular r:id="rId21"/>
    </p:embeddedFont>
    <p:embeddedFont>
      <p:font typeface="Poppins Bold Italics" charset="1" panose="000008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notesMasters/notesMaster1.xml" Type="http://schemas.openxmlformats.org/officeDocument/2006/relationships/notesMaster"/><Relationship Id="rId24" Target="theme/theme2.xml" Type="http://schemas.openxmlformats.org/officeDocument/2006/relationships/theme"/><Relationship Id="rId25" Target="notesSlides/notesSlide1.xml" Type="http://schemas.openxmlformats.org/officeDocument/2006/relationships/notesSlide"/><Relationship Id="rId26" Target="notesSlides/notesSlide2.xml" Type="http://schemas.openxmlformats.org/officeDocument/2006/relationships/notesSlide"/><Relationship Id="rId27" Target="notesSlides/notesSlide3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Avaliação de Programas - uma função evaluate para avaliar programas</a:t>
            </a:r>
          </a:p>
          <a:p>
            <a:r>
              <a:rPr lang="en-US"/>
              <a:t/>
            </a:r>
          </a:p>
          <a:p>
            <a:r>
              <a:rPr lang="en-US"/>
              <a:t>Testes Unitários - permite correr um teste ou todos os casos de teste de uma só vez</a:t>
            </a:r>
          </a:p>
          <a:p>
            <a:r>
              <a:rPr lang="en-US"/>
              <a:t/>
            </a:r>
          </a:p>
          <a:p>
            <a:r>
              <a:rPr lang="en-US"/>
              <a:t>Testes com Mutação - aplica mutações aleatórias à AST do programa como, alteração de operadores, modificação de literais ou inversão de condições são corridos os mesmos testes</a:t>
            </a:r>
          </a:p>
          <a:p>
            <a:r>
              <a:rPr lang="en-US"/>
              <a:t/>
            </a:r>
          </a:p>
          <a:p>
            <a:r>
              <a:rPr lang="en-US"/>
              <a:t>Instrumentação e SBFL - insere print antes de cada instrução executável, permitindo o rastreamento durante a avaliação do programa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Avaliação de Programas - uma função evaluate para avaliar programas</a:t>
            </a:r>
          </a:p>
          <a:p>
            <a:r>
              <a:rPr lang="en-US"/>
              <a:t/>
            </a:r>
          </a:p>
          <a:p>
            <a:r>
              <a:rPr lang="en-US"/>
              <a:t>Testes Unitários - permite correr um teste ou todos os casos de teste de uma só vez</a:t>
            </a:r>
          </a:p>
          <a:p>
            <a:r>
              <a:rPr lang="en-US"/>
              <a:t/>
            </a:r>
          </a:p>
          <a:p>
            <a:r>
              <a:rPr lang="en-US"/>
              <a:t>Testes com Mutação - aplica mutações aleatórias à AST do programa como, alteração de operadores, modificação de literais ou inversão de condições são corridos os mesmos testes</a:t>
            </a:r>
          </a:p>
          <a:p>
            <a:r>
              <a:rPr lang="en-US"/>
              <a:t/>
            </a:r>
          </a:p>
          <a:p>
            <a:r>
              <a:rPr lang="en-US"/>
              <a:t>Instrumentação e SBFL - insere print antes de cada instrução executável, permitindo o rastreamento durante a avaliação do programa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TRABALHO FUTURO</a:t>
            </a:r>
          </a:p>
          <a:p>
            <a:r>
              <a:rPr lang="en-US"/>
              <a:t/>
            </a:r>
          </a:p>
          <a:p>
            <a:r>
              <a:rPr lang="en-US"/>
              <a:t>Property-Based Testing</a:t>
            </a:r>
          </a:p>
          <a:p>
            <a:r>
              <a:rPr lang="en-US"/>
              <a:t>Hypothesis - aumentar a cobertura e robutez dos testes</a:t>
            </a:r>
          </a:p>
          <a:p>
            <a:r>
              <a:rPr lang="en-US"/>
              <a:t>Mutmut</a:t>
            </a:r>
          </a:p>
          <a:p>
            <a:r>
              <a:rPr lang="en-US"/>
              <a:t/>
            </a:r>
          </a:p>
          <a:p>
            <a:r>
              <a:rPr lang="en-US"/>
              <a:t>Mutation Testing Tool - análise mais sistemática da eficácia dos casos de teste. O ambiente torna-se mais rigoroso devido à combinação entre mutações automatizadas e geração com base em propriedades</a:t>
            </a:r>
          </a:p>
          <a:p>
            <a:r>
              <a:rPr lang="en-US"/>
              <a:t/>
            </a:r>
          </a:p>
          <a:p>
            <a:r>
              <a:rPr lang="en-US"/>
              <a:t>CONCLUSÃO</a:t>
            </a:r>
          </a:p>
          <a:p>
            <a:r>
              <a:rPr lang="en-US"/>
              <a:t/>
            </a:r>
          </a:p>
          <a:p>
            <a:r>
              <a:rPr lang="en-US"/>
              <a:t>- A escolha da linguagem mostrou-se eficaz, facilitando a legibilidade e o seu desenvolvimento.</a:t>
            </a:r>
          </a:p>
          <a:p>
            <a:r>
              <a:rPr lang="en-US"/>
              <a:t>- Otimização e Refatoração mostraram ganhos na clareza e no desempenho.</a:t>
            </a:r>
          </a:p>
          <a:p>
            <a:r>
              <a:rPr lang="en-US"/>
              <a:t>- Os sistemas de code smells permitiram identificar padrões problemáticos.</a:t>
            </a:r>
          </a:p>
          <a:p>
            <a:r>
              <a:rPr lang="en-US"/>
              <a:t>- Foi implementada uma infraestrutura de testes unitários para avaliar programas, reforçada pelo Spectrum-Based Fault Location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93400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448825" y="6591632"/>
            <a:ext cx="5390350" cy="1249908"/>
            <a:chOff x="0" y="0"/>
            <a:chExt cx="1419681" cy="3291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19681" cy="329194"/>
            </a:xfrm>
            <a:custGeom>
              <a:avLst/>
              <a:gdLst/>
              <a:ahLst/>
              <a:cxnLst/>
              <a:rect r="r" b="b" t="t" l="l"/>
              <a:pathLst>
                <a:path h="329194" w="1419681">
                  <a:moveTo>
                    <a:pt x="0" y="0"/>
                  </a:moveTo>
                  <a:lnTo>
                    <a:pt x="1419681" y="0"/>
                  </a:lnTo>
                  <a:lnTo>
                    <a:pt x="1419681" y="329194"/>
                  </a:lnTo>
                  <a:lnTo>
                    <a:pt x="0" y="329194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419681" cy="3672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Luís Miguel Moreira Ferreira PG57582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Lara Beatriz Pinto Ferreira PG57579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Hugo Ricardo Macedo Gomes PG57549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610563" y="1934542"/>
            <a:ext cx="13066873" cy="465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60"/>
              </a:lnSpc>
            </a:pPr>
            <a:r>
              <a:rPr lang="en-US" b="true" sz="10400" spc="-56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MANUTENÇÃO E EVOLUÇÃO DE SOFTWARE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98161" y="2419276"/>
            <a:ext cx="11691678" cy="5391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26"/>
              </a:lnSpc>
            </a:pPr>
            <a:r>
              <a:rPr lang="en-US" b="true" sz="1202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Conclusão e Trabalho Futuro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93400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448825" y="6591632"/>
            <a:ext cx="5390350" cy="1249908"/>
            <a:chOff x="0" y="0"/>
            <a:chExt cx="1419681" cy="3291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19681" cy="329194"/>
            </a:xfrm>
            <a:custGeom>
              <a:avLst/>
              <a:gdLst/>
              <a:ahLst/>
              <a:cxnLst/>
              <a:rect r="r" b="b" t="t" l="l"/>
              <a:pathLst>
                <a:path h="329194" w="1419681">
                  <a:moveTo>
                    <a:pt x="0" y="0"/>
                  </a:moveTo>
                  <a:lnTo>
                    <a:pt x="1419681" y="0"/>
                  </a:lnTo>
                  <a:lnTo>
                    <a:pt x="1419681" y="329194"/>
                  </a:lnTo>
                  <a:lnTo>
                    <a:pt x="0" y="329194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419681" cy="3672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Luís Miguel Moreira Ferreira PG57582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Lara Beatriz Pinto Ferreira PG57579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Hugo Ricardo Macedo Gomes PG57549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610563" y="1934542"/>
            <a:ext cx="13066873" cy="465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60"/>
              </a:lnSpc>
            </a:pPr>
            <a:r>
              <a:rPr lang="en-US" b="true" sz="10400" spc="-56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MANUTENÇÃO E EVOLUÇÃO DE SOFTWARE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45294" y="-314584"/>
            <a:ext cx="7454365" cy="10601584"/>
            <a:chOff x="0" y="0"/>
            <a:chExt cx="1963290" cy="27921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516941" y="1848129"/>
            <a:ext cx="8011990" cy="1347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12"/>
              </a:lnSpc>
            </a:pPr>
            <a:r>
              <a:rPr lang="en-US" sz="960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16941" y="3561540"/>
            <a:ext cx="9059727" cy="4882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sz="3200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3200" spc="19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riar uma linguagem de programação própria e aplicar sobre a mesma:</a:t>
            </a:r>
          </a:p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</a:p>
          <a:p>
            <a:pPr algn="l" marL="690881" indent="-345440" lvl="1">
              <a:lnSpc>
                <a:spcPts val="4320"/>
              </a:lnSpc>
              <a:buFont typeface="Arial"/>
              <a:buChar char="•"/>
            </a:pPr>
            <a:r>
              <a:rPr lang="en-US" sz="3200" i="true" spc="192" u="none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Parsing</a:t>
            </a:r>
          </a:p>
          <a:p>
            <a:pPr algn="l" marL="690881" indent="-345440" lvl="1">
              <a:lnSpc>
                <a:spcPts val="4320"/>
              </a:lnSpc>
              <a:buFont typeface="Arial"/>
              <a:buChar char="•"/>
            </a:pPr>
            <a:r>
              <a:rPr lang="en-US" sz="3200" i="true" spc="192" u="none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Pretty-Printing</a:t>
            </a:r>
          </a:p>
          <a:p>
            <a:pPr algn="l" marL="690881" indent="-345440" lvl="1">
              <a:lnSpc>
                <a:spcPts val="4320"/>
              </a:lnSpc>
              <a:buFont typeface="Arial"/>
              <a:buChar char="•"/>
            </a:pPr>
            <a:r>
              <a:rPr lang="en-US" sz="3200" spc="19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Otimização/Refatoração</a:t>
            </a:r>
          </a:p>
          <a:p>
            <a:pPr algn="l" marL="690881" indent="-345440" lvl="1">
              <a:lnSpc>
                <a:spcPts val="4320"/>
              </a:lnSpc>
              <a:buFont typeface="Arial"/>
              <a:buChar char="•"/>
            </a:pPr>
            <a:r>
              <a:rPr lang="en-US" sz="3200" spc="19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Testes Unitários/Testes com Mutação</a:t>
            </a:r>
          </a:p>
          <a:p>
            <a:pPr algn="l" marL="690881" indent="-345440" lvl="1">
              <a:lnSpc>
                <a:spcPts val="4320"/>
              </a:lnSpc>
              <a:buFont typeface="Arial"/>
              <a:buChar char="•"/>
            </a:pPr>
            <a:r>
              <a:rPr lang="en-US" sz="3200" spc="19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Localização de Falhas</a:t>
            </a:r>
          </a:p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40104"/>
            <a:ext cx="15166895" cy="1492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44"/>
              </a:lnSpc>
            </a:pPr>
            <a:r>
              <a:rPr lang="en-US" sz="960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Especificação da </a:t>
            </a:r>
            <a:r>
              <a:rPr lang="en-US" b="true" sz="9600" i="true">
                <a:solidFill>
                  <a:srgbClr val="1C21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LANG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45230" y="4194007"/>
            <a:ext cx="6857429" cy="764708"/>
            <a:chOff x="0" y="0"/>
            <a:chExt cx="1806072" cy="20140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06072" cy="201405"/>
            </a:xfrm>
            <a:custGeom>
              <a:avLst/>
              <a:gdLst/>
              <a:ahLst/>
              <a:cxnLst/>
              <a:rect r="r" b="b" t="t" l="l"/>
              <a:pathLst>
                <a:path h="201405" w="1806072">
                  <a:moveTo>
                    <a:pt x="57578" y="0"/>
                  </a:moveTo>
                  <a:lnTo>
                    <a:pt x="1748494" y="0"/>
                  </a:lnTo>
                  <a:cubicBezTo>
                    <a:pt x="1780293" y="0"/>
                    <a:pt x="1806072" y="25779"/>
                    <a:pt x="1806072" y="57578"/>
                  </a:cubicBezTo>
                  <a:lnTo>
                    <a:pt x="1806072" y="143826"/>
                  </a:lnTo>
                  <a:cubicBezTo>
                    <a:pt x="1806072" y="175626"/>
                    <a:pt x="1780293" y="201405"/>
                    <a:pt x="1748494" y="201405"/>
                  </a:cubicBezTo>
                  <a:lnTo>
                    <a:pt x="57578" y="201405"/>
                  </a:lnTo>
                  <a:cubicBezTo>
                    <a:pt x="25779" y="201405"/>
                    <a:pt x="0" y="175626"/>
                    <a:pt x="0" y="143826"/>
                  </a:cubicBezTo>
                  <a:lnTo>
                    <a:pt x="0" y="57578"/>
                  </a:lnTo>
                  <a:cubicBezTo>
                    <a:pt x="0" y="25779"/>
                    <a:pt x="25779" y="0"/>
                    <a:pt x="5757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806072" cy="258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25348" y="4374812"/>
            <a:ext cx="6497192" cy="403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5"/>
              </a:lnSpc>
            </a:pPr>
            <a:r>
              <a:rPr lang="en-US" b="true" sz="269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Variáveis (declaração e atribuição)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73627" y="5287001"/>
            <a:ext cx="6829032" cy="764708"/>
            <a:chOff x="0" y="0"/>
            <a:chExt cx="1798593" cy="2014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98593" cy="201405"/>
            </a:xfrm>
            <a:custGeom>
              <a:avLst/>
              <a:gdLst/>
              <a:ahLst/>
              <a:cxnLst/>
              <a:rect r="r" b="b" t="t" l="l"/>
              <a:pathLst>
                <a:path h="201405" w="1798593">
                  <a:moveTo>
                    <a:pt x="57818" y="0"/>
                  </a:moveTo>
                  <a:lnTo>
                    <a:pt x="1740775" y="0"/>
                  </a:lnTo>
                  <a:cubicBezTo>
                    <a:pt x="1756109" y="0"/>
                    <a:pt x="1770816" y="6091"/>
                    <a:pt x="1781658" y="16934"/>
                  </a:cubicBezTo>
                  <a:cubicBezTo>
                    <a:pt x="1792501" y="27777"/>
                    <a:pt x="1798593" y="42483"/>
                    <a:pt x="1798593" y="57818"/>
                  </a:cubicBezTo>
                  <a:lnTo>
                    <a:pt x="1798593" y="143587"/>
                  </a:lnTo>
                  <a:cubicBezTo>
                    <a:pt x="1798593" y="158921"/>
                    <a:pt x="1792501" y="173627"/>
                    <a:pt x="1781658" y="184470"/>
                  </a:cubicBezTo>
                  <a:cubicBezTo>
                    <a:pt x="1770816" y="195313"/>
                    <a:pt x="1756109" y="201405"/>
                    <a:pt x="1740775" y="201405"/>
                  </a:cubicBezTo>
                  <a:lnTo>
                    <a:pt x="57818" y="201405"/>
                  </a:lnTo>
                  <a:cubicBezTo>
                    <a:pt x="42483" y="201405"/>
                    <a:pt x="27777" y="195313"/>
                    <a:pt x="16934" y="184470"/>
                  </a:cubicBezTo>
                  <a:cubicBezTo>
                    <a:pt x="6091" y="173627"/>
                    <a:pt x="0" y="158921"/>
                    <a:pt x="0" y="143587"/>
                  </a:cubicBezTo>
                  <a:lnTo>
                    <a:pt x="0" y="57818"/>
                  </a:lnTo>
                  <a:cubicBezTo>
                    <a:pt x="0" y="42483"/>
                    <a:pt x="6091" y="27777"/>
                    <a:pt x="16934" y="16934"/>
                  </a:cubicBezTo>
                  <a:cubicBezTo>
                    <a:pt x="27777" y="6091"/>
                    <a:pt x="42483" y="0"/>
                    <a:pt x="578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798593" cy="258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679742" y="5464593"/>
            <a:ext cx="4840387" cy="403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5"/>
              </a:lnSpc>
            </a:pPr>
            <a:r>
              <a:rPr lang="en-US" b="true" sz="269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Expressões Aritméticas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673627" y="6376782"/>
            <a:ext cx="6829032" cy="764708"/>
            <a:chOff x="0" y="0"/>
            <a:chExt cx="1798593" cy="20140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98593" cy="201405"/>
            </a:xfrm>
            <a:custGeom>
              <a:avLst/>
              <a:gdLst/>
              <a:ahLst/>
              <a:cxnLst/>
              <a:rect r="r" b="b" t="t" l="l"/>
              <a:pathLst>
                <a:path h="201405" w="1798593">
                  <a:moveTo>
                    <a:pt x="57818" y="0"/>
                  </a:moveTo>
                  <a:lnTo>
                    <a:pt x="1740775" y="0"/>
                  </a:lnTo>
                  <a:cubicBezTo>
                    <a:pt x="1756109" y="0"/>
                    <a:pt x="1770816" y="6091"/>
                    <a:pt x="1781658" y="16934"/>
                  </a:cubicBezTo>
                  <a:cubicBezTo>
                    <a:pt x="1792501" y="27777"/>
                    <a:pt x="1798593" y="42483"/>
                    <a:pt x="1798593" y="57818"/>
                  </a:cubicBezTo>
                  <a:lnTo>
                    <a:pt x="1798593" y="143587"/>
                  </a:lnTo>
                  <a:cubicBezTo>
                    <a:pt x="1798593" y="158921"/>
                    <a:pt x="1792501" y="173627"/>
                    <a:pt x="1781658" y="184470"/>
                  </a:cubicBezTo>
                  <a:cubicBezTo>
                    <a:pt x="1770816" y="195313"/>
                    <a:pt x="1756109" y="201405"/>
                    <a:pt x="1740775" y="201405"/>
                  </a:cubicBezTo>
                  <a:lnTo>
                    <a:pt x="57818" y="201405"/>
                  </a:lnTo>
                  <a:cubicBezTo>
                    <a:pt x="42483" y="201405"/>
                    <a:pt x="27777" y="195313"/>
                    <a:pt x="16934" y="184470"/>
                  </a:cubicBezTo>
                  <a:cubicBezTo>
                    <a:pt x="6091" y="173627"/>
                    <a:pt x="0" y="158921"/>
                    <a:pt x="0" y="143587"/>
                  </a:cubicBezTo>
                  <a:lnTo>
                    <a:pt x="0" y="57818"/>
                  </a:lnTo>
                  <a:cubicBezTo>
                    <a:pt x="0" y="42483"/>
                    <a:pt x="6091" y="27777"/>
                    <a:pt x="16934" y="16934"/>
                  </a:cubicBezTo>
                  <a:cubicBezTo>
                    <a:pt x="27777" y="6091"/>
                    <a:pt x="42483" y="0"/>
                    <a:pt x="578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798593" cy="258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346881" y="6554375"/>
            <a:ext cx="5454127" cy="403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5"/>
              </a:lnSpc>
            </a:pPr>
            <a:r>
              <a:rPr lang="en-US" b="true" sz="269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Expressões Boleanas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697213" y="7469776"/>
            <a:ext cx="6805445" cy="764708"/>
            <a:chOff x="0" y="0"/>
            <a:chExt cx="1792381" cy="20140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92381" cy="201405"/>
            </a:xfrm>
            <a:custGeom>
              <a:avLst/>
              <a:gdLst/>
              <a:ahLst/>
              <a:cxnLst/>
              <a:rect r="r" b="b" t="t" l="l"/>
              <a:pathLst>
                <a:path h="201405" w="1792381">
                  <a:moveTo>
                    <a:pt x="58018" y="0"/>
                  </a:moveTo>
                  <a:lnTo>
                    <a:pt x="1734363" y="0"/>
                  </a:lnTo>
                  <a:cubicBezTo>
                    <a:pt x="1766405" y="0"/>
                    <a:pt x="1792381" y="25976"/>
                    <a:pt x="1792381" y="58018"/>
                  </a:cubicBezTo>
                  <a:lnTo>
                    <a:pt x="1792381" y="143387"/>
                  </a:lnTo>
                  <a:cubicBezTo>
                    <a:pt x="1792381" y="175429"/>
                    <a:pt x="1766405" y="201405"/>
                    <a:pt x="1734363" y="201405"/>
                  </a:cubicBezTo>
                  <a:lnTo>
                    <a:pt x="58018" y="201405"/>
                  </a:lnTo>
                  <a:cubicBezTo>
                    <a:pt x="25976" y="201405"/>
                    <a:pt x="0" y="175429"/>
                    <a:pt x="0" y="143387"/>
                  </a:cubicBezTo>
                  <a:lnTo>
                    <a:pt x="0" y="58018"/>
                  </a:lnTo>
                  <a:cubicBezTo>
                    <a:pt x="0" y="25976"/>
                    <a:pt x="25976" y="0"/>
                    <a:pt x="580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792381" cy="258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815553" y="7650581"/>
            <a:ext cx="4516783" cy="403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5"/>
              </a:lnSpc>
            </a:pPr>
            <a:r>
              <a:rPr lang="en-US" b="true" sz="269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Condicionais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756945" y="4194007"/>
            <a:ext cx="6805445" cy="764708"/>
            <a:chOff x="0" y="0"/>
            <a:chExt cx="1792381" cy="20140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92381" cy="201405"/>
            </a:xfrm>
            <a:custGeom>
              <a:avLst/>
              <a:gdLst/>
              <a:ahLst/>
              <a:cxnLst/>
              <a:rect r="r" b="b" t="t" l="l"/>
              <a:pathLst>
                <a:path h="201405" w="1792381">
                  <a:moveTo>
                    <a:pt x="58018" y="0"/>
                  </a:moveTo>
                  <a:lnTo>
                    <a:pt x="1734363" y="0"/>
                  </a:lnTo>
                  <a:cubicBezTo>
                    <a:pt x="1766405" y="0"/>
                    <a:pt x="1792381" y="25976"/>
                    <a:pt x="1792381" y="58018"/>
                  </a:cubicBezTo>
                  <a:lnTo>
                    <a:pt x="1792381" y="143387"/>
                  </a:lnTo>
                  <a:cubicBezTo>
                    <a:pt x="1792381" y="175429"/>
                    <a:pt x="1766405" y="201405"/>
                    <a:pt x="1734363" y="201405"/>
                  </a:cubicBezTo>
                  <a:lnTo>
                    <a:pt x="58018" y="201405"/>
                  </a:lnTo>
                  <a:cubicBezTo>
                    <a:pt x="25976" y="201405"/>
                    <a:pt x="0" y="175429"/>
                    <a:pt x="0" y="143387"/>
                  </a:cubicBezTo>
                  <a:lnTo>
                    <a:pt x="0" y="58018"/>
                  </a:lnTo>
                  <a:cubicBezTo>
                    <a:pt x="0" y="25976"/>
                    <a:pt x="25976" y="0"/>
                    <a:pt x="580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1792381" cy="258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1418116" y="4374812"/>
            <a:ext cx="3483103" cy="403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5"/>
              </a:lnSpc>
            </a:pPr>
            <a:r>
              <a:rPr lang="en-US" b="true" sz="269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Ciclos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9780531" y="5283788"/>
            <a:ext cx="6805445" cy="764708"/>
            <a:chOff x="0" y="0"/>
            <a:chExt cx="1792381" cy="20140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92381" cy="201405"/>
            </a:xfrm>
            <a:custGeom>
              <a:avLst/>
              <a:gdLst/>
              <a:ahLst/>
              <a:cxnLst/>
              <a:rect r="r" b="b" t="t" l="l"/>
              <a:pathLst>
                <a:path h="201405" w="1792381">
                  <a:moveTo>
                    <a:pt x="58018" y="0"/>
                  </a:moveTo>
                  <a:lnTo>
                    <a:pt x="1734363" y="0"/>
                  </a:lnTo>
                  <a:cubicBezTo>
                    <a:pt x="1766405" y="0"/>
                    <a:pt x="1792381" y="25976"/>
                    <a:pt x="1792381" y="58018"/>
                  </a:cubicBezTo>
                  <a:lnTo>
                    <a:pt x="1792381" y="143387"/>
                  </a:lnTo>
                  <a:cubicBezTo>
                    <a:pt x="1792381" y="175429"/>
                    <a:pt x="1766405" y="201405"/>
                    <a:pt x="1734363" y="201405"/>
                  </a:cubicBezTo>
                  <a:lnTo>
                    <a:pt x="58018" y="201405"/>
                  </a:lnTo>
                  <a:cubicBezTo>
                    <a:pt x="25976" y="201405"/>
                    <a:pt x="0" y="175429"/>
                    <a:pt x="0" y="143387"/>
                  </a:cubicBezTo>
                  <a:lnTo>
                    <a:pt x="0" y="58018"/>
                  </a:lnTo>
                  <a:cubicBezTo>
                    <a:pt x="0" y="25976"/>
                    <a:pt x="25976" y="0"/>
                    <a:pt x="580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1792381" cy="258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120151" y="5464593"/>
            <a:ext cx="6126206" cy="403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5"/>
              </a:lnSpc>
            </a:pPr>
            <a:r>
              <a:rPr lang="en-US" b="true" sz="269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Definição e Chamada de Funções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9780531" y="6373570"/>
            <a:ext cx="6805445" cy="764708"/>
            <a:chOff x="0" y="0"/>
            <a:chExt cx="1792381" cy="20140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792381" cy="201405"/>
            </a:xfrm>
            <a:custGeom>
              <a:avLst/>
              <a:gdLst/>
              <a:ahLst/>
              <a:cxnLst/>
              <a:rect r="r" b="b" t="t" l="l"/>
              <a:pathLst>
                <a:path h="201405" w="1792381">
                  <a:moveTo>
                    <a:pt x="58018" y="0"/>
                  </a:moveTo>
                  <a:lnTo>
                    <a:pt x="1734363" y="0"/>
                  </a:lnTo>
                  <a:cubicBezTo>
                    <a:pt x="1766405" y="0"/>
                    <a:pt x="1792381" y="25976"/>
                    <a:pt x="1792381" y="58018"/>
                  </a:cubicBezTo>
                  <a:lnTo>
                    <a:pt x="1792381" y="143387"/>
                  </a:lnTo>
                  <a:cubicBezTo>
                    <a:pt x="1792381" y="175429"/>
                    <a:pt x="1766405" y="201405"/>
                    <a:pt x="1734363" y="201405"/>
                  </a:cubicBezTo>
                  <a:lnTo>
                    <a:pt x="58018" y="201405"/>
                  </a:lnTo>
                  <a:cubicBezTo>
                    <a:pt x="25976" y="201405"/>
                    <a:pt x="0" y="175429"/>
                    <a:pt x="0" y="143387"/>
                  </a:cubicBezTo>
                  <a:lnTo>
                    <a:pt x="0" y="58018"/>
                  </a:lnTo>
                  <a:cubicBezTo>
                    <a:pt x="0" y="25976"/>
                    <a:pt x="25976" y="0"/>
                    <a:pt x="580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1792381" cy="2585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639513" y="6553321"/>
            <a:ext cx="5087480" cy="403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5"/>
              </a:lnSpc>
            </a:pPr>
            <a:r>
              <a:rPr lang="en-US" b="true" sz="269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Instruções Especiais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37162" y="6131037"/>
            <a:ext cx="5929564" cy="2831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4"/>
              </a:lnSpc>
            </a:pP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@dataclass</a:t>
            </a:r>
          </a:p>
          <a:p>
            <a:pPr algn="l">
              <a:lnSpc>
                <a:spcPts val="3744"/>
              </a:lnSpc>
            </a:pPr>
            <a:r>
              <a:rPr lang="en-US" sz="3200" b="true">
                <a:solidFill>
                  <a:srgbClr val="FF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class</a:t>
            </a: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200" b="true">
                <a:solidFill>
                  <a:srgbClr val="5271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BinOp</a:t>
            </a: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(</a:t>
            </a:r>
            <a:r>
              <a:rPr lang="en-US" sz="3200" b="true">
                <a:solidFill>
                  <a:srgbClr val="8C52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Expr</a:t>
            </a: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):</a:t>
            </a:r>
          </a:p>
          <a:p>
            <a:pPr algn="l">
              <a:lnSpc>
                <a:spcPts val="3744"/>
              </a:lnSpc>
            </a:pP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op: </a:t>
            </a:r>
            <a:r>
              <a:rPr lang="en-US" sz="3200" b="true">
                <a:solidFill>
                  <a:srgbClr val="5271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str</a:t>
            </a:r>
          </a:p>
          <a:p>
            <a:pPr algn="l">
              <a:lnSpc>
                <a:spcPts val="3744"/>
              </a:lnSpc>
            </a:pP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left: Expr</a:t>
            </a:r>
          </a:p>
          <a:p>
            <a:pPr algn="l">
              <a:lnSpc>
                <a:spcPts val="3744"/>
              </a:lnSpc>
            </a:pP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right: Expr</a:t>
            </a:r>
          </a:p>
          <a:p>
            <a:pPr algn="l">
              <a:lnSpc>
                <a:spcPts val="3744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137162" y="3599642"/>
            <a:ext cx="3851576" cy="1431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4"/>
              </a:lnSpc>
            </a:pP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@dataclass</a:t>
            </a:r>
          </a:p>
          <a:p>
            <a:pPr algn="l">
              <a:lnSpc>
                <a:spcPts val="3744"/>
              </a:lnSpc>
            </a:pPr>
            <a:r>
              <a:rPr lang="en-US" sz="3200" b="true">
                <a:solidFill>
                  <a:srgbClr val="FF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class</a:t>
            </a: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200" b="true">
                <a:solidFill>
                  <a:srgbClr val="5271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Var</a:t>
            </a: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(</a:t>
            </a:r>
            <a:r>
              <a:rPr lang="en-US" sz="3200" b="true">
                <a:solidFill>
                  <a:srgbClr val="8C52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Expr</a:t>
            </a: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):</a:t>
            </a:r>
          </a:p>
          <a:p>
            <a:pPr algn="l">
              <a:lnSpc>
                <a:spcPts val="3744"/>
              </a:lnSpc>
            </a:pP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name: </a:t>
            </a:r>
            <a:r>
              <a:rPr lang="en-US" sz="3200" b="true">
                <a:solidFill>
                  <a:srgbClr val="5271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str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21274" y="6131037"/>
            <a:ext cx="5929564" cy="2364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4"/>
              </a:lnSpc>
            </a:pP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@dataclass</a:t>
            </a:r>
          </a:p>
          <a:p>
            <a:pPr algn="l">
              <a:lnSpc>
                <a:spcPts val="3744"/>
              </a:lnSpc>
            </a:pPr>
            <a:r>
              <a:rPr lang="en-US" sz="3200" b="true">
                <a:solidFill>
                  <a:srgbClr val="FF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class</a:t>
            </a: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200" b="true">
                <a:solidFill>
                  <a:srgbClr val="5271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While</a:t>
            </a: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(</a:t>
            </a:r>
            <a:r>
              <a:rPr lang="en-US" sz="3200" b="true">
                <a:solidFill>
                  <a:srgbClr val="8C52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Stmt</a:t>
            </a: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):</a:t>
            </a:r>
          </a:p>
          <a:p>
            <a:pPr algn="l">
              <a:lnSpc>
                <a:spcPts val="3744"/>
              </a:lnSpc>
            </a:pP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condition: Expr</a:t>
            </a:r>
          </a:p>
          <a:p>
            <a:pPr algn="l">
              <a:lnSpc>
                <a:spcPts val="3744"/>
              </a:lnSpc>
            </a:pP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body: List[Stmt]</a:t>
            </a:r>
          </a:p>
          <a:p>
            <a:pPr algn="l">
              <a:lnSpc>
                <a:spcPts val="374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21274" y="3599642"/>
            <a:ext cx="4498664" cy="2364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4"/>
              </a:lnSpc>
            </a:pP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@dataclass</a:t>
            </a:r>
          </a:p>
          <a:p>
            <a:pPr algn="l">
              <a:lnSpc>
                <a:spcPts val="3744"/>
              </a:lnSpc>
            </a:pPr>
            <a:r>
              <a:rPr lang="en-US" sz="3200" b="true">
                <a:solidFill>
                  <a:srgbClr val="FF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class</a:t>
            </a: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</a:t>
            </a:r>
            <a:r>
              <a:rPr lang="en-US" sz="3200" b="true">
                <a:solidFill>
                  <a:srgbClr val="5271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Assign</a:t>
            </a: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(</a:t>
            </a:r>
            <a:r>
              <a:rPr lang="en-US" sz="3200" b="true">
                <a:solidFill>
                  <a:srgbClr val="8C52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Stmt</a:t>
            </a: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):</a:t>
            </a:r>
          </a:p>
          <a:p>
            <a:pPr algn="l">
              <a:lnSpc>
                <a:spcPts val="3744"/>
              </a:lnSpc>
            </a:pP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var: </a:t>
            </a:r>
            <a:r>
              <a:rPr lang="en-US" sz="3200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str</a:t>
            </a:r>
          </a:p>
          <a:p>
            <a:pPr algn="l">
              <a:lnSpc>
                <a:spcPts val="3744"/>
              </a:lnSpc>
            </a:pPr>
            <a:r>
              <a:rPr lang="en-US" b="true" sz="3200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expr: Expr</a:t>
            </a:r>
          </a:p>
          <a:p>
            <a:pPr algn="l">
              <a:lnSpc>
                <a:spcPts val="374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450360"/>
            <a:ext cx="12158698" cy="1347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312"/>
              </a:lnSpc>
              <a:spcBef>
                <a:spcPct val="0"/>
              </a:spcBef>
            </a:pPr>
            <a:r>
              <a:rPr lang="en-US" b="true" sz="96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Definição da </a:t>
            </a:r>
            <a:r>
              <a:rPr lang="en-US" b="true" sz="9600" i="true">
                <a:solidFill>
                  <a:srgbClr val="1C21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AST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89976"/>
            <a:ext cx="12158698" cy="1347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312"/>
              </a:lnSpc>
              <a:spcBef>
                <a:spcPct val="0"/>
              </a:spcBef>
            </a:pPr>
            <a:r>
              <a:rPr lang="en-US" b="true" sz="96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Parser e Gramática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772041" y="4137367"/>
            <a:ext cx="6830714" cy="2128485"/>
            <a:chOff x="0" y="0"/>
            <a:chExt cx="2286638" cy="7125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772041" y="6675427"/>
            <a:ext cx="6830714" cy="2128485"/>
            <a:chOff x="0" y="0"/>
            <a:chExt cx="2286638" cy="7125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366856" y="4575317"/>
            <a:ext cx="1031674" cy="1252584"/>
          </a:xfrm>
          <a:custGeom>
            <a:avLst/>
            <a:gdLst/>
            <a:ahLst/>
            <a:cxnLst/>
            <a:rect r="r" b="b" t="t" l="l"/>
            <a:pathLst>
              <a:path h="1252584" w="1031674">
                <a:moveTo>
                  <a:pt x="0" y="0"/>
                </a:moveTo>
                <a:lnTo>
                  <a:pt x="1031675" y="0"/>
                </a:lnTo>
                <a:lnTo>
                  <a:pt x="1031675" y="1252585"/>
                </a:lnTo>
                <a:lnTo>
                  <a:pt x="0" y="12525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186182" y="7442092"/>
            <a:ext cx="1400875" cy="924578"/>
          </a:xfrm>
          <a:custGeom>
            <a:avLst/>
            <a:gdLst/>
            <a:ahLst/>
            <a:cxnLst/>
            <a:rect r="r" b="b" t="t" l="l"/>
            <a:pathLst>
              <a:path h="924578" w="1400875">
                <a:moveTo>
                  <a:pt x="0" y="0"/>
                </a:moveTo>
                <a:lnTo>
                  <a:pt x="1400875" y="0"/>
                </a:lnTo>
                <a:lnTo>
                  <a:pt x="1400875" y="924577"/>
                </a:lnTo>
                <a:lnTo>
                  <a:pt x="0" y="9245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V="true">
            <a:off x="11807169" y="4832211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1826219" y="7434563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384720" y="4137367"/>
            <a:ext cx="6830714" cy="2128485"/>
            <a:chOff x="0" y="0"/>
            <a:chExt cx="2286638" cy="71252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84720" y="6675427"/>
            <a:ext cx="6830714" cy="2128485"/>
            <a:chOff x="0" y="0"/>
            <a:chExt cx="2286638" cy="71252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979536" y="4575317"/>
            <a:ext cx="1031674" cy="1252584"/>
          </a:xfrm>
          <a:custGeom>
            <a:avLst/>
            <a:gdLst/>
            <a:ahLst/>
            <a:cxnLst/>
            <a:rect r="r" b="b" t="t" l="l"/>
            <a:pathLst>
              <a:path h="1252584" w="1031674">
                <a:moveTo>
                  <a:pt x="0" y="0"/>
                </a:moveTo>
                <a:lnTo>
                  <a:pt x="1031674" y="0"/>
                </a:lnTo>
                <a:lnTo>
                  <a:pt x="1031674" y="1252585"/>
                </a:lnTo>
                <a:lnTo>
                  <a:pt x="0" y="12525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798861" y="7442092"/>
            <a:ext cx="1400875" cy="924578"/>
          </a:xfrm>
          <a:custGeom>
            <a:avLst/>
            <a:gdLst/>
            <a:ahLst/>
            <a:cxnLst/>
            <a:rect r="r" b="b" t="t" l="l"/>
            <a:pathLst>
              <a:path h="924578" w="1400875">
                <a:moveTo>
                  <a:pt x="0" y="0"/>
                </a:moveTo>
                <a:lnTo>
                  <a:pt x="1400875" y="0"/>
                </a:lnTo>
                <a:lnTo>
                  <a:pt x="1400875" y="924577"/>
                </a:lnTo>
                <a:lnTo>
                  <a:pt x="0" y="9245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915477" y="4612965"/>
            <a:ext cx="3556933" cy="110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b="true" sz="3200" spc="5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Bib</a:t>
            </a:r>
            <a:r>
              <a:rPr lang="en-US" b="true" sz="3200" spc="51" u="non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lioteca </a:t>
            </a:r>
          </a:p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b="true" sz="3200" i="true" spc="51" u="none">
                <a:solidFill>
                  <a:srgbClr val="1C21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Lark</a:t>
            </a:r>
          </a:p>
        </p:txBody>
      </p:sp>
      <p:sp>
        <p:nvSpPr>
          <p:cNvPr name="AutoShape 22" id="22"/>
          <p:cNvSpPr/>
          <p:nvPr/>
        </p:nvSpPr>
        <p:spPr>
          <a:xfrm flipV="true">
            <a:off x="3419848" y="4832211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V="true">
            <a:off x="3438898" y="7434563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4" id="24"/>
          <p:cNvSpPr txBox="true"/>
          <p:nvPr/>
        </p:nvSpPr>
        <p:spPr>
          <a:xfrm rot="0">
            <a:off x="3915477" y="7151025"/>
            <a:ext cx="3556933" cy="110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200" spc="51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Sintaxe </a:t>
            </a:r>
          </a:p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b="true" sz="3200" i="true" spc="51">
                <a:solidFill>
                  <a:srgbClr val="1C21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EBNF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302469" y="4826318"/>
            <a:ext cx="3556933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b="true" sz="3200" i="true" spc="51">
                <a:solidFill>
                  <a:srgbClr val="1C21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ASTTransformer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02469" y="7422487"/>
            <a:ext cx="3556933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b="true" sz="3200" i="true" spc="51">
                <a:solidFill>
                  <a:srgbClr val="1C21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TreeIndent</a:t>
            </a:r>
            <a:r>
              <a:rPr lang="en-US" b="true" sz="3200" i="true" spc="51" u="none">
                <a:solidFill>
                  <a:srgbClr val="1C21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49267" y="3116922"/>
            <a:ext cx="7710090" cy="1597542"/>
            <a:chOff x="0" y="0"/>
            <a:chExt cx="2581016" cy="5347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81016" cy="534790"/>
            </a:xfrm>
            <a:custGeom>
              <a:avLst/>
              <a:gdLst/>
              <a:ahLst/>
              <a:cxnLst/>
              <a:rect r="r" b="b" t="t" l="l"/>
              <a:pathLst>
                <a:path h="534790" w="2581016">
                  <a:moveTo>
                    <a:pt x="50206" y="0"/>
                  </a:moveTo>
                  <a:lnTo>
                    <a:pt x="2530809" y="0"/>
                  </a:lnTo>
                  <a:cubicBezTo>
                    <a:pt x="2544125" y="0"/>
                    <a:pt x="2556895" y="5290"/>
                    <a:pt x="2566311" y="14705"/>
                  </a:cubicBezTo>
                  <a:cubicBezTo>
                    <a:pt x="2575726" y="24121"/>
                    <a:pt x="2581016" y="36891"/>
                    <a:pt x="2581016" y="50206"/>
                  </a:cubicBezTo>
                  <a:lnTo>
                    <a:pt x="2581016" y="484584"/>
                  </a:lnTo>
                  <a:cubicBezTo>
                    <a:pt x="2581016" y="512312"/>
                    <a:pt x="2558538" y="534790"/>
                    <a:pt x="2530809" y="534790"/>
                  </a:cubicBezTo>
                  <a:lnTo>
                    <a:pt x="50206" y="534790"/>
                  </a:lnTo>
                  <a:cubicBezTo>
                    <a:pt x="36891" y="534790"/>
                    <a:pt x="24121" y="529501"/>
                    <a:pt x="14705" y="520085"/>
                  </a:cubicBezTo>
                  <a:cubicBezTo>
                    <a:pt x="5290" y="510670"/>
                    <a:pt x="0" y="497899"/>
                    <a:pt x="0" y="484584"/>
                  </a:cubicBezTo>
                  <a:lnTo>
                    <a:pt x="0" y="50206"/>
                  </a:lnTo>
                  <a:cubicBezTo>
                    <a:pt x="0" y="36891"/>
                    <a:pt x="5290" y="24121"/>
                    <a:pt x="14705" y="14705"/>
                  </a:cubicBezTo>
                  <a:cubicBezTo>
                    <a:pt x="24121" y="5290"/>
                    <a:pt x="36891" y="0"/>
                    <a:pt x="50206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2581016" cy="449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849267" y="3327048"/>
            <a:ext cx="7710090" cy="110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b="true" sz="3199" spc="5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Apresentar conteúdo como se </a:t>
            </a:r>
          </a:p>
          <a:p>
            <a:pPr algn="ctr" marL="0" indent="0" lvl="0">
              <a:lnSpc>
                <a:spcPts val="4319"/>
              </a:lnSpc>
              <a:spcBef>
                <a:spcPct val="0"/>
              </a:spcBef>
            </a:pPr>
            <a:r>
              <a:rPr lang="en-US" b="true" sz="3199" spc="5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fosse código-f</a:t>
            </a:r>
            <a:r>
              <a:rPr lang="en-US" b="true" sz="3199" spc="51" u="non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onte original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849267" y="5007873"/>
            <a:ext cx="7710090" cy="2244629"/>
            <a:chOff x="0" y="0"/>
            <a:chExt cx="2581016" cy="7514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81016" cy="751408"/>
            </a:xfrm>
            <a:custGeom>
              <a:avLst/>
              <a:gdLst/>
              <a:ahLst/>
              <a:cxnLst/>
              <a:rect r="r" b="b" t="t" l="l"/>
              <a:pathLst>
                <a:path h="751408" w="2581016">
                  <a:moveTo>
                    <a:pt x="50206" y="0"/>
                  </a:moveTo>
                  <a:lnTo>
                    <a:pt x="2530809" y="0"/>
                  </a:lnTo>
                  <a:cubicBezTo>
                    <a:pt x="2544125" y="0"/>
                    <a:pt x="2556895" y="5290"/>
                    <a:pt x="2566311" y="14705"/>
                  </a:cubicBezTo>
                  <a:cubicBezTo>
                    <a:pt x="2575726" y="24121"/>
                    <a:pt x="2581016" y="36891"/>
                    <a:pt x="2581016" y="50206"/>
                  </a:cubicBezTo>
                  <a:lnTo>
                    <a:pt x="2581016" y="701202"/>
                  </a:lnTo>
                  <a:cubicBezTo>
                    <a:pt x="2581016" y="714517"/>
                    <a:pt x="2575726" y="727287"/>
                    <a:pt x="2566311" y="736703"/>
                  </a:cubicBezTo>
                  <a:cubicBezTo>
                    <a:pt x="2556895" y="746119"/>
                    <a:pt x="2544125" y="751408"/>
                    <a:pt x="2530809" y="751408"/>
                  </a:cubicBezTo>
                  <a:lnTo>
                    <a:pt x="50206" y="751408"/>
                  </a:lnTo>
                  <a:cubicBezTo>
                    <a:pt x="36891" y="751408"/>
                    <a:pt x="24121" y="746119"/>
                    <a:pt x="14705" y="736703"/>
                  </a:cubicBezTo>
                  <a:cubicBezTo>
                    <a:pt x="5290" y="727287"/>
                    <a:pt x="0" y="714517"/>
                    <a:pt x="0" y="701202"/>
                  </a:cubicBezTo>
                  <a:lnTo>
                    <a:pt x="0" y="50206"/>
                  </a:lnTo>
                  <a:cubicBezTo>
                    <a:pt x="0" y="36891"/>
                    <a:pt x="5290" y="24121"/>
                    <a:pt x="14705" y="14705"/>
                  </a:cubicBezTo>
                  <a:cubicBezTo>
                    <a:pt x="24121" y="5290"/>
                    <a:pt x="36891" y="0"/>
                    <a:pt x="50206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5725"/>
              <a:ext cx="2581016" cy="665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849267" y="5173878"/>
            <a:ext cx="7710090" cy="1644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0"/>
              </a:lnSpc>
              <a:spcBef>
                <a:spcPct val="0"/>
              </a:spcBef>
            </a:pPr>
            <a:r>
              <a:rPr lang="en-US" b="true" sz="3200" spc="5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Módulo</a:t>
            </a:r>
            <a:r>
              <a:rPr lang="en-US" b="true" sz="3200" i="true" spc="51">
                <a:solidFill>
                  <a:srgbClr val="1C21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 pretty_printing.py</a:t>
            </a:r>
            <a:r>
              <a:rPr lang="en-US" b="true" sz="3200" spc="5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 com funções recursivas que percorr</a:t>
            </a:r>
            <a:r>
              <a:rPr lang="en-US" b="true" sz="3200" spc="51" u="non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em </a:t>
            </a:r>
            <a:r>
              <a:rPr lang="en-US" b="true" sz="3200" i="true" spc="51" u="none">
                <a:solidFill>
                  <a:srgbClr val="1C21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AST</a:t>
            </a:r>
            <a:r>
              <a:rPr lang="en-US" b="true" sz="3200" spc="51" u="non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 e gera </a:t>
            </a:r>
            <a:r>
              <a:rPr lang="en-US" b="true" sz="3200" i="true" spc="51" u="none">
                <a:solidFill>
                  <a:srgbClr val="1C21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strings</a:t>
            </a:r>
            <a:r>
              <a:rPr lang="en-US" b="true" sz="3200" spc="51" u="non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 formatadas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849267" y="7547777"/>
            <a:ext cx="7710090" cy="1846422"/>
            <a:chOff x="0" y="0"/>
            <a:chExt cx="2581016" cy="6181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81016" cy="618105"/>
            </a:xfrm>
            <a:custGeom>
              <a:avLst/>
              <a:gdLst/>
              <a:ahLst/>
              <a:cxnLst/>
              <a:rect r="r" b="b" t="t" l="l"/>
              <a:pathLst>
                <a:path h="618105" w="2581016">
                  <a:moveTo>
                    <a:pt x="50206" y="0"/>
                  </a:moveTo>
                  <a:lnTo>
                    <a:pt x="2530809" y="0"/>
                  </a:lnTo>
                  <a:cubicBezTo>
                    <a:pt x="2544125" y="0"/>
                    <a:pt x="2556895" y="5290"/>
                    <a:pt x="2566311" y="14705"/>
                  </a:cubicBezTo>
                  <a:cubicBezTo>
                    <a:pt x="2575726" y="24121"/>
                    <a:pt x="2581016" y="36891"/>
                    <a:pt x="2581016" y="50206"/>
                  </a:cubicBezTo>
                  <a:lnTo>
                    <a:pt x="2581016" y="567898"/>
                  </a:lnTo>
                  <a:cubicBezTo>
                    <a:pt x="2581016" y="595627"/>
                    <a:pt x="2558538" y="618105"/>
                    <a:pt x="2530809" y="618105"/>
                  </a:cubicBezTo>
                  <a:lnTo>
                    <a:pt x="50206" y="618105"/>
                  </a:lnTo>
                  <a:cubicBezTo>
                    <a:pt x="36891" y="618105"/>
                    <a:pt x="24121" y="612815"/>
                    <a:pt x="14705" y="603400"/>
                  </a:cubicBezTo>
                  <a:cubicBezTo>
                    <a:pt x="5290" y="593984"/>
                    <a:pt x="0" y="581214"/>
                    <a:pt x="0" y="567898"/>
                  </a:cubicBezTo>
                  <a:lnTo>
                    <a:pt x="0" y="50206"/>
                  </a:lnTo>
                  <a:cubicBezTo>
                    <a:pt x="0" y="36891"/>
                    <a:pt x="5290" y="24121"/>
                    <a:pt x="14705" y="14705"/>
                  </a:cubicBezTo>
                  <a:cubicBezTo>
                    <a:pt x="24121" y="5290"/>
                    <a:pt x="36891" y="0"/>
                    <a:pt x="50206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85725"/>
              <a:ext cx="2581016" cy="5323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49267" y="7610880"/>
            <a:ext cx="7710090" cy="1644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19"/>
              </a:lnSpc>
              <a:spcBef>
                <a:spcPct val="0"/>
              </a:spcBef>
            </a:pPr>
            <a:r>
              <a:rPr lang="en-US" b="true" sz="3199" i="true" spc="51">
                <a:solidFill>
                  <a:srgbClr val="1C21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Roundtrip</a:t>
            </a:r>
            <a:r>
              <a:rPr lang="en-US" b="true" sz="3199" spc="5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: o parsing do texto convertido gera um AST igual ao</a:t>
            </a:r>
            <a:r>
              <a:rPr lang="en-US" b="true" sz="3199" spc="51" u="non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 original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1143000"/>
            <a:ext cx="12158698" cy="1347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312"/>
              </a:lnSpc>
              <a:spcBef>
                <a:spcPct val="0"/>
              </a:spcBef>
            </a:pPr>
            <a:r>
              <a:rPr lang="en-US" b="true" sz="96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Pretty-Printing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07788"/>
            <a:ext cx="10023379" cy="2873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44"/>
              </a:lnSpc>
            </a:pPr>
            <a:r>
              <a:rPr lang="en-US" sz="960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Otimizações e Refatorações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89745" y="4683004"/>
            <a:ext cx="6857429" cy="1105480"/>
            <a:chOff x="0" y="0"/>
            <a:chExt cx="1806072" cy="2911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06072" cy="291155"/>
            </a:xfrm>
            <a:custGeom>
              <a:avLst/>
              <a:gdLst/>
              <a:ahLst/>
              <a:cxnLst/>
              <a:rect r="r" b="b" t="t" l="l"/>
              <a:pathLst>
                <a:path h="291155" w="1806072">
                  <a:moveTo>
                    <a:pt x="57578" y="0"/>
                  </a:moveTo>
                  <a:lnTo>
                    <a:pt x="1748494" y="0"/>
                  </a:lnTo>
                  <a:cubicBezTo>
                    <a:pt x="1780293" y="0"/>
                    <a:pt x="1806072" y="25779"/>
                    <a:pt x="1806072" y="57578"/>
                  </a:cubicBezTo>
                  <a:lnTo>
                    <a:pt x="1806072" y="233577"/>
                  </a:lnTo>
                  <a:cubicBezTo>
                    <a:pt x="1806072" y="265377"/>
                    <a:pt x="1780293" y="291155"/>
                    <a:pt x="1748494" y="291155"/>
                  </a:cubicBezTo>
                  <a:lnTo>
                    <a:pt x="57578" y="291155"/>
                  </a:lnTo>
                  <a:cubicBezTo>
                    <a:pt x="25779" y="291155"/>
                    <a:pt x="0" y="265377"/>
                    <a:pt x="0" y="233577"/>
                  </a:cubicBezTo>
                  <a:lnTo>
                    <a:pt x="0" y="57578"/>
                  </a:lnTo>
                  <a:cubicBezTo>
                    <a:pt x="0" y="25779"/>
                    <a:pt x="25779" y="0"/>
                    <a:pt x="5757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806072" cy="348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69863" y="5022760"/>
            <a:ext cx="6497192" cy="477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b="true" sz="32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Simplificações Aritméticas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789745" y="7643130"/>
            <a:ext cx="6857429" cy="1105480"/>
            <a:chOff x="0" y="0"/>
            <a:chExt cx="1806072" cy="29115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06072" cy="291155"/>
            </a:xfrm>
            <a:custGeom>
              <a:avLst/>
              <a:gdLst/>
              <a:ahLst/>
              <a:cxnLst/>
              <a:rect r="r" b="b" t="t" l="l"/>
              <a:pathLst>
                <a:path h="291155" w="1806072">
                  <a:moveTo>
                    <a:pt x="57578" y="0"/>
                  </a:moveTo>
                  <a:lnTo>
                    <a:pt x="1748494" y="0"/>
                  </a:lnTo>
                  <a:cubicBezTo>
                    <a:pt x="1780293" y="0"/>
                    <a:pt x="1806072" y="25779"/>
                    <a:pt x="1806072" y="57578"/>
                  </a:cubicBezTo>
                  <a:lnTo>
                    <a:pt x="1806072" y="233577"/>
                  </a:lnTo>
                  <a:cubicBezTo>
                    <a:pt x="1806072" y="265377"/>
                    <a:pt x="1780293" y="291155"/>
                    <a:pt x="1748494" y="291155"/>
                  </a:cubicBezTo>
                  <a:lnTo>
                    <a:pt x="57578" y="291155"/>
                  </a:lnTo>
                  <a:cubicBezTo>
                    <a:pt x="25779" y="291155"/>
                    <a:pt x="0" y="265377"/>
                    <a:pt x="0" y="233577"/>
                  </a:cubicBezTo>
                  <a:lnTo>
                    <a:pt x="0" y="57578"/>
                  </a:lnTo>
                  <a:cubicBezTo>
                    <a:pt x="0" y="25779"/>
                    <a:pt x="25779" y="0"/>
                    <a:pt x="5757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806072" cy="348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969863" y="7742862"/>
            <a:ext cx="6497192" cy="915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b="true" sz="32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Eliminação de Redundâncias Triviais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789745" y="6164765"/>
            <a:ext cx="6857429" cy="1105480"/>
            <a:chOff x="0" y="0"/>
            <a:chExt cx="1806072" cy="29115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06072" cy="291155"/>
            </a:xfrm>
            <a:custGeom>
              <a:avLst/>
              <a:gdLst/>
              <a:ahLst/>
              <a:cxnLst/>
              <a:rect r="r" b="b" t="t" l="l"/>
              <a:pathLst>
                <a:path h="291155" w="1806072">
                  <a:moveTo>
                    <a:pt x="57578" y="0"/>
                  </a:moveTo>
                  <a:lnTo>
                    <a:pt x="1748494" y="0"/>
                  </a:lnTo>
                  <a:cubicBezTo>
                    <a:pt x="1780293" y="0"/>
                    <a:pt x="1806072" y="25779"/>
                    <a:pt x="1806072" y="57578"/>
                  </a:cubicBezTo>
                  <a:lnTo>
                    <a:pt x="1806072" y="233577"/>
                  </a:lnTo>
                  <a:cubicBezTo>
                    <a:pt x="1806072" y="265377"/>
                    <a:pt x="1780293" y="291155"/>
                    <a:pt x="1748494" y="291155"/>
                  </a:cubicBezTo>
                  <a:lnTo>
                    <a:pt x="57578" y="291155"/>
                  </a:lnTo>
                  <a:cubicBezTo>
                    <a:pt x="25779" y="291155"/>
                    <a:pt x="0" y="265377"/>
                    <a:pt x="0" y="233577"/>
                  </a:cubicBezTo>
                  <a:lnTo>
                    <a:pt x="0" y="57578"/>
                  </a:lnTo>
                  <a:cubicBezTo>
                    <a:pt x="0" y="25779"/>
                    <a:pt x="25779" y="0"/>
                    <a:pt x="5757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806072" cy="348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969863" y="6462257"/>
            <a:ext cx="6497192" cy="477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b="true" sz="32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Simplificações Booleanas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640827" y="4683004"/>
            <a:ext cx="6857429" cy="1105480"/>
            <a:chOff x="0" y="0"/>
            <a:chExt cx="1806072" cy="29115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06072" cy="291155"/>
            </a:xfrm>
            <a:custGeom>
              <a:avLst/>
              <a:gdLst/>
              <a:ahLst/>
              <a:cxnLst/>
              <a:rect r="r" b="b" t="t" l="l"/>
              <a:pathLst>
                <a:path h="291155" w="1806072">
                  <a:moveTo>
                    <a:pt x="57578" y="0"/>
                  </a:moveTo>
                  <a:lnTo>
                    <a:pt x="1748494" y="0"/>
                  </a:lnTo>
                  <a:cubicBezTo>
                    <a:pt x="1780293" y="0"/>
                    <a:pt x="1806072" y="25779"/>
                    <a:pt x="1806072" y="57578"/>
                  </a:cubicBezTo>
                  <a:lnTo>
                    <a:pt x="1806072" y="233577"/>
                  </a:lnTo>
                  <a:cubicBezTo>
                    <a:pt x="1806072" y="265377"/>
                    <a:pt x="1780293" y="291155"/>
                    <a:pt x="1748494" y="291155"/>
                  </a:cubicBezTo>
                  <a:lnTo>
                    <a:pt x="57578" y="291155"/>
                  </a:lnTo>
                  <a:cubicBezTo>
                    <a:pt x="25779" y="291155"/>
                    <a:pt x="0" y="265377"/>
                    <a:pt x="0" y="233577"/>
                  </a:cubicBezTo>
                  <a:lnTo>
                    <a:pt x="0" y="57578"/>
                  </a:lnTo>
                  <a:cubicBezTo>
                    <a:pt x="0" y="25779"/>
                    <a:pt x="25779" y="0"/>
                    <a:pt x="5757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806072" cy="348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640827" y="7643130"/>
            <a:ext cx="6857429" cy="1105480"/>
            <a:chOff x="0" y="0"/>
            <a:chExt cx="1806072" cy="29115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06072" cy="291155"/>
            </a:xfrm>
            <a:custGeom>
              <a:avLst/>
              <a:gdLst/>
              <a:ahLst/>
              <a:cxnLst/>
              <a:rect r="r" b="b" t="t" l="l"/>
              <a:pathLst>
                <a:path h="291155" w="1806072">
                  <a:moveTo>
                    <a:pt x="57578" y="0"/>
                  </a:moveTo>
                  <a:lnTo>
                    <a:pt x="1748494" y="0"/>
                  </a:lnTo>
                  <a:cubicBezTo>
                    <a:pt x="1780293" y="0"/>
                    <a:pt x="1806072" y="25779"/>
                    <a:pt x="1806072" y="57578"/>
                  </a:cubicBezTo>
                  <a:lnTo>
                    <a:pt x="1806072" y="233577"/>
                  </a:lnTo>
                  <a:cubicBezTo>
                    <a:pt x="1806072" y="265377"/>
                    <a:pt x="1780293" y="291155"/>
                    <a:pt x="1748494" y="291155"/>
                  </a:cubicBezTo>
                  <a:lnTo>
                    <a:pt x="57578" y="291155"/>
                  </a:lnTo>
                  <a:cubicBezTo>
                    <a:pt x="25779" y="291155"/>
                    <a:pt x="0" y="265377"/>
                    <a:pt x="0" y="233577"/>
                  </a:cubicBezTo>
                  <a:lnTo>
                    <a:pt x="0" y="57578"/>
                  </a:lnTo>
                  <a:cubicBezTo>
                    <a:pt x="0" y="25779"/>
                    <a:pt x="25779" y="0"/>
                    <a:pt x="5757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1806072" cy="348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640827" y="6164765"/>
            <a:ext cx="6857429" cy="1105480"/>
            <a:chOff x="0" y="0"/>
            <a:chExt cx="1806072" cy="29115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06072" cy="291155"/>
            </a:xfrm>
            <a:custGeom>
              <a:avLst/>
              <a:gdLst/>
              <a:ahLst/>
              <a:cxnLst/>
              <a:rect r="r" b="b" t="t" l="l"/>
              <a:pathLst>
                <a:path h="291155" w="1806072">
                  <a:moveTo>
                    <a:pt x="57578" y="0"/>
                  </a:moveTo>
                  <a:lnTo>
                    <a:pt x="1748494" y="0"/>
                  </a:lnTo>
                  <a:cubicBezTo>
                    <a:pt x="1780293" y="0"/>
                    <a:pt x="1806072" y="25779"/>
                    <a:pt x="1806072" y="57578"/>
                  </a:cubicBezTo>
                  <a:lnTo>
                    <a:pt x="1806072" y="233577"/>
                  </a:lnTo>
                  <a:cubicBezTo>
                    <a:pt x="1806072" y="265377"/>
                    <a:pt x="1780293" y="291155"/>
                    <a:pt x="1748494" y="291155"/>
                  </a:cubicBezTo>
                  <a:lnTo>
                    <a:pt x="57578" y="291155"/>
                  </a:lnTo>
                  <a:cubicBezTo>
                    <a:pt x="25779" y="291155"/>
                    <a:pt x="0" y="265377"/>
                    <a:pt x="0" y="233577"/>
                  </a:cubicBezTo>
                  <a:lnTo>
                    <a:pt x="0" y="57578"/>
                  </a:lnTo>
                  <a:cubicBezTo>
                    <a:pt x="0" y="25779"/>
                    <a:pt x="25779" y="0"/>
                    <a:pt x="5757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1806072" cy="348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9820945" y="4782735"/>
            <a:ext cx="6497192" cy="915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b="true" sz="32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Simplificação de Comparações Booleanas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820945" y="7742862"/>
            <a:ext cx="6497192" cy="915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b="true" sz="32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Deteção de Padrões Redundantes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820945" y="6264496"/>
            <a:ext cx="6497192" cy="915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b="true" sz="32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Eliminação de Condicionais Triviais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682648"/>
            <a:ext cx="12158698" cy="1347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312"/>
              </a:lnSpc>
              <a:spcBef>
                <a:spcPct val="0"/>
              </a:spcBef>
            </a:pPr>
            <a:r>
              <a:rPr lang="en-US" b="true" sz="96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Testes e Avaliação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772041" y="4137367"/>
            <a:ext cx="6830714" cy="2128485"/>
            <a:chOff x="0" y="0"/>
            <a:chExt cx="2286638" cy="7125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772041" y="6675427"/>
            <a:ext cx="6830714" cy="2128485"/>
            <a:chOff x="0" y="0"/>
            <a:chExt cx="2286638" cy="7125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366856" y="4575317"/>
            <a:ext cx="1031674" cy="1252584"/>
          </a:xfrm>
          <a:custGeom>
            <a:avLst/>
            <a:gdLst/>
            <a:ahLst/>
            <a:cxnLst/>
            <a:rect r="r" b="b" t="t" l="l"/>
            <a:pathLst>
              <a:path h="1252584" w="1031674">
                <a:moveTo>
                  <a:pt x="0" y="0"/>
                </a:moveTo>
                <a:lnTo>
                  <a:pt x="1031675" y="0"/>
                </a:lnTo>
                <a:lnTo>
                  <a:pt x="1031675" y="1252585"/>
                </a:lnTo>
                <a:lnTo>
                  <a:pt x="0" y="12525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186182" y="7442092"/>
            <a:ext cx="1400875" cy="924578"/>
          </a:xfrm>
          <a:custGeom>
            <a:avLst/>
            <a:gdLst/>
            <a:ahLst/>
            <a:cxnLst/>
            <a:rect r="r" b="b" t="t" l="l"/>
            <a:pathLst>
              <a:path h="924578" w="1400875">
                <a:moveTo>
                  <a:pt x="0" y="0"/>
                </a:moveTo>
                <a:lnTo>
                  <a:pt x="1400875" y="0"/>
                </a:lnTo>
                <a:lnTo>
                  <a:pt x="1400875" y="924577"/>
                </a:lnTo>
                <a:lnTo>
                  <a:pt x="0" y="9245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V="true">
            <a:off x="11807169" y="4832211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1826219" y="7434563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384720" y="4137367"/>
            <a:ext cx="6830714" cy="2128485"/>
            <a:chOff x="0" y="0"/>
            <a:chExt cx="2286638" cy="71252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84720" y="6675427"/>
            <a:ext cx="6830714" cy="2128485"/>
            <a:chOff x="0" y="0"/>
            <a:chExt cx="2286638" cy="71252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979536" y="4575317"/>
            <a:ext cx="1031674" cy="1252584"/>
          </a:xfrm>
          <a:custGeom>
            <a:avLst/>
            <a:gdLst/>
            <a:ahLst/>
            <a:cxnLst/>
            <a:rect r="r" b="b" t="t" l="l"/>
            <a:pathLst>
              <a:path h="1252584" w="1031674">
                <a:moveTo>
                  <a:pt x="0" y="0"/>
                </a:moveTo>
                <a:lnTo>
                  <a:pt x="1031674" y="0"/>
                </a:lnTo>
                <a:lnTo>
                  <a:pt x="1031674" y="1252585"/>
                </a:lnTo>
                <a:lnTo>
                  <a:pt x="0" y="12525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798861" y="7442092"/>
            <a:ext cx="1400875" cy="924578"/>
          </a:xfrm>
          <a:custGeom>
            <a:avLst/>
            <a:gdLst/>
            <a:ahLst/>
            <a:cxnLst/>
            <a:rect r="r" b="b" t="t" l="l"/>
            <a:pathLst>
              <a:path h="924578" w="1400875">
                <a:moveTo>
                  <a:pt x="0" y="0"/>
                </a:moveTo>
                <a:lnTo>
                  <a:pt x="1400875" y="0"/>
                </a:lnTo>
                <a:lnTo>
                  <a:pt x="1400875" y="924577"/>
                </a:lnTo>
                <a:lnTo>
                  <a:pt x="0" y="9245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915477" y="4612965"/>
            <a:ext cx="3556933" cy="110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b="true" sz="3200" spc="5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Ava</a:t>
            </a:r>
            <a:r>
              <a:rPr lang="en-US" b="true" sz="3200" spc="51" u="non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liação de Programas</a:t>
            </a:r>
          </a:p>
        </p:txBody>
      </p:sp>
      <p:sp>
        <p:nvSpPr>
          <p:cNvPr name="AutoShape 22" id="22"/>
          <p:cNvSpPr/>
          <p:nvPr/>
        </p:nvSpPr>
        <p:spPr>
          <a:xfrm flipV="true">
            <a:off x="3419848" y="4832211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V="true">
            <a:off x="3438898" y="7434563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4" id="24"/>
          <p:cNvSpPr txBox="true"/>
          <p:nvPr/>
        </p:nvSpPr>
        <p:spPr>
          <a:xfrm rot="0">
            <a:off x="3915477" y="7151025"/>
            <a:ext cx="3556933" cy="110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200" spc="51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Testes </a:t>
            </a:r>
          </a:p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b="true" sz="3200" spc="5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Unitários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302469" y="4612965"/>
            <a:ext cx="3556933" cy="110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b="true" sz="3200" spc="5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Testes com Mutação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02469" y="7151025"/>
            <a:ext cx="3556933" cy="110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b="true" sz="3200" spc="5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Instrument</a:t>
            </a:r>
            <a:r>
              <a:rPr lang="en-US" b="true" sz="3200" spc="51" u="non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ação e </a:t>
            </a:r>
            <a:r>
              <a:rPr lang="en-US" b="true" sz="3200" i="true" spc="51" u="none">
                <a:solidFill>
                  <a:srgbClr val="1C21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SBFL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55989" y="3778931"/>
            <a:ext cx="11576023" cy="1393607"/>
            <a:chOff x="0" y="0"/>
            <a:chExt cx="3875169" cy="4665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5169" cy="466521"/>
            </a:xfrm>
            <a:custGeom>
              <a:avLst/>
              <a:gdLst/>
              <a:ahLst/>
              <a:cxnLst/>
              <a:rect r="r" b="b" t="t" l="l"/>
              <a:pathLst>
                <a:path h="466521" w="3875169">
                  <a:moveTo>
                    <a:pt x="33439" y="0"/>
                  </a:moveTo>
                  <a:lnTo>
                    <a:pt x="3841729" y="0"/>
                  </a:lnTo>
                  <a:cubicBezTo>
                    <a:pt x="3850598" y="0"/>
                    <a:pt x="3859104" y="3523"/>
                    <a:pt x="3865375" y="9794"/>
                  </a:cubicBezTo>
                  <a:cubicBezTo>
                    <a:pt x="3871646" y="16065"/>
                    <a:pt x="3875169" y="24571"/>
                    <a:pt x="3875169" y="33439"/>
                  </a:cubicBezTo>
                  <a:lnTo>
                    <a:pt x="3875169" y="433082"/>
                  </a:lnTo>
                  <a:cubicBezTo>
                    <a:pt x="3875169" y="441951"/>
                    <a:pt x="3871646" y="450456"/>
                    <a:pt x="3865375" y="456727"/>
                  </a:cubicBezTo>
                  <a:cubicBezTo>
                    <a:pt x="3859104" y="462998"/>
                    <a:pt x="3850598" y="466521"/>
                    <a:pt x="3841729" y="466521"/>
                  </a:cubicBezTo>
                  <a:lnTo>
                    <a:pt x="33439" y="466521"/>
                  </a:lnTo>
                  <a:cubicBezTo>
                    <a:pt x="24571" y="466521"/>
                    <a:pt x="16065" y="462998"/>
                    <a:pt x="9794" y="456727"/>
                  </a:cubicBezTo>
                  <a:cubicBezTo>
                    <a:pt x="3523" y="450456"/>
                    <a:pt x="0" y="441951"/>
                    <a:pt x="0" y="433082"/>
                  </a:cubicBezTo>
                  <a:lnTo>
                    <a:pt x="0" y="33439"/>
                  </a:lnTo>
                  <a:cubicBezTo>
                    <a:pt x="0" y="24571"/>
                    <a:pt x="3523" y="16065"/>
                    <a:pt x="9794" y="9794"/>
                  </a:cubicBezTo>
                  <a:cubicBezTo>
                    <a:pt x="16065" y="3523"/>
                    <a:pt x="24571" y="0"/>
                    <a:pt x="33439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3875169" cy="380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55989" y="3887090"/>
            <a:ext cx="11576023" cy="110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19"/>
              </a:lnSpc>
              <a:spcBef>
                <a:spcPct val="0"/>
              </a:spcBef>
            </a:pPr>
            <a:r>
              <a:rPr lang="en-US" b="true" sz="3199" spc="5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Aplica uma métrica de suspeição para saber que instruções provavelme</a:t>
            </a:r>
            <a:r>
              <a:rPr lang="en-US" b="true" sz="3199" spc="51" u="non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nte têm falhas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355989" y="5353513"/>
            <a:ext cx="11576023" cy="1901460"/>
            <a:chOff x="0" y="0"/>
            <a:chExt cx="3875169" cy="6365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75169" cy="636529"/>
            </a:xfrm>
            <a:custGeom>
              <a:avLst/>
              <a:gdLst/>
              <a:ahLst/>
              <a:cxnLst/>
              <a:rect r="r" b="b" t="t" l="l"/>
              <a:pathLst>
                <a:path h="636529" w="3875169">
                  <a:moveTo>
                    <a:pt x="33439" y="0"/>
                  </a:moveTo>
                  <a:lnTo>
                    <a:pt x="3841729" y="0"/>
                  </a:lnTo>
                  <a:cubicBezTo>
                    <a:pt x="3850598" y="0"/>
                    <a:pt x="3859104" y="3523"/>
                    <a:pt x="3865375" y="9794"/>
                  </a:cubicBezTo>
                  <a:cubicBezTo>
                    <a:pt x="3871646" y="16065"/>
                    <a:pt x="3875169" y="24571"/>
                    <a:pt x="3875169" y="33439"/>
                  </a:cubicBezTo>
                  <a:lnTo>
                    <a:pt x="3875169" y="603090"/>
                  </a:lnTo>
                  <a:cubicBezTo>
                    <a:pt x="3875169" y="611958"/>
                    <a:pt x="3871646" y="620464"/>
                    <a:pt x="3865375" y="626735"/>
                  </a:cubicBezTo>
                  <a:cubicBezTo>
                    <a:pt x="3859104" y="633006"/>
                    <a:pt x="3850598" y="636529"/>
                    <a:pt x="3841729" y="636529"/>
                  </a:cubicBezTo>
                  <a:lnTo>
                    <a:pt x="33439" y="636529"/>
                  </a:lnTo>
                  <a:cubicBezTo>
                    <a:pt x="24571" y="636529"/>
                    <a:pt x="16065" y="633006"/>
                    <a:pt x="9794" y="626735"/>
                  </a:cubicBezTo>
                  <a:cubicBezTo>
                    <a:pt x="3523" y="620464"/>
                    <a:pt x="0" y="611958"/>
                    <a:pt x="0" y="603090"/>
                  </a:cubicBezTo>
                  <a:lnTo>
                    <a:pt x="0" y="33439"/>
                  </a:lnTo>
                  <a:cubicBezTo>
                    <a:pt x="0" y="24571"/>
                    <a:pt x="3523" y="16065"/>
                    <a:pt x="9794" y="9794"/>
                  </a:cubicBezTo>
                  <a:cubicBezTo>
                    <a:pt x="16065" y="3523"/>
                    <a:pt x="24571" y="0"/>
                    <a:pt x="33439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5725"/>
              <a:ext cx="3875169" cy="5508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712716" y="5444136"/>
            <a:ext cx="10862567" cy="1644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0"/>
              </a:lnSpc>
              <a:spcBef>
                <a:spcPct val="0"/>
              </a:spcBef>
            </a:pPr>
            <a:r>
              <a:rPr lang="en-US" b="true" sz="3200" spc="5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Utilizou-se a métrica </a:t>
            </a:r>
            <a:r>
              <a:rPr lang="en-US" b="true" sz="3200" i="true" spc="51">
                <a:solidFill>
                  <a:srgbClr val="1C21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Ochiai</a:t>
            </a:r>
            <a:r>
              <a:rPr lang="en-US" b="true" sz="3200" spc="5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, amplamente usada em </a:t>
            </a:r>
            <a:r>
              <a:rPr lang="en-US" b="true" sz="3200" i="true" spc="51">
                <a:solidFill>
                  <a:srgbClr val="1C21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SBFL</a:t>
            </a:r>
            <a:r>
              <a:rPr lang="en-US" b="true" sz="3200" spc="5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, que calcula o scor</a:t>
            </a:r>
            <a:r>
              <a:rPr lang="en-US" b="true" sz="3200" spc="51" u="non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e baseado na frequência de testes passados e falhados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355989" y="7435948"/>
            <a:ext cx="11576023" cy="1303290"/>
            <a:chOff x="0" y="0"/>
            <a:chExt cx="3875169" cy="43628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875169" cy="436287"/>
            </a:xfrm>
            <a:custGeom>
              <a:avLst/>
              <a:gdLst/>
              <a:ahLst/>
              <a:cxnLst/>
              <a:rect r="r" b="b" t="t" l="l"/>
              <a:pathLst>
                <a:path h="436287" w="3875169">
                  <a:moveTo>
                    <a:pt x="33439" y="0"/>
                  </a:moveTo>
                  <a:lnTo>
                    <a:pt x="3841729" y="0"/>
                  </a:lnTo>
                  <a:cubicBezTo>
                    <a:pt x="3850598" y="0"/>
                    <a:pt x="3859104" y="3523"/>
                    <a:pt x="3865375" y="9794"/>
                  </a:cubicBezTo>
                  <a:cubicBezTo>
                    <a:pt x="3871646" y="16065"/>
                    <a:pt x="3875169" y="24571"/>
                    <a:pt x="3875169" y="33439"/>
                  </a:cubicBezTo>
                  <a:lnTo>
                    <a:pt x="3875169" y="402847"/>
                  </a:lnTo>
                  <a:cubicBezTo>
                    <a:pt x="3875169" y="411716"/>
                    <a:pt x="3871646" y="420222"/>
                    <a:pt x="3865375" y="426493"/>
                  </a:cubicBezTo>
                  <a:cubicBezTo>
                    <a:pt x="3859104" y="432764"/>
                    <a:pt x="3850598" y="436287"/>
                    <a:pt x="3841729" y="436287"/>
                  </a:cubicBezTo>
                  <a:lnTo>
                    <a:pt x="33439" y="436287"/>
                  </a:lnTo>
                  <a:cubicBezTo>
                    <a:pt x="24571" y="436287"/>
                    <a:pt x="16065" y="432764"/>
                    <a:pt x="9794" y="426493"/>
                  </a:cubicBezTo>
                  <a:cubicBezTo>
                    <a:pt x="3523" y="420222"/>
                    <a:pt x="0" y="411716"/>
                    <a:pt x="0" y="402847"/>
                  </a:cubicBezTo>
                  <a:lnTo>
                    <a:pt x="0" y="33439"/>
                  </a:lnTo>
                  <a:cubicBezTo>
                    <a:pt x="0" y="24571"/>
                    <a:pt x="3523" y="16065"/>
                    <a:pt x="9794" y="9794"/>
                  </a:cubicBezTo>
                  <a:cubicBezTo>
                    <a:pt x="16065" y="3523"/>
                    <a:pt x="24571" y="0"/>
                    <a:pt x="33439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85725"/>
              <a:ext cx="3875169" cy="3505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355989" y="7498948"/>
            <a:ext cx="11576023" cy="110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19"/>
              </a:lnSpc>
              <a:spcBef>
                <a:spcPct val="0"/>
              </a:spcBef>
            </a:pPr>
            <a:r>
              <a:rPr lang="en-US" b="true" sz="3199" spc="5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Localizar instruções responsáveis por falhas</a:t>
            </a:r>
            <a:r>
              <a:rPr lang="en-US" b="true" sz="3199" spc="51" u="non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 induzidas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764840"/>
            <a:ext cx="11428651" cy="2528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312"/>
              </a:lnSpc>
              <a:spcBef>
                <a:spcPct val="0"/>
              </a:spcBef>
            </a:pPr>
            <a:r>
              <a:rPr lang="en-US" b="true" sz="9600" i="true">
                <a:solidFill>
                  <a:srgbClr val="1C212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Spectrum-Based Fault Localization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3355989" y="8920212"/>
            <a:ext cx="11576023" cy="834310"/>
            <a:chOff x="0" y="0"/>
            <a:chExt cx="3875169" cy="27929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875169" cy="279292"/>
            </a:xfrm>
            <a:custGeom>
              <a:avLst/>
              <a:gdLst/>
              <a:ahLst/>
              <a:cxnLst/>
              <a:rect r="r" b="b" t="t" l="l"/>
              <a:pathLst>
                <a:path h="279292" w="3875169">
                  <a:moveTo>
                    <a:pt x="33439" y="0"/>
                  </a:moveTo>
                  <a:lnTo>
                    <a:pt x="3841729" y="0"/>
                  </a:lnTo>
                  <a:cubicBezTo>
                    <a:pt x="3850598" y="0"/>
                    <a:pt x="3859104" y="3523"/>
                    <a:pt x="3865375" y="9794"/>
                  </a:cubicBezTo>
                  <a:cubicBezTo>
                    <a:pt x="3871646" y="16065"/>
                    <a:pt x="3875169" y="24571"/>
                    <a:pt x="3875169" y="33439"/>
                  </a:cubicBezTo>
                  <a:lnTo>
                    <a:pt x="3875169" y="245853"/>
                  </a:lnTo>
                  <a:cubicBezTo>
                    <a:pt x="3875169" y="254721"/>
                    <a:pt x="3871646" y="263227"/>
                    <a:pt x="3865375" y="269498"/>
                  </a:cubicBezTo>
                  <a:cubicBezTo>
                    <a:pt x="3859104" y="275769"/>
                    <a:pt x="3850598" y="279292"/>
                    <a:pt x="3841729" y="279292"/>
                  </a:cubicBezTo>
                  <a:lnTo>
                    <a:pt x="33439" y="279292"/>
                  </a:lnTo>
                  <a:cubicBezTo>
                    <a:pt x="24571" y="279292"/>
                    <a:pt x="16065" y="275769"/>
                    <a:pt x="9794" y="269498"/>
                  </a:cubicBezTo>
                  <a:cubicBezTo>
                    <a:pt x="3523" y="263227"/>
                    <a:pt x="0" y="254721"/>
                    <a:pt x="0" y="245853"/>
                  </a:cubicBezTo>
                  <a:lnTo>
                    <a:pt x="0" y="33439"/>
                  </a:lnTo>
                  <a:cubicBezTo>
                    <a:pt x="0" y="24571"/>
                    <a:pt x="3523" y="16065"/>
                    <a:pt x="9794" y="9794"/>
                  </a:cubicBezTo>
                  <a:cubicBezTo>
                    <a:pt x="16065" y="3523"/>
                    <a:pt x="24571" y="0"/>
                    <a:pt x="33439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85725"/>
              <a:ext cx="3875169" cy="193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355989" y="9020185"/>
            <a:ext cx="11576023" cy="55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  <a:spcBef>
                <a:spcPct val="0"/>
              </a:spcBef>
            </a:pPr>
            <a:r>
              <a:rPr lang="en-US" b="true" sz="3199" spc="5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Deteção automática de pontos crít</a:t>
            </a:r>
            <a:r>
              <a:rPr lang="en-US" b="true" sz="3199" spc="51" u="non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icos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DAGorTM504Q</dc:identifier>
  <dcterms:modified xsi:type="dcterms:W3CDTF">2011-08-01T06:04:30Z</dcterms:modified>
  <cp:revision>1</cp:revision>
  <dc:title>Apresentação MES</dc:title>
</cp:coreProperties>
</file>