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95" r:id="rId6"/>
    <p:sldId id="296" r:id="rId7"/>
    <p:sldId id="261" r:id="rId8"/>
    <p:sldId id="262" r:id="rId9"/>
    <p:sldId id="278" r:id="rId10"/>
  </p:sldIdLst>
  <p:sldSz cx="9144000" cy="5143500" type="screen16x9"/>
  <p:notesSz cx="6858000" cy="9144000"/>
  <p:embeddedFontLst>
    <p:embeddedFont>
      <p:font typeface="Nixie One" panose="020B0604020202020204" charset="0"/>
      <p:regular r:id="rId12"/>
    </p:embeddedFont>
    <p:embeddedFont>
      <p:font typeface="Varela Round" panose="00000500000000000000" pitchFamily="2" charset="-79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A20BD-2505-46DF-82F6-A791D1CCFF51}">
  <a:tblStyle styleId="{242A20BD-2505-46DF-82F6-A791D1CCF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B38DEC-D873-43F8-8245-15F6AB0837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2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18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77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1632759" y="1978095"/>
            <a:ext cx="5878482" cy="1187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Serverless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2701499" y="1249292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CONCEPTO</a:t>
            </a:r>
            <a:r>
              <a:rPr lang="en" sz="3000" dirty="0"/>
              <a:t> </a:t>
            </a:r>
            <a:endParaRPr sz="3000" dirty="0"/>
          </a:p>
        </p:txBody>
      </p:sp>
      <p:sp>
        <p:nvSpPr>
          <p:cNvPr id="201" name="Google Shape;201;p14"/>
          <p:cNvSpPr txBox="1"/>
          <p:nvPr/>
        </p:nvSpPr>
        <p:spPr>
          <a:xfrm>
            <a:off x="2701499" y="1890392"/>
            <a:ext cx="5934126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Serverless</a:t>
            </a:r>
            <a:r>
              <a:rPr lang="es-MX" sz="24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(sin servidor) se refiere a las aplicaciones donde la administración y asignación de servidores y recursos son completamente administradas por el proveedor de la nube. Y la facturación se basa en el consumo real de esos recursos.</a:t>
            </a:r>
            <a:endParaRPr lang="en-US" sz="24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201" grpId="0"/>
      <p:bldP spid="2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685800" y="39187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HISTORIA</a:t>
            </a:r>
            <a:endParaRPr sz="4800" dirty="0"/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4294967295"/>
          </p:nvPr>
        </p:nvSpPr>
        <p:spPr>
          <a:xfrm>
            <a:off x="1275150" y="1551675"/>
            <a:ext cx="6593700" cy="1619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/>
              <a:t>El concepto </a:t>
            </a:r>
            <a:r>
              <a:rPr lang="es-MX" dirty="0" err="1"/>
              <a:t>Serverless</a:t>
            </a:r>
            <a:r>
              <a:rPr lang="es-MX" dirty="0"/>
              <a:t> se volvió popular en 2015, después de que Amazon lanzara AWS Lambda en noviembre de 2014 y posteriormente su API Gateway en julio de 2015. Actualmente, el evento más conocido es el </a:t>
            </a:r>
            <a:r>
              <a:rPr lang="es-MX" dirty="0" err="1"/>
              <a:t>serverlessconf</a:t>
            </a:r>
            <a:r>
              <a:rPr lang="es-MX" dirty="0"/>
              <a:t> que se celebra desde 2016. </a:t>
            </a:r>
            <a:endParaRPr lang="en-US" dirty="0"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/>
      <p:bldP spid="2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209;p15">
            <a:extLst>
              <a:ext uri="{FF2B5EF4-FFF2-40B4-BE49-F238E27FC236}">
                <a16:creationId xmlns:a16="http://schemas.microsoft.com/office/drawing/2014/main" id="{DDCAAEAD-B8E0-DF0C-AD57-5A51B3B7F2DC}"/>
              </a:ext>
            </a:extLst>
          </p:cNvPr>
          <p:cNvSpPr txBox="1">
            <a:spLocks/>
          </p:cNvSpPr>
          <p:nvPr/>
        </p:nvSpPr>
        <p:spPr>
          <a:xfrm>
            <a:off x="1384887" y="3757852"/>
            <a:ext cx="6374219" cy="93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s-MX" sz="4800" dirty="0"/>
              <a:t>CARACTERISTICAS</a:t>
            </a:r>
          </a:p>
        </p:txBody>
      </p:sp>
      <p:pic>
        <p:nvPicPr>
          <p:cNvPr id="1026" name="Picture 2" descr="Imagen">
            <a:extLst>
              <a:ext uri="{FF2B5EF4-FFF2-40B4-BE49-F238E27FC236}">
                <a16:creationId xmlns:a16="http://schemas.microsoft.com/office/drawing/2014/main" id="{D996F8D8-1A83-0D51-56AE-3A5F14D92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950" y="265813"/>
            <a:ext cx="4994095" cy="349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2191825" y="287079"/>
            <a:ext cx="5967905" cy="9759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VENTAJAS Y DESVENTAJAS</a:t>
            </a:r>
            <a:endParaRPr sz="3200" dirty="0"/>
          </a:p>
        </p:txBody>
      </p:sp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203061" y="1263071"/>
            <a:ext cx="5956669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4">
                    <a:lumMod val="75000"/>
                  </a:schemeClr>
                </a:solidFill>
              </a:rPr>
              <a:t>VENTAJAS</a:t>
            </a:r>
            <a:endParaRPr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 algn="just"/>
            <a:r>
              <a:rPr lang="es-MX" sz="1800" dirty="0"/>
              <a:t>Flexibilidad, administración y escalamiento de recursos necesarios por parte del proveedor.</a:t>
            </a:r>
          </a:p>
          <a:p>
            <a:pPr marL="285750" indent="-285750" algn="just"/>
            <a:r>
              <a:rPr lang="es-MX" sz="1800" dirty="0"/>
              <a:t>Suministro ágil de los recursos en tiempo real, incluso en caso de picos de carga imprevisibles o un crecimiento desproporcionado</a:t>
            </a:r>
          </a:p>
          <a:p>
            <a:pPr marL="285750" indent="-285750" algn="just"/>
            <a:r>
              <a:rPr lang="es-MX" sz="1800" dirty="0"/>
              <a:t>Solo se cobran los gastos por recursos que realmente se han usado</a:t>
            </a:r>
          </a:p>
          <a:p>
            <a:pPr marL="285750" indent="-285750" algn="just"/>
            <a:r>
              <a:rPr lang="es-MX" sz="1800" dirty="0"/>
              <a:t>Gran tolerancia a errores gracias a la infraestructura flexible de hardware en los centros de cálculo del proveedor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800" dirty="0"/>
              <a:t> </a:t>
            </a:r>
            <a:endParaRPr sz="1800" dirty="0"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626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264" grpId="0" build="p"/>
      <p:bldP spid="2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2414817" y="334034"/>
            <a:ext cx="5967905" cy="9759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VENTAJAS Y DESVENTAJAS</a:t>
            </a:r>
            <a:endParaRPr sz="3200" dirty="0"/>
          </a:p>
        </p:txBody>
      </p:sp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066223" y="1193068"/>
            <a:ext cx="6473709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DESVENTAJAS</a:t>
            </a:r>
            <a:endParaRPr lang="es-MX" sz="1800" b="1" dirty="0">
              <a:solidFill>
                <a:srgbClr val="FF0000"/>
              </a:solidFill>
            </a:endParaRPr>
          </a:p>
          <a:p>
            <a:pPr marL="285750" indent="-285750" algn="just"/>
            <a:r>
              <a:rPr lang="es-MX" sz="1600" dirty="0"/>
              <a:t>Implementación de estructuras </a:t>
            </a:r>
            <a:r>
              <a:rPr lang="es-MX" sz="1600" dirty="0" err="1"/>
              <a:t>Serverless</a:t>
            </a:r>
            <a:r>
              <a:rPr lang="es-MX" sz="1600" dirty="0"/>
              <a:t> requiere un mayor esfuerzo</a:t>
            </a:r>
          </a:p>
          <a:p>
            <a:pPr marL="285750" indent="-285750" algn="just"/>
            <a:r>
              <a:rPr lang="es-MX" sz="1600" dirty="0"/>
              <a:t>Gran dependencia del proveedor, en caso de querer cambiar de proveedor se deberá escribir el flujo de funciones basadas en eventos</a:t>
            </a:r>
          </a:p>
          <a:p>
            <a:pPr marL="285750" indent="-285750" algn="just"/>
            <a:r>
              <a:rPr lang="es-MX" sz="1600" dirty="0"/>
              <a:t>Los procesos de monitorización y depuración son relativamente complejos ya que debido a su naturaleza no es posible realizar análisis profundos de errores y rendimiento. </a:t>
            </a:r>
            <a:endParaRPr sz="1600" dirty="0"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468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264" grpId="0" build="p"/>
      <p:bldP spid="2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276116" y="494381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DIAGRAMA</a:t>
            </a:r>
            <a:endParaRPr sz="48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050" name="Picture 2" descr="Imagen">
            <a:extLst>
              <a:ext uri="{FF2B5EF4-FFF2-40B4-BE49-F238E27FC236}">
                <a16:creationId xmlns:a16="http://schemas.microsoft.com/office/drawing/2014/main" id="{6D7846D3-EAD1-5F7E-60F1-0E62B2F8B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055" y="1285202"/>
            <a:ext cx="6185379" cy="348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/>
      <p:bldP spid="2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ctrTitle" idx="4294967295"/>
          </p:nvPr>
        </p:nvSpPr>
        <p:spPr>
          <a:xfrm>
            <a:off x="1029919" y="411121"/>
            <a:ext cx="7084163" cy="15975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EMPRESAS QUE LO UTILIZAN</a:t>
            </a:r>
            <a:endParaRPr sz="6000"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4294967295"/>
          </p:nvPr>
        </p:nvSpPr>
        <p:spPr>
          <a:xfrm>
            <a:off x="1304850" y="2008678"/>
            <a:ext cx="6534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A1BECC"/>
                </a:solidFill>
              </a:rPr>
              <a:t>Actualmente, proveedores como Amazon Web </a:t>
            </a:r>
            <a:r>
              <a:rPr lang="es-MX" dirty="0" err="1">
                <a:solidFill>
                  <a:srgbClr val="A1BECC"/>
                </a:solidFill>
              </a:rPr>
              <a:t>Services</a:t>
            </a:r>
            <a:r>
              <a:rPr lang="es-MX" dirty="0">
                <a:solidFill>
                  <a:srgbClr val="A1BECC"/>
                </a:solidFill>
              </a:rPr>
              <a:t>, Microsoft Azure, Google Cloud </a:t>
            </a:r>
            <a:r>
              <a:rPr lang="es-MX" dirty="0" err="1">
                <a:solidFill>
                  <a:srgbClr val="A1BECC"/>
                </a:solidFill>
              </a:rPr>
              <a:t>Platfom</a:t>
            </a:r>
            <a:r>
              <a:rPr lang="es-MX" dirty="0">
                <a:solidFill>
                  <a:srgbClr val="A1BECC"/>
                </a:solidFill>
              </a:rPr>
              <a:t> o IBM Cloud </a:t>
            </a:r>
            <a:r>
              <a:rPr lang="es-MX" dirty="0" err="1">
                <a:solidFill>
                  <a:srgbClr val="A1BECC"/>
                </a:solidFill>
              </a:rPr>
              <a:t>Functions</a:t>
            </a:r>
            <a:r>
              <a:rPr lang="es-MX" dirty="0">
                <a:solidFill>
                  <a:srgbClr val="A1BECC"/>
                </a:solidFill>
              </a:rPr>
              <a:t> llevan a las empresas de una u otra forma, sus servicios de </a:t>
            </a:r>
            <a:r>
              <a:rPr lang="es-MX" dirty="0" err="1">
                <a:solidFill>
                  <a:srgbClr val="A1BECC"/>
                </a:solidFill>
              </a:rPr>
              <a:t>serverless</a:t>
            </a:r>
            <a:r>
              <a:rPr lang="es-MX" dirty="0">
                <a:solidFill>
                  <a:srgbClr val="A1BECC"/>
                </a:solidFill>
              </a:rPr>
              <a:t> </a:t>
            </a:r>
            <a:r>
              <a:rPr lang="es-MX" dirty="0" err="1">
                <a:solidFill>
                  <a:srgbClr val="A1BECC"/>
                </a:solidFill>
              </a:rPr>
              <a:t>computing</a:t>
            </a:r>
            <a:r>
              <a:rPr lang="es-MX" dirty="0">
                <a:solidFill>
                  <a:srgbClr val="A1BECC"/>
                </a:solidFill>
              </a:rPr>
              <a:t>, siendo AWS Lambda el primer gran </a:t>
            </a:r>
            <a:r>
              <a:rPr lang="es-MX" dirty="0" err="1">
                <a:solidFill>
                  <a:srgbClr val="A1BECC"/>
                </a:solidFill>
              </a:rPr>
              <a:t>player</a:t>
            </a:r>
            <a:r>
              <a:rPr lang="es-MX" dirty="0">
                <a:solidFill>
                  <a:srgbClr val="A1BECC"/>
                </a:solidFill>
              </a:rPr>
              <a:t> en situarse en este terreno, ya en 2014.</a:t>
            </a:r>
            <a:endParaRPr dirty="0">
              <a:solidFill>
                <a:srgbClr val="A1BECC"/>
              </a:solidFill>
            </a:endParaRPr>
          </a:p>
        </p:txBody>
      </p:sp>
      <p:sp>
        <p:nvSpPr>
          <p:cNvPr id="250" name="Google Shape;250;p19"/>
          <p:cNvSpPr txBox="1">
            <a:spLocks noGrp="1"/>
          </p:cNvSpPr>
          <p:nvPr>
            <p:ph type="sldNum" idx="12"/>
          </p:nvPr>
        </p:nvSpPr>
        <p:spPr>
          <a:xfrm>
            <a:off x="4337101" y="4752000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 build="p"/>
      <p:bldP spid="2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¡GRACIAS!</a:t>
            </a:r>
            <a:endParaRPr sz="4800" dirty="0"/>
          </a:p>
        </p:txBody>
      </p:sp>
      <p:sp>
        <p:nvSpPr>
          <p:cNvPr id="423" name="Google Shape;423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ACC3"/>
                </a:solidFill>
              </a:rPr>
              <a:t>¿Alguna pregunta?</a:t>
            </a:r>
            <a:endParaRPr sz="3600" b="1" dirty="0">
              <a:solidFill>
                <a:srgbClr val="00ACC3"/>
              </a:solidFill>
            </a:endParaRPr>
          </a:p>
        </p:txBody>
      </p:sp>
      <p:sp>
        <p:nvSpPr>
          <p:cNvPr id="425" name="Google Shape;425;p35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  <p:bldP spid="423" grpId="0" build="p"/>
      <p:bldP spid="425" grpId="0" animBg="1"/>
    </p:bldLst>
  </p:timing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290</Words>
  <Application>Microsoft Office PowerPoint</Application>
  <PresentationFormat>Presentación en pantalla (16:9)</PresentationFormat>
  <Paragraphs>30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Nixie One</vt:lpstr>
      <vt:lpstr>Arial</vt:lpstr>
      <vt:lpstr>Varela Round</vt:lpstr>
      <vt:lpstr>Puck template</vt:lpstr>
      <vt:lpstr>Serverless</vt:lpstr>
      <vt:lpstr>CONCEPTO </vt:lpstr>
      <vt:lpstr>HISTORIA</vt:lpstr>
      <vt:lpstr>Presentación de PowerPoint</vt:lpstr>
      <vt:lpstr>VENTAJAS Y DESVENTAJAS</vt:lpstr>
      <vt:lpstr>VENTAJAS Y DESVENTAJAS</vt:lpstr>
      <vt:lpstr>DIAGRAMA</vt:lpstr>
      <vt:lpstr>EMPRESAS QUE LO UTILIZAN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</dc:title>
  <dc:creator>Giselle Meza</dc:creator>
  <cp:lastModifiedBy>hoshii ★</cp:lastModifiedBy>
  <cp:revision>2</cp:revision>
  <dcterms:modified xsi:type="dcterms:W3CDTF">2023-01-19T02:26:05Z</dcterms:modified>
</cp:coreProperties>
</file>