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handoutMasterIdLst>
    <p:handoutMasterId r:id="rId19"/>
  </p:handoutMasterIdLst>
  <p:sldIdLst>
    <p:sldId id="273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3"/>
  </p:normalViewPr>
  <p:slideViewPr>
    <p:cSldViewPr snapToGrid="0" snapToObjects="1">
      <p:cViewPr varScale="1">
        <p:scale>
          <a:sx n="59" d="100"/>
          <a:sy n="59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3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78DFF-5988-F347-9151-641D94BD44D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9DBB0-B080-0541-8CA2-2705A6C24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 userDrawn="1"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48" y="5649650"/>
            <a:ext cx="1157973" cy="107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596981"/>
            <a:ext cx="10992118" cy="428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‹nº›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7882" y="382385"/>
            <a:ext cx="10992118" cy="9183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382385"/>
            <a:ext cx="10992118" cy="9183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3200" b="0">
                <a:solidFill>
                  <a:srgbClr val="00206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882" y="1481070"/>
            <a:ext cx="5306095" cy="4424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123905" y="1481070"/>
            <a:ext cx="5306095" cy="44244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248" y="5649650"/>
            <a:ext cx="1157973" cy="107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1424" y="1508787"/>
            <a:ext cx="10363200" cy="1920213"/>
          </a:xfrm>
        </p:spPr>
        <p:txBody>
          <a:bodyPr>
            <a:noAutofit/>
          </a:bodyPr>
          <a:lstStyle>
            <a:lvl1pPr>
              <a:defRPr sz="64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332989"/>
            <a:ext cx="8534400" cy="960107"/>
          </a:xfrm>
        </p:spPr>
        <p:txBody>
          <a:bodyPr>
            <a:noAutofit/>
          </a:bodyPr>
          <a:lstStyle>
            <a:lvl1pPr marL="0" indent="0" algn="ctr">
              <a:buNone/>
              <a:defRPr sz="64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5541237"/>
            <a:ext cx="5760640" cy="480052"/>
          </a:xfrm>
        </p:spPr>
        <p:txBody>
          <a:bodyPr>
            <a:noAutofit/>
          </a:bodyPr>
          <a:lstStyle>
            <a:lvl1pPr algn="ctr">
              <a:defRPr sz="24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6021288"/>
            <a:ext cx="3840427" cy="384043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  <p:extLst>
      <p:ext uri="{BB962C8B-B14F-4D97-AF65-F5344CB8AC3E}">
        <p14:creationId xmlns:p14="http://schemas.microsoft.com/office/powerpoint/2010/main" val="309542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719403" y="2180861"/>
            <a:ext cx="10657184" cy="2112235"/>
          </a:xfrm>
        </p:spPr>
        <p:txBody>
          <a:bodyPr>
            <a:noAutofit/>
          </a:bodyPr>
          <a:lstStyle>
            <a:lvl1pPr marL="0" indent="0" algn="ctr">
              <a:buNone/>
              <a:defRPr sz="15333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1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333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4997152"/>
          </a:xfrm>
        </p:spPr>
        <p:txBody>
          <a:bodyPr>
            <a:normAutofit/>
          </a:bodyPr>
          <a:lstStyle>
            <a:lvl1pPr>
              <a:buNone/>
              <a:defRPr sz="3733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39" y="6309320"/>
            <a:ext cx="399653" cy="384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1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333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5582411" cy="4997152"/>
          </a:xfrm>
        </p:spPr>
        <p:txBody>
          <a:bodyPr>
            <a:normAutofit/>
          </a:bodyPr>
          <a:lstStyle>
            <a:lvl1pPr>
              <a:buNone/>
              <a:defRPr sz="3733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39" y="6309320"/>
            <a:ext cx="399653" cy="384043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>
            <a:spLocks noGrp="1"/>
          </p:cNvSpPr>
          <p:nvPr>
            <p:ph idx="10" hasCustomPrompt="1"/>
          </p:nvPr>
        </p:nvSpPr>
        <p:spPr>
          <a:xfrm>
            <a:off x="6370240" y="1600200"/>
            <a:ext cx="5582411" cy="4997152"/>
          </a:xfrm>
        </p:spPr>
        <p:txBody>
          <a:bodyPr>
            <a:normAutofit/>
          </a:bodyPr>
          <a:lstStyle>
            <a:lvl1pPr>
              <a:buNone/>
              <a:defRPr sz="3733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  <p:extLst>
      <p:ext uri="{BB962C8B-B14F-4D97-AF65-F5344CB8AC3E}">
        <p14:creationId xmlns:p14="http://schemas.microsoft.com/office/powerpoint/2010/main" val="25335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1979" r="3569" b="3512"/>
          <a:stretch/>
        </p:blipFill>
        <p:spPr>
          <a:xfrm>
            <a:off x="222206" y="6339432"/>
            <a:ext cx="441411" cy="418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200" baseline="0">
          <a:solidFill>
            <a:srgbClr val="002060"/>
          </a:solidFill>
          <a:latin typeface="Nexa Bold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9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  <p:extLst>
      <p:ext uri="{BB962C8B-B14F-4D97-AF65-F5344CB8AC3E}">
        <p14:creationId xmlns:p14="http://schemas.microsoft.com/office/powerpoint/2010/main" val="2750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None/>
        <a:defRPr sz="3733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1 PRÁTICO:</a:t>
            </a:r>
          </a:p>
          <a:p>
            <a:r>
              <a:rPr lang="pt-BR" smtClean="0"/>
              <a:t>DESCRITIVA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LUIS ANUNCIAÇÃO (</a:t>
            </a:r>
            <a:r>
              <a:rPr lang="pt-BR"/>
              <a:t>PUC-RIO)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4175787" y="6021288"/>
            <a:ext cx="3840427" cy="480053"/>
          </a:xfrm>
        </p:spPr>
        <p:txBody>
          <a:bodyPr>
            <a:normAutofit/>
          </a:bodyPr>
          <a:lstStyle/>
          <a:p>
            <a:r>
              <a:rPr lang="pt-BR"/>
              <a:t>anovabr.com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9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ggplot2</a:t>
            </a: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72671" y="1013872"/>
            <a:ext cx="312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smtClean="0"/>
              <a:t>ggplot(dados,</a:t>
            </a:r>
            <a:endParaRPr lang="pt-BR" sz="3600"/>
          </a:p>
        </p:txBody>
      </p:sp>
      <p:sp>
        <p:nvSpPr>
          <p:cNvPr id="6" name="CaixaDeTexto 5"/>
          <p:cNvSpPr txBox="1"/>
          <p:nvPr/>
        </p:nvSpPr>
        <p:spPr>
          <a:xfrm>
            <a:off x="3488740" y="1055282"/>
            <a:ext cx="642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smtClean="0"/>
              <a:t>aes (x=VAR, y=VAR, fill=VAR))</a:t>
            </a:r>
            <a:endParaRPr lang="pt-BR" sz="3600"/>
          </a:p>
        </p:txBody>
      </p:sp>
      <p:sp>
        <p:nvSpPr>
          <p:cNvPr id="8" name="CaixaDeTexto 7"/>
          <p:cNvSpPr txBox="1"/>
          <p:nvPr/>
        </p:nvSpPr>
        <p:spPr>
          <a:xfrm>
            <a:off x="1134114" y="1627276"/>
            <a:ext cx="706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smtClean="0"/>
              <a:t>geom_bar(position = “dodge”, ...)</a:t>
            </a:r>
            <a:endParaRPr lang="pt-BR" sz="3600"/>
          </a:p>
        </p:txBody>
      </p:sp>
      <p:sp>
        <p:nvSpPr>
          <p:cNvPr id="9" name="CaixaDeTexto 8"/>
          <p:cNvSpPr txBox="1"/>
          <p:nvPr/>
        </p:nvSpPr>
        <p:spPr>
          <a:xfrm>
            <a:off x="1153952" y="2259102"/>
            <a:ext cx="638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stat_summary(fun.y = mean)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750262" y="1018114"/>
            <a:ext cx="28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mtClean="0"/>
              <a:t>+</a:t>
            </a:r>
            <a:endParaRPr lang="pt-BR" sz="3600"/>
          </a:p>
        </p:txBody>
      </p:sp>
      <p:sp>
        <p:nvSpPr>
          <p:cNvPr id="11" name="Retângulo 10"/>
          <p:cNvSpPr/>
          <p:nvPr/>
        </p:nvSpPr>
        <p:spPr>
          <a:xfrm>
            <a:off x="1153952" y="2854923"/>
            <a:ext cx="7595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smtClean="0"/>
              <a:t>labs(x </a:t>
            </a:r>
            <a:r>
              <a:rPr lang="pt-BR" sz="3600"/>
              <a:t>= </a:t>
            </a:r>
            <a:r>
              <a:rPr lang="pt-BR" sz="3600" smtClean="0"/>
              <a:t>"", </a:t>
            </a:r>
            <a:r>
              <a:rPr lang="pt-BR" sz="3600"/>
              <a:t>y</a:t>
            </a:r>
            <a:r>
              <a:rPr lang="pt-BR" sz="3600" smtClean="0"/>
              <a:t>= "", title </a:t>
            </a:r>
            <a:r>
              <a:rPr lang="pt-BR" sz="3600"/>
              <a:t>= </a:t>
            </a:r>
            <a:r>
              <a:rPr lang="pt-BR" sz="3600" smtClean="0"/>
              <a:t>"")</a:t>
            </a:r>
            <a:endParaRPr lang="pt-BR" sz="3600"/>
          </a:p>
        </p:txBody>
      </p:sp>
      <p:sp>
        <p:nvSpPr>
          <p:cNvPr id="12" name="CaixaDeTexto 11"/>
          <p:cNvSpPr txBox="1"/>
          <p:nvPr/>
        </p:nvSpPr>
        <p:spPr>
          <a:xfrm>
            <a:off x="8054139" y="1701613"/>
            <a:ext cx="28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mtClean="0"/>
              <a:t>+</a:t>
            </a:r>
            <a:endParaRPr lang="pt-BR" sz="3600"/>
          </a:p>
        </p:txBody>
      </p:sp>
      <p:sp>
        <p:nvSpPr>
          <p:cNvPr id="13" name="CaixaDeTexto 12"/>
          <p:cNvSpPr txBox="1"/>
          <p:nvPr/>
        </p:nvSpPr>
        <p:spPr>
          <a:xfrm>
            <a:off x="7420554" y="2267838"/>
            <a:ext cx="28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mtClean="0"/>
              <a:t>+</a:t>
            </a:r>
            <a:endParaRPr lang="pt-BR" sz="3600"/>
          </a:p>
        </p:txBody>
      </p:sp>
      <p:sp>
        <p:nvSpPr>
          <p:cNvPr id="14" name="Retângulo 13"/>
          <p:cNvSpPr/>
          <p:nvPr/>
        </p:nvSpPr>
        <p:spPr>
          <a:xfrm>
            <a:off x="0" y="3448676"/>
            <a:ext cx="12295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>
                <a:solidFill>
                  <a:srgbClr val="FF0000"/>
                </a:solidFill>
              </a:rPr>
              <a:t>ggplot</a:t>
            </a:r>
            <a:r>
              <a:rPr lang="pt-BR" sz="3600" dirty="0">
                <a:solidFill>
                  <a:srgbClr val="FF0000"/>
                </a:solidFill>
              </a:rPr>
              <a:t>(</a:t>
            </a:r>
            <a:r>
              <a:rPr lang="pt-BR" sz="3600" dirty="0" err="1">
                <a:solidFill>
                  <a:srgbClr val="7030A0"/>
                </a:solidFill>
              </a:rPr>
              <a:t>dados_brasil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aes</a:t>
            </a:r>
            <a:r>
              <a:rPr lang="pt-BR" sz="3600" dirty="0">
                <a:solidFill>
                  <a:srgbClr val="FF0000"/>
                </a:solidFill>
              </a:rPr>
              <a:t>(</a:t>
            </a:r>
            <a:r>
              <a:rPr lang="pt-BR" sz="3600" dirty="0">
                <a:solidFill>
                  <a:srgbClr val="7030A0"/>
                </a:solidFill>
              </a:rPr>
              <a:t>sexo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7030A0"/>
                </a:solidFill>
              </a:rPr>
              <a:t>eat_soma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fill</a:t>
            </a:r>
            <a:r>
              <a:rPr lang="pt-BR" sz="3600" dirty="0">
                <a:solidFill>
                  <a:srgbClr val="FF0000"/>
                </a:solidFill>
              </a:rPr>
              <a:t> = </a:t>
            </a:r>
            <a:r>
              <a:rPr lang="pt-BR" sz="3600" dirty="0">
                <a:solidFill>
                  <a:srgbClr val="7030A0"/>
                </a:solidFill>
              </a:rPr>
              <a:t>sexo</a:t>
            </a:r>
            <a:r>
              <a:rPr lang="pt-BR" sz="3600" dirty="0">
                <a:solidFill>
                  <a:srgbClr val="FF0000"/>
                </a:solidFill>
              </a:rPr>
              <a:t>)) </a:t>
            </a:r>
            <a:r>
              <a:rPr lang="pt-BR" sz="3600" dirty="0"/>
              <a:t>+ 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geom_bar</a:t>
            </a:r>
            <a:r>
              <a:rPr lang="pt-BR" sz="3600" dirty="0">
                <a:solidFill>
                  <a:srgbClr val="FF0000"/>
                </a:solidFill>
              </a:rPr>
              <a:t>(</a:t>
            </a:r>
            <a:r>
              <a:rPr lang="pt-BR" sz="3600" dirty="0" err="1">
                <a:solidFill>
                  <a:srgbClr val="FF0000"/>
                </a:solidFill>
              </a:rPr>
              <a:t>fun.y</a:t>
            </a:r>
            <a:r>
              <a:rPr lang="pt-BR" sz="3600" dirty="0">
                <a:solidFill>
                  <a:srgbClr val="FF0000"/>
                </a:solidFill>
              </a:rPr>
              <a:t> = </a:t>
            </a:r>
            <a:r>
              <a:rPr lang="pt-BR" sz="3600" dirty="0" err="1">
                <a:solidFill>
                  <a:srgbClr val="FF0000"/>
                </a:solidFill>
              </a:rPr>
              <a:t>mean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position = "</a:t>
            </a:r>
            <a:r>
              <a:rPr lang="pt-BR" sz="3600" dirty="0" err="1">
                <a:solidFill>
                  <a:srgbClr val="FF0000"/>
                </a:solidFill>
              </a:rPr>
              <a:t>dodge</a:t>
            </a:r>
            <a:r>
              <a:rPr lang="pt-BR" sz="3600" dirty="0">
                <a:solidFill>
                  <a:srgbClr val="FF0000"/>
                </a:solidFill>
              </a:rPr>
              <a:t>"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stat</a:t>
            </a:r>
            <a:r>
              <a:rPr lang="pt-BR" sz="3600" dirty="0">
                <a:solidFill>
                  <a:srgbClr val="FF0000"/>
                </a:solidFill>
              </a:rPr>
              <a:t> = "</a:t>
            </a:r>
            <a:r>
              <a:rPr lang="pt-BR" sz="3600" dirty="0" err="1">
                <a:solidFill>
                  <a:srgbClr val="FF0000"/>
                </a:solidFill>
              </a:rPr>
              <a:t>summary</a:t>
            </a:r>
            <a:r>
              <a:rPr lang="pt-BR" sz="3600" dirty="0" smtClean="0">
                <a:solidFill>
                  <a:srgbClr val="FF0000"/>
                </a:solidFill>
              </a:rPr>
              <a:t>") </a:t>
            </a:r>
            <a:r>
              <a:rPr lang="pt-BR" sz="3600" smtClean="0">
                <a:solidFill>
                  <a:srgbClr val="FF0000"/>
                </a:solidFill>
              </a:rPr>
              <a:t>+ </a:t>
            </a:r>
          </a:p>
          <a:p>
            <a:r>
              <a:rPr lang="pt-BR" sz="3600" smtClean="0">
                <a:solidFill>
                  <a:srgbClr val="FF0000"/>
                </a:solidFill>
              </a:rPr>
              <a:t>geom_errorbar(fun.data </a:t>
            </a:r>
            <a:r>
              <a:rPr lang="pt-BR" sz="3600" dirty="0">
                <a:solidFill>
                  <a:srgbClr val="FF0000"/>
                </a:solidFill>
              </a:rPr>
              <a:t>= </a:t>
            </a:r>
            <a:r>
              <a:rPr lang="pt-BR" sz="3600" dirty="0" err="1">
                <a:solidFill>
                  <a:srgbClr val="FF0000"/>
                </a:solidFill>
              </a:rPr>
              <a:t>mean_se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stat</a:t>
            </a:r>
            <a:r>
              <a:rPr lang="pt-BR" sz="3600" dirty="0">
                <a:solidFill>
                  <a:srgbClr val="FF0000"/>
                </a:solidFill>
              </a:rPr>
              <a:t> = "</a:t>
            </a:r>
            <a:r>
              <a:rPr lang="pt-BR" sz="3600" dirty="0" err="1">
                <a:solidFill>
                  <a:srgbClr val="FF0000"/>
                </a:solidFill>
              </a:rPr>
              <a:t>summary</a:t>
            </a:r>
            <a:r>
              <a:rPr lang="pt-BR" sz="3600" dirty="0">
                <a:solidFill>
                  <a:srgbClr val="FF0000"/>
                </a:solidFill>
              </a:rPr>
              <a:t>") </a:t>
            </a:r>
            <a:r>
              <a:rPr lang="pt-BR" sz="3600" dirty="0"/>
              <a:t>+  </a:t>
            </a:r>
            <a:r>
              <a:rPr lang="pt-BR" sz="3600" dirty="0" err="1">
                <a:solidFill>
                  <a:srgbClr val="FF0000"/>
                </a:solidFill>
              </a:rPr>
              <a:t>labs</a:t>
            </a:r>
            <a:r>
              <a:rPr lang="pt-BR" sz="3600" dirty="0">
                <a:solidFill>
                  <a:srgbClr val="FF0000"/>
                </a:solidFill>
              </a:rPr>
              <a:t>(</a:t>
            </a:r>
            <a:r>
              <a:rPr lang="pt-BR" sz="3600" dirty="0" err="1">
                <a:solidFill>
                  <a:srgbClr val="FF0000"/>
                </a:solidFill>
              </a:rPr>
              <a:t>y</a:t>
            </a:r>
            <a:r>
              <a:rPr lang="pt-BR" sz="3600" dirty="0">
                <a:solidFill>
                  <a:srgbClr val="FF0000"/>
                </a:solidFill>
              </a:rPr>
              <a:t>="</a:t>
            </a:r>
            <a:r>
              <a:rPr lang="pt-BR" sz="3600" dirty="0" smtClean="0">
                <a:solidFill>
                  <a:srgbClr val="7030A0"/>
                </a:solidFill>
              </a:rPr>
              <a:t>Resultados: EAT-26</a:t>
            </a:r>
            <a:r>
              <a:rPr lang="pt-BR" sz="3600" dirty="0">
                <a:solidFill>
                  <a:srgbClr val="FF0000"/>
                </a:solidFill>
              </a:rPr>
              <a:t>"</a:t>
            </a:r>
            <a:r>
              <a:rPr lang="pt-BR" sz="3600" dirty="0"/>
              <a:t>,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title</a:t>
            </a:r>
            <a:r>
              <a:rPr lang="pt-BR" sz="3600" dirty="0">
                <a:solidFill>
                  <a:srgbClr val="FF0000"/>
                </a:solidFill>
              </a:rPr>
              <a:t>="</a:t>
            </a:r>
            <a:r>
              <a:rPr lang="pt-BR" sz="3600" dirty="0" smtClean="0">
                <a:solidFill>
                  <a:srgbClr val="7030A0"/>
                </a:solidFill>
              </a:rPr>
              <a:t>Comparação </a:t>
            </a:r>
            <a:r>
              <a:rPr lang="pt-BR" sz="3600" dirty="0">
                <a:solidFill>
                  <a:srgbClr val="7030A0"/>
                </a:solidFill>
              </a:rPr>
              <a:t>dos resultados da escala EAT-26 em função do sexo</a:t>
            </a:r>
            <a:r>
              <a:rPr lang="pt-BR" sz="3600" dirty="0">
                <a:solidFill>
                  <a:srgbClr val="FF0000"/>
                </a:solidFill>
              </a:rPr>
              <a:t>")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743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lab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3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revisão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Instalação</a:t>
            </a:r>
            <a:r>
              <a:rPr lang="en-US" dirty="0" smtClean="0"/>
              <a:t> do R e do R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Carregar</a:t>
            </a:r>
            <a:r>
              <a:rPr lang="en-US" dirty="0" smtClean="0"/>
              <a:t>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i="1" dirty="0" err="1" smtClean="0"/>
              <a:t>tidyverse</a:t>
            </a:r>
            <a:endParaRPr lang="en-US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Trabalhar</a:t>
            </a:r>
            <a:r>
              <a:rPr lang="en-US" dirty="0" smtClean="0"/>
              <a:t> com a base de dados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relaciondos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Estatística</a:t>
            </a:r>
            <a:r>
              <a:rPr lang="en-US" dirty="0" smtClean="0"/>
              <a:t> </a:t>
            </a:r>
            <a:r>
              <a:rPr lang="en-US" dirty="0" err="1" smtClean="0"/>
              <a:t>descritiva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e </a:t>
            </a:r>
            <a:r>
              <a:rPr lang="en-US" err="1" smtClean="0"/>
              <a:t>gráficos</a:t>
            </a:r>
            <a:r>
              <a:rPr lang="en-US" smtClean="0"/>
              <a:t> 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Comunicação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R Markdown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Github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Slides e arquivos de utilização em ANOVABR.COM</a:t>
            </a:r>
          </a:p>
          <a:p>
            <a:r>
              <a:rPr lang="pt-BR" smtClean="0"/>
              <a:t>Próximo vídeo</a:t>
            </a:r>
          </a:p>
          <a:p>
            <a:pPr lvl="1"/>
            <a:r>
              <a:rPr lang="pt-BR" smtClean="0"/>
              <a:t>Variáveis categóricas</a:t>
            </a:r>
          </a:p>
          <a:p>
            <a:pPr lvl="1"/>
            <a:r>
              <a:rPr lang="pt-BR" smtClean="0"/>
              <a:t>Qui quadrado</a:t>
            </a:r>
          </a:p>
          <a:p>
            <a:pPr lvl="1"/>
            <a:r>
              <a:rPr lang="pt-BR" smtClean="0"/>
              <a:t>Fatores de Risco</a:t>
            </a:r>
          </a:p>
          <a:p>
            <a:pPr lvl="1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Próximo vídeo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9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SINTAXE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682" y="1595725"/>
            <a:ext cx="6253204" cy="5137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/>
              <a:t># Estatistica no R - Aula 1 (base, tabelas e graficos)</a:t>
            </a:r>
          </a:p>
          <a:p>
            <a:pPr marL="0" indent="0">
              <a:buNone/>
            </a:pPr>
            <a:r>
              <a:rPr lang="en-US" sz="900"/>
              <a:t># Luis Anunciacao (Psicometria, PUC-Rio/University of Oregon)</a:t>
            </a:r>
          </a:p>
          <a:p>
            <a:pPr marL="0" indent="0">
              <a:buNone/>
            </a:pPr>
            <a:r>
              <a:rPr lang="en-US" sz="900"/>
              <a:t># luisfca@gmail.com www.anovabr.com</a:t>
            </a:r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library("tidyverse") #carregar pacote</a:t>
            </a:r>
          </a:p>
          <a:p>
            <a:pPr marL="0" indent="0">
              <a:buNone/>
            </a:pPr>
            <a:r>
              <a:rPr lang="en-US" sz="900"/>
              <a:t>backup &lt;- dados #criar arquivo de backup</a:t>
            </a:r>
          </a:p>
          <a:p>
            <a:pPr marL="0" indent="0">
              <a:buNone/>
            </a:pPr>
            <a:r>
              <a:rPr lang="en-US" sz="900"/>
              <a:t>dados %&gt;% glimpse() %&gt;% names() #apresentar variÃ¡veis</a:t>
            </a:r>
          </a:p>
          <a:p>
            <a:pPr marL="0" indent="0">
              <a:buNone/>
            </a:pPr>
            <a:r>
              <a:rPr lang="en-US" sz="900"/>
              <a:t>dados &lt;- dados %&gt;% mutate(ceri_soma = rowSums(.[13:18], na.rm=T)) #adicionar Ã  base</a:t>
            </a:r>
          </a:p>
          <a:p>
            <a:pPr marL="0" indent="0">
              <a:buNone/>
            </a:pPr>
            <a:r>
              <a:rPr lang="en-US" sz="900"/>
              <a:t>dados &lt;- dados %&gt;% mutate(eat_soma= rowSums(.[19:44], na.rm=T)) #idem (separado para finalidade acadÃªmica)</a:t>
            </a:r>
          </a:p>
          <a:p>
            <a:pPr marL="0" indent="0">
              <a:buNone/>
            </a:pPr>
            <a:r>
              <a:rPr lang="en-US" sz="900"/>
              <a:t>dados &lt;- dados %&gt;% mutate(bsq_soma = rowSums(.[45:78], na.rm=T)) #idem</a:t>
            </a:r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dados %&gt;% select(ceri_soma, eat_soma, bsq_soma) %&gt;% is.na() %&gt;% sum() # verificar casos ausentes</a:t>
            </a:r>
          </a:p>
          <a:p>
            <a:pPr marL="0" indent="0">
              <a:buNone/>
            </a:pPr>
            <a:r>
              <a:rPr lang="en-US" sz="900"/>
              <a:t>dados &lt;- dados %&gt;% mutate(sexo = if_else(sexo == "1","Mulheres","Homens")) #Colocar os labels no fator sexo</a:t>
            </a:r>
          </a:p>
          <a:p>
            <a:pPr marL="0" indent="0">
              <a:buNone/>
            </a:pPr>
            <a:r>
              <a:rPr lang="en-US" sz="900"/>
              <a:t>dados &lt;- dados %&gt;% </a:t>
            </a:r>
          </a:p>
          <a:p>
            <a:pPr marL="0" indent="0">
              <a:buNone/>
            </a:pPr>
            <a:r>
              <a:rPr lang="en-US" sz="900"/>
              <a:t>  mutate(paÃ­s = if_else(paÃ­s == "1","Brasil","Espanha")) %&gt;% </a:t>
            </a:r>
          </a:p>
          <a:p>
            <a:pPr marL="0" indent="0">
              <a:buNone/>
            </a:pPr>
            <a:r>
              <a:rPr lang="en-US" sz="900"/>
              <a:t>  rename(pais = paÃ­s) #Colocar os labels no fator paÃ­s e renomear</a:t>
            </a:r>
          </a:p>
          <a:p>
            <a:pPr marL="0" indent="0">
              <a:buNone/>
            </a:pPr>
            <a:r>
              <a:rPr lang="en-US" sz="900"/>
              <a:t>#apresentacao de mais informaÃ§Ãµes</a:t>
            </a:r>
          </a:p>
          <a:p>
            <a:pPr marL="0" indent="0">
              <a:buNone/>
            </a:pPr>
            <a:r>
              <a:rPr lang="en-US" sz="900"/>
              <a:t>dados %&gt;% </a:t>
            </a:r>
          </a:p>
          <a:p>
            <a:pPr marL="0" indent="0">
              <a:buNone/>
            </a:pPr>
            <a:r>
              <a:rPr lang="en-US" sz="900"/>
              <a:t>  group_by(pais, sexo) %&gt;% </a:t>
            </a:r>
          </a:p>
          <a:p>
            <a:pPr marL="0" indent="0">
              <a:buNone/>
            </a:pPr>
            <a:r>
              <a:rPr lang="en-US" sz="900"/>
              <a:t>  summarise_at(vars(ceri_soma, eat_soma), </a:t>
            </a:r>
          </a:p>
          <a:p>
            <a:pPr marL="0" indent="0">
              <a:buNone/>
            </a:pPr>
            <a:r>
              <a:rPr lang="en-US" sz="900"/>
              <a:t>               funs(mean(., na.rm = TRUE), sd(., na.rm = TRUE), n()))</a:t>
            </a:r>
          </a:p>
          <a:p>
            <a:pPr marL="0" indent="0">
              <a:buNone/>
            </a:pPr>
            <a:endParaRPr lang="en-US" sz="9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6096000" y="162434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/>
              <a:t>dados &lt;- dados %&gt;% drop_na(sexo) #nÃ£o usar participantes com "sexo" ausente</a:t>
            </a:r>
          </a:p>
          <a:p>
            <a:endParaRPr lang="en-US" sz="1200"/>
          </a:p>
          <a:p>
            <a:r>
              <a:rPr lang="en-US" sz="1200"/>
              <a:t>dados_brasil &lt;- dados %&gt;% filter(pais == "Brasil") %&gt;% as_tibble() # criar uma base somente para o Brasil</a:t>
            </a:r>
          </a:p>
          <a:p>
            <a:r>
              <a:rPr lang="en-US" sz="1200"/>
              <a:t>dados_brasil %&gt;% names() #listar a base</a:t>
            </a:r>
          </a:p>
          <a:p>
            <a:r>
              <a:rPr lang="en-US" sz="1200"/>
              <a:t>#plotar</a:t>
            </a:r>
          </a:p>
          <a:p>
            <a:r>
              <a:rPr lang="en-US" sz="1200"/>
              <a:t>ggplot(dados_brasil, aes(sexo, eat_soma, fill = sexo)) +</a:t>
            </a:r>
          </a:p>
          <a:p>
            <a:r>
              <a:rPr lang="en-US" sz="1200"/>
              <a:t>  geom_bar(fun.y = mean, position = "dodge", stat = "summary")  +</a:t>
            </a:r>
          </a:p>
          <a:p>
            <a:r>
              <a:rPr lang="en-US" sz="1200"/>
              <a:t>  geom_errorbar(fun.data = mean_se, stat = "summary") +</a:t>
            </a:r>
          </a:p>
          <a:p>
            <a:r>
              <a:rPr lang="en-US" sz="1200"/>
              <a:t>  labs(y="Resultados da escala EAT-26", title="Compara??o dos resultados da escala EAT-26 em funÃ§Ã£o do sexo")</a:t>
            </a:r>
          </a:p>
          <a:p>
            <a:endParaRPr lang="en-US" sz="1200"/>
          </a:p>
          <a:p>
            <a:r>
              <a:rPr lang="en-US" sz="1200"/>
              <a:t># Luis Anunciacao, 2017</a:t>
            </a:r>
          </a:p>
          <a:p>
            <a:r>
              <a:rPr lang="en-US" sz="1200"/>
              <a:t># This work is licensed under a Creative Commons Attribution-NonCommercial-ShareAlike 4.0 International License. </a:t>
            </a:r>
          </a:p>
          <a:p>
            <a:r>
              <a:rPr lang="en-US" sz="1200"/>
              <a:t>#https://creativecommons.org/licenses/by-nc-sa/4.0/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7439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200" i="1" smtClean="0"/>
              <a:t>(O CURSO)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Agenda –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Noções para aplicação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Revisão</a:t>
            </a:r>
            <a:endParaRPr lang="pt-BR" sz="32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AULAS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479588" y="1596979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 que vamos fazer e o que espero que você consiga</a:t>
            </a: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479588" y="2268685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Mix entre aspectos relacionados ao R e à Estatística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034" y="2935286"/>
            <a:ext cx="2214000" cy="12397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37" y="2953452"/>
            <a:ext cx="2194560" cy="122155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401211" y="4446242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Hands on</a:t>
            </a:r>
          </a:p>
          <a:p>
            <a:pPr algn="ctr"/>
            <a:r>
              <a:rPr lang="pt-BR" smtClean="0"/>
              <a:t>Arquivos em </a:t>
            </a:r>
            <a:r>
              <a:rPr lang="pt-BR" smtClean="0">
                <a:solidFill>
                  <a:srgbClr val="FFFF00"/>
                </a:solidFill>
              </a:rPr>
              <a:t>ANOVABR.COM</a:t>
            </a:r>
            <a:endParaRPr lang="pt-BR">
              <a:solidFill>
                <a:srgbClr val="FFFF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01210" y="5117948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Esclarecimentos teóricos e preenchimento de lacunas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8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200" smtClean="0"/>
              <a:t>Instalar o R, o R Studio e carregar os primeiros pacotes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Carregar bases de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Ambiente / Filosofia </a:t>
            </a:r>
            <a:r>
              <a:rPr lang="pt-BR" sz="3200" i="1" smtClean="0"/>
              <a:t>tidyverse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Implementar as primeiras técnicas descritivas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3200" smtClean="0"/>
              <a:t>R Markdown, Github</a:t>
            </a:r>
            <a:endParaRPr lang="pt-BR" sz="32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Agenda / objeTivos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12" descr="https://d33wubrfki0l68.cloudfront.net/f55c43407ae8944b985e2547fe868e5e2b3f9621/720bb/images/hex-tib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9" y="4394796"/>
            <a:ext cx="1143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Fluxograma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68660" y="1596981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Realidade</a:t>
            </a: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99361" y="1596980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Pesquisa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130062" y="1567049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Dados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30062" y="2649602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Programa</a:t>
            </a: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960763" y="2649602"/>
            <a:ext cx="1678301" cy="391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STATA</a:t>
            </a: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960762" y="3061102"/>
            <a:ext cx="1678301" cy="391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SPSS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960763" y="3472602"/>
            <a:ext cx="1678301" cy="391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R</a:t>
            </a: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791462" y="3280718"/>
            <a:ext cx="1678301" cy="391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BASE</a:t>
            </a:r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791462" y="3818158"/>
            <a:ext cx="1678301" cy="3918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tidyverse</a:t>
            </a:r>
            <a:endParaRPr lang="pt-BR"/>
          </a:p>
        </p:txBody>
      </p:sp>
      <p:pic>
        <p:nvPicPr>
          <p:cNvPr id="1028" name="Picture 4" descr="Resultado de imagem para tidyvers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87" y="4647911"/>
            <a:ext cx="1237957" cy="123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633606" y="4215881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Modelos</a:t>
            </a:r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391036" y="6083083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Visualização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367106" y="5393951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Transformação</a:t>
            </a:r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073738" y="5589894"/>
            <a:ext cx="1678301" cy="391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Comunicação</a:t>
            </a:r>
            <a:endParaRPr lang="pt-BR"/>
          </a:p>
        </p:txBody>
      </p:sp>
      <p:cxnSp>
        <p:nvCxnSpPr>
          <p:cNvPr id="21" name="Conector em Curva 20"/>
          <p:cNvCxnSpPr/>
          <p:nvPr/>
        </p:nvCxnSpPr>
        <p:spPr>
          <a:xfrm flipV="1">
            <a:off x="2708786" y="4446125"/>
            <a:ext cx="1904393" cy="866342"/>
          </a:xfrm>
          <a:prstGeom prst="curvedConnector3">
            <a:avLst>
              <a:gd name="adj1" fmla="val 1985"/>
            </a:avLst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em Curva 24"/>
          <p:cNvCxnSpPr>
            <a:endCxn id="13" idx="3"/>
          </p:cNvCxnSpPr>
          <p:nvPr/>
        </p:nvCxnSpPr>
        <p:spPr>
          <a:xfrm rot="16200000" flipV="1">
            <a:off x="5383356" y="4738915"/>
            <a:ext cx="1619838" cy="943102"/>
          </a:xfrm>
          <a:prstGeom prst="curvedConnector2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 em Curva 50"/>
          <p:cNvCxnSpPr/>
          <p:nvPr/>
        </p:nvCxnSpPr>
        <p:spPr>
          <a:xfrm rot="10800000">
            <a:off x="2670442" y="5677221"/>
            <a:ext cx="3060742" cy="940452"/>
          </a:xfrm>
          <a:prstGeom prst="curvedConnector3">
            <a:avLst>
              <a:gd name="adj1" fmla="val 102580"/>
            </a:avLst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8931517" y="5393951"/>
            <a:ext cx="1678301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R markdown</a:t>
            </a:r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931517" y="5875863"/>
            <a:ext cx="1678301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R Github</a:t>
            </a:r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770667" y="2882279"/>
            <a:ext cx="1678301" cy="39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Programação</a:t>
            </a:r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807948" y="4222865"/>
            <a:ext cx="1622052" cy="362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Natural</a:t>
            </a:r>
            <a:endParaRPr lang="pt-BR"/>
          </a:p>
        </p:txBody>
      </p:sp>
      <p:sp>
        <p:nvSpPr>
          <p:cNvPr id="1049" name="Seta para Cima e para Baixo 1048"/>
          <p:cNvSpPr/>
          <p:nvPr/>
        </p:nvSpPr>
        <p:spPr>
          <a:xfrm>
            <a:off x="11222182" y="3280718"/>
            <a:ext cx="207818" cy="9293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2" name="Picture 10" descr="https://d33wubrfki0l68.cloudfront.net/0ab849ed51b0b866ef6895c253d3899f4926d397/dbf0f/images/hex-ggplo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1" y="5029605"/>
            <a:ext cx="1071628" cy="12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8" descr="https://d33wubrfki0l68.cloudfront.net/071952491ec4a6a532a3f70ecfa2507af4d341f9/c167c/images/hex-dply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98" y="5474423"/>
            <a:ext cx="1056975" cy="12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6" grpId="0"/>
      <p:bldP spid="17" grpId="0"/>
      <p:bldP spid="18" grpId="0" animBg="1"/>
      <p:bldP spid="59" grpId="0" animBg="1"/>
      <p:bldP spid="60" grpId="0" animBg="1"/>
      <p:bldP spid="62" grpId="0" animBg="1"/>
      <p:bldP spid="63" grpId="0" animBg="1"/>
      <p:bldP spid="10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mtClean="0"/>
              <a:t>Universitários</a:t>
            </a: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pesquisa</a:t>
            </a:r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9676" y="2224878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Brasil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99676" y="4526982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Espanha</a:t>
            </a: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32931" y="1587351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Homens</a:t>
            </a: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2930" y="2586046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Mulheres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32930" y="4031820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Homens</a:t>
            </a: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132929" y="5030515"/>
            <a:ext cx="1678301" cy="963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Mulheres</a:t>
            </a: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429285" y="1690210"/>
            <a:ext cx="2383336" cy="1368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Transtornos da Alimentação EAT-26</a:t>
            </a:r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429285" y="4116179"/>
            <a:ext cx="2383336" cy="1368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Transtornos da Imagem corporal BSQ-34</a:t>
            </a:r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286276" y="6281526"/>
            <a:ext cx="1678301" cy="391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País</a:t>
            </a: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32931" y="6280346"/>
            <a:ext cx="1678301" cy="391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Sexo</a:t>
            </a: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540499" y="1228306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0540499" y="1643736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y2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0540498" y="2059166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y3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540499" y="2785763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y26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0540498" y="3731914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0540498" y="4147344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y2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0540497" y="4562774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y3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0555725" y="5330378"/>
            <a:ext cx="637665" cy="3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/>
                </a:solidFill>
              </a:rPr>
              <a:t>y34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>
            <a:stCxn id="13" idx="6"/>
            <a:endCxn id="17" idx="1"/>
          </p:cNvCxnSpPr>
          <p:nvPr/>
        </p:nvCxnSpPr>
        <p:spPr>
          <a:xfrm flipV="1">
            <a:off x="9812621" y="1416481"/>
            <a:ext cx="727878" cy="958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endCxn id="18" idx="1"/>
          </p:cNvCxnSpPr>
          <p:nvPr/>
        </p:nvCxnSpPr>
        <p:spPr>
          <a:xfrm flipV="1">
            <a:off x="9767514" y="1831911"/>
            <a:ext cx="772985" cy="695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19" idx="1"/>
          </p:cNvCxnSpPr>
          <p:nvPr/>
        </p:nvCxnSpPr>
        <p:spPr>
          <a:xfrm flipV="1">
            <a:off x="9767513" y="2247341"/>
            <a:ext cx="772985" cy="311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20" idx="1"/>
          </p:cNvCxnSpPr>
          <p:nvPr/>
        </p:nvCxnSpPr>
        <p:spPr>
          <a:xfrm>
            <a:off x="9767513" y="2572086"/>
            <a:ext cx="772986" cy="401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0685417" y="24270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...</a:t>
            </a:r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9807348" y="3814139"/>
            <a:ext cx="727878" cy="958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9762241" y="4229569"/>
            <a:ext cx="772985" cy="695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9762240" y="4644999"/>
            <a:ext cx="772985" cy="311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24" idx="1"/>
          </p:cNvCxnSpPr>
          <p:nvPr/>
        </p:nvCxnSpPr>
        <p:spPr>
          <a:xfrm>
            <a:off x="9762240" y="4969744"/>
            <a:ext cx="793485" cy="548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7577171" y="6281526"/>
            <a:ext cx="1678301" cy="391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Medidas</a:t>
            </a:r>
            <a:endParaRPr lang="pt-BR"/>
          </a:p>
        </p:txBody>
      </p:sp>
      <p:sp>
        <p:nvSpPr>
          <p:cNvPr id="61" name="Seta para a Direita 60"/>
          <p:cNvSpPr/>
          <p:nvPr/>
        </p:nvSpPr>
        <p:spPr>
          <a:xfrm>
            <a:off x="6086778" y="6333318"/>
            <a:ext cx="1214846" cy="285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 para a Direita 62"/>
          <p:cNvSpPr/>
          <p:nvPr/>
        </p:nvSpPr>
        <p:spPr>
          <a:xfrm>
            <a:off x="2579581" y="2660162"/>
            <a:ext cx="1214846" cy="285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 para a Direita 63"/>
          <p:cNvSpPr/>
          <p:nvPr/>
        </p:nvSpPr>
        <p:spPr>
          <a:xfrm>
            <a:off x="2630732" y="4995636"/>
            <a:ext cx="1214846" cy="285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>
            <a:off x="6214439" y="3603375"/>
            <a:ext cx="1214846" cy="285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10699670" y="48242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...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2" grpId="0"/>
      <p:bldP spid="57" grpId="0" animBg="1"/>
      <p:bldP spid="61" grpId="0" animBg="1"/>
      <p:bldP spid="63" grpId="0" animBg="1"/>
      <p:bldP spid="64" grpId="0" animBg="1"/>
      <p:bldP spid="65" grpId="0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70" y="1163477"/>
            <a:ext cx="9493133" cy="567871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Interface r STUDIO</a:t>
            </a:r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391593" y="2961306"/>
            <a:ext cx="2055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/>
              <a:t>Sintaxe</a:t>
            </a:r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7951418" y="2673452"/>
            <a:ext cx="2140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/>
              <a:t>Bases,</a:t>
            </a:r>
          </a:p>
          <a:p>
            <a:r>
              <a:rPr lang="pt-BR" sz="4000" b="1" smtClean="0"/>
              <a:t>Vetores</a:t>
            </a:r>
            <a:endParaRPr lang="pt-BR" b="1"/>
          </a:p>
        </p:txBody>
      </p:sp>
      <p:sp>
        <p:nvSpPr>
          <p:cNvPr id="7" name="CaixaDeTexto 6"/>
          <p:cNvSpPr txBox="1"/>
          <p:nvPr/>
        </p:nvSpPr>
        <p:spPr>
          <a:xfrm>
            <a:off x="7951418" y="4807424"/>
            <a:ext cx="2292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/>
              <a:t>Gráficos</a:t>
            </a:r>
          </a:p>
          <a:p>
            <a:r>
              <a:rPr lang="pt-BR" sz="4000" b="1" smtClean="0"/>
              <a:t>Ajuda</a:t>
            </a:r>
            <a:endParaRPr lang="pt-BR" b="1"/>
          </a:p>
        </p:txBody>
      </p:sp>
      <p:sp>
        <p:nvSpPr>
          <p:cNvPr id="8" name="CaixaDeTexto 7"/>
          <p:cNvSpPr txBox="1"/>
          <p:nvPr/>
        </p:nvSpPr>
        <p:spPr>
          <a:xfrm>
            <a:off x="3089426" y="5610828"/>
            <a:ext cx="2660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/>
              <a:t>Front </a:t>
            </a:r>
            <a:r>
              <a:rPr lang="pt-BR" sz="4000" b="1" dirty="0" err="1" smtClean="0"/>
              <a:t>end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408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/>
              <a:t>install.packages("pacotes") </a:t>
            </a:r>
            <a:endParaRPr lang="pt-BR" sz="3600" smtClean="0"/>
          </a:p>
          <a:p>
            <a:pPr marL="0" indent="0">
              <a:buNone/>
            </a:pPr>
            <a:r>
              <a:rPr lang="pt-BR" sz="3600" smtClean="0"/>
              <a:t>library</a:t>
            </a:r>
            <a:r>
              <a:rPr lang="pt-BR" sz="3600"/>
              <a:t>("pacote</a:t>
            </a:r>
            <a:r>
              <a:rPr lang="pt-BR" sz="3600" smtClean="0"/>
              <a:t>")</a:t>
            </a:r>
            <a:endParaRPr lang="pt-BR" sz="3600"/>
          </a:p>
          <a:p>
            <a:pPr marL="0" indent="0">
              <a:buNone/>
            </a:pPr>
            <a:r>
              <a:rPr lang="pt-BR" sz="3600"/>
              <a:t>?</a:t>
            </a:r>
            <a:r>
              <a:rPr lang="pt-BR" sz="3600" smtClean="0"/>
              <a:t>duvida</a:t>
            </a:r>
            <a:endParaRPr lang="pt-BR" sz="3600"/>
          </a:p>
          <a:p>
            <a:pPr marL="0" indent="0">
              <a:buNone/>
            </a:pPr>
            <a:r>
              <a:rPr lang="pt-BR" sz="3600"/>
              <a:t>n</a:t>
            </a:r>
            <a:r>
              <a:rPr lang="pt-BR" sz="3600" smtClean="0"/>
              <a:t>ome &lt;- ação</a:t>
            </a:r>
          </a:p>
          <a:p>
            <a:pPr marL="0" indent="0">
              <a:buNone/>
            </a:pPr>
            <a:r>
              <a:rPr lang="pt-BR" sz="3600" smtClean="0"/>
              <a:t>%&gt;% </a:t>
            </a:r>
            <a:endParaRPr lang="pt-BR" sz="36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Comandos importantes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479588" y="1596979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Novos pacotes ao R</a:t>
            </a:r>
            <a:endParaRPr lang="pt-BR" sz="2800"/>
          </a:p>
        </p:txBody>
      </p:sp>
      <p:sp>
        <p:nvSpPr>
          <p:cNvPr id="5" name="Retângulo 4"/>
          <p:cNvSpPr/>
          <p:nvPr/>
        </p:nvSpPr>
        <p:spPr>
          <a:xfrm>
            <a:off x="6440399" y="2464645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Carregar pacotes</a:t>
            </a:r>
            <a:endParaRPr lang="pt-BR" sz="2800"/>
          </a:p>
        </p:txBody>
      </p:sp>
      <p:sp>
        <p:nvSpPr>
          <p:cNvPr id="6" name="Retângulo 5"/>
          <p:cNvSpPr/>
          <p:nvPr/>
        </p:nvSpPr>
        <p:spPr>
          <a:xfrm>
            <a:off x="6440399" y="3300864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Buscar ajuda</a:t>
            </a:r>
            <a:endParaRPr lang="pt-BR" sz="2800"/>
          </a:p>
        </p:txBody>
      </p:sp>
      <p:sp>
        <p:nvSpPr>
          <p:cNvPr id="7" name="Retângulo 6"/>
          <p:cNvSpPr/>
          <p:nvPr/>
        </p:nvSpPr>
        <p:spPr>
          <a:xfrm>
            <a:off x="6440399" y="4137083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Criar objetos</a:t>
            </a:r>
            <a:endParaRPr lang="pt-BR" sz="2800"/>
          </a:p>
        </p:txBody>
      </p:sp>
      <p:sp>
        <p:nvSpPr>
          <p:cNvPr id="8" name="Retângulo 7"/>
          <p:cNvSpPr/>
          <p:nvPr/>
        </p:nvSpPr>
        <p:spPr>
          <a:xfrm>
            <a:off x="6440399" y="4860936"/>
            <a:ext cx="5028789" cy="5714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 smtClean="0"/>
              <a:t>pipe</a:t>
            </a:r>
            <a:endParaRPr lang="pt-BR" sz="2800" i="1"/>
          </a:p>
        </p:txBody>
      </p:sp>
      <p:sp>
        <p:nvSpPr>
          <p:cNvPr id="9" name="Retângulo 8"/>
          <p:cNvSpPr/>
          <p:nvPr/>
        </p:nvSpPr>
        <p:spPr>
          <a:xfrm>
            <a:off x="2226243" y="6023130"/>
            <a:ext cx="7815532" cy="540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tidyverse Rcmdr psych mirt lme4 Car mice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339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4000" smtClean="0"/>
              <a:t>select()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4000"/>
              <a:t>m</a:t>
            </a:r>
            <a:r>
              <a:rPr lang="pt-BR" sz="4000" smtClean="0"/>
              <a:t>utate()</a:t>
            </a:r>
            <a:endParaRPr lang="pt-BR" sz="4000"/>
          </a:p>
          <a:p>
            <a:pPr marL="457200" indent="-457200">
              <a:buFont typeface="+mj-lt"/>
              <a:buAutoNum type="arabicPeriod"/>
            </a:pPr>
            <a:r>
              <a:rPr lang="pt-BR" sz="4000" smtClean="0"/>
              <a:t>filter()</a:t>
            </a:r>
            <a:endParaRPr lang="pt-BR" sz="4000"/>
          </a:p>
          <a:p>
            <a:pPr marL="457200" indent="-457200">
              <a:buFont typeface="+mj-lt"/>
              <a:buAutoNum type="arabicPeriod"/>
            </a:pPr>
            <a:r>
              <a:rPr lang="pt-BR" sz="4000" smtClean="0"/>
              <a:t>arrange()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4000" smtClean="0"/>
              <a:t>group_by() %&gt;% summarise()</a:t>
            </a:r>
            <a:endParaRPr lang="pt-BR" sz="4000"/>
          </a:p>
          <a:p>
            <a:pPr marL="457200" indent="-457200">
              <a:buFont typeface="+mj-lt"/>
              <a:buAutoNum type="arabicPeriod"/>
            </a:pPr>
            <a:endParaRPr lang="pt-BR" sz="4000"/>
          </a:p>
          <a:p>
            <a:pPr marL="457200" indent="-457200">
              <a:buFont typeface="+mj-lt"/>
              <a:buAutoNum type="arabicPeriod"/>
            </a:pP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DPLYR</a:t>
            </a:r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479588" y="1596979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/>
              <a:t>Seleciona variáveis de interesse</a:t>
            </a:r>
            <a:endParaRPr lang="pt-BR" sz="2400"/>
          </a:p>
        </p:txBody>
      </p:sp>
      <p:sp>
        <p:nvSpPr>
          <p:cNvPr id="5" name="Retângulo 4"/>
          <p:cNvSpPr/>
          <p:nvPr/>
        </p:nvSpPr>
        <p:spPr>
          <a:xfrm>
            <a:off x="6479588" y="2325168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/>
              <a:t>Adiciona variáveis</a:t>
            </a:r>
            <a:endParaRPr lang="pt-BR" sz="2400"/>
          </a:p>
        </p:txBody>
      </p:sp>
      <p:sp>
        <p:nvSpPr>
          <p:cNvPr id="6" name="Retângulo 5"/>
          <p:cNvSpPr/>
          <p:nvPr/>
        </p:nvSpPr>
        <p:spPr>
          <a:xfrm>
            <a:off x="6479588" y="3124390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/>
              <a:t>Filtra (condicional)</a:t>
            </a:r>
            <a:endParaRPr lang="pt-BR" sz="2400"/>
          </a:p>
        </p:txBody>
      </p:sp>
      <p:sp>
        <p:nvSpPr>
          <p:cNvPr id="7" name="Retângulo 6"/>
          <p:cNvSpPr/>
          <p:nvPr/>
        </p:nvSpPr>
        <p:spPr>
          <a:xfrm>
            <a:off x="6479587" y="4008498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/>
              <a:t>Ordena (condicional)</a:t>
            </a:r>
            <a:endParaRPr lang="pt-BR" sz="2400"/>
          </a:p>
        </p:txBody>
      </p:sp>
      <p:sp>
        <p:nvSpPr>
          <p:cNvPr id="8" name="Retângulo 7"/>
          <p:cNvSpPr/>
          <p:nvPr/>
        </p:nvSpPr>
        <p:spPr>
          <a:xfrm>
            <a:off x="6401211" y="5308140"/>
            <a:ext cx="5028789" cy="571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smtClean="0"/>
              <a:t>Tabelas condicionas</a:t>
            </a:r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4334792" y="1941425"/>
            <a:ext cx="16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smtClean="0"/>
              <a:t>Variáveis</a:t>
            </a:r>
            <a:endParaRPr lang="pt-BR" sz="2800"/>
          </a:p>
        </p:txBody>
      </p:sp>
      <p:sp>
        <p:nvSpPr>
          <p:cNvPr id="10" name="CaixaDeTexto 9"/>
          <p:cNvSpPr txBox="1"/>
          <p:nvPr/>
        </p:nvSpPr>
        <p:spPr>
          <a:xfrm>
            <a:off x="4042831" y="3653502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smtClean="0"/>
              <a:t>Observações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496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DPLYR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66750" y="573082"/>
            <a:ext cx="1835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/>
              <a:t>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25146" y="628871"/>
            <a:ext cx="1516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%&gt;%</a:t>
            </a:r>
            <a:endParaRPr lang="pt-BR" sz="4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8717" y="1374281"/>
            <a:ext cx="3853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 smtClean="0"/>
              <a:t>filter</a:t>
            </a:r>
            <a:r>
              <a:rPr lang="pt-BR" sz="4400" dirty="0" smtClean="0"/>
              <a:t>(VAR=="")</a:t>
            </a:r>
            <a:endParaRPr lang="pt-BR" sz="4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27964" y="1363754"/>
            <a:ext cx="1713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smtClean="0"/>
              <a:t>%&gt;%</a:t>
            </a:r>
            <a:endParaRPr lang="pt-BR" sz="4400"/>
          </a:p>
        </p:txBody>
      </p:sp>
      <p:sp>
        <p:nvSpPr>
          <p:cNvPr id="10" name="CaixaDeTexto 9"/>
          <p:cNvSpPr txBox="1"/>
          <p:nvPr/>
        </p:nvSpPr>
        <p:spPr>
          <a:xfrm>
            <a:off x="798717" y="2067413"/>
            <a:ext cx="4198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mtClean="0"/>
              <a:t>group_by(VAR)</a:t>
            </a:r>
            <a:endParaRPr lang="pt-BR" sz="4400"/>
          </a:p>
        </p:txBody>
      </p:sp>
      <p:sp>
        <p:nvSpPr>
          <p:cNvPr id="11" name="CaixaDeTexto 10"/>
          <p:cNvSpPr txBox="1"/>
          <p:nvPr/>
        </p:nvSpPr>
        <p:spPr>
          <a:xfrm>
            <a:off x="4836768" y="2089706"/>
            <a:ext cx="169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smtClean="0"/>
              <a:t>%&gt;%</a:t>
            </a:r>
            <a:endParaRPr lang="pt-BR" sz="4400"/>
          </a:p>
        </p:txBody>
      </p:sp>
      <p:sp>
        <p:nvSpPr>
          <p:cNvPr id="12" name="CaixaDeTexto 11"/>
          <p:cNvSpPr txBox="1"/>
          <p:nvPr/>
        </p:nvSpPr>
        <p:spPr>
          <a:xfrm>
            <a:off x="711572" y="2802244"/>
            <a:ext cx="9283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mtClean="0"/>
              <a:t>Summarise(                                     </a:t>
            </a:r>
            <a:r>
              <a:rPr lang="pt-BR" sz="4400" dirty="0" smtClean="0"/>
              <a:t>)</a:t>
            </a:r>
            <a:endParaRPr lang="pt-BR" sz="4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024205" y="2789364"/>
            <a:ext cx="566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 smtClean="0"/>
              <a:t>mean</a:t>
            </a:r>
            <a:r>
              <a:rPr lang="pt-BR" sz="4400" dirty="0" smtClean="0"/>
              <a:t>(VAR, </a:t>
            </a:r>
            <a:r>
              <a:rPr lang="pt-BR" sz="4400" dirty="0" err="1" smtClean="0"/>
              <a:t>na.rm</a:t>
            </a:r>
            <a:r>
              <a:rPr lang="pt-BR" sz="4400" dirty="0" smtClean="0"/>
              <a:t>=</a:t>
            </a:r>
            <a:r>
              <a:rPr lang="pt-BR" sz="4400" dirty="0" err="1" smtClean="0"/>
              <a:t>T</a:t>
            </a:r>
            <a:r>
              <a:rPr lang="pt-BR" sz="4400" dirty="0" smtClean="0"/>
              <a:t>)</a:t>
            </a:r>
            <a:endParaRPr lang="pt-BR" sz="4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38849" y="3799319"/>
            <a:ext cx="121457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dados</a:t>
            </a:r>
            <a:r>
              <a:rPr lang="pt-BR" sz="3600" dirty="0"/>
              <a:t> </a:t>
            </a:r>
            <a:r>
              <a:rPr lang="pt-BR" sz="3600"/>
              <a:t>%&gt;% </a:t>
            </a:r>
            <a:r>
              <a:rPr lang="pt-BR" sz="3600" smtClean="0">
                <a:solidFill>
                  <a:srgbClr val="FF0000"/>
                </a:solidFill>
              </a:rPr>
              <a:t>group_by</a:t>
            </a:r>
            <a:r>
              <a:rPr lang="pt-BR" sz="3600" smtClean="0"/>
              <a:t>(</a:t>
            </a:r>
            <a:r>
              <a:rPr lang="pt-BR" sz="3600" smtClean="0">
                <a:solidFill>
                  <a:srgbClr val="7030A0"/>
                </a:solidFill>
              </a:rPr>
              <a:t>pais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7030A0"/>
                </a:solidFill>
              </a:rPr>
              <a:t>sexo</a:t>
            </a:r>
            <a:r>
              <a:rPr lang="pt-BR" sz="3600" dirty="0"/>
              <a:t>) %&gt;%</a:t>
            </a:r>
          </a:p>
          <a:p>
            <a:r>
              <a:rPr lang="pt-BR" sz="3600" dirty="0"/>
              <a:t>  </a:t>
            </a:r>
            <a:r>
              <a:rPr lang="pt-BR" sz="3600" dirty="0" err="1">
                <a:solidFill>
                  <a:srgbClr val="FF0000"/>
                </a:solidFill>
              </a:rPr>
              <a:t>summarise_at</a:t>
            </a:r>
            <a:r>
              <a:rPr lang="pt-BR" sz="3600" dirty="0"/>
              <a:t>(</a:t>
            </a:r>
            <a:r>
              <a:rPr lang="pt-BR" sz="3600" dirty="0">
                <a:solidFill>
                  <a:srgbClr val="FF0000"/>
                </a:solidFill>
              </a:rPr>
              <a:t>vars</a:t>
            </a:r>
            <a:r>
              <a:rPr lang="pt-BR" sz="3600" dirty="0"/>
              <a:t>(</a:t>
            </a:r>
            <a:r>
              <a:rPr lang="pt-BR" sz="3600" dirty="0" err="1">
                <a:solidFill>
                  <a:srgbClr val="7030A0"/>
                </a:solidFill>
              </a:rPr>
              <a:t>ceri_soma</a:t>
            </a:r>
            <a:r>
              <a:rPr lang="pt-BR" sz="3600" dirty="0"/>
              <a:t>, </a:t>
            </a:r>
            <a:r>
              <a:rPr lang="pt-BR" sz="3600" dirty="0" err="1">
                <a:solidFill>
                  <a:srgbClr val="7030A0"/>
                </a:solidFill>
              </a:rPr>
              <a:t>eat_soma</a:t>
            </a:r>
            <a:r>
              <a:rPr lang="pt-BR" sz="3600" dirty="0"/>
              <a:t>, </a:t>
            </a:r>
            <a:r>
              <a:rPr lang="pt-BR" sz="3600" dirty="0" err="1">
                <a:solidFill>
                  <a:srgbClr val="7030A0"/>
                </a:solidFill>
              </a:rPr>
              <a:t>bsq_soma</a:t>
            </a:r>
            <a:r>
              <a:rPr lang="pt-BR" sz="3600" dirty="0"/>
              <a:t>),</a:t>
            </a:r>
          </a:p>
          <a:p>
            <a:r>
              <a:rPr lang="pt-BR" sz="3600" dirty="0"/>
              <a:t>   </a:t>
            </a:r>
            <a:r>
              <a:rPr lang="pt-BR" sz="3600" dirty="0" err="1" smtClean="0">
                <a:solidFill>
                  <a:srgbClr val="FF0000"/>
                </a:solidFill>
              </a:rPr>
              <a:t>funs</a:t>
            </a:r>
            <a:r>
              <a:rPr lang="pt-BR" sz="3600" dirty="0" smtClean="0"/>
              <a:t>(</a:t>
            </a:r>
            <a:r>
              <a:rPr lang="pt-BR" sz="3600" dirty="0" err="1" smtClean="0"/>
              <a:t>mean</a:t>
            </a:r>
            <a:r>
              <a:rPr lang="pt-BR" sz="3600" dirty="0" smtClean="0"/>
              <a:t> </a:t>
            </a:r>
            <a:r>
              <a:rPr lang="pt-BR" sz="3600" dirty="0"/>
              <a:t>= </a:t>
            </a:r>
            <a:r>
              <a:rPr lang="pt-BR" sz="3600" dirty="0" err="1">
                <a:solidFill>
                  <a:srgbClr val="FF0000"/>
                </a:solidFill>
              </a:rPr>
              <a:t>mean</a:t>
            </a:r>
            <a:r>
              <a:rPr lang="pt-BR" sz="3600" dirty="0"/>
              <a:t>(., </a:t>
            </a:r>
            <a:r>
              <a:rPr lang="pt-BR" sz="3600" dirty="0" err="1">
                <a:solidFill>
                  <a:srgbClr val="FF0000"/>
                </a:solidFill>
              </a:rPr>
              <a:t>na.rm</a:t>
            </a:r>
            <a:r>
              <a:rPr lang="pt-BR" sz="3600" dirty="0">
                <a:solidFill>
                  <a:srgbClr val="FF0000"/>
                </a:solidFill>
              </a:rPr>
              <a:t> = TRUE</a:t>
            </a:r>
            <a:r>
              <a:rPr lang="pt-BR" sz="3600" dirty="0"/>
              <a:t>),</a:t>
            </a:r>
          </a:p>
          <a:p>
            <a:r>
              <a:rPr lang="pt-BR" sz="3600" dirty="0"/>
              <a:t>   </a:t>
            </a:r>
            <a:r>
              <a:rPr lang="pt-BR" sz="3600" dirty="0" err="1" smtClean="0"/>
              <a:t>sd</a:t>
            </a:r>
            <a:r>
              <a:rPr lang="pt-BR" sz="3600" dirty="0" smtClean="0"/>
              <a:t> </a:t>
            </a:r>
            <a:r>
              <a:rPr lang="pt-BR" sz="3600" dirty="0"/>
              <a:t>= </a:t>
            </a:r>
            <a:r>
              <a:rPr lang="pt-BR" sz="3600" dirty="0" err="1">
                <a:solidFill>
                  <a:srgbClr val="FF0000"/>
                </a:solidFill>
              </a:rPr>
              <a:t>sd</a:t>
            </a:r>
            <a:r>
              <a:rPr lang="pt-BR" sz="3600" dirty="0"/>
              <a:t>(., </a:t>
            </a:r>
            <a:r>
              <a:rPr lang="pt-BR" sz="3600" dirty="0" err="1">
                <a:solidFill>
                  <a:srgbClr val="FF0000"/>
                </a:solidFill>
              </a:rPr>
              <a:t>na.rm</a:t>
            </a:r>
            <a:r>
              <a:rPr lang="pt-BR" sz="3600" dirty="0">
                <a:solidFill>
                  <a:srgbClr val="FF0000"/>
                </a:solidFill>
              </a:rPr>
              <a:t> = TRUE</a:t>
            </a:r>
            <a:r>
              <a:rPr lang="pt-BR" sz="3600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0680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a 2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1114</TotalTime>
  <Words>605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Gill Sans MT</vt:lpstr>
      <vt:lpstr>NewsGoth BT</vt:lpstr>
      <vt:lpstr>Nexa Bold</vt:lpstr>
      <vt:lpstr>Nexa Light</vt:lpstr>
      <vt:lpstr>Prototype</vt:lpstr>
      <vt:lpstr>Badge</vt:lpstr>
      <vt:lpstr>Tema do Office</vt:lpstr>
      <vt:lpstr>INTRODUÇÃO AO R E  ESTATÍSTICA BÁSICA: </vt:lpstr>
      <vt:lpstr>ESTRUTURA DE AULAS</vt:lpstr>
      <vt:lpstr>Agenda / objeTivos</vt:lpstr>
      <vt:lpstr>Fluxograma</vt:lpstr>
      <vt:lpstr>pesquisa</vt:lpstr>
      <vt:lpstr>Interface r STUDIO</vt:lpstr>
      <vt:lpstr>Comandos importantes</vt:lpstr>
      <vt:lpstr>DPLYR</vt:lpstr>
      <vt:lpstr>DPLYR</vt:lpstr>
      <vt:lpstr>ggplot2</vt:lpstr>
      <vt:lpstr>lab</vt:lpstr>
      <vt:lpstr>revisão</vt:lpstr>
      <vt:lpstr>Revisão</vt:lpstr>
      <vt:lpstr>Próximo vídeo</vt:lpstr>
      <vt:lpstr>SINTAXE</vt:lpstr>
      <vt:lpstr>Revisão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 e estatística básica</dc:title>
  <dc:creator>Microsoft Office User</dc:creator>
  <cp:lastModifiedBy>Luis Anunciacao</cp:lastModifiedBy>
  <cp:revision>41</cp:revision>
  <dcterms:created xsi:type="dcterms:W3CDTF">2017-11-12T01:58:22Z</dcterms:created>
  <dcterms:modified xsi:type="dcterms:W3CDTF">2018-01-03T19:16:52Z</dcterms:modified>
</cp:coreProperties>
</file>