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12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77875-0353-4F74-B5B5-234E16302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7F7FB4-7E98-48D3-9A1A-C677EB9A4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8C16F-7469-42AD-A01C-BF68579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288DE3-427C-426C-BC40-219A5320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87D60-915B-48CB-9F7A-20FEE11E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9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10C9A-7F34-4F96-AB67-CD07555A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3C484B-D01E-4BD9-B4C0-6F61A4A6C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8B174-BF2C-4310-895C-0E03EC13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FACFB-F97B-488B-A268-B4E0C7D9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4198C-B4FB-4B87-AC5D-B9ECF572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86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DC64C3-A583-478A-82D7-67DC791CB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330354-9D81-436B-83F7-9891C1169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3BC09B-E886-4020-BD89-7FCB8DC6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AFE9B-F540-423E-9BA3-6C8C57FE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065A15-A6BC-47B5-A577-0B1180EE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7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3E5E4-6A90-4C41-BFE5-5CE00628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4192C-2C40-4974-9264-0A86BAB50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D77D6-B742-4B0B-8060-5E5ED0B0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7A5C5-5899-4CB9-946F-F8B32EE5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52319-F1E6-4224-9FE2-407E04A8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2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2B22A-04E1-439D-9B80-8977CA98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A45AE-481F-443E-B586-9FE783E3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CDC46A-5D6C-44AC-B3AD-A0B1DFD6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775B2-D8A4-4A0E-B834-801DACE7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8249D-7C49-4333-960C-1AF39DDE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36627-1A63-47FD-8560-CE64B9BC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1CBEFC-C134-42D7-A6DE-575BFE27B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A1E7C4-B7C2-42A6-BC95-7C1007FB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A3DA8-3A93-4CA8-ABFB-2C5B0826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AA0759-1EB1-4D3D-B210-44DA649F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9BB220-E3DD-426B-ABC1-1F45A5F1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4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6457F-7E20-4FEB-AD21-615B4DA0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2BCE3F-FDF6-4D3B-9D8F-A041A22E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41F45-9CC4-4A5C-A1D0-CE5F4794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B60B8E-2978-4216-8C66-00D15389C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1C608E-184F-4BF6-9B7F-FFE704F6A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9404B4-F678-4CD0-9CD6-8030B919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648EC4-6357-4AC5-B1DD-B676F0B2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5A0C44-C95D-48BA-81D3-E1E664F0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59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F3B3B-44FE-48E9-8CBB-AB51064C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CE8AA7-D79C-4E78-AC55-10AA27C8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C95D8A-0800-4B84-9F13-9F3A85BF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763DED-6E2B-4615-B9C4-1CB02768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06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1548FC-8DDF-4E8A-9B5F-6C3CE7B4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2F8961-37F2-4C13-839D-16CE4D1A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676CA4-B994-42B8-B3E9-127C4826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17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E7948-EC68-4C28-A6D4-76C0C4C8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4E500-D1DD-47A7-B84E-F88181F6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5FE833-DBC9-437B-BAA2-984859C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6E9834-6201-49BB-9C40-DAAF1852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346AC2-F805-4C6D-826D-B847E854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95B5DC-D5AA-461A-A297-0AF96883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4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66E23-92E9-4235-A53B-0AE593EB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1AFAE9-A813-42E3-B3B6-E2976558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44557E-0E7E-4DE1-B096-D44FFF93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2172D-13EC-4855-8922-C6636E5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BFAEBC-2ADE-4455-B6D2-B2EC50A7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4BAF1E-18D0-40A8-A211-21AC03E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3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55A13A-461B-4F45-9AD7-446C09FA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695ED-467C-42E2-AF07-DE030BE9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D91EE-7A6B-4916-9CD2-710EC4817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E066-1BF6-4FC2-B873-EA1FB540A4F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60CD9-EF74-46D2-874B-5AD2A1B2A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6DE06-2A98-4F3D-83CB-BD5C3AA4B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0C4F-E9ED-4672-A2F0-79E51FED7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95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B95AEDB-7775-4621-A481-781B2495B2C6}"/>
              </a:ext>
            </a:extLst>
          </p:cNvPr>
          <p:cNvSpPr txBox="1">
            <a:spLocks/>
          </p:cNvSpPr>
          <p:nvPr/>
        </p:nvSpPr>
        <p:spPr>
          <a:xfrm>
            <a:off x="222819" y="276625"/>
            <a:ext cx="12834420" cy="543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>
                <a:latin typeface="Bouygues Speak Corpo" pitchFamily="50" charset="0"/>
              </a:rPr>
              <a:t>Automatic</a:t>
            </a:r>
            <a:r>
              <a:rPr lang="fr-FR" sz="4000" dirty="0">
                <a:latin typeface="Bouygues Speak Corpo" pitchFamily="50" charset="0"/>
              </a:rPr>
              <a:t> </a:t>
            </a:r>
            <a:r>
              <a:rPr lang="fr-FR" sz="4000" dirty="0" err="1">
                <a:latin typeface="Bouygues Speak Corpo" pitchFamily="50" charset="0"/>
              </a:rPr>
              <a:t>Sheet</a:t>
            </a:r>
            <a:r>
              <a:rPr lang="fr-FR" sz="4000" dirty="0">
                <a:latin typeface="Bouygues Speak Corpo" pitchFamily="50" charset="0"/>
              </a:rPr>
              <a:t> Music Reader (ASMR)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D4040B5-3437-48E4-83F7-CF147333F5E4}"/>
              </a:ext>
            </a:extLst>
          </p:cNvPr>
          <p:cNvSpPr txBox="1">
            <a:spLocks/>
          </p:cNvSpPr>
          <p:nvPr/>
        </p:nvSpPr>
        <p:spPr>
          <a:xfrm>
            <a:off x="222819" y="901118"/>
            <a:ext cx="3262061" cy="543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rgbClr val="FFC000"/>
                </a:solidFill>
                <a:latin typeface="Bouygues Speak Corpo" pitchFamily="50" charset="0"/>
              </a:rPr>
              <a:t>General Pipeline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8F6A1C8-D3F4-4F1C-8504-C707EC5D20CD}"/>
              </a:ext>
            </a:extLst>
          </p:cNvPr>
          <p:cNvSpPr/>
          <p:nvPr/>
        </p:nvSpPr>
        <p:spPr>
          <a:xfrm>
            <a:off x="360680" y="1525611"/>
            <a:ext cx="11470640" cy="3770871"/>
          </a:xfrm>
          <a:prstGeom prst="rightArrow">
            <a:avLst>
              <a:gd name="adj1" fmla="val 68841"/>
              <a:gd name="adj2" fmla="val 303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992D0-057D-4CF3-8755-79B32F2B2967}"/>
              </a:ext>
            </a:extLst>
          </p:cNvPr>
          <p:cNvSpPr/>
          <p:nvPr/>
        </p:nvSpPr>
        <p:spPr>
          <a:xfrm>
            <a:off x="608193" y="2519680"/>
            <a:ext cx="1524000" cy="181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Pre-</a:t>
            </a:r>
            <a:r>
              <a:rPr lang="fr-FR" sz="1400" b="1" dirty="0" err="1"/>
              <a:t>processing</a:t>
            </a:r>
            <a:endParaRPr lang="fr-FR" sz="1400" b="1" dirty="0"/>
          </a:p>
          <a:p>
            <a:pPr algn="ctr"/>
            <a:r>
              <a:rPr lang="fr-FR" sz="1400" dirty="0"/>
              <a:t>Transformation of the input </a:t>
            </a:r>
            <a:r>
              <a:rPr lang="fr-FR" sz="1400" dirty="0" err="1"/>
              <a:t>sheet</a:t>
            </a:r>
            <a:r>
              <a:rPr lang="fr-FR" sz="1400" dirty="0"/>
              <a:t> music photo/scan </a:t>
            </a:r>
            <a:r>
              <a:rPr lang="fr-FR" sz="1400" dirty="0" err="1"/>
              <a:t>into</a:t>
            </a:r>
            <a:r>
              <a:rPr lang="fr-FR" sz="1400" dirty="0"/>
              <a:t> a </a:t>
            </a:r>
            <a:r>
              <a:rPr lang="fr-FR" sz="1400" dirty="0" err="1"/>
              <a:t>standardized</a:t>
            </a:r>
            <a:r>
              <a:rPr lang="fr-FR" sz="1400" dirty="0"/>
              <a:t> </a:t>
            </a:r>
            <a:r>
              <a:rPr lang="fr-FR" sz="1400" dirty="0" err="1"/>
              <a:t>binary</a:t>
            </a:r>
            <a:r>
              <a:rPr lang="fr-FR" sz="1400" dirty="0"/>
              <a:t>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520344-C681-4BA2-BAE2-E370279913E0}"/>
              </a:ext>
            </a:extLst>
          </p:cNvPr>
          <p:cNvSpPr/>
          <p:nvPr/>
        </p:nvSpPr>
        <p:spPr>
          <a:xfrm>
            <a:off x="2631635" y="2519680"/>
            <a:ext cx="1524000" cy="181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OCR</a:t>
            </a:r>
          </a:p>
          <a:p>
            <a:pPr algn="ctr"/>
            <a:r>
              <a:rPr lang="fr-FR" sz="1400" dirty="0"/>
              <a:t>Recognition of all the </a:t>
            </a:r>
            <a:r>
              <a:rPr lang="fr-FR" sz="1400" dirty="0" err="1"/>
              <a:t>symbols</a:t>
            </a:r>
            <a:r>
              <a:rPr lang="fr-FR" sz="1400" dirty="0"/>
              <a:t> </a:t>
            </a:r>
            <a:r>
              <a:rPr lang="fr-FR" sz="1400" dirty="0" err="1"/>
              <a:t>located</a:t>
            </a:r>
            <a:r>
              <a:rPr lang="fr-FR" sz="1400" dirty="0"/>
              <a:t> on a </a:t>
            </a:r>
            <a:r>
              <a:rPr lang="fr-FR" sz="1400" dirty="0" err="1"/>
              <a:t>sheet</a:t>
            </a:r>
            <a:r>
              <a:rPr lang="fr-FR" sz="1400" dirty="0"/>
              <a:t> music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E5779-EE7C-4545-A731-4177EFD9BB38}"/>
              </a:ext>
            </a:extLst>
          </p:cNvPr>
          <p:cNvSpPr/>
          <p:nvPr/>
        </p:nvSpPr>
        <p:spPr>
          <a:xfrm>
            <a:off x="4655077" y="2519680"/>
            <a:ext cx="1524000" cy="181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Sheet</a:t>
            </a:r>
            <a:r>
              <a:rPr lang="fr-FR" sz="1400" b="1" dirty="0"/>
              <a:t> Music </a:t>
            </a:r>
            <a:r>
              <a:rPr lang="fr-FR" sz="1400" b="1" dirty="0" err="1"/>
              <a:t>Digitalization</a:t>
            </a:r>
            <a:endParaRPr lang="fr-FR" sz="1400" b="1" dirty="0"/>
          </a:p>
          <a:p>
            <a:pPr algn="ctr"/>
            <a:r>
              <a:rPr lang="fr-FR" sz="1400" dirty="0"/>
              <a:t>Virtual </a:t>
            </a:r>
            <a:r>
              <a:rPr lang="fr-FR" sz="1400" dirty="0" err="1"/>
              <a:t>sheet</a:t>
            </a:r>
            <a:r>
              <a:rPr lang="fr-FR" sz="1400" dirty="0"/>
              <a:t> music </a:t>
            </a:r>
            <a:r>
              <a:rPr lang="fr-FR" sz="1400" dirty="0" err="1"/>
              <a:t>generation</a:t>
            </a:r>
            <a:r>
              <a:rPr lang="fr-FR" sz="1400" dirty="0"/>
              <a:t> to store the éléments </a:t>
            </a:r>
            <a:r>
              <a:rPr lang="fr-FR" sz="1400" dirty="0" err="1"/>
              <a:t>previously</a:t>
            </a:r>
            <a:r>
              <a:rPr lang="fr-FR" sz="1400" dirty="0"/>
              <a:t> </a:t>
            </a:r>
            <a:r>
              <a:rPr lang="fr-FR" sz="1400" dirty="0" err="1"/>
              <a:t>detected</a:t>
            </a:r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89569-53C9-4611-B668-5D574569049C}"/>
              </a:ext>
            </a:extLst>
          </p:cNvPr>
          <p:cNvSpPr/>
          <p:nvPr/>
        </p:nvSpPr>
        <p:spPr>
          <a:xfrm>
            <a:off x="6678519" y="2519680"/>
            <a:ext cx="1524000" cy="181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Transposition </a:t>
            </a:r>
            <a:r>
              <a:rPr lang="fr-FR" sz="1400" dirty="0"/>
              <a:t>and </a:t>
            </a:r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functions</a:t>
            </a:r>
            <a:endParaRPr lang="fr-FR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582A2-A01A-470F-BD31-77296F8D6860}"/>
              </a:ext>
            </a:extLst>
          </p:cNvPr>
          <p:cNvSpPr/>
          <p:nvPr/>
        </p:nvSpPr>
        <p:spPr>
          <a:xfrm>
            <a:off x="8701961" y="2519680"/>
            <a:ext cx="1828800" cy="181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Export</a:t>
            </a:r>
          </a:p>
          <a:p>
            <a:pPr algn="ctr"/>
            <a:r>
              <a:rPr lang="fr-FR" sz="1400" dirty="0" err="1"/>
              <a:t>Generate</a:t>
            </a:r>
            <a:r>
              <a:rPr lang="fr-FR" sz="1400" dirty="0"/>
              <a:t> an output </a:t>
            </a:r>
            <a:r>
              <a:rPr lang="fr-FR" sz="1400" dirty="0" err="1"/>
              <a:t>sheet</a:t>
            </a:r>
            <a:r>
              <a:rPr lang="fr-FR" sz="1400" dirty="0"/>
              <a:t> music in a </a:t>
            </a:r>
            <a:r>
              <a:rPr lang="fr-FR" sz="1400" dirty="0" err="1"/>
              <a:t>convenient</a:t>
            </a:r>
            <a:r>
              <a:rPr lang="fr-FR" sz="1400" dirty="0"/>
              <a:t> format (XML, </a:t>
            </a:r>
            <a:r>
              <a:rPr lang="fr-FR" sz="1400" dirty="0" err="1"/>
              <a:t>pdf</a:t>
            </a:r>
            <a:r>
              <a:rPr lang="fr-FR" sz="1400" dirty="0"/>
              <a:t> …) </a:t>
            </a:r>
            <a:r>
              <a:rPr lang="fr-FR" sz="1400" dirty="0" err="1"/>
              <a:t>from</a:t>
            </a:r>
            <a:r>
              <a:rPr lang="fr-FR" sz="1400" dirty="0"/>
              <a:t> the </a:t>
            </a:r>
            <a:r>
              <a:rPr lang="fr-FR" sz="1400" dirty="0" err="1"/>
              <a:t>virtual</a:t>
            </a:r>
            <a:r>
              <a:rPr lang="fr-FR" sz="1400" dirty="0"/>
              <a:t> </a:t>
            </a:r>
            <a:r>
              <a:rPr lang="fr-FR" sz="1400" dirty="0" err="1"/>
              <a:t>sheet</a:t>
            </a:r>
            <a:r>
              <a:rPr lang="fr-FR" sz="1400" dirty="0"/>
              <a:t> music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4D1A798-3727-4ECE-8214-B5CDD2044660}"/>
              </a:ext>
            </a:extLst>
          </p:cNvPr>
          <p:cNvSpPr/>
          <p:nvPr/>
        </p:nvSpPr>
        <p:spPr>
          <a:xfrm>
            <a:off x="4500880" y="2428241"/>
            <a:ext cx="6197600" cy="2052320"/>
          </a:xfrm>
          <a:prstGeom prst="roundRect">
            <a:avLst>
              <a:gd name="adj" fmla="val 9361"/>
            </a:avLst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00C2AC5-D17A-4661-B42B-474E4A629136}"/>
              </a:ext>
            </a:extLst>
          </p:cNvPr>
          <p:cNvSpPr txBox="1"/>
          <p:nvPr/>
        </p:nvSpPr>
        <p:spPr>
          <a:xfrm>
            <a:off x="4636554" y="2058909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Post-</a:t>
            </a:r>
            <a:r>
              <a:rPr lang="fr-FR" b="1" dirty="0" err="1">
                <a:solidFill>
                  <a:srgbClr val="FFC000"/>
                </a:solidFill>
              </a:rPr>
              <a:t>processing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ED33A3D9-21E1-4D16-A937-958369EFB556}"/>
              </a:ext>
            </a:extLst>
          </p:cNvPr>
          <p:cNvSpPr/>
          <p:nvPr/>
        </p:nvSpPr>
        <p:spPr>
          <a:xfrm>
            <a:off x="2233860" y="3265098"/>
            <a:ext cx="319178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356353A0-7C16-40D7-BB20-F11E5267D096}"/>
              </a:ext>
            </a:extLst>
          </p:cNvPr>
          <p:cNvSpPr/>
          <p:nvPr/>
        </p:nvSpPr>
        <p:spPr>
          <a:xfrm>
            <a:off x="4259781" y="3290499"/>
            <a:ext cx="319178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327D6A37-7A59-48E6-9252-B04FEE45D235}"/>
              </a:ext>
            </a:extLst>
          </p:cNvPr>
          <p:cNvSpPr/>
          <p:nvPr/>
        </p:nvSpPr>
        <p:spPr>
          <a:xfrm>
            <a:off x="6312683" y="3290499"/>
            <a:ext cx="319178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B203C1C-6F7F-479E-9B9C-395DC0A29890}"/>
              </a:ext>
            </a:extLst>
          </p:cNvPr>
          <p:cNvSpPr/>
          <p:nvPr/>
        </p:nvSpPr>
        <p:spPr>
          <a:xfrm>
            <a:off x="8292651" y="3267773"/>
            <a:ext cx="319178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ow Much Is Collectible Sheet Music Worth?">
            <a:extLst>
              <a:ext uri="{FF2B5EF4-FFF2-40B4-BE49-F238E27FC236}">
                <a16:creationId xmlns:a16="http://schemas.microsoft.com/office/drawing/2014/main" id="{295EA14B-715B-4B8C-B89C-6F227BA7B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79" y="4448634"/>
            <a:ext cx="1089763" cy="72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ite for Clarinet and Piano - sheet music - Florian Hoefner">
            <a:extLst>
              <a:ext uri="{FF2B5EF4-FFF2-40B4-BE49-F238E27FC236}">
                <a16:creationId xmlns:a16="http://schemas.microsoft.com/office/drawing/2014/main" id="{ADAADAFF-4B48-4011-AC98-743C2C8E3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7" b="16029"/>
          <a:stretch/>
        </p:blipFill>
        <p:spPr bwMode="auto">
          <a:xfrm>
            <a:off x="790479" y="5698100"/>
            <a:ext cx="1089763" cy="9501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FE57570-B4DA-451A-B0A2-D143FADA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98" y="4781439"/>
            <a:ext cx="515043" cy="51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53F171F-6F5A-445F-9120-5D30CDFA1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31291" y="4809218"/>
            <a:ext cx="45719" cy="17285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2A00A5-9728-450A-973C-D05735103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50" y="4886416"/>
            <a:ext cx="790702" cy="3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6F8ACE2-5576-420D-A2D4-D1B1E113B1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8536" y="5585478"/>
            <a:ext cx="458965" cy="111463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2B741A9-FDDC-40A9-9AB4-5B3B84C9F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1005" y="5637362"/>
            <a:ext cx="291592" cy="1065283"/>
          </a:xfrm>
          <a:prstGeom prst="rect">
            <a:avLst/>
          </a:prstGeom>
        </p:spPr>
      </p:pic>
      <p:pic>
        <p:nvPicPr>
          <p:cNvPr id="1034" name="Picture 10" descr="midi file format Icon - Download midi file format Icon 374559 | Noun Project">
            <a:extLst>
              <a:ext uri="{FF2B5EF4-FFF2-40B4-BE49-F238E27FC236}">
                <a16:creationId xmlns:a16="http://schemas.microsoft.com/office/drawing/2014/main" id="{14230B41-2D27-4BBB-8197-D4CF14D3B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01" y="499067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, format, music, sound, xml icon - Download on Iconfinder">
            <a:extLst>
              <a:ext uri="{FF2B5EF4-FFF2-40B4-BE49-F238E27FC236}">
                <a16:creationId xmlns:a16="http://schemas.microsoft.com/office/drawing/2014/main" id="{48B116EF-E8F8-4022-B755-89CAEB3F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463" y="5728174"/>
            <a:ext cx="1047297" cy="104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8CF81AA-0143-4E27-8359-0B605E9582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7564" y="4810846"/>
            <a:ext cx="822087" cy="74069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DE0EC96-EF69-4F84-BCD1-2AF88AF3D6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8111" y="6002210"/>
            <a:ext cx="602089" cy="775352"/>
          </a:xfrm>
          <a:prstGeom prst="rect">
            <a:avLst/>
          </a:prstGeom>
        </p:spPr>
      </p:pic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AFAC96A6-07DC-4822-A3F9-B0E39C06B5B7}"/>
              </a:ext>
            </a:extLst>
          </p:cNvPr>
          <p:cNvSpPr/>
          <p:nvPr/>
        </p:nvSpPr>
        <p:spPr>
          <a:xfrm>
            <a:off x="7342811" y="5585479"/>
            <a:ext cx="291592" cy="357694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bas 35">
            <a:extLst>
              <a:ext uri="{FF2B5EF4-FFF2-40B4-BE49-F238E27FC236}">
                <a16:creationId xmlns:a16="http://schemas.microsoft.com/office/drawing/2014/main" id="{D2BBF742-D3F4-4E0B-B3E3-3B48C927FF22}"/>
              </a:ext>
            </a:extLst>
          </p:cNvPr>
          <p:cNvSpPr/>
          <p:nvPr/>
        </p:nvSpPr>
        <p:spPr>
          <a:xfrm>
            <a:off x="1179936" y="5251485"/>
            <a:ext cx="317605" cy="368342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46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E67F983-0DFF-4E62-8069-D2B4DB177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8" y="1912369"/>
            <a:ext cx="3881387" cy="150416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CAA905F-096C-43CB-94C3-CFFFEC3AB7B3}"/>
              </a:ext>
            </a:extLst>
          </p:cNvPr>
          <p:cNvSpPr txBox="1"/>
          <p:nvPr/>
        </p:nvSpPr>
        <p:spPr>
          <a:xfrm>
            <a:off x="1017264" y="3429000"/>
            <a:ext cx="230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Clean Input </a:t>
            </a:r>
            <a:r>
              <a:rPr lang="fr-FR" sz="1400" i="1" dirty="0" err="1"/>
              <a:t>Sheet</a:t>
            </a:r>
            <a:r>
              <a:rPr lang="fr-FR" sz="1400" i="1" dirty="0"/>
              <a:t> Music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208D03F-10F3-4ADF-A091-8AFCEBC91423}"/>
              </a:ext>
            </a:extLst>
          </p:cNvPr>
          <p:cNvGrpSpPr/>
          <p:nvPr/>
        </p:nvGrpSpPr>
        <p:grpSpPr>
          <a:xfrm>
            <a:off x="4979827" y="2468902"/>
            <a:ext cx="398253" cy="391106"/>
            <a:chOff x="2533476" y="2755783"/>
            <a:chExt cx="771787" cy="771787"/>
          </a:xfrm>
          <a:solidFill>
            <a:srgbClr val="C00000"/>
          </a:solidFill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B68941C-882C-4280-B852-EB6E847D2F6A}"/>
                </a:ext>
              </a:extLst>
            </p:cNvPr>
            <p:cNvSpPr/>
            <p:nvPr/>
          </p:nvSpPr>
          <p:spPr>
            <a:xfrm>
              <a:off x="2533476" y="2755783"/>
              <a:ext cx="771787" cy="77178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7" name="Triangle isocèle 6">
              <a:extLst>
                <a:ext uri="{FF2B5EF4-FFF2-40B4-BE49-F238E27FC236}">
                  <a16:creationId xmlns:a16="http://schemas.microsoft.com/office/drawing/2014/main" id="{8E296018-0E0B-4B59-814B-8D615E12E7B4}"/>
                </a:ext>
              </a:extLst>
            </p:cNvPr>
            <p:cNvSpPr/>
            <p:nvPr/>
          </p:nvSpPr>
          <p:spPr>
            <a:xfrm rot="5400000">
              <a:off x="2650921" y="2906784"/>
              <a:ext cx="536895" cy="46978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CA5E22D-A57C-4835-8037-82563CBED1DB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59" y="2868809"/>
              <a:ext cx="0" cy="54573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1A00845A-681B-44F5-B7ED-D852BE3D19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96"/>
          <a:stretch/>
        </p:blipFill>
        <p:spPr>
          <a:xfrm>
            <a:off x="6640029" y="3149140"/>
            <a:ext cx="3881387" cy="4453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9C1F22-9E3B-4956-AB8F-C7C48B8EE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96"/>
          <a:stretch/>
        </p:blipFill>
        <p:spPr>
          <a:xfrm>
            <a:off x="6640030" y="1734470"/>
            <a:ext cx="3881387" cy="4453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191FDF-FBA2-4440-86A4-B2CADF07C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5" b="30607"/>
          <a:stretch/>
        </p:blipFill>
        <p:spPr>
          <a:xfrm>
            <a:off x="6640030" y="2392826"/>
            <a:ext cx="3881387" cy="54325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3B3F8911-4495-4741-8BC5-6BC79ED45912}"/>
              </a:ext>
            </a:extLst>
          </p:cNvPr>
          <p:cNvSpPr txBox="1">
            <a:spLocks/>
          </p:cNvSpPr>
          <p:nvPr/>
        </p:nvSpPr>
        <p:spPr>
          <a:xfrm>
            <a:off x="222819" y="276625"/>
            <a:ext cx="12834420" cy="543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>
                <a:latin typeface="Bouygues Speak Corpo" pitchFamily="50" charset="0"/>
              </a:rPr>
              <a:t>Automatic</a:t>
            </a:r>
            <a:r>
              <a:rPr lang="fr-FR" sz="4000" dirty="0">
                <a:latin typeface="Bouygues Speak Corpo" pitchFamily="50" charset="0"/>
              </a:rPr>
              <a:t> </a:t>
            </a:r>
            <a:r>
              <a:rPr lang="fr-FR" sz="4000" dirty="0" err="1">
                <a:latin typeface="Bouygues Speak Corpo" pitchFamily="50" charset="0"/>
              </a:rPr>
              <a:t>Sheet</a:t>
            </a:r>
            <a:r>
              <a:rPr lang="fr-FR" sz="4000" dirty="0">
                <a:latin typeface="Bouygues Speak Corpo" pitchFamily="50" charset="0"/>
              </a:rPr>
              <a:t> Music Reader (ASMR)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559137A-851B-4BD9-A442-51BDE9568C13}"/>
              </a:ext>
            </a:extLst>
          </p:cNvPr>
          <p:cNvSpPr txBox="1">
            <a:spLocks/>
          </p:cNvSpPr>
          <p:nvPr/>
        </p:nvSpPr>
        <p:spPr>
          <a:xfrm>
            <a:off x="222819" y="901118"/>
            <a:ext cx="3262061" cy="543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rgbClr val="FFC000"/>
                </a:solidFill>
                <a:latin typeface="Bouygues Speak Corpo" pitchFamily="50" charset="0"/>
              </a:rPr>
              <a:t>Pre-</a:t>
            </a:r>
            <a:r>
              <a:rPr lang="fr-FR" sz="2800" dirty="0" err="1">
                <a:solidFill>
                  <a:srgbClr val="FFC000"/>
                </a:solidFill>
                <a:latin typeface="Bouygues Speak Corpo" pitchFamily="50" charset="0"/>
              </a:rPr>
              <a:t>processing</a:t>
            </a:r>
            <a:endParaRPr lang="fr-FR" sz="2800" dirty="0">
              <a:solidFill>
                <a:srgbClr val="FFC000"/>
              </a:solidFill>
              <a:latin typeface="Bouygues Speak Corpo" pitchFamily="50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5F0A737-D519-4425-A29F-8B655D05D234}"/>
              </a:ext>
            </a:extLst>
          </p:cNvPr>
          <p:cNvCxnSpPr>
            <a:stCxn id="3" idx="3"/>
            <a:endCxn id="6" idx="2"/>
          </p:cNvCxnSpPr>
          <p:nvPr/>
        </p:nvCxnSpPr>
        <p:spPr>
          <a:xfrm>
            <a:off x="4286195" y="2664454"/>
            <a:ext cx="693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0F86C48D-61E8-4440-9BBF-9D24808CAD4B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 flipV="1">
            <a:off x="5378080" y="1957120"/>
            <a:ext cx="1261950" cy="707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9B2FBA9B-19B4-480B-9AB3-1882153DD448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378080" y="2664455"/>
            <a:ext cx="1261949" cy="707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F7C6B6B-2F68-4C6E-B671-8B769C729F47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5378080" y="2664455"/>
            <a:ext cx="126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BB00A-31B0-4EED-B183-B128605FC2D6}"/>
              </a:ext>
            </a:extLst>
          </p:cNvPr>
          <p:cNvSpPr/>
          <p:nvPr/>
        </p:nvSpPr>
        <p:spPr>
          <a:xfrm>
            <a:off x="6478438" y="2296523"/>
            <a:ext cx="4149306" cy="151089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48CBEA-8ECC-4000-BDC0-5E0DF36C209B}"/>
              </a:ext>
            </a:extLst>
          </p:cNvPr>
          <p:cNvSpPr txBox="1"/>
          <p:nvPr/>
        </p:nvSpPr>
        <p:spPr>
          <a:xfrm>
            <a:off x="6478438" y="3856474"/>
            <a:ext cx="99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</a:rPr>
              <a:t>Staffs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E3325C-3DFF-40FE-8E8C-2B49AE3E2CEC}"/>
              </a:ext>
            </a:extLst>
          </p:cNvPr>
          <p:cNvSpPr txBox="1"/>
          <p:nvPr/>
        </p:nvSpPr>
        <p:spPr>
          <a:xfrm>
            <a:off x="4485322" y="2916938"/>
            <a:ext cx="134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Extraction of staffs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859063E-ABCB-4D3D-9B1E-C50900205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96"/>
          <a:stretch/>
        </p:blipFill>
        <p:spPr>
          <a:xfrm>
            <a:off x="6962017" y="5145937"/>
            <a:ext cx="3251659" cy="37305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CC7008-731A-468E-B8AD-E62D739B1180}"/>
              </a:ext>
            </a:extLst>
          </p:cNvPr>
          <p:cNvCxnSpPr/>
          <p:nvPr/>
        </p:nvCxnSpPr>
        <p:spPr>
          <a:xfrm>
            <a:off x="6786678" y="5096295"/>
            <a:ext cx="0" cy="42269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7F3D188-B9DB-4896-AF76-AA57BBD0DBFB}"/>
              </a:ext>
            </a:extLst>
          </p:cNvPr>
          <p:cNvCxnSpPr>
            <a:cxnSpLocks/>
          </p:cNvCxnSpPr>
          <p:nvPr/>
        </p:nvCxnSpPr>
        <p:spPr>
          <a:xfrm flipH="1">
            <a:off x="6962017" y="4988845"/>
            <a:ext cx="3264099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C1FEAB8-F0D4-49C1-9B63-AAFBBA79E811}"/>
              </a:ext>
            </a:extLst>
          </p:cNvPr>
          <p:cNvSpPr txBox="1"/>
          <p:nvPr/>
        </p:nvSpPr>
        <p:spPr>
          <a:xfrm>
            <a:off x="5650809" y="5130173"/>
            <a:ext cx="105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rgbClr val="C00000"/>
                </a:solidFill>
              </a:rPr>
              <a:t>h_standard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B356879-2525-49AC-907D-BAD79C4B2A81}"/>
              </a:ext>
            </a:extLst>
          </p:cNvPr>
          <p:cNvSpPr txBox="1"/>
          <p:nvPr/>
        </p:nvSpPr>
        <p:spPr>
          <a:xfrm>
            <a:off x="7973937" y="4727926"/>
            <a:ext cx="115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rgbClr val="C00000"/>
                </a:solidFill>
              </a:rPr>
              <a:t>w_standard</a:t>
            </a:r>
            <a:endParaRPr lang="fr-FR" sz="1400" b="1" dirty="0">
              <a:solidFill>
                <a:srgbClr val="C00000"/>
              </a:solidFill>
            </a:endParaRP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E944558-909E-406E-9A1D-ED157F2554DE}"/>
              </a:ext>
            </a:extLst>
          </p:cNvPr>
          <p:cNvGrpSpPr/>
          <p:nvPr/>
        </p:nvGrpSpPr>
        <p:grpSpPr>
          <a:xfrm rot="5400000">
            <a:off x="8353964" y="4104977"/>
            <a:ext cx="398253" cy="391106"/>
            <a:chOff x="2533476" y="2755783"/>
            <a:chExt cx="771787" cy="771787"/>
          </a:xfrm>
          <a:solidFill>
            <a:srgbClr val="C00000"/>
          </a:solidFill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2BA0953-11A0-4D15-977B-5F4130ECB27F}"/>
                </a:ext>
              </a:extLst>
            </p:cNvPr>
            <p:cNvSpPr/>
            <p:nvPr/>
          </p:nvSpPr>
          <p:spPr>
            <a:xfrm>
              <a:off x="2533476" y="2755783"/>
              <a:ext cx="771787" cy="77178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559CB2A2-03E1-4440-A924-B10B2D7FA3DA}"/>
                </a:ext>
              </a:extLst>
            </p:cNvPr>
            <p:cNvSpPr/>
            <p:nvPr/>
          </p:nvSpPr>
          <p:spPr>
            <a:xfrm rot="5400000">
              <a:off x="2650921" y="2906784"/>
              <a:ext cx="536895" cy="46978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292BBC0-B24B-4C48-BC92-7AF851D0C595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59" y="2868809"/>
              <a:ext cx="0" cy="54573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29A6B5E-61F1-41CE-A0D4-77A44215984E}"/>
              </a:ext>
            </a:extLst>
          </p:cNvPr>
          <p:cNvCxnSpPr>
            <a:stCxn id="30" idx="2"/>
            <a:endCxn id="47" idx="2"/>
          </p:cNvCxnSpPr>
          <p:nvPr/>
        </p:nvCxnSpPr>
        <p:spPr>
          <a:xfrm>
            <a:off x="8553091" y="3807422"/>
            <a:ext cx="0" cy="2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7B94C0F-ED85-43E1-8651-D9A69688477A}"/>
              </a:ext>
            </a:extLst>
          </p:cNvPr>
          <p:cNvCxnSpPr>
            <a:stCxn id="47" idx="6"/>
            <a:endCxn id="45" idx="0"/>
          </p:cNvCxnSpPr>
          <p:nvPr/>
        </p:nvCxnSpPr>
        <p:spPr>
          <a:xfrm flipH="1">
            <a:off x="8553090" y="4499657"/>
            <a:ext cx="1" cy="22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2FD0C11-9E7F-4221-B190-3D4F23D82EBA}"/>
              </a:ext>
            </a:extLst>
          </p:cNvPr>
          <p:cNvSpPr txBox="1"/>
          <p:nvPr/>
        </p:nvSpPr>
        <p:spPr>
          <a:xfrm>
            <a:off x="8872972" y="4079124"/>
            <a:ext cx="134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Size </a:t>
            </a:r>
            <a:r>
              <a:rPr lang="fr-FR" sz="1200" b="1" dirty="0" err="1"/>
              <a:t>standization</a:t>
            </a:r>
            <a:r>
              <a:rPr lang="fr-FR" sz="1200" b="1" dirty="0"/>
              <a:t> of staffs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1EB808-4743-4F85-A5A2-1D3CFA90DE8A}"/>
              </a:ext>
            </a:extLst>
          </p:cNvPr>
          <p:cNvSpPr/>
          <p:nvPr/>
        </p:nvSpPr>
        <p:spPr>
          <a:xfrm>
            <a:off x="2961322" y="4499657"/>
            <a:ext cx="1524000" cy="181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OCR</a:t>
            </a:r>
          </a:p>
          <a:p>
            <a:pPr algn="ctr"/>
            <a:r>
              <a:rPr lang="fr-FR" sz="1400" dirty="0"/>
              <a:t>Recognition of all the </a:t>
            </a:r>
            <a:r>
              <a:rPr lang="fr-FR" sz="1400" dirty="0" err="1"/>
              <a:t>symbols</a:t>
            </a:r>
            <a:r>
              <a:rPr lang="fr-FR" sz="1400" dirty="0"/>
              <a:t> </a:t>
            </a:r>
            <a:r>
              <a:rPr lang="fr-FR" sz="1400" dirty="0" err="1"/>
              <a:t>located</a:t>
            </a:r>
            <a:r>
              <a:rPr lang="fr-FR" sz="1400" dirty="0"/>
              <a:t> on a </a:t>
            </a:r>
            <a:r>
              <a:rPr lang="fr-FR" sz="1400" dirty="0" err="1"/>
              <a:t>sheet</a:t>
            </a:r>
            <a:r>
              <a:rPr lang="fr-FR" sz="1400" dirty="0"/>
              <a:t> music</a:t>
            </a:r>
          </a:p>
        </p:txBody>
      </p:sp>
      <p:sp>
        <p:nvSpPr>
          <p:cNvPr id="59" name="Flèche : droite 58">
            <a:extLst>
              <a:ext uri="{FF2B5EF4-FFF2-40B4-BE49-F238E27FC236}">
                <a16:creationId xmlns:a16="http://schemas.microsoft.com/office/drawing/2014/main" id="{6055408A-EBEF-409D-A689-E7017C3812E3}"/>
              </a:ext>
            </a:extLst>
          </p:cNvPr>
          <p:cNvSpPr/>
          <p:nvPr/>
        </p:nvSpPr>
        <p:spPr>
          <a:xfrm rot="10800000">
            <a:off x="4767518" y="5057365"/>
            <a:ext cx="822869" cy="46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25B7756-E01B-4B48-942E-CCD70E838225}"/>
              </a:ext>
            </a:extLst>
          </p:cNvPr>
          <p:cNvSpPr txBox="1"/>
          <p:nvPr/>
        </p:nvSpPr>
        <p:spPr>
          <a:xfrm>
            <a:off x="4970220" y="4763487"/>
            <a:ext cx="76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13419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E002F-E133-4775-92B2-310258746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19" y="276625"/>
            <a:ext cx="12834420" cy="543258"/>
          </a:xfrm>
        </p:spPr>
        <p:txBody>
          <a:bodyPr>
            <a:noAutofit/>
          </a:bodyPr>
          <a:lstStyle/>
          <a:p>
            <a:pPr algn="l"/>
            <a:r>
              <a:rPr lang="fr-FR" sz="4000" dirty="0" err="1">
                <a:latin typeface="Bouygues Speak Corpo" pitchFamily="50" charset="0"/>
              </a:rPr>
              <a:t>Automatic</a:t>
            </a:r>
            <a:r>
              <a:rPr lang="fr-FR" sz="4000" dirty="0">
                <a:latin typeface="Bouygues Speak Corpo" pitchFamily="50" charset="0"/>
              </a:rPr>
              <a:t> </a:t>
            </a:r>
            <a:r>
              <a:rPr lang="fr-FR" sz="4000" dirty="0" err="1">
                <a:latin typeface="Bouygues Speak Corpo" pitchFamily="50" charset="0"/>
              </a:rPr>
              <a:t>Sheet</a:t>
            </a:r>
            <a:r>
              <a:rPr lang="fr-FR" sz="4000" dirty="0">
                <a:latin typeface="Bouygues Speak Corpo" pitchFamily="50" charset="0"/>
              </a:rPr>
              <a:t> Music Reader (ASMR)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C4842CF-A278-4582-AE34-265E18FD7BDD}"/>
              </a:ext>
            </a:extLst>
          </p:cNvPr>
          <p:cNvGrpSpPr/>
          <p:nvPr/>
        </p:nvGrpSpPr>
        <p:grpSpPr>
          <a:xfrm>
            <a:off x="996145" y="3941917"/>
            <a:ext cx="398253" cy="391106"/>
            <a:chOff x="2533476" y="2755783"/>
            <a:chExt cx="771787" cy="771787"/>
          </a:xfrm>
          <a:solidFill>
            <a:srgbClr val="C00000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9D04FBE-4B5B-413D-B091-02E082C22C8E}"/>
                </a:ext>
              </a:extLst>
            </p:cNvPr>
            <p:cNvSpPr/>
            <p:nvPr/>
          </p:nvSpPr>
          <p:spPr>
            <a:xfrm>
              <a:off x="2533476" y="2755783"/>
              <a:ext cx="771787" cy="77178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6" name="Triangle isocèle 5">
              <a:extLst>
                <a:ext uri="{FF2B5EF4-FFF2-40B4-BE49-F238E27FC236}">
                  <a16:creationId xmlns:a16="http://schemas.microsoft.com/office/drawing/2014/main" id="{5D85340D-727F-4B11-8600-22715135786D}"/>
                </a:ext>
              </a:extLst>
            </p:cNvPr>
            <p:cNvSpPr/>
            <p:nvPr/>
          </p:nvSpPr>
          <p:spPr>
            <a:xfrm rot="5400000">
              <a:off x="2650921" y="2906784"/>
              <a:ext cx="536895" cy="46978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E25D93C-B85B-4ACC-A93A-227F413AAD71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59" y="2868809"/>
              <a:ext cx="0" cy="54573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2734458-A1FF-421A-9538-BEE365F78F4A}"/>
              </a:ext>
            </a:extLst>
          </p:cNvPr>
          <p:cNvSpPr/>
          <p:nvPr/>
        </p:nvSpPr>
        <p:spPr>
          <a:xfrm>
            <a:off x="104923" y="3824415"/>
            <a:ext cx="687602" cy="629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fr-FR" sz="1000" dirty="0"/>
              <a:t>Staff at standard size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72A853-A2BF-4BE4-B237-1A6BDDAE8D60}"/>
              </a:ext>
            </a:extLst>
          </p:cNvPr>
          <p:cNvSpPr/>
          <p:nvPr/>
        </p:nvSpPr>
        <p:spPr>
          <a:xfrm>
            <a:off x="1579165" y="3824710"/>
            <a:ext cx="782650" cy="62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fr-FR" sz="1000" dirty="0"/>
              <a:t>Vertical location of staff </a:t>
            </a:r>
            <a:r>
              <a:rPr lang="fr-FR" sz="1000" dirty="0" err="1"/>
              <a:t>lines</a:t>
            </a:r>
            <a:endParaRPr lang="fr-FR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F43813-64A7-4E7C-A816-D88FC3984697}"/>
              </a:ext>
            </a:extLst>
          </p:cNvPr>
          <p:cNvSpPr/>
          <p:nvPr/>
        </p:nvSpPr>
        <p:spPr>
          <a:xfrm>
            <a:off x="3154405" y="3806810"/>
            <a:ext cx="782650" cy="62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fr-FR" sz="1000" dirty="0"/>
              <a:t>Staff </a:t>
            </a:r>
            <a:r>
              <a:rPr lang="fr-FR" sz="1000" dirty="0" err="1"/>
              <a:t>without</a:t>
            </a:r>
            <a:r>
              <a:rPr lang="fr-FR" sz="1000" dirty="0"/>
              <a:t> </a:t>
            </a:r>
            <a:r>
              <a:rPr lang="fr-FR" sz="1000" dirty="0" err="1"/>
              <a:t>lines</a:t>
            </a:r>
            <a:endParaRPr lang="fr-FR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FD56D-7DC2-4ECD-B97F-AE3533E3E919}"/>
              </a:ext>
            </a:extLst>
          </p:cNvPr>
          <p:cNvSpPr/>
          <p:nvPr/>
        </p:nvSpPr>
        <p:spPr>
          <a:xfrm>
            <a:off x="4792484" y="3812609"/>
            <a:ext cx="782650" cy="62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fr-FR" sz="1000" dirty="0"/>
              <a:t>Horizontal location of </a:t>
            </a:r>
            <a:r>
              <a:rPr lang="fr-FR" sz="1000" dirty="0" err="1"/>
              <a:t>symbols</a:t>
            </a:r>
            <a:endParaRPr lang="fr-FR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71D066-59FC-42B0-89A0-5CDF54F03E7B}"/>
              </a:ext>
            </a:extLst>
          </p:cNvPr>
          <p:cNvSpPr/>
          <p:nvPr/>
        </p:nvSpPr>
        <p:spPr>
          <a:xfrm>
            <a:off x="6624582" y="2914991"/>
            <a:ext cx="895138" cy="75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fr-FR" sz="1000" dirty="0"/>
              <a:t>Horizontal location of notes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CABF0-78B2-44C7-96E5-525E7992E130}"/>
              </a:ext>
            </a:extLst>
          </p:cNvPr>
          <p:cNvSpPr/>
          <p:nvPr/>
        </p:nvSpPr>
        <p:spPr>
          <a:xfrm>
            <a:off x="6655235" y="4571182"/>
            <a:ext cx="895139" cy="80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fr-FR" sz="1000" dirty="0"/>
              <a:t>Horizontal location of </a:t>
            </a:r>
            <a:r>
              <a:rPr lang="fr-FR" sz="1000" dirty="0" err="1"/>
              <a:t>other</a:t>
            </a:r>
            <a:r>
              <a:rPr lang="fr-FR" sz="1000" dirty="0"/>
              <a:t> musical </a:t>
            </a:r>
            <a:r>
              <a:rPr lang="fr-FR" sz="1000" dirty="0" err="1"/>
              <a:t>symbols</a:t>
            </a:r>
            <a:endParaRPr lang="fr-FR" sz="1000" dirty="0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50300207-CC87-440B-BADA-9C6722E51B89}"/>
              </a:ext>
            </a:extLst>
          </p:cNvPr>
          <p:cNvSpPr txBox="1">
            <a:spLocks/>
          </p:cNvSpPr>
          <p:nvPr/>
        </p:nvSpPr>
        <p:spPr>
          <a:xfrm>
            <a:off x="222819" y="901118"/>
            <a:ext cx="7244781" cy="543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rgbClr val="FFC000"/>
                </a:solidFill>
                <a:latin typeface="Bouygues Speak Corpo" pitchFamily="50" charset="0"/>
              </a:rPr>
              <a:t>Optical Music Recognition (OMR)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9B1C0-8469-447C-8793-905C06C2821C}"/>
              </a:ext>
            </a:extLst>
          </p:cNvPr>
          <p:cNvSpPr/>
          <p:nvPr/>
        </p:nvSpPr>
        <p:spPr>
          <a:xfrm>
            <a:off x="8431667" y="2914845"/>
            <a:ext cx="989910" cy="75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fr-FR" sz="1000" dirty="0"/>
              <a:t>Vertical location of notes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C06358-B0B1-46E6-82EE-35B2AD1FD321}"/>
              </a:ext>
            </a:extLst>
          </p:cNvPr>
          <p:cNvSpPr/>
          <p:nvPr/>
        </p:nvSpPr>
        <p:spPr>
          <a:xfrm>
            <a:off x="8471796" y="4580031"/>
            <a:ext cx="989911" cy="80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fr-FR" sz="1000" dirty="0"/>
              <a:t>Vertical location of the </a:t>
            </a:r>
            <a:r>
              <a:rPr lang="fr-FR" sz="1000" dirty="0" err="1"/>
              <a:t>other</a:t>
            </a:r>
            <a:r>
              <a:rPr lang="fr-FR" sz="1000" dirty="0"/>
              <a:t> musical </a:t>
            </a:r>
            <a:r>
              <a:rPr lang="fr-FR" sz="1000" dirty="0" err="1"/>
              <a:t>symbols</a:t>
            </a:r>
            <a:endParaRPr lang="fr-FR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2539D4-8CBB-4CD8-9C62-BA896A74F954}"/>
              </a:ext>
            </a:extLst>
          </p:cNvPr>
          <p:cNvSpPr/>
          <p:nvPr/>
        </p:nvSpPr>
        <p:spPr>
          <a:xfrm>
            <a:off x="10361013" y="2914844"/>
            <a:ext cx="802121" cy="75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fr-FR" sz="1000" dirty="0"/>
              <a:t>Notes’ values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294166-8439-4776-A314-B37B50B6AF61}"/>
              </a:ext>
            </a:extLst>
          </p:cNvPr>
          <p:cNvSpPr/>
          <p:nvPr/>
        </p:nvSpPr>
        <p:spPr>
          <a:xfrm>
            <a:off x="10268188" y="4580031"/>
            <a:ext cx="989911" cy="80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fr-FR" sz="1000" dirty="0"/>
              <a:t>Values of the </a:t>
            </a:r>
            <a:r>
              <a:rPr lang="fr-FR" sz="1000" dirty="0" err="1"/>
              <a:t>other</a:t>
            </a:r>
            <a:r>
              <a:rPr lang="fr-FR" sz="1000" dirty="0"/>
              <a:t> musical </a:t>
            </a:r>
            <a:r>
              <a:rPr lang="fr-FR" sz="1000" dirty="0" err="1"/>
              <a:t>symbols</a:t>
            </a:r>
            <a:endParaRPr lang="fr-FR" sz="100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88E547-372A-444C-97BB-961D7A7BF966}"/>
              </a:ext>
            </a:extLst>
          </p:cNvPr>
          <p:cNvGrpSpPr/>
          <p:nvPr/>
        </p:nvGrpSpPr>
        <p:grpSpPr>
          <a:xfrm>
            <a:off x="2560457" y="3933189"/>
            <a:ext cx="398253" cy="391106"/>
            <a:chOff x="2533476" y="2755783"/>
            <a:chExt cx="771787" cy="771787"/>
          </a:xfrm>
          <a:solidFill>
            <a:srgbClr val="C00000"/>
          </a:solidFill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8EADB38F-BB3C-49DE-A540-34DB61D949C3}"/>
                </a:ext>
              </a:extLst>
            </p:cNvPr>
            <p:cNvSpPr/>
            <p:nvPr/>
          </p:nvSpPr>
          <p:spPr>
            <a:xfrm>
              <a:off x="2533476" y="2755783"/>
              <a:ext cx="771787" cy="77178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B4A54F3A-55FA-45D2-8B56-0EBD7E9CC7DE}"/>
                </a:ext>
              </a:extLst>
            </p:cNvPr>
            <p:cNvSpPr/>
            <p:nvPr/>
          </p:nvSpPr>
          <p:spPr>
            <a:xfrm rot="5400000">
              <a:off x="2650921" y="2906784"/>
              <a:ext cx="536895" cy="46978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DA6E719-9577-41B3-B2CD-BB30527912D3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59" y="2868809"/>
              <a:ext cx="0" cy="54573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D8D88EF-618A-414E-8AEA-1B2E6C8E7E95}"/>
              </a:ext>
            </a:extLst>
          </p:cNvPr>
          <p:cNvGrpSpPr/>
          <p:nvPr/>
        </p:nvGrpSpPr>
        <p:grpSpPr>
          <a:xfrm>
            <a:off x="4150183" y="3929256"/>
            <a:ext cx="398253" cy="391106"/>
            <a:chOff x="2533476" y="2755783"/>
            <a:chExt cx="771787" cy="771787"/>
          </a:xfrm>
          <a:solidFill>
            <a:srgbClr val="C00000"/>
          </a:solidFill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2F27198-1E89-44E6-A852-443D08DE6BF3}"/>
                </a:ext>
              </a:extLst>
            </p:cNvPr>
            <p:cNvSpPr/>
            <p:nvPr/>
          </p:nvSpPr>
          <p:spPr>
            <a:xfrm>
              <a:off x="2533476" y="2755783"/>
              <a:ext cx="771787" cy="77178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13BB819F-0AED-4F66-BED3-093C678B04CB}"/>
                </a:ext>
              </a:extLst>
            </p:cNvPr>
            <p:cNvSpPr/>
            <p:nvPr/>
          </p:nvSpPr>
          <p:spPr>
            <a:xfrm rot="5400000">
              <a:off x="2650921" y="2906784"/>
              <a:ext cx="536895" cy="46978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5BE6907-A656-4D5E-B121-3D0E06618BD6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59" y="2868809"/>
              <a:ext cx="0" cy="54573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DF89877-09FC-4F6B-830E-6B63C0470541}"/>
              </a:ext>
            </a:extLst>
          </p:cNvPr>
          <p:cNvGrpSpPr/>
          <p:nvPr/>
        </p:nvGrpSpPr>
        <p:grpSpPr>
          <a:xfrm>
            <a:off x="5792592" y="3931833"/>
            <a:ext cx="398253" cy="391106"/>
            <a:chOff x="2533476" y="2755783"/>
            <a:chExt cx="771787" cy="771787"/>
          </a:xfrm>
          <a:solidFill>
            <a:srgbClr val="C00000"/>
          </a:solidFill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1894BB18-E6F6-457E-8EF0-5BCD939F0966}"/>
                </a:ext>
              </a:extLst>
            </p:cNvPr>
            <p:cNvSpPr/>
            <p:nvPr/>
          </p:nvSpPr>
          <p:spPr>
            <a:xfrm>
              <a:off x="2533476" y="2755783"/>
              <a:ext cx="771787" cy="77178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40" name="Triangle isocèle 39">
              <a:extLst>
                <a:ext uri="{FF2B5EF4-FFF2-40B4-BE49-F238E27FC236}">
                  <a16:creationId xmlns:a16="http://schemas.microsoft.com/office/drawing/2014/main" id="{F1B03FCC-063B-4F44-BA58-96BA0E32C054}"/>
                </a:ext>
              </a:extLst>
            </p:cNvPr>
            <p:cNvSpPr/>
            <p:nvPr/>
          </p:nvSpPr>
          <p:spPr>
            <a:xfrm rot="5400000">
              <a:off x="2650921" y="2906784"/>
              <a:ext cx="536895" cy="46978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9AE3CA2-1217-4884-ADD0-0DB51FC4FE7F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59" y="2868809"/>
              <a:ext cx="0" cy="54573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ED3B8D5-0C94-4F11-9A1F-5689F046FE15}"/>
              </a:ext>
            </a:extLst>
          </p:cNvPr>
          <p:cNvGrpSpPr/>
          <p:nvPr/>
        </p:nvGrpSpPr>
        <p:grpSpPr>
          <a:xfrm>
            <a:off x="9667351" y="3096246"/>
            <a:ext cx="398253" cy="391106"/>
            <a:chOff x="2533476" y="2755783"/>
            <a:chExt cx="771787" cy="771787"/>
          </a:xfrm>
          <a:solidFill>
            <a:srgbClr val="C00000"/>
          </a:solidFill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9153166-D2A8-4AFD-8D90-8EDC965EC89F}"/>
                </a:ext>
              </a:extLst>
            </p:cNvPr>
            <p:cNvSpPr/>
            <p:nvPr/>
          </p:nvSpPr>
          <p:spPr>
            <a:xfrm>
              <a:off x="2533476" y="2755783"/>
              <a:ext cx="771787" cy="77178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77A01729-7021-48EB-B41D-CB49BB6F2617}"/>
                </a:ext>
              </a:extLst>
            </p:cNvPr>
            <p:cNvSpPr/>
            <p:nvPr/>
          </p:nvSpPr>
          <p:spPr>
            <a:xfrm rot="5400000">
              <a:off x="2650921" y="2906784"/>
              <a:ext cx="536895" cy="46978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3F3CF131-5DAB-4E94-A88A-B4C6C6B9960F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59" y="2868809"/>
              <a:ext cx="0" cy="54573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D31F5CA-665F-47AE-9EB7-069359FBD11D}"/>
              </a:ext>
            </a:extLst>
          </p:cNvPr>
          <p:cNvGrpSpPr/>
          <p:nvPr/>
        </p:nvGrpSpPr>
        <p:grpSpPr>
          <a:xfrm>
            <a:off x="7850697" y="4785298"/>
            <a:ext cx="398253" cy="391106"/>
            <a:chOff x="2533476" y="2755783"/>
            <a:chExt cx="771787" cy="771787"/>
          </a:xfrm>
          <a:solidFill>
            <a:srgbClr val="C00000"/>
          </a:solidFill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853AA9F-F814-42E1-8475-E8C5FEBF0974}"/>
                </a:ext>
              </a:extLst>
            </p:cNvPr>
            <p:cNvSpPr/>
            <p:nvPr/>
          </p:nvSpPr>
          <p:spPr>
            <a:xfrm>
              <a:off x="2533476" y="2755783"/>
              <a:ext cx="771787" cy="77178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07DE8E2F-DAA7-4EBD-ACB2-EE945D47853B}"/>
                </a:ext>
              </a:extLst>
            </p:cNvPr>
            <p:cNvSpPr/>
            <p:nvPr/>
          </p:nvSpPr>
          <p:spPr>
            <a:xfrm rot="5400000">
              <a:off x="2650921" y="2906784"/>
              <a:ext cx="536895" cy="46978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171C0DC-97A8-4851-8E43-9C4C7C810A53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59" y="2868809"/>
              <a:ext cx="0" cy="54573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87E6D45-7996-4864-8997-83086D81F005}"/>
              </a:ext>
            </a:extLst>
          </p:cNvPr>
          <p:cNvGrpSpPr/>
          <p:nvPr/>
        </p:nvGrpSpPr>
        <p:grpSpPr>
          <a:xfrm>
            <a:off x="7833211" y="3096246"/>
            <a:ext cx="398253" cy="391106"/>
            <a:chOff x="2533476" y="2755783"/>
            <a:chExt cx="771787" cy="771787"/>
          </a:xfrm>
          <a:solidFill>
            <a:srgbClr val="C00000"/>
          </a:solidFill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6A00C558-AF82-4A36-9F8A-758D1724356F}"/>
                </a:ext>
              </a:extLst>
            </p:cNvPr>
            <p:cNvSpPr/>
            <p:nvPr/>
          </p:nvSpPr>
          <p:spPr>
            <a:xfrm>
              <a:off x="2533476" y="2755783"/>
              <a:ext cx="771787" cy="77178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2F32C073-6A78-4215-B9F3-93D1705DB0C8}"/>
                </a:ext>
              </a:extLst>
            </p:cNvPr>
            <p:cNvSpPr/>
            <p:nvPr/>
          </p:nvSpPr>
          <p:spPr>
            <a:xfrm rot="5400000">
              <a:off x="2650921" y="2906784"/>
              <a:ext cx="536895" cy="46978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AAF8799-709B-4D86-A757-24A66184EE43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59" y="2868809"/>
              <a:ext cx="0" cy="54573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AE0DA561-2CE5-4FF4-B9D3-FAE2662B08AB}"/>
              </a:ext>
            </a:extLst>
          </p:cNvPr>
          <p:cNvGrpSpPr/>
          <p:nvPr/>
        </p:nvGrpSpPr>
        <p:grpSpPr>
          <a:xfrm>
            <a:off x="9704671" y="4785298"/>
            <a:ext cx="398253" cy="391106"/>
            <a:chOff x="2533476" y="2755783"/>
            <a:chExt cx="771787" cy="771787"/>
          </a:xfrm>
          <a:solidFill>
            <a:srgbClr val="C00000"/>
          </a:solidFill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52CDB49-320F-4FDE-9F29-021875C9BFCD}"/>
                </a:ext>
              </a:extLst>
            </p:cNvPr>
            <p:cNvSpPr/>
            <p:nvPr/>
          </p:nvSpPr>
          <p:spPr>
            <a:xfrm>
              <a:off x="2533476" y="2755783"/>
              <a:ext cx="771787" cy="77178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591D963E-E683-4140-B538-F911BD62A6B0}"/>
                </a:ext>
              </a:extLst>
            </p:cNvPr>
            <p:cNvSpPr/>
            <p:nvPr/>
          </p:nvSpPr>
          <p:spPr>
            <a:xfrm rot="5400000">
              <a:off x="2650921" y="2906784"/>
              <a:ext cx="536895" cy="46978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C1464F71-2F3C-44DB-8B70-87A76364C9E1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59" y="2868809"/>
              <a:ext cx="0" cy="54573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A3C6D99-8FAF-40EF-BDFF-E46E8CBB1662}"/>
              </a:ext>
            </a:extLst>
          </p:cNvPr>
          <p:cNvSpPr/>
          <p:nvPr/>
        </p:nvSpPr>
        <p:spPr>
          <a:xfrm>
            <a:off x="11329709" y="3766742"/>
            <a:ext cx="783632" cy="655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fr-FR" sz="1000" dirty="0"/>
              <a:t>Virtual </a:t>
            </a:r>
            <a:r>
              <a:rPr lang="fr-FR" sz="1000" dirty="0" err="1"/>
              <a:t>sheet</a:t>
            </a:r>
            <a:r>
              <a:rPr lang="fr-FR" sz="1000" dirty="0"/>
              <a:t> music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6F0458E-F28F-4625-9A49-D9B53939247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792525" y="4137470"/>
            <a:ext cx="203620" cy="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30C8416-4492-4819-819F-992AB63D3101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394398" y="4137470"/>
            <a:ext cx="184767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8C341E91-25BD-4C7B-9788-E8311527E13E}"/>
              </a:ext>
            </a:extLst>
          </p:cNvPr>
          <p:cNvCxnSpPr>
            <a:stCxn id="9" idx="3"/>
            <a:endCxn id="31" idx="2"/>
          </p:cNvCxnSpPr>
          <p:nvPr/>
        </p:nvCxnSpPr>
        <p:spPr>
          <a:xfrm flipV="1">
            <a:off x="2361815" y="4128742"/>
            <a:ext cx="198642" cy="1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7FB459CE-4A8D-4492-A9F0-A727226D196E}"/>
              </a:ext>
            </a:extLst>
          </p:cNvPr>
          <p:cNvCxnSpPr>
            <a:stCxn id="31" idx="6"/>
            <a:endCxn id="10" idx="1"/>
          </p:cNvCxnSpPr>
          <p:nvPr/>
        </p:nvCxnSpPr>
        <p:spPr>
          <a:xfrm flipV="1">
            <a:off x="2958710" y="4121785"/>
            <a:ext cx="195695" cy="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62B45C68-DE9B-45F5-8647-65350469BCA9}"/>
              </a:ext>
            </a:extLst>
          </p:cNvPr>
          <p:cNvCxnSpPr>
            <a:stCxn id="10" idx="3"/>
            <a:endCxn id="35" idx="2"/>
          </p:cNvCxnSpPr>
          <p:nvPr/>
        </p:nvCxnSpPr>
        <p:spPr>
          <a:xfrm>
            <a:off x="3937055" y="4121785"/>
            <a:ext cx="213128" cy="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F1619A76-FE07-4874-B41C-0484E797A363}"/>
              </a:ext>
            </a:extLst>
          </p:cNvPr>
          <p:cNvCxnSpPr>
            <a:stCxn id="35" idx="6"/>
            <a:endCxn id="11" idx="1"/>
          </p:cNvCxnSpPr>
          <p:nvPr/>
        </p:nvCxnSpPr>
        <p:spPr>
          <a:xfrm>
            <a:off x="4548436" y="4124809"/>
            <a:ext cx="244048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C0E85C6E-2BD2-439C-BD82-DAF1952E277D}"/>
              </a:ext>
            </a:extLst>
          </p:cNvPr>
          <p:cNvCxnSpPr>
            <a:stCxn id="11" idx="3"/>
            <a:endCxn id="39" idx="2"/>
          </p:cNvCxnSpPr>
          <p:nvPr/>
        </p:nvCxnSpPr>
        <p:spPr>
          <a:xfrm flipV="1">
            <a:off x="5575134" y="4127386"/>
            <a:ext cx="217458" cy="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F5BF3D56-A2FE-4814-A9CA-B93BA94C8E69}"/>
              </a:ext>
            </a:extLst>
          </p:cNvPr>
          <p:cNvCxnSpPr>
            <a:cxnSpLocks/>
            <a:stCxn id="39" idx="6"/>
            <a:endCxn id="12" idx="1"/>
          </p:cNvCxnSpPr>
          <p:nvPr/>
        </p:nvCxnSpPr>
        <p:spPr>
          <a:xfrm flipV="1">
            <a:off x="6190845" y="3291897"/>
            <a:ext cx="433737" cy="835489"/>
          </a:xfrm>
          <a:prstGeom prst="bentConnector3">
            <a:avLst>
              <a:gd name="adj1" fmla="val 53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1A9D2ABA-1499-43F0-B84A-72CFD0DDB496}"/>
              </a:ext>
            </a:extLst>
          </p:cNvPr>
          <p:cNvCxnSpPr>
            <a:cxnSpLocks/>
            <a:stCxn id="39" idx="6"/>
            <a:endCxn id="13" idx="1"/>
          </p:cNvCxnSpPr>
          <p:nvPr/>
        </p:nvCxnSpPr>
        <p:spPr>
          <a:xfrm>
            <a:off x="6190845" y="4127386"/>
            <a:ext cx="464390" cy="844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7D38C10A-D05D-4EF3-945C-33253E34ECE8}"/>
              </a:ext>
            </a:extLst>
          </p:cNvPr>
          <p:cNvCxnSpPr>
            <a:stCxn id="12" idx="3"/>
            <a:endCxn id="51" idx="2"/>
          </p:cNvCxnSpPr>
          <p:nvPr/>
        </p:nvCxnSpPr>
        <p:spPr>
          <a:xfrm flipV="1">
            <a:off x="7519720" y="3291799"/>
            <a:ext cx="313491" cy="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90A6192-C723-4E9B-8DEF-D09137753F44}"/>
              </a:ext>
            </a:extLst>
          </p:cNvPr>
          <p:cNvCxnSpPr>
            <a:stCxn id="51" idx="6"/>
            <a:endCxn id="25" idx="1"/>
          </p:cNvCxnSpPr>
          <p:nvPr/>
        </p:nvCxnSpPr>
        <p:spPr>
          <a:xfrm flipV="1">
            <a:off x="8231464" y="3291751"/>
            <a:ext cx="200203" cy="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19D15706-F3F4-43AF-96D5-DDC0653A41F1}"/>
              </a:ext>
            </a:extLst>
          </p:cNvPr>
          <p:cNvCxnSpPr>
            <a:stCxn id="13" idx="3"/>
            <a:endCxn id="47" idx="2"/>
          </p:cNvCxnSpPr>
          <p:nvPr/>
        </p:nvCxnSpPr>
        <p:spPr>
          <a:xfrm>
            <a:off x="7550374" y="4972002"/>
            <a:ext cx="30032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2415710D-DDEE-4C5D-9E94-D9DB4B03DB9C}"/>
              </a:ext>
            </a:extLst>
          </p:cNvPr>
          <p:cNvCxnSpPr>
            <a:stCxn id="47" idx="6"/>
            <a:endCxn id="27" idx="1"/>
          </p:cNvCxnSpPr>
          <p:nvPr/>
        </p:nvCxnSpPr>
        <p:spPr>
          <a:xfrm>
            <a:off x="8248950" y="4980851"/>
            <a:ext cx="22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 : en angle 103">
            <a:extLst>
              <a:ext uri="{FF2B5EF4-FFF2-40B4-BE49-F238E27FC236}">
                <a16:creationId xmlns:a16="http://schemas.microsoft.com/office/drawing/2014/main" id="{D10EC2A5-7C0E-445E-B1BF-37CBC4B1D138}"/>
              </a:ext>
            </a:extLst>
          </p:cNvPr>
          <p:cNvCxnSpPr>
            <a:stCxn id="9" idx="0"/>
            <a:endCxn id="43" idx="0"/>
          </p:cNvCxnSpPr>
          <p:nvPr/>
        </p:nvCxnSpPr>
        <p:spPr>
          <a:xfrm rot="5400000" flipH="1" flipV="1">
            <a:off x="5554252" y="-487516"/>
            <a:ext cx="728464" cy="7895988"/>
          </a:xfrm>
          <a:prstGeom prst="bentConnector3">
            <a:avLst>
              <a:gd name="adj1" fmla="val 181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77A3AC3E-727E-446D-A121-710AA3D0D434}"/>
              </a:ext>
            </a:extLst>
          </p:cNvPr>
          <p:cNvCxnSpPr>
            <a:stCxn id="25" idx="3"/>
            <a:endCxn id="43" idx="2"/>
          </p:cNvCxnSpPr>
          <p:nvPr/>
        </p:nvCxnSpPr>
        <p:spPr>
          <a:xfrm>
            <a:off x="9421577" y="3291751"/>
            <a:ext cx="245774" cy="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3B6618A6-2659-41A5-A94A-409911E1BE10}"/>
              </a:ext>
            </a:extLst>
          </p:cNvPr>
          <p:cNvCxnSpPr>
            <a:stCxn id="43" idx="6"/>
            <a:endCxn id="28" idx="1"/>
          </p:cNvCxnSpPr>
          <p:nvPr/>
        </p:nvCxnSpPr>
        <p:spPr>
          <a:xfrm flipV="1">
            <a:off x="10065604" y="3291750"/>
            <a:ext cx="295409" cy="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BD954361-00EF-4916-B928-146735043473}"/>
              </a:ext>
            </a:extLst>
          </p:cNvPr>
          <p:cNvGrpSpPr/>
          <p:nvPr/>
        </p:nvGrpSpPr>
        <p:grpSpPr>
          <a:xfrm>
            <a:off x="10562947" y="3899135"/>
            <a:ext cx="398253" cy="391106"/>
            <a:chOff x="2533476" y="2755783"/>
            <a:chExt cx="771787" cy="771787"/>
          </a:xfrm>
          <a:solidFill>
            <a:srgbClr val="FFC000"/>
          </a:solidFill>
        </p:grpSpPr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1FF69DA2-6C18-425B-B025-2AD3B9821C37}"/>
                </a:ext>
              </a:extLst>
            </p:cNvPr>
            <p:cNvSpPr/>
            <p:nvPr/>
          </p:nvSpPr>
          <p:spPr>
            <a:xfrm>
              <a:off x="2533476" y="2755783"/>
              <a:ext cx="771787" cy="771787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115" name="Triangle isocèle 114">
              <a:extLst>
                <a:ext uri="{FF2B5EF4-FFF2-40B4-BE49-F238E27FC236}">
                  <a16:creationId xmlns:a16="http://schemas.microsoft.com/office/drawing/2014/main" id="{9BADA7A1-477B-4181-BA3C-7DFF0C61BE1B}"/>
                </a:ext>
              </a:extLst>
            </p:cNvPr>
            <p:cNvSpPr/>
            <p:nvPr/>
          </p:nvSpPr>
          <p:spPr>
            <a:xfrm rot="5400000">
              <a:off x="2650921" y="2906784"/>
              <a:ext cx="536895" cy="46978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F1FBF90F-05D2-4E9C-B248-A73D7418F40C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59" y="2868809"/>
              <a:ext cx="0" cy="54573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C68E1C61-6B63-47B0-B43F-0D649A510086}"/>
              </a:ext>
            </a:extLst>
          </p:cNvPr>
          <p:cNvCxnSpPr>
            <a:stCxn id="27" idx="3"/>
            <a:endCxn id="55" idx="2"/>
          </p:cNvCxnSpPr>
          <p:nvPr/>
        </p:nvCxnSpPr>
        <p:spPr>
          <a:xfrm>
            <a:off x="9461707" y="4980851"/>
            <a:ext cx="242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D3BA669B-FBE4-4D37-A029-E63AF72DA0A1}"/>
              </a:ext>
            </a:extLst>
          </p:cNvPr>
          <p:cNvCxnSpPr>
            <a:stCxn id="55" idx="6"/>
            <a:endCxn id="29" idx="1"/>
          </p:cNvCxnSpPr>
          <p:nvPr/>
        </p:nvCxnSpPr>
        <p:spPr>
          <a:xfrm>
            <a:off x="10102924" y="4980851"/>
            <a:ext cx="165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6545679F-2ABB-4B62-A724-A8D1C1622417}"/>
              </a:ext>
            </a:extLst>
          </p:cNvPr>
          <p:cNvCxnSpPr>
            <a:stCxn id="29" idx="0"/>
            <a:endCxn id="114" idx="4"/>
          </p:cNvCxnSpPr>
          <p:nvPr/>
        </p:nvCxnSpPr>
        <p:spPr>
          <a:xfrm flipH="1" flipV="1">
            <a:off x="10762074" y="4290241"/>
            <a:ext cx="1070" cy="28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8F5D9477-B5B6-4D05-9D22-492BA0114878}"/>
              </a:ext>
            </a:extLst>
          </p:cNvPr>
          <p:cNvCxnSpPr>
            <a:stCxn id="28" idx="2"/>
            <a:endCxn id="114" idx="0"/>
          </p:cNvCxnSpPr>
          <p:nvPr/>
        </p:nvCxnSpPr>
        <p:spPr>
          <a:xfrm>
            <a:off x="10762074" y="3668655"/>
            <a:ext cx="0" cy="2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8D6A543B-C5DF-4E3E-B63A-113E5BD2A06A}"/>
              </a:ext>
            </a:extLst>
          </p:cNvPr>
          <p:cNvCxnSpPr>
            <a:stCxn id="114" idx="6"/>
            <a:endCxn id="58" idx="1"/>
          </p:cNvCxnSpPr>
          <p:nvPr/>
        </p:nvCxnSpPr>
        <p:spPr>
          <a:xfrm flipV="1">
            <a:off x="10961200" y="4094687"/>
            <a:ext cx="3685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E137CE0E-BBAF-4DC0-A698-0027264B54B8}"/>
              </a:ext>
            </a:extLst>
          </p:cNvPr>
          <p:cNvCxnSpPr>
            <a:stCxn id="10" idx="0"/>
            <a:endCxn id="51" idx="0"/>
          </p:cNvCxnSpPr>
          <p:nvPr/>
        </p:nvCxnSpPr>
        <p:spPr>
          <a:xfrm rot="5400000" flipH="1" flipV="1">
            <a:off x="5433752" y="1208224"/>
            <a:ext cx="710564" cy="4486608"/>
          </a:xfrm>
          <a:prstGeom prst="bentConnector3">
            <a:avLst>
              <a:gd name="adj1" fmla="val 132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49671AD2-6A48-4887-9278-D318B6AC6EBC}"/>
              </a:ext>
            </a:extLst>
          </p:cNvPr>
          <p:cNvCxnSpPr>
            <a:stCxn id="10" idx="2"/>
            <a:endCxn id="47" idx="4"/>
          </p:cNvCxnSpPr>
          <p:nvPr/>
        </p:nvCxnSpPr>
        <p:spPr>
          <a:xfrm rot="16200000" flipH="1">
            <a:off x="5427955" y="2554535"/>
            <a:ext cx="739644" cy="4504094"/>
          </a:xfrm>
          <a:prstGeom prst="bentConnector3">
            <a:avLst>
              <a:gd name="adj1" fmla="val 154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61B57C1E-F919-4E94-89BA-FF935020BC8B}"/>
              </a:ext>
            </a:extLst>
          </p:cNvPr>
          <p:cNvSpPr txBox="1"/>
          <p:nvPr/>
        </p:nvSpPr>
        <p:spPr>
          <a:xfrm>
            <a:off x="197933" y="3527709"/>
            <a:ext cx="59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</a:rPr>
              <a:t>Input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6207FFB2-5C92-4116-91F0-4827DFE0D04A}"/>
              </a:ext>
            </a:extLst>
          </p:cNvPr>
          <p:cNvSpPr txBox="1"/>
          <p:nvPr/>
        </p:nvSpPr>
        <p:spPr>
          <a:xfrm>
            <a:off x="11368662" y="3487352"/>
            <a:ext cx="78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Output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14026CA3-176E-43D2-8309-527705787702}"/>
              </a:ext>
            </a:extLst>
          </p:cNvPr>
          <p:cNvSpPr txBox="1"/>
          <p:nvPr/>
        </p:nvSpPr>
        <p:spPr>
          <a:xfrm>
            <a:off x="526677" y="4436301"/>
            <a:ext cx="134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Staff line </a:t>
            </a:r>
            <a:r>
              <a:rPr lang="fr-FR" sz="1200" b="1" dirty="0" err="1"/>
              <a:t>detection</a:t>
            </a:r>
            <a:r>
              <a:rPr lang="fr-FR" sz="1200" b="1" dirty="0"/>
              <a:t>: Vertical scan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EDC56361-1192-4D93-9FD6-527B3CB32B4A}"/>
              </a:ext>
            </a:extLst>
          </p:cNvPr>
          <p:cNvSpPr txBox="1"/>
          <p:nvPr/>
        </p:nvSpPr>
        <p:spPr>
          <a:xfrm>
            <a:off x="2132210" y="4463426"/>
            <a:ext cx="134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Filter</a:t>
            </a:r>
            <a:r>
              <a:rPr lang="fr-FR" sz="1200" b="1" dirty="0"/>
              <a:t> staff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99BC751-25DF-4143-90C1-DB195CD9B476}"/>
              </a:ext>
            </a:extLst>
          </p:cNvPr>
          <p:cNvSpPr txBox="1"/>
          <p:nvPr/>
        </p:nvSpPr>
        <p:spPr>
          <a:xfrm>
            <a:off x="3698137" y="4440608"/>
            <a:ext cx="134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Horizontal scan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B00CA979-9ACC-4BD4-982E-5B46F9662FBA}"/>
              </a:ext>
            </a:extLst>
          </p:cNvPr>
          <p:cNvSpPr txBox="1"/>
          <p:nvPr/>
        </p:nvSpPr>
        <p:spPr>
          <a:xfrm>
            <a:off x="5477451" y="4285023"/>
            <a:ext cx="1058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/>
              <a:t>Seperation</a:t>
            </a:r>
            <a:r>
              <a:rPr lang="fr-FR" sz="1100" b="1" dirty="0"/>
              <a:t> </a:t>
            </a:r>
            <a:r>
              <a:rPr lang="fr-FR" sz="1100" b="1" dirty="0" err="1"/>
              <a:t>between</a:t>
            </a:r>
            <a:r>
              <a:rPr lang="fr-FR" sz="1100" b="1" dirty="0"/>
              <a:t> notes and </a:t>
            </a:r>
            <a:r>
              <a:rPr lang="fr-FR" sz="1100" b="1" dirty="0" err="1"/>
              <a:t>other</a:t>
            </a:r>
            <a:r>
              <a:rPr lang="fr-FR" sz="1100" b="1" dirty="0"/>
              <a:t> </a:t>
            </a:r>
            <a:r>
              <a:rPr lang="fr-FR" sz="1100" b="1" dirty="0" err="1"/>
              <a:t>symbols</a:t>
            </a:r>
            <a:endParaRPr lang="fr-FR" sz="1100" b="1" dirty="0"/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DA2242FB-D553-46AB-AC3B-B5BE6B2B2362}"/>
              </a:ext>
            </a:extLst>
          </p:cNvPr>
          <p:cNvSpPr txBox="1"/>
          <p:nvPr/>
        </p:nvSpPr>
        <p:spPr>
          <a:xfrm>
            <a:off x="2189151" y="4666959"/>
            <a:ext cx="1197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err="1"/>
              <a:t>Filter</a:t>
            </a:r>
            <a:r>
              <a:rPr lang="fr-FR" sz="1100" i="1" dirty="0"/>
              <a:t> </a:t>
            </a:r>
            <a:r>
              <a:rPr lang="fr-FR" sz="1100" i="1" dirty="0" err="1"/>
              <a:t>parameters</a:t>
            </a:r>
            <a:r>
              <a:rPr lang="fr-FR" sz="1100" i="1" dirty="0"/>
              <a:t> to </a:t>
            </a:r>
            <a:r>
              <a:rPr lang="fr-FR" sz="1100" i="1" dirty="0" err="1"/>
              <a:t>be</a:t>
            </a:r>
            <a:r>
              <a:rPr lang="fr-FR" sz="1100" i="1" dirty="0"/>
              <a:t> </a:t>
            </a:r>
            <a:r>
              <a:rPr lang="fr-FR" sz="1100" i="1" dirty="0" err="1"/>
              <a:t>adjusted</a:t>
            </a:r>
            <a:endParaRPr lang="fr-FR" sz="1100" i="1" dirty="0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AD74E3A8-186C-4667-9630-9D3F2B33D773}"/>
              </a:ext>
            </a:extLst>
          </p:cNvPr>
          <p:cNvSpPr txBox="1"/>
          <p:nvPr/>
        </p:nvSpPr>
        <p:spPr>
          <a:xfrm>
            <a:off x="3681647" y="4598185"/>
            <a:ext cx="1340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err="1"/>
              <a:t>Symbols</a:t>
            </a:r>
            <a:r>
              <a:rPr lang="fr-FR" sz="1100" i="1" dirty="0"/>
              <a:t>’ </a:t>
            </a:r>
            <a:r>
              <a:rPr lang="fr-FR" sz="1100" i="1" dirty="0" err="1"/>
              <a:t>threshold</a:t>
            </a:r>
            <a:r>
              <a:rPr lang="fr-FR" sz="1100" i="1" dirty="0"/>
              <a:t> to </a:t>
            </a:r>
            <a:r>
              <a:rPr lang="fr-FR" sz="1100" i="1" dirty="0" err="1"/>
              <a:t>be</a:t>
            </a:r>
            <a:r>
              <a:rPr lang="fr-FR" sz="1100" i="1" dirty="0"/>
              <a:t> </a:t>
            </a:r>
            <a:r>
              <a:rPr lang="fr-FR" sz="1100" i="1" dirty="0" err="1"/>
              <a:t>adjusted</a:t>
            </a:r>
            <a:endParaRPr lang="fr-FR" sz="1100" i="1" dirty="0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4DD36633-344E-404E-887B-E9701BDC8732}"/>
              </a:ext>
            </a:extLst>
          </p:cNvPr>
          <p:cNvSpPr txBox="1"/>
          <p:nvPr/>
        </p:nvSpPr>
        <p:spPr>
          <a:xfrm>
            <a:off x="7385328" y="3595980"/>
            <a:ext cx="1328990" cy="27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Vertical scan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D913920-8330-4C30-99A1-FB9E000FFBD2}"/>
              </a:ext>
            </a:extLst>
          </p:cNvPr>
          <p:cNvSpPr txBox="1"/>
          <p:nvPr/>
        </p:nvSpPr>
        <p:spPr>
          <a:xfrm>
            <a:off x="7345034" y="4379275"/>
            <a:ext cx="1328990" cy="27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Vertical scan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64DBBE6-37CB-4977-AC37-DFEA8256F3D0}"/>
              </a:ext>
            </a:extLst>
          </p:cNvPr>
          <p:cNvSpPr txBox="1"/>
          <p:nvPr/>
        </p:nvSpPr>
        <p:spPr>
          <a:xfrm>
            <a:off x="9251016" y="5228675"/>
            <a:ext cx="132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Template </a:t>
            </a:r>
            <a:r>
              <a:rPr lang="fr-FR" sz="1200" b="1" dirty="0" err="1"/>
              <a:t>matching</a:t>
            </a:r>
            <a:endParaRPr lang="fr-FR" sz="1200" b="1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D6178F8-9E66-4118-B668-04934441ACAB}"/>
              </a:ext>
            </a:extLst>
          </p:cNvPr>
          <p:cNvSpPr txBox="1"/>
          <p:nvPr/>
        </p:nvSpPr>
        <p:spPr>
          <a:xfrm>
            <a:off x="9239302" y="5614145"/>
            <a:ext cx="1340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err="1"/>
              <a:t>Parameters</a:t>
            </a:r>
            <a:r>
              <a:rPr lang="fr-FR" sz="1100" i="1" dirty="0"/>
              <a:t> to </a:t>
            </a:r>
            <a:r>
              <a:rPr lang="fr-FR" sz="1100" i="1" dirty="0" err="1"/>
              <a:t>be</a:t>
            </a:r>
            <a:r>
              <a:rPr lang="fr-FR" sz="1100" i="1" dirty="0"/>
              <a:t> </a:t>
            </a:r>
            <a:r>
              <a:rPr lang="fr-FR" sz="1100" i="1" dirty="0" err="1"/>
              <a:t>adjusted</a:t>
            </a:r>
            <a:endParaRPr lang="fr-FR" sz="1100" i="1" dirty="0"/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0E3FA6AC-F6F6-48A2-BEA9-49017F75E0AF}"/>
              </a:ext>
            </a:extLst>
          </p:cNvPr>
          <p:cNvSpPr txBox="1"/>
          <p:nvPr/>
        </p:nvSpPr>
        <p:spPr>
          <a:xfrm>
            <a:off x="5365000" y="4972002"/>
            <a:ext cx="1340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err="1"/>
              <a:t>threshold</a:t>
            </a:r>
            <a:r>
              <a:rPr lang="fr-FR" sz="1100" i="1" dirty="0"/>
              <a:t> to </a:t>
            </a:r>
            <a:r>
              <a:rPr lang="fr-FR" sz="1100" i="1" dirty="0" err="1"/>
              <a:t>be</a:t>
            </a:r>
            <a:r>
              <a:rPr lang="fr-FR" sz="1100" i="1" dirty="0"/>
              <a:t> </a:t>
            </a:r>
            <a:r>
              <a:rPr lang="fr-FR" sz="1100" i="1" dirty="0" err="1"/>
              <a:t>adjusted</a:t>
            </a:r>
            <a:endParaRPr lang="fr-FR" sz="1100" i="1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746E3E7C-40F1-4E6E-8BFB-95440B523247}"/>
              </a:ext>
            </a:extLst>
          </p:cNvPr>
          <p:cNvSpPr txBox="1"/>
          <p:nvPr/>
        </p:nvSpPr>
        <p:spPr>
          <a:xfrm>
            <a:off x="9289389" y="3495944"/>
            <a:ext cx="115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Value attribution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E90D3024-BDB6-4D9A-A2F1-7E221E89B945}"/>
              </a:ext>
            </a:extLst>
          </p:cNvPr>
          <p:cNvSpPr txBox="1"/>
          <p:nvPr/>
        </p:nvSpPr>
        <p:spPr>
          <a:xfrm>
            <a:off x="9322613" y="3899135"/>
            <a:ext cx="138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Sheet</a:t>
            </a:r>
            <a:r>
              <a:rPr lang="fr-F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Music </a:t>
            </a:r>
            <a:r>
              <a:rPr lang="fr-FR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Digitalization</a:t>
            </a:r>
            <a:endParaRPr lang="fr-FR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4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221</Words>
  <Application>Microsoft Office PowerPoint</Application>
  <PresentationFormat>Grand écran</PresentationFormat>
  <Paragraphs>51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Bouygues Speak Corpo</vt:lpstr>
      <vt:lpstr>Calibri</vt:lpstr>
      <vt:lpstr>Calibri Light</vt:lpstr>
      <vt:lpstr>Thème Office</vt:lpstr>
      <vt:lpstr>Présentation PowerPoint</vt:lpstr>
      <vt:lpstr>Présentation PowerPoint</vt:lpstr>
      <vt:lpstr>Automatic Sheet Music Reader (ASMR)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Sheet Music OMR</dc:title>
  <dc:creator>POINARD, HUGO</dc:creator>
  <cp:lastModifiedBy>POINARD, HUGO</cp:lastModifiedBy>
  <cp:revision>18</cp:revision>
  <dcterms:created xsi:type="dcterms:W3CDTF">2022-02-23T21:41:28Z</dcterms:created>
  <dcterms:modified xsi:type="dcterms:W3CDTF">2022-03-01T21:10:56Z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9934039-ae21-42ab-8848-d62b6328cef8_Enabled">
    <vt:lpwstr>true</vt:lpwstr>
  </property>
  <property fmtid="{D5CDD505-2E9C-101B-9397-08002B2CF9AE}" pid="3" name="MSIP_Label_59934039-ae21-42ab-8848-d62b6328cef8_SetDate">
    <vt:lpwstr>2022-02-23T21:41:28Z</vt:lpwstr>
  </property>
  <property fmtid="{D5CDD505-2E9C-101B-9397-08002B2CF9AE}" pid="4" name="MSIP_Label_59934039-ae21-42ab-8848-d62b6328cef8_Method">
    <vt:lpwstr>Standard</vt:lpwstr>
  </property>
  <property fmtid="{D5CDD505-2E9C-101B-9397-08002B2CF9AE}" pid="5" name="MSIP_Label_59934039-ae21-42ab-8848-d62b6328cef8_Name">
    <vt:lpwstr>LBL_05</vt:lpwstr>
  </property>
  <property fmtid="{D5CDD505-2E9C-101B-9397-08002B2CF9AE}" pid="6" name="MSIP_Label_59934039-ae21-42ab-8848-d62b6328cef8_SiteId">
    <vt:lpwstr>61ed2b68-f880-49d7-bbc9-9a645e9dcf7c</vt:lpwstr>
  </property>
  <property fmtid="{D5CDD505-2E9C-101B-9397-08002B2CF9AE}" pid="7" name="MSIP_Label_59934039-ae21-42ab-8848-d62b6328cef8_ActionId">
    <vt:lpwstr>40741f71-9d3a-4787-873e-d8c661941cfb</vt:lpwstr>
  </property>
  <property fmtid="{D5CDD505-2E9C-101B-9397-08002B2CF9AE}" pid="8" name="MSIP_Label_59934039-ae21-42ab-8848-d62b6328cef8_ContentBits">
    <vt:lpwstr>0</vt:lpwstr>
  </property>
</Properties>
</file>