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60"/>
  </p:notesMasterIdLst>
  <p:sldIdLst>
    <p:sldId id="269" r:id="rId2"/>
    <p:sldId id="283" r:id="rId3"/>
    <p:sldId id="313" r:id="rId4"/>
    <p:sldId id="296" r:id="rId5"/>
    <p:sldId id="276" r:id="rId6"/>
    <p:sldId id="277" r:id="rId7"/>
    <p:sldId id="278" r:id="rId8"/>
    <p:sldId id="279" r:id="rId9"/>
    <p:sldId id="280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56" r:id="rId21"/>
    <p:sldId id="257" r:id="rId22"/>
    <p:sldId id="258" r:id="rId23"/>
    <p:sldId id="263" r:id="rId24"/>
    <p:sldId id="259" r:id="rId25"/>
    <p:sldId id="260" r:id="rId26"/>
    <p:sldId id="261" r:id="rId27"/>
    <p:sldId id="265" r:id="rId28"/>
    <p:sldId id="266" r:id="rId29"/>
    <p:sldId id="267" r:id="rId30"/>
    <p:sldId id="268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4" r:id="rId41"/>
    <p:sldId id="297" r:id="rId42"/>
    <p:sldId id="298" r:id="rId43"/>
    <p:sldId id="299" r:id="rId44"/>
    <p:sldId id="300" r:id="rId45"/>
    <p:sldId id="304" r:id="rId46"/>
    <p:sldId id="307" r:id="rId47"/>
    <p:sldId id="305" r:id="rId48"/>
    <p:sldId id="306" r:id="rId49"/>
    <p:sldId id="308" r:id="rId50"/>
    <p:sldId id="309" r:id="rId51"/>
    <p:sldId id="311" r:id="rId52"/>
    <p:sldId id="325" r:id="rId53"/>
    <p:sldId id="326" r:id="rId54"/>
    <p:sldId id="328" r:id="rId55"/>
    <p:sldId id="332" r:id="rId56"/>
    <p:sldId id="333" r:id="rId57"/>
    <p:sldId id="334" r:id="rId58"/>
    <p:sldId id="335" r:id="rId5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5623C-3A2F-484B-A500-643924956DA3}" type="datetimeFigureOut">
              <a:rPr lang="pt-BR" smtClean="0"/>
              <a:t>14/01/2019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CAD76-9744-462F-8DC4-DD3890F83A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011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  <p:sp>
        <p:nvSpPr>
          <p:cNvPr id="4096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076952-BAA3-47A2-A962-2266663B9042}" type="slidenum">
              <a:rPr lang="pt-BR" smtClean="0"/>
              <a:pPr/>
              <a:t>2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156386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46442-63A9-4092-9933-1E2D6A5F6C8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58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46442-63A9-4092-9933-1E2D6A5F6C8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178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46442-63A9-4092-9933-1E2D6A5F6C8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059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46442-63A9-4092-9933-1E2D6A5F6C8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546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46442-63A9-4092-9933-1E2D6A5F6C8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057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46442-63A9-4092-9933-1E2D6A5F6C8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662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46442-63A9-4092-9933-1E2D6A5F6C8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597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97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79B2EC2-28A2-4D44-9720-769247AE5A47}" type="slidenum">
              <a:rPr lang="pt-BR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60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307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C6E9B4A-910E-4AD1-853B-F80607A08C01}" type="slidenum">
              <a:rPr lang="pt-BR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154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81578A0-C26B-40E3-B104-65C3C677F16E}" type="slidenum">
              <a:rPr lang="pt-BR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719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  <p:sp>
        <p:nvSpPr>
          <p:cNvPr id="4403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FAEFD-569D-4597-A36A-C9C9D26E1A4A}" type="slidenum">
              <a:rPr lang="pt-BR" smtClean="0"/>
              <a:pPr/>
              <a:t>5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1524140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CE9D308-A667-4D35-9DF5-8647305C8745}" type="slidenum">
              <a:rPr lang="pt-BR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173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327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7C0EB67-6734-4A6F-8C3E-1D3E2D1E9F82}" type="slidenum">
              <a:rPr lang="pt-BR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9449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337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091116A-AF84-4A1B-B6B2-C541DF979096}" type="slidenum">
              <a:rPr lang="pt-BR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0407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348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53745CC-2F80-41CC-A167-50C256F894CF}" type="slidenum">
              <a:rPr lang="pt-BR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4944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389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065C4EB-06C7-4FEB-A83B-4525044CA91A}" type="slidenum">
              <a:rPr lang="pt-BR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5368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399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E287B2B-3081-4CAF-97AA-41D009483AB1}" type="slidenum">
              <a:rPr lang="pt-BR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4964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409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1BFB34D-4E17-4C1A-A6A9-509F69FC7A14}" type="slidenum">
              <a:rPr lang="pt-BR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8079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419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8FA9CD5-7356-45D2-87AF-8F511E689910}" type="slidenum">
              <a:rPr lang="pt-BR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0049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8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1A5F137-E024-468A-96C0-B1C70E7FC66F}" type="slidenum">
              <a:rPr lang="pt-BR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8060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97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4426743-3314-41A4-A962-6125E2BC2CD4}" type="slidenum">
              <a:rPr lang="pt-BR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85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  <p:sp>
        <p:nvSpPr>
          <p:cNvPr id="4506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C537C7-B891-411C-8E42-198F46B9AD0D}" type="slidenum">
              <a:rPr lang="pt-BR" smtClean="0"/>
              <a:pPr/>
              <a:t>6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1314829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307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09C12E5-7597-4B32-BE66-8314ABA6AA60}" type="slidenum">
              <a:rPr lang="pt-BR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8449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AC87F21-9D31-49AC-95B2-BA2C7728313C}" type="slidenum">
              <a:rPr lang="pt-BR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834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327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05E8E9D-95D6-4E81-AD9A-5598B8F29898}" type="slidenum">
              <a:rPr lang="pt-BR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3374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337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B469B7D-F8A3-4832-9905-2045EAF90793}" type="slidenum">
              <a:rPr lang="pt-BR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38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348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79BC00F-2F8E-4FFC-BBC9-6933E3BB28DF}" type="slidenum">
              <a:rPr lang="pt-BR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8058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24DECB2-56C8-46E2-B7CF-6D24BF64782D}" type="slidenum">
              <a:rPr lang="pt-BR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2730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3D19C8F-DE80-40B9-A69A-C7BA13F9BC07}" type="slidenum">
              <a:rPr lang="pt-BR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799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389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7B1E6E8-24FE-46CD-99C5-336615D95DA3}" type="slidenum">
              <a:rPr lang="pt-BR"/>
              <a:pPr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9640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45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B1FC77D-89C1-45C9-B30B-466BC00A8195}" type="slidenum">
              <a:rPr lang="pt-BR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4461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56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FE41DB2-3A40-409B-AA48-E63521EE8252}" type="slidenum">
              <a:rPr lang="pt-BR"/>
              <a:pPr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124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  <p:sp>
        <p:nvSpPr>
          <p:cNvPr id="4608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09D43-F07E-4644-8958-7171913EEF61}" type="slidenum">
              <a:rPr lang="pt-BR" smtClean="0"/>
              <a:pPr/>
              <a:t>7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6401579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81602D2-0113-46A6-8BDC-BC8EC29B6D0D}" type="slidenum">
              <a:rPr lang="pt-BR"/>
              <a:pPr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9501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76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FD53CAB-3A03-4C28-A268-5F6C8E4FD4D0}" type="slidenum">
              <a:rPr lang="pt-BR"/>
              <a:pPr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7037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1014D-2FB9-4F5D-8DA7-F05D19FB4F91}" type="slidenum">
              <a:rPr lang="pt-BR" smtClean="0"/>
              <a:pPr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2587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56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C6BB9E6-C2AC-43E5-9D77-3ACBAA9D5F35}" type="slidenum">
              <a:rPr lang="pt-BR"/>
              <a:pPr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8466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35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3A7454C-E722-4FCB-BC53-F61A49B8B83A}" type="slidenum">
              <a:rPr lang="pt-BR"/>
              <a:pPr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5419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45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F6109F5-0244-4AB7-995E-BF4DB0C3183D}" type="slidenum">
              <a:rPr lang="pt-BR"/>
              <a:pPr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9306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7B6BA6-25D0-4E3D-AB47-B9EBD7A5329B}" type="slidenum">
              <a:rPr lang="pt-BR"/>
              <a:pPr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8449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76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1D41C39-A287-4943-8566-14985ADB7D90}" type="slidenum">
              <a:rPr lang="pt-BR"/>
              <a:pPr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5071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97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3D488B2-7317-4943-A35A-CD388C15D329}" type="slidenum">
              <a:rPr lang="pt-BR"/>
              <a:pPr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9422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35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AE93AB7-6F2B-40CE-8302-74D61909C36A}" type="slidenum">
              <a:rPr lang="pt-BR"/>
              <a:pPr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79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6F57E2-2DE7-4F25-A2E1-4DE19D10AD16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BR" smtClean="0"/>
              <a:t>‘</a:t>
            </a:r>
          </a:p>
        </p:txBody>
      </p:sp>
    </p:spTree>
    <p:extLst>
      <p:ext uri="{BB962C8B-B14F-4D97-AF65-F5344CB8AC3E}">
        <p14:creationId xmlns:p14="http://schemas.microsoft.com/office/powerpoint/2010/main" val="85000654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45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7559F3B-FE4A-4BFC-A296-2F6BAA3C4610}" type="slidenum">
              <a:rPr lang="pt-BR"/>
              <a:pPr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0399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76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D4E148B-30AB-4A58-9BCB-2687D0CD7489}" type="slidenum">
              <a:rPr lang="pt-BR"/>
              <a:pPr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5108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33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B6DF7E-CE30-4E95-991D-BF70B7C7AEF1}" type="slidenum">
              <a:rPr lang="pt-BR" altLang="pt-BR"/>
              <a:pPr/>
              <a:t>55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0470543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771470-0E43-4E87-B6C6-80CED1661760}" type="slidenum">
              <a:rPr lang="pt-BR" altLang="pt-BR"/>
              <a:pPr/>
              <a:t>56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88254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53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1DF82D-6F5E-4906-8DD2-1549A802E7FD}" type="slidenum">
              <a:rPr lang="pt-BR" altLang="pt-BR"/>
              <a:pPr/>
              <a:t>57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075191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63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9F858D-AC8C-447F-80FD-C690BCBB06AC}" type="slidenum">
              <a:rPr lang="pt-BR" altLang="pt-BR"/>
              <a:pPr/>
              <a:t>58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53388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  <p:sp>
        <p:nvSpPr>
          <p:cNvPr id="4813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198A63-E251-452C-A8A1-2F0C024EB871}" type="slidenum">
              <a:rPr lang="pt-BR" smtClean="0"/>
              <a:pPr/>
              <a:t>9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807176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46442-63A9-4092-9933-1E2D6A5F6C8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101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46442-63A9-4092-9933-1E2D6A5F6C8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760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46442-63A9-4092-9933-1E2D6A5F6C8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48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2D84-6BE4-4548-A3BA-71376410E58F}" type="datetimeFigureOut">
              <a:rPr lang="pt-BR" smtClean="0"/>
              <a:t>14/01/2019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37C1-0337-4748-8FAC-89CEBCC340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10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2D84-6BE4-4548-A3BA-71376410E58F}" type="datetimeFigureOut">
              <a:rPr lang="pt-BR" smtClean="0"/>
              <a:t>14/01/2019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37C1-0337-4748-8FAC-89CEBCC340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62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2D84-6BE4-4548-A3BA-71376410E58F}" type="datetimeFigureOut">
              <a:rPr lang="pt-BR" smtClean="0"/>
              <a:t>14/01/2019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37C1-0337-4748-8FAC-89CEBCC340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593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2D84-6BE4-4548-A3BA-71376410E58F}" type="datetimeFigureOut">
              <a:rPr lang="pt-BR" smtClean="0"/>
              <a:t>14/01/2019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37C1-0337-4748-8FAC-89CEBCC340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973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2D84-6BE4-4548-A3BA-71376410E58F}" type="datetimeFigureOut">
              <a:rPr lang="pt-BR" smtClean="0"/>
              <a:t>14/01/2019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37C1-0337-4748-8FAC-89CEBCC340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550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2D84-6BE4-4548-A3BA-71376410E58F}" type="datetimeFigureOut">
              <a:rPr lang="pt-BR" smtClean="0"/>
              <a:t>14/01/2019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37C1-0337-4748-8FAC-89CEBCC340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887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2D84-6BE4-4548-A3BA-71376410E58F}" type="datetimeFigureOut">
              <a:rPr lang="pt-BR" smtClean="0"/>
              <a:t>14/01/2019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37C1-0337-4748-8FAC-89CEBCC340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084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2D84-6BE4-4548-A3BA-71376410E58F}" type="datetimeFigureOut">
              <a:rPr lang="pt-BR" smtClean="0"/>
              <a:t>14/01/2019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37C1-0337-4748-8FAC-89CEBCC340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508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2D84-6BE4-4548-A3BA-71376410E58F}" type="datetimeFigureOut">
              <a:rPr lang="pt-BR" smtClean="0"/>
              <a:t>14/01/2019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37C1-0337-4748-8FAC-89CEBCC340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11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2D84-6BE4-4548-A3BA-71376410E58F}" type="datetimeFigureOut">
              <a:rPr lang="pt-BR" smtClean="0"/>
              <a:t>14/01/2019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44237C1-0337-4748-8FAC-89CEBCC340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76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2D84-6BE4-4548-A3BA-71376410E58F}" type="datetimeFigureOut">
              <a:rPr lang="pt-BR" smtClean="0"/>
              <a:t>14/01/2019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37C1-0337-4748-8FAC-89CEBCC340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01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2D84-6BE4-4548-A3BA-71376410E58F}" type="datetimeFigureOut">
              <a:rPr lang="pt-BR" smtClean="0"/>
              <a:t>14/01/2019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37C1-0337-4748-8FAC-89CEBCC340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72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2D84-6BE4-4548-A3BA-71376410E58F}" type="datetimeFigureOut">
              <a:rPr lang="pt-BR" smtClean="0"/>
              <a:t>14/01/2019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37C1-0337-4748-8FAC-89CEBCC340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52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2D84-6BE4-4548-A3BA-71376410E58F}" type="datetimeFigureOut">
              <a:rPr lang="pt-BR" smtClean="0"/>
              <a:t>14/01/2019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37C1-0337-4748-8FAC-89CEBCC340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19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2D84-6BE4-4548-A3BA-71376410E58F}" type="datetimeFigureOut">
              <a:rPr lang="pt-BR" smtClean="0"/>
              <a:t>14/01/2019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37C1-0337-4748-8FAC-89CEBCC340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46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2D84-6BE4-4548-A3BA-71376410E58F}" type="datetimeFigureOut">
              <a:rPr lang="pt-BR" smtClean="0"/>
              <a:t>14/01/2019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37C1-0337-4748-8FAC-89CEBCC340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21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2D84-6BE4-4548-A3BA-71376410E58F}" type="datetimeFigureOut">
              <a:rPr lang="pt-BR" smtClean="0"/>
              <a:t>14/01/2019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37C1-0337-4748-8FAC-89CEBCC340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27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C72D84-6BE4-4548-A3BA-71376410E58F}" type="datetimeFigureOut">
              <a:rPr lang="pt-BR" smtClean="0"/>
              <a:t>14/01/2019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4237C1-0337-4748-8FAC-89CEBCC340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49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Curso de Java e Orientação a Objetos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 Helder Aragão</a:t>
            </a:r>
          </a:p>
          <a:p>
            <a:r>
              <a:rPr lang="pt-BR" dirty="0" smtClean="0"/>
              <a:t>Curso </a:t>
            </a:r>
            <a:r>
              <a:rPr lang="pt-BR" dirty="0" err="1" smtClean="0"/>
              <a:t>UDemy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853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5520" y="0"/>
            <a:ext cx="8229600" cy="1371600"/>
          </a:xfrm>
        </p:spPr>
        <p:txBody>
          <a:bodyPr/>
          <a:lstStyle/>
          <a:p>
            <a:pPr eaLnBrk="1" hangingPunct="1"/>
            <a:r>
              <a:rPr lang="pt-BR" dirty="0" smtClean="0"/>
              <a:t>AMBIENTE JAVA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052736"/>
            <a:ext cx="9144000" cy="4868862"/>
          </a:xfrm>
        </p:spPr>
        <p:txBody>
          <a:bodyPr/>
          <a:lstStyle/>
          <a:p>
            <a:pPr marL="609600" indent="-609600" algn="just">
              <a:lnSpc>
                <a:spcPct val="80000"/>
              </a:lnSpc>
            </a:pPr>
            <a:r>
              <a:rPr lang="pt-BR" dirty="0"/>
              <a:t>Java possui uma coleção de </a:t>
            </a:r>
            <a:r>
              <a:rPr lang="pt-BR" dirty="0" err="1"/>
              <a:t>APIs</a:t>
            </a:r>
            <a:r>
              <a:rPr lang="pt-BR" dirty="0"/>
              <a:t> (bibliotecas) padrão que pode ser usada para construir aplicações.</a:t>
            </a:r>
          </a:p>
          <a:p>
            <a:pPr marL="609600" indent="-609600" algn="just">
              <a:lnSpc>
                <a:spcPct val="80000"/>
              </a:lnSpc>
            </a:pPr>
            <a:r>
              <a:rPr lang="pt-BR" dirty="0"/>
              <a:t>A API é organizada em pacotes (grupos)</a:t>
            </a:r>
          </a:p>
          <a:p>
            <a:pPr marL="609600" indent="-609600" algn="just">
              <a:lnSpc>
                <a:spcPct val="80000"/>
              </a:lnSpc>
            </a:pPr>
            <a:r>
              <a:rPr lang="pt-BR" dirty="0"/>
              <a:t>As principais </a:t>
            </a:r>
            <a:r>
              <a:rPr lang="pt-BR" dirty="0" err="1"/>
              <a:t>APIs</a:t>
            </a:r>
            <a:r>
              <a:rPr lang="pt-BR" dirty="0"/>
              <a:t> são distribuídas juntamente com as plataformas para desenvolvimento de aplicações:</a:t>
            </a:r>
          </a:p>
          <a:p>
            <a:pPr marL="990600" lvl="1" indent="-533400" algn="just">
              <a:lnSpc>
                <a:spcPct val="80000"/>
              </a:lnSpc>
              <a:buFont typeface="+mj-lt"/>
              <a:buAutoNum type="alphaLcParenR"/>
            </a:pPr>
            <a:r>
              <a:rPr lang="pt-BR" sz="2400" dirty="0"/>
              <a:t>Java Standard </a:t>
            </a:r>
            <a:r>
              <a:rPr lang="pt-BR" sz="2400" dirty="0" err="1"/>
              <a:t>Edition</a:t>
            </a:r>
            <a:r>
              <a:rPr lang="pt-BR" sz="2400" dirty="0"/>
              <a:t> (JSE): ferramentas e </a:t>
            </a:r>
            <a:r>
              <a:rPr lang="pt-BR" sz="2400" dirty="0" err="1"/>
              <a:t>APIs</a:t>
            </a:r>
            <a:r>
              <a:rPr lang="pt-BR" sz="2400" dirty="0"/>
              <a:t> essenciais para qualquer aplicação Java, principalmente, do tipo Desktop ;</a:t>
            </a:r>
          </a:p>
          <a:p>
            <a:pPr marL="990600" lvl="1" indent="-533400" algn="just">
              <a:lnSpc>
                <a:spcPct val="80000"/>
              </a:lnSpc>
              <a:buFont typeface="+mj-lt"/>
              <a:buAutoNum type="alphaLcParenR"/>
            </a:pPr>
            <a:r>
              <a:rPr lang="pt-BR" sz="2400" dirty="0"/>
              <a:t>Java Enterprise </a:t>
            </a:r>
            <a:r>
              <a:rPr lang="pt-BR" sz="2400" dirty="0" err="1"/>
              <a:t>Edition</a:t>
            </a:r>
            <a:r>
              <a:rPr lang="pt-BR" sz="2400" dirty="0"/>
              <a:t> (JEE): ferramentas e </a:t>
            </a:r>
            <a:r>
              <a:rPr lang="pt-BR" sz="2400" dirty="0" err="1"/>
              <a:t>APIs</a:t>
            </a:r>
            <a:r>
              <a:rPr lang="pt-BR" sz="2400" dirty="0"/>
              <a:t> para o desenvolvimento de aplicações distribuídas (Web);</a:t>
            </a:r>
          </a:p>
          <a:p>
            <a:pPr marL="990600" lvl="1" indent="-533400" algn="just">
              <a:lnSpc>
                <a:spcPct val="80000"/>
              </a:lnSpc>
              <a:buFont typeface="+mj-lt"/>
              <a:buAutoNum type="alphaLcParenR"/>
            </a:pPr>
            <a:r>
              <a:rPr lang="pt-BR" sz="2400" dirty="0"/>
              <a:t>Java Micro </a:t>
            </a:r>
            <a:r>
              <a:rPr lang="pt-BR" sz="2400" dirty="0" err="1"/>
              <a:t>Edition</a:t>
            </a:r>
            <a:r>
              <a:rPr lang="pt-BR" sz="2400" dirty="0"/>
              <a:t> (JME): ferramentas e </a:t>
            </a:r>
            <a:r>
              <a:rPr lang="pt-BR" sz="2400" dirty="0" err="1"/>
              <a:t>APIs</a:t>
            </a:r>
            <a:r>
              <a:rPr lang="pt-BR" sz="2400" dirty="0"/>
              <a:t> para o desenvolvimento de aplicações para aparelhos portáteis;</a:t>
            </a:r>
          </a:p>
        </p:txBody>
      </p:sp>
    </p:spTree>
    <p:extLst>
      <p:ext uri="{BB962C8B-B14F-4D97-AF65-F5344CB8AC3E}">
        <p14:creationId xmlns:p14="http://schemas.microsoft.com/office/powerpoint/2010/main" val="315752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1" y="714375"/>
            <a:ext cx="9261475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159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76672"/>
            <a:ext cx="8229600" cy="1371600"/>
          </a:xfrm>
        </p:spPr>
        <p:txBody>
          <a:bodyPr/>
          <a:lstStyle/>
          <a:p>
            <a:pPr eaLnBrk="1" hangingPunct="1"/>
            <a:r>
              <a:rPr lang="pt-BR" dirty="0" smtClean="0"/>
              <a:t>AMBIENTE DE EXECUÇÃO E DESENVOLVIMENTO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135560" y="1772817"/>
            <a:ext cx="7772400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Java System </a:t>
            </a:r>
            <a:r>
              <a:rPr lang="pt-BR" dirty="0" err="1" smtClean="0"/>
              <a:t>Development</a:t>
            </a:r>
            <a:r>
              <a:rPr lang="pt-BR" dirty="0" smtClean="0"/>
              <a:t> Kit (JSDK)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Coleção de ferramentas de linha de comando para, entre outras tarefas, compilar, executar e depurar aplicações Java </a:t>
            </a:r>
          </a:p>
          <a:p>
            <a:pPr eaLnBrk="1" hangingPunct="1">
              <a:lnSpc>
                <a:spcPct val="90000"/>
              </a:lnSpc>
            </a:pPr>
            <a:r>
              <a:rPr lang="pt-BR" dirty="0" smtClean="0"/>
              <a:t>Java </a:t>
            </a:r>
            <a:r>
              <a:rPr lang="pt-BR" dirty="0" err="1" smtClean="0"/>
              <a:t>Runtime</a:t>
            </a:r>
            <a:r>
              <a:rPr lang="pt-BR" dirty="0" smtClean="0"/>
              <a:t> </a:t>
            </a:r>
            <a:r>
              <a:rPr lang="pt-BR" dirty="0" err="1" smtClean="0"/>
              <a:t>Environment</a:t>
            </a:r>
            <a:r>
              <a:rPr lang="pt-BR" dirty="0" smtClean="0"/>
              <a:t> (JRE)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Necessário para executar aplicações Java;</a:t>
            </a:r>
          </a:p>
        </p:txBody>
      </p:sp>
    </p:spTree>
    <p:extLst>
      <p:ext uri="{BB962C8B-B14F-4D97-AF65-F5344CB8AC3E}">
        <p14:creationId xmlns:p14="http://schemas.microsoft.com/office/powerpoint/2010/main" val="26549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536" y="908720"/>
            <a:ext cx="8229600" cy="1371600"/>
          </a:xfrm>
        </p:spPr>
        <p:txBody>
          <a:bodyPr/>
          <a:lstStyle/>
          <a:p>
            <a:pPr eaLnBrk="1" hangingPunct="1"/>
            <a:r>
              <a:rPr lang="pt-BR" dirty="0" smtClean="0"/>
              <a:t>COMPILAÇÃO PARA BYTECODE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2017713"/>
            <a:ext cx="8955088" cy="4483100"/>
          </a:xfrm>
        </p:spPr>
        <p:txBody>
          <a:bodyPr/>
          <a:lstStyle/>
          <a:p>
            <a:pPr eaLnBrk="1" hangingPunct="1"/>
            <a:r>
              <a:rPr lang="pt-BR" dirty="0" err="1" smtClean="0"/>
              <a:t>Bytecode</a:t>
            </a:r>
            <a:r>
              <a:rPr lang="pt-BR" dirty="0" smtClean="0"/>
              <a:t> é o código de máquina que pode ser executado em qualquer máquina através da Máquina Virtual Java (JVM – Java Virtual Machine);</a:t>
            </a:r>
          </a:p>
          <a:p>
            <a:pPr eaLnBrk="1" hangingPunct="1"/>
            <a:r>
              <a:rPr lang="pt-BR" dirty="0" smtClean="0"/>
              <a:t>Texto contendo código escrito em linguagem Java é traduzido em </a:t>
            </a:r>
            <a:r>
              <a:rPr lang="pt-BR" dirty="0" err="1" smtClean="0"/>
              <a:t>bytecode</a:t>
            </a:r>
            <a:r>
              <a:rPr lang="pt-BR" dirty="0" smtClean="0"/>
              <a:t> através do processo de compilação e armazenado em um arquivo “.</a:t>
            </a:r>
            <a:r>
              <a:rPr lang="pt-BR" dirty="0" err="1" smtClean="0"/>
              <a:t>class</a:t>
            </a:r>
            <a:r>
              <a:rPr lang="pt-BR" dirty="0" smtClean="0"/>
              <a:t>” (Classe Java)</a:t>
            </a:r>
          </a:p>
        </p:txBody>
      </p:sp>
    </p:spTree>
    <p:extLst>
      <p:ext uri="{BB962C8B-B14F-4D97-AF65-F5344CB8AC3E}">
        <p14:creationId xmlns:p14="http://schemas.microsoft.com/office/powerpoint/2010/main" val="132138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pt-BR" smtClean="0"/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524000" y="1298575"/>
          <a:ext cx="9144000" cy="388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Imagem de bitmap" r:id="rId4" imgW="4839375" imgH="2057143" progId="Paint.Picture">
                  <p:embed/>
                </p:oleObj>
              </mc:Choice>
              <mc:Fallback>
                <p:oleObj name="Imagem de bitmap" r:id="rId4" imgW="4839375" imgH="205714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298575"/>
                        <a:ext cx="9144000" cy="3887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45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528" y="0"/>
            <a:ext cx="8229600" cy="1371600"/>
          </a:xfrm>
        </p:spPr>
        <p:txBody>
          <a:bodyPr/>
          <a:lstStyle/>
          <a:p>
            <a:pPr eaLnBrk="1" hangingPunct="1"/>
            <a:r>
              <a:rPr lang="pt-PT" dirty="0" smtClean="0"/>
              <a:t>COMPILAÇÃO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991544" y="1124745"/>
            <a:ext cx="7772400" cy="4579937"/>
          </a:xfrm>
        </p:spPr>
        <p:txBody>
          <a:bodyPr/>
          <a:lstStyle/>
          <a:p>
            <a:pPr algn="just" eaLnBrk="1" hangingPunct="1"/>
            <a:r>
              <a:rPr lang="pt-BR" dirty="0" smtClean="0"/>
              <a:t>Primeiro o compilador Java transforma um programa fonte em </a:t>
            </a:r>
            <a:r>
              <a:rPr lang="pt-BR" i="1" dirty="0" err="1" smtClean="0"/>
              <a:t>bytecodes</a:t>
            </a:r>
            <a:r>
              <a:rPr lang="pt-BR" dirty="0" smtClean="0"/>
              <a:t> e posteriormente, na execução, os </a:t>
            </a:r>
            <a:r>
              <a:rPr lang="pt-BR" i="1" dirty="0" err="1" smtClean="0"/>
              <a:t>bytecodes</a:t>
            </a:r>
            <a:r>
              <a:rPr lang="pt-BR" dirty="0" smtClean="0"/>
              <a:t> são interpretados pela máquina virtual Java (JVM).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07816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pt-BR" smtClean="0"/>
          </a:p>
        </p:txBody>
      </p:sp>
      <p:pic>
        <p:nvPicPr>
          <p:cNvPr id="9219" name="Picture 4" descr="g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92314" y="2420939"/>
            <a:ext cx="8207375" cy="2249487"/>
          </a:xfrm>
          <a:noFill/>
        </p:spPr>
      </p:pic>
    </p:spTree>
    <p:extLst>
      <p:ext uri="{BB962C8B-B14F-4D97-AF65-F5344CB8AC3E}">
        <p14:creationId xmlns:p14="http://schemas.microsoft.com/office/powerpoint/2010/main" val="375789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91544" y="116632"/>
            <a:ext cx="8229600" cy="1371600"/>
          </a:xfrm>
        </p:spPr>
        <p:txBody>
          <a:bodyPr/>
          <a:lstStyle/>
          <a:p>
            <a:pPr eaLnBrk="1" hangingPunct="1"/>
            <a:r>
              <a:rPr lang="pt-BR" dirty="0" smtClean="0"/>
              <a:t>AMBIENTE JAVA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919536" y="1196753"/>
            <a:ext cx="8229600" cy="4525963"/>
          </a:xfrm>
        </p:spPr>
        <p:txBody>
          <a:bodyPr/>
          <a:lstStyle/>
          <a:p>
            <a:pPr eaLnBrk="1" hangingPunct="1"/>
            <a:r>
              <a:rPr lang="pt-BR" dirty="0" smtClean="0"/>
              <a:t>Um programa Java é um conjunto de instruções para a JVM;</a:t>
            </a:r>
          </a:p>
          <a:p>
            <a:pPr eaLnBrk="1" hangingPunct="1"/>
            <a:r>
              <a:rPr lang="pt-BR" dirty="0" smtClean="0"/>
              <a:t>Independente de plataforma;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31418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pt-BR" smtClean="0"/>
          </a:p>
        </p:txBody>
      </p:sp>
      <p:pic>
        <p:nvPicPr>
          <p:cNvPr id="11267" name="Picture 4" descr="helloWorld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524000" y="977900"/>
            <a:ext cx="8820150" cy="4135438"/>
          </a:xfrm>
          <a:noFill/>
        </p:spPr>
      </p:pic>
    </p:spTree>
    <p:extLst>
      <p:ext uri="{BB962C8B-B14F-4D97-AF65-F5344CB8AC3E}">
        <p14:creationId xmlns:p14="http://schemas.microsoft.com/office/powerpoint/2010/main" val="157767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ALGUMAS OBSERVAÇÕES</a:t>
            </a:r>
            <a:endParaRPr lang="pt-BR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http://www.oracle.com/technetwork/java/javase/downloads/index.html </a:t>
            </a:r>
          </a:p>
          <a:p>
            <a:pPr eaLnBrk="1" hangingPunct="1"/>
            <a:r>
              <a:rPr lang="pt-BR" dirty="0" smtClean="0"/>
              <a:t>DOCUMENTAÇÃO</a:t>
            </a:r>
          </a:p>
          <a:p>
            <a:pPr eaLnBrk="1" hangingPunct="1"/>
            <a:r>
              <a:rPr lang="pt-BR" dirty="0" smtClean="0"/>
              <a:t>NETBEANS – IDE DESTE CURSO</a:t>
            </a:r>
          </a:p>
        </p:txBody>
      </p:sp>
    </p:spTree>
    <p:extLst>
      <p:ext uri="{BB962C8B-B14F-4D97-AF65-F5344CB8AC3E}">
        <p14:creationId xmlns:p14="http://schemas.microsoft.com/office/powerpoint/2010/main" val="19182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47528" y="0"/>
            <a:ext cx="8229600" cy="1371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pt-BR" dirty="0" smtClean="0"/>
              <a:t>PLANO DE ENSINO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423592" y="980729"/>
            <a:ext cx="7772400" cy="484028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pt-BR" sz="2800" dirty="0" smtClean="0"/>
              <a:t>Ambiente Java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dirty="0" smtClean="0"/>
              <a:t>Programação </a:t>
            </a:r>
            <a:r>
              <a:rPr lang="pt-BR" sz="2800" dirty="0"/>
              <a:t>Orientada a Objetos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dirty="0"/>
              <a:t>Origem e evolução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dirty="0"/>
              <a:t>Classes , Objetos, Métodos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dirty="0"/>
              <a:t>Mensagens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dirty="0"/>
              <a:t>Sobrecarga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dirty="0"/>
              <a:t>Herança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dirty="0"/>
              <a:t>Polimorfismo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dirty="0"/>
              <a:t>Interfaces (conceito</a:t>
            </a:r>
            <a:r>
              <a:rPr lang="pt-BR" sz="2400" dirty="0" smtClean="0"/>
              <a:t>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3917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pt-PT" smtClean="0"/>
              <a:t>ORIENTAÇÃO A OBJETOS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774824" y="1412875"/>
            <a:ext cx="10075799" cy="4840288"/>
          </a:xfrm>
        </p:spPr>
        <p:txBody>
          <a:bodyPr/>
          <a:lstStyle/>
          <a:p>
            <a:pPr eaLnBrk="1" hangingPunct="1"/>
            <a:r>
              <a:rPr lang="pt-BR" sz="2800" dirty="0" smtClean="0"/>
              <a:t>Pode ser considerada uma outra forma de implementação de sistemas computacionais.</a:t>
            </a:r>
          </a:p>
          <a:p>
            <a:pPr eaLnBrk="1" hangingPunct="1">
              <a:lnSpc>
                <a:spcPct val="80000"/>
              </a:lnSpc>
            </a:pPr>
            <a:r>
              <a:rPr lang="pt-BR" sz="2800" dirty="0" smtClean="0"/>
              <a:t>A programação orientada a objetos é um método relativamente novo na concepção e implementação de software.</a:t>
            </a:r>
          </a:p>
          <a:p>
            <a:pPr eaLnBrk="1" hangingPunct="1">
              <a:lnSpc>
                <a:spcPct val="80000"/>
              </a:lnSpc>
            </a:pPr>
            <a:r>
              <a:rPr lang="pt-BR" sz="2800" dirty="0" smtClean="0"/>
              <a:t>Seus maiores objetivos são: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2800" dirty="0" smtClean="0"/>
              <a:t>aumentar a produtividade do programador através do reuso de software,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2800" dirty="0" smtClean="0"/>
              <a:t>controlar a complexidade e o custo de manutenção do software.</a:t>
            </a:r>
            <a:endParaRPr lang="pt-PT" sz="2800" dirty="0" smtClean="0"/>
          </a:p>
          <a:p>
            <a:pPr eaLnBrk="1" hangingPunct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6255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pt-BR" smtClean="0"/>
              <a:t>ORIENTAÇÃO A OBJETOS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551432" y="1562099"/>
            <a:ext cx="10226040" cy="4840287"/>
          </a:xfrm>
        </p:spPr>
        <p:txBody>
          <a:bodyPr>
            <a:normAutofit/>
          </a:bodyPr>
          <a:lstStyle/>
          <a:p>
            <a:pPr eaLnBrk="1" hangingPunct="1"/>
            <a:r>
              <a:rPr lang="pt-BR" sz="2800" dirty="0" smtClean="0"/>
              <a:t>A programação orientada a objetos possui vários conceitos, destacando-se: </a:t>
            </a:r>
          </a:p>
          <a:p>
            <a:pPr lvl="1" eaLnBrk="1" hangingPunct="1"/>
            <a:r>
              <a:rPr lang="pt-BR" sz="2800" dirty="0" smtClean="0"/>
              <a:t>Tipo abstrato de dados, </a:t>
            </a:r>
          </a:p>
          <a:p>
            <a:pPr lvl="1" eaLnBrk="1" hangingPunct="1"/>
            <a:r>
              <a:rPr lang="pt-BR" sz="2800" dirty="0" smtClean="0"/>
              <a:t>herança, </a:t>
            </a:r>
          </a:p>
          <a:p>
            <a:pPr lvl="1" eaLnBrk="1" hangingPunct="1"/>
            <a:r>
              <a:rPr lang="pt-BR" sz="2800" dirty="0" smtClean="0"/>
              <a:t>encapsulamento e </a:t>
            </a:r>
          </a:p>
          <a:p>
            <a:pPr lvl="1" eaLnBrk="1" hangingPunct="1"/>
            <a:r>
              <a:rPr lang="pt-BR" sz="2800" dirty="0" smtClean="0"/>
              <a:t>polimorfismo.</a:t>
            </a:r>
          </a:p>
          <a:p>
            <a:pPr eaLnBrk="1" hangingPunct="1"/>
            <a:r>
              <a:rPr lang="pt-BR" sz="2800" dirty="0"/>
              <a:t>O objetivo principal da orientação a objetos é permitir que os programas sejam organizados de forma a espelhar o modo como os objetos são organizados no mundo real. </a:t>
            </a:r>
          </a:p>
        </p:txBody>
      </p:sp>
    </p:spTree>
    <p:extLst>
      <p:ext uri="{BB962C8B-B14F-4D97-AF65-F5344CB8AC3E}">
        <p14:creationId xmlns:p14="http://schemas.microsoft.com/office/powerpoint/2010/main" val="285079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pt-PT" smtClean="0"/>
              <a:t>TIPOS ABSTRATOS DE DADOS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135188" y="1484314"/>
            <a:ext cx="7772400" cy="4840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2800"/>
              <a:t>Um tipo abstrato de dado é um modelo formado por propriedades (atributos) e operações (métodos):</a:t>
            </a:r>
          </a:p>
          <a:p>
            <a:pPr eaLnBrk="1" hangingPunct="1">
              <a:lnSpc>
                <a:spcPct val="80000"/>
              </a:lnSpc>
            </a:pPr>
            <a:r>
              <a:rPr lang="pt-PT" sz="2800"/>
              <a:t>Classe</a:t>
            </a:r>
          </a:p>
          <a:p>
            <a:pPr lvl="1" eaLnBrk="1" hangingPunct="1">
              <a:lnSpc>
                <a:spcPct val="80000"/>
              </a:lnSpc>
            </a:pPr>
            <a:r>
              <a:rPr lang="pt-PT" sz="2400"/>
              <a:t>Representa a implementação de um tipo de dado abstrato</a:t>
            </a:r>
          </a:p>
          <a:p>
            <a:pPr eaLnBrk="1" hangingPunct="1">
              <a:lnSpc>
                <a:spcPct val="80000"/>
              </a:lnSpc>
            </a:pPr>
            <a:r>
              <a:rPr lang="pt-PT" sz="2800"/>
              <a:t>Objeto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2400"/>
              <a:t>É a instância de uma classe possuindo valores próprios para os atributos definidos na classe.</a:t>
            </a:r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227341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5114185" y="3630502"/>
            <a:ext cx="5944011" cy="3227498"/>
          </a:xfr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 algn="l" eaLnBrk="1" hangingPunct="1"/>
            <a:r>
              <a:rPr lang="pt-BR" sz="3500" dirty="0" smtClean="0"/>
              <a:t>Estrutura (atributos):</a:t>
            </a:r>
            <a:r>
              <a:rPr lang="pt-BR" sz="2500" dirty="0" smtClean="0"/>
              <a:t/>
            </a:r>
            <a:br>
              <a:rPr lang="pt-BR" sz="2500" dirty="0" smtClean="0"/>
            </a:br>
            <a:r>
              <a:rPr lang="pt-BR" sz="2500" dirty="0" smtClean="0"/>
              <a:t>Cor</a:t>
            </a:r>
            <a:br>
              <a:rPr lang="pt-BR" sz="2500" dirty="0" smtClean="0"/>
            </a:br>
            <a:r>
              <a:rPr lang="pt-BR" sz="2500" dirty="0" smtClean="0"/>
              <a:t>Marca</a:t>
            </a:r>
            <a:br>
              <a:rPr lang="pt-BR" sz="2500" dirty="0" smtClean="0"/>
            </a:br>
            <a:r>
              <a:rPr lang="pt-BR" sz="2500" dirty="0" smtClean="0"/>
              <a:t>Modelo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3900" dirty="0" smtClean="0"/>
              <a:t>Comportamento (métodos):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2800" dirty="0" smtClean="0"/>
              <a:t>Ligar</a:t>
            </a:r>
            <a:br>
              <a:rPr lang="pt-BR" sz="2800" dirty="0" smtClean="0"/>
            </a:br>
            <a:r>
              <a:rPr lang="pt-BR" sz="2800" dirty="0" smtClean="0"/>
              <a:t>Desligar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91" y="475108"/>
            <a:ext cx="2187878" cy="2670918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484310" y="69760"/>
            <a:ext cx="200599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 smtClean="0"/>
              <a:t>Classe Pessoa</a:t>
            </a:r>
            <a:endParaRPr lang="pt-BR" sz="2500" dirty="0"/>
          </a:p>
        </p:txBody>
      </p:sp>
      <p:cxnSp>
        <p:nvCxnSpPr>
          <p:cNvPr id="6" name="Conector de seta reta 5"/>
          <p:cNvCxnSpPr>
            <a:stCxn id="3" idx="3"/>
          </p:cNvCxnSpPr>
          <p:nvPr/>
        </p:nvCxnSpPr>
        <p:spPr>
          <a:xfrm>
            <a:off x="3711569" y="1810567"/>
            <a:ext cx="1224817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089" y="3792552"/>
            <a:ext cx="1798525" cy="179852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4614" y="4913354"/>
            <a:ext cx="1955816" cy="1955816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956089" y="3293148"/>
            <a:ext cx="25462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 smtClean="0"/>
              <a:t>Classe Automóvel</a:t>
            </a:r>
            <a:endParaRPr lang="pt-BR" sz="2500" dirty="0"/>
          </a:p>
        </p:txBody>
      </p:sp>
      <p:sp>
        <p:nvSpPr>
          <p:cNvPr id="13" name="Rectangle 24"/>
          <p:cNvSpPr txBox="1">
            <a:spLocks noChangeArrowheads="1"/>
          </p:cNvSpPr>
          <p:nvPr/>
        </p:nvSpPr>
        <p:spPr bwMode="auto">
          <a:xfrm>
            <a:off x="5114186" y="28886"/>
            <a:ext cx="5944011" cy="3247713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3200" dirty="0" smtClean="0"/>
              <a:t>Estrutura (atributos):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700" dirty="0" smtClean="0"/>
              <a:t>Olho</a:t>
            </a:r>
            <a:br>
              <a:rPr lang="pt-BR" sz="2700" dirty="0" smtClean="0"/>
            </a:br>
            <a:r>
              <a:rPr lang="pt-BR" sz="2700" dirty="0" smtClean="0"/>
              <a:t>Altura</a:t>
            </a:r>
            <a:br>
              <a:rPr lang="pt-BR" sz="2700" dirty="0" smtClean="0"/>
            </a:br>
            <a:r>
              <a:rPr lang="pt-BR" sz="2700" dirty="0" smtClean="0"/>
              <a:t>Sexo</a:t>
            </a:r>
            <a:br>
              <a:rPr lang="pt-BR" sz="2700" dirty="0" smtClean="0"/>
            </a:br>
            <a:r>
              <a:rPr lang="pt-BR" sz="2700" dirty="0" smtClean="0"/>
              <a:t>Idade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3500" dirty="0" smtClean="0"/>
              <a:t>Comportamento (métodos):</a:t>
            </a:r>
            <a:br>
              <a:rPr lang="pt-BR" sz="3500" dirty="0" smtClean="0"/>
            </a:br>
            <a:r>
              <a:rPr lang="pt-BR" sz="2700" dirty="0" smtClean="0"/>
              <a:t>Pensar</a:t>
            </a:r>
            <a:br>
              <a:rPr lang="pt-BR" sz="2700" dirty="0" smtClean="0"/>
            </a:br>
            <a:r>
              <a:rPr lang="pt-BR" sz="2700" dirty="0" smtClean="0"/>
              <a:t>Falar </a:t>
            </a:r>
          </a:p>
          <a:p>
            <a:pPr algn="l"/>
            <a:r>
              <a:rPr lang="pt-BR" sz="2700" dirty="0" smtClean="0"/>
              <a:t>Andar</a:t>
            </a:r>
          </a:p>
        </p:txBody>
      </p:sp>
      <p:cxnSp>
        <p:nvCxnSpPr>
          <p:cNvPr id="14" name="Conector de seta reta 13"/>
          <p:cNvCxnSpPr/>
          <p:nvPr/>
        </p:nvCxnSpPr>
        <p:spPr>
          <a:xfrm flipV="1">
            <a:off x="3485613" y="4597400"/>
            <a:ext cx="1628572" cy="38081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92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pt-BR" smtClean="0"/>
              <a:t>EXEMPLOS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pt-BR" sz="14400" dirty="0" smtClean="0"/>
              <a:t>Classe Aluno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14400" dirty="0" smtClean="0"/>
              <a:t>Atributos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4400" dirty="0" smtClean="0"/>
              <a:t>Nome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4400" dirty="0" smtClean="0"/>
              <a:t>Idade</a:t>
            </a:r>
          </a:p>
          <a:p>
            <a:pPr eaLnBrk="1" hangingPunct="1">
              <a:lnSpc>
                <a:spcPct val="90000"/>
              </a:lnSpc>
            </a:pPr>
            <a:r>
              <a:rPr lang="pt-BR" sz="14400" dirty="0" smtClean="0"/>
              <a:t>Classe Computador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14400" dirty="0" smtClean="0"/>
              <a:t>Atributos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4400" dirty="0" smtClean="0">
                <a:solidFill>
                  <a:srgbClr val="000000"/>
                </a:solidFill>
              </a:rPr>
              <a:t>Marca 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pt-BR" sz="14400" dirty="0" smtClean="0">
                <a:solidFill>
                  <a:srgbClr val="000000"/>
                </a:solidFill>
              </a:rPr>
              <a:t>Modelo 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pt-BR" sz="14400" dirty="0" smtClean="0">
                <a:solidFill>
                  <a:srgbClr val="000000"/>
                </a:solidFill>
              </a:rPr>
              <a:t>Quantidade de memória RAM </a:t>
            </a:r>
          </a:p>
          <a:p>
            <a:pPr lvl="2" eaLnBrk="1" hangingPunct="1">
              <a:lnSpc>
                <a:spcPct val="90000"/>
              </a:lnSpc>
            </a:pPr>
            <a:endParaRPr lang="pt-BR" dirty="0" smtClean="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</a:pPr>
            <a:endParaRPr lang="pt-BR" dirty="0" smtClean="0">
              <a:latin typeface="Verdana" pitchFamily="34" charset="0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7333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pt-BR" smtClean="0"/>
              <a:t>EXEMPLOS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484310" y="2511551"/>
            <a:ext cx="10018713" cy="3124201"/>
          </a:xfrm>
        </p:spPr>
        <p:txBody>
          <a:bodyPr>
            <a:normAutofit fontScale="2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pt-BR" sz="14400" dirty="0" smtClean="0"/>
              <a:t>Classe Aluno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14400" dirty="0" smtClean="0">
                <a:latin typeface="Verdana-Italic" charset="0"/>
              </a:rPr>
              <a:t>Métodos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4400" dirty="0" smtClean="0"/>
              <a:t>Calcula Média 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4400" dirty="0" smtClean="0"/>
              <a:t>Obter Nome</a:t>
            </a:r>
          </a:p>
          <a:p>
            <a:pPr eaLnBrk="1" hangingPunct="1">
              <a:lnSpc>
                <a:spcPct val="90000"/>
              </a:lnSpc>
            </a:pPr>
            <a:r>
              <a:rPr lang="pt-BR" sz="14400" dirty="0" smtClean="0"/>
              <a:t>Classe Computador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14400" dirty="0" smtClean="0">
                <a:latin typeface="Verdana-Italic" charset="0"/>
              </a:rPr>
              <a:t>Métodos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4400" dirty="0" smtClean="0">
                <a:latin typeface="Verdana" pitchFamily="34" charset="0"/>
              </a:rPr>
              <a:t>Receber dados 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4400" dirty="0" smtClean="0">
                <a:latin typeface="Verdana" pitchFamily="34" charset="0"/>
              </a:rPr>
              <a:t>Processar informações 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4400" dirty="0" smtClean="0">
                <a:latin typeface="Verdana" pitchFamily="34" charset="0"/>
              </a:rPr>
              <a:t>Enviar resultados para impressora</a:t>
            </a:r>
            <a:endParaRPr lang="pt-BR" sz="14400" dirty="0" smtClean="0">
              <a:latin typeface="Verdana-Italic" charset="0"/>
            </a:endParaRPr>
          </a:p>
          <a:p>
            <a:pPr lvl="1" eaLnBrk="1" hangingPunct="1">
              <a:lnSpc>
                <a:spcPct val="90000"/>
              </a:lnSpc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8241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endParaRPr lang="pt-BR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eaLnBrk="1" hangingPunct="1"/>
            <a:r>
              <a:rPr lang="pt-BR" sz="5800" dirty="0" smtClean="0"/>
              <a:t>Objetos do tipo Aluno</a:t>
            </a:r>
          </a:p>
          <a:p>
            <a:pPr lvl="1" eaLnBrk="1" hangingPunct="1"/>
            <a:r>
              <a:rPr lang="pt-BR" sz="5800" dirty="0" smtClean="0"/>
              <a:t>Helder;</a:t>
            </a:r>
          </a:p>
          <a:p>
            <a:pPr lvl="1" eaLnBrk="1" hangingPunct="1"/>
            <a:r>
              <a:rPr lang="pt-BR" sz="5800" dirty="0" smtClean="0"/>
              <a:t>Joana;</a:t>
            </a:r>
          </a:p>
          <a:p>
            <a:pPr eaLnBrk="1" hangingPunct="1"/>
            <a:r>
              <a:rPr lang="pt-BR" sz="5800" dirty="0" smtClean="0"/>
              <a:t>Objetos do tipo Computador</a:t>
            </a:r>
          </a:p>
          <a:p>
            <a:pPr lvl="1" eaLnBrk="1" hangingPunct="1"/>
            <a:r>
              <a:rPr lang="pt-BR" sz="5800" dirty="0" smtClean="0"/>
              <a:t>Máquina1</a:t>
            </a:r>
          </a:p>
          <a:p>
            <a:pPr lvl="1" eaLnBrk="1" hangingPunct="1"/>
            <a:r>
              <a:rPr lang="pt-BR" sz="5800" dirty="0" smtClean="0"/>
              <a:t>Máquina2</a:t>
            </a:r>
          </a:p>
          <a:p>
            <a:pPr lvl="1" eaLnBrk="1" hangingPunct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663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pt-BR" smtClean="0"/>
              <a:t>CLASSE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484310" y="1371601"/>
            <a:ext cx="10018713" cy="4419600"/>
          </a:xfrm>
        </p:spPr>
        <p:txBody>
          <a:bodyPr>
            <a:normAutofit/>
          </a:bodyPr>
          <a:lstStyle/>
          <a:p>
            <a:pPr eaLnBrk="1" hangingPunct="1"/>
            <a:r>
              <a:rPr lang="pt-BR" sz="2800" dirty="0"/>
              <a:t>Atributos:</a:t>
            </a:r>
          </a:p>
          <a:p>
            <a:pPr lvl="1" algn="just" eaLnBrk="1" hangingPunct="1"/>
            <a:r>
              <a:rPr lang="pt-BR" sz="2400" dirty="0"/>
              <a:t>São </a:t>
            </a:r>
            <a:r>
              <a:rPr lang="pt-BR" sz="2400" dirty="0" smtClean="0"/>
              <a:t>os dados que </a:t>
            </a:r>
            <a:r>
              <a:rPr lang="pt-BR" sz="2400" dirty="0"/>
              <a:t>devem ser  armazenadas sobre cada objeto que está sendo modelado. </a:t>
            </a:r>
          </a:p>
          <a:p>
            <a:pPr algn="just" eaLnBrk="1" hangingPunct="1"/>
            <a:r>
              <a:rPr lang="pt-BR" sz="2800" dirty="0"/>
              <a:t>Métodos:</a:t>
            </a:r>
          </a:p>
          <a:p>
            <a:pPr lvl="1" algn="just" eaLnBrk="1" hangingPunct="1"/>
            <a:r>
              <a:rPr lang="pt-BR" sz="2400" dirty="0"/>
              <a:t>São as ações oferecidas pela classe, que podem ser utilizadas sobre qualquer objeto que está sendo modelado. Os métodos equivalem aos procedimentos ou funções na programação estruturada. </a:t>
            </a:r>
            <a:endParaRPr lang="pt-BR" sz="2400" dirty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6468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pt-BR" smtClean="0"/>
              <a:t>MÉTODO CONSTRUTOR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738314" y="1447800"/>
            <a:ext cx="8740775" cy="468471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pt-BR" dirty="0" smtClean="0">
                <a:sym typeface="Monotype Sorts" pitchFamily="2" charset="2"/>
              </a:rPr>
              <a:t>Os construtores constituem um tipo especial de método, chamado quando um objeto é inicializado. </a:t>
            </a:r>
          </a:p>
          <a:p>
            <a:pPr algn="just" eaLnBrk="1" hangingPunct="1">
              <a:lnSpc>
                <a:spcPct val="90000"/>
              </a:lnSpc>
            </a:pPr>
            <a:r>
              <a:rPr lang="pt-BR" dirty="0" smtClean="0">
                <a:sym typeface="Monotype Sorts" pitchFamily="2" charset="2"/>
              </a:rPr>
              <a:t>O objetivo de um construtor é permitir a inicialização dos atributos.</a:t>
            </a:r>
          </a:p>
          <a:p>
            <a:pPr algn="just" eaLnBrk="1" hangingPunct="1">
              <a:lnSpc>
                <a:spcPct val="90000"/>
              </a:lnSpc>
            </a:pPr>
            <a:r>
              <a:rPr lang="pt-BR" dirty="0" smtClean="0">
                <a:sym typeface="Monotype Sorts" pitchFamily="2" charset="2"/>
              </a:rPr>
              <a:t>O construtor tem o mesmo nome da Classe em questão.</a:t>
            </a:r>
          </a:p>
          <a:p>
            <a:pPr algn="just" eaLnBrk="1" hangingPunct="1">
              <a:lnSpc>
                <a:spcPct val="90000"/>
              </a:lnSpc>
            </a:pPr>
            <a:r>
              <a:rPr lang="pt-BR" dirty="0" smtClean="0">
                <a:sym typeface="Monotype Sorts" pitchFamily="2" charset="2"/>
              </a:rPr>
              <a:t>O construtor é sempre invocado pela palavra </a:t>
            </a:r>
            <a:r>
              <a:rPr lang="pt-BR" i="1" dirty="0" smtClean="0">
                <a:sym typeface="Monotype Sorts" pitchFamily="2" charset="2"/>
              </a:rPr>
              <a:t>new</a:t>
            </a:r>
            <a:r>
              <a:rPr lang="pt-BR" dirty="0" smtClean="0">
                <a:sym typeface="Monotype Sorts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21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 bwMode="auto">
          <a:xfrm>
            <a:off x="4488657" y="1089027"/>
            <a:ext cx="2610644" cy="98266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dirty="0" smtClean="0"/>
              <a:t>Atributos</a:t>
            </a:r>
          </a:p>
        </p:txBody>
      </p:sp>
      <p:sp>
        <p:nvSpPr>
          <p:cNvPr id="26627" name="Espaço Reservado para Conteúdo 2"/>
          <p:cNvSpPr>
            <a:spLocks noGrp="1"/>
          </p:cNvSpPr>
          <p:nvPr>
            <p:ph idx="1"/>
          </p:nvPr>
        </p:nvSpPr>
        <p:spPr>
          <a:xfrm>
            <a:off x="1582738" y="692944"/>
            <a:ext cx="8955088" cy="555466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pt-BR" sz="2600" dirty="0" err="1"/>
              <a:t>public</a:t>
            </a:r>
            <a:r>
              <a:rPr lang="pt-BR" sz="2600" dirty="0"/>
              <a:t> </a:t>
            </a:r>
            <a:r>
              <a:rPr lang="pt-BR" sz="2600" dirty="0" err="1"/>
              <a:t>class</a:t>
            </a:r>
            <a:r>
              <a:rPr lang="pt-BR" sz="2600" dirty="0"/>
              <a:t> Pessoa{</a:t>
            </a:r>
          </a:p>
          <a:p>
            <a:pPr>
              <a:buFont typeface="Wingdings" pitchFamily="2" charset="2"/>
              <a:buNone/>
            </a:pPr>
            <a:r>
              <a:rPr lang="pt-BR" sz="2600" dirty="0" err="1"/>
              <a:t>int</a:t>
            </a:r>
            <a:r>
              <a:rPr lang="pt-BR" sz="2600" dirty="0"/>
              <a:t> </a:t>
            </a:r>
            <a:r>
              <a:rPr lang="pt-BR" sz="2600" dirty="0" err="1"/>
              <a:t>codigo</a:t>
            </a:r>
            <a:r>
              <a:rPr lang="pt-BR" sz="2600" dirty="0"/>
              <a:t>;		</a:t>
            </a:r>
            <a:endParaRPr lang="pt-BR" sz="2600" b="1" dirty="0"/>
          </a:p>
          <a:p>
            <a:pPr>
              <a:buFont typeface="Wingdings" pitchFamily="2" charset="2"/>
              <a:buNone/>
            </a:pPr>
            <a:r>
              <a:rPr lang="pt-BR" sz="2600" dirty="0" err="1"/>
              <a:t>String</a:t>
            </a:r>
            <a:r>
              <a:rPr lang="pt-BR" sz="2600" dirty="0"/>
              <a:t> nome</a:t>
            </a:r>
            <a:r>
              <a:rPr lang="pt-BR" sz="2600" dirty="0" smtClean="0"/>
              <a:t>;</a:t>
            </a:r>
          </a:p>
          <a:p>
            <a:pPr>
              <a:buFont typeface="Wingdings" pitchFamily="2" charset="2"/>
              <a:buNone/>
            </a:pPr>
            <a:endParaRPr lang="pt-BR" sz="2600" dirty="0" smtClean="0"/>
          </a:p>
          <a:p>
            <a:pPr>
              <a:buFont typeface="Wingdings" pitchFamily="2" charset="2"/>
              <a:buNone/>
            </a:pPr>
            <a:r>
              <a:rPr lang="pt-BR" sz="2600" dirty="0" err="1" smtClean="0"/>
              <a:t>public</a:t>
            </a:r>
            <a:r>
              <a:rPr lang="pt-BR" sz="2600" dirty="0" smtClean="0"/>
              <a:t> Pessoa(</a:t>
            </a:r>
            <a:r>
              <a:rPr lang="pt-BR" sz="2600" dirty="0" err="1" smtClean="0"/>
              <a:t>int</a:t>
            </a:r>
            <a:r>
              <a:rPr lang="pt-BR" sz="2600" dirty="0" smtClean="0"/>
              <a:t> </a:t>
            </a:r>
            <a:r>
              <a:rPr lang="pt-BR" sz="2600" dirty="0" err="1" smtClean="0"/>
              <a:t>codigo</a:t>
            </a:r>
            <a:r>
              <a:rPr lang="pt-BR" sz="2600" dirty="0" smtClean="0"/>
              <a:t>, </a:t>
            </a:r>
            <a:r>
              <a:rPr lang="pt-BR" sz="2600" dirty="0" err="1" smtClean="0"/>
              <a:t>String</a:t>
            </a:r>
            <a:r>
              <a:rPr lang="pt-BR" sz="2600" dirty="0" smtClean="0"/>
              <a:t> nome){</a:t>
            </a:r>
          </a:p>
          <a:p>
            <a:pPr lvl="1">
              <a:buFont typeface="Wingdings" pitchFamily="2" charset="2"/>
              <a:buNone/>
            </a:pPr>
            <a:r>
              <a:rPr lang="pt-BR" sz="2600" dirty="0" err="1" smtClean="0"/>
              <a:t>this.codigo</a:t>
            </a:r>
            <a:r>
              <a:rPr lang="pt-BR" sz="2600" dirty="0" smtClean="0"/>
              <a:t>=</a:t>
            </a:r>
            <a:r>
              <a:rPr lang="pt-BR" sz="2600" dirty="0" err="1" smtClean="0"/>
              <a:t>codigo</a:t>
            </a:r>
            <a:r>
              <a:rPr lang="pt-BR" sz="2600" dirty="0"/>
              <a:t>;			</a:t>
            </a:r>
            <a:endParaRPr lang="pt-BR" sz="2600" dirty="0" smtClean="0"/>
          </a:p>
          <a:p>
            <a:pPr lvl="1">
              <a:buFont typeface="Wingdings" pitchFamily="2" charset="2"/>
              <a:buNone/>
            </a:pPr>
            <a:r>
              <a:rPr lang="pt-BR" sz="2600" dirty="0"/>
              <a:t>	</a:t>
            </a:r>
            <a:r>
              <a:rPr lang="pt-BR" sz="2600" dirty="0" err="1" smtClean="0"/>
              <a:t>this.nome</a:t>
            </a:r>
            <a:r>
              <a:rPr lang="pt-BR" sz="2600" dirty="0" smtClean="0"/>
              <a:t>=nome</a:t>
            </a:r>
            <a:r>
              <a:rPr lang="pt-BR" sz="2600" dirty="0"/>
              <a:t>;				</a:t>
            </a:r>
            <a:endParaRPr lang="pt-BR" sz="2600" dirty="0" smtClean="0"/>
          </a:p>
          <a:p>
            <a:pPr lvl="1">
              <a:buFont typeface="Wingdings" pitchFamily="2" charset="2"/>
              <a:buNone/>
            </a:pPr>
            <a:r>
              <a:rPr lang="pt-BR" sz="2600" dirty="0" smtClean="0"/>
              <a:t>}</a:t>
            </a:r>
            <a:endParaRPr lang="pt-BR" sz="2600" dirty="0"/>
          </a:p>
          <a:p>
            <a:pPr lvl="1">
              <a:buFont typeface="Wingdings" pitchFamily="2" charset="2"/>
              <a:buNone/>
            </a:pPr>
            <a:r>
              <a:rPr lang="pt-BR" sz="2600" dirty="0" err="1"/>
              <a:t>public</a:t>
            </a:r>
            <a:r>
              <a:rPr lang="pt-BR" sz="2600" dirty="0"/>
              <a:t> </a:t>
            </a:r>
            <a:r>
              <a:rPr lang="pt-BR" sz="2600" dirty="0" err="1"/>
              <a:t>String</a:t>
            </a:r>
            <a:r>
              <a:rPr lang="pt-BR" sz="2600" dirty="0"/>
              <a:t> </a:t>
            </a:r>
            <a:r>
              <a:rPr lang="pt-BR" sz="2600" dirty="0" err="1"/>
              <a:t>getNome</a:t>
            </a:r>
            <a:r>
              <a:rPr lang="pt-BR" sz="2600" dirty="0"/>
              <a:t>(){</a:t>
            </a:r>
          </a:p>
          <a:p>
            <a:pPr lvl="2">
              <a:buFont typeface="Wingdings" pitchFamily="2" charset="2"/>
              <a:buNone/>
            </a:pPr>
            <a:r>
              <a:rPr lang="pt-BR" sz="2600" dirty="0" err="1"/>
              <a:t>return</a:t>
            </a:r>
            <a:r>
              <a:rPr lang="pt-BR" sz="2600" dirty="0"/>
              <a:t> nome;		 </a:t>
            </a:r>
            <a:endParaRPr lang="pt-BR" sz="2600" b="1" dirty="0"/>
          </a:p>
          <a:p>
            <a:pPr lvl="1">
              <a:buFont typeface="Wingdings" pitchFamily="2" charset="2"/>
              <a:buNone/>
            </a:pPr>
            <a:r>
              <a:rPr lang="pt-BR" sz="2600" dirty="0"/>
              <a:t>}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Chave direita 3"/>
          <p:cNvSpPr/>
          <p:nvPr/>
        </p:nvSpPr>
        <p:spPr>
          <a:xfrm>
            <a:off x="3365102" y="960437"/>
            <a:ext cx="855665" cy="1120775"/>
          </a:xfrm>
          <a:prstGeom prst="rightBrace">
            <a:avLst>
              <a:gd name="adj1" fmla="val 0"/>
              <a:gd name="adj2" fmla="val 50000"/>
            </a:avLst>
          </a:prstGeom>
          <a:ln w="133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 flipV="1">
            <a:off x="1238251" y="5357814"/>
            <a:ext cx="6500813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have direita 8"/>
          <p:cNvSpPr/>
          <p:nvPr/>
        </p:nvSpPr>
        <p:spPr>
          <a:xfrm>
            <a:off x="5881689" y="5572126"/>
            <a:ext cx="357187" cy="10715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Chave direita 7"/>
          <p:cNvSpPr/>
          <p:nvPr/>
        </p:nvSpPr>
        <p:spPr>
          <a:xfrm>
            <a:off x="7038381" y="2349500"/>
            <a:ext cx="855665" cy="3079751"/>
          </a:xfrm>
          <a:prstGeom prst="rightBrace">
            <a:avLst>
              <a:gd name="adj1" fmla="val 0"/>
              <a:gd name="adj2" fmla="val 50000"/>
            </a:avLst>
          </a:prstGeom>
          <a:ln w="133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8328026" y="3073767"/>
            <a:ext cx="31527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 smtClean="0"/>
              <a:t>Métodos</a:t>
            </a:r>
            <a:endParaRPr lang="pt-BR" sz="5000" dirty="0"/>
          </a:p>
        </p:txBody>
      </p:sp>
    </p:spTree>
    <p:extLst>
      <p:ext uri="{BB962C8B-B14F-4D97-AF65-F5344CB8AC3E}">
        <p14:creationId xmlns:p14="http://schemas.microsoft.com/office/powerpoint/2010/main" val="57782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</a:p>
          <a:p>
            <a:r>
              <a:rPr lang="pt-BR" dirty="0" smtClean="0"/>
              <a:t>Prática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30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pt-BR" smtClean="0"/>
              <a:t>OBJETOS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809750" y="1231900"/>
            <a:ext cx="8669338" cy="4900613"/>
          </a:xfrm>
        </p:spPr>
        <p:txBody>
          <a:bodyPr/>
          <a:lstStyle/>
          <a:p>
            <a:pPr eaLnBrk="1" hangingPunct="1"/>
            <a:r>
              <a:rPr lang="pt-BR" dirty="0" smtClean="0"/>
              <a:t>Instanciando um objeto através do seu método construtor:</a:t>
            </a:r>
          </a:p>
          <a:p>
            <a:pPr lvl="1" eaLnBrk="1" hangingPunct="1"/>
            <a:r>
              <a:rPr lang="pt-BR" dirty="0" smtClean="0"/>
              <a:t>Pessoa </a:t>
            </a:r>
            <a:r>
              <a:rPr lang="pt-BR" dirty="0" err="1" smtClean="0"/>
              <a:t>pes</a:t>
            </a:r>
            <a:r>
              <a:rPr lang="pt-BR" dirty="0" smtClean="0"/>
              <a:t> = new Pessoa(2,“helder”);</a:t>
            </a:r>
          </a:p>
          <a:p>
            <a:pPr lvl="1" eaLnBrk="1" hangingPunct="1"/>
            <a:r>
              <a:rPr lang="pt-BR" dirty="0" err="1" smtClean="0"/>
              <a:t>pes.getNome</a:t>
            </a:r>
            <a:r>
              <a:rPr lang="pt-BR" dirty="0" smtClean="0"/>
              <a:t>();</a:t>
            </a:r>
          </a:p>
          <a:p>
            <a:pPr lvl="1" eaLnBrk="1" hangingPunct="1"/>
            <a:r>
              <a:rPr lang="pt-BR" dirty="0" err="1" smtClean="0"/>
              <a:t>pes.setNome</a:t>
            </a:r>
            <a:r>
              <a:rPr lang="pt-BR" dirty="0" smtClean="0"/>
              <a:t>(“</a:t>
            </a:r>
            <a:r>
              <a:rPr lang="pt-BR" dirty="0" err="1" smtClean="0"/>
              <a:t>joao</a:t>
            </a:r>
            <a:r>
              <a:rPr lang="pt-BR" dirty="0" smtClean="0"/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119565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pt-BR" smtClean="0"/>
              <a:t>Encapsulamento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524001" y="1916114"/>
            <a:ext cx="8564563" cy="4941887"/>
          </a:xfrm>
        </p:spPr>
        <p:txBody>
          <a:bodyPr/>
          <a:lstStyle/>
          <a:p>
            <a:pPr algn="just" eaLnBrk="1" hangingPunct="1"/>
            <a:r>
              <a:rPr lang="pt-BR" sz="3100"/>
              <a:t>Mecanismo utilizado com o objetivo de esconder detalhes de implementação das classes;</a:t>
            </a:r>
          </a:p>
          <a:p>
            <a:pPr algn="just" eaLnBrk="1" hangingPunct="1"/>
            <a:r>
              <a:rPr lang="pt-BR" sz="3100"/>
              <a:t>Permite um maior domínio da complexidade do projeto, pois uma classe deve ofertar apenas o que ela pode fazer e não necessariamente como ela faz;</a:t>
            </a:r>
          </a:p>
          <a:p>
            <a:pPr algn="just" eaLnBrk="1" hangingPunct="1"/>
            <a:r>
              <a:rPr lang="pt-BR" sz="3100"/>
              <a:t>Uma classe deve impedir o acesso direto aos seus atributos e métodos internos e disponibilizar métodos públicos;</a:t>
            </a:r>
          </a:p>
        </p:txBody>
      </p:sp>
    </p:spTree>
    <p:extLst>
      <p:ext uri="{BB962C8B-B14F-4D97-AF65-F5344CB8AC3E}">
        <p14:creationId xmlns:p14="http://schemas.microsoft.com/office/powerpoint/2010/main" val="420296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pt-BR" smtClean="0"/>
              <a:t>Encapsulamento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pt-BR" smtClean="0"/>
              <a:t>Dessa forma é possível utilizar uma classe como um objeto real</a:t>
            </a:r>
          </a:p>
          <a:p>
            <a:pPr algn="just" eaLnBrk="1" hangingPunct="1"/>
            <a:r>
              <a:rPr lang="pt-BR" smtClean="0"/>
              <a:t>Exemplo: assistimos televisão e ouvimos rádio, por exemplo, sem ter a menor idéia de como os mesmos funcionam internamente, basta apenas saber como interagir (os métodos) (ligar, desligar, mudar de canal, ...);</a:t>
            </a:r>
          </a:p>
        </p:txBody>
      </p:sp>
    </p:spTree>
    <p:extLst>
      <p:ext uri="{BB962C8B-B14F-4D97-AF65-F5344CB8AC3E}">
        <p14:creationId xmlns:p14="http://schemas.microsoft.com/office/powerpoint/2010/main" val="31765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mtClean="0"/>
              <a:t>Controle de Acesso</a:t>
            </a:r>
            <a:endParaRPr lang="pt-PT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881188" y="2017713"/>
            <a:ext cx="8597900" cy="4114800"/>
          </a:xfrm>
        </p:spPr>
        <p:txBody>
          <a:bodyPr/>
          <a:lstStyle/>
          <a:p>
            <a:pPr eaLnBrk="1" hangingPunct="1"/>
            <a:r>
              <a:rPr lang="en-US" smtClean="0"/>
              <a:t>Os membros de uma classe podem ser protegidos de acessos indevidos;</a:t>
            </a:r>
          </a:p>
          <a:p>
            <a:pPr eaLnBrk="1" hangingPunct="1"/>
            <a:r>
              <a:rPr lang="en-US" smtClean="0"/>
              <a:t>Duas formas principais de acesso: public e private;</a:t>
            </a:r>
          </a:p>
          <a:p>
            <a:pPr eaLnBrk="1" hangingPunct="1"/>
            <a:r>
              <a:rPr lang="en-US" b="1" smtClean="0"/>
              <a:t>public</a:t>
            </a:r>
            <a:r>
              <a:rPr lang="en-US" smtClean="0"/>
              <a:t>: membros (métodos ou atributos) podem ser acessados livremente;</a:t>
            </a:r>
          </a:p>
          <a:p>
            <a:pPr eaLnBrk="1" hangingPunct="1"/>
            <a:r>
              <a:rPr lang="en-US" b="1" smtClean="0"/>
              <a:t>private</a:t>
            </a:r>
            <a:r>
              <a:rPr lang="en-US" smtClean="0"/>
              <a:t>: membros (métodos ou atributos) só podem ser acessados pela própria classe;</a:t>
            </a:r>
          </a:p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352387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mtClean="0"/>
              <a:t>Controle de Acesso</a:t>
            </a:r>
            <a:endParaRPr lang="pt-PT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2" eaLnBrk="1" hangingPunct="1">
              <a:buFont typeface="Wingdings" pitchFamily="2" charset="2"/>
              <a:buNone/>
            </a:pPr>
            <a:r>
              <a:rPr lang="en-US" dirty="0" smtClean="0"/>
              <a:t>class Pessoa {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 smtClean="0"/>
              <a:t>    private String </a:t>
            </a:r>
            <a:r>
              <a:rPr lang="en-US" dirty="0" err="1" smtClean="0"/>
              <a:t>nome</a:t>
            </a:r>
            <a:r>
              <a:rPr lang="en-US" dirty="0" smtClean="0"/>
              <a:t>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 smtClean="0"/>
              <a:t>    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idade</a:t>
            </a:r>
            <a:r>
              <a:rPr lang="en-US" dirty="0" smtClean="0"/>
              <a:t>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 smtClean="0"/>
              <a:t>    public String </a:t>
            </a:r>
            <a:r>
              <a:rPr lang="en-US" dirty="0" err="1" smtClean="0"/>
              <a:t>obs</a:t>
            </a:r>
            <a:r>
              <a:rPr lang="en-US" dirty="0" smtClean="0"/>
              <a:t>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 smtClean="0"/>
              <a:t>    Pessoa (String </a:t>
            </a:r>
            <a:r>
              <a:rPr lang="en-US" dirty="0" err="1" smtClean="0"/>
              <a:t>nome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idade</a:t>
            </a:r>
            <a:r>
              <a:rPr lang="en-US" dirty="0" smtClean="0"/>
              <a:t>) {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this.nome</a:t>
            </a:r>
            <a:r>
              <a:rPr lang="en-US" dirty="0" smtClean="0"/>
              <a:t> = </a:t>
            </a:r>
            <a:r>
              <a:rPr lang="en-US" dirty="0" err="1" smtClean="0"/>
              <a:t>nome</a:t>
            </a:r>
            <a:r>
              <a:rPr lang="en-US" dirty="0" smtClean="0"/>
              <a:t>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smtClean="0"/>
              <a:t>this. </a:t>
            </a:r>
            <a:r>
              <a:rPr lang="en-US" dirty="0" err="1" smtClean="0"/>
              <a:t>Idade</a:t>
            </a:r>
            <a:r>
              <a:rPr lang="en-US" dirty="0" smtClean="0"/>
              <a:t>=</a:t>
            </a:r>
            <a:r>
              <a:rPr lang="en-US" dirty="0" err="1" smtClean="0"/>
              <a:t>idade</a:t>
            </a:r>
            <a:endParaRPr lang="en-US" dirty="0" smtClean="0"/>
          </a:p>
          <a:p>
            <a:pPr lvl="2" eaLnBrk="1" hangingPunct="1">
              <a:buFont typeface="Wingdings" pitchFamily="2" charset="2"/>
              <a:buNone/>
            </a:pPr>
            <a:r>
              <a:rPr lang="en-US" dirty="0" smtClean="0"/>
              <a:t>    }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 smtClean="0"/>
              <a:t>}</a:t>
            </a:r>
          </a:p>
          <a:p>
            <a:pPr eaLnBrk="1" hangingPunct="1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52128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mtClean="0"/>
              <a:t>Controle de Acesso</a:t>
            </a:r>
            <a:endParaRPr lang="pt-PT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Pessoa p1 = new Pessoa(“Joao”,10);</a:t>
            </a:r>
          </a:p>
          <a:p>
            <a:pPr lvl="2" eaLnBrk="1" hangingPunct="1">
              <a:buFont typeface="Wingdings" pitchFamily="2" charset="2"/>
              <a:buNone/>
            </a:pPr>
            <a:endParaRPr lang="en-US" dirty="0" smtClean="0">
              <a:latin typeface="Courier New" pitchFamily="49" charset="0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p1.nome=“Raul”;//ERRO DE COMPILACAO</a:t>
            </a:r>
          </a:p>
          <a:p>
            <a:pPr lvl="2" eaLnBrk="1" hangingPunct="1">
              <a:buFont typeface="Wingdings" pitchFamily="2" charset="2"/>
              <a:buNone/>
            </a:pPr>
            <a:endParaRPr lang="en-US" dirty="0" smtClean="0">
              <a:latin typeface="Courier New" pitchFamily="49" charset="0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p1.obs = “</a:t>
            </a:r>
            <a:r>
              <a:rPr lang="en-US" dirty="0" err="1" smtClean="0">
                <a:latin typeface="Courier New" pitchFamily="49" charset="0"/>
              </a:rPr>
              <a:t>bom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garoto</a:t>
            </a:r>
            <a:r>
              <a:rPr lang="en-US" dirty="0" smtClean="0">
                <a:latin typeface="Courier New" pitchFamily="49" charset="0"/>
              </a:rPr>
              <a:t>”; //IRÁ FUNCIONAR, POIS ATRIBUTO OBS É PÚBLICO (NÃO  UTILIZE ESTA FORMA DE ACESSO!!!!!!)</a:t>
            </a:r>
          </a:p>
          <a:p>
            <a:pPr lvl="2" eaLnBrk="1" hangingPunct="1"/>
            <a:endParaRPr lang="en-US" dirty="0" smtClean="0"/>
          </a:p>
          <a:p>
            <a:pPr eaLnBrk="1" hangingPunct="1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40125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pt-PT" smtClean="0"/>
              <a:t>CONTROLE DE ACESSO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sz="2500" b="1"/>
              <a:t>private</a:t>
            </a:r>
            <a:r>
              <a:rPr lang="en-US" sz="2500"/>
              <a:t>: membros que são vistos pela própria classe e não são herdados por nenhuma outra;</a:t>
            </a:r>
          </a:p>
          <a:p>
            <a:pPr lvl="1" eaLnBrk="1" hangingPunct="1"/>
            <a:r>
              <a:rPr lang="en-US" sz="2500" b="1"/>
              <a:t>protected</a:t>
            </a:r>
            <a:r>
              <a:rPr lang="en-US" sz="2500"/>
              <a:t>: membros que são vistos pelas classes do pacote e herdados por qualquer outra classe;</a:t>
            </a:r>
          </a:p>
          <a:p>
            <a:pPr lvl="1" eaLnBrk="1" hangingPunct="1"/>
            <a:r>
              <a:rPr lang="en-US" sz="2500" b="1"/>
              <a:t>public</a:t>
            </a:r>
            <a:r>
              <a:rPr lang="en-US" sz="2500"/>
              <a:t>: membros são vistos e herdados por qualquer classe;</a:t>
            </a:r>
          </a:p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92414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pt-BR" smtClean="0"/>
              <a:t>Mensagem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774826" y="2017713"/>
            <a:ext cx="8704263" cy="450691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pt-BR" smtClean="0"/>
              <a:t>É a forma como um objeto interage com outro objeto;</a:t>
            </a:r>
          </a:p>
          <a:p>
            <a:pPr algn="just" eaLnBrk="1" hangingPunct="1">
              <a:lnSpc>
                <a:spcPct val="90000"/>
              </a:lnSpc>
            </a:pPr>
            <a:r>
              <a:rPr lang="pt-BR" smtClean="0"/>
              <a:t>corresponde a chamada (execução) de um método do objeto, o que pode exigir a passagem de parâmetro(s); </a:t>
            </a:r>
          </a:p>
        </p:txBody>
      </p:sp>
    </p:spTree>
    <p:extLst>
      <p:ext uri="{BB962C8B-B14F-4D97-AF65-F5344CB8AC3E}">
        <p14:creationId xmlns:p14="http://schemas.microsoft.com/office/powerpoint/2010/main" val="30696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pt-BR" smtClean="0"/>
              <a:t>MÉTODOS ACESSADORES E MODIFICADORES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2017713"/>
            <a:ext cx="9144000" cy="450691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pt-BR" sz="2800"/>
              <a:t>Cada método possui uma assinatura e corpo,</a:t>
            </a:r>
          </a:p>
          <a:p>
            <a:pPr eaLnBrk="1" hangingPunct="1">
              <a:lnSpc>
                <a:spcPct val="80000"/>
              </a:lnSpc>
            </a:pPr>
            <a:r>
              <a:rPr lang="pt-BR" sz="2800"/>
              <a:t>o Corpo representa a implementação do método.</a:t>
            </a:r>
          </a:p>
          <a:p>
            <a:pPr eaLnBrk="1" hangingPunct="1">
              <a:lnSpc>
                <a:spcPct val="80000"/>
              </a:lnSpc>
            </a:pPr>
            <a:r>
              <a:rPr lang="pt-BR" sz="2800"/>
              <a:t>A declaração de um método é feita de acordo com a sintaxe abaixo.</a:t>
            </a:r>
          </a:p>
          <a:p>
            <a:pPr eaLnBrk="1" hangingPunct="1">
              <a:lnSpc>
                <a:spcPct val="80000"/>
              </a:lnSpc>
            </a:pPr>
            <a:r>
              <a:rPr lang="pt-BR" sz="2800"/>
              <a:t>Visibilidade TipoDeRetorno/void nomeDoMétodo ([Lista de Parâmetros]) </a:t>
            </a:r>
          </a:p>
          <a:p>
            <a:pPr eaLnBrk="1" hangingPunct="1">
              <a:lnSpc>
                <a:spcPct val="80000"/>
              </a:lnSpc>
            </a:pPr>
            <a:r>
              <a:rPr lang="pt-BR" sz="2800"/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pt-BR" sz="2800"/>
              <a:t>	Corpo do método</a:t>
            </a:r>
          </a:p>
          <a:p>
            <a:pPr eaLnBrk="1" hangingPunct="1">
              <a:lnSpc>
                <a:spcPct val="80000"/>
              </a:lnSpc>
            </a:pPr>
            <a:r>
              <a:rPr lang="pt-BR" sz="2800"/>
              <a:t>	[ return expressão_de_retorno ]</a:t>
            </a:r>
          </a:p>
          <a:p>
            <a:pPr eaLnBrk="1" hangingPunct="1">
              <a:lnSpc>
                <a:spcPct val="80000"/>
              </a:lnSpc>
            </a:pPr>
            <a:r>
              <a:rPr lang="pt-BR" sz="2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098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pt-BR" smtClean="0"/>
              <a:t>MÉTODOS ACESSADORES E MODIFICADORES</a:t>
            </a:r>
            <a:endParaRPr lang="pt-PT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2017714"/>
            <a:ext cx="8955088" cy="4840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PT" sz="2800"/>
              <a:t>Método acessador: permite acessar os atributos de um objeto;</a:t>
            </a:r>
          </a:p>
          <a:p>
            <a:pPr eaLnBrk="1" hangingPunct="1">
              <a:lnSpc>
                <a:spcPct val="80000"/>
              </a:lnSpc>
            </a:pPr>
            <a:r>
              <a:rPr lang="pt-PT" sz="2800"/>
              <a:t>Utiliza-se como assinatura o nome get+atributo. Ex: getNome();</a:t>
            </a:r>
          </a:p>
          <a:p>
            <a:pPr eaLnBrk="1" hangingPunct="1">
              <a:lnSpc>
                <a:spcPct val="80000"/>
              </a:lnSpc>
            </a:pPr>
            <a:r>
              <a:rPr lang="pt-PT" sz="2800"/>
              <a:t>Método modificador: permite modificar um atributo de um objeto;</a:t>
            </a:r>
          </a:p>
          <a:p>
            <a:pPr eaLnBrk="1" hangingPunct="1">
              <a:lnSpc>
                <a:spcPct val="80000"/>
              </a:lnSpc>
            </a:pPr>
            <a:r>
              <a:rPr lang="pt-PT" sz="2800"/>
              <a:t>Utiliza-se como assinatura o nome set+atributo. Ex: setNome();</a:t>
            </a:r>
          </a:p>
        </p:txBody>
      </p:sp>
    </p:spTree>
    <p:extLst>
      <p:ext uri="{BB962C8B-B14F-4D97-AF65-F5344CB8AC3E}">
        <p14:creationId xmlns:p14="http://schemas.microsoft.com/office/powerpoint/2010/main" val="59509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500" dirty="0" smtClean="0"/>
              <a:t>??????</a:t>
            </a:r>
            <a:endParaRPr lang="pt-BR" sz="3500" dirty="0"/>
          </a:p>
        </p:txBody>
      </p:sp>
      <p:sp>
        <p:nvSpPr>
          <p:cNvPr id="4" name="Espaço Reservado para Conteúdo 1"/>
          <p:cNvSpPr txBox="1">
            <a:spLocks/>
          </p:cNvSpPr>
          <p:nvPr/>
        </p:nvSpPr>
        <p:spPr>
          <a:xfrm>
            <a:off x="1703512" y="1237913"/>
            <a:ext cx="8229600" cy="14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POR QUE JAVA?</a:t>
            </a:r>
          </a:p>
          <a:p>
            <a:r>
              <a:rPr lang="pt-BR" dirty="0" smtClean="0"/>
              <a:t>POR QUE ESTES CONCEITOS?</a:t>
            </a:r>
            <a:endParaRPr lang="pt-BR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03512" y="332656"/>
            <a:ext cx="8229600" cy="1371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4400" dirty="0">
                <a:latin typeface="+mj-lt"/>
                <a:ea typeface="+mj-ea"/>
                <a:cs typeface="+mj-cs"/>
              </a:rPr>
              <a:t>IMPORTÂNCIA </a:t>
            </a:r>
            <a:r>
              <a:rPr lang="pt-BR" sz="4400" dirty="0" smtClean="0">
                <a:latin typeface="+mj-lt"/>
                <a:ea typeface="+mj-ea"/>
                <a:cs typeface="+mj-cs"/>
              </a:rPr>
              <a:t>DO CURSO</a:t>
            </a:r>
            <a:endParaRPr lang="pt-BR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1333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pt-BR" smtClean="0"/>
              <a:t>CÓDIGO FONTE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EXEMPLOS</a:t>
            </a:r>
          </a:p>
        </p:txBody>
      </p:sp>
    </p:spTree>
    <p:extLst>
      <p:ext uri="{BB962C8B-B14F-4D97-AF65-F5344CB8AC3E}">
        <p14:creationId xmlns:p14="http://schemas.microsoft.com/office/powerpoint/2010/main" val="291132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pt-PT" smtClean="0"/>
              <a:t>HERANÇA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PT" smtClean="0"/>
              <a:t>Redefinição de Métodos;</a:t>
            </a:r>
          </a:p>
          <a:p>
            <a:pPr eaLnBrk="1" hangingPunct="1"/>
            <a:r>
              <a:rPr lang="pt-PT" smtClean="0"/>
              <a:t>Uso do Identificador Extends;</a:t>
            </a:r>
          </a:p>
          <a:p>
            <a:pPr eaLnBrk="1" hangingPunct="1"/>
            <a:r>
              <a:rPr lang="pt-BR" smtClean="0"/>
              <a:t>Uma SubClasse pode possuir apenas uma SuperClasse;</a:t>
            </a:r>
          </a:p>
          <a:p>
            <a:pPr eaLnBrk="1" hangingPunct="1"/>
            <a:r>
              <a:rPr lang="pt-BR" smtClean="0"/>
              <a:t>Herança múltipla não é permitida em Java</a:t>
            </a:r>
            <a:r>
              <a:rPr lang="pt-PT" smtClean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5238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pt-PT" smtClean="0"/>
              <a:t>EXEMPLO – HERANÇA:</a:t>
            </a:r>
          </a:p>
        </p:txBody>
      </p:sp>
      <p:pic>
        <p:nvPicPr>
          <p:cNvPr id="17411" name="Picture 4" descr="imagem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566988" y="1773239"/>
            <a:ext cx="7002462" cy="4668837"/>
          </a:xfrm>
          <a:noFill/>
        </p:spPr>
      </p:pic>
    </p:spTree>
    <p:extLst>
      <p:ext uri="{BB962C8B-B14F-4D97-AF65-F5344CB8AC3E}">
        <p14:creationId xmlns:p14="http://schemas.microsoft.com/office/powerpoint/2010/main" val="239179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pt-PT" smtClean="0"/>
              <a:t>EXEMPLO - HERANÇA</a:t>
            </a:r>
          </a:p>
        </p:txBody>
      </p:sp>
      <p:sp>
        <p:nvSpPr>
          <p:cNvPr id="18435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 smtClean="0"/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1189" y="1857376"/>
            <a:ext cx="8429625" cy="484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30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pt-PT" smtClean="0"/>
              <a:t>HERANÇA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PT" dirty="0" smtClean="0"/>
              <a:t>public class ClientePF </a:t>
            </a:r>
            <a:r>
              <a:rPr lang="pt-PT" b="1" dirty="0" smtClean="0"/>
              <a:t>extends</a:t>
            </a:r>
            <a:r>
              <a:rPr lang="pt-PT" dirty="0" smtClean="0"/>
              <a:t> Cliente;</a:t>
            </a:r>
          </a:p>
          <a:p>
            <a:pPr eaLnBrk="1" hangingPunct="1"/>
            <a:r>
              <a:rPr lang="pt-PT" dirty="0" smtClean="0"/>
              <a:t>ClientePF herdará todos os métodos e os atributos da classe Cliente (superclasse);</a:t>
            </a:r>
          </a:p>
        </p:txBody>
      </p:sp>
    </p:spTree>
    <p:extLst>
      <p:ext uri="{BB962C8B-B14F-4D97-AF65-F5344CB8AC3E}">
        <p14:creationId xmlns:p14="http://schemas.microsoft.com/office/powerpoint/2010/main" val="228004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CÓDIGO FONTE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81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pt-BR" smtClean="0"/>
              <a:t>Sobrecarga de Métodos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2017713"/>
            <a:ext cx="8955088" cy="4114800"/>
          </a:xfrm>
        </p:spPr>
        <p:txBody>
          <a:bodyPr/>
          <a:lstStyle/>
          <a:p>
            <a:pPr eaLnBrk="1" hangingPunct="1"/>
            <a:r>
              <a:rPr lang="pt-BR" dirty="0" smtClean="0"/>
              <a:t>Em Java é possível que uma classe possua métodos com o mesmo nome, desde que as listas de parâmetros sejam diferentes em quantidade, tipo ou em ordem. </a:t>
            </a:r>
          </a:p>
          <a:p>
            <a:pPr eaLnBrk="1" hangingPunct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926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pt-BR" smtClean="0"/>
              <a:t>ASSINATURA DE MÉTODO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2017713"/>
            <a:ext cx="8955088" cy="4114800"/>
          </a:xfrm>
        </p:spPr>
        <p:txBody>
          <a:bodyPr/>
          <a:lstStyle/>
          <a:p>
            <a:pPr eaLnBrk="1" hangingPunct="1"/>
            <a:r>
              <a:rPr lang="pt-BR" smtClean="0"/>
              <a:t>É composta de seu nome mais os tipos de argumentos que são passados para o método;</a:t>
            </a:r>
          </a:p>
          <a:p>
            <a:pPr eaLnBrk="1" hangingPunct="1"/>
            <a:r>
              <a:rPr lang="pt-BR" smtClean="0"/>
              <a:t>O tipo de retorno não é considerado parte da assinatura;</a:t>
            </a:r>
          </a:p>
        </p:txBody>
      </p:sp>
    </p:spTree>
    <p:extLst>
      <p:ext uri="{BB962C8B-B14F-4D97-AF65-F5344CB8AC3E}">
        <p14:creationId xmlns:p14="http://schemas.microsoft.com/office/powerpoint/2010/main" val="43430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pt-BR" smtClean="0"/>
              <a:t>ASSINATURA DE MÉTODO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 que está em negrito e sublinhado é a assinatura de um método</a:t>
            </a:r>
          </a:p>
          <a:p>
            <a:pPr eaLnBrk="1" hangingPunct="1"/>
            <a:r>
              <a:rPr lang="pt-BR" smtClean="0"/>
              <a:t>public void </a:t>
            </a:r>
            <a:r>
              <a:rPr lang="pt-BR" b="1" u="sng" smtClean="0"/>
              <a:t>inserir(String</a:t>
            </a:r>
            <a:r>
              <a:rPr lang="pt-BR" b="1" smtClean="0"/>
              <a:t> </a:t>
            </a:r>
            <a:r>
              <a:rPr lang="pt-BR" smtClean="0"/>
              <a:t>nome</a:t>
            </a:r>
            <a:r>
              <a:rPr lang="pt-BR" b="1" smtClean="0"/>
              <a:t>)</a:t>
            </a:r>
          </a:p>
          <a:p>
            <a:pPr eaLnBrk="1" hangingPunct="1"/>
            <a:endParaRPr lang="pt-BR" u="sng" smtClean="0"/>
          </a:p>
        </p:txBody>
      </p:sp>
    </p:spTree>
    <p:extLst>
      <p:ext uri="{BB962C8B-B14F-4D97-AF65-F5344CB8AC3E}">
        <p14:creationId xmlns:p14="http://schemas.microsoft.com/office/powerpoint/2010/main" val="291628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pt-BR" smtClean="0"/>
              <a:t>Sobrecarga de Métodos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847850" y="2017713"/>
            <a:ext cx="8631238" cy="4114800"/>
          </a:xfrm>
        </p:spPr>
        <p:txBody>
          <a:bodyPr/>
          <a:lstStyle/>
          <a:p>
            <a:pPr eaLnBrk="1" hangingPunct="1"/>
            <a:r>
              <a:rPr lang="pt-BR" smtClean="0"/>
              <a:t>O tipo de retorno não diferencia métodos, ou seja, não é possível definir métodos com nome iguais e lista de parâmetros iguais, mesmo que possuam tipos de retorno diferentes.</a:t>
            </a:r>
          </a:p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21114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9536" y="0"/>
            <a:ext cx="8229600" cy="1371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pt-PT" dirty="0" smtClean="0"/>
              <a:t>JAVA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063552" y="1052737"/>
            <a:ext cx="8352928" cy="45799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PT" sz="2800" dirty="0"/>
              <a:t>“Java é uma Linguagem de Programação e uma Plataforma“;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dirty="0"/>
              <a:t>O termo "Java" pode ser usado para fazer referência a: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uma linguagem de programação orientada a objetos;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uma coleção de </a:t>
            </a:r>
            <a:r>
              <a:rPr lang="pt-BR" dirty="0" err="1" smtClean="0"/>
              <a:t>APIs</a:t>
            </a:r>
            <a:r>
              <a:rPr lang="pt-BR" dirty="0" smtClean="0"/>
              <a:t> (classes, componentes, frameworks) para o desenvolvimento de aplicações multiplataforma;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um ambiente de execução presente em browsers, mainframes, </a:t>
            </a:r>
            <a:r>
              <a:rPr lang="pt-BR" dirty="0" err="1" smtClean="0"/>
              <a:t>SOs</a:t>
            </a:r>
            <a:r>
              <a:rPr lang="pt-BR" dirty="0" smtClean="0"/>
              <a:t>, celulares, </a:t>
            </a:r>
            <a:r>
              <a:rPr lang="pt-BR" dirty="0" err="1" smtClean="0"/>
              <a:t>smartphones</a:t>
            </a:r>
            <a:r>
              <a:rPr lang="pt-BR" dirty="0" smtClean="0"/>
              <a:t>;</a:t>
            </a:r>
          </a:p>
          <a:p>
            <a:pPr eaLnBrk="1" hangingPunct="1">
              <a:lnSpc>
                <a:spcPct val="90000"/>
              </a:lnSpc>
            </a:pPr>
            <a:endParaRPr lang="pt-PT" sz="2800" dirty="0"/>
          </a:p>
          <a:p>
            <a:pPr eaLnBrk="1" hangingPunct="1">
              <a:lnSpc>
                <a:spcPct val="90000"/>
              </a:lnSpc>
            </a:pP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4496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pt-BR" smtClean="0"/>
              <a:t>SOBRECARGA DO MÉTODO PESQUISAR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2017714"/>
            <a:ext cx="8955088" cy="45799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t-BR" smtClean="0"/>
              <a:t>public Pessoa pesquisar(String nome) {</a:t>
            </a:r>
          </a:p>
          <a:p>
            <a:pPr eaLnBrk="1" hangingPunct="1"/>
            <a:r>
              <a:rPr lang="pt-BR" smtClean="0"/>
              <a:t>...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mtClean="0"/>
              <a:t>  }</a:t>
            </a:r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public Pessoa pesquisar(int codigo) {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mtClean="0"/>
              <a:t>...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mtClean="0"/>
              <a:t>  }</a:t>
            </a:r>
          </a:p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71781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pt-BR" smtClean="0"/>
              <a:t>Abertura de Contas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public ContaCorrente(int agencia, int numero){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mtClean="0"/>
              <a:t>}</a:t>
            </a:r>
          </a:p>
          <a:p>
            <a:pPr eaLnBrk="1" hangingPunct="1"/>
            <a:r>
              <a:rPr lang="pt-BR" smtClean="0"/>
              <a:t>public ContaCorrente(int agencia, int numero, double limite){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538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PT" smtClean="0"/>
              <a:t>POLIMORFISMO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2017714"/>
            <a:ext cx="8955088" cy="4840287"/>
          </a:xfrm>
        </p:spPr>
        <p:txBody>
          <a:bodyPr/>
          <a:lstStyle/>
          <a:p>
            <a:r>
              <a:rPr lang="pt-PT" smtClean="0"/>
              <a:t>Polimorfismo (poli=muitos, morfo=forma) é uma característica essencial das linguagens orientadas a objeto;</a:t>
            </a:r>
          </a:p>
          <a:p>
            <a:r>
              <a:rPr lang="pt-PT" smtClean="0"/>
              <a:t>É o princípio pelo qual duas ou mais classes derivadas de uma mesma superclasse podem invocar métodos que têm a mesma identificação (assinatura) mas comportamentos distintos;</a:t>
            </a:r>
          </a:p>
        </p:txBody>
      </p:sp>
    </p:spTree>
    <p:extLst>
      <p:ext uri="{BB962C8B-B14F-4D97-AF65-F5344CB8AC3E}">
        <p14:creationId xmlns:p14="http://schemas.microsoft.com/office/powerpoint/2010/main" val="291492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PT" smtClean="0"/>
              <a:t>POLIMORFISMO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Polimorfismo pode ser definido também como a criação de MÉTODOS com um mesmo nome, mas códigos diferentes;</a:t>
            </a:r>
          </a:p>
          <a:p>
            <a:r>
              <a:rPr lang="pt-PT" smtClean="0"/>
              <a:t>Exemplo: a redefinição de um método para uma subclasse. O método da subclasse terá a mesma assinatura da superclasse mas implementação diferente;</a:t>
            </a:r>
          </a:p>
        </p:txBody>
      </p:sp>
    </p:spTree>
    <p:extLst>
      <p:ext uri="{BB962C8B-B14F-4D97-AF65-F5344CB8AC3E}">
        <p14:creationId xmlns:p14="http://schemas.microsoft.com/office/powerpoint/2010/main" val="136352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40013" y="1052513"/>
            <a:ext cx="7772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b="1" smtClean="0"/>
              <a:t>Polimorfismo</a:t>
            </a:r>
            <a:endParaRPr lang="pt-BR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2060576"/>
            <a:ext cx="8458200" cy="4340225"/>
          </a:xfrm>
        </p:spPr>
        <p:txBody>
          <a:bodyPr/>
          <a:lstStyle/>
          <a:p>
            <a:pPr algn="just"/>
            <a:r>
              <a:rPr lang="pt-BR" smtClean="0"/>
              <a:t>Este conceito permite a solicitação de um serviço a um objeto, cuja execução vai depender do tipo de objeto instanciado.</a:t>
            </a:r>
          </a:p>
          <a:p>
            <a:pPr algn="just">
              <a:lnSpc>
                <a:spcPct val="40000"/>
              </a:lnSpc>
              <a:buFont typeface="Wingdings" pitchFamily="2" charset="2"/>
              <a:buNone/>
            </a:pPr>
            <a:endParaRPr lang="pt-BR" smtClean="0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1524000" y="838200"/>
            <a:ext cx="9144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69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BR" smtClean="0"/>
              <a:t>INTERFACE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Seu objetivo é definir um modelo de comportamento</a:t>
            </a:r>
            <a:r>
              <a:rPr lang="pt-PT" altLang="pt-BR" smtClean="0"/>
              <a:t> para classes;</a:t>
            </a:r>
          </a:p>
          <a:p>
            <a:pPr eaLnBrk="1" hangingPunct="1"/>
            <a:r>
              <a:rPr lang="pt-PT" altLang="pt-BR" smtClean="0"/>
              <a:t>Assim como uma classe abstrata, uma interface não pode ser instanciada;</a:t>
            </a:r>
          </a:p>
          <a:p>
            <a:pPr eaLnBrk="1" hangingPunct="1"/>
            <a:r>
              <a:rPr lang="pt-PT" altLang="pt-BR" smtClean="0"/>
              <a:t>Todos métodos na interface são implicitamente abstract e public;</a:t>
            </a:r>
          </a:p>
        </p:txBody>
      </p:sp>
    </p:spTree>
    <p:extLst>
      <p:ext uri="{BB962C8B-B14F-4D97-AF65-F5344CB8AC3E}">
        <p14:creationId xmlns:p14="http://schemas.microsoft.com/office/powerpoint/2010/main" val="93505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BR" smtClean="0"/>
              <a:t>INTERFACES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0" y="2017713"/>
            <a:ext cx="8415338" cy="4114800"/>
          </a:xfrm>
        </p:spPr>
        <p:txBody>
          <a:bodyPr/>
          <a:lstStyle/>
          <a:p>
            <a:pPr eaLnBrk="1" hangingPunct="1"/>
            <a:r>
              <a:rPr lang="pt-PT" altLang="pt-BR" smtClean="0"/>
              <a:t>Os métodos não podem ser implementados nas interfaces;</a:t>
            </a:r>
          </a:p>
          <a:p>
            <a:pPr eaLnBrk="1" hangingPunct="1"/>
            <a:r>
              <a:rPr lang="pt-PT" altLang="pt-BR" smtClean="0"/>
              <a:t>A classe implementa uma interface através do uso do identificador </a:t>
            </a:r>
            <a:r>
              <a:rPr lang="pt-PT" altLang="pt-BR" b="1" smtClean="0"/>
              <a:t>implements</a:t>
            </a:r>
          </a:p>
          <a:p>
            <a:pPr eaLnBrk="1" hangingPunct="1"/>
            <a:r>
              <a:rPr lang="pt-PT" altLang="pt-BR" smtClean="0"/>
              <a:t>public class Aluno extends Pessoa </a:t>
            </a:r>
            <a:r>
              <a:rPr lang="pt-PT" altLang="pt-BR" b="1" smtClean="0"/>
              <a:t>implements</a:t>
            </a:r>
            <a:r>
              <a:rPr lang="pt-PT" altLang="pt-BR" smtClean="0"/>
              <a:t> SituacaoAcademica{</a:t>
            </a:r>
          </a:p>
          <a:p>
            <a:pPr eaLnBrk="1" hangingPunct="1"/>
            <a:r>
              <a:rPr lang="pt-PT" altLang="pt-BR" smtClean="0"/>
              <a:t>Uma classe pode implementar mais de uma interface;</a:t>
            </a:r>
          </a:p>
          <a:p>
            <a:pPr eaLnBrk="1" hangingPunct="1"/>
            <a:endParaRPr lang="pt-PT" altLang="pt-BR" smtClean="0"/>
          </a:p>
        </p:txBody>
      </p:sp>
    </p:spTree>
    <p:extLst>
      <p:ext uri="{BB962C8B-B14F-4D97-AF65-F5344CB8AC3E}">
        <p14:creationId xmlns:p14="http://schemas.microsoft.com/office/powerpoint/2010/main" val="313650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BR" smtClean="0"/>
              <a:t>INTERFACES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PT" altLang="pt-BR" smtClean="0"/>
              <a:t>Não têm atributos de dados (só podem ter constantes estáticas);</a:t>
            </a:r>
          </a:p>
          <a:p>
            <a:pPr eaLnBrk="1" hangingPunct="1"/>
            <a:r>
              <a:rPr lang="pt-PT" altLang="pt-BR" smtClean="0"/>
              <a:t>Não têm construtor;</a:t>
            </a:r>
          </a:p>
          <a:p>
            <a:pPr eaLnBrk="1" hangingPunct="1"/>
            <a:r>
              <a:rPr lang="pt-PT" altLang="pt-BR" smtClean="0"/>
              <a:t>Todos os métodos são abstratos;</a:t>
            </a:r>
          </a:p>
          <a:p>
            <a:pPr eaLnBrk="1" hangingPunct="1"/>
            <a:r>
              <a:rPr lang="pt-PT" altLang="pt-BR" smtClean="0"/>
              <a:t>Não são declaradas como class, mas como interface;</a:t>
            </a:r>
          </a:p>
          <a:p>
            <a:pPr eaLnBrk="1" hangingPunct="1"/>
            <a:endParaRPr lang="pt-PT" altLang="pt-BR" smtClean="0"/>
          </a:p>
        </p:txBody>
      </p:sp>
    </p:spTree>
    <p:extLst>
      <p:ext uri="{BB962C8B-B14F-4D97-AF65-F5344CB8AC3E}">
        <p14:creationId xmlns:p14="http://schemas.microsoft.com/office/powerpoint/2010/main" val="130714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BR" smtClean="0"/>
              <a:t>INTERFACES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Quando uma classe implementa uma interface, ela é obrigada a implementar todos os métodos definidos na interface </a:t>
            </a:r>
          </a:p>
          <a:p>
            <a:pPr eaLnBrk="1" hangingPunct="1"/>
            <a:r>
              <a:rPr lang="pt-BR" altLang="pt-BR" smtClean="0"/>
              <a:t>A classe que implementa uma interface pode acessar qualquer constante definida na interface;</a:t>
            </a:r>
            <a:endParaRPr lang="pt-PT" altLang="pt-BR" smtClean="0"/>
          </a:p>
        </p:txBody>
      </p:sp>
    </p:spTree>
    <p:extLst>
      <p:ext uri="{BB962C8B-B14F-4D97-AF65-F5344CB8AC3E}">
        <p14:creationId xmlns:p14="http://schemas.microsoft.com/office/powerpoint/2010/main" val="329822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91544" y="0"/>
            <a:ext cx="8229600" cy="1371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pt-BR" dirty="0" smtClean="0"/>
              <a:t>JAVA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775521" y="980729"/>
            <a:ext cx="8704263" cy="4840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2800" dirty="0"/>
              <a:t>Java foi lançada pela Sun em 1995. Três grandes revisões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2400" dirty="0"/>
              <a:t>Java </a:t>
            </a:r>
            <a:r>
              <a:rPr lang="pt-BR" sz="2400" dirty="0" err="1"/>
              <a:t>Development</a:t>
            </a:r>
            <a:r>
              <a:rPr lang="pt-BR" sz="2400" dirty="0"/>
              <a:t> Kit (JDK) 1.0/1.0.2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2400" dirty="0"/>
              <a:t>Java </a:t>
            </a:r>
            <a:r>
              <a:rPr lang="pt-BR" sz="2400" dirty="0" err="1"/>
              <a:t>Development</a:t>
            </a:r>
            <a:r>
              <a:rPr lang="pt-BR" sz="2400" dirty="0"/>
              <a:t> Kit (JDK) 1.1/1.1.8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2400" dirty="0"/>
              <a:t>Java 2 </a:t>
            </a:r>
            <a:r>
              <a:rPr lang="pt-BR" sz="2400" dirty="0" err="1"/>
              <a:t>Platform</a:t>
            </a:r>
            <a:r>
              <a:rPr lang="pt-BR" sz="2400" dirty="0"/>
              <a:t> (Java 2 SDK e JRE 1.2, 1.3, 1.4, 1.5 ...)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2400" dirty="0"/>
              <a:t>Atualmente: Java </a:t>
            </a:r>
            <a:r>
              <a:rPr lang="pt-BR" sz="2400" dirty="0" err="1"/>
              <a:t>Sdk</a:t>
            </a:r>
            <a:endParaRPr lang="pt-BR" sz="2400" dirty="0"/>
          </a:p>
          <a:p>
            <a:pPr eaLnBrk="1" hangingPunct="1">
              <a:lnSpc>
                <a:spcPct val="80000"/>
              </a:lnSpc>
            </a:pPr>
            <a:r>
              <a:rPr lang="pt-BR" sz="2800" dirty="0"/>
              <a:t>A evolução da linguagem é controlada pelo Java </a:t>
            </a:r>
            <a:r>
              <a:rPr lang="pt-BR" sz="2800" dirty="0" err="1"/>
              <a:t>Community</a:t>
            </a:r>
            <a:r>
              <a:rPr lang="pt-BR" sz="2800" dirty="0"/>
              <a:t> </a:t>
            </a:r>
            <a:r>
              <a:rPr lang="pt-BR" sz="2800" dirty="0" err="1"/>
              <a:t>Process</a:t>
            </a:r>
            <a:r>
              <a:rPr lang="pt-BR" sz="2800" dirty="0"/>
              <a:t> (www.jcp.org) formado pela Oracle e usuários Java</a:t>
            </a:r>
          </a:p>
          <a:p>
            <a:pPr eaLnBrk="1" hangingPunct="1">
              <a:lnSpc>
                <a:spcPct val="80000"/>
              </a:lnSpc>
            </a:pPr>
            <a:r>
              <a:rPr lang="pt-BR" sz="2800" dirty="0"/>
              <a:t>Ambientes de execução e desenvolvimento são fornecidos por fabricantes de hardware e software (</a:t>
            </a:r>
            <a:r>
              <a:rPr lang="pt-BR" sz="2800" dirty="0" err="1"/>
              <a:t>MacOS</a:t>
            </a:r>
            <a:r>
              <a:rPr lang="pt-BR" sz="2800" dirty="0"/>
              <a:t>, Linux, etc.)</a:t>
            </a:r>
          </a:p>
        </p:txBody>
      </p:sp>
    </p:spTree>
    <p:extLst>
      <p:ext uri="{BB962C8B-B14F-4D97-AF65-F5344CB8AC3E}">
        <p14:creationId xmlns:p14="http://schemas.microsoft.com/office/powerpoint/2010/main" val="40972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9536" y="0"/>
            <a:ext cx="8229600" cy="1371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pt-BR" dirty="0" smtClean="0"/>
              <a:t>LINGUAGEM JAVA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505520" y="911290"/>
            <a:ext cx="7772400" cy="4840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2200" dirty="0"/>
              <a:t>Linguagem de programação orientada a objetos;</a:t>
            </a:r>
          </a:p>
          <a:p>
            <a:pPr eaLnBrk="1" hangingPunct="1">
              <a:lnSpc>
                <a:spcPct val="80000"/>
              </a:lnSpc>
            </a:pPr>
            <a:r>
              <a:rPr lang="pt-BR" sz="2200" dirty="0"/>
              <a:t>Familiar (sintaxe parecida com C);</a:t>
            </a:r>
          </a:p>
          <a:p>
            <a:pPr eaLnBrk="1" hangingPunct="1">
              <a:lnSpc>
                <a:spcPct val="80000"/>
              </a:lnSpc>
            </a:pPr>
            <a:r>
              <a:rPr lang="pt-BR" sz="2200" dirty="0"/>
              <a:t>Simples e robusta (minimiza bugs, aumenta produtividade);</a:t>
            </a:r>
          </a:p>
          <a:p>
            <a:pPr eaLnBrk="1" hangingPunct="1">
              <a:lnSpc>
                <a:spcPct val="80000"/>
              </a:lnSpc>
            </a:pPr>
            <a:r>
              <a:rPr lang="pt-BR" sz="2200" dirty="0"/>
              <a:t>maior portabilidade;</a:t>
            </a:r>
          </a:p>
          <a:p>
            <a:pPr eaLnBrk="1" hangingPunct="1">
              <a:lnSpc>
                <a:spcPct val="80000"/>
              </a:lnSpc>
            </a:pPr>
            <a:r>
              <a:rPr lang="pt-BR" sz="2200" dirty="0"/>
              <a:t>Com coleta de lixo (menos bugs, mais produtividade);</a:t>
            </a:r>
          </a:p>
          <a:p>
            <a:pPr eaLnBrk="1" hangingPunct="1">
              <a:lnSpc>
                <a:spcPct val="80000"/>
              </a:lnSpc>
            </a:pPr>
            <a:r>
              <a:rPr lang="pt-BR" sz="2200" dirty="0"/>
              <a:t>Independente de plataforma;</a:t>
            </a:r>
          </a:p>
          <a:p>
            <a:pPr eaLnBrk="1" hangingPunct="1">
              <a:lnSpc>
                <a:spcPct val="80000"/>
              </a:lnSpc>
            </a:pPr>
            <a:r>
              <a:rPr lang="pt-BR" sz="2200" dirty="0"/>
              <a:t>Segura (vários mecanismos para controlar segurança);</a:t>
            </a:r>
          </a:p>
          <a:p>
            <a:pPr eaLnBrk="1" hangingPunct="1">
              <a:lnSpc>
                <a:spcPct val="80000"/>
              </a:lnSpc>
            </a:pPr>
            <a:r>
              <a:rPr lang="pt-BR" sz="2200" dirty="0"/>
              <a:t>Código intermediário de máquina virtual interpretado( compilação rápida - + produtividade no desenvolvimento);</a:t>
            </a:r>
          </a:p>
          <a:p>
            <a:pPr eaLnBrk="1" hangingPunct="1">
              <a:lnSpc>
                <a:spcPct val="80000"/>
              </a:lnSpc>
            </a:pPr>
            <a:r>
              <a:rPr lang="pt-BR" sz="2200" dirty="0"/>
              <a:t>Sintaxe uniforme, rigorosa quanto a tipos (código mais simples, menos diferenças em funcionalidades iguais);</a:t>
            </a:r>
          </a:p>
          <a:p>
            <a:pPr eaLnBrk="1" hangingPunct="1">
              <a:lnSpc>
                <a:spcPct val="80000"/>
              </a:lnSpc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2798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0"/>
            <a:ext cx="8229600" cy="1371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pt-PT" dirty="0" smtClean="0"/>
              <a:t>JAVA - Plataforma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438590" y="1021079"/>
            <a:ext cx="10018713" cy="3124201"/>
          </a:xfrm>
        </p:spPr>
        <p:txBody>
          <a:bodyPr/>
          <a:lstStyle/>
          <a:p>
            <a:pPr marL="609600" indent="-609600"/>
            <a:r>
              <a:rPr lang="pt-BR" dirty="0" smtClean="0"/>
              <a:t>A Plataforma define o ambiente de hardware e software onde programas são executados;</a:t>
            </a:r>
            <a:endParaRPr lang="pt-PT" dirty="0" smtClean="0"/>
          </a:p>
          <a:p>
            <a:pPr marL="609600" indent="-609600"/>
            <a:r>
              <a:rPr lang="pt-BR" dirty="0" smtClean="0"/>
              <a:t>A plataforma Java possui dois componentes principais:</a:t>
            </a:r>
          </a:p>
          <a:p>
            <a:pPr marL="990600" lvl="1" indent="-533400"/>
            <a:r>
              <a:rPr lang="pt-BR" dirty="0" smtClean="0"/>
              <a:t>Máquina Virtual Java (JVM)</a:t>
            </a:r>
            <a:endParaRPr lang="en-US" dirty="0" smtClean="0"/>
          </a:p>
          <a:p>
            <a:pPr marL="990600" lvl="1" indent="-533400"/>
            <a:r>
              <a:rPr lang="pt-BR" dirty="0" smtClean="0"/>
              <a:t>Interface para Desenvolvimento de Aplicações (API Java)</a:t>
            </a:r>
            <a:endParaRPr lang="pt-PT" dirty="0" smtClean="0"/>
          </a:p>
          <a:p>
            <a:pPr marL="609600" indent="-609600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3652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775520" y="0"/>
            <a:ext cx="8229600" cy="1371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pt-PT" dirty="0" smtClean="0"/>
              <a:t>JAVA - PLATAFORMA</a:t>
            </a:r>
          </a:p>
        </p:txBody>
      </p:sp>
      <p:pic>
        <p:nvPicPr>
          <p:cNvPr id="36867" name="Picture 4" descr="g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328989" y="2436814"/>
            <a:ext cx="6007372" cy="2329249"/>
          </a:xfrm>
          <a:noFill/>
        </p:spPr>
      </p:pic>
    </p:spTree>
    <p:extLst>
      <p:ext uri="{BB962C8B-B14F-4D97-AF65-F5344CB8AC3E}">
        <p14:creationId xmlns:p14="http://schemas.microsoft.com/office/powerpoint/2010/main" val="35007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358</TotalTime>
  <Words>1898</Words>
  <Application>Microsoft Office PowerPoint</Application>
  <PresentationFormat>Widescreen</PresentationFormat>
  <Paragraphs>319</Paragraphs>
  <Slides>58</Slides>
  <Notes>55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58</vt:i4>
      </vt:variant>
    </vt:vector>
  </HeadingPairs>
  <TitlesOfParts>
    <vt:vector size="68" baseType="lpstr">
      <vt:lpstr>Arial</vt:lpstr>
      <vt:lpstr>Calibri</vt:lpstr>
      <vt:lpstr>Corbel</vt:lpstr>
      <vt:lpstr>Courier New</vt:lpstr>
      <vt:lpstr>Monotype Sorts</vt:lpstr>
      <vt:lpstr>Verdana</vt:lpstr>
      <vt:lpstr>Verdana-Italic</vt:lpstr>
      <vt:lpstr>Wingdings</vt:lpstr>
      <vt:lpstr>Paralaxe</vt:lpstr>
      <vt:lpstr>Imagem de bitmap</vt:lpstr>
      <vt:lpstr>Curso de Java e Orientação a Objetos</vt:lpstr>
      <vt:lpstr>PLANO DE ENSINO</vt:lpstr>
      <vt:lpstr>METODOLOGIA</vt:lpstr>
      <vt:lpstr>Apresentação do PowerPoint</vt:lpstr>
      <vt:lpstr>JAVA</vt:lpstr>
      <vt:lpstr>JAVA</vt:lpstr>
      <vt:lpstr>LINGUAGEM JAVA</vt:lpstr>
      <vt:lpstr>JAVA - Plataforma</vt:lpstr>
      <vt:lpstr>JAVA - PLATAFORMA</vt:lpstr>
      <vt:lpstr>AMBIENTE JAVA</vt:lpstr>
      <vt:lpstr>Apresentação do PowerPoint</vt:lpstr>
      <vt:lpstr>AMBIENTE DE EXECUÇÃO E DESENVOLVIMENTO</vt:lpstr>
      <vt:lpstr>COMPILAÇÃO PARA BYTECODE</vt:lpstr>
      <vt:lpstr>Apresentação do PowerPoint</vt:lpstr>
      <vt:lpstr>COMPILAÇÃO</vt:lpstr>
      <vt:lpstr>Apresentação do PowerPoint</vt:lpstr>
      <vt:lpstr>AMBIENTE JAVA</vt:lpstr>
      <vt:lpstr>Apresentação do PowerPoint</vt:lpstr>
      <vt:lpstr>ALGUMAS OBSERVAÇÕES</vt:lpstr>
      <vt:lpstr>ORIENTAÇÃO A OBJETOS</vt:lpstr>
      <vt:lpstr>ORIENTAÇÃO A OBJETOS</vt:lpstr>
      <vt:lpstr>TIPOS ABSTRATOS DE DADOS</vt:lpstr>
      <vt:lpstr>Estrutura (atributos): Cor Marca Modelo Comportamento (métodos): Ligar Desligar</vt:lpstr>
      <vt:lpstr>EXEMPLOS</vt:lpstr>
      <vt:lpstr>EXEMPLOS</vt:lpstr>
      <vt:lpstr>Apresentação do PowerPoint</vt:lpstr>
      <vt:lpstr>CLASSE</vt:lpstr>
      <vt:lpstr>MÉTODO CONSTRUTOR</vt:lpstr>
      <vt:lpstr>Atributos</vt:lpstr>
      <vt:lpstr>OBJETOS</vt:lpstr>
      <vt:lpstr>Encapsulamento</vt:lpstr>
      <vt:lpstr>Encapsulamento</vt:lpstr>
      <vt:lpstr>Controle de Acesso</vt:lpstr>
      <vt:lpstr>Controle de Acesso</vt:lpstr>
      <vt:lpstr>Controle de Acesso</vt:lpstr>
      <vt:lpstr>CONTROLE DE ACESSO</vt:lpstr>
      <vt:lpstr>Mensagem</vt:lpstr>
      <vt:lpstr>MÉTODOS ACESSADORES E MODIFICADORES</vt:lpstr>
      <vt:lpstr>MÉTODOS ACESSADORES E MODIFICADORES</vt:lpstr>
      <vt:lpstr>CÓDIGO FONTE</vt:lpstr>
      <vt:lpstr>HERANÇA</vt:lpstr>
      <vt:lpstr>EXEMPLO – HERANÇA:</vt:lpstr>
      <vt:lpstr>EXEMPLO - HERANÇA</vt:lpstr>
      <vt:lpstr>HERANÇA</vt:lpstr>
      <vt:lpstr>CÓDIGO FONTE</vt:lpstr>
      <vt:lpstr>Sobrecarga de Métodos</vt:lpstr>
      <vt:lpstr>ASSINATURA DE MÉTODO</vt:lpstr>
      <vt:lpstr>ASSINATURA DE MÉTODO</vt:lpstr>
      <vt:lpstr>Sobrecarga de Métodos</vt:lpstr>
      <vt:lpstr>SOBRECARGA DO MÉTODO PESQUISAR</vt:lpstr>
      <vt:lpstr>Abertura de Contas</vt:lpstr>
      <vt:lpstr>POLIMORFISMO</vt:lpstr>
      <vt:lpstr>POLIMORFISMO</vt:lpstr>
      <vt:lpstr>Polimorfismo</vt:lpstr>
      <vt:lpstr>INTERFACE</vt:lpstr>
      <vt:lpstr>INTERFACES</vt:lpstr>
      <vt:lpstr>INTERFACES</vt:lpstr>
      <vt:lpstr>INTERFACES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Java e Orientação a Objetos</dc:title>
  <dc:creator>helder</dc:creator>
  <cp:lastModifiedBy>helder</cp:lastModifiedBy>
  <cp:revision>16</cp:revision>
  <dcterms:created xsi:type="dcterms:W3CDTF">2019-01-06T15:38:15Z</dcterms:created>
  <dcterms:modified xsi:type="dcterms:W3CDTF">2019-01-15T01:10:03Z</dcterms:modified>
</cp:coreProperties>
</file>