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Override PartName="/ppt/notesSlides/notesSlide56.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Override PartName="/ppt/notesSlides/notesSlide3.xml" ContentType="application/vnd.openxmlformats-officedocument.presentationml.notesSlide+xml"/>
  <Default Extension="png" ContentType="image/png"/>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notesSlides/notesSlide39.xml" ContentType="application/vnd.openxmlformats-officedocument.presentationml.notesSlide+xml"/>
  <Override PartName="/ppt/notesSlides/notesSlide57.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Default Extension="emf" ContentType="image/x-emf"/>
  <Override PartName="/ppt/notesSlides/notesSlide17.xml" ContentType="application/vnd.openxmlformats-officedocument.presentationml.notesSlide+xml"/>
  <Override PartName="/ppt/notesSlides/notesSlide28.xml" ContentType="application/vnd.openxmlformats-officedocument.presentationml.notesSlide+xml"/>
  <Default Extension="jpeg" ContentType="image/jpeg"/>
  <Override PartName="/ppt/notesSlides/notesSlide37.xml" ContentType="application/vnd.openxmlformats-officedocument.presentationml.notesSlide+xml"/>
  <Override PartName="/ppt/notesSlides/notesSlide46.xml" ContentType="application/vnd.openxmlformats-officedocument.presentationml.notesSlide+xml"/>
  <Override PartName="/ppt/notesSlides/notesSlide55.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ppt/notesSlides/notesSlide44.xml" ContentType="application/vnd.openxmlformats-officedocument.presentationml.notesSlide+xml"/>
  <Override PartName="/ppt/notesSlides/notesSlide53.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42.xml" ContentType="application/vnd.openxmlformats-officedocument.presentationml.notesSlide+xml"/>
  <Override PartName="/ppt/notesSlides/notesSlide51.xml" ContentType="application/vnd.openxmlformats-officedocument.presentationml.notesSlide+xml"/>
  <Override PartName="/ppt/notesSlides/notesSlide60.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notesSlides/notesSlide58.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61.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notesSlides/notesSlide1.xml" ContentType="application/vnd.openxmlformats-officedocument.presentationml.notesSlide+xml"/>
  <Override PartName="/ppt/notesSlides/notesSlide59.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notesSlides/notesSlide48.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0"/>
  </p:notesMasterIdLst>
  <p:sldIdLst>
    <p:sldId id="256" r:id="rId2"/>
    <p:sldId id="257" r:id="rId3"/>
    <p:sldId id="266" r:id="rId4"/>
    <p:sldId id="270" r:id="rId5"/>
    <p:sldId id="284" r:id="rId6"/>
    <p:sldId id="285" r:id="rId7"/>
    <p:sldId id="286" r:id="rId8"/>
    <p:sldId id="288" r:id="rId9"/>
    <p:sldId id="271" r:id="rId10"/>
    <p:sldId id="289" r:id="rId11"/>
    <p:sldId id="290" r:id="rId12"/>
    <p:sldId id="333" r:id="rId13"/>
    <p:sldId id="272" r:id="rId14"/>
    <p:sldId id="291" r:id="rId15"/>
    <p:sldId id="292" r:id="rId16"/>
    <p:sldId id="293" r:id="rId17"/>
    <p:sldId id="273" r:id="rId18"/>
    <p:sldId id="274" r:id="rId19"/>
    <p:sldId id="294" r:id="rId20"/>
    <p:sldId id="323" r:id="rId21"/>
    <p:sldId id="295" r:id="rId22"/>
    <p:sldId id="296" r:id="rId23"/>
    <p:sldId id="336" r:id="rId24"/>
    <p:sldId id="297" r:id="rId25"/>
    <p:sldId id="334" r:id="rId26"/>
    <p:sldId id="335" r:id="rId27"/>
    <p:sldId id="298" r:id="rId28"/>
    <p:sldId id="299" r:id="rId29"/>
    <p:sldId id="300" r:id="rId30"/>
    <p:sldId id="301" r:id="rId31"/>
    <p:sldId id="302" r:id="rId32"/>
    <p:sldId id="303" r:id="rId33"/>
    <p:sldId id="304" r:id="rId34"/>
    <p:sldId id="306" r:id="rId35"/>
    <p:sldId id="307" r:id="rId36"/>
    <p:sldId id="308" r:id="rId37"/>
    <p:sldId id="276" r:id="rId38"/>
    <p:sldId id="324" r:id="rId39"/>
    <p:sldId id="309" r:id="rId40"/>
    <p:sldId id="277" r:id="rId41"/>
    <p:sldId id="310" r:id="rId42"/>
    <p:sldId id="311" r:id="rId43"/>
    <p:sldId id="312" r:id="rId44"/>
    <p:sldId id="278" r:id="rId45"/>
    <p:sldId id="313" r:id="rId46"/>
    <p:sldId id="314" r:id="rId47"/>
    <p:sldId id="315" r:id="rId48"/>
    <p:sldId id="317" r:id="rId49"/>
    <p:sldId id="318" r:id="rId50"/>
    <p:sldId id="340" r:id="rId51"/>
    <p:sldId id="319" r:id="rId52"/>
    <p:sldId id="320" r:id="rId53"/>
    <p:sldId id="321" r:id="rId54"/>
    <p:sldId id="322" r:id="rId55"/>
    <p:sldId id="325" r:id="rId56"/>
    <p:sldId id="326" r:id="rId57"/>
    <p:sldId id="327" r:id="rId58"/>
    <p:sldId id="328" r:id="rId59"/>
    <p:sldId id="332" r:id="rId60"/>
    <p:sldId id="329" r:id="rId61"/>
    <p:sldId id="331" r:id="rId62"/>
    <p:sldId id="330" r:id="rId63"/>
    <p:sldId id="281" r:id="rId64"/>
    <p:sldId id="337" r:id="rId65"/>
    <p:sldId id="338" r:id="rId66"/>
    <p:sldId id="339" r:id="rId67"/>
    <p:sldId id="341" r:id="rId68"/>
    <p:sldId id="342" r:id="rId6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5" d="100"/>
          <a:sy n="75" d="100"/>
        </p:scale>
        <p:origin x="-714"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7153586-B8EA-4C3A-8DAE-D42D42A93AB4}" type="datetimeFigureOut">
              <a:rPr lang="en-US" smtClean="0"/>
              <a:pPr/>
              <a:t>11/17/2011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09C30AA-43CA-42E7-B15D-4F2AC4A1EFAC}"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a:t>
            </a:r>
            <a:r>
              <a:rPr lang="en-US" baseline="0" dirty="0" smtClean="0"/>
              <a:t> this lecture we will start solving inverse problems.</a:t>
            </a:r>
            <a:endParaRPr lang="en-US" dirty="0"/>
          </a:p>
        </p:txBody>
      </p:sp>
      <p:sp>
        <p:nvSpPr>
          <p:cNvPr id="4" name="Slide Number Placeholder 3"/>
          <p:cNvSpPr>
            <a:spLocks noGrp="1"/>
          </p:cNvSpPr>
          <p:nvPr>
            <p:ph type="sldNum" sz="quarter" idx="10"/>
          </p:nvPr>
        </p:nvSpPr>
        <p:spPr/>
        <p:txBody>
          <a:bodyPr/>
          <a:lstStyle/>
          <a:p>
            <a:fld id="{909C30AA-43CA-42E7-B15D-4F2AC4A1EFAC}"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Note</a:t>
            </a:r>
            <a:r>
              <a:rPr lang="en-US" baseline="0" dirty="0" smtClean="0"/>
              <a:t> that the L2 norm is the familiar Euclidean length.  The others are generalizations of it using different powers.</a:t>
            </a:r>
            <a:endParaRPr lang="en-US" dirty="0"/>
          </a:p>
        </p:txBody>
      </p:sp>
      <p:sp>
        <p:nvSpPr>
          <p:cNvPr id="4" name="Slide Number Placeholder 3"/>
          <p:cNvSpPr>
            <a:spLocks noGrp="1"/>
          </p:cNvSpPr>
          <p:nvPr>
            <p:ph type="sldNum" sz="quarter" idx="10"/>
          </p:nvPr>
        </p:nvSpPr>
        <p:spPr/>
        <p:txBody>
          <a:bodyPr/>
          <a:lstStyle/>
          <a:p>
            <a:fld id="{909C30AA-43CA-42E7-B15D-4F2AC4A1EFAC}" type="slidenum">
              <a:rPr lang="en-US" smtClean="0"/>
              <a:pPr/>
              <a:t>11</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Note</a:t>
            </a:r>
            <a:r>
              <a:rPr lang="en-US" baseline="0" dirty="0" smtClean="0"/>
              <a:t> that the L2 norm is the familiar Euclidean length.  The others are generalizations of it using </a:t>
            </a:r>
            <a:r>
              <a:rPr lang="en-US" baseline="0" smtClean="0"/>
              <a:t>different powers.</a:t>
            </a:r>
            <a:endParaRPr lang="en-US"/>
          </a:p>
        </p:txBody>
      </p:sp>
      <p:sp>
        <p:nvSpPr>
          <p:cNvPr id="4" name="Slide Number Placeholder 3"/>
          <p:cNvSpPr>
            <a:spLocks noGrp="1"/>
          </p:cNvSpPr>
          <p:nvPr>
            <p:ph type="sldNum" sz="quarter" idx="10"/>
          </p:nvPr>
        </p:nvSpPr>
        <p:spPr/>
        <p:txBody>
          <a:bodyPr/>
          <a:lstStyle/>
          <a:p>
            <a:fld id="{909C30AA-43CA-42E7-B15D-4F2AC4A1EFAC}" type="slidenum">
              <a:rPr lang="en-US" smtClean="0"/>
              <a:pPr/>
              <a:t>12</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latin typeface="Times New Roman" pitchFamily="18" charset="0"/>
              <a:cs typeface="Times New Roman"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latin typeface="Times New Roman" pitchFamily="18" charset="0"/>
              <a:cs typeface="Times New Roman"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latin typeface="Times New Roman" pitchFamily="18" charset="0"/>
              <a:cs typeface="Times New Roman"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Times New Roman" pitchFamily="18" charset="0"/>
                <a:cs typeface="Times New Roman" pitchFamily="18" charset="0"/>
              </a:rPr>
              <a:t>The higher</a:t>
            </a:r>
            <a:r>
              <a:rPr lang="en-US" sz="1200" baseline="0" dirty="0" smtClean="0">
                <a:latin typeface="Times New Roman" pitchFamily="18" charset="0"/>
                <a:cs typeface="Times New Roman" pitchFamily="18" charset="0"/>
              </a:rPr>
              <a:t> norms give preferential weight to the largest of the errors.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latin typeface="Times New Roman" pitchFamily="18" charset="0"/>
              <a:cs typeface="Times New Roman"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Times New Roman" pitchFamily="18" charset="0"/>
                <a:cs typeface="Times New Roman" pitchFamily="18" charset="0"/>
              </a:rPr>
              <a:t>Fig ?. Hypothetical prediction error, </a:t>
            </a:r>
            <a:r>
              <a:rPr lang="en-US" sz="1200" i="1" dirty="0" err="1" smtClean="0">
                <a:latin typeface="Cambria Math" pitchFamily="18" charset="0"/>
                <a:ea typeface="Cambria Math" pitchFamily="18" charset="0"/>
                <a:cs typeface="Times New Roman" pitchFamily="18" charset="0"/>
              </a:rPr>
              <a:t>e</a:t>
            </a:r>
            <a:r>
              <a:rPr lang="en-US" sz="1200" i="1" baseline="-25000" dirty="0" err="1" smtClean="0">
                <a:latin typeface="Cambria Math" pitchFamily="18" charset="0"/>
                <a:ea typeface="Cambria Math" pitchFamily="18" charset="0"/>
                <a:cs typeface="Times New Roman" pitchFamily="18" charset="0"/>
              </a:rPr>
              <a:t>i</a:t>
            </a:r>
            <a:r>
              <a:rPr lang="en-US" sz="1200" i="1" dirty="0" smtClean="0">
                <a:latin typeface="Cambria Math" pitchFamily="18" charset="0"/>
                <a:ea typeface="Cambria Math" pitchFamily="18" charset="0"/>
                <a:cs typeface="Times New Roman" pitchFamily="18" charset="0"/>
              </a:rPr>
              <a:t>(</a:t>
            </a:r>
            <a:r>
              <a:rPr lang="en-US" sz="1200" i="1" dirty="0" err="1" smtClean="0">
                <a:latin typeface="Cambria Math" pitchFamily="18" charset="0"/>
                <a:ea typeface="Cambria Math" pitchFamily="18" charset="0"/>
                <a:cs typeface="Times New Roman" pitchFamily="18" charset="0"/>
              </a:rPr>
              <a:t>z</a:t>
            </a:r>
            <a:r>
              <a:rPr lang="en-US" sz="1200" i="1" baseline="-25000" dirty="0" err="1" smtClean="0">
                <a:latin typeface="Cambria Math" pitchFamily="18" charset="0"/>
                <a:ea typeface="Cambria Math" pitchFamily="18" charset="0"/>
                <a:cs typeface="Times New Roman" pitchFamily="18" charset="0"/>
              </a:rPr>
              <a:t>i</a:t>
            </a:r>
            <a:r>
              <a:rPr lang="en-US" sz="1200" i="1" dirty="0" smtClean="0">
                <a:latin typeface="Cambria Math" pitchFamily="18" charset="0"/>
                <a:ea typeface="Cambria Math" pitchFamily="18" charset="0"/>
                <a:cs typeface="Times New Roman" pitchFamily="18" charset="0"/>
              </a:rPr>
              <a:t>)</a:t>
            </a:r>
            <a:r>
              <a:rPr lang="en-US" sz="1200" dirty="0" smtClean="0">
                <a:latin typeface="Times New Roman" pitchFamily="18" charset="0"/>
                <a:cs typeface="Times New Roman" pitchFamily="18" charset="0"/>
              </a:rPr>
              <a:t>, and its absolute value, raised the powers, </a:t>
            </a:r>
            <a:r>
              <a:rPr lang="en-US" sz="1200" i="1" dirty="0" smtClean="0">
                <a:latin typeface="Cambria Math" pitchFamily="18" charset="0"/>
                <a:ea typeface="Cambria Math" pitchFamily="18" charset="0"/>
                <a:cs typeface="Times New Roman" pitchFamily="18" charset="0"/>
              </a:rPr>
              <a:t>1</a:t>
            </a:r>
            <a:r>
              <a:rPr lang="en-US" sz="1200" dirty="0" smtClean="0">
                <a:latin typeface="Times New Roman" pitchFamily="18" charset="0"/>
                <a:cs typeface="Times New Roman" pitchFamily="18" charset="0"/>
              </a:rPr>
              <a:t>, </a:t>
            </a:r>
            <a:r>
              <a:rPr lang="en-US" sz="1200" i="1" dirty="0" smtClean="0">
                <a:latin typeface="Cambria Math" pitchFamily="18" charset="0"/>
                <a:ea typeface="Cambria Math" pitchFamily="18" charset="0"/>
                <a:cs typeface="Times New Roman" pitchFamily="18" charset="0"/>
              </a:rPr>
              <a:t>2</a:t>
            </a:r>
            <a:r>
              <a:rPr lang="en-US" sz="1200" dirty="0" smtClean="0">
                <a:latin typeface="Times New Roman" pitchFamily="18" charset="0"/>
                <a:cs typeface="Times New Roman" pitchFamily="18" charset="0"/>
              </a:rPr>
              <a:t> and </a:t>
            </a:r>
            <a:r>
              <a:rPr lang="en-US" sz="1200" i="1" dirty="0" smtClean="0">
                <a:latin typeface="Cambria Math" pitchFamily="18" charset="0"/>
                <a:ea typeface="Cambria Math" pitchFamily="18" charset="0"/>
                <a:cs typeface="Times New Roman" pitchFamily="18" charset="0"/>
              </a:rPr>
              <a:t>10</a:t>
            </a:r>
            <a:r>
              <a:rPr lang="en-US" sz="1200" dirty="0" smtClean="0">
                <a:latin typeface="Times New Roman" pitchFamily="18" charset="0"/>
                <a:cs typeface="Times New Roman" pitchFamily="18" charset="0"/>
              </a:rPr>
              <a:t>.  While most elements of </a:t>
            </a:r>
            <a:r>
              <a:rPr lang="en-US" sz="1200" i="1" dirty="0" smtClean="0">
                <a:latin typeface="Cambria Math" pitchFamily="18" charset="0"/>
                <a:ea typeface="Cambria Math" pitchFamily="18" charset="0"/>
                <a:cs typeface="Times New Roman" pitchFamily="18" charset="0"/>
              </a:rPr>
              <a:t>|</a:t>
            </a:r>
            <a:r>
              <a:rPr lang="en-US" sz="1200" i="1" dirty="0" err="1" smtClean="0">
                <a:latin typeface="Cambria Math" pitchFamily="18" charset="0"/>
                <a:ea typeface="Cambria Math" pitchFamily="18" charset="0"/>
                <a:cs typeface="Times New Roman" pitchFamily="18" charset="0"/>
              </a:rPr>
              <a:t>e</a:t>
            </a:r>
            <a:r>
              <a:rPr lang="en-US" sz="1200" i="1" baseline="-25000" dirty="0" err="1" smtClean="0">
                <a:latin typeface="Cambria Math" pitchFamily="18" charset="0"/>
                <a:ea typeface="Cambria Math" pitchFamily="18" charset="0"/>
                <a:cs typeface="Times New Roman" pitchFamily="18" charset="0"/>
              </a:rPr>
              <a:t>i</a:t>
            </a:r>
            <a:r>
              <a:rPr lang="en-US" sz="1200" i="1" dirty="0" smtClean="0">
                <a:latin typeface="Cambria Math" pitchFamily="18" charset="0"/>
                <a:ea typeface="Cambria Math" pitchFamily="18" charset="0"/>
                <a:cs typeface="Times New Roman" pitchFamily="18" charset="0"/>
              </a:rPr>
              <a:t>| </a:t>
            </a:r>
            <a:r>
              <a:rPr lang="en-US" sz="1200" dirty="0" smtClean="0">
                <a:latin typeface="Times New Roman" pitchFamily="18" charset="0"/>
                <a:cs typeface="Times New Roman" pitchFamily="18" charset="0"/>
              </a:rPr>
              <a:t>are numerically significant, only a few elements of </a:t>
            </a:r>
            <a:r>
              <a:rPr lang="en-US" sz="1200" i="1" dirty="0" smtClean="0">
                <a:latin typeface="Cambria Math" pitchFamily="18" charset="0"/>
                <a:ea typeface="Cambria Math" pitchFamily="18" charset="0"/>
                <a:cs typeface="Times New Roman" pitchFamily="18" charset="0"/>
              </a:rPr>
              <a:t>|e</a:t>
            </a:r>
            <a:r>
              <a:rPr lang="en-US" sz="1200" i="1" baseline="-25000" dirty="0" smtClean="0">
                <a:latin typeface="Cambria Math" pitchFamily="18" charset="0"/>
                <a:ea typeface="Cambria Math" pitchFamily="18" charset="0"/>
                <a:cs typeface="Times New Roman" pitchFamily="18" charset="0"/>
              </a:rPr>
              <a:t>i</a:t>
            </a:r>
            <a:r>
              <a:rPr lang="en-US" sz="1200" i="1" dirty="0" smtClean="0">
                <a:latin typeface="Cambria Math" pitchFamily="18" charset="0"/>
                <a:ea typeface="Cambria Math" pitchFamily="18" charset="0"/>
                <a:cs typeface="Times New Roman" pitchFamily="18" charset="0"/>
              </a:rPr>
              <a:t>|</a:t>
            </a:r>
            <a:r>
              <a:rPr lang="en-US" sz="1200" i="1" baseline="30000" dirty="0" smtClean="0">
                <a:latin typeface="Cambria Math" pitchFamily="18" charset="0"/>
                <a:ea typeface="Cambria Math" pitchFamily="18" charset="0"/>
                <a:cs typeface="Times New Roman" pitchFamily="18" charset="0"/>
              </a:rPr>
              <a:t>10</a:t>
            </a:r>
            <a:r>
              <a:rPr lang="en-US" sz="1200" i="1" dirty="0" smtClean="0">
                <a:latin typeface="Cambria Math" pitchFamily="18" charset="0"/>
                <a:ea typeface="Cambria Math" pitchFamily="18" charset="0"/>
                <a:cs typeface="Times New Roman" pitchFamily="18" charset="0"/>
              </a:rPr>
              <a:t> </a:t>
            </a:r>
            <a:r>
              <a:rPr lang="en-US" sz="1200" dirty="0" smtClean="0">
                <a:latin typeface="Times New Roman" pitchFamily="18" charset="0"/>
                <a:cs typeface="Times New Roman" pitchFamily="18" charset="0"/>
              </a:rPr>
              <a:t>are. </a:t>
            </a:r>
            <a:r>
              <a:rPr lang="en-US" sz="1200" i="1" dirty="0" err="1" smtClean="0">
                <a:latin typeface="Times New Roman" pitchFamily="18" charset="0"/>
                <a:cs typeface="Times New Roman" pitchFamily="18" charset="0"/>
              </a:rPr>
              <a:t>MatLab</a:t>
            </a:r>
            <a:r>
              <a:rPr lang="en-US" sz="1200" dirty="0" smtClean="0">
                <a:latin typeface="Times New Roman" pitchFamily="18" charset="0"/>
                <a:cs typeface="Times New Roman" pitchFamily="18" charset="0"/>
              </a:rPr>
              <a:t> script gda03_??.</a:t>
            </a:r>
          </a:p>
          <a:p>
            <a:endParaRPr lang="en-US" dirty="0"/>
          </a:p>
        </p:txBody>
      </p:sp>
      <p:sp>
        <p:nvSpPr>
          <p:cNvPr id="4" name="Slide Number Placeholder 3"/>
          <p:cNvSpPr>
            <a:spLocks noGrp="1"/>
          </p:cNvSpPr>
          <p:nvPr>
            <p:ph type="sldNum" sz="quarter" idx="10"/>
          </p:nvPr>
        </p:nvSpPr>
        <p:spPr/>
        <p:txBody>
          <a:bodyPr/>
          <a:lstStyle/>
          <a:p>
            <a:fld id="{909C30AA-43CA-42E7-B15D-4F2AC4A1EFAC}" type="slidenum">
              <a:rPr lang="en-US" smtClean="0"/>
              <a:pPr/>
              <a:t>13</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limiting</a:t>
            </a:r>
            <a:r>
              <a:rPr lang="en-US" baseline="0" dirty="0" smtClean="0"/>
              <a:t> case say the norm of e is the absolute value of its largest element.</a:t>
            </a:r>
            <a:endParaRPr lang="en-US" dirty="0"/>
          </a:p>
        </p:txBody>
      </p:sp>
      <p:sp>
        <p:nvSpPr>
          <p:cNvPr id="4" name="Slide Number Placeholder 3"/>
          <p:cNvSpPr>
            <a:spLocks noGrp="1"/>
          </p:cNvSpPr>
          <p:nvPr>
            <p:ph type="sldNum" sz="quarter" idx="10"/>
          </p:nvPr>
        </p:nvSpPr>
        <p:spPr/>
        <p:txBody>
          <a:bodyPr/>
          <a:lstStyle/>
          <a:p>
            <a:fld id="{909C30AA-43CA-42E7-B15D-4F2AC4A1EFAC}" type="slidenum">
              <a:rPr lang="en-US" smtClean="0"/>
              <a:pPr/>
              <a:t>14</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best</a:t>
            </a:r>
            <a:r>
              <a:rPr lang="en-US" baseline="0" dirty="0" smtClean="0"/>
              <a:t> estimate of the model parameters is the one that minimizes the norm of the error vector.</a:t>
            </a:r>
          </a:p>
          <a:p>
            <a:r>
              <a:rPr lang="en-US" baseline="0" dirty="0" smtClean="0"/>
              <a:t>Note that E is interpreted as the overall or total error.</a:t>
            </a:r>
            <a:endParaRPr lang="en-US" dirty="0"/>
          </a:p>
        </p:txBody>
      </p:sp>
      <p:sp>
        <p:nvSpPr>
          <p:cNvPr id="4" name="Slide Number Placeholder 3"/>
          <p:cNvSpPr>
            <a:spLocks noGrp="1"/>
          </p:cNvSpPr>
          <p:nvPr>
            <p:ph type="sldNum" sz="quarter" idx="10"/>
          </p:nvPr>
        </p:nvSpPr>
        <p:spPr/>
        <p:txBody>
          <a:bodyPr/>
          <a:lstStyle/>
          <a:p>
            <a:fld id="{909C30AA-43CA-42E7-B15D-4F2AC4A1EFAC}" type="slidenum">
              <a:rPr lang="en-US" smtClean="0"/>
              <a:pPr/>
              <a:t>15</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Different</a:t>
            </a:r>
            <a:r>
              <a:rPr lang="en-US" baseline="0" dirty="0" smtClean="0"/>
              <a:t> estimate of the model parameters for each norm.</a:t>
            </a:r>
            <a:endParaRPr lang="en-US" dirty="0"/>
          </a:p>
        </p:txBody>
      </p:sp>
      <p:sp>
        <p:nvSpPr>
          <p:cNvPr id="4" name="Slide Number Placeholder 3"/>
          <p:cNvSpPr>
            <a:spLocks noGrp="1"/>
          </p:cNvSpPr>
          <p:nvPr>
            <p:ph type="sldNum" sz="quarter" idx="10"/>
          </p:nvPr>
        </p:nvSpPr>
        <p:spPr/>
        <p:txBody>
          <a:bodyPr/>
          <a:lstStyle/>
          <a:p>
            <a:fld id="{909C30AA-43CA-42E7-B15D-4F2AC4A1EFAC}" type="slidenum">
              <a:rPr lang="en-US" smtClean="0"/>
              <a:pPr/>
              <a:t>16</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latin typeface="Times New Roman" pitchFamily="18" charset="0"/>
              <a:cs typeface="Times New Roman"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latin typeface="Times New Roman" pitchFamily="18" charset="0"/>
              <a:cs typeface="Times New Roman"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latin typeface="Times New Roman" pitchFamily="18" charset="0"/>
              <a:cs typeface="Times New Roman"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Times New Roman" pitchFamily="18" charset="0"/>
                <a:cs typeface="Times New Roman" pitchFamily="18" charset="0"/>
              </a:rPr>
              <a:t>Straight</a:t>
            </a:r>
            <a:r>
              <a:rPr lang="en-US" sz="1200" baseline="0" dirty="0" smtClean="0">
                <a:latin typeface="Times New Roman" pitchFamily="18" charset="0"/>
                <a:cs typeface="Times New Roman" pitchFamily="18" charset="0"/>
              </a:rPr>
              <a:t> line problem solved under three different norms.</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latin typeface="Times New Roman" pitchFamily="18" charset="0"/>
                <a:cs typeface="Times New Roman" pitchFamily="18" charset="0"/>
              </a:rPr>
              <a:t>This is a worst-case example, since the data have a horrible outlier (be sure to point it out).</a:t>
            </a:r>
            <a:endParaRPr lang="en-US" sz="1200" dirty="0" smtClean="0">
              <a:latin typeface="Times New Roman" pitchFamily="18" charset="0"/>
              <a:cs typeface="Times New Roman"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latin typeface="Times New Roman" pitchFamily="18" charset="0"/>
              <a:cs typeface="Times New Roman"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Times New Roman" pitchFamily="18" charset="0"/>
                <a:cs typeface="Times New Roman" pitchFamily="18" charset="0"/>
              </a:rPr>
              <a:t>Fig ?. Straight line fits to </a:t>
            </a:r>
            <a:r>
              <a:rPr lang="en-US" sz="1200" i="1" dirty="0" smtClean="0">
                <a:latin typeface="Cambria Math" pitchFamily="18" charset="0"/>
                <a:ea typeface="Cambria Math" pitchFamily="18" charset="0"/>
                <a:cs typeface="Times New Roman" pitchFamily="18" charset="0"/>
              </a:rPr>
              <a:t>(</a:t>
            </a:r>
            <a:r>
              <a:rPr lang="en-US" sz="1200" i="1" dirty="0" err="1" smtClean="0">
                <a:latin typeface="Cambria Math" pitchFamily="18" charset="0"/>
                <a:ea typeface="Cambria Math" pitchFamily="18" charset="0"/>
                <a:cs typeface="Times New Roman" pitchFamily="18" charset="0"/>
              </a:rPr>
              <a:t>z,d</a:t>
            </a:r>
            <a:r>
              <a:rPr lang="en-US" sz="1200" i="1" dirty="0" smtClean="0">
                <a:latin typeface="Cambria Math" pitchFamily="18" charset="0"/>
                <a:ea typeface="Cambria Math" pitchFamily="18" charset="0"/>
                <a:cs typeface="Times New Roman" pitchFamily="18" charset="0"/>
              </a:rPr>
              <a:t>)</a:t>
            </a:r>
            <a:r>
              <a:rPr lang="en-US" sz="1200" dirty="0" smtClean="0">
                <a:latin typeface="Times New Roman" pitchFamily="18" charset="0"/>
                <a:cs typeface="Times New Roman" pitchFamily="18" charset="0"/>
              </a:rPr>
              <a:t> pairs where the error is measured under the </a:t>
            </a:r>
            <a:r>
              <a:rPr lang="en-US" sz="1200" i="1" dirty="0" smtClean="0">
                <a:latin typeface="Cambria Math" pitchFamily="18" charset="0"/>
                <a:ea typeface="Cambria Math" pitchFamily="18" charset="0"/>
                <a:cs typeface="Times New Roman" pitchFamily="18" charset="0"/>
              </a:rPr>
              <a:t>L</a:t>
            </a:r>
            <a:r>
              <a:rPr lang="en-US" sz="1200" i="1" baseline="-25000" dirty="0" smtClean="0">
                <a:latin typeface="Cambria Math" pitchFamily="18" charset="0"/>
                <a:ea typeface="Cambria Math" pitchFamily="18" charset="0"/>
                <a:cs typeface="Times New Roman" pitchFamily="18" charset="0"/>
              </a:rPr>
              <a:t>1</a:t>
            </a:r>
            <a:r>
              <a:rPr lang="en-US" sz="1200" dirty="0" smtClean="0">
                <a:latin typeface="Times New Roman" pitchFamily="18" charset="0"/>
                <a:cs typeface="Times New Roman" pitchFamily="18" charset="0"/>
              </a:rPr>
              <a:t>, </a:t>
            </a:r>
            <a:r>
              <a:rPr lang="en-US" sz="1200" i="1" dirty="0" smtClean="0">
                <a:latin typeface="Cambria Math" pitchFamily="18" charset="0"/>
                <a:ea typeface="Cambria Math" pitchFamily="18" charset="0"/>
                <a:cs typeface="Times New Roman" pitchFamily="18" charset="0"/>
              </a:rPr>
              <a:t>L</a:t>
            </a:r>
            <a:r>
              <a:rPr lang="en-US" sz="1200" i="1" baseline="-25000" dirty="0" smtClean="0">
                <a:latin typeface="Cambria Math" pitchFamily="18" charset="0"/>
                <a:ea typeface="Cambria Math" pitchFamily="18" charset="0"/>
                <a:cs typeface="Times New Roman" pitchFamily="18" charset="0"/>
              </a:rPr>
              <a:t>2</a:t>
            </a:r>
            <a:r>
              <a:rPr lang="en-US" sz="1200" dirty="0" smtClean="0">
                <a:latin typeface="Times New Roman" pitchFamily="18" charset="0"/>
                <a:cs typeface="Times New Roman" pitchFamily="18" charset="0"/>
              </a:rPr>
              <a:t> and </a:t>
            </a:r>
            <a:r>
              <a:rPr lang="en-US" sz="1200" i="1" dirty="0" smtClean="0">
                <a:latin typeface="Cambria Math" pitchFamily="18" charset="0"/>
                <a:ea typeface="Cambria Math" pitchFamily="18" charset="0"/>
                <a:cs typeface="Times New Roman" pitchFamily="18" charset="0"/>
              </a:rPr>
              <a:t>L</a:t>
            </a:r>
            <a:r>
              <a:rPr lang="en-US" sz="1200" i="1" baseline="-25000" dirty="0" smtClean="0">
                <a:latin typeface="Cambria Math" pitchFamily="18" charset="0"/>
                <a:ea typeface="Cambria Math" pitchFamily="18" charset="0"/>
                <a:cs typeface="Times New Roman" pitchFamily="18" charset="0"/>
              </a:rPr>
              <a:t>∞</a:t>
            </a:r>
            <a:r>
              <a:rPr lang="en-US" sz="1200" dirty="0" smtClean="0">
                <a:latin typeface="Times New Roman" pitchFamily="18" charset="0"/>
                <a:cs typeface="Times New Roman" pitchFamily="18" charset="0"/>
              </a:rPr>
              <a:t>  norms.  The </a:t>
            </a:r>
            <a:r>
              <a:rPr lang="en-US" sz="1200" i="1" dirty="0" smtClean="0">
                <a:latin typeface="Cambria Math" pitchFamily="18" charset="0"/>
                <a:ea typeface="Cambria Math" pitchFamily="18" charset="0"/>
                <a:cs typeface="Times New Roman" pitchFamily="18" charset="0"/>
              </a:rPr>
              <a:t>L</a:t>
            </a:r>
            <a:r>
              <a:rPr lang="en-US" sz="1200" i="1" baseline="-25000" dirty="0" smtClean="0">
                <a:latin typeface="Cambria Math" pitchFamily="18" charset="0"/>
                <a:ea typeface="Cambria Math" pitchFamily="18" charset="0"/>
                <a:cs typeface="Times New Roman" pitchFamily="18" charset="0"/>
              </a:rPr>
              <a:t>1</a:t>
            </a:r>
            <a:r>
              <a:rPr lang="en-US" sz="1200" dirty="0" smtClean="0">
                <a:latin typeface="Times New Roman" pitchFamily="18" charset="0"/>
                <a:cs typeface="Times New Roman" pitchFamily="18" charset="0"/>
              </a:rPr>
              <a:t> norm gives the least weight to the one outlier. </a:t>
            </a:r>
            <a:r>
              <a:rPr lang="en-US" sz="1200" i="1" dirty="0" err="1" smtClean="0">
                <a:latin typeface="Times New Roman" pitchFamily="18" charset="0"/>
                <a:cs typeface="Times New Roman" pitchFamily="18" charset="0"/>
              </a:rPr>
              <a:t>MatLab</a:t>
            </a:r>
            <a:r>
              <a:rPr lang="en-US" sz="1200" dirty="0" smtClean="0">
                <a:latin typeface="Times New Roman" pitchFamily="18" charset="0"/>
                <a:cs typeface="Times New Roman" pitchFamily="18" charset="0"/>
              </a:rPr>
              <a:t> script gda03_??.</a:t>
            </a:r>
          </a:p>
          <a:p>
            <a:endParaRPr lang="en-US" dirty="0"/>
          </a:p>
        </p:txBody>
      </p:sp>
      <p:sp>
        <p:nvSpPr>
          <p:cNvPr id="4" name="Slide Number Placeholder 3"/>
          <p:cNvSpPr>
            <a:spLocks noGrp="1"/>
          </p:cNvSpPr>
          <p:nvPr>
            <p:ph type="sldNum" sz="quarter" idx="10"/>
          </p:nvPr>
        </p:nvSpPr>
        <p:spPr/>
        <p:txBody>
          <a:bodyPr/>
          <a:lstStyle/>
          <a:p>
            <a:fld id="{909C30AA-43CA-42E7-B15D-4F2AC4A1EFAC}" type="slidenum">
              <a:rPr lang="en-US" smtClean="0"/>
              <a:pPr/>
              <a:t>17</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latin typeface="Times New Roman" pitchFamily="18" charset="0"/>
              <a:cs typeface="Times New Roman"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latin typeface="Times New Roman" pitchFamily="18" charset="0"/>
              <a:cs typeface="Times New Roman"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Times New Roman" pitchFamily="18" charset="0"/>
                <a:cs typeface="Times New Roman" pitchFamily="18" charset="0"/>
              </a:rPr>
              <a:t>Use</a:t>
            </a:r>
            <a:r>
              <a:rPr lang="en-US" sz="1200" baseline="0" dirty="0" smtClean="0">
                <a:latin typeface="Times New Roman" pitchFamily="18" charset="0"/>
                <a:cs typeface="Times New Roman" pitchFamily="18" charset="0"/>
              </a:rPr>
              <a:t> low norms for long-tailed </a:t>
            </a:r>
            <a:r>
              <a:rPr lang="en-US" sz="1200" baseline="0" dirty="0" err="1" smtClean="0">
                <a:latin typeface="Times New Roman" pitchFamily="18" charset="0"/>
                <a:cs typeface="Times New Roman" pitchFamily="18" charset="0"/>
              </a:rPr>
              <a:t>p.d.f.’s</a:t>
            </a:r>
            <a:r>
              <a:rPr lang="en-US" sz="1200" baseline="0" dirty="0" smtClean="0">
                <a:latin typeface="Times New Roman" pitchFamily="18" charset="0"/>
                <a:cs typeface="Times New Roman" pitchFamily="18" charset="0"/>
              </a:rPr>
              <a:t>, high norms for short tailed </a:t>
            </a:r>
            <a:r>
              <a:rPr lang="en-US" sz="1200" baseline="0" dirty="0" err="1" smtClean="0">
                <a:latin typeface="Times New Roman" pitchFamily="18" charset="0"/>
                <a:cs typeface="Times New Roman" pitchFamily="18" charset="0"/>
              </a:rPr>
              <a:t>p.d.f.’s</a:t>
            </a:r>
            <a:endParaRPr lang="en-US" sz="1200" dirty="0" smtClean="0">
              <a:latin typeface="Times New Roman" pitchFamily="18" charset="0"/>
              <a:cs typeface="Times New Roman"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Times New Roman" pitchFamily="18" charset="0"/>
                <a:cs typeface="Times New Roman" pitchFamily="18" charset="0"/>
              </a:rPr>
              <a:t>Fig ?. A) Long-tailed probability density function. B) Short-tailed probability density function. </a:t>
            </a:r>
            <a:r>
              <a:rPr lang="en-US" sz="1200" i="1" dirty="0" err="1" smtClean="0">
                <a:latin typeface="Times New Roman" pitchFamily="18" charset="0"/>
                <a:cs typeface="Times New Roman" pitchFamily="18" charset="0"/>
              </a:rPr>
              <a:t>MatLab</a:t>
            </a:r>
            <a:r>
              <a:rPr lang="en-US" sz="1200" dirty="0" smtClean="0">
                <a:latin typeface="Times New Roman" pitchFamily="18" charset="0"/>
                <a:cs typeface="Times New Roman" pitchFamily="18" charset="0"/>
              </a:rPr>
              <a:t> script gda03_??.</a:t>
            </a:r>
          </a:p>
          <a:p>
            <a:endParaRPr lang="en-US" dirty="0"/>
          </a:p>
        </p:txBody>
      </p:sp>
      <p:sp>
        <p:nvSpPr>
          <p:cNvPr id="4" name="Slide Number Placeholder 3"/>
          <p:cNvSpPr>
            <a:spLocks noGrp="1"/>
          </p:cNvSpPr>
          <p:nvPr>
            <p:ph type="sldNum" sz="quarter" idx="10"/>
          </p:nvPr>
        </p:nvSpPr>
        <p:spPr/>
        <p:txBody>
          <a:bodyPr/>
          <a:lstStyle/>
          <a:p>
            <a:fld id="{909C30AA-43CA-42E7-B15D-4F2AC4A1EFAC}" type="slidenum">
              <a:rPr lang="en-US" smtClean="0"/>
              <a:pPr/>
              <a:t>18</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This is a very important</a:t>
            </a:r>
            <a:r>
              <a:rPr lang="en-US" baseline="0" dirty="0" smtClean="0"/>
              <a:t> correspondence.  The corollary is that if the data are not Gaussian-distributed, all bets are off!</a:t>
            </a:r>
            <a:endParaRPr lang="en-US" dirty="0"/>
          </a:p>
        </p:txBody>
      </p:sp>
      <p:sp>
        <p:nvSpPr>
          <p:cNvPr id="4" name="Slide Number Placeholder 3"/>
          <p:cNvSpPr>
            <a:spLocks noGrp="1"/>
          </p:cNvSpPr>
          <p:nvPr>
            <p:ph type="sldNum" sz="quarter" idx="10"/>
          </p:nvPr>
        </p:nvSpPr>
        <p:spPr/>
        <p:txBody>
          <a:bodyPr/>
          <a:lstStyle/>
          <a:p>
            <a:fld id="{909C30AA-43CA-42E7-B15D-4F2AC4A1EFAC}" type="slidenum">
              <a:rPr lang="en-US" smtClean="0"/>
              <a:pPr/>
              <a:t>19</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Least-squares</a:t>
            </a:r>
            <a:r>
              <a:rPr lang="en-US" baseline="0" dirty="0" smtClean="0"/>
              <a:t> = L2 norm</a:t>
            </a:r>
            <a:endParaRPr lang="en-US" dirty="0"/>
          </a:p>
        </p:txBody>
      </p:sp>
      <p:sp>
        <p:nvSpPr>
          <p:cNvPr id="4" name="Slide Number Placeholder 3"/>
          <p:cNvSpPr>
            <a:spLocks noGrp="1"/>
          </p:cNvSpPr>
          <p:nvPr>
            <p:ph type="sldNum" sz="quarter" idx="10"/>
          </p:nvPr>
        </p:nvSpPr>
        <p:spPr/>
        <p:txBody>
          <a:bodyPr/>
          <a:lstStyle/>
          <a:p>
            <a:fld id="{909C30AA-43CA-42E7-B15D-4F2AC4A1EFAC}" type="slidenum">
              <a:rPr lang="en-US" smtClean="0"/>
              <a:pPr/>
              <a:t>20</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09C30AA-43CA-42E7-B15D-4F2AC4A1EFAC}" type="slidenum">
              <a:rPr lang="en-US" smtClean="0"/>
              <a:pPr/>
              <a:t>3</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L2 norm</a:t>
            </a:r>
            <a:endParaRPr lang="en-US" dirty="0"/>
          </a:p>
        </p:txBody>
      </p:sp>
      <p:sp>
        <p:nvSpPr>
          <p:cNvPr id="4" name="Slide Number Placeholder 3"/>
          <p:cNvSpPr>
            <a:spLocks noGrp="1"/>
          </p:cNvSpPr>
          <p:nvPr>
            <p:ph type="sldNum" sz="quarter" idx="10"/>
          </p:nvPr>
        </p:nvSpPr>
        <p:spPr/>
        <p:txBody>
          <a:bodyPr/>
          <a:lstStyle/>
          <a:p>
            <a:fld id="{909C30AA-43CA-42E7-B15D-4F2AC4A1EFAC}" type="slidenum">
              <a:rPr lang="en-US" smtClean="0"/>
              <a:pPr/>
              <a:t>21</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Point out the need for a three </a:t>
            </a:r>
            <a:r>
              <a:rPr lang="en-US" baseline="0" dirty="0" smtClean="0"/>
              <a:t>different names (</a:t>
            </a:r>
            <a:r>
              <a:rPr lang="en-US" baseline="0" dirty="0" err="1" smtClean="0"/>
              <a:t>i</a:t>
            </a:r>
            <a:r>
              <a:rPr lang="en-US" baseline="0" dirty="0" smtClean="0"/>
              <a:t>, j and k in this case) for the dummy variables in the three summations.  Else they will get confused when we multiply out the expression </a:t>
            </a:r>
            <a:endParaRPr lang="en-US" dirty="0"/>
          </a:p>
        </p:txBody>
      </p:sp>
      <p:sp>
        <p:nvSpPr>
          <p:cNvPr id="4" name="Slide Number Placeholder 3"/>
          <p:cNvSpPr>
            <a:spLocks noGrp="1"/>
          </p:cNvSpPr>
          <p:nvPr>
            <p:ph type="sldNum" sz="quarter" idx="10"/>
          </p:nvPr>
        </p:nvSpPr>
        <p:spPr/>
        <p:txBody>
          <a:bodyPr/>
          <a:lstStyle/>
          <a:p>
            <a:fld id="{909C30AA-43CA-42E7-B15D-4F2AC4A1EFAC}" type="slidenum">
              <a:rPr lang="en-US" smtClean="0"/>
              <a:pPr/>
              <a:t>22</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Note that the order of the</a:t>
            </a:r>
            <a:r>
              <a:rPr lang="en-US" baseline="0" dirty="0" smtClean="0"/>
              <a:t> summations have been reversed.</a:t>
            </a:r>
            <a:endParaRPr lang="en-US" dirty="0"/>
          </a:p>
        </p:txBody>
      </p:sp>
      <p:sp>
        <p:nvSpPr>
          <p:cNvPr id="4" name="Slide Number Placeholder 3"/>
          <p:cNvSpPr>
            <a:spLocks noGrp="1"/>
          </p:cNvSpPr>
          <p:nvPr>
            <p:ph type="sldNum" sz="quarter" idx="10"/>
          </p:nvPr>
        </p:nvSpPr>
        <p:spPr/>
        <p:txBody>
          <a:bodyPr/>
          <a:lstStyle/>
          <a:p>
            <a:fld id="{909C30AA-43CA-42E7-B15D-4F2AC4A1EFAC}" type="slidenum">
              <a:rPr lang="en-US" smtClean="0"/>
              <a:pPr/>
              <a:t>23</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All</a:t>
            </a:r>
            <a:r>
              <a:rPr lang="en-US" baseline="0" dirty="0" smtClean="0"/>
              <a:t> the model parameters are assumed to be independent of one another, so that the derivative one with respect to another is zero. The derivative of one with respect to itself is unity.</a:t>
            </a:r>
            <a:endParaRPr lang="en-US" dirty="0"/>
          </a:p>
        </p:txBody>
      </p:sp>
      <p:sp>
        <p:nvSpPr>
          <p:cNvPr id="4" name="Slide Number Placeholder 3"/>
          <p:cNvSpPr>
            <a:spLocks noGrp="1"/>
          </p:cNvSpPr>
          <p:nvPr>
            <p:ph type="sldNum" sz="quarter" idx="10"/>
          </p:nvPr>
        </p:nvSpPr>
        <p:spPr/>
        <p:txBody>
          <a:bodyPr/>
          <a:lstStyle/>
          <a:p>
            <a:fld id="{909C30AA-43CA-42E7-B15D-4F2AC4A1EFAC}" type="slidenum">
              <a:rPr lang="en-US" smtClean="0"/>
              <a:pPr/>
              <a:t>25</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Since</a:t>
            </a:r>
            <a:r>
              <a:rPr lang="en-US" baseline="0" dirty="0" smtClean="0"/>
              <a:t> the </a:t>
            </a:r>
            <a:r>
              <a:rPr lang="en-US" baseline="0" dirty="0" err="1" smtClean="0"/>
              <a:t>Kronecker</a:t>
            </a:r>
            <a:r>
              <a:rPr lang="en-US" baseline="0" dirty="0" smtClean="0"/>
              <a:t> delta is just the elements of the identity matrix, its algebra is simple:</a:t>
            </a:r>
          </a:p>
          <a:p>
            <a:r>
              <a:rPr lang="en-US" baseline="0" dirty="0" smtClean="0"/>
              <a:t>Cross out the summation cross out the summation.  Cross out the delta.  Replace the summed over </a:t>
            </a:r>
            <a:r>
              <a:rPr lang="en-US" baseline="0" dirty="0" err="1" smtClean="0"/>
              <a:t>variaible</a:t>
            </a:r>
            <a:r>
              <a:rPr lang="en-US" baseline="0" dirty="0" smtClean="0"/>
              <a:t> name with the un-summed-over variable name.</a:t>
            </a:r>
            <a:endParaRPr lang="en-US" dirty="0"/>
          </a:p>
        </p:txBody>
      </p:sp>
      <p:sp>
        <p:nvSpPr>
          <p:cNvPr id="4" name="Slide Number Placeholder 3"/>
          <p:cNvSpPr>
            <a:spLocks noGrp="1"/>
          </p:cNvSpPr>
          <p:nvPr>
            <p:ph type="sldNum" sz="quarter" idx="10"/>
          </p:nvPr>
        </p:nvSpPr>
        <p:spPr/>
        <p:txBody>
          <a:bodyPr/>
          <a:lstStyle/>
          <a:p>
            <a:fld id="{909C30AA-43CA-42E7-B15D-4F2AC4A1EFAC}" type="slidenum">
              <a:rPr lang="en-US" smtClean="0"/>
              <a:pPr/>
              <a:t>26</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You step</a:t>
            </a:r>
            <a:r>
              <a:rPr lang="en-US" baseline="0" dirty="0" smtClean="0"/>
              <a:t> through the </a:t>
            </a:r>
            <a:r>
              <a:rPr lang="en-US" baseline="0" dirty="0" err="1" smtClean="0"/>
              <a:t>Kronecker</a:t>
            </a:r>
            <a:r>
              <a:rPr lang="en-US" baseline="0" dirty="0" smtClean="0"/>
              <a:t> delta algebra here.  The summed variable is j, the un-summed one is q.</a:t>
            </a:r>
          </a:p>
          <a:p>
            <a:r>
              <a:rPr lang="en-US" baseline="0" dirty="0" smtClean="0"/>
              <a:t>so cross out the sum-j, cross out the delta-j-q, and change all remaining </a:t>
            </a:r>
            <a:r>
              <a:rPr lang="en-US" baseline="0" dirty="0" err="1" smtClean="0"/>
              <a:t>j’s</a:t>
            </a:r>
            <a:r>
              <a:rPr lang="en-US" baseline="0" dirty="0" smtClean="0"/>
              <a:t> to </a:t>
            </a:r>
            <a:r>
              <a:rPr lang="en-US" baseline="0" dirty="0" err="1" smtClean="0"/>
              <a:t>q’s</a:t>
            </a:r>
            <a:r>
              <a:rPr lang="en-US" baseline="0" dirty="0" smtClean="0"/>
              <a:t>.</a:t>
            </a:r>
          </a:p>
          <a:p>
            <a:r>
              <a:rPr lang="en-US" baseline="0" dirty="0" smtClean="0"/>
              <a:t>The third term is zero since it is not a function of the model parameters.</a:t>
            </a:r>
          </a:p>
        </p:txBody>
      </p:sp>
      <p:sp>
        <p:nvSpPr>
          <p:cNvPr id="4" name="Slide Number Placeholder 3"/>
          <p:cNvSpPr>
            <a:spLocks noGrp="1"/>
          </p:cNvSpPr>
          <p:nvPr>
            <p:ph type="sldNum" sz="quarter" idx="10"/>
          </p:nvPr>
        </p:nvSpPr>
        <p:spPr/>
        <p:txBody>
          <a:bodyPr/>
          <a:lstStyle/>
          <a:p>
            <a:fld id="{909C30AA-43CA-42E7-B15D-4F2AC4A1EFAC}" type="slidenum">
              <a:rPr lang="en-US" smtClean="0"/>
              <a:pPr/>
              <a:t>27</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You might work through the conversion of the summation</a:t>
            </a:r>
            <a:r>
              <a:rPr lang="en-US" baseline="0" dirty="0" smtClean="0"/>
              <a:t> notation to the matrix notation.</a:t>
            </a:r>
            <a:endParaRPr lang="en-US" dirty="0"/>
          </a:p>
        </p:txBody>
      </p:sp>
      <p:sp>
        <p:nvSpPr>
          <p:cNvPr id="4" name="Slide Number Placeholder 3"/>
          <p:cNvSpPr>
            <a:spLocks noGrp="1"/>
          </p:cNvSpPr>
          <p:nvPr>
            <p:ph type="sldNum" sz="quarter" idx="10"/>
          </p:nvPr>
        </p:nvSpPr>
        <p:spPr/>
        <p:txBody>
          <a:bodyPr/>
          <a:lstStyle/>
          <a:p>
            <a:fld id="{909C30AA-43CA-42E7-B15D-4F2AC4A1EFAC}" type="slidenum">
              <a:rPr lang="en-US" smtClean="0"/>
              <a:pPr/>
              <a:t>28</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Mention</a:t>
            </a:r>
            <a:r>
              <a:rPr lang="en-US" baseline="0" dirty="0" smtClean="0"/>
              <a:t> that we will examine the cases when there is no inverse later in the lecture.</a:t>
            </a:r>
            <a:endParaRPr lang="en-US" dirty="0"/>
          </a:p>
        </p:txBody>
      </p:sp>
      <p:sp>
        <p:nvSpPr>
          <p:cNvPr id="4" name="Slide Number Placeholder 3"/>
          <p:cNvSpPr>
            <a:spLocks noGrp="1"/>
          </p:cNvSpPr>
          <p:nvPr>
            <p:ph type="sldNum" sz="quarter" idx="10"/>
          </p:nvPr>
        </p:nvSpPr>
        <p:spPr/>
        <p:txBody>
          <a:bodyPr/>
          <a:lstStyle/>
          <a:p>
            <a:fld id="{909C30AA-43CA-42E7-B15D-4F2AC4A1EFAC}" type="slidenum">
              <a:rPr lang="en-US" smtClean="0"/>
              <a:pPr/>
              <a:t>29</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This is</a:t>
            </a:r>
            <a:r>
              <a:rPr lang="en-US" baseline="0" dirty="0" smtClean="0"/>
              <a:t> the most important formula in the course.</a:t>
            </a:r>
          </a:p>
          <a:p>
            <a:r>
              <a:rPr lang="en-US" baseline="0" dirty="0" smtClean="0"/>
              <a:t>The second most important is the error </a:t>
            </a:r>
            <a:r>
              <a:rPr lang="en-US" baseline="0" dirty="0" err="1" smtClean="0"/>
              <a:t>propagtion</a:t>
            </a:r>
            <a:r>
              <a:rPr lang="en-US" baseline="0" dirty="0" smtClean="0"/>
              <a:t> formula.</a:t>
            </a:r>
            <a:endParaRPr lang="en-US" dirty="0"/>
          </a:p>
        </p:txBody>
      </p:sp>
      <p:sp>
        <p:nvSpPr>
          <p:cNvPr id="4" name="Slide Number Placeholder 3"/>
          <p:cNvSpPr>
            <a:spLocks noGrp="1"/>
          </p:cNvSpPr>
          <p:nvPr>
            <p:ph type="sldNum" sz="quarter" idx="10"/>
          </p:nvPr>
        </p:nvSpPr>
        <p:spPr/>
        <p:txBody>
          <a:bodyPr/>
          <a:lstStyle/>
          <a:p>
            <a:fld id="{909C30AA-43CA-42E7-B15D-4F2AC4A1EFAC}" type="slidenum">
              <a:rPr lang="en-US" smtClean="0"/>
              <a:pPr/>
              <a:t>30</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Explain</a:t>
            </a:r>
            <a:r>
              <a:rPr lang="en-US" baseline="0" dirty="0" smtClean="0"/>
              <a:t> the use of the ‘backslash</a:t>
            </a:r>
            <a:r>
              <a:rPr lang="en-US" baseline="0" smtClean="0"/>
              <a:t>’ operator.</a:t>
            </a:r>
            <a:endParaRPr lang="en-US" dirty="0"/>
          </a:p>
        </p:txBody>
      </p:sp>
      <p:sp>
        <p:nvSpPr>
          <p:cNvPr id="4" name="Slide Number Placeholder 3"/>
          <p:cNvSpPr>
            <a:spLocks noGrp="1"/>
          </p:cNvSpPr>
          <p:nvPr>
            <p:ph type="sldNum" sz="quarter" idx="10"/>
          </p:nvPr>
        </p:nvSpPr>
        <p:spPr/>
        <p:txBody>
          <a:bodyPr/>
          <a:lstStyle/>
          <a:p>
            <a:fld id="{909C30AA-43CA-42E7-B15D-4F2AC4A1EFAC}" type="slidenum">
              <a:rPr lang="en-US" smtClean="0"/>
              <a:pPr/>
              <a:t>35</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An estimate of a </a:t>
            </a:r>
            <a:r>
              <a:rPr lang="en-US" baseline="0" dirty="0" smtClean="0"/>
              <a:t>model parameter may incorrectly predict the data … but by how much?</a:t>
            </a:r>
            <a:endParaRPr lang="en-US" dirty="0"/>
          </a:p>
        </p:txBody>
      </p:sp>
      <p:sp>
        <p:nvSpPr>
          <p:cNvPr id="4" name="Slide Number Placeholder 3"/>
          <p:cNvSpPr>
            <a:spLocks noGrp="1"/>
          </p:cNvSpPr>
          <p:nvPr>
            <p:ph type="sldNum" sz="quarter" idx="10"/>
          </p:nvPr>
        </p:nvSpPr>
        <p:spPr/>
        <p:txBody>
          <a:bodyPr/>
          <a:lstStyle/>
          <a:p>
            <a:fld id="{909C30AA-43CA-42E7-B15D-4F2AC4A1EFAC}" type="slidenum">
              <a:rPr lang="en-US" smtClean="0"/>
              <a:pPr/>
              <a:t>4</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We</a:t>
            </a:r>
            <a:r>
              <a:rPr lang="en-US" baseline="0" dirty="0" smtClean="0"/>
              <a:t> just set the problem up.  No need to multiply out the matrices to obtain an analytic</a:t>
            </a:r>
          </a:p>
          <a:p>
            <a:r>
              <a:rPr lang="en-US" baseline="0" dirty="0" smtClean="0"/>
              <a:t>solution, because we are going to use </a:t>
            </a:r>
            <a:r>
              <a:rPr lang="en-US" baseline="0" dirty="0" err="1" smtClean="0"/>
              <a:t>MatLab</a:t>
            </a:r>
            <a:r>
              <a:rPr lang="en-US" baseline="0" dirty="0" smtClean="0"/>
              <a:t> to solve the problem.</a:t>
            </a:r>
            <a:endParaRPr lang="en-US" dirty="0"/>
          </a:p>
        </p:txBody>
      </p:sp>
      <p:sp>
        <p:nvSpPr>
          <p:cNvPr id="4" name="Slide Number Placeholder 3"/>
          <p:cNvSpPr>
            <a:spLocks noGrp="1"/>
          </p:cNvSpPr>
          <p:nvPr>
            <p:ph type="sldNum" sz="quarter" idx="10"/>
          </p:nvPr>
        </p:nvSpPr>
        <p:spPr/>
        <p:txBody>
          <a:bodyPr/>
          <a:lstStyle/>
          <a:p>
            <a:fld id="{909C30AA-43CA-42E7-B15D-4F2AC4A1EFAC}" type="slidenum">
              <a:rPr lang="en-US" smtClean="0"/>
              <a:pPr/>
              <a:t>36</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dirty="0" smtClean="0">
                <a:latin typeface="Times New Roman" pitchFamily="18" charset="0"/>
                <a:cs typeface="Times New Roman" pitchFamily="18" charset="0"/>
              </a:rPr>
              <a:t>Fig ? (circles) Earthquakes in the Kurile </a:t>
            </a:r>
            <a:r>
              <a:rPr lang="en-US" sz="1200" dirty="0" err="1" smtClean="0">
                <a:latin typeface="Times New Roman" pitchFamily="18" charset="0"/>
                <a:cs typeface="Times New Roman" pitchFamily="18" charset="0"/>
              </a:rPr>
              <a:t>subduction</a:t>
            </a:r>
            <a:r>
              <a:rPr lang="en-US" sz="1200" dirty="0" smtClean="0">
                <a:latin typeface="Times New Roman" pitchFamily="18" charset="0"/>
                <a:cs typeface="Times New Roman" pitchFamily="18" charset="0"/>
              </a:rPr>
              <a:t> zone, northwest Pacific ocean. The </a:t>
            </a:r>
            <a:r>
              <a:rPr lang="en-US" sz="1200" i="1" dirty="0" smtClean="0">
                <a:latin typeface="Cambria Math" pitchFamily="18" charset="0"/>
                <a:ea typeface="Cambria Math" pitchFamily="18" charset="0"/>
                <a:cs typeface="Times New Roman" pitchFamily="18" charset="0"/>
              </a:rPr>
              <a:t>x</a:t>
            </a:r>
            <a:r>
              <a:rPr lang="en-US" sz="1200" dirty="0" smtClean="0">
                <a:latin typeface="Times New Roman" pitchFamily="18" charset="0"/>
                <a:cs typeface="Times New Roman" pitchFamily="18" charset="0"/>
              </a:rPr>
              <a:t>-axis points north and the </a:t>
            </a:r>
            <a:r>
              <a:rPr lang="en-US" sz="1200" i="1" dirty="0" smtClean="0">
                <a:latin typeface="Cambria Math" pitchFamily="18" charset="0"/>
                <a:ea typeface="Cambria Math" pitchFamily="18" charset="0"/>
                <a:cs typeface="Times New Roman" pitchFamily="18" charset="0"/>
              </a:rPr>
              <a:t>y</a:t>
            </a:r>
            <a:r>
              <a:rPr lang="en-US" sz="1200" dirty="0" smtClean="0">
                <a:latin typeface="Times New Roman" pitchFamily="18" charset="0"/>
                <a:cs typeface="Times New Roman" pitchFamily="18" charset="0"/>
              </a:rPr>
              <a:t>-axis east. The earthquakes scatter about a dipping planar surface (colored grid), determine using least squares. Data courtesy of the US Geological Survey. </a:t>
            </a:r>
            <a:r>
              <a:rPr lang="en-US" sz="1200" i="1" dirty="0" err="1" smtClean="0">
                <a:latin typeface="Times New Roman" pitchFamily="18" charset="0"/>
                <a:cs typeface="Times New Roman" pitchFamily="18" charset="0"/>
              </a:rPr>
              <a:t>MatLab</a:t>
            </a:r>
            <a:r>
              <a:rPr lang="en-US" sz="1200" dirty="0" smtClean="0">
                <a:latin typeface="Times New Roman" pitchFamily="18" charset="0"/>
                <a:cs typeface="Times New Roman" pitchFamily="18" charset="0"/>
              </a:rPr>
              <a:t> script gda03_??.</a:t>
            </a:r>
            <a:endParaRPr lang="en-US" sz="1200" dirty="0">
              <a:latin typeface="Times New Roman" pitchFamily="18" charset="0"/>
              <a:cs typeface="Times New Roman" pitchFamily="18" charset="0"/>
            </a:endParaRPr>
          </a:p>
        </p:txBody>
      </p:sp>
      <p:sp>
        <p:nvSpPr>
          <p:cNvPr id="4" name="Slide Number Placeholder 3"/>
          <p:cNvSpPr>
            <a:spLocks noGrp="1"/>
          </p:cNvSpPr>
          <p:nvPr>
            <p:ph type="sldNum" sz="quarter" idx="10"/>
          </p:nvPr>
        </p:nvSpPr>
        <p:spPr/>
        <p:txBody>
          <a:bodyPr/>
          <a:lstStyle/>
          <a:p>
            <a:fld id="{909C30AA-43CA-42E7-B15D-4F2AC4A1EFAC}" type="slidenum">
              <a:rPr lang="en-US" smtClean="0"/>
              <a:pPr/>
              <a:t>37</a:t>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09C30AA-43CA-42E7-B15D-4F2AC4A1EFAC}" type="slidenum">
              <a:rPr lang="en-US" smtClean="0"/>
              <a:pPr/>
              <a:t>38</a:t>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SO the question is, when does</a:t>
            </a:r>
            <a:r>
              <a:rPr lang="en-US" baseline="0" dirty="0" smtClean="0"/>
              <a:t> it not have an inverse.  We start by examining the straight line case.</a:t>
            </a:r>
            <a:endParaRPr lang="en-US" dirty="0"/>
          </a:p>
        </p:txBody>
      </p:sp>
      <p:sp>
        <p:nvSpPr>
          <p:cNvPr id="4" name="Slide Number Placeholder 3"/>
          <p:cNvSpPr>
            <a:spLocks noGrp="1"/>
          </p:cNvSpPr>
          <p:nvPr>
            <p:ph type="sldNum" sz="quarter" idx="10"/>
          </p:nvPr>
        </p:nvSpPr>
        <p:spPr/>
        <p:txBody>
          <a:bodyPr/>
          <a:lstStyle/>
          <a:p>
            <a:fld id="{909C30AA-43CA-42E7-B15D-4F2AC4A1EFAC}" type="slidenum">
              <a:rPr lang="en-US" smtClean="0"/>
              <a:pPr/>
              <a:t>39</a:t>
            </a:fld>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Times New Roman" pitchFamily="18" charset="0"/>
                <a:cs typeface="Times New Roman" pitchFamily="18" charset="0"/>
              </a:rPr>
              <a:t>Fig ?. A) An infinity of different lines can pass through a single point.  The prediction error for each is </a:t>
            </a:r>
            <a:r>
              <a:rPr lang="en-US" sz="1200" i="1" dirty="0" smtClean="0">
                <a:latin typeface="Cambria Math" pitchFamily="18" charset="0"/>
                <a:ea typeface="Cambria Math" pitchFamily="18" charset="0"/>
                <a:cs typeface="Times New Roman" pitchFamily="18" charset="0"/>
              </a:rPr>
              <a:t>E=0.</a:t>
            </a:r>
          </a:p>
          <a:p>
            <a:endParaRPr lang="en-US" dirty="0"/>
          </a:p>
        </p:txBody>
      </p:sp>
      <p:sp>
        <p:nvSpPr>
          <p:cNvPr id="4" name="Slide Number Placeholder 3"/>
          <p:cNvSpPr>
            <a:spLocks noGrp="1"/>
          </p:cNvSpPr>
          <p:nvPr>
            <p:ph type="sldNum" sz="quarter" idx="10"/>
          </p:nvPr>
        </p:nvSpPr>
        <p:spPr/>
        <p:txBody>
          <a:bodyPr/>
          <a:lstStyle/>
          <a:p>
            <a:fld id="{909C30AA-43CA-42E7-B15D-4F2AC4A1EFAC}" type="slidenum">
              <a:rPr lang="en-US" smtClean="0"/>
              <a:pPr/>
              <a:t>40</a:t>
            </a:fld>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straight line case fails when</a:t>
            </a:r>
            <a:r>
              <a:rPr lang="en-US" baseline="0" dirty="0" smtClean="0"/>
              <a:t> there is only one data point.  The determinant of G</a:t>
            </a:r>
            <a:r>
              <a:rPr lang="en-US" baseline="30000" dirty="0" smtClean="0"/>
              <a:t>T</a:t>
            </a:r>
            <a:r>
              <a:rPr lang="en-US" baseline="0" dirty="0" smtClean="0"/>
              <a:t>G is zero in this case, and</a:t>
            </a:r>
          </a:p>
          <a:p>
            <a:r>
              <a:rPr lang="en-US" baseline="0" dirty="0" smtClean="0"/>
              <a:t>a matrix with zero determinant has no inverse.</a:t>
            </a:r>
            <a:endParaRPr lang="en-US" dirty="0"/>
          </a:p>
        </p:txBody>
      </p:sp>
      <p:sp>
        <p:nvSpPr>
          <p:cNvPr id="4" name="Slide Number Placeholder 3"/>
          <p:cNvSpPr>
            <a:spLocks noGrp="1"/>
          </p:cNvSpPr>
          <p:nvPr>
            <p:ph type="sldNum" sz="quarter" idx="10"/>
          </p:nvPr>
        </p:nvSpPr>
        <p:spPr/>
        <p:txBody>
          <a:bodyPr/>
          <a:lstStyle/>
          <a:p>
            <a:fld id="{909C30AA-43CA-42E7-B15D-4F2AC4A1EFAC}" type="slidenum">
              <a:rPr lang="en-US" smtClean="0"/>
              <a:pPr/>
              <a:t>41</a:t>
            </a:fld>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You might multiply this out</a:t>
            </a:r>
            <a:r>
              <a:rPr lang="en-US" baseline="0" dirty="0" smtClean="0"/>
              <a:t> on the board.</a:t>
            </a:r>
            <a:endParaRPr lang="en-US" dirty="0"/>
          </a:p>
        </p:txBody>
      </p:sp>
      <p:sp>
        <p:nvSpPr>
          <p:cNvPr id="4" name="Slide Number Placeholder 3"/>
          <p:cNvSpPr>
            <a:spLocks noGrp="1"/>
          </p:cNvSpPr>
          <p:nvPr>
            <p:ph type="sldNum" sz="quarter" idx="10"/>
          </p:nvPr>
        </p:nvSpPr>
        <p:spPr/>
        <p:txBody>
          <a:bodyPr/>
          <a:lstStyle/>
          <a:p>
            <a:fld id="{909C30AA-43CA-42E7-B15D-4F2AC4A1EFAC}" type="slidenum">
              <a:rPr lang="en-US" smtClean="0"/>
              <a:pPr/>
              <a:t>42</a:t>
            </a:fld>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Underdetermined</a:t>
            </a:r>
            <a:r>
              <a:rPr lang="en-US" baseline="0" dirty="0" smtClean="0"/>
              <a:t>: not enough information to determine a unique solution.</a:t>
            </a:r>
            <a:endParaRPr lang="en-US" dirty="0"/>
          </a:p>
        </p:txBody>
      </p:sp>
      <p:sp>
        <p:nvSpPr>
          <p:cNvPr id="4" name="Slide Number Placeholder 3"/>
          <p:cNvSpPr>
            <a:spLocks noGrp="1"/>
          </p:cNvSpPr>
          <p:nvPr>
            <p:ph type="sldNum" sz="quarter" idx="10"/>
          </p:nvPr>
        </p:nvSpPr>
        <p:spPr/>
        <p:txBody>
          <a:bodyPr/>
          <a:lstStyle/>
          <a:p>
            <a:fld id="{909C30AA-43CA-42E7-B15D-4F2AC4A1EFAC}" type="slidenum">
              <a:rPr lang="en-US" smtClean="0"/>
              <a:pPr/>
              <a:t>43</a:t>
            </a:fld>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latin typeface="Times New Roman" pitchFamily="18" charset="0"/>
              <a:cs typeface="Times New Roman"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Times New Roman" pitchFamily="18" charset="0"/>
                <a:cs typeface="Times New Roman" pitchFamily="18" charset="0"/>
              </a:rPr>
              <a:t>Silly example.</a:t>
            </a:r>
            <a:r>
              <a:rPr lang="en-US" sz="1200" baseline="0" dirty="0" smtClean="0">
                <a:latin typeface="Times New Roman" pitchFamily="18" charset="0"/>
                <a:cs typeface="Times New Roman" pitchFamily="18" charset="0"/>
              </a:rPr>
              <a:t>  Want to know the properties of two blocks, but just make a single measurement that involves only the first.</a:t>
            </a:r>
            <a:endParaRPr lang="en-US" sz="1200" dirty="0" smtClean="0">
              <a:latin typeface="Times New Roman" pitchFamily="18" charset="0"/>
              <a:cs typeface="Times New Roman"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Times New Roman" pitchFamily="18" charset="0"/>
                <a:cs typeface="Times New Roman" pitchFamily="18" charset="0"/>
              </a:rPr>
              <a:t>Fig ?. An acoustic travel time experiment with source, S, and receiver, R, in a medium consisting of two discrete bricks.  Because of poor experimental geometry, the acoustic waves (dashed line) pass only through brick 1.  The slowness of brick 2 is completely underdetermined.</a:t>
            </a:r>
            <a:endParaRPr lang="en-US" sz="1200" i="1" dirty="0" smtClean="0">
              <a:latin typeface="Cambria Math" pitchFamily="18" charset="0"/>
              <a:ea typeface="Cambria Math" pitchFamily="18" charset="0"/>
              <a:cs typeface="Times New Roman" pitchFamily="18" charset="0"/>
            </a:endParaRPr>
          </a:p>
          <a:p>
            <a:endParaRPr lang="en-US" dirty="0"/>
          </a:p>
        </p:txBody>
      </p:sp>
      <p:sp>
        <p:nvSpPr>
          <p:cNvPr id="4" name="Slide Number Placeholder 3"/>
          <p:cNvSpPr>
            <a:spLocks noGrp="1"/>
          </p:cNvSpPr>
          <p:nvPr>
            <p:ph type="sldNum" sz="quarter" idx="10"/>
          </p:nvPr>
        </p:nvSpPr>
        <p:spPr/>
        <p:txBody>
          <a:bodyPr/>
          <a:lstStyle/>
          <a:p>
            <a:fld id="{909C30AA-43CA-42E7-B15D-4F2AC4A1EFAC}" type="slidenum">
              <a:rPr lang="en-US" smtClean="0"/>
              <a:pPr/>
              <a:t>44</a:t>
            </a:fld>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 priori</a:t>
            </a:r>
            <a:r>
              <a:rPr lang="en-US" baseline="0" dirty="0" smtClean="0"/>
              <a:t> information” = preconceptions about the world.</a:t>
            </a:r>
            <a:endParaRPr lang="en-US" dirty="0"/>
          </a:p>
        </p:txBody>
      </p:sp>
      <p:sp>
        <p:nvSpPr>
          <p:cNvPr id="4" name="Slide Number Placeholder 3"/>
          <p:cNvSpPr>
            <a:spLocks noGrp="1"/>
          </p:cNvSpPr>
          <p:nvPr>
            <p:ph type="sldNum" sz="quarter" idx="10"/>
          </p:nvPr>
        </p:nvSpPr>
        <p:spPr/>
        <p:txBody>
          <a:bodyPr/>
          <a:lstStyle/>
          <a:p>
            <a:fld id="{909C30AA-43CA-42E7-B15D-4F2AC4A1EFAC}" type="slidenum">
              <a:rPr lang="en-US" smtClean="0"/>
              <a:pPr/>
              <a:t>45</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This is the simplest inverse problem</a:t>
            </a:r>
            <a:r>
              <a:rPr lang="en-US" baseline="0" dirty="0" smtClean="0"/>
              <a:t> … explicit and linear.</a:t>
            </a:r>
          </a:p>
          <a:p>
            <a:r>
              <a:rPr lang="en-US" baseline="0" dirty="0" smtClean="0"/>
              <a:t>Explicit: model parameters on one side, data on the other.</a:t>
            </a:r>
          </a:p>
          <a:p>
            <a:r>
              <a:rPr lang="en-US" baseline="0" dirty="0" smtClean="0"/>
              <a:t>Linear: a matrix G linking the data and model </a:t>
            </a:r>
            <a:r>
              <a:rPr lang="en-US" baseline="0" dirty="0" err="1" smtClean="0"/>
              <a:t>paraemeters</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909C30AA-43CA-42E7-B15D-4F2AC4A1EFAC}" type="slidenum">
              <a:rPr lang="en-US" smtClean="0"/>
              <a:pPr/>
              <a:t>5</a:t>
            </a:fld>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solution is small</a:t>
            </a:r>
            <a:r>
              <a:rPr lang="en-US" baseline="0" dirty="0" smtClean="0"/>
              <a:t> = “close to zero”.  This is not the most sophisticated type of a priori information,</a:t>
            </a:r>
          </a:p>
          <a:p>
            <a:r>
              <a:rPr lang="en-US" baseline="0" dirty="0" smtClean="0"/>
              <a:t>but cases arise where it make sense.  For instance, if the model parameters correspond to the velocities</a:t>
            </a:r>
          </a:p>
          <a:p>
            <a:r>
              <a:rPr lang="en-US" baseline="0" dirty="0" smtClean="0"/>
              <a:t>of objects, the a solution that is small in the L2 sense has small kinetic energy.</a:t>
            </a:r>
            <a:endParaRPr lang="en-US" dirty="0"/>
          </a:p>
        </p:txBody>
      </p:sp>
      <p:sp>
        <p:nvSpPr>
          <p:cNvPr id="4" name="Slide Number Placeholder 3"/>
          <p:cNvSpPr>
            <a:spLocks noGrp="1"/>
          </p:cNvSpPr>
          <p:nvPr>
            <p:ph type="sldNum" sz="quarter" idx="10"/>
          </p:nvPr>
        </p:nvSpPr>
        <p:spPr/>
        <p:txBody>
          <a:bodyPr/>
          <a:lstStyle/>
          <a:p>
            <a:fld id="{909C30AA-43CA-42E7-B15D-4F2AC4A1EFAC}" type="slidenum">
              <a:rPr lang="en-US" smtClean="0"/>
              <a:pPr/>
              <a:t>46</a:t>
            </a:fld>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a:t>
            </a:r>
            <a:r>
              <a:rPr lang="en-US" baseline="0" dirty="0" smtClean="0"/>
              <a:t> key point is that the data can be exactly satisfied.  This is a special case.  We will treat the</a:t>
            </a:r>
          </a:p>
          <a:p>
            <a:r>
              <a:rPr lang="en-US" baseline="0" dirty="0" smtClean="0"/>
              <a:t>general case in the next lecture.</a:t>
            </a:r>
            <a:endParaRPr lang="en-US" dirty="0"/>
          </a:p>
        </p:txBody>
      </p:sp>
      <p:sp>
        <p:nvSpPr>
          <p:cNvPr id="4" name="Slide Number Placeholder 3"/>
          <p:cNvSpPr>
            <a:spLocks noGrp="1"/>
          </p:cNvSpPr>
          <p:nvPr>
            <p:ph type="sldNum" sz="quarter" idx="10"/>
          </p:nvPr>
        </p:nvSpPr>
        <p:spPr/>
        <p:txBody>
          <a:bodyPr/>
          <a:lstStyle/>
          <a:p>
            <a:fld id="{909C30AA-43CA-42E7-B15D-4F2AC4A1EFAC}" type="slidenum">
              <a:rPr lang="en-US" smtClean="0"/>
              <a:pPr/>
              <a:t>47</a:t>
            </a:fld>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This is the formal mathematical definition of the problem:  find the smallest</a:t>
            </a:r>
            <a:r>
              <a:rPr lang="en-US" baseline="0" dirty="0" smtClean="0"/>
              <a:t> set of model parameters that</a:t>
            </a:r>
          </a:p>
          <a:p>
            <a:r>
              <a:rPr lang="en-US" baseline="0" dirty="0" smtClean="0"/>
              <a:t>have zero prediction error.</a:t>
            </a:r>
            <a:endParaRPr lang="en-US" dirty="0"/>
          </a:p>
        </p:txBody>
      </p:sp>
      <p:sp>
        <p:nvSpPr>
          <p:cNvPr id="4" name="Slide Number Placeholder 3"/>
          <p:cNvSpPr>
            <a:spLocks noGrp="1"/>
          </p:cNvSpPr>
          <p:nvPr>
            <p:ph type="sldNum" sz="quarter" idx="10"/>
          </p:nvPr>
        </p:nvSpPr>
        <p:spPr/>
        <p:txBody>
          <a:bodyPr/>
          <a:lstStyle/>
          <a:p>
            <a:fld id="{909C30AA-43CA-42E7-B15D-4F2AC4A1EFAC}" type="slidenum">
              <a:rPr lang="en-US" smtClean="0"/>
              <a:pPr/>
              <a:t>48</a:t>
            </a:fld>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amount of time you spend on</a:t>
            </a:r>
            <a:r>
              <a:rPr lang="en-US" baseline="0" dirty="0" smtClean="0"/>
              <a:t> this one will depend on whether the class has seen Lagrange</a:t>
            </a:r>
          </a:p>
          <a:p>
            <a:r>
              <a:rPr lang="en-US" baseline="0" dirty="0" smtClean="0"/>
              <a:t>Multipliers before.</a:t>
            </a:r>
            <a:endParaRPr lang="en-US" dirty="0"/>
          </a:p>
        </p:txBody>
      </p:sp>
      <p:sp>
        <p:nvSpPr>
          <p:cNvPr id="4" name="Slide Number Placeholder 3"/>
          <p:cNvSpPr>
            <a:spLocks noGrp="1"/>
          </p:cNvSpPr>
          <p:nvPr>
            <p:ph type="sldNum" sz="quarter" idx="10"/>
          </p:nvPr>
        </p:nvSpPr>
        <p:spPr/>
        <p:txBody>
          <a:bodyPr/>
          <a:lstStyle/>
          <a:p>
            <a:fld id="{909C30AA-43CA-42E7-B15D-4F2AC4A1EFAC}" type="slidenum">
              <a:rPr lang="en-US" smtClean="0"/>
              <a:pPr/>
              <a:t>49</a:t>
            </a:fld>
            <a:endParaRPr 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Times New Roman" pitchFamily="18" charset="0"/>
                <a:cs typeface="Times New Roman" pitchFamily="18" charset="0"/>
              </a:rPr>
              <a:t>Fig. A1.1. Graphical interpretation of  the method of Lagrange Multipliers, in which the function </a:t>
            </a:r>
            <a:r>
              <a:rPr lang="en-US" sz="1200" i="1" dirty="0" smtClean="0">
                <a:latin typeface="Cambria Math" pitchFamily="18" charset="0"/>
                <a:ea typeface="Cambria Math" pitchFamily="18" charset="0"/>
                <a:cs typeface="Times New Roman" pitchFamily="18" charset="0"/>
              </a:rPr>
              <a:t>L(</a:t>
            </a:r>
            <a:r>
              <a:rPr lang="en-US" sz="1200" i="1" dirty="0" err="1" smtClean="0">
                <a:latin typeface="Cambria Math" pitchFamily="18" charset="0"/>
                <a:ea typeface="Cambria Math" pitchFamily="18" charset="0"/>
                <a:cs typeface="Times New Roman" pitchFamily="18" charset="0"/>
              </a:rPr>
              <a:t>x,y</a:t>
            </a:r>
            <a:r>
              <a:rPr lang="en-US" sz="1200" i="1" dirty="0" smtClean="0">
                <a:latin typeface="Cambria Math" pitchFamily="18" charset="0"/>
                <a:ea typeface="Cambria Math" pitchFamily="18" charset="0"/>
                <a:cs typeface="Times New Roman" pitchFamily="18" charset="0"/>
              </a:rPr>
              <a:t>)</a:t>
            </a:r>
            <a:r>
              <a:rPr lang="en-US" sz="1200" dirty="0" smtClean="0">
                <a:latin typeface="Times New Roman" pitchFamily="18" charset="0"/>
                <a:cs typeface="Times New Roman" pitchFamily="18" charset="0"/>
              </a:rPr>
              <a:t> is minimized subject to the constraint that </a:t>
            </a:r>
            <a:r>
              <a:rPr lang="en-US" sz="1200" i="1" dirty="0" smtClean="0">
                <a:latin typeface="Cambria Math" pitchFamily="18" charset="0"/>
                <a:ea typeface="Cambria Math" pitchFamily="18" charset="0"/>
                <a:cs typeface="Times New Roman" pitchFamily="18" charset="0"/>
              </a:rPr>
              <a:t>e(</a:t>
            </a:r>
            <a:r>
              <a:rPr lang="en-US" sz="1200" i="1" dirty="0" err="1" smtClean="0">
                <a:latin typeface="Cambria Math" pitchFamily="18" charset="0"/>
                <a:ea typeface="Cambria Math" pitchFamily="18" charset="0"/>
                <a:cs typeface="Times New Roman" pitchFamily="18" charset="0"/>
              </a:rPr>
              <a:t>x,y</a:t>
            </a:r>
            <a:r>
              <a:rPr lang="en-US" sz="1200" i="1" dirty="0" smtClean="0">
                <a:latin typeface="Cambria Math" pitchFamily="18" charset="0"/>
                <a:ea typeface="Cambria Math" pitchFamily="18" charset="0"/>
                <a:cs typeface="Times New Roman" pitchFamily="18" charset="0"/>
              </a:rPr>
              <a:t>)=0</a:t>
            </a:r>
            <a:r>
              <a:rPr lang="en-US" sz="1200" dirty="0" smtClean="0">
                <a:latin typeface="Times New Roman" pitchFamily="18" charset="0"/>
                <a:cs typeface="Times New Roman" pitchFamily="18" charset="0"/>
              </a:rPr>
              <a:t>.  The solution (bold dot) occurs at the point, </a:t>
            </a:r>
            <a:r>
              <a:rPr lang="en-US" sz="1200" i="1" dirty="0" smtClean="0">
                <a:latin typeface="Cambria Math" pitchFamily="18" charset="0"/>
                <a:ea typeface="Cambria Math" pitchFamily="18" charset="0"/>
                <a:cs typeface="Times New Roman" pitchFamily="18" charset="0"/>
              </a:rPr>
              <a:t>(x</a:t>
            </a:r>
            <a:r>
              <a:rPr lang="en-US" sz="1200" i="1" baseline="-25000" dirty="0" smtClean="0">
                <a:latin typeface="Cambria Math" pitchFamily="18" charset="0"/>
                <a:ea typeface="Cambria Math" pitchFamily="18" charset="0"/>
                <a:cs typeface="Times New Roman" pitchFamily="18" charset="0"/>
              </a:rPr>
              <a:t>0</a:t>
            </a:r>
            <a:r>
              <a:rPr lang="en-US" sz="1200" i="1" dirty="0" smtClean="0">
                <a:latin typeface="Cambria Math" pitchFamily="18" charset="0"/>
                <a:ea typeface="Cambria Math" pitchFamily="18" charset="0"/>
                <a:cs typeface="Times New Roman" pitchFamily="18" charset="0"/>
              </a:rPr>
              <a:t>,y</a:t>
            </a:r>
            <a:r>
              <a:rPr lang="en-US" sz="1200" i="1" baseline="-25000" dirty="0" smtClean="0">
                <a:latin typeface="Cambria Math" pitchFamily="18" charset="0"/>
                <a:ea typeface="Cambria Math" pitchFamily="18" charset="0"/>
                <a:cs typeface="Times New Roman" pitchFamily="18" charset="0"/>
              </a:rPr>
              <a:t>0</a:t>
            </a:r>
            <a:r>
              <a:rPr lang="en-US" sz="1200" i="1" dirty="0" smtClean="0">
                <a:latin typeface="Cambria Math" pitchFamily="18" charset="0"/>
                <a:ea typeface="Cambria Math" pitchFamily="18" charset="0"/>
                <a:cs typeface="Times New Roman" pitchFamily="18" charset="0"/>
              </a:rPr>
              <a:t>), </a:t>
            </a:r>
            <a:r>
              <a:rPr lang="en-US" sz="1200" dirty="0" smtClean="0">
                <a:latin typeface="Times New Roman" pitchFamily="18" charset="0"/>
                <a:cs typeface="Times New Roman" pitchFamily="18" charset="0"/>
              </a:rPr>
              <a:t>on the curve, </a:t>
            </a:r>
            <a:r>
              <a:rPr lang="en-US" sz="1200" i="1" dirty="0" smtClean="0">
                <a:latin typeface="Cambria Math" pitchFamily="18" charset="0"/>
                <a:ea typeface="Cambria Math" pitchFamily="18" charset="0"/>
                <a:cs typeface="Times New Roman" pitchFamily="18" charset="0"/>
              </a:rPr>
              <a:t>e(</a:t>
            </a:r>
            <a:r>
              <a:rPr lang="en-US" sz="1200" i="1" dirty="0" err="1" smtClean="0">
                <a:latin typeface="Cambria Math" pitchFamily="18" charset="0"/>
                <a:ea typeface="Cambria Math" pitchFamily="18" charset="0"/>
                <a:cs typeface="Times New Roman" pitchFamily="18" charset="0"/>
              </a:rPr>
              <a:t>x,y</a:t>
            </a:r>
            <a:r>
              <a:rPr lang="en-US" sz="1200" i="1" dirty="0" smtClean="0">
                <a:latin typeface="Cambria Math" pitchFamily="18" charset="0"/>
                <a:ea typeface="Cambria Math" pitchFamily="18" charset="0"/>
                <a:cs typeface="Times New Roman" pitchFamily="18" charset="0"/>
              </a:rPr>
              <a:t>)=0</a:t>
            </a:r>
            <a:r>
              <a:rPr lang="en-US" sz="1200" i="1" dirty="0" smtClean="0">
                <a:latin typeface="Times New Roman" pitchFamily="18" charset="0"/>
                <a:cs typeface="Times New Roman" pitchFamily="18" charset="0"/>
              </a:rPr>
              <a:t>, </a:t>
            </a:r>
            <a:r>
              <a:rPr lang="en-US" sz="1200" dirty="0" smtClean="0">
                <a:latin typeface="Times New Roman" pitchFamily="18" charset="0"/>
                <a:cs typeface="Times New Roman" pitchFamily="18" charset="0"/>
              </a:rPr>
              <a:t>where the surface normal (gray arrows) is parallel to the gradient, </a:t>
            </a:r>
            <a:r>
              <a:rPr lang="en-US" sz="1200" dirty="0" smtClean="0">
                <a:latin typeface="Cambria Math"/>
                <a:ea typeface="Cambria Math"/>
                <a:cs typeface="Times New Roman" pitchFamily="18" charset="0"/>
              </a:rPr>
              <a:t>∇</a:t>
            </a:r>
            <a:r>
              <a:rPr lang="en-US" sz="1200" i="1" dirty="0" smtClean="0">
                <a:latin typeface="Cambria Math" pitchFamily="18" charset="0"/>
                <a:ea typeface="Cambria Math" pitchFamily="18" charset="0"/>
                <a:cs typeface="Times New Roman" pitchFamily="18" charset="0"/>
              </a:rPr>
              <a:t>L(</a:t>
            </a:r>
            <a:r>
              <a:rPr lang="en-US" sz="1200" i="1" dirty="0" err="1" smtClean="0">
                <a:latin typeface="Cambria Math" pitchFamily="18" charset="0"/>
                <a:ea typeface="Cambria Math" pitchFamily="18" charset="0"/>
                <a:cs typeface="Times New Roman" pitchFamily="18" charset="0"/>
              </a:rPr>
              <a:t>x,y</a:t>
            </a:r>
            <a:r>
              <a:rPr lang="en-US" sz="1200" i="1" dirty="0" smtClean="0">
                <a:latin typeface="Cambria Math" pitchFamily="18" charset="0"/>
                <a:ea typeface="Cambria Math" pitchFamily="18" charset="0"/>
                <a:cs typeface="Times New Roman" pitchFamily="18" charset="0"/>
              </a:rPr>
              <a:t>) </a:t>
            </a:r>
            <a:r>
              <a:rPr lang="en-US" sz="1200" dirty="0" smtClean="0">
                <a:latin typeface="Times New Roman" pitchFamily="18" charset="0"/>
                <a:cs typeface="Times New Roman" pitchFamily="18" charset="0"/>
              </a:rPr>
              <a:t>(white arrows).  At this point, </a:t>
            </a:r>
            <a:r>
              <a:rPr lang="en-US" sz="1200" i="1" dirty="0" smtClean="0">
                <a:latin typeface="Cambria Math" pitchFamily="18" charset="0"/>
                <a:ea typeface="Cambria Math" pitchFamily="18" charset="0"/>
                <a:cs typeface="Times New Roman" pitchFamily="18" charset="0"/>
              </a:rPr>
              <a:t>E</a:t>
            </a:r>
            <a:r>
              <a:rPr lang="en-US" sz="1200" dirty="0" smtClean="0">
                <a:latin typeface="Times New Roman" pitchFamily="18" charset="0"/>
                <a:cs typeface="Times New Roman" pitchFamily="18" charset="0"/>
              </a:rPr>
              <a:t> can only be further minimized by moving the point, </a:t>
            </a:r>
            <a:r>
              <a:rPr lang="en-US" sz="1200" i="1" dirty="0" smtClean="0">
                <a:latin typeface="Cambria Math" pitchFamily="18" charset="0"/>
                <a:ea typeface="Cambria Math" pitchFamily="18" charset="0"/>
                <a:cs typeface="Times New Roman" pitchFamily="18" charset="0"/>
              </a:rPr>
              <a:t>(x</a:t>
            </a:r>
            <a:r>
              <a:rPr lang="en-US" sz="1200" i="1" baseline="-25000" dirty="0" smtClean="0">
                <a:latin typeface="Cambria Math" pitchFamily="18" charset="0"/>
                <a:ea typeface="Cambria Math" pitchFamily="18" charset="0"/>
                <a:cs typeface="Times New Roman" pitchFamily="18" charset="0"/>
              </a:rPr>
              <a:t>0</a:t>
            </a:r>
            <a:r>
              <a:rPr lang="en-US" sz="1200" i="1" dirty="0" smtClean="0">
                <a:latin typeface="Cambria Math" pitchFamily="18" charset="0"/>
                <a:ea typeface="Cambria Math" pitchFamily="18" charset="0"/>
                <a:cs typeface="Times New Roman" pitchFamily="18" charset="0"/>
              </a:rPr>
              <a:t>,y</a:t>
            </a:r>
            <a:r>
              <a:rPr lang="en-US" sz="1200" i="1" baseline="-25000" dirty="0" smtClean="0">
                <a:latin typeface="Cambria Math" pitchFamily="18" charset="0"/>
                <a:ea typeface="Cambria Math" pitchFamily="18" charset="0"/>
                <a:cs typeface="Times New Roman" pitchFamily="18" charset="0"/>
              </a:rPr>
              <a:t>0</a:t>
            </a:r>
            <a:r>
              <a:rPr lang="en-US" sz="1200" i="1" dirty="0" smtClean="0">
                <a:latin typeface="Cambria Math" pitchFamily="18" charset="0"/>
                <a:ea typeface="Cambria Math" pitchFamily="18" charset="0"/>
                <a:cs typeface="Times New Roman" pitchFamily="18" charset="0"/>
              </a:rPr>
              <a:t>)</a:t>
            </a:r>
            <a:r>
              <a:rPr lang="en-US" sz="1200" i="1" dirty="0" smtClean="0">
                <a:latin typeface="Times New Roman" pitchFamily="18" charset="0"/>
                <a:cs typeface="Times New Roman" pitchFamily="18" charset="0"/>
              </a:rPr>
              <a:t>,</a:t>
            </a:r>
            <a:r>
              <a:rPr lang="en-US" sz="1200" dirty="0" smtClean="0">
                <a:latin typeface="Times New Roman" pitchFamily="18" charset="0"/>
                <a:cs typeface="Times New Roman" pitchFamily="18" charset="0"/>
              </a:rPr>
              <a:t> off of the curve, which is disallowed by the constraint.  </a:t>
            </a:r>
            <a:r>
              <a:rPr lang="en-US" sz="1200" i="1" dirty="0" err="1" smtClean="0">
                <a:latin typeface="Times New Roman" pitchFamily="18" charset="0"/>
                <a:cs typeface="Times New Roman" pitchFamily="18" charset="0"/>
              </a:rPr>
              <a:t>MatLab</a:t>
            </a:r>
            <a:r>
              <a:rPr lang="en-US" sz="1200" dirty="0" smtClean="0">
                <a:latin typeface="Times New Roman" pitchFamily="18" charset="0"/>
                <a:cs typeface="Times New Roman" pitchFamily="18" charset="0"/>
              </a:rPr>
              <a:t> script </a:t>
            </a:r>
            <a:r>
              <a:rPr lang="en-US" sz="1200" dirty="0" err="1" smtClean="0">
                <a:latin typeface="Times New Roman" pitchFamily="18" charset="0"/>
                <a:cs typeface="Times New Roman" pitchFamily="18" charset="0"/>
              </a:rPr>
              <a:t>gdaap</a:t>
            </a:r>
            <a:r>
              <a:rPr lang="en-US" sz="1200" dirty="0" smtClean="0">
                <a:latin typeface="Times New Roman" pitchFamily="18" charset="0"/>
                <a:cs typeface="Times New Roman" pitchFamily="18" charset="0"/>
              </a:rPr>
              <a:t>_??.</a:t>
            </a:r>
          </a:p>
          <a:p>
            <a:endParaRPr lang="en-US" dirty="0"/>
          </a:p>
        </p:txBody>
      </p:sp>
      <p:sp>
        <p:nvSpPr>
          <p:cNvPr id="4" name="Slide Number Placeholder 3"/>
          <p:cNvSpPr>
            <a:spLocks noGrp="1"/>
          </p:cNvSpPr>
          <p:nvPr>
            <p:ph type="sldNum" sz="quarter" idx="10"/>
          </p:nvPr>
        </p:nvSpPr>
        <p:spPr/>
        <p:txBody>
          <a:bodyPr/>
          <a:lstStyle/>
          <a:p>
            <a:fld id="{909C30AA-43CA-42E7-B15D-4F2AC4A1EFAC}" type="slidenum">
              <a:rPr lang="en-US" smtClean="0"/>
              <a:pPr/>
              <a:t>50</a:t>
            </a:fld>
            <a:endParaRPr 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Set</a:t>
            </a:r>
            <a:r>
              <a:rPr lang="en-US" baseline="0" dirty="0" smtClean="0"/>
              <a:t>up:  first term is Euclidean length L of model parameter vector; second term is sum of constraints</a:t>
            </a:r>
          </a:p>
          <a:p>
            <a:r>
              <a:rPr lang="en-US" baseline="0" dirty="0" smtClean="0"/>
              <a:t>(that error is zero), each multiplied by a Lagrange multiplier.</a:t>
            </a:r>
          </a:p>
        </p:txBody>
      </p:sp>
      <p:sp>
        <p:nvSpPr>
          <p:cNvPr id="4" name="Slide Number Placeholder 3"/>
          <p:cNvSpPr>
            <a:spLocks noGrp="1"/>
          </p:cNvSpPr>
          <p:nvPr>
            <p:ph type="sldNum" sz="quarter" idx="10"/>
          </p:nvPr>
        </p:nvSpPr>
        <p:spPr/>
        <p:txBody>
          <a:bodyPr/>
          <a:lstStyle/>
          <a:p>
            <a:fld id="{909C30AA-43CA-42E7-B15D-4F2AC4A1EFAC}" type="slidenum">
              <a:rPr lang="en-US" smtClean="0"/>
              <a:pPr/>
              <a:t>51</a:t>
            </a:fld>
            <a:endParaRPr 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Top line:</a:t>
            </a:r>
            <a:r>
              <a:rPr lang="en-US" baseline="0" dirty="0" smtClean="0"/>
              <a:t> Taking the derivative.</a:t>
            </a:r>
          </a:p>
          <a:p>
            <a:r>
              <a:rPr lang="en-US" baseline="0" dirty="0" smtClean="0"/>
              <a:t>Second line: First equation is the matrix form of the derivative equation in the first line; second is the statement that the error is zero.</a:t>
            </a:r>
          </a:p>
          <a:p>
            <a:r>
              <a:rPr lang="en-US" baseline="0" dirty="0" smtClean="0"/>
              <a:t>Subsequent lines:  The two equations on the second line are solved simultaneously by algebraic manipulation.</a:t>
            </a:r>
          </a:p>
          <a:p>
            <a:r>
              <a:rPr lang="en-US" baseline="0" dirty="0" smtClean="0"/>
              <a:t>Insert the first into the second.  Solve for </a:t>
            </a:r>
            <a:r>
              <a:rPr lang="el-GR" b="1" dirty="0" smtClean="0">
                <a:latin typeface="Cambria Math"/>
                <a:ea typeface="Cambria Math"/>
                <a:cs typeface="Times New Roman" pitchFamily="18" charset="0"/>
              </a:rPr>
              <a:t>λ</a:t>
            </a:r>
            <a:r>
              <a:rPr lang="en-US" baseline="0" dirty="0" smtClean="0"/>
              <a:t>. Insert </a:t>
            </a:r>
            <a:r>
              <a:rPr lang="el-GR" b="1" dirty="0" smtClean="0">
                <a:latin typeface="Cambria Math"/>
                <a:ea typeface="Cambria Math"/>
                <a:cs typeface="Times New Roman" pitchFamily="18" charset="0"/>
              </a:rPr>
              <a:t>λ</a:t>
            </a:r>
            <a:r>
              <a:rPr lang="en-US" baseline="0" dirty="0" smtClean="0"/>
              <a:t> back into the first.</a:t>
            </a:r>
            <a:endParaRPr lang="en-US" dirty="0"/>
          </a:p>
        </p:txBody>
      </p:sp>
      <p:sp>
        <p:nvSpPr>
          <p:cNvPr id="4" name="Slide Number Placeholder 3"/>
          <p:cNvSpPr>
            <a:spLocks noGrp="1"/>
          </p:cNvSpPr>
          <p:nvPr>
            <p:ph type="sldNum" sz="quarter" idx="10"/>
          </p:nvPr>
        </p:nvSpPr>
        <p:spPr/>
        <p:txBody>
          <a:bodyPr/>
          <a:lstStyle/>
          <a:p>
            <a:fld id="{909C30AA-43CA-42E7-B15D-4F2AC4A1EFAC}" type="slidenum">
              <a:rPr lang="en-US" smtClean="0"/>
              <a:pPr/>
              <a:t>52</a:t>
            </a:fld>
            <a:endParaRPr 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Again</a:t>
            </a:r>
            <a:r>
              <a:rPr lang="en-US" baseline="0" dirty="0" smtClean="0"/>
              <a:t> that presumption that an inverse exists.</a:t>
            </a:r>
            <a:endParaRPr lang="en-US" dirty="0"/>
          </a:p>
        </p:txBody>
      </p:sp>
      <p:sp>
        <p:nvSpPr>
          <p:cNvPr id="4" name="Slide Number Placeholder 3"/>
          <p:cNvSpPr>
            <a:spLocks noGrp="1"/>
          </p:cNvSpPr>
          <p:nvPr>
            <p:ph type="sldNum" sz="quarter" idx="10"/>
          </p:nvPr>
        </p:nvSpPr>
        <p:spPr/>
        <p:txBody>
          <a:bodyPr/>
          <a:lstStyle/>
          <a:p>
            <a:fld id="{909C30AA-43CA-42E7-B15D-4F2AC4A1EFAC}" type="slidenum">
              <a:rPr lang="en-US" smtClean="0"/>
              <a:pPr/>
              <a:t>53</a:t>
            </a:fld>
            <a:endParaRPr 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Here we examine the error of the</a:t>
            </a:r>
            <a:r>
              <a:rPr lang="en-US" baseline="0" dirty="0" smtClean="0"/>
              <a:t> model parameters.</a:t>
            </a:r>
            <a:endParaRPr lang="en-US" dirty="0"/>
          </a:p>
        </p:txBody>
      </p:sp>
      <p:sp>
        <p:nvSpPr>
          <p:cNvPr id="4" name="Slide Number Placeholder 3"/>
          <p:cNvSpPr>
            <a:spLocks noGrp="1"/>
          </p:cNvSpPr>
          <p:nvPr>
            <p:ph type="sldNum" sz="quarter" idx="10"/>
          </p:nvPr>
        </p:nvSpPr>
        <p:spPr/>
        <p:txBody>
          <a:bodyPr/>
          <a:lstStyle/>
          <a:p>
            <a:fld id="{909C30AA-43CA-42E7-B15D-4F2AC4A1EFAC}" type="slidenum">
              <a:rPr lang="en-US" smtClean="0"/>
              <a:pPr/>
              <a:t>55</a:t>
            </a:fld>
            <a:endParaRPr 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Both solutions have a linear</a:t>
            </a:r>
            <a:r>
              <a:rPr lang="en-US" baseline="0" dirty="0" smtClean="0"/>
              <a:t> form.</a:t>
            </a:r>
            <a:endParaRPr lang="en-US" dirty="0"/>
          </a:p>
        </p:txBody>
      </p:sp>
      <p:sp>
        <p:nvSpPr>
          <p:cNvPr id="4" name="Slide Number Placeholder 3"/>
          <p:cNvSpPr>
            <a:spLocks noGrp="1"/>
          </p:cNvSpPr>
          <p:nvPr>
            <p:ph type="sldNum" sz="quarter" idx="10"/>
          </p:nvPr>
        </p:nvSpPr>
        <p:spPr/>
        <p:txBody>
          <a:bodyPr/>
          <a:lstStyle/>
          <a:p>
            <a:fld id="{909C30AA-43CA-42E7-B15D-4F2AC4A1EFAC}" type="slidenum">
              <a:rPr lang="en-US" smtClean="0"/>
              <a:pPr/>
              <a:t>56</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Lingo</a:t>
            </a:r>
            <a:endParaRPr lang="en-US" dirty="0"/>
          </a:p>
        </p:txBody>
      </p:sp>
      <p:sp>
        <p:nvSpPr>
          <p:cNvPr id="4" name="Slide Number Placeholder 3"/>
          <p:cNvSpPr>
            <a:spLocks noGrp="1"/>
          </p:cNvSpPr>
          <p:nvPr>
            <p:ph type="sldNum" sz="quarter" idx="10"/>
          </p:nvPr>
        </p:nvSpPr>
        <p:spPr/>
        <p:txBody>
          <a:bodyPr/>
          <a:lstStyle/>
          <a:p>
            <a:fld id="{909C30AA-43CA-42E7-B15D-4F2AC4A1EFAC}" type="slidenum">
              <a:rPr lang="en-US" smtClean="0"/>
              <a:pPr/>
              <a:t>6</a:t>
            </a:fld>
            <a:endParaRPr 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So we can use the standard formula for error propagation.</a:t>
            </a:r>
          </a:p>
          <a:p>
            <a:r>
              <a:rPr lang="en-US" dirty="0" smtClean="0"/>
              <a:t>Assume that the data are uncorrelated with uniform variance …. a common case.</a:t>
            </a:r>
            <a:endParaRPr lang="en-US" dirty="0"/>
          </a:p>
        </p:txBody>
      </p:sp>
      <p:sp>
        <p:nvSpPr>
          <p:cNvPr id="4" name="Slide Number Placeholder 3"/>
          <p:cNvSpPr>
            <a:spLocks noGrp="1"/>
          </p:cNvSpPr>
          <p:nvPr>
            <p:ph type="sldNum" sz="quarter" idx="10"/>
          </p:nvPr>
        </p:nvSpPr>
        <p:spPr/>
        <p:txBody>
          <a:bodyPr/>
          <a:lstStyle/>
          <a:p>
            <a:fld id="{909C30AA-43CA-42E7-B15D-4F2AC4A1EFAC}" type="slidenum">
              <a:rPr lang="en-US" smtClean="0"/>
              <a:pPr/>
              <a:t>57</a:t>
            </a:fld>
            <a:endParaRPr 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Get formulas for</a:t>
            </a:r>
            <a:r>
              <a:rPr lang="en-US" baseline="0" dirty="0" smtClean="0"/>
              <a:t> [</a:t>
            </a:r>
            <a:r>
              <a:rPr lang="en-US" baseline="0" dirty="0" err="1" smtClean="0"/>
              <a:t>cov</a:t>
            </a:r>
            <a:r>
              <a:rPr lang="en-US" baseline="0" dirty="0" smtClean="0"/>
              <a:t> m]</a:t>
            </a:r>
            <a:endParaRPr lang="en-US" dirty="0"/>
          </a:p>
        </p:txBody>
      </p:sp>
      <p:sp>
        <p:nvSpPr>
          <p:cNvPr id="4" name="Slide Number Placeholder 3"/>
          <p:cNvSpPr>
            <a:spLocks noGrp="1"/>
          </p:cNvSpPr>
          <p:nvPr>
            <p:ph type="sldNum" sz="quarter" idx="10"/>
          </p:nvPr>
        </p:nvSpPr>
        <p:spPr/>
        <p:txBody>
          <a:bodyPr/>
          <a:lstStyle/>
          <a:p>
            <a:fld id="{909C30AA-43CA-42E7-B15D-4F2AC4A1EFAC}" type="slidenum">
              <a:rPr lang="en-US" smtClean="0"/>
              <a:pPr/>
              <a:t>58</a:t>
            </a:fld>
            <a:endParaRPr 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Covariance</a:t>
            </a:r>
            <a:r>
              <a:rPr lang="en-US" baseline="0" dirty="0" smtClean="0"/>
              <a:t> of l</a:t>
            </a:r>
            <a:r>
              <a:rPr lang="en-US" dirty="0" smtClean="0"/>
              <a:t>east squares version is especially </a:t>
            </a:r>
            <a:r>
              <a:rPr lang="en-US" dirty="0" err="1" smtClean="0"/>
              <a:t>imporant</a:t>
            </a:r>
            <a:r>
              <a:rPr lang="en-US" dirty="0" smtClean="0"/>
              <a:t>.</a:t>
            </a:r>
            <a:endParaRPr lang="en-US" dirty="0"/>
          </a:p>
        </p:txBody>
      </p:sp>
      <p:sp>
        <p:nvSpPr>
          <p:cNvPr id="4" name="Slide Number Placeholder 3"/>
          <p:cNvSpPr>
            <a:spLocks noGrp="1"/>
          </p:cNvSpPr>
          <p:nvPr>
            <p:ph type="sldNum" sz="quarter" idx="10"/>
          </p:nvPr>
        </p:nvSpPr>
        <p:spPr/>
        <p:txBody>
          <a:bodyPr/>
          <a:lstStyle/>
          <a:p>
            <a:fld id="{909C30AA-43CA-42E7-B15D-4F2AC4A1EFAC}" type="slidenum">
              <a:rPr lang="en-US" smtClean="0"/>
              <a:pPr/>
              <a:t>59</a:t>
            </a:fld>
            <a:endParaRPr 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Two sources</a:t>
            </a:r>
            <a:r>
              <a:rPr lang="en-US" baseline="0" dirty="0" smtClean="0"/>
              <a:t> of variance on data:</a:t>
            </a:r>
          </a:p>
          <a:p>
            <a:r>
              <a:rPr lang="en-US" baseline="0" dirty="0" smtClean="0"/>
              <a:t>a priori: knowledge of technique</a:t>
            </a:r>
          </a:p>
          <a:p>
            <a:r>
              <a:rPr lang="en-US" baseline="0" dirty="0" smtClean="0"/>
              <a:t>a posteriori: size of prediction </a:t>
            </a:r>
            <a:r>
              <a:rPr lang="en-US" baseline="0" dirty="0" err="1" smtClean="0"/>
              <a:t>errror</a:t>
            </a:r>
            <a:r>
              <a:rPr lang="en-US" baseline="0" dirty="0" smtClean="0"/>
              <a:t>.  Presumes model is a good one; if not, its an over-estimate.</a:t>
            </a:r>
            <a:endParaRPr lang="en-US" dirty="0"/>
          </a:p>
        </p:txBody>
      </p:sp>
      <p:sp>
        <p:nvSpPr>
          <p:cNvPr id="4" name="Slide Number Placeholder 3"/>
          <p:cNvSpPr>
            <a:spLocks noGrp="1"/>
          </p:cNvSpPr>
          <p:nvPr>
            <p:ph type="sldNum" sz="quarter" idx="10"/>
          </p:nvPr>
        </p:nvSpPr>
        <p:spPr/>
        <p:txBody>
          <a:bodyPr/>
          <a:lstStyle/>
          <a:p>
            <a:fld id="{909C30AA-43CA-42E7-B15D-4F2AC4A1EFAC}" type="slidenum">
              <a:rPr lang="en-US" smtClean="0"/>
              <a:pPr/>
              <a:t>60</a:t>
            </a:fld>
            <a:endParaRPr 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Two silly ways to</a:t>
            </a:r>
            <a:r>
              <a:rPr lang="en-US" baseline="0" dirty="0" smtClean="0"/>
              <a:t> weight a bunch of blocks.  Of course, you could weight them individually,</a:t>
            </a:r>
          </a:p>
          <a:p>
            <a:r>
              <a:rPr lang="en-US" baseline="0" dirty="0" smtClean="0"/>
              <a:t>but this is more fun!</a:t>
            </a:r>
            <a:endParaRPr lang="en-US" dirty="0"/>
          </a:p>
        </p:txBody>
      </p:sp>
      <p:sp>
        <p:nvSpPr>
          <p:cNvPr id="4" name="Slide Number Placeholder 3"/>
          <p:cNvSpPr>
            <a:spLocks noGrp="1"/>
          </p:cNvSpPr>
          <p:nvPr>
            <p:ph type="sldNum" sz="quarter" idx="10"/>
          </p:nvPr>
        </p:nvSpPr>
        <p:spPr/>
        <p:txBody>
          <a:bodyPr/>
          <a:lstStyle/>
          <a:p>
            <a:fld id="{909C30AA-43CA-42E7-B15D-4F2AC4A1EFAC}" type="slidenum">
              <a:rPr lang="en-US" smtClean="0"/>
              <a:pPr/>
              <a:t>61</a:t>
            </a:fld>
            <a:endParaRPr 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Times New Roman" pitchFamily="18" charset="0"/>
                <a:cs typeface="Times New Roman" pitchFamily="18" charset="0"/>
              </a:rPr>
              <a:t>The first way is the better,</a:t>
            </a:r>
            <a:r>
              <a:rPr lang="en-US" sz="1200" baseline="0" dirty="0" smtClean="0">
                <a:latin typeface="Times New Roman" pitchFamily="18" charset="0"/>
                <a:cs typeface="Times New Roman" pitchFamily="18" charset="0"/>
              </a:rPr>
              <a:t> because it has smaller variance, and because the variance does not grow with box number.</a:t>
            </a:r>
            <a:endParaRPr lang="en-US" sz="1200" dirty="0" smtClean="0">
              <a:latin typeface="Times New Roman" pitchFamily="18" charset="0"/>
              <a:cs typeface="Times New Roman"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latin typeface="Times New Roman" pitchFamily="18" charset="0"/>
              <a:cs typeface="Times New Roman"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Times New Roman" pitchFamily="18" charset="0"/>
                <a:cs typeface="Times New Roman" pitchFamily="18" charset="0"/>
              </a:rPr>
              <a:t>Fig 3.?</a:t>
            </a:r>
            <a:r>
              <a:rPr lang="en-US" sz="1200" i="1" dirty="0" smtClean="0">
                <a:latin typeface="Cambria Math" pitchFamily="18" charset="0"/>
                <a:ea typeface="Cambria Math" pitchFamily="18" charset="0"/>
                <a:cs typeface="Times New Roman" pitchFamily="18" charset="0"/>
              </a:rPr>
              <a:t>. </a:t>
            </a:r>
            <a:r>
              <a:rPr lang="en-US" sz="1200" i="1" dirty="0" smtClean="0">
                <a:latin typeface="Times New Roman" pitchFamily="18" charset="0"/>
                <a:ea typeface="Cambria Math" pitchFamily="18" charset="0"/>
                <a:cs typeface="Times New Roman" pitchFamily="18" charset="0"/>
              </a:rPr>
              <a:t> </a:t>
            </a:r>
            <a:r>
              <a:rPr lang="en-US" sz="1200" dirty="0" smtClean="0">
                <a:latin typeface="Times New Roman" pitchFamily="18" charset="0"/>
                <a:ea typeface="Cambria Math" pitchFamily="18" charset="0"/>
                <a:cs typeface="Times New Roman" pitchFamily="18" charset="0"/>
              </a:rPr>
              <a:t>Two hypothetical experiments to measure the weight, </a:t>
            </a:r>
            <a:r>
              <a:rPr lang="en-US" sz="1200" i="1" dirty="0" smtClean="0">
                <a:latin typeface="Cambria Math" pitchFamily="18" charset="0"/>
                <a:ea typeface="Cambria Math" pitchFamily="18" charset="0"/>
                <a:cs typeface="Times New Roman" pitchFamily="18" charset="0"/>
              </a:rPr>
              <a:t>m</a:t>
            </a:r>
            <a:r>
              <a:rPr lang="en-US" sz="1200" i="1" baseline="-25000" dirty="0" smtClean="0">
                <a:latin typeface="Cambria Math" pitchFamily="18" charset="0"/>
                <a:ea typeface="Cambria Math" pitchFamily="18" charset="0"/>
                <a:cs typeface="Times New Roman" pitchFamily="18" charset="0"/>
              </a:rPr>
              <a:t>i</a:t>
            </a:r>
            <a:r>
              <a:rPr lang="en-US" sz="1200" dirty="0" smtClean="0">
                <a:latin typeface="Times New Roman" pitchFamily="18" charset="0"/>
                <a:ea typeface="Cambria Math" pitchFamily="18" charset="0"/>
                <a:cs typeface="Times New Roman" pitchFamily="18" charset="0"/>
              </a:rPr>
              <a:t>, of each of </a:t>
            </a:r>
            <a:r>
              <a:rPr lang="en-US" sz="1200" i="1" dirty="0" smtClean="0">
                <a:latin typeface="Cambria Math" pitchFamily="18" charset="0"/>
                <a:ea typeface="Cambria Math" pitchFamily="18" charset="0"/>
                <a:cs typeface="Times New Roman" pitchFamily="18" charset="0"/>
              </a:rPr>
              <a:t>100</a:t>
            </a:r>
            <a:r>
              <a:rPr lang="en-US" sz="1200" dirty="0" smtClean="0">
                <a:latin typeface="Times New Roman" pitchFamily="18" charset="0"/>
                <a:ea typeface="Cambria Math" pitchFamily="18" charset="0"/>
                <a:cs typeface="Times New Roman" pitchFamily="18" charset="0"/>
              </a:rPr>
              <a:t> bricks. In experiment 1 (red), the bricks are accumulated on a scale, so that observation, </a:t>
            </a:r>
            <a:r>
              <a:rPr lang="en-US" sz="1200" i="1" dirty="0" err="1" smtClean="0">
                <a:latin typeface="Cambria Math" pitchFamily="18" charset="0"/>
                <a:ea typeface="Cambria Math" pitchFamily="18" charset="0"/>
                <a:cs typeface="Times New Roman" pitchFamily="18" charset="0"/>
              </a:rPr>
              <a:t>d</a:t>
            </a:r>
            <a:r>
              <a:rPr lang="en-US" sz="1200" i="1" baseline="-25000" dirty="0" err="1" smtClean="0">
                <a:latin typeface="Cambria Math" pitchFamily="18" charset="0"/>
                <a:ea typeface="Cambria Math" pitchFamily="18" charset="0"/>
                <a:cs typeface="Times New Roman" pitchFamily="18" charset="0"/>
              </a:rPr>
              <a:t>i</a:t>
            </a:r>
            <a:r>
              <a:rPr lang="en-US" sz="1200" dirty="0" smtClean="0">
                <a:latin typeface="Times New Roman" pitchFamily="18" charset="0"/>
                <a:ea typeface="Cambria Math" pitchFamily="18" charset="0"/>
                <a:cs typeface="Times New Roman" pitchFamily="18" charset="0"/>
              </a:rPr>
              <a:t>, is the sum of the weight of the first </a:t>
            </a:r>
            <a:r>
              <a:rPr lang="en-US" sz="1200" i="1" dirty="0" err="1" smtClean="0">
                <a:latin typeface="Cambria Math" pitchFamily="18" charset="0"/>
                <a:ea typeface="Cambria Math" pitchFamily="18" charset="0"/>
                <a:cs typeface="Times New Roman" pitchFamily="18" charset="0"/>
              </a:rPr>
              <a:t>i</a:t>
            </a:r>
            <a:r>
              <a:rPr lang="en-US" sz="1200" dirty="0" smtClean="0">
                <a:latin typeface="Times New Roman" pitchFamily="18" charset="0"/>
                <a:ea typeface="Cambria Math" pitchFamily="18" charset="0"/>
                <a:cs typeface="Times New Roman" pitchFamily="18" charset="0"/>
              </a:rPr>
              <a:t> bricks. In experiment 2 (blue), the first brick is weighed, and then subsequently, pairs or bricks (the first and the second, the second and the third, and so forth). A) Least-squared solution for weights, </a:t>
            </a:r>
            <a:r>
              <a:rPr lang="en-US" sz="1200" i="1" dirty="0" smtClean="0">
                <a:latin typeface="Cambria Math" pitchFamily="18" charset="0"/>
                <a:ea typeface="Cambria Math" pitchFamily="18" charset="0"/>
                <a:cs typeface="Times New Roman" pitchFamily="18" charset="0"/>
              </a:rPr>
              <a:t>m</a:t>
            </a:r>
            <a:r>
              <a:rPr lang="en-US" sz="1200" i="1" baseline="-25000" dirty="0" smtClean="0">
                <a:latin typeface="Cambria Math" pitchFamily="18" charset="0"/>
                <a:ea typeface="Cambria Math" pitchFamily="18" charset="0"/>
                <a:cs typeface="Times New Roman" pitchFamily="18" charset="0"/>
              </a:rPr>
              <a:t>i</a:t>
            </a:r>
            <a:r>
              <a:rPr lang="en-US" sz="1200" dirty="0" smtClean="0">
                <a:latin typeface="Times New Roman" pitchFamily="18" charset="0"/>
                <a:ea typeface="Cambria Math" pitchFamily="18" charset="0"/>
                <a:cs typeface="Times New Roman" pitchFamily="18" charset="0"/>
              </a:rPr>
              <a:t>. B) Corresponding error, </a:t>
            </a:r>
            <a:r>
              <a:rPr lang="el-GR" sz="1200" i="1" dirty="0" smtClean="0">
                <a:latin typeface="Cambria Math"/>
                <a:ea typeface="Cambria Math"/>
                <a:cs typeface="Times New Roman" pitchFamily="18" charset="0"/>
              </a:rPr>
              <a:t>σ</a:t>
            </a:r>
            <a:r>
              <a:rPr lang="en-US" sz="1200" i="1" baseline="-25000" dirty="0" smtClean="0">
                <a:latin typeface="Cambria Math" pitchFamily="18" charset="0"/>
                <a:ea typeface="Cambria Math" pitchFamily="18" charset="0"/>
                <a:cs typeface="Times New Roman" pitchFamily="18" charset="0"/>
              </a:rPr>
              <a:t>mi</a:t>
            </a:r>
            <a:r>
              <a:rPr lang="en-US" sz="1200" dirty="0" smtClean="0">
                <a:latin typeface="Times New Roman" pitchFamily="18" charset="0"/>
                <a:ea typeface="Cambria Math" pitchFamily="18" charset="0"/>
                <a:cs typeface="Times New Roman" pitchFamily="18" charset="0"/>
              </a:rPr>
              <a:t>.  Note that the first experiment has the lower error. </a:t>
            </a:r>
            <a:r>
              <a:rPr lang="en-US" sz="1200" i="1" dirty="0" err="1" smtClean="0">
                <a:latin typeface="Times New Roman" pitchFamily="18" charset="0"/>
                <a:ea typeface="Cambria Math" pitchFamily="18" charset="0"/>
                <a:cs typeface="Times New Roman" pitchFamily="18" charset="0"/>
              </a:rPr>
              <a:t>MatLab</a:t>
            </a:r>
            <a:r>
              <a:rPr lang="en-US" sz="1200" dirty="0" smtClean="0">
                <a:latin typeface="Times New Roman" pitchFamily="18" charset="0"/>
                <a:ea typeface="Cambria Math" pitchFamily="18" charset="0"/>
                <a:cs typeface="Times New Roman" pitchFamily="18" charset="0"/>
              </a:rPr>
              <a:t> script gda03_??.</a:t>
            </a:r>
            <a:endParaRPr lang="en-US" sz="1200" dirty="0" smtClean="0">
              <a:latin typeface="Times New Roman" pitchFamily="18" charset="0"/>
              <a:cs typeface="Times New Roman" pitchFamily="18" charset="0"/>
            </a:endParaRPr>
          </a:p>
          <a:p>
            <a:endParaRPr lang="en-US" dirty="0"/>
          </a:p>
        </p:txBody>
      </p:sp>
      <p:sp>
        <p:nvSpPr>
          <p:cNvPr id="4" name="Slide Number Placeholder 3"/>
          <p:cNvSpPr>
            <a:spLocks noGrp="1"/>
          </p:cNvSpPr>
          <p:nvPr>
            <p:ph type="sldNum" sz="quarter" idx="10"/>
          </p:nvPr>
        </p:nvSpPr>
        <p:spPr/>
        <p:txBody>
          <a:bodyPr/>
          <a:lstStyle/>
          <a:p>
            <a:fld id="{909C30AA-43CA-42E7-B15D-4F2AC4A1EFAC}" type="slidenum">
              <a:rPr lang="en-US" smtClean="0"/>
              <a:pPr/>
              <a:t>62</a:t>
            </a:fld>
            <a:endParaRPr 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Times New Roman" pitchFamily="18" charset="0"/>
                <a:cs typeface="Times New Roman" pitchFamily="18" charset="0"/>
              </a:rPr>
              <a:t>These slides can</a:t>
            </a:r>
            <a:r>
              <a:rPr lang="en-US" sz="1200" baseline="0" dirty="0" smtClean="0">
                <a:latin typeface="Times New Roman" pitchFamily="18" charset="0"/>
                <a:cs typeface="Times New Roman" pitchFamily="18" charset="0"/>
              </a:rPr>
              <a:t> be omitted if the lecture is running too long.</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latin typeface="Times New Roman" pitchFamily="18" charset="0"/>
                <a:cs typeface="Times New Roman" pitchFamily="18" charset="0"/>
              </a:rPr>
              <a:t>Note shape of error minimum different in two cases, even though scatter about the same.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Times New Roman" pitchFamily="18" charset="0"/>
                <a:cs typeface="Times New Roman" pitchFamily="18" charset="0"/>
              </a:rPr>
              <a:t>Left:</a:t>
            </a:r>
            <a:r>
              <a:rPr lang="en-US" sz="1200" baseline="0" dirty="0" smtClean="0">
                <a:latin typeface="Times New Roman" pitchFamily="18" charset="0"/>
                <a:cs typeface="Times New Roman" pitchFamily="18" charset="0"/>
              </a:rPr>
              <a:t> fairly uncorrelated; right: highly correlated, wider minimum in m1 direction.</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latin typeface="Times New Roman" pitchFamily="18" charset="0"/>
                <a:cs typeface="Times New Roman" pitchFamily="18" charset="0"/>
              </a:rPr>
              <a:t>Suggests some relationship between shape of error surface and [</a:t>
            </a:r>
            <a:r>
              <a:rPr lang="en-US" sz="1200" baseline="0" dirty="0" err="1" smtClean="0">
                <a:latin typeface="Times New Roman" pitchFamily="18" charset="0"/>
                <a:cs typeface="Times New Roman" pitchFamily="18" charset="0"/>
              </a:rPr>
              <a:t>cov</a:t>
            </a:r>
            <a:r>
              <a:rPr lang="en-US" sz="1200" baseline="0" dirty="0" smtClean="0">
                <a:latin typeface="Times New Roman" pitchFamily="18" charset="0"/>
                <a:cs typeface="Times New Roman" pitchFamily="18" charset="0"/>
              </a:rPr>
              <a:t> m]</a:t>
            </a:r>
            <a:endParaRPr lang="en-US" sz="1200" dirty="0" smtClean="0">
              <a:latin typeface="Times New Roman" pitchFamily="18" charset="0"/>
              <a:cs typeface="Times New Roman"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latin typeface="Times New Roman" pitchFamily="18" charset="0"/>
              <a:cs typeface="Times New Roman"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Times New Roman" pitchFamily="18" charset="0"/>
                <a:cs typeface="Times New Roman" pitchFamily="18" charset="0"/>
              </a:rPr>
              <a:t>Region</a:t>
            </a:r>
            <a:r>
              <a:rPr lang="en-US" sz="1200" baseline="0" dirty="0" smtClean="0">
                <a:latin typeface="Times New Roman" pitchFamily="18" charset="0"/>
                <a:cs typeface="Times New Roman" pitchFamily="18" charset="0"/>
              </a:rPr>
              <a:t> of low error (within white ellipse) depends on location of measurement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latin typeface="Times New Roman" pitchFamily="18" charset="0"/>
                <a:cs typeface="Times New Roman" pitchFamily="18" charset="0"/>
              </a:rPr>
              <a:t>(which is to say, on the structure of G).  Any solution in region of low error</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latin typeface="Times New Roman" pitchFamily="18" charset="0"/>
                <a:cs typeface="Times New Roman" pitchFamily="18" charset="0"/>
              </a:rPr>
              <a:t>almost as good as minimum-error-solution.  So this region must have some relationship</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latin typeface="Times New Roman" pitchFamily="18" charset="0"/>
                <a:cs typeface="Times New Roman" pitchFamily="18" charset="0"/>
              </a:rPr>
              <a:t>to covariance.</a:t>
            </a:r>
            <a:endParaRPr lang="en-US" sz="1200" dirty="0" smtClean="0">
              <a:latin typeface="Times New Roman" pitchFamily="18" charset="0"/>
              <a:cs typeface="Times New Roman"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Times New Roman" pitchFamily="18" charset="0"/>
                <a:cs typeface="Times New Roman" pitchFamily="18" charset="0"/>
              </a:rPr>
              <a:t>Fig ?. A) Least squares fitting of a straight line (blue) to </a:t>
            </a:r>
            <a:r>
              <a:rPr lang="en-US" sz="1200" i="1" dirty="0" smtClean="0">
                <a:latin typeface="Cambria Math" pitchFamily="18" charset="0"/>
                <a:ea typeface="Cambria Math" pitchFamily="18" charset="0"/>
                <a:cs typeface="Times New Roman" pitchFamily="18" charset="0"/>
              </a:rPr>
              <a:t>(z, d) </a:t>
            </a:r>
            <a:r>
              <a:rPr lang="en-US" sz="1200" dirty="0" smtClean="0">
                <a:latin typeface="Times New Roman" pitchFamily="18" charset="0"/>
                <a:cs typeface="Times New Roman" pitchFamily="18" charset="0"/>
              </a:rPr>
              <a:t>data (red). C) The best estimate of the model parameters, (</a:t>
            </a:r>
            <a:r>
              <a:rPr lang="en-US" sz="1200" i="1" dirty="0" smtClean="0">
                <a:latin typeface="Cambria Math" pitchFamily="18" charset="0"/>
                <a:ea typeface="Cambria Math" pitchFamily="18" charset="0"/>
                <a:cs typeface="Times New Roman" pitchFamily="18" charset="0"/>
              </a:rPr>
              <a:t>m</a:t>
            </a:r>
            <a:r>
              <a:rPr lang="en-US" sz="1200" i="1" baseline="-25000" dirty="0" smtClean="0">
                <a:latin typeface="Cambria Math" pitchFamily="18" charset="0"/>
                <a:ea typeface="Cambria Math" pitchFamily="18" charset="0"/>
                <a:cs typeface="Times New Roman" pitchFamily="18" charset="0"/>
              </a:rPr>
              <a:t>1</a:t>
            </a:r>
            <a:r>
              <a:rPr lang="en-US" sz="1200" i="1" baseline="30000" dirty="0" smtClean="0">
                <a:latin typeface="Cambria Math" pitchFamily="18" charset="0"/>
                <a:ea typeface="Cambria Math" pitchFamily="18" charset="0"/>
                <a:cs typeface="Times New Roman" pitchFamily="18" charset="0"/>
              </a:rPr>
              <a:t>est</a:t>
            </a:r>
            <a:r>
              <a:rPr lang="en-US" sz="1200" i="1" dirty="0" smtClean="0">
                <a:latin typeface="Cambria Math" pitchFamily="18" charset="0"/>
                <a:ea typeface="Cambria Math" pitchFamily="18" charset="0"/>
                <a:cs typeface="Times New Roman" pitchFamily="18" charset="0"/>
              </a:rPr>
              <a:t>, m</a:t>
            </a:r>
            <a:r>
              <a:rPr lang="en-US" sz="1200" i="1" baseline="-25000" dirty="0" smtClean="0">
                <a:latin typeface="Cambria Math" pitchFamily="18" charset="0"/>
                <a:ea typeface="Cambria Math" pitchFamily="18" charset="0"/>
                <a:cs typeface="Times New Roman" pitchFamily="18" charset="0"/>
              </a:rPr>
              <a:t>2</a:t>
            </a:r>
            <a:r>
              <a:rPr lang="en-US" sz="1200" i="1" baseline="30000" dirty="0" smtClean="0">
                <a:latin typeface="Cambria Math" pitchFamily="18" charset="0"/>
                <a:ea typeface="Cambria Math" pitchFamily="18" charset="0"/>
                <a:cs typeface="Times New Roman" pitchFamily="18" charset="0"/>
              </a:rPr>
              <a:t>est</a:t>
            </a:r>
            <a:r>
              <a:rPr lang="en-US" sz="1200" i="1" dirty="0" smtClean="0">
                <a:latin typeface="Cambria Math" pitchFamily="18" charset="0"/>
                <a:ea typeface="Cambria Math" pitchFamily="18" charset="0"/>
                <a:cs typeface="Times New Roman" pitchFamily="18" charset="0"/>
              </a:rPr>
              <a:t>), </a:t>
            </a:r>
            <a:r>
              <a:rPr lang="en-US" sz="1200" dirty="0" smtClean="0">
                <a:latin typeface="Times New Roman" pitchFamily="18" charset="0"/>
                <a:cs typeface="Times New Roman" pitchFamily="18" charset="0"/>
              </a:rPr>
              <a:t>(white circle) occurs at the minimum of the error surface, </a:t>
            </a:r>
            <a:r>
              <a:rPr lang="en-US" sz="1200" i="1" dirty="0" smtClean="0">
                <a:latin typeface="Cambria Math" pitchFamily="18" charset="0"/>
                <a:ea typeface="Cambria Math" pitchFamily="18" charset="0"/>
                <a:cs typeface="Times New Roman" pitchFamily="18" charset="0"/>
              </a:rPr>
              <a:t>E(m</a:t>
            </a:r>
            <a:r>
              <a:rPr lang="en-US" sz="1200" i="1" baseline="-25000" dirty="0" smtClean="0">
                <a:latin typeface="Cambria Math" pitchFamily="18" charset="0"/>
                <a:ea typeface="Cambria Math" pitchFamily="18" charset="0"/>
                <a:cs typeface="Times New Roman" pitchFamily="18" charset="0"/>
              </a:rPr>
              <a:t>1</a:t>
            </a:r>
            <a:r>
              <a:rPr lang="en-US" sz="1200" i="1" dirty="0" smtClean="0">
                <a:latin typeface="Cambria Math" pitchFamily="18" charset="0"/>
                <a:ea typeface="Cambria Math" pitchFamily="18" charset="0"/>
                <a:cs typeface="Times New Roman" pitchFamily="18" charset="0"/>
              </a:rPr>
              <a:t>, m</a:t>
            </a:r>
            <a:r>
              <a:rPr lang="en-US" sz="1200" i="1" baseline="-25000" dirty="0" smtClean="0">
                <a:latin typeface="Cambria Math" pitchFamily="18" charset="0"/>
                <a:ea typeface="Cambria Math" pitchFamily="18" charset="0"/>
                <a:cs typeface="Times New Roman" pitchFamily="18" charset="0"/>
              </a:rPr>
              <a:t>2</a:t>
            </a:r>
            <a:r>
              <a:rPr lang="en-US" sz="1200" i="1" dirty="0" smtClean="0">
                <a:latin typeface="Cambria Math" pitchFamily="18" charset="0"/>
                <a:ea typeface="Cambria Math" pitchFamily="18" charset="0"/>
                <a:cs typeface="Times New Roman" pitchFamily="18" charset="0"/>
              </a:rPr>
              <a:t>), </a:t>
            </a:r>
            <a:r>
              <a:rPr lang="en-US" sz="1200" dirty="0" smtClean="0">
                <a:latin typeface="Times New Roman" pitchFamily="18" charset="0"/>
                <a:cs typeface="Times New Roman" pitchFamily="18" charset="0"/>
              </a:rPr>
              <a:t>which is a function of model parameters, intercept, </a:t>
            </a:r>
            <a:r>
              <a:rPr lang="en-US" sz="1200" i="1" dirty="0" smtClean="0">
                <a:latin typeface="Cambria Math" pitchFamily="18" charset="0"/>
                <a:ea typeface="Cambria Math" pitchFamily="18" charset="0"/>
                <a:cs typeface="Times New Roman" pitchFamily="18" charset="0"/>
              </a:rPr>
              <a:t>m</a:t>
            </a:r>
            <a:r>
              <a:rPr lang="en-US" sz="1200" i="1" baseline="-25000" dirty="0" smtClean="0">
                <a:latin typeface="Cambria Math" pitchFamily="18" charset="0"/>
                <a:ea typeface="Cambria Math" pitchFamily="18" charset="0"/>
                <a:cs typeface="Times New Roman" pitchFamily="18" charset="0"/>
              </a:rPr>
              <a:t>1</a:t>
            </a:r>
            <a:r>
              <a:rPr lang="en-US" sz="1200" dirty="0" smtClean="0">
                <a:latin typeface="Times New Roman" pitchFamily="18" charset="0"/>
                <a:cs typeface="Times New Roman" pitchFamily="18" charset="0"/>
              </a:rPr>
              <a:t>, and slope, </a:t>
            </a:r>
            <a:r>
              <a:rPr lang="en-US" sz="1200" i="1" dirty="0" smtClean="0">
                <a:latin typeface="Cambria Math" pitchFamily="18" charset="0"/>
                <a:ea typeface="Cambria Math" pitchFamily="18" charset="0"/>
                <a:cs typeface="Times New Roman" pitchFamily="18" charset="0"/>
              </a:rPr>
              <a:t>m</a:t>
            </a:r>
            <a:r>
              <a:rPr lang="en-US" sz="1200" i="1" baseline="-25000" dirty="0" smtClean="0">
                <a:latin typeface="Cambria Math" pitchFamily="18" charset="0"/>
                <a:ea typeface="Cambria Math" pitchFamily="18" charset="0"/>
                <a:cs typeface="Times New Roman" pitchFamily="18" charset="0"/>
              </a:rPr>
              <a:t>2</a:t>
            </a:r>
            <a:r>
              <a:rPr lang="en-US" sz="1200" dirty="0" smtClean="0">
                <a:latin typeface="Times New Roman" pitchFamily="18" charset="0"/>
                <a:cs typeface="Times New Roman" pitchFamily="18" charset="0"/>
              </a:rPr>
              <a:t>. The minimum is surrounded by a region of low error (white ellipse) that correspond to lines that fit “almost as well” as the best estimate.  The variance of the estimate is related to the size of the ellipse.  In this example, the ellipse is narrowest in the </a:t>
            </a:r>
            <a:r>
              <a:rPr lang="en-US" sz="1200" i="1" dirty="0" smtClean="0">
                <a:latin typeface="Cambria Math" pitchFamily="18" charset="0"/>
                <a:ea typeface="Cambria Math" pitchFamily="18" charset="0"/>
                <a:cs typeface="Times New Roman" pitchFamily="18" charset="0"/>
              </a:rPr>
              <a:t>m</a:t>
            </a:r>
            <a:r>
              <a:rPr lang="en-US" sz="1200" i="1" baseline="-25000" dirty="0" smtClean="0">
                <a:latin typeface="Cambria Math" pitchFamily="18" charset="0"/>
                <a:ea typeface="Cambria Math" pitchFamily="18" charset="0"/>
                <a:cs typeface="Times New Roman" pitchFamily="18" charset="0"/>
              </a:rPr>
              <a:t>2</a:t>
            </a:r>
            <a:r>
              <a:rPr lang="en-US" sz="1200" dirty="0" smtClean="0">
                <a:latin typeface="Times New Roman" pitchFamily="18" charset="0"/>
                <a:cs typeface="Times New Roman" pitchFamily="18" charset="0"/>
              </a:rPr>
              <a:t> direction, indicating that the slope, </a:t>
            </a:r>
            <a:r>
              <a:rPr lang="en-US" sz="1200" i="1" dirty="0" smtClean="0">
                <a:latin typeface="Cambria Math" pitchFamily="18" charset="0"/>
                <a:ea typeface="Cambria Math" pitchFamily="18" charset="0"/>
                <a:cs typeface="Times New Roman" pitchFamily="18" charset="0"/>
              </a:rPr>
              <a:t>m</a:t>
            </a:r>
            <a:r>
              <a:rPr lang="en-US" sz="1200" i="1" baseline="-25000" dirty="0" smtClean="0">
                <a:latin typeface="Cambria Math" pitchFamily="18" charset="0"/>
                <a:ea typeface="Cambria Math" pitchFamily="18" charset="0"/>
                <a:cs typeface="Times New Roman" pitchFamily="18" charset="0"/>
              </a:rPr>
              <a:t>2</a:t>
            </a:r>
            <a:r>
              <a:rPr lang="en-US" sz="1200" dirty="0" smtClean="0">
                <a:latin typeface="Times New Roman" pitchFamily="18" charset="0"/>
                <a:cs typeface="Times New Roman" pitchFamily="18" charset="0"/>
              </a:rPr>
              <a:t>, is determined more accurately than intercept, </a:t>
            </a:r>
            <a:r>
              <a:rPr lang="en-US" sz="1200" i="1" dirty="0" smtClean="0">
                <a:latin typeface="Cambria Math" pitchFamily="18" charset="0"/>
                <a:ea typeface="Cambria Math" pitchFamily="18" charset="0"/>
                <a:cs typeface="Times New Roman" pitchFamily="18" charset="0"/>
              </a:rPr>
              <a:t>m</a:t>
            </a:r>
            <a:r>
              <a:rPr lang="en-US" sz="1200" i="1" baseline="-25000" dirty="0" smtClean="0">
                <a:latin typeface="Cambria Math" pitchFamily="18" charset="0"/>
                <a:ea typeface="Cambria Math" pitchFamily="18" charset="0"/>
                <a:cs typeface="Times New Roman" pitchFamily="18" charset="0"/>
              </a:rPr>
              <a:t>1</a:t>
            </a:r>
            <a:r>
              <a:rPr lang="en-US" sz="1200" dirty="0" smtClean="0">
                <a:latin typeface="Times New Roman" pitchFamily="18" charset="0"/>
                <a:cs typeface="Times New Roman" pitchFamily="18" charset="0"/>
              </a:rPr>
              <a:t>. The geometry of the experiment, and not the overall level of observational error, determines the shape of the ellipse, as can be seen from the example in B, D). The tilt of the ellipse indicates that the intercept and slope are negatively correlated. </a:t>
            </a:r>
            <a:r>
              <a:rPr lang="en-US" sz="1200" i="1" dirty="0" err="1" smtClean="0">
                <a:latin typeface="Times New Roman" pitchFamily="18" charset="0"/>
                <a:ea typeface="Cambria Math" pitchFamily="18" charset="0"/>
                <a:cs typeface="Times New Roman" pitchFamily="18" charset="0"/>
              </a:rPr>
              <a:t>MatLab</a:t>
            </a:r>
            <a:r>
              <a:rPr lang="en-US" sz="1200" dirty="0" smtClean="0">
                <a:latin typeface="Times New Roman" pitchFamily="18" charset="0"/>
                <a:ea typeface="Cambria Math" pitchFamily="18" charset="0"/>
                <a:cs typeface="Times New Roman" pitchFamily="18" charset="0"/>
              </a:rPr>
              <a:t> script gda03_??.</a:t>
            </a:r>
            <a:endParaRPr lang="en-US" sz="1200" dirty="0" smtClean="0">
              <a:latin typeface="Times New Roman" pitchFamily="18" charset="0"/>
              <a:cs typeface="Times New Roman" pitchFamily="18" charset="0"/>
            </a:endParaRPr>
          </a:p>
          <a:p>
            <a:endParaRPr lang="en-US" dirty="0"/>
          </a:p>
        </p:txBody>
      </p:sp>
      <p:sp>
        <p:nvSpPr>
          <p:cNvPr id="4" name="Slide Number Placeholder 3"/>
          <p:cNvSpPr>
            <a:spLocks noGrp="1"/>
          </p:cNvSpPr>
          <p:nvPr>
            <p:ph type="sldNum" sz="quarter" idx="10"/>
          </p:nvPr>
        </p:nvSpPr>
        <p:spPr/>
        <p:txBody>
          <a:bodyPr/>
          <a:lstStyle/>
          <a:p>
            <a:fld id="{909C30AA-43CA-42E7-B15D-4F2AC4A1EFAC}" type="slidenum">
              <a:rPr lang="en-US" smtClean="0"/>
              <a:pPr/>
              <a:t>63</a:t>
            </a:fld>
            <a:endParaRPr 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idea here is to establish</a:t>
            </a:r>
            <a:r>
              <a:rPr lang="en-US" baseline="0" dirty="0" smtClean="0"/>
              <a:t> a relationship between the shape of the error surface and the covariance of the model parameters.</a:t>
            </a:r>
          </a:p>
          <a:p>
            <a:r>
              <a:rPr lang="en-US" baseline="0" dirty="0" smtClean="0"/>
              <a:t>The shape of the </a:t>
            </a:r>
            <a:endParaRPr lang="en-US" dirty="0"/>
          </a:p>
        </p:txBody>
      </p:sp>
      <p:sp>
        <p:nvSpPr>
          <p:cNvPr id="4" name="Slide Number Placeholder 3"/>
          <p:cNvSpPr>
            <a:spLocks noGrp="1"/>
          </p:cNvSpPr>
          <p:nvPr>
            <p:ph type="sldNum" sz="quarter" idx="10"/>
          </p:nvPr>
        </p:nvSpPr>
        <p:spPr/>
        <p:txBody>
          <a:bodyPr/>
          <a:lstStyle/>
          <a:p>
            <a:fld id="{909C30AA-43CA-42E7-B15D-4F2AC4A1EFAC}" type="slidenum">
              <a:rPr lang="en-US" smtClean="0"/>
              <a:pPr/>
              <a:t>64</a:t>
            </a:fld>
            <a:endParaRPr 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Region of low error is</a:t>
            </a:r>
            <a:r>
              <a:rPr lang="en-US" baseline="0" dirty="0" smtClean="0"/>
              <a:t> related to the second derivative (curvature) of the error</a:t>
            </a:r>
            <a:endParaRPr lang="en-US" dirty="0"/>
          </a:p>
        </p:txBody>
      </p:sp>
      <p:sp>
        <p:nvSpPr>
          <p:cNvPr id="4" name="Slide Number Placeholder 3"/>
          <p:cNvSpPr>
            <a:spLocks noGrp="1"/>
          </p:cNvSpPr>
          <p:nvPr>
            <p:ph type="sldNum" sz="quarter" idx="10"/>
          </p:nvPr>
        </p:nvSpPr>
        <p:spPr/>
        <p:txBody>
          <a:bodyPr/>
          <a:lstStyle/>
          <a:p>
            <a:fld id="{909C30AA-43CA-42E7-B15D-4F2AC4A1EFAC}" type="slidenum">
              <a:rPr lang="en-US" smtClean="0"/>
              <a:pPr/>
              <a:t>65</a:t>
            </a:fld>
            <a:endParaRPr 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So</a:t>
            </a:r>
            <a:r>
              <a:rPr lang="en-US" baseline="0" dirty="0" smtClean="0"/>
              <a:t> covariance of model parameters is related to inverse of </a:t>
            </a:r>
            <a:r>
              <a:rPr lang="en-US" baseline="0" smtClean="0"/>
              <a:t>second derivative matrix</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909C30AA-43CA-42E7-B15D-4F2AC4A1EFAC}" type="slidenum">
              <a:rPr lang="en-US" smtClean="0"/>
              <a:pPr/>
              <a:t>66</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a:t>
            </a:r>
            <a:r>
              <a:rPr lang="en-US" baseline="0" dirty="0" smtClean="0"/>
              <a:t>n estimate of m makes a prediction about d.</a:t>
            </a:r>
          </a:p>
          <a:p>
            <a:r>
              <a:rPr lang="en-US" baseline="0" dirty="0" smtClean="0"/>
              <a:t>A prediction may not match the true d, because of observational error.</a:t>
            </a:r>
            <a:endParaRPr lang="en-US" dirty="0"/>
          </a:p>
        </p:txBody>
      </p:sp>
      <p:sp>
        <p:nvSpPr>
          <p:cNvPr id="4" name="Slide Number Placeholder 3"/>
          <p:cNvSpPr>
            <a:spLocks noGrp="1"/>
          </p:cNvSpPr>
          <p:nvPr>
            <p:ph type="sldNum" sz="quarter" idx="10"/>
          </p:nvPr>
        </p:nvSpPr>
        <p:spPr/>
        <p:txBody>
          <a:bodyPr/>
          <a:lstStyle/>
          <a:p>
            <a:fld id="{909C30AA-43CA-42E7-B15D-4F2AC4A1EFAC}" type="slidenum">
              <a:rPr lang="en-US" smtClean="0"/>
              <a:pPr/>
              <a:t>7</a:t>
            </a:fld>
            <a:endParaRPr 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So</a:t>
            </a:r>
            <a:r>
              <a:rPr lang="en-US" baseline="0" dirty="0" smtClean="0"/>
              <a:t> covariance of model parameters is related to inverse of </a:t>
            </a:r>
            <a:r>
              <a:rPr lang="en-US" baseline="0" smtClean="0"/>
              <a:t>second derivative matrix</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909C30AA-43CA-42E7-B15D-4F2AC4A1EFAC}" type="slidenum">
              <a:rPr lang="en-US" smtClean="0"/>
              <a:pPr/>
              <a:t>67</a:t>
            </a:fld>
            <a:endParaRPr 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Broad minimum in E</a:t>
            </a:r>
            <a:r>
              <a:rPr lang="en-US" baseline="0" dirty="0" smtClean="0"/>
              <a:t> corresponds to a small curvature and a large </a:t>
            </a:r>
            <a:r>
              <a:rPr lang="en-US" baseline="0" dirty="0" err="1" smtClean="0"/>
              <a:t>covariamce</a:t>
            </a:r>
            <a:endParaRPr lang="en-US" baseline="0" dirty="0" smtClean="0"/>
          </a:p>
          <a:p>
            <a:r>
              <a:rPr lang="en-US" baseline="0" dirty="0" smtClean="0"/>
              <a:t>Narrow minimum in E corresponds to a large curvature and a small </a:t>
            </a:r>
            <a:r>
              <a:rPr lang="en-US" baseline="0" dirty="0" err="1" smtClean="0"/>
              <a:t>covariacne</a:t>
            </a:r>
            <a:endParaRPr lang="en-US" dirty="0"/>
          </a:p>
        </p:txBody>
      </p:sp>
      <p:sp>
        <p:nvSpPr>
          <p:cNvPr id="4" name="Slide Number Placeholder 3"/>
          <p:cNvSpPr>
            <a:spLocks noGrp="1"/>
          </p:cNvSpPr>
          <p:nvPr>
            <p:ph type="sldNum" sz="quarter" idx="10"/>
          </p:nvPr>
        </p:nvSpPr>
        <p:spPr/>
        <p:txBody>
          <a:bodyPr/>
          <a:lstStyle/>
          <a:p>
            <a:fld id="{909C30AA-43CA-42E7-B15D-4F2AC4A1EFAC}" type="slidenum">
              <a:rPr lang="en-US" smtClean="0"/>
              <a:pPr/>
              <a:t>68</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error: observed minus</a:t>
            </a:r>
            <a:r>
              <a:rPr lang="en-US" baseline="0" dirty="0" smtClean="0"/>
              <a:t> predicted, is only zero is the prediction is perfect.</a:t>
            </a:r>
            <a:endParaRPr lang="en-US" dirty="0"/>
          </a:p>
        </p:txBody>
      </p:sp>
      <p:sp>
        <p:nvSpPr>
          <p:cNvPr id="4" name="Slide Number Placeholder 3"/>
          <p:cNvSpPr>
            <a:spLocks noGrp="1"/>
          </p:cNvSpPr>
          <p:nvPr>
            <p:ph type="sldNum" sz="quarter" idx="10"/>
          </p:nvPr>
        </p:nvSpPr>
        <p:spPr/>
        <p:txBody>
          <a:bodyPr/>
          <a:lstStyle/>
          <a:p>
            <a:fld id="{909C30AA-43CA-42E7-B15D-4F2AC4A1EFAC}" type="slidenum">
              <a:rPr lang="en-US" smtClean="0"/>
              <a:pPr/>
              <a:t>8</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latin typeface="Times New Roman" pitchFamily="18" charset="0"/>
                <a:cs typeface="Times New Roman" pitchFamily="18" charset="0"/>
              </a:rPr>
              <a:t>The error </a:t>
            </a:r>
            <a:r>
              <a:rPr lang="en-US" sz="1200" baseline="0" dirty="0" err="1" smtClean="0">
                <a:latin typeface="Times New Roman" pitchFamily="18" charset="0"/>
                <a:cs typeface="Times New Roman" pitchFamily="18" charset="0"/>
              </a:rPr>
              <a:t>ei</a:t>
            </a:r>
            <a:r>
              <a:rPr lang="en-US" sz="1200" baseline="0" dirty="0" smtClean="0">
                <a:latin typeface="Times New Roman" pitchFamily="18" charset="0"/>
                <a:cs typeface="Times New Roman" pitchFamily="18" charset="0"/>
              </a:rPr>
              <a:t> is the vertical distance of a datum (red circle) from the value predicted by the model parameters.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latin typeface="Times New Roman" pitchFamily="18" charset="0"/>
              <a:cs typeface="Times New Roman"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Times New Roman" pitchFamily="18" charset="0"/>
                <a:cs typeface="Times New Roman" pitchFamily="18" charset="0"/>
              </a:rPr>
              <a:t>Fig ?. A) Least squares fitting of a straight line to </a:t>
            </a:r>
            <a:r>
              <a:rPr lang="en-US" sz="1200" i="1" dirty="0" smtClean="0">
                <a:latin typeface="Cambria Math" pitchFamily="18" charset="0"/>
                <a:ea typeface="Cambria Math" pitchFamily="18" charset="0"/>
                <a:cs typeface="Times New Roman" pitchFamily="18" charset="0"/>
              </a:rPr>
              <a:t>(z, d) </a:t>
            </a:r>
            <a:r>
              <a:rPr lang="en-US" sz="1200" dirty="0" smtClean="0">
                <a:latin typeface="Times New Roman" pitchFamily="18" charset="0"/>
                <a:cs typeface="Times New Roman" pitchFamily="18" charset="0"/>
              </a:rPr>
              <a:t>data. B) The error, </a:t>
            </a:r>
            <a:r>
              <a:rPr lang="en-US" sz="1200" i="1" dirty="0" err="1" smtClean="0">
                <a:latin typeface="Cambria Math" pitchFamily="18" charset="0"/>
                <a:ea typeface="Cambria Math" pitchFamily="18" charset="0"/>
                <a:cs typeface="Times New Roman" pitchFamily="18" charset="0"/>
              </a:rPr>
              <a:t>e</a:t>
            </a:r>
            <a:r>
              <a:rPr lang="en-US" sz="1200" i="1" baseline="-25000" dirty="0" err="1" smtClean="0">
                <a:latin typeface="Cambria Math" pitchFamily="18" charset="0"/>
                <a:ea typeface="Cambria Math" pitchFamily="18" charset="0"/>
                <a:cs typeface="Times New Roman" pitchFamily="18" charset="0"/>
              </a:rPr>
              <a:t>i</a:t>
            </a:r>
            <a:r>
              <a:rPr lang="en-US" sz="1200" dirty="0" smtClean="0">
                <a:latin typeface="Times New Roman" pitchFamily="18" charset="0"/>
                <a:cs typeface="Times New Roman" pitchFamily="18" charset="0"/>
              </a:rPr>
              <a:t>, for each observation is the difference between the observed and predicted datum: </a:t>
            </a:r>
            <a:r>
              <a:rPr lang="en-US" sz="1200" i="1" dirty="0" err="1" smtClean="0">
                <a:latin typeface="Cambria Math" pitchFamily="18" charset="0"/>
                <a:ea typeface="Cambria Math" pitchFamily="18" charset="0"/>
                <a:cs typeface="Times New Roman" pitchFamily="18" charset="0"/>
              </a:rPr>
              <a:t>e</a:t>
            </a:r>
            <a:r>
              <a:rPr lang="en-US" sz="1200" i="1" baseline="-25000" dirty="0" err="1" smtClean="0">
                <a:latin typeface="Cambria Math" pitchFamily="18" charset="0"/>
                <a:ea typeface="Cambria Math" pitchFamily="18" charset="0"/>
                <a:cs typeface="Times New Roman" pitchFamily="18" charset="0"/>
              </a:rPr>
              <a:t>i</a:t>
            </a:r>
            <a:r>
              <a:rPr lang="en-US" sz="1200" i="1" dirty="0" smtClean="0">
                <a:latin typeface="Cambria Math" pitchFamily="18" charset="0"/>
                <a:ea typeface="Cambria Math" pitchFamily="18" charset="0"/>
                <a:cs typeface="Times New Roman" pitchFamily="18" charset="0"/>
              </a:rPr>
              <a:t>=</a:t>
            </a:r>
            <a:r>
              <a:rPr lang="en-US" sz="1200" i="1" dirty="0" err="1" smtClean="0">
                <a:latin typeface="Cambria Math" pitchFamily="18" charset="0"/>
                <a:ea typeface="Cambria Math" pitchFamily="18" charset="0"/>
                <a:cs typeface="Times New Roman" pitchFamily="18" charset="0"/>
              </a:rPr>
              <a:t>d</a:t>
            </a:r>
            <a:r>
              <a:rPr lang="en-US" sz="1200" i="1" baseline="-25000" dirty="0" err="1" smtClean="0">
                <a:latin typeface="Cambria Math" pitchFamily="18" charset="0"/>
                <a:ea typeface="Cambria Math" pitchFamily="18" charset="0"/>
                <a:cs typeface="Times New Roman" pitchFamily="18" charset="0"/>
              </a:rPr>
              <a:t>i</a:t>
            </a:r>
            <a:r>
              <a:rPr lang="en-US" sz="1200" i="1" baseline="30000" dirty="0" err="1" smtClean="0">
                <a:latin typeface="Cambria Math" pitchFamily="18" charset="0"/>
                <a:ea typeface="Cambria Math" pitchFamily="18" charset="0"/>
                <a:cs typeface="Times New Roman" pitchFamily="18" charset="0"/>
              </a:rPr>
              <a:t>obs</a:t>
            </a:r>
            <a:r>
              <a:rPr lang="en-US" sz="1200" i="1" dirty="0" err="1" smtClean="0">
                <a:latin typeface="Cambria Math" pitchFamily="18" charset="0"/>
                <a:ea typeface="Cambria Math" pitchFamily="18" charset="0"/>
                <a:cs typeface="Times New Roman" pitchFamily="18" charset="0"/>
              </a:rPr>
              <a:t>-d</a:t>
            </a:r>
            <a:r>
              <a:rPr lang="en-US" sz="1200" i="1" baseline="-25000" dirty="0" err="1" smtClean="0">
                <a:latin typeface="Cambria Math" pitchFamily="18" charset="0"/>
                <a:ea typeface="Cambria Math" pitchFamily="18" charset="0"/>
                <a:cs typeface="Times New Roman" pitchFamily="18" charset="0"/>
              </a:rPr>
              <a:t>i</a:t>
            </a:r>
            <a:r>
              <a:rPr lang="en-US" sz="1200" i="1" baseline="30000" dirty="0" err="1" smtClean="0">
                <a:latin typeface="Cambria Math" pitchFamily="18" charset="0"/>
                <a:ea typeface="Cambria Math" pitchFamily="18" charset="0"/>
                <a:cs typeface="Times New Roman" pitchFamily="18" charset="0"/>
              </a:rPr>
              <a:t>pre</a:t>
            </a:r>
            <a:r>
              <a:rPr lang="en-US" sz="1200" dirty="0" smtClean="0">
                <a:latin typeface="Times New Roman" pitchFamily="18" charset="0"/>
                <a:cs typeface="Times New Roman" pitchFamily="18" charset="0"/>
              </a:rPr>
              <a:t>. </a:t>
            </a:r>
            <a:r>
              <a:rPr lang="en-US" sz="1200" i="1" dirty="0" err="1" smtClean="0">
                <a:latin typeface="Times New Roman" pitchFamily="18" charset="0"/>
                <a:cs typeface="Times New Roman" pitchFamily="18" charset="0"/>
              </a:rPr>
              <a:t>MatLab</a:t>
            </a:r>
            <a:r>
              <a:rPr lang="en-US" sz="1200" dirty="0" smtClean="0">
                <a:latin typeface="Times New Roman" pitchFamily="18" charset="0"/>
                <a:cs typeface="Times New Roman" pitchFamily="18" charset="0"/>
              </a:rPr>
              <a:t> script gda03_??.</a:t>
            </a:r>
          </a:p>
          <a:p>
            <a:endParaRPr lang="en-US" dirty="0"/>
          </a:p>
        </p:txBody>
      </p:sp>
      <p:sp>
        <p:nvSpPr>
          <p:cNvPr id="4" name="Slide Number Placeholder 3"/>
          <p:cNvSpPr>
            <a:spLocks noGrp="1"/>
          </p:cNvSpPr>
          <p:nvPr>
            <p:ph type="sldNum" sz="quarter" idx="10"/>
          </p:nvPr>
        </p:nvSpPr>
        <p:spPr/>
        <p:txBody>
          <a:bodyPr/>
          <a:lstStyle/>
          <a:p>
            <a:fld id="{909C30AA-43CA-42E7-B15D-4F2AC4A1EFAC}" type="slidenum">
              <a:rPr lang="en-US" smtClean="0"/>
              <a:pPr/>
              <a:t>9</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“Norm” is mathematical</a:t>
            </a:r>
            <a:r>
              <a:rPr lang="en-US" baseline="0" dirty="0" smtClean="0"/>
              <a:t> term for a rule that produces a single non-negative number from a vector.</a:t>
            </a:r>
            <a:endParaRPr lang="en-US" dirty="0"/>
          </a:p>
        </p:txBody>
      </p:sp>
      <p:sp>
        <p:nvSpPr>
          <p:cNvPr id="4" name="Slide Number Placeholder 3"/>
          <p:cNvSpPr>
            <a:spLocks noGrp="1"/>
          </p:cNvSpPr>
          <p:nvPr>
            <p:ph type="sldNum" sz="quarter" idx="10"/>
          </p:nvPr>
        </p:nvSpPr>
        <p:spPr/>
        <p:txBody>
          <a:bodyPr/>
          <a:lstStyle/>
          <a:p>
            <a:fld id="{909C30AA-43CA-42E7-B15D-4F2AC4A1EFAC}" type="slidenum">
              <a:rPr lang="en-US" smtClean="0"/>
              <a:pPr/>
              <a:t>10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CB1B0D4-162B-4AAA-AA48-226D81917658}" type="datetimeFigureOut">
              <a:rPr lang="en-US" smtClean="0"/>
              <a:pPr/>
              <a:t>11/17/2011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466F49-AC3B-4A22-99A5-36C8CF75877C}"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CB1B0D4-162B-4AAA-AA48-226D81917658}" type="datetimeFigureOut">
              <a:rPr lang="en-US" smtClean="0"/>
              <a:pPr/>
              <a:t>11/17/2011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466F49-AC3B-4A22-99A5-36C8CF75877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CB1B0D4-162B-4AAA-AA48-226D81917658}" type="datetimeFigureOut">
              <a:rPr lang="en-US" smtClean="0"/>
              <a:pPr/>
              <a:t>11/17/2011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466F49-AC3B-4A22-99A5-36C8CF75877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CB1B0D4-162B-4AAA-AA48-226D81917658}" type="datetimeFigureOut">
              <a:rPr lang="en-US" smtClean="0"/>
              <a:pPr/>
              <a:t>11/17/2011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466F49-AC3B-4A22-99A5-36C8CF75877C}"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CB1B0D4-162B-4AAA-AA48-226D81917658}" type="datetimeFigureOut">
              <a:rPr lang="en-US" smtClean="0"/>
              <a:pPr/>
              <a:t>11/17/2011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466F49-AC3B-4A22-99A5-36C8CF75877C}"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CB1B0D4-162B-4AAA-AA48-226D81917658}" type="datetimeFigureOut">
              <a:rPr lang="en-US" smtClean="0"/>
              <a:pPr/>
              <a:t>11/17/2011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E466F49-AC3B-4A22-99A5-36C8CF75877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CB1B0D4-162B-4AAA-AA48-226D81917658}" type="datetimeFigureOut">
              <a:rPr lang="en-US" smtClean="0"/>
              <a:pPr/>
              <a:t>11/17/2011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E466F49-AC3B-4A22-99A5-36C8CF75877C}"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CB1B0D4-162B-4AAA-AA48-226D81917658}" type="datetimeFigureOut">
              <a:rPr lang="en-US" smtClean="0"/>
              <a:pPr/>
              <a:t>11/17/2011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E466F49-AC3B-4A22-99A5-36C8CF75877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CB1B0D4-162B-4AAA-AA48-226D81917658}" type="datetimeFigureOut">
              <a:rPr lang="en-US" smtClean="0"/>
              <a:pPr/>
              <a:t>11/17/2011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E466F49-AC3B-4A22-99A5-36C8CF75877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CB1B0D4-162B-4AAA-AA48-226D81917658}" type="datetimeFigureOut">
              <a:rPr lang="en-US" smtClean="0"/>
              <a:pPr/>
              <a:t>11/17/2011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E466F49-AC3B-4A22-99A5-36C8CF75877C}"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CB1B0D4-162B-4AAA-AA48-226D81917658}" type="datetimeFigureOut">
              <a:rPr lang="en-US" smtClean="0"/>
              <a:pPr/>
              <a:t>11/17/2011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E466F49-AC3B-4A22-99A5-36C8CF75877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CB1B0D4-162B-4AAA-AA48-226D81917658}" type="datetimeFigureOut">
              <a:rPr lang="en-US" smtClean="0"/>
              <a:pPr/>
              <a:t>11/17/2011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E466F49-AC3B-4A22-99A5-36C8CF75877C}"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notesSlide" Target="../notesSlides/notesSlide56.xml"/><Relationship Id="rId1" Type="http://schemas.openxmlformats.org/officeDocument/2006/relationships/slideLayout" Target="../slideLayouts/slideLayout2.xml"/><Relationship Id="rId4" Type="http://schemas.openxmlformats.org/officeDocument/2006/relationships/image" Target="../media/image29.emf"/></Relationships>
</file>

<file path=ppt/slides/_rels/slide6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447800"/>
            <a:ext cx="9144000" cy="3429000"/>
          </a:xfrm>
        </p:spPr>
        <p:txBody>
          <a:bodyPr>
            <a:normAutofit fontScale="90000"/>
          </a:bodyPr>
          <a:lstStyle/>
          <a:p>
            <a:r>
              <a:rPr lang="en-US" dirty="0" smtClean="0">
                <a:latin typeface="Times New Roman" pitchFamily="18" charset="0"/>
                <a:cs typeface="Times New Roman" pitchFamily="18" charset="0"/>
              </a:rPr>
              <a:t>Lecture 4</a:t>
            </a:r>
            <a:br>
              <a:rPr lang="en-US" dirty="0" smtClean="0">
                <a:latin typeface="Times New Roman" pitchFamily="18" charset="0"/>
                <a:cs typeface="Times New Roman" pitchFamily="18" charset="0"/>
              </a:rPr>
            </a:br>
            <a:r>
              <a:rPr lang="en-US" dirty="0">
                <a:latin typeface="Times New Roman" pitchFamily="18" charset="0"/>
                <a:cs typeface="Times New Roman" pitchFamily="18" charset="0"/>
              </a:rPr>
              <a:t/>
            </a:r>
            <a:br>
              <a:rPr lang="en-US" dirty="0">
                <a:latin typeface="Times New Roman" pitchFamily="18" charset="0"/>
                <a:cs typeface="Times New Roman" pitchFamily="18" charset="0"/>
              </a:rPr>
            </a:br>
            <a:r>
              <a:rPr lang="en-US" dirty="0" smtClean="0">
                <a:latin typeface="Times New Roman" pitchFamily="18" charset="0"/>
                <a:cs typeface="Times New Roman" pitchFamily="18" charset="0"/>
              </a:rPr>
              <a:t> The </a:t>
            </a:r>
            <a:r>
              <a:rPr lang="en-US" dirty="0" smtClean="0">
                <a:latin typeface="Cambria Math" pitchFamily="18" charset="0"/>
                <a:ea typeface="Cambria Math" pitchFamily="18" charset="0"/>
                <a:cs typeface="Times New Roman" pitchFamily="18" charset="0"/>
              </a:rPr>
              <a:t>L</a:t>
            </a:r>
            <a:r>
              <a:rPr lang="en-US" baseline="-25000" dirty="0" smtClean="0">
                <a:latin typeface="Cambria Math" pitchFamily="18" charset="0"/>
                <a:ea typeface="Cambria Math" pitchFamily="18" charset="0"/>
                <a:cs typeface="Times New Roman" pitchFamily="18" charset="0"/>
              </a:rPr>
              <a:t>2</a:t>
            </a:r>
            <a:r>
              <a:rPr lang="en-US" dirty="0" smtClean="0">
                <a:latin typeface="Times New Roman" pitchFamily="18" charset="0"/>
                <a:cs typeface="Times New Roman" pitchFamily="18" charset="0"/>
              </a:rPr>
              <a:t> Norm</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and</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Simple Least Squares</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p:cNvSpPr>
            <a:spLocks noGrp="1"/>
          </p:cNvSpPr>
          <p:nvPr>
            <p:ph type="title"/>
          </p:nvPr>
        </p:nvSpPr>
        <p:spPr>
          <a:xfrm>
            <a:off x="457200" y="914400"/>
            <a:ext cx="8229600" cy="2286000"/>
          </a:xfrm>
        </p:spPr>
        <p:txBody>
          <a:bodyPr>
            <a:normAutofit/>
          </a:bodyPr>
          <a:lstStyle/>
          <a:p>
            <a:r>
              <a:rPr lang="en-US" dirty="0" smtClean="0">
                <a:latin typeface="Times New Roman" pitchFamily="18" charset="0"/>
                <a:cs typeface="Times New Roman" pitchFamily="18" charset="0"/>
              </a:rPr>
              <a:t>“norm”</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rule for quantifying the overall size of the error vector </a:t>
            </a:r>
            <a:r>
              <a:rPr lang="en-US" b="1" dirty="0" smtClean="0">
                <a:latin typeface="Cambria Math" pitchFamily="18" charset="0"/>
                <a:ea typeface="Cambria Math" pitchFamily="18" charset="0"/>
                <a:cs typeface="Times New Roman" pitchFamily="18" charset="0"/>
              </a:rPr>
              <a:t>e</a:t>
            </a:r>
            <a:endParaRPr lang="en-US" b="1" dirty="0">
              <a:latin typeface="Cambria Math" pitchFamily="18" charset="0"/>
              <a:ea typeface="Cambria Math" pitchFamily="18" charset="0"/>
              <a:cs typeface="Times New Roman" pitchFamily="18" charset="0"/>
            </a:endParaRPr>
          </a:p>
        </p:txBody>
      </p:sp>
      <p:sp>
        <p:nvSpPr>
          <p:cNvPr id="6" name="Title 1"/>
          <p:cNvSpPr txBox="1">
            <a:spLocks/>
          </p:cNvSpPr>
          <p:nvPr/>
        </p:nvSpPr>
        <p:spPr>
          <a:xfrm>
            <a:off x="304800" y="4038600"/>
            <a:ext cx="8229600" cy="1752600"/>
          </a:xfrm>
          <a:prstGeom prst="rect">
            <a:avLst/>
          </a:prstGeom>
        </p:spPr>
        <p:txBody>
          <a:bodyPr vert="horz" lIns="91440" tIns="45720" rIns="91440" bIns="45720" rtlCol="0" anchor="ctr">
            <a:normAutofit fontScale="975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solidFill>
                <a:effectLst/>
                <a:uLnTx/>
                <a:uFillTx/>
                <a:latin typeface="Times New Roman" pitchFamily="18" charset="0"/>
                <a:ea typeface="+mj-ea"/>
                <a:cs typeface="Times New Roman" pitchFamily="18" charset="0"/>
              </a:rPr>
              <a:t>lot’s of possible ways to do it</a:t>
            </a:r>
            <a:endParaRPr kumimoji="0" lang="en-US" sz="4400" b="1" i="0" u="none" strike="noStrike" kern="1200" cap="none" spc="0" normalizeH="0" baseline="0" noProof="0" dirty="0">
              <a:ln>
                <a:noFill/>
              </a:ln>
              <a:solidFill>
                <a:schemeClr val="tx1"/>
              </a:solidFill>
              <a:effectLst/>
              <a:uLnTx/>
              <a:uFillTx/>
              <a:latin typeface="Cambria Math" pitchFamily="18" charset="0"/>
              <a:ea typeface="Cambria Math" pitchFamily="18" charset="0"/>
              <a:cs typeface="Times New Roman"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Cambria Math" pitchFamily="18" charset="0"/>
                <a:ea typeface="Cambria Math" pitchFamily="18" charset="0"/>
                <a:cs typeface="Times New Roman" pitchFamily="18" charset="0"/>
              </a:rPr>
              <a:t>L</a:t>
            </a:r>
            <a:r>
              <a:rPr lang="en-US" baseline="-25000" dirty="0" err="1" smtClean="0">
                <a:latin typeface="Cambria Math" pitchFamily="18" charset="0"/>
                <a:ea typeface="Cambria Math" pitchFamily="18" charset="0"/>
                <a:cs typeface="Times New Roman" pitchFamily="18" charset="0"/>
              </a:rPr>
              <a:t>n</a:t>
            </a:r>
            <a:r>
              <a:rPr lang="en-US" dirty="0" smtClean="0">
                <a:latin typeface="Times New Roman" pitchFamily="18" charset="0"/>
                <a:cs typeface="Times New Roman" pitchFamily="18" charset="0"/>
              </a:rPr>
              <a:t> family of norms</a:t>
            </a:r>
            <a:endParaRPr lang="en-US" dirty="0">
              <a:latin typeface="Times New Roman" pitchFamily="18" charset="0"/>
              <a:cs typeface="Times New Roman" pitchFamily="18" charset="0"/>
            </a:endParaRPr>
          </a:p>
        </p:txBody>
      </p:sp>
      <p:pic>
        <p:nvPicPr>
          <p:cNvPr id="1026" name="Picture 2"/>
          <p:cNvPicPr>
            <a:picLocks noChangeAspect="1" noChangeArrowheads="1"/>
          </p:cNvPicPr>
          <p:nvPr/>
        </p:nvPicPr>
        <p:blipFill>
          <a:blip r:embed="rId3" cstate="print"/>
          <a:srcRect/>
          <a:stretch>
            <a:fillRect/>
          </a:stretch>
        </p:blipFill>
        <p:spPr bwMode="auto">
          <a:xfrm>
            <a:off x="2514600" y="1295400"/>
            <a:ext cx="4267200" cy="5251938"/>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Cambria Math" pitchFamily="18" charset="0"/>
                <a:ea typeface="Cambria Math" pitchFamily="18" charset="0"/>
                <a:cs typeface="Times New Roman" pitchFamily="18" charset="0"/>
              </a:rPr>
              <a:t>L</a:t>
            </a:r>
            <a:r>
              <a:rPr lang="en-US" baseline="-25000" dirty="0" err="1" smtClean="0">
                <a:latin typeface="Cambria Math" pitchFamily="18" charset="0"/>
                <a:ea typeface="Cambria Math" pitchFamily="18" charset="0"/>
                <a:cs typeface="Times New Roman" pitchFamily="18" charset="0"/>
              </a:rPr>
              <a:t>n</a:t>
            </a:r>
            <a:r>
              <a:rPr lang="en-US" dirty="0" smtClean="0">
                <a:latin typeface="Times New Roman" pitchFamily="18" charset="0"/>
                <a:cs typeface="Times New Roman" pitchFamily="18" charset="0"/>
              </a:rPr>
              <a:t> family of norms</a:t>
            </a:r>
            <a:endParaRPr lang="en-US" dirty="0">
              <a:latin typeface="Times New Roman" pitchFamily="18" charset="0"/>
              <a:cs typeface="Times New Roman" pitchFamily="18" charset="0"/>
            </a:endParaRPr>
          </a:p>
        </p:txBody>
      </p:sp>
      <p:pic>
        <p:nvPicPr>
          <p:cNvPr id="1026" name="Picture 2"/>
          <p:cNvPicPr>
            <a:picLocks noChangeAspect="1" noChangeArrowheads="1"/>
          </p:cNvPicPr>
          <p:nvPr/>
        </p:nvPicPr>
        <p:blipFill>
          <a:blip r:embed="rId3" cstate="print"/>
          <a:srcRect/>
          <a:stretch>
            <a:fillRect/>
          </a:stretch>
        </p:blipFill>
        <p:spPr bwMode="auto">
          <a:xfrm>
            <a:off x="2514600" y="1295400"/>
            <a:ext cx="4267200" cy="5251938"/>
          </a:xfrm>
          <a:prstGeom prst="rect">
            <a:avLst/>
          </a:prstGeom>
          <a:noFill/>
          <a:ln w="9525">
            <a:noFill/>
            <a:miter lim="800000"/>
            <a:headEnd/>
            <a:tailEnd/>
          </a:ln>
        </p:spPr>
      </p:pic>
      <p:sp>
        <p:nvSpPr>
          <p:cNvPr id="4" name="Freeform 3"/>
          <p:cNvSpPr/>
          <p:nvPr/>
        </p:nvSpPr>
        <p:spPr>
          <a:xfrm>
            <a:off x="6705600" y="3810000"/>
            <a:ext cx="1510748" cy="887896"/>
          </a:xfrm>
          <a:custGeom>
            <a:avLst/>
            <a:gdLst>
              <a:gd name="connsiteX0" fmla="*/ 0 w 1510748"/>
              <a:gd name="connsiteY0" fmla="*/ 0 h 887896"/>
              <a:gd name="connsiteX1" fmla="*/ 874643 w 1510748"/>
              <a:gd name="connsiteY1" fmla="*/ 92765 h 887896"/>
              <a:gd name="connsiteX2" fmla="*/ 781878 w 1510748"/>
              <a:gd name="connsiteY2" fmla="*/ 463826 h 887896"/>
              <a:gd name="connsiteX3" fmla="*/ 1510748 w 1510748"/>
              <a:gd name="connsiteY3" fmla="*/ 887896 h 887896"/>
            </a:gdLst>
            <a:ahLst/>
            <a:cxnLst>
              <a:cxn ang="0">
                <a:pos x="connsiteX0" y="connsiteY0"/>
              </a:cxn>
              <a:cxn ang="0">
                <a:pos x="connsiteX1" y="connsiteY1"/>
              </a:cxn>
              <a:cxn ang="0">
                <a:pos x="connsiteX2" y="connsiteY2"/>
              </a:cxn>
              <a:cxn ang="0">
                <a:pos x="connsiteX3" y="connsiteY3"/>
              </a:cxn>
            </a:cxnLst>
            <a:rect l="l" t="t" r="r" b="b"/>
            <a:pathLst>
              <a:path w="1510748" h="887896">
                <a:moveTo>
                  <a:pt x="0" y="0"/>
                </a:moveTo>
                <a:cubicBezTo>
                  <a:pt x="372165" y="7730"/>
                  <a:pt x="744330" y="15461"/>
                  <a:pt x="874643" y="92765"/>
                </a:cubicBezTo>
                <a:cubicBezTo>
                  <a:pt x="1004956" y="170069"/>
                  <a:pt x="675861" y="331304"/>
                  <a:pt x="781878" y="463826"/>
                </a:cubicBezTo>
                <a:cubicBezTo>
                  <a:pt x="887895" y="596348"/>
                  <a:pt x="1199321" y="742122"/>
                  <a:pt x="1510748" y="887896"/>
                </a:cubicBezTo>
              </a:path>
            </a:pathLst>
          </a:custGeom>
          <a:ln w="3810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Title 1"/>
          <p:cNvSpPr txBox="1">
            <a:spLocks/>
          </p:cNvSpPr>
          <p:nvPr/>
        </p:nvSpPr>
        <p:spPr>
          <a:xfrm>
            <a:off x="6934200" y="4572000"/>
            <a:ext cx="2209800" cy="685800"/>
          </a:xfrm>
          <a:prstGeom prst="rect">
            <a:avLst/>
          </a:prstGeom>
        </p:spPr>
        <p:txBody>
          <a:bodyPr vert="horz" lIns="91440" tIns="45720" rIns="91440" bIns="45720" rtlCol="0" anchor="ctr">
            <a:normAutofit fontScale="925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smtClean="0">
                <a:ln>
                  <a:noFill/>
                </a:ln>
                <a:solidFill>
                  <a:srgbClr val="FF0000"/>
                </a:solidFill>
                <a:effectLst/>
                <a:uLnTx/>
                <a:uFillTx/>
                <a:latin typeface="Cambria Math" pitchFamily="18" charset="0"/>
                <a:ea typeface="Cambria Math" pitchFamily="18" charset="0"/>
                <a:cs typeface="Times New Roman" pitchFamily="18" charset="0"/>
              </a:rPr>
              <a:t>Euclidian length</a:t>
            </a:r>
            <a:endParaRPr kumimoji="0" lang="en-US" sz="2400" b="0" i="0" u="none" strike="noStrike" kern="1200" cap="none" spc="0" normalizeH="0" baseline="0" noProof="0" dirty="0">
              <a:ln>
                <a:noFill/>
              </a:ln>
              <a:solidFill>
                <a:srgbClr val="FF0000"/>
              </a:solidFill>
              <a:effectLst/>
              <a:uLnTx/>
              <a:uFillTx/>
              <a:latin typeface="Times New Roman" pitchFamily="18" charset="0"/>
              <a:ea typeface="+mj-ea"/>
              <a:cs typeface="Times New Roman"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cstate="print"/>
          <a:srcRect l="4138" t="3620" r="6207" b="5882"/>
          <a:stretch>
            <a:fillRect/>
          </a:stretch>
        </p:blipFill>
        <p:spPr bwMode="auto">
          <a:xfrm>
            <a:off x="762000" y="1143000"/>
            <a:ext cx="7162800" cy="5509846"/>
          </a:xfrm>
          <a:prstGeom prst="rect">
            <a:avLst/>
          </a:prstGeom>
          <a:noFill/>
          <a:ln w="9525">
            <a:noFill/>
            <a:miter lim="800000"/>
            <a:headEnd/>
            <a:tailEnd/>
          </a:ln>
          <a:effectLst/>
        </p:spPr>
      </p:pic>
      <p:sp>
        <p:nvSpPr>
          <p:cNvPr id="4" name="Title 1"/>
          <p:cNvSpPr>
            <a:spLocks noGrp="1"/>
          </p:cNvSpPr>
          <p:nvPr>
            <p:ph type="title"/>
          </p:nvPr>
        </p:nvSpPr>
        <p:spPr>
          <a:xfrm>
            <a:off x="457200" y="152400"/>
            <a:ext cx="8229600" cy="1143000"/>
          </a:xfrm>
        </p:spPr>
        <p:txBody>
          <a:bodyPr>
            <a:noAutofit/>
          </a:bodyPr>
          <a:lstStyle/>
          <a:p>
            <a:r>
              <a:rPr lang="en-US" sz="3600" dirty="0" smtClean="0">
                <a:latin typeface="Times New Roman" pitchFamily="18" charset="0"/>
                <a:ea typeface="Cambria Math" pitchFamily="18" charset="0"/>
                <a:cs typeface="Times New Roman" pitchFamily="18" charset="0"/>
              </a:rPr>
              <a:t>higher norms give </a:t>
            </a:r>
            <a:r>
              <a:rPr lang="en-US" sz="3600" dirty="0" err="1" smtClean="0">
                <a:latin typeface="Times New Roman" pitchFamily="18" charset="0"/>
                <a:ea typeface="Cambria Math" pitchFamily="18" charset="0"/>
                <a:cs typeface="Times New Roman" pitchFamily="18" charset="0"/>
              </a:rPr>
              <a:t>increaing</a:t>
            </a:r>
            <a:r>
              <a:rPr lang="en-US" sz="3600" dirty="0" smtClean="0">
                <a:latin typeface="Times New Roman" pitchFamily="18" charset="0"/>
                <a:ea typeface="Cambria Math" pitchFamily="18" charset="0"/>
                <a:cs typeface="Times New Roman" pitchFamily="18" charset="0"/>
              </a:rPr>
              <a:t> weight to largest element of </a:t>
            </a:r>
            <a:r>
              <a:rPr lang="en-US" sz="3600" b="1" dirty="0" smtClean="0">
                <a:latin typeface="Cambria Math" pitchFamily="18" charset="0"/>
                <a:ea typeface="Cambria Math" pitchFamily="18" charset="0"/>
                <a:cs typeface="Times New Roman" pitchFamily="18" charset="0"/>
              </a:rPr>
              <a:t>e</a:t>
            </a:r>
            <a:endParaRPr lang="en-US" sz="3600" b="1" dirty="0">
              <a:latin typeface="Cambria Math" pitchFamily="18" charset="0"/>
              <a:ea typeface="Cambria Math" pitchFamily="18" charset="0"/>
              <a:cs typeface="Times New Roman"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600200"/>
            <a:ext cx="8229600" cy="1143000"/>
          </a:xfrm>
        </p:spPr>
        <p:txBody>
          <a:bodyPr/>
          <a:lstStyle/>
          <a:p>
            <a:r>
              <a:rPr lang="en-US" dirty="0" smtClean="0">
                <a:latin typeface="Cambria Math" pitchFamily="18" charset="0"/>
                <a:ea typeface="Cambria Math" pitchFamily="18" charset="0"/>
                <a:cs typeface="Times New Roman" pitchFamily="18" charset="0"/>
              </a:rPr>
              <a:t>limiting case</a:t>
            </a:r>
            <a:endParaRPr lang="en-US" dirty="0">
              <a:latin typeface="Times New Roman" pitchFamily="18" charset="0"/>
              <a:cs typeface="Times New Roman" pitchFamily="18" charset="0"/>
            </a:endParaRPr>
          </a:p>
        </p:txBody>
      </p:sp>
      <p:pic>
        <p:nvPicPr>
          <p:cNvPr id="2050" name="Picture 2"/>
          <p:cNvPicPr>
            <a:picLocks noChangeAspect="1" noChangeArrowheads="1"/>
          </p:cNvPicPr>
          <p:nvPr/>
        </p:nvPicPr>
        <p:blipFill>
          <a:blip r:embed="rId3" cstate="print"/>
          <a:srcRect/>
          <a:stretch>
            <a:fillRect/>
          </a:stretch>
        </p:blipFill>
        <p:spPr bwMode="auto">
          <a:xfrm>
            <a:off x="838200" y="2819400"/>
            <a:ext cx="7721600" cy="1447800"/>
          </a:xfrm>
          <a:prstGeom prst="rect">
            <a:avLst/>
          </a:prstGeom>
          <a:noFill/>
          <a:ln w="9525">
            <a:no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858000"/>
          </a:xfrm>
        </p:spPr>
        <p:txBody>
          <a:bodyPr>
            <a:normAutofit fontScale="90000"/>
          </a:bodyPr>
          <a:lstStyle/>
          <a:p>
            <a:r>
              <a:rPr lang="en-US" dirty="0" smtClean="0">
                <a:latin typeface="Times New Roman" pitchFamily="18" charset="0"/>
                <a:ea typeface="Cambria Math" pitchFamily="18" charset="0"/>
                <a:cs typeface="Times New Roman" pitchFamily="18" charset="0"/>
              </a:rPr>
              <a:t>guiding principle for solving an inverse problem</a:t>
            </a:r>
            <a:br>
              <a:rPr lang="en-US" dirty="0" smtClean="0">
                <a:latin typeface="Times New Roman" pitchFamily="18" charset="0"/>
                <a:ea typeface="Cambria Math" pitchFamily="18" charset="0"/>
                <a:cs typeface="Times New Roman" pitchFamily="18" charset="0"/>
              </a:rPr>
            </a:br>
            <a:r>
              <a:rPr lang="en-US" dirty="0" smtClean="0">
                <a:latin typeface="Times New Roman" pitchFamily="18" charset="0"/>
                <a:ea typeface="Cambria Math" pitchFamily="18" charset="0"/>
                <a:cs typeface="Times New Roman" pitchFamily="18" charset="0"/>
              </a:rPr>
              <a:t/>
            </a:r>
            <a:br>
              <a:rPr lang="en-US" dirty="0" smtClean="0">
                <a:latin typeface="Times New Roman" pitchFamily="18" charset="0"/>
                <a:ea typeface="Cambria Math" pitchFamily="18" charset="0"/>
                <a:cs typeface="Times New Roman" pitchFamily="18" charset="0"/>
              </a:rPr>
            </a:br>
            <a:r>
              <a:rPr lang="en-US" dirty="0" smtClean="0">
                <a:latin typeface="Times New Roman" pitchFamily="18" charset="0"/>
                <a:ea typeface="Cambria Math" pitchFamily="18" charset="0"/>
                <a:cs typeface="Times New Roman" pitchFamily="18" charset="0"/>
              </a:rPr>
              <a:t>find the </a:t>
            </a:r>
            <a:r>
              <a:rPr lang="en-US" b="1" dirty="0" err="1" smtClean="0">
                <a:latin typeface="Times New Roman" pitchFamily="18" charset="0"/>
                <a:ea typeface="Cambria Math" pitchFamily="18" charset="0"/>
                <a:cs typeface="Times New Roman" pitchFamily="18" charset="0"/>
              </a:rPr>
              <a:t>m</a:t>
            </a:r>
            <a:r>
              <a:rPr lang="en-US" baseline="30000" dirty="0" err="1" smtClean="0">
                <a:latin typeface="Times New Roman" pitchFamily="18" charset="0"/>
                <a:ea typeface="Cambria Math" pitchFamily="18" charset="0"/>
                <a:cs typeface="Times New Roman" pitchFamily="18" charset="0"/>
              </a:rPr>
              <a:t>est</a:t>
            </a:r>
            <a:r>
              <a:rPr lang="en-US" dirty="0" smtClean="0">
                <a:latin typeface="Times New Roman" pitchFamily="18" charset="0"/>
                <a:ea typeface="Cambria Math" pitchFamily="18" charset="0"/>
                <a:cs typeface="Times New Roman" pitchFamily="18" charset="0"/>
              </a:rPr>
              <a:t/>
            </a:r>
            <a:br>
              <a:rPr lang="en-US" dirty="0" smtClean="0">
                <a:latin typeface="Times New Roman" pitchFamily="18" charset="0"/>
                <a:ea typeface="Cambria Math" pitchFamily="18" charset="0"/>
                <a:cs typeface="Times New Roman" pitchFamily="18" charset="0"/>
              </a:rPr>
            </a:br>
            <a:r>
              <a:rPr lang="en-US" dirty="0" smtClean="0">
                <a:latin typeface="Times New Roman" pitchFamily="18" charset="0"/>
                <a:ea typeface="Cambria Math" pitchFamily="18" charset="0"/>
                <a:cs typeface="Times New Roman" pitchFamily="18" charset="0"/>
              </a:rPr>
              <a:t>that minimizes </a:t>
            </a:r>
            <a:r>
              <a:rPr lang="en-US" i="1" dirty="0" smtClean="0">
                <a:latin typeface="Times New Roman" pitchFamily="18" charset="0"/>
                <a:ea typeface="Cambria Math" pitchFamily="18" charset="0"/>
                <a:cs typeface="Times New Roman" pitchFamily="18" charset="0"/>
              </a:rPr>
              <a:t>E=</a:t>
            </a:r>
            <a:r>
              <a:rPr lang="en-US" dirty="0" smtClean="0">
                <a:latin typeface="Times New Roman" pitchFamily="18" charset="0"/>
                <a:ea typeface="Cambria Math" pitchFamily="18" charset="0"/>
                <a:cs typeface="Times New Roman" pitchFamily="18" charset="0"/>
              </a:rPr>
              <a:t>||</a:t>
            </a:r>
            <a:r>
              <a:rPr lang="en-US" b="1" dirty="0" smtClean="0">
                <a:latin typeface="Times New Roman" pitchFamily="18" charset="0"/>
                <a:ea typeface="Cambria Math" pitchFamily="18" charset="0"/>
                <a:cs typeface="Times New Roman" pitchFamily="18" charset="0"/>
              </a:rPr>
              <a:t>e</a:t>
            </a:r>
            <a:r>
              <a:rPr lang="en-US" dirty="0" smtClean="0">
                <a:latin typeface="Times New Roman" pitchFamily="18" charset="0"/>
                <a:ea typeface="Cambria Math" pitchFamily="18" charset="0"/>
                <a:cs typeface="Times New Roman" pitchFamily="18" charset="0"/>
              </a:rPr>
              <a:t>||</a:t>
            </a:r>
            <a:br>
              <a:rPr lang="en-US" dirty="0" smtClean="0">
                <a:latin typeface="Times New Roman" pitchFamily="18" charset="0"/>
                <a:ea typeface="Cambria Math" pitchFamily="18" charset="0"/>
                <a:cs typeface="Times New Roman" pitchFamily="18" charset="0"/>
              </a:rPr>
            </a:br>
            <a:r>
              <a:rPr lang="en-US" dirty="0" smtClean="0">
                <a:latin typeface="Times New Roman" pitchFamily="18" charset="0"/>
                <a:ea typeface="Cambria Math" pitchFamily="18" charset="0"/>
                <a:cs typeface="Times New Roman" pitchFamily="18" charset="0"/>
              </a:rPr>
              <a:t/>
            </a:r>
            <a:br>
              <a:rPr lang="en-US" dirty="0" smtClean="0">
                <a:latin typeface="Times New Roman" pitchFamily="18" charset="0"/>
                <a:ea typeface="Cambria Math" pitchFamily="18" charset="0"/>
                <a:cs typeface="Times New Roman" pitchFamily="18" charset="0"/>
              </a:rPr>
            </a:br>
            <a:r>
              <a:rPr lang="en-US" dirty="0" smtClean="0">
                <a:latin typeface="Times New Roman" pitchFamily="18" charset="0"/>
                <a:ea typeface="Cambria Math" pitchFamily="18" charset="0"/>
                <a:cs typeface="Times New Roman" pitchFamily="18" charset="0"/>
              </a:rPr>
              <a:t>with</a:t>
            </a:r>
            <a:br>
              <a:rPr lang="en-US" dirty="0" smtClean="0">
                <a:latin typeface="Times New Roman" pitchFamily="18" charset="0"/>
                <a:ea typeface="Cambria Math" pitchFamily="18" charset="0"/>
                <a:cs typeface="Times New Roman" pitchFamily="18" charset="0"/>
              </a:rPr>
            </a:br>
            <a:r>
              <a:rPr lang="en-US" b="1" dirty="0" smtClean="0">
                <a:latin typeface="Cambria Math" pitchFamily="18" charset="0"/>
                <a:ea typeface="Cambria Math" pitchFamily="18" charset="0"/>
              </a:rPr>
              <a:t>e</a:t>
            </a:r>
            <a:r>
              <a:rPr lang="en-US" dirty="0" smtClean="0">
                <a:latin typeface="Cambria Math" pitchFamily="18" charset="0"/>
                <a:ea typeface="Cambria Math" pitchFamily="18" charset="0"/>
              </a:rPr>
              <a:t> = </a:t>
            </a:r>
            <a:r>
              <a:rPr lang="en-US" b="1" dirty="0" smtClean="0">
                <a:latin typeface="Cambria Math" pitchFamily="18" charset="0"/>
                <a:ea typeface="Cambria Math" pitchFamily="18" charset="0"/>
              </a:rPr>
              <a:t>d</a:t>
            </a:r>
            <a:r>
              <a:rPr lang="en-US" baseline="30000" dirty="0" smtClean="0">
                <a:latin typeface="Cambria Math" pitchFamily="18" charset="0"/>
                <a:ea typeface="Cambria Math" pitchFamily="18" charset="0"/>
              </a:rPr>
              <a:t>obs </a:t>
            </a:r>
            <a:r>
              <a:rPr lang="en-US" dirty="0" smtClean="0">
                <a:latin typeface="Cambria Math" pitchFamily="18" charset="0"/>
                <a:ea typeface="Cambria Math" pitchFamily="18" charset="0"/>
              </a:rPr>
              <a:t>–</a:t>
            </a:r>
            <a:r>
              <a:rPr lang="en-US" b="1" dirty="0" err="1" smtClean="0">
                <a:latin typeface="Cambria Math" pitchFamily="18" charset="0"/>
                <a:ea typeface="Cambria Math" pitchFamily="18" charset="0"/>
              </a:rPr>
              <a:t>d</a:t>
            </a:r>
            <a:r>
              <a:rPr lang="en-US" baseline="30000" dirty="0" err="1" smtClean="0">
                <a:latin typeface="Cambria Math" pitchFamily="18" charset="0"/>
                <a:ea typeface="Cambria Math" pitchFamily="18" charset="0"/>
              </a:rPr>
              <a:t>pre</a:t>
            </a:r>
            <a:r>
              <a:rPr lang="en-US" baseline="30000" dirty="0" smtClean="0">
                <a:latin typeface="Cambria Math" pitchFamily="18" charset="0"/>
                <a:ea typeface="Cambria Math" pitchFamily="18" charset="0"/>
              </a:rPr>
              <a:t/>
            </a:r>
            <a:br>
              <a:rPr lang="en-US" baseline="30000" dirty="0" smtClean="0">
                <a:latin typeface="Cambria Math" pitchFamily="18" charset="0"/>
                <a:ea typeface="Cambria Math" pitchFamily="18" charset="0"/>
              </a:rPr>
            </a:br>
            <a:r>
              <a:rPr lang="en-US" dirty="0" smtClean="0">
                <a:latin typeface="Times New Roman" pitchFamily="18" charset="0"/>
                <a:ea typeface="Cambria Math" pitchFamily="18" charset="0"/>
                <a:cs typeface="Times New Roman" pitchFamily="18" charset="0"/>
              </a:rPr>
              <a:t>and</a:t>
            </a:r>
            <a:r>
              <a:rPr lang="en-US" dirty="0" smtClean="0">
                <a:latin typeface="Cambria Math" pitchFamily="18" charset="0"/>
                <a:ea typeface="Cambria Math" pitchFamily="18" charset="0"/>
              </a:rPr>
              <a:t/>
            </a:r>
            <a:br>
              <a:rPr lang="en-US" dirty="0" smtClean="0">
                <a:latin typeface="Cambria Math" pitchFamily="18" charset="0"/>
                <a:ea typeface="Cambria Math" pitchFamily="18" charset="0"/>
              </a:rPr>
            </a:br>
            <a:r>
              <a:rPr lang="en-US" b="1" dirty="0" smtClean="0">
                <a:latin typeface="Cambria Math" pitchFamily="18" charset="0"/>
                <a:ea typeface="Cambria Math" pitchFamily="18" charset="0"/>
              </a:rPr>
              <a:t> </a:t>
            </a:r>
            <a:r>
              <a:rPr lang="en-US" b="1" dirty="0" err="1" smtClean="0">
                <a:latin typeface="Cambria Math" pitchFamily="18" charset="0"/>
                <a:ea typeface="Cambria Math" pitchFamily="18" charset="0"/>
              </a:rPr>
              <a:t>d</a:t>
            </a:r>
            <a:r>
              <a:rPr lang="en-US" baseline="30000" dirty="0" err="1" smtClean="0">
                <a:latin typeface="Cambria Math" pitchFamily="18" charset="0"/>
                <a:ea typeface="Cambria Math" pitchFamily="18" charset="0"/>
              </a:rPr>
              <a:t>pre</a:t>
            </a:r>
            <a:r>
              <a:rPr lang="en-US" baseline="30000" dirty="0" smtClean="0">
                <a:latin typeface="Cambria Math" pitchFamily="18" charset="0"/>
                <a:ea typeface="Cambria Math" pitchFamily="18" charset="0"/>
              </a:rPr>
              <a:t> </a:t>
            </a:r>
            <a:r>
              <a:rPr lang="en-US" dirty="0" smtClean="0">
                <a:latin typeface="Cambria Math" pitchFamily="18" charset="0"/>
                <a:ea typeface="Cambria Math" pitchFamily="18" charset="0"/>
              </a:rPr>
              <a:t>= </a:t>
            </a:r>
            <a:r>
              <a:rPr lang="en-US" b="1" dirty="0" err="1" smtClean="0">
                <a:latin typeface="Cambria Math" pitchFamily="18" charset="0"/>
                <a:ea typeface="Cambria Math" pitchFamily="18" charset="0"/>
              </a:rPr>
              <a:t>Gm</a:t>
            </a:r>
            <a:r>
              <a:rPr lang="en-US" baseline="30000" dirty="0" err="1" smtClean="0">
                <a:latin typeface="Cambria Math" pitchFamily="18" charset="0"/>
                <a:ea typeface="Cambria Math" pitchFamily="18" charset="0"/>
              </a:rPr>
              <a:t>est</a:t>
            </a:r>
            <a:r>
              <a:rPr lang="en-US" dirty="0" smtClean="0">
                <a:latin typeface="Cambria Math" pitchFamily="18" charset="0"/>
                <a:ea typeface="Cambria Math" pitchFamily="18" charset="0"/>
              </a:rPr>
              <a:t> </a:t>
            </a:r>
            <a:r>
              <a:rPr lang="en-US" dirty="0" smtClean="0">
                <a:latin typeface="Times New Roman" pitchFamily="18" charset="0"/>
                <a:ea typeface="Cambria Math" pitchFamily="18" charset="0"/>
                <a:cs typeface="Times New Roman" pitchFamily="18" charset="0"/>
              </a:rPr>
              <a:t/>
            </a:r>
            <a:br>
              <a:rPr lang="en-US" dirty="0" smtClean="0">
                <a:latin typeface="Times New Roman" pitchFamily="18" charset="0"/>
                <a:ea typeface="Cambria Math" pitchFamily="18" charset="0"/>
                <a:cs typeface="Times New Roman" pitchFamily="18" charset="0"/>
              </a:rPr>
            </a:br>
            <a:endParaRPr lang="en-US" dirty="0">
              <a:latin typeface="Times New Roman" pitchFamily="18" charset="0"/>
              <a:cs typeface="Times New Roman"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0"/>
            <a:ext cx="8229600" cy="1981200"/>
          </a:xfrm>
        </p:spPr>
        <p:txBody>
          <a:bodyPr>
            <a:normAutofit fontScale="90000"/>
          </a:bodyPr>
          <a:lstStyle/>
          <a:p>
            <a:r>
              <a:rPr lang="en-US" dirty="0" smtClean="0">
                <a:latin typeface="Times New Roman" pitchFamily="18" charset="0"/>
                <a:ea typeface="Cambria Math" pitchFamily="18" charset="0"/>
                <a:cs typeface="Times New Roman" pitchFamily="18" charset="0"/>
              </a:rPr>
              <a:t>but which norm to use?</a:t>
            </a:r>
            <a:br>
              <a:rPr lang="en-US" dirty="0" smtClean="0">
                <a:latin typeface="Times New Roman" pitchFamily="18" charset="0"/>
                <a:ea typeface="Cambria Math" pitchFamily="18" charset="0"/>
                <a:cs typeface="Times New Roman" pitchFamily="18" charset="0"/>
              </a:rPr>
            </a:br>
            <a:r>
              <a:rPr lang="en-US" dirty="0" smtClean="0">
                <a:latin typeface="Times New Roman" pitchFamily="18" charset="0"/>
                <a:ea typeface="Cambria Math" pitchFamily="18" charset="0"/>
                <a:cs typeface="Times New Roman" pitchFamily="18" charset="0"/>
              </a:rPr>
              <a:t/>
            </a:r>
            <a:br>
              <a:rPr lang="en-US" dirty="0" smtClean="0">
                <a:latin typeface="Times New Roman" pitchFamily="18" charset="0"/>
                <a:ea typeface="Cambria Math" pitchFamily="18" charset="0"/>
                <a:cs typeface="Times New Roman" pitchFamily="18" charset="0"/>
              </a:rPr>
            </a:br>
            <a:r>
              <a:rPr lang="en-US" i="1" dirty="0" smtClean="0">
                <a:latin typeface="Times New Roman" pitchFamily="18" charset="0"/>
                <a:ea typeface="Cambria Math" pitchFamily="18" charset="0"/>
                <a:cs typeface="Times New Roman" pitchFamily="18" charset="0"/>
              </a:rPr>
              <a:t>it makes a difference!</a:t>
            </a:r>
            <a:endParaRPr lang="en-US" i="1" dirty="0">
              <a:latin typeface="Times New Roman" pitchFamily="18" charset="0"/>
              <a:cs typeface="Times New Roman"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1"/>
          <p:cNvGrpSpPr>
            <a:grpSpLocks noChangeAspect="1"/>
          </p:cNvGrpSpPr>
          <p:nvPr/>
        </p:nvGrpSpPr>
        <p:grpSpPr>
          <a:xfrm>
            <a:off x="381000" y="838200"/>
            <a:ext cx="8298180" cy="5261801"/>
            <a:chOff x="2286000" y="1563469"/>
            <a:chExt cx="4191000" cy="2657475"/>
          </a:xfrm>
        </p:grpSpPr>
        <p:pic>
          <p:nvPicPr>
            <p:cNvPr id="3075" name="Picture 3"/>
            <p:cNvPicPr>
              <a:picLocks noChangeAspect="1" noChangeArrowheads="1"/>
            </p:cNvPicPr>
            <p:nvPr/>
          </p:nvPicPr>
          <p:blipFill>
            <a:blip r:embed="rId3" cstate="print"/>
            <a:srcRect/>
            <a:stretch>
              <a:fillRect/>
            </a:stretch>
          </p:blipFill>
          <p:spPr bwMode="auto">
            <a:xfrm>
              <a:off x="2286000" y="1563469"/>
              <a:ext cx="3981450" cy="2657475"/>
            </a:xfrm>
            <a:prstGeom prst="rect">
              <a:avLst/>
            </a:prstGeom>
            <a:noFill/>
            <a:ln w="9525">
              <a:noFill/>
              <a:miter lim="800000"/>
              <a:headEnd/>
              <a:tailEnd/>
            </a:ln>
            <a:effectLst/>
          </p:spPr>
        </p:pic>
        <p:sp>
          <p:nvSpPr>
            <p:cNvPr id="7" name="Freeform 6"/>
            <p:cNvSpPr/>
            <p:nvPr/>
          </p:nvSpPr>
          <p:spPr>
            <a:xfrm>
              <a:off x="5038725" y="3409732"/>
              <a:ext cx="742950" cy="277812"/>
            </a:xfrm>
            <a:custGeom>
              <a:avLst/>
              <a:gdLst>
                <a:gd name="connsiteX0" fmla="*/ 0 w 742950"/>
                <a:gd name="connsiteY0" fmla="*/ 1587 h 277812"/>
                <a:gd name="connsiteX1" fmla="*/ 428625 w 742950"/>
                <a:gd name="connsiteY1" fmla="*/ 30162 h 277812"/>
                <a:gd name="connsiteX2" fmla="*/ 409575 w 742950"/>
                <a:gd name="connsiteY2" fmla="*/ 182562 h 277812"/>
                <a:gd name="connsiteX3" fmla="*/ 742950 w 742950"/>
                <a:gd name="connsiteY3" fmla="*/ 277812 h 277812"/>
              </a:gdLst>
              <a:ahLst/>
              <a:cxnLst>
                <a:cxn ang="0">
                  <a:pos x="connsiteX0" y="connsiteY0"/>
                </a:cxn>
                <a:cxn ang="0">
                  <a:pos x="connsiteX1" y="connsiteY1"/>
                </a:cxn>
                <a:cxn ang="0">
                  <a:pos x="connsiteX2" y="connsiteY2"/>
                </a:cxn>
                <a:cxn ang="0">
                  <a:pos x="connsiteX3" y="connsiteY3"/>
                </a:cxn>
              </a:cxnLst>
              <a:rect l="l" t="t" r="r" b="b"/>
              <a:pathLst>
                <a:path w="742950" h="277812">
                  <a:moveTo>
                    <a:pt x="0" y="1587"/>
                  </a:moveTo>
                  <a:cubicBezTo>
                    <a:pt x="180181" y="793"/>
                    <a:pt x="360363" y="0"/>
                    <a:pt x="428625" y="30162"/>
                  </a:cubicBezTo>
                  <a:cubicBezTo>
                    <a:pt x="496887" y="60324"/>
                    <a:pt x="357188" y="141287"/>
                    <a:pt x="409575" y="182562"/>
                  </a:cubicBezTo>
                  <a:cubicBezTo>
                    <a:pt x="461962" y="223837"/>
                    <a:pt x="602456" y="250824"/>
                    <a:pt x="742950" y="277812"/>
                  </a:cubicBezTo>
                </a:path>
              </a:pathLst>
            </a:custGeom>
            <a:ln w="38100">
              <a:solidFill>
                <a:schemeClr val="tx1">
                  <a:lumMod val="50000"/>
                  <a:lumOff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sp>
          <p:nvSpPr>
            <p:cNvPr id="8" name="TextBox 7"/>
            <p:cNvSpPr txBox="1"/>
            <p:nvPr/>
          </p:nvSpPr>
          <p:spPr>
            <a:xfrm>
              <a:off x="4495800" y="3239869"/>
              <a:ext cx="609600" cy="233164"/>
            </a:xfrm>
            <a:prstGeom prst="rect">
              <a:avLst/>
            </a:prstGeom>
            <a:noFill/>
          </p:spPr>
          <p:txBody>
            <a:bodyPr wrap="square" rtlCol="0">
              <a:spAutoFit/>
            </a:bodyPr>
            <a:lstStyle/>
            <a:p>
              <a:r>
                <a:rPr lang="en-US" sz="2400" dirty="0" smtClean="0">
                  <a:latin typeface="Times New Roman" pitchFamily="18" charset="0"/>
                  <a:cs typeface="Times New Roman" pitchFamily="18" charset="0"/>
                </a:rPr>
                <a:t>outlier</a:t>
              </a:r>
              <a:endParaRPr lang="en-US" sz="2400" dirty="0">
                <a:latin typeface="Times New Roman" pitchFamily="18" charset="0"/>
                <a:cs typeface="Times New Roman" pitchFamily="18" charset="0"/>
              </a:endParaRPr>
            </a:p>
          </p:txBody>
        </p:sp>
        <p:sp>
          <p:nvSpPr>
            <p:cNvPr id="9" name="TextBox 8"/>
            <p:cNvSpPr txBox="1"/>
            <p:nvPr/>
          </p:nvSpPr>
          <p:spPr>
            <a:xfrm>
              <a:off x="5867400" y="2020669"/>
              <a:ext cx="609600" cy="233164"/>
            </a:xfrm>
            <a:prstGeom prst="rect">
              <a:avLst/>
            </a:prstGeom>
            <a:noFill/>
          </p:spPr>
          <p:txBody>
            <a:bodyPr wrap="square" rtlCol="0">
              <a:spAutoFit/>
            </a:bodyPr>
            <a:lstStyle/>
            <a:p>
              <a:r>
                <a:rPr lang="en-US" sz="2400" i="1" dirty="0" smtClean="0">
                  <a:latin typeface="Cambria Math" pitchFamily="18" charset="0"/>
                  <a:ea typeface="Cambria Math" pitchFamily="18" charset="0"/>
                  <a:cs typeface="Times New Roman" pitchFamily="18" charset="0"/>
                </a:rPr>
                <a:t>L</a:t>
              </a:r>
              <a:r>
                <a:rPr lang="en-US" sz="2400" i="1" baseline="-25000" dirty="0" smtClean="0">
                  <a:latin typeface="Cambria Math" pitchFamily="18" charset="0"/>
                  <a:ea typeface="Cambria Math" pitchFamily="18" charset="0"/>
                  <a:cs typeface="Times New Roman" pitchFamily="18" charset="0"/>
                </a:rPr>
                <a:t>1</a:t>
              </a:r>
              <a:endParaRPr lang="en-US" sz="2400" i="1" baseline="-25000" dirty="0">
                <a:latin typeface="Cambria Math" pitchFamily="18" charset="0"/>
                <a:ea typeface="Cambria Math" pitchFamily="18" charset="0"/>
                <a:cs typeface="Times New Roman" pitchFamily="18" charset="0"/>
              </a:endParaRPr>
            </a:p>
          </p:txBody>
        </p:sp>
        <p:sp>
          <p:nvSpPr>
            <p:cNvPr id="10" name="TextBox 9"/>
            <p:cNvSpPr txBox="1"/>
            <p:nvPr/>
          </p:nvSpPr>
          <p:spPr>
            <a:xfrm>
              <a:off x="5867400" y="2238970"/>
              <a:ext cx="609600" cy="233164"/>
            </a:xfrm>
            <a:prstGeom prst="rect">
              <a:avLst/>
            </a:prstGeom>
            <a:noFill/>
          </p:spPr>
          <p:txBody>
            <a:bodyPr wrap="square" rtlCol="0">
              <a:spAutoFit/>
            </a:bodyPr>
            <a:lstStyle/>
            <a:p>
              <a:r>
                <a:rPr lang="en-US" sz="2400" i="1" dirty="0" smtClean="0">
                  <a:latin typeface="Cambria Math" pitchFamily="18" charset="0"/>
                  <a:ea typeface="Cambria Math" pitchFamily="18" charset="0"/>
                  <a:cs typeface="Times New Roman" pitchFamily="18" charset="0"/>
                </a:rPr>
                <a:t>L</a:t>
              </a:r>
              <a:r>
                <a:rPr lang="en-US" sz="2400" i="1" baseline="-25000" dirty="0" smtClean="0">
                  <a:latin typeface="Cambria Math" pitchFamily="18" charset="0"/>
                  <a:ea typeface="Cambria Math" pitchFamily="18" charset="0"/>
                  <a:cs typeface="Times New Roman" pitchFamily="18" charset="0"/>
                </a:rPr>
                <a:t>2</a:t>
              </a:r>
              <a:endParaRPr lang="en-US" sz="2400" i="1" baseline="-25000" dirty="0">
                <a:latin typeface="Cambria Math" pitchFamily="18" charset="0"/>
                <a:ea typeface="Cambria Math" pitchFamily="18" charset="0"/>
                <a:cs typeface="Times New Roman" pitchFamily="18" charset="0"/>
              </a:endParaRPr>
            </a:p>
          </p:txBody>
        </p:sp>
        <p:sp>
          <p:nvSpPr>
            <p:cNvPr id="11" name="TextBox 10"/>
            <p:cNvSpPr txBox="1"/>
            <p:nvPr/>
          </p:nvSpPr>
          <p:spPr>
            <a:xfrm>
              <a:off x="5867400" y="2781895"/>
              <a:ext cx="609600" cy="233164"/>
            </a:xfrm>
            <a:prstGeom prst="rect">
              <a:avLst/>
            </a:prstGeom>
            <a:noFill/>
          </p:spPr>
          <p:txBody>
            <a:bodyPr wrap="square" rtlCol="0">
              <a:spAutoFit/>
            </a:bodyPr>
            <a:lstStyle/>
            <a:p>
              <a:r>
                <a:rPr lang="en-US" sz="2400" i="1" dirty="0" smtClean="0">
                  <a:latin typeface="Cambria Math" pitchFamily="18" charset="0"/>
                  <a:ea typeface="Cambria Math" pitchFamily="18" charset="0"/>
                  <a:cs typeface="Times New Roman" pitchFamily="18" charset="0"/>
                </a:rPr>
                <a:t>L</a:t>
              </a:r>
              <a:r>
                <a:rPr lang="en-US" sz="2400" i="1" baseline="-25000" dirty="0" smtClean="0">
                  <a:latin typeface="Cambria Math" pitchFamily="18" charset="0"/>
                  <a:ea typeface="Cambria Math" pitchFamily="18" charset="0"/>
                  <a:cs typeface="Times New Roman" pitchFamily="18" charset="0"/>
                </a:rPr>
                <a:t>∞</a:t>
              </a:r>
              <a:endParaRPr lang="en-US" sz="2400" i="1" baseline="-25000" dirty="0">
                <a:latin typeface="Cambria Math" pitchFamily="18" charset="0"/>
                <a:ea typeface="Cambria Math" pitchFamily="18" charset="0"/>
                <a:cs typeface="Times New Roman" pitchFamily="18" charset="0"/>
              </a:endParaRPr>
            </a:p>
          </p:txBody>
        </p: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p:cNvGrpSpPr>
            <a:grpSpLocks noChangeAspect="1"/>
          </p:cNvGrpSpPr>
          <p:nvPr/>
        </p:nvGrpSpPr>
        <p:grpSpPr>
          <a:xfrm>
            <a:off x="762000" y="1524000"/>
            <a:ext cx="7748573" cy="4526424"/>
            <a:chOff x="2705637" y="1170801"/>
            <a:chExt cx="4304763" cy="2514680"/>
          </a:xfrm>
        </p:grpSpPr>
        <p:sp>
          <p:nvSpPr>
            <p:cNvPr id="5" name="TextBox 4"/>
            <p:cNvSpPr txBox="1"/>
            <p:nvPr/>
          </p:nvSpPr>
          <p:spPr>
            <a:xfrm>
              <a:off x="2895600" y="3429000"/>
              <a:ext cx="4114800" cy="256481"/>
            </a:xfrm>
            <a:prstGeom prst="rect">
              <a:avLst/>
            </a:prstGeom>
            <a:noFill/>
          </p:spPr>
          <p:txBody>
            <a:bodyPr wrap="square" rtlCol="0">
              <a:spAutoFit/>
            </a:bodyPr>
            <a:lstStyle/>
            <a:p>
              <a:endParaRPr lang="en-US" sz="2400" dirty="0">
                <a:latin typeface="Times New Roman" pitchFamily="18" charset="0"/>
                <a:cs typeface="Times New Roman" pitchFamily="18" charset="0"/>
              </a:endParaRPr>
            </a:p>
          </p:txBody>
        </p:sp>
        <p:sp>
          <p:nvSpPr>
            <p:cNvPr id="6" name="TextBox 5"/>
            <p:cNvSpPr txBox="1"/>
            <p:nvPr/>
          </p:nvSpPr>
          <p:spPr>
            <a:xfrm>
              <a:off x="4914363" y="1170801"/>
              <a:ext cx="381000" cy="256481"/>
            </a:xfrm>
            <a:prstGeom prst="rect">
              <a:avLst/>
            </a:prstGeom>
            <a:noFill/>
          </p:spPr>
          <p:txBody>
            <a:bodyPr wrap="square" rtlCol="0">
              <a:spAutoFit/>
            </a:bodyPr>
            <a:lstStyle/>
            <a:p>
              <a:r>
                <a:rPr lang="en-US" sz="2400" dirty="0" smtClean="0">
                  <a:latin typeface="Times New Roman" pitchFamily="18" charset="0"/>
                  <a:cs typeface="Times New Roman" pitchFamily="18" charset="0"/>
                </a:rPr>
                <a:t>B)</a:t>
              </a:r>
              <a:endParaRPr lang="en-US" sz="2400" dirty="0">
                <a:latin typeface="Times New Roman" pitchFamily="18" charset="0"/>
                <a:cs typeface="Times New Roman" pitchFamily="18" charset="0"/>
              </a:endParaRPr>
            </a:p>
          </p:txBody>
        </p:sp>
        <p:sp>
          <p:nvSpPr>
            <p:cNvPr id="7" name="TextBox 6"/>
            <p:cNvSpPr txBox="1"/>
            <p:nvPr/>
          </p:nvSpPr>
          <p:spPr>
            <a:xfrm>
              <a:off x="3138153" y="1170801"/>
              <a:ext cx="381000" cy="256481"/>
            </a:xfrm>
            <a:prstGeom prst="rect">
              <a:avLst/>
            </a:prstGeom>
            <a:noFill/>
          </p:spPr>
          <p:txBody>
            <a:bodyPr wrap="square" rtlCol="0">
              <a:spAutoFit/>
            </a:bodyPr>
            <a:lstStyle/>
            <a:p>
              <a:r>
                <a:rPr lang="en-US" sz="2400" dirty="0" smtClean="0">
                  <a:latin typeface="Times New Roman" pitchFamily="18" charset="0"/>
                  <a:cs typeface="Times New Roman" pitchFamily="18" charset="0"/>
                </a:rPr>
                <a:t>A)</a:t>
              </a:r>
              <a:endParaRPr lang="en-US" sz="2400" dirty="0">
                <a:latin typeface="Times New Roman" pitchFamily="18" charset="0"/>
                <a:cs typeface="Times New Roman" pitchFamily="18" charset="0"/>
              </a:endParaRPr>
            </a:p>
          </p:txBody>
        </p:sp>
        <p:pic>
          <p:nvPicPr>
            <p:cNvPr id="4099" name="Picture 3"/>
            <p:cNvPicPr>
              <a:picLocks noChangeAspect="1" noChangeArrowheads="1"/>
            </p:cNvPicPr>
            <p:nvPr/>
          </p:nvPicPr>
          <p:blipFill>
            <a:blip r:embed="rId3" cstate="print"/>
            <a:srcRect/>
            <a:stretch>
              <a:fillRect/>
            </a:stretch>
          </p:blipFill>
          <p:spPr bwMode="auto">
            <a:xfrm>
              <a:off x="2705637" y="1371600"/>
              <a:ext cx="3981450" cy="1990725"/>
            </a:xfrm>
            <a:prstGeom prst="rect">
              <a:avLst/>
            </a:prstGeom>
            <a:noFill/>
            <a:ln w="9525">
              <a:noFill/>
              <a:miter lim="800000"/>
              <a:headEnd/>
              <a:tailEnd/>
            </a:ln>
            <a:effectLst/>
          </p:spPr>
        </p:pic>
      </p:grpSp>
      <p:sp>
        <p:nvSpPr>
          <p:cNvPr id="9" name="Title 1"/>
          <p:cNvSpPr>
            <a:spLocks noGrp="1"/>
          </p:cNvSpPr>
          <p:nvPr>
            <p:ph type="title"/>
          </p:nvPr>
        </p:nvSpPr>
        <p:spPr>
          <a:xfrm>
            <a:off x="0" y="0"/>
            <a:ext cx="9144000" cy="1524000"/>
          </a:xfrm>
        </p:spPr>
        <p:txBody>
          <a:bodyPr>
            <a:normAutofit/>
          </a:bodyPr>
          <a:lstStyle/>
          <a:p>
            <a:r>
              <a:rPr lang="en-US" dirty="0" smtClean="0">
                <a:latin typeface="Times New Roman" pitchFamily="18" charset="0"/>
                <a:ea typeface="Cambria Math" pitchFamily="18" charset="0"/>
                <a:cs typeface="Times New Roman" pitchFamily="18" charset="0"/>
              </a:rPr>
              <a:t>Answer is related to the distribution of the error.  Are outliers common or rare?</a:t>
            </a:r>
            <a:endParaRPr lang="en-US" i="1" dirty="0">
              <a:latin typeface="Times New Roman" pitchFamily="18" charset="0"/>
              <a:cs typeface="Times New Roman" pitchFamily="18" charset="0"/>
            </a:endParaRPr>
          </a:p>
        </p:txBody>
      </p:sp>
      <p:sp>
        <p:nvSpPr>
          <p:cNvPr id="10" name="Title 1"/>
          <p:cNvSpPr txBox="1">
            <a:spLocks/>
          </p:cNvSpPr>
          <p:nvPr/>
        </p:nvSpPr>
        <p:spPr>
          <a:xfrm>
            <a:off x="914400" y="5257800"/>
            <a:ext cx="3886200" cy="1219200"/>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200" b="0" u="none" strike="noStrike" kern="1200" cap="none" spc="0" normalizeH="0" baseline="0" noProof="0" dirty="0" err="1" smtClean="0">
                <a:ln>
                  <a:noFill/>
                </a:ln>
                <a:solidFill>
                  <a:srgbClr val="FF0000"/>
                </a:solidFill>
                <a:effectLst/>
                <a:uLnTx/>
                <a:uFillTx/>
                <a:latin typeface="Times New Roman" pitchFamily="18" charset="0"/>
                <a:ea typeface="Cambria Math" pitchFamily="18" charset="0"/>
                <a:cs typeface="Times New Roman" pitchFamily="18" charset="0"/>
              </a:rPr>
              <a:t>lon</a:t>
            </a:r>
            <a:r>
              <a:rPr lang="en-US" sz="2200" dirty="0" smtClean="0">
                <a:solidFill>
                  <a:srgbClr val="FF0000"/>
                </a:solidFill>
                <a:latin typeface="Times New Roman" pitchFamily="18" charset="0"/>
                <a:ea typeface="Cambria Math" pitchFamily="18" charset="0"/>
                <a:cs typeface="Times New Roman" pitchFamily="18" charset="0"/>
              </a:rPr>
              <a:t>g tails</a:t>
            </a: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200" b="0" u="none" strike="noStrike" kern="1200" cap="none" spc="0" normalizeH="0" baseline="0" noProof="0" dirty="0" smtClean="0">
                <a:ln>
                  <a:noFill/>
                </a:ln>
                <a:solidFill>
                  <a:srgbClr val="FF0000"/>
                </a:solidFill>
                <a:effectLst/>
                <a:uLnTx/>
                <a:uFillTx/>
                <a:latin typeface="Times New Roman" pitchFamily="18" charset="0"/>
                <a:ea typeface="Cambria Math" pitchFamily="18" charset="0"/>
                <a:cs typeface="Times New Roman" pitchFamily="18" charset="0"/>
              </a:rPr>
              <a:t>outliers</a:t>
            </a:r>
            <a:r>
              <a:rPr kumimoji="0" lang="en-US" sz="2200" b="0" u="none" strike="noStrike" kern="1200" cap="none" spc="0" normalizeH="0" noProof="0" dirty="0" smtClean="0">
                <a:ln>
                  <a:noFill/>
                </a:ln>
                <a:solidFill>
                  <a:srgbClr val="FF0000"/>
                </a:solidFill>
                <a:effectLst/>
                <a:uLnTx/>
                <a:uFillTx/>
                <a:latin typeface="Times New Roman" pitchFamily="18" charset="0"/>
                <a:ea typeface="Cambria Math" pitchFamily="18" charset="0"/>
                <a:cs typeface="Times New Roman" pitchFamily="18" charset="0"/>
              </a:rPr>
              <a:t> common</a:t>
            </a:r>
          </a:p>
          <a:p>
            <a:pPr marL="0" marR="0" lvl="0" indent="0" algn="ctr" defTabSz="914400" rtl="0" eaLnBrk="1" fontAlgn="auto" latinLnBrk="0" hangingPunct="1">
              <a:lnSpc>
                <a:spcPct val="100000"/>
              </a:lnSpc>
              <a:spcBef>
                <a:spcPct val="0"/>
              </a:spcBef>
              <a:spcAft>
                <a:spcPts val="0"/>
              </a:spcAft>
              <a:buClrTx/>
              <a:buSzTx/>
              <a:buFontTx/>
              <a:buNone/>
              <a:tabLst/>
              <a:defRPr/>
            </a:pPr>
            <a:r>
              <a:rPr lang="en-US" sz="2200" baseline="0" dirty="0" smtClean="0">
                <a:solidFill>
                  <a:srgbClr val="FF0000"/>
                </a:solidFill>
                <a:latin typeface="Times New Roman" pitchFamily="18" charset="0"/>
                <a:ea typeface="Cambria Math" pitchFamily="18" charset="0"/>
                <a:cs typeface="Times New Roman" pitchFamily="18" charset="0"/>
              </a:rPr>
              <a:t>outliers</a:t>
            </a:r>
            <a:r>
              <a:rPr lang="en-US" sz="2200" dirty="0" smtClean="0">
                <a:solidFill>
                  <a:srgbClr val="FF0000"/>
                </a:solidFill>
                <a:latin typeface="Times New Roman" pitchFamily="18" charset="0"/>
                <a:ea typeface="Cambria Math" pitchFamily="18" charset="0"/>
                <a:cs typeface="Times New Roman" pitchFamily="18" charset="0"/>
              </a:rPr>
              <a:t> unimportant</a:t>
            </a:r>
          </a:p>
          <a:p>
            <a:pPr marL="0" marR="0" lvl="0" indent="0" algn="ctr" defTabSz="914400" rtl="0" eaLnBrk="1" fontAlgn="auto" latinLnBrk="0" hangingPunct="1">
              <a:lnSpc>
                <a:spcPct val="100000"/>
              </a:lnSpc>
              <a:spcBef>
                <a:spcPct val="0"/>
              </a:spcBef>
              <a:spcAft>
                <a:spcPts val="0"/>
              </a:spcAft>
              <a:buClrTx/>
              <a:buSzTx/>
              <a:buFontTx/>
              <a:buNone/>
              <a:tabLst/>
              <a:defRPr/>
            </a:pPr>
            <a:r>
              <a:rPr lang="en-US" sz="2200" dirty="0" smtClean="0">
                <a:solidFill>
                  <a:srgbClr val="FF0000"/>
                </a:solidFill>
                <a:latin typeface="Times New Roman" pitchFamily="18" charset="0"/>
                <a:ea typeface="Cambria Math" pitchFamily="18" charset="0"/>
                <a:cs typeface="Times New Roman" pitchFamily="18" charset="0"/>
              </a:rPr>
              <a:t>use low norm</a:t>
            </a:r>
          </a:p>
          <a:p>
            <a:pPr marL="0" marR="0" lvl="0" indent="0" algn="ctr" defTabSz="914400" rtl="0" eaLnBrk="1" fontAlgn="auto" latinLnBrk="0" hangingPunct="1">
              <a:lnSpc>
                <a:spcPct val="100000"/>
              </a:lnSpc>
              <a:spcBef>
                <a:spcPct val="0"/>
              </a:spcBef>
              <a:spcAft>
                <a:spcPts val="0"/>
              </a:spcAft>
              <a:buClrTx/>
              <a:buSzTx/>
              <a:buFontTx/>
              <a:buNone/>
              <a:tabLst/>
              <a:defRPr/>
            </a:pPr>
            <a:r>
              <a:rPr lang="en-US" sz="2200" dirty="0" smtClean="0">
                <a:solidFill>
                  <a:srgbClr val="FF0000"/>
                </a:solidFill>
                <a:latin typeface="Times New Roman" pitchFamily="18" charset="0"/>
                <a:ea typeface="Cambria Math" pitchFamily="18" charset="0"/>
                <a:cs typeface="Times New Roman" pitchFamily="18" charset="0"/>
              </a:rPr>
              <a:t>gives low weight to outliers</a:t>
            </a:r>
          </a:p>
        </p:txBody>
      </p:sp>
      <p:sp>
        <p:nvSpPr>
          <p:cNvPr id="11" name="Title 1"/>
          <p:cNvSpPr txBox="1">
            <a:spLocks/>
          </p:cNvSpPr>
          <p:nvPr/>
        </p:nvSpPr>
        <p:spPr>
          <a:xfrm>
            <a:off x="4419600" y="5181600"/>
            <a:ext cx="3962400" cy="1371600"/>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200" b="0" u="none" strike="noStrike" kern="1200" cap="none" spc="0" normalizeH="0" baseline="0" noProof="0" dirty="0" smtClean="0">
                <a:ln>
                  <a:noFill/>
                </a:ln>
                <a:solidFill>
                  <a:srgbClr val="FF0000"/>
                </a:solidFill>
                <a:effectLst/>
                <a:uLnTx/>
                <a:uFillTx/>
                <a:latin typeface="Times New Roman" pitchFamily="18" charset="0"/>
                <a:ea typeface="Cambria Math" pitchFamily="18" charset="0"/>
                <a:cs typeface="Times New Roman" pitchFamily="18" charset="0"/>
              </a:rPr>
              <a:t>short</a:t>
            </a:r>
            <a:r>
              <a:rPr lang="en-US" sz="2200" dirty="0" smtClean="0">
                <a:solidFill>
                  <a:srgbClr val="FF0000"/>
                </a:solidFill>
                <a:latin typeface="Times New Roman" pitchFamily="18" charset="0"/>
                <a:ea typeface="Cambria Math" pitchFamily="18" charset="0"/>
                <a:cs typeface="Times New Roman" pitchFamily="18" charset="0"/>
              </a:rPr>
              <a:t> tails</a:t>
            </a: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200" b="0" u="none" strike="noStrike" kern="1200" cap="none" spc="0" normalizeH="0" baseline="0" noProof="0" dirty="0" smtClean="0">
                <a:ln>
                  <a:noFill/>
                </a:ln>
                <a:solidFill>
                  <a:srgbClr val="FF0000"/>
                </a:solidFill>
                <a:effectLst/>
                <a:uLnTx/>
                <a:uFillTx/>
                <a:latin typeface="Times New Roman" pitchFamily="18" charset="0"/>
                <a:ea typeface="Cambria Math" pitchFamily="18" charset="0"/>
                <a:cs typeface="Times New Roman" pitchFamily="18" charset="0"/>
              </a:rPr>
              <a:t>outliers</a:t>
            </a:r>
            <a:r>
              <a:rPr kumimoji="0" lang="en-US" sz="2200" b="0" u="none" strike="noStrike" kern="1200" cap="none" spc="0" normalizeH="0" noProof="0" dirty="0" smtClean="0">
                <a:ln>
                  <a:noFill/>
                </a:ln>
                <a:solidFill>
                  <a:srgbClr val="FF0000"/>
                </a:solidFill>
                <a:effectLst/>
                <a:uLnTx/>
                <a:uFillTx/>
                <a:latin typeface="Times New Roman" pitchFamily="18" charset="0"/>
                <a:ea typeface="Cambria Math" pitchFamily="18" charset="0"/>
                <a:cs typeface="Times New Roman" pitchFamily="18" charset="0"/>
              </a:rPr>
              <a:t> uncommon</a:t>
            </a:r>
          </a:p>
          <a:p>
            <a:pPr marL="0" marR="0" lvl="0" indent="0" algn="ctr" defTabSz="914400" rtl="0" eaLnBrk="1" fontAlgn="auto" latinLnBrk="0" hangingPunct="1">
              <a:lnSpc>
                <a:spcPct val="100000"/>
              </a:lnSpc>
              <a:spcBef>
                <a:spcPct val="0"/>
              </a:spcBef>
              <a:spcAft>
                <a:spcPts val="0"/>
              </a:spcAft>
              <a:buClrTx/>
              <a:buSzTx/>
              <a:buFontTx/>
              <a:buNone/>
              <a:tabLst/>
              <a:defRPr/>
            </a:pPr>
            <a:r>
              <a:rPr lang="en-US" sz="2200" baseline="0" dirty="0" smtClean="0">
                <a:solidFill>
                  <a:srgbClr val="FF0000"/>
                </a:solidFill>
                <a:latin typeface="Times New Roman" pitchFamily="18" charset="0"/>
                <a:ea typeface="Cambria Math" pitchFamily="18" charset="0"/>
                <a:cs typeface="Times New Roman" pitchFamily="18" charset="0"/>
              </a:rPr>
              <a:t>outliers</a:t>
            </a:r>
            <a:r>
              <a:rPr lang="en-US" sz="2200" dirty="0" smtClean="0">
                <a:solidFill>
                  <a:srgbClr val="FF0000"/>
                </a:solidFill>
                <a:latin typeface="Times New Roman" pitchFamily="18" charset="0"/>
                <a:ea typeface="Cambria Math" pitchFamily="18" charset="0"/>
                <a:cs typeface="Times New Roman" pitchFamily="18" charset="0"/>
              </a:rPr>
              <a:t> important</a:t>
            </a:r>
          </a:p>
          <a:p>
            <a:pPr marL="0" marR="0" lvl="0" indent="0" algn="ctr" defTabSz="914400" rtl="0" eaLnBrk="1" fontAlgn="auto" latinLnBrk="0" hangingPunct="1">
              <a:lnSpc>
                <a:spcPct val="100000"/>
              </a:lnSpc>
              <a:spcBef>
                <a:spcPct val="0"/>
              </a:spcBef>
              <a:spcAft>
                <a:spcPts val="0"/>
              </a:spcAft>
              <a:buClrTx/>
              <a:buSzTx/>
              <a:buFontTx/>
              <a:buNone/>
              <a:tabLst/>
              <a:defRPr/>
            </a:pPr>
            <a:r>
              <a:rPr lang="en-US" sz="2200" dirty="0" smtClean="0">
                <a:solidFill>
                  <a:srgbClr val="FF0000"/>
                </a:solidFill>
                <a:latin typeface="Times New Roman" pitchFamily="18" charset="0"/>
                <a:ea typeface="Cambria Math" pitchFamily="18" charset="0"/>
                <a:cs typeface="Times New Roman" pitchFamily="18" charset="0"/>
              </a:rPr>
              <a:t>use high norm</a:t>
            </a:r>
          </a:p>
          <a:p>
            <a:pPr marL="0" marR="0" lvl="0" indent="0" algn="ctr" defTabSz="914400" rtl="0" eaLnBrk="1" fontAlgn="auto" latinLnBrk="0" hangingPunct="1">
              <a:lnSpc>
                <a:spcPct val="100000"/>
              </a:lnSpc>
              <a:spcBef>
                <a:spcPct val="0"/>
              </a:spcBef>
              <a:spcAft>
                <a:spcPts val="0"/>
              </a:spcAft>
              <a:buClrTx/>
              <a:buSzTx/>
              <a:buFontTx/>
              <a:buNone/>
              <a:tabLst/>
              <a:defRPr/>
            </a:pPr>
            <a:r>
              <a:rPr lang="en-US" sz="2200" dirty="0" smtClean="0">
                <a:solidFill>
                  <a:srgbClr val="FF0000"/>
                </a:solidFill>
                <a:latin typeface="Times New Roman" pitchFamily="18" charset="0"/>
                <a:ea typeface="Cambria Math" pitchFamily="18" charset="0"/>
                <a:cs typeface="Times New Roman" pitchFamily="18" charset="0"/>
              </a:rPr>
              <a:t>gives high weight to outliers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38200"/>
            <a:ext cx="8229600" cy="4953000"/>
          </a:xfrm>
        </p:spPr>
        <p:txBody>
          <a:bodyPr>
            <a:normAutofit/>
          </a:bodyPr>
          <a:lstStyle/>
          <a:p>
            <a:r>
              <a:rPr lang="en-US" i="1" dirty="0" smtClean="0">
                <a:latin typeface="Times New Roman" pitchFamily="18" charset="0"/>
                <a:ea typeface="Cambria Math" pitchFamily="18" charset="0"/>
                <a:cs typeface="Times New Roman" pitchFamily="18" charset="0"/>
              </a:rPr>
              <a:t>as we will show later in the class …</a:t>
            </a:r>
            <a:r>
              <a:rPr lang="en-US" dirty="0" smtClean="0">
                <a:latin typeface="Times New Roman" pitchFamily="18" charset="0"/>
                <a:ea typeface="Cambria Math" pitchFamily="18" charset="0"/>
                <a:cs typeface="Times New Roman" pitchFamily="18" charset="0"/>
              </a:rPr>
              <a:t/>
            </a:r>
            <a:br>
              <a:rPr lang="en-US" dirty="0" smtClean="0">
                <a:latin typeface="Times New Roman" pitchFamily="18" charset="0"/>
                <a:ea typeface="Cambria Math" pitchFamily="18" charset="0"/>
                <a:cs typeface="Times New Roman" pitchFamily="18" charset="0"/>
              </a:rPr>
            </a:br>
            <a:r>
              <a:rPr lang="en-US" dirty="0" smtClean="0">
                <a:latin typeface="Times New Roman" pitchFamily="18" charset="0"/>
                <a:ea typeface="Cambria Math" pitchFamily="18" charset="0"/>
                <a:cs typeface="Times New Roman" pitchFamily="18" charset="0"/>
              </a:rPr>
              <a:t/>
            </a:r>
            <a:br>
              <a:rPr lang="en-US" dirty="0" smtClean="0">
                <a:latin typeface="Times New Roman" pitchFamily="18" charset="0"/>
                <a:ea typeface="Cambria Math" pitchFamily="18" charset="0"/>
                <a:cs typeface="Times New Roman" pitchFamily="18" charset="0"/>
              </a:rPr>
            </a:br>
            <a:r>
              <a:rPr lang="en-US" dirty="0" smtClean="0">
                <a:latin typeface="Times New Roman" pitchFamily="18" charset="0"/>
                <a:ea typeface="Cambria Math" pitchFamily="18" charset="0"/>
                <a:cs typeface="Times New Roman" pitchFamily="18" charset="0"/>
              </a:rPr>
              <a:t> use L</a:t>
            </a:r>
            <a:r>
              <a:rPr lang="en-US" baseline="-25000" dirty="0" smtClean="0">
                <a:latin typeface="Times New Roman" pitchFamily="18" charset="0"/>
                <a:ea typeface="Cambria Math" pitchFamily="18" charset="0"/>
                <a:cs typeface="Times New Roman" pitchFamily="18" charset="0"/>
              </a:rPr>
              <a:t>2</a:t>
            </a:r>
            <a:r>
              <a:rPr lang="en-US" dirty="0" smtClean="0">
                <a:latin typeface="Times New Roman" pitchFamily="18" charset="0"/>
                <a:ea typeface="Cambria Math" pitchFamily="18" charset="0"/>
                <a:cs typeface="Times New Roman" pitchFamily="18" charset="0"/>
              </a:rPr>
              <a:t> norm </a:t>
            </a:r>
            <a:br>
              <a:rPr lang="en-US" dirty="0" smtClean="0">
                <a:latin typeface="Times New Roman" pitchFamily="18" charset="0"/>
                <a:ea typeface="Cambria Math" pitchFamily="18" charset="0"/>
                <a:cs typeface="Times New Roman" pitchFamily="18" charset="0"/>
              </a:rPr>
            </a:br>
            <a:r>
              <a:rPr lang="en-US" dirty="0" smtClean="0">
                <a:latin typeface="Times New Roman" pitchFamily="18" charset="0"/>
                <a:ea typeface="Cambria Math" pitchFamily="18" charset="0"/>
                <a:cs typeface="Times New Roman" pitchFamily="18" charset="0"/>
              </a:rPr>
              <a:t>when data has</a:t>
            </a:r>
            <a:br>
              <a:rPr lang="en-US" dirty="0" smtClean="0">
                <a:latin typeface="Times New Roman" pitchFamily="18" charset="0"/>
                <a:ea typeface="Cambria Math" pitchFamily="18" charset="0"/>
                <a:cs typeface="Times New Roman" pitchFamily="18" charset="0"/>
              </a:rPr>
            </a:br>
            <a:r>
              <a:rPr lang="en-US" dirty="0" smtClean="0">
                <a:latin typeface="Times New Roman" pitchFamily="18" charset="0"/>
                <a:ea typeface="Cambria Math" pitchFamily="18" charset="0"/>
                <a:cs typeface="Times New Roman" pitchFamily="18" charset="0"/>
              </a:rPr>
              <a:t>Gaussian-distributed error</a:t>
            </a:r>
            <a:endParaRPr lang="en-US" dirty="0">
              <a:latin typeface="Times New Roman" pitchFamily="18" charset="0"/>
              <a:cs typeface="Times New Roman"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85800"/>
          </a:xfrm>
        </p:spPr>
        <p:txBody>
          <a:bodyPr>
            <a:normAutofit/>
          </a:bodyPr>
          <a:lstStyle/>
          <a:p>
            <a:r>
              <a:rPr lang="en-US" sz="3600" dirty="0" smtClean="0">
                <a:latin typeface="Times New Roman" pitchFamily="18" charset="0"/>
                <a:cs typeface="Times New Roman" pitchFamily="18" charset="0"/>
              </a:rPr>
              <a:t>Syllabus</a:t>
            </a:r>
            <a:endParaRPr lang="en-US" sz="3600" dirty="0">
              <a:latin typeface="Times New Roman" pitchFamily="18" charset="0"/>
              <a:cs typeface="Times New Roman" pitchFamily="18" charset="0"/>
            </a:endParaRPr>
          </a:p>
        </p:txBody>
      </p:sp>
      <p:sp>
        <p:nvSpPr>
          <p:cNvPr id="5" name="Rectangle 4"/>
          <p:cNvSpPr/>
          <p:nvPr/>
        </p:nvSpPr>
        <p:spPr>
          <a:xfrm>
            <a:off x="152400" y="609600"/>
            <a:ext cx="8534400" cy="6027291"/>
          </a:xfrm>
          <a:prstGeom prst="rect">
            <a:avLst/>
          </a:prstGeom>
        </p:spPr>
        <p:txBody>
          <a:bodyPr wrap="square">
            <a:spAutoFit/>
          </a:bodyPr>
          <a:lstStyle/>
          <a:p>
            <a:pPr>
              <a:spcBef>
                <a:spcPts val="100"/>
              </a:spcBef>
              <a:buFontTx/>
              <a:buNone/>
            </a:pPr>
            <a:r>
              <a:rPr lang="en-US" sz="1600" dirty="0" smtClean="0">
                <a:latin typeface="Times New Roman" pitchFamily="18" charset="0"/>
                <a:cs typeface="Times New Roman" pitchFamily="18" charset="0"/>
              </a:rPr>
              <a:t>Lecture 01		Describing Inverse Problems</a:t>
            </a:r>
            <a:br>
              <a:rPr lang="en-US" sz="1600" dirty="0" smtClean="0">
                <a:latin typeface="Times New Roman" pitchFamily="18" charset="0"/>
                <a:cs typeface="Times New Roman" pitchFamily="18" charset="0"/>
              </a:rPr>
            </a:br>
            <a:r>
              <a:rPr lang="en-US" sz="1600" dirty="0" smtClean="0">
                <a:latin typeface="Times New Roman" pitchFamily="18" charset="0"/>
                <a:cs typeface="Times New Roman" pitchFamily="18" charset="0"/>
              </a:rPr>
              <a:t>Lecture 02		Probability and Measurement Error, Part 1</a:t>
            </a:r>
            <a:br>
              <a:rPr lang="en-US" sz="1600" dirty="0" smtClean="0">
                <a:latin typeface="Times New Roman" pitchFamily="18" charset="0"/>
                <a:cs typeface="Times New Roman" pitchFamily="18" charset="0"/>
              </a:rPr>
            </a:br>
            <a:r>
              <a:rPr lang="en-US" sz="1600" dirty="0" smtClean="0">
                <a:latin typeface="Times New Roman" pitchFamily="18" charset="0"/>
                <a:cs typeface="Times New Roman" pitchFamily="18" charset="0"/>
              </a:rPr>
              <a:t>Lecture 03		Probability and Measurement Error, Part 2 </a:t>
            </a:r>
            <a:br>
              <a:rPr lang="en-US" sz="1600" dirty="0" smtClean="0">
                <a:latin typeface="Times New Roman" pitchFamily="18" charset="0"/>
                <a:cs typeface="Times New Roman" pitchFamily="18" charset="0"/>
              </a:rPr>
            </a:br>
            <a:r>
              <a:rPr lang="en-US" sz="1600" b="1" dirty="0" smtClean="0">
                <a:latin typeface="Times New Roman" pitchFamily="18" charset="0"/>
                <a:cs typeface="Times New Roman" pitchFamily="18" charset="0"/>
              </a:rPr>
              <a:t>Lecture 04	The L</a:t>
            </a:r>
            <a:r>
              <a:rPr lang="en-US" sz="1600" b="1" baseline="-25000" dirty="0" smtClean="0">
                <a:latin typeface="Times New Roman" pitchFamily="18" charset="0"/>
                <a:cs typeface="Times New Roman" pitchFamily="18" charset="0"/>
              </a:rPr>
              <a:t>2</a:t>
            </a:r>
            <a:r>
              <a:rPr lang="en-US" sz="1600" b="1" dirty="0" smtClean="0">
                <a:latin typeface="Times New Roman" pitchFamily="18" charset="0"/>
                <a:cs typeface="Times New Roman" pitchFamily="18" charset="0"/>
              </a:rPr>
              <a:t> Norm and Simple Least Squares</a:t>
            </a:r>
            <a:r>
              <a:rPr lang="en-US" sz="1600" dirty="0" smtClean="0">
                <a:latin typeface="Times New Roman" pitchFamily="18" charset="0"/>
                <a:cs typeface="Times New Roman" pitchFamily="18" charset="0"/>
              </a:rPr>
              <a:t/>
            </a:r>
            <a:br>
              <a:rPr lang="en-US" sz="1600" dirty="0" smtClean="0">
                <a:latin typeface="Times New Roman" pitchFamily="18" charset="0"/>
                <a:cs typeface="Times New Roman" pitchFamily="18" charset="0"/>
              </a:rPr>
            </a:br>
            <a:r>
              <a:rPr lang="en-US" sz="1600" dirty="0" smtClean="0">
                <a:latin typeface="Times New Roman" pitchFamily="18" charset="0"/>
                <a:cs typeface="Times New Roman" pitchFamily="18" charset="0"/>
              </a:rPr>
              <a:t>Lecture 05		A Priori Information and Weighted Least Squared</a:t>
            </a:r>
            <a:br>
              <a:rPr lang="en-US" sz="1600" dirty="0" smtClean="0">
                <a:latin typeface="Times New Roman" pitchFamily="18" charset="0"/>
                <a:cs typeface="Times New Roman" pitchFamily="18" charset="0"/>
              </a:rPr>
            </a:br>
            <a:r>
              <a:rPr lang="en-US" sz="1600" dirty="0" smtClean="0">
                <a:latin typeface="Times New Roman" pitchFamily="18" charset="0"/>
                <a:cs typeface="Times New Roman" pitchFamily="18" charset="0"/>
              </a:rPr>
              <a:t>Lecture 06		Resolution and Generalized Inverses</a:t>
            </a:r>
          </a:p>
          <a:p>
            <a:pPr>
              <a:spcBef>
                <a:spcPts val="100"/>
              </a:spcBef>
              <a:buFontTx/>
              <a:buNone/>
            </a:pPr>
            <a:r>
              <a:rPr lang="en-US" sz="1600" dirty="0" smtClean="0">
                <a:latin typeface="Times New Roman" pitchFamily="18" charset="0"/>
                <a:cs typeface="Times New Roman" pitchFamily="18" charset="0"/>
              </a:rPr>
              <a:t>Lecture 07		Backus-Gilbert Inverse and the Trade Off of Resolution and Variance</a:t>
            </a:r>
            <a:br>
              <a:rPr lang="en-US" sz="1600" dirty="0" smtClean="0">
                <a:latin typeface="Times New Roman" pitchFamily="18" charset="0"/>
                <a:cs typeface="Times New Roman" pitchFamily="18" charset="0"/>
              </a:rPr>
            </a:br>
            <a:r>
              <a:rPr lang="en-US" sz="1600" dirty="0" smtClean="0">
                <a:latin typeface="Times New Roman" pitchFamily="18" charset="0"/>
                <a:cs typeface="Times New Roman" pitchFamily="18" charset="0"/>
              </a:rPr>
              <a:t>Lecture 08		The Principle of Maximum Likelihood</a:t>
            </a:r>
            <a:br>
              <a:rPr lang="en-US" sz="1600" dirty="0" smtClean="0">
                <a:latin typeface="Times New Roman" pitchFamily="18" charset="0"/>
                <a:cs typeface="Times New Roman" pitchFamily="18" charset="0"/>
              </a:rPr>
            </a:br>
            <a:r>
              <a:rPr lang="en-US" sz="1600" dirty="0" smtClean="0">
                <a:latin typeface="Times New Roman" pitchFamily="18" charset="0"/>
                <a:cs typeface="Times New Roman" pitchFamily="18" charset="0"/>
              </a:rPr>
              <a:t>Lecture 09		Inexact Theories</a:t>
            </a:r>
            <a:br>
              <a:rPr lang="en-US" sz="1600" dirty="0" smtClean="0">
                <a:latin typeface="Times New Roman" pitchFamily="18" charset="0"/>
                <a:cs typeface="Times New Roman" pitchFamily="18" charset="0"/>
              </a:rPr>
            </a:br>
            <a:r>
              <a:rPr lang="en-US" sz="1600" dirty="0" smtClean="0">
                <a:latin typeface="Times New Roman" pitchFamily="18" charset="0"/>
                <a:cs typeface="Times New Roman" pitchFamily="18" charset="0"/>
              </a:rPr>
              <a:t>Lecture 10		</a:t>
            </a:r>
            <a:r>
              <a:rPr lang="en-US" sz="1600" dirty="0" err="1" smtClean="0">
                <a:latin typeface="Times New Roman" pitchFamily="18" charset="0"/>
                <a:cs typeface="Times New Roman" pitchFamily="18" charset="0"/>
              </a:rPr>
              <a:t>Nonuniqueness</a:t>
            </a:r>
            <a:r>
              <a:rPr lang="en-US" sz="1600" dirty="0" smtClean="0">
                <a:latin typeface="Times New Roman" pitchFamily="18" charset="0"/>
                <a:cs typeface="Times New Roman" pitchFamily="18" charset="0"/>
              </a:rPr>
              <a:t> and Localized Averages</a:t>
            </a:r>
            <a:br>
              <a:rPr lang="en-US" sz="1600" dirty="0" smtClean="0">
                <a:latin typeface="Times New Roman" pitchFamily="18" charset="0"/>
                <a:cs typeface="Times New Roman" pitchFamily="18" charset="0"/>
              </a:rPr>
            </a:br>
            <a:r>
              <a:rPr lang="en-US" sz="1600" dirty="0" smtClean="0">
                <a:latin typeface="Times New Roman" pitchFamily="18" charset="0"/>
                <a:cs typeface="Times New Roman" pitchFamily="18" charset="0"/>
              </a:rPr>
              <a:t>Lecture 11		Vector Spaces and Singular Value Decomposition</a:t>
            </a:r>
          </a:p>
          <a:p>
            <a:pPr>
              <a:spcBef>
                <a:spcPts val="100"/>
              </a:spcBef>
              <a:buFontTx/>
              <a:buNone/>
            </a:pPr>
            <a:r>
              <a:rPr lang="en-US" sz="1600" dirty="0" smtClean="0">
                <a:latin typeface="Times New Roman" pitchFamily="18" charset="0"/>
                <a:cs typeface="Times New Roman" pitchFamily="18" charset="0"/>
              </a:rPr>
              <a:t>Lecture 12		Equality and Inequality Constraints</a:t>
            </a:r>
            <a:br>
              <a:rPr lang="en-US" sz="1600" dirty="0" smtClean="0">
                <a:latin typeface="Times New Roman" pitchFamily="18" charset="0"/>
                <a:cs typeface="Times New Roman" pitchFamily="18" charset="0"/>
              </a:rPr>
            </a:br>
            <a:r>
              <a:rPr lang="en-US" sz="1600" dirty="0" smtClean="0">
                <a:latin typeface="Times New Roman" pitchFamily="18" charset="0"/>
                <a:cs typeface="Times New Roman" pitchFamily="18" charset="0"/>
              </a:rPr>
              <a:t>Lecture 13		L</a:t>
            </a:r>
            <a:r>
              <a:rPr lang="en-US" sz="1600" baseline="-25000" dirty="0" smtClean="0">
                <a:latin typeface="Times New Roman" pitchFamily="18" charset="0"/>
                <a:cs typeface="Times New Roman" pitchFamily="18" charset="0"/>
              </a:rPr>
              <a:t>1</a:t>
            </a:r>
            <a:r>
              <a:rPr lang="en-US" sz="1600" dirty="0" smtClean="0">
                <a:latin typeface="Times New Roman" pitchFamily="18" charset="0"/>
                <a:cs typeface="Times New Roman" pitchFamily="18" charset="0"/>
              </a:rPr>
              <a:t> , L</a:t>
            </a:r>
            <a:r>
              <a:rPr lang="en-US" sz="1600" baseline="-25000" dirty="0" smtClean="0">
                <a:latin typeface="Cambria Math"/>
                <a:ea typeface="Cambria Math"/>
                <a:cs typeface="Times New Roman" pitchFamily="18" charset="0"/>
              </a:rPr>
              <a:t>∞</a:t>
            </a:r>
            <a:r>
              <a:rPr lang="en-US" sz="1600" dirty="0" smtClean="0">
                <a:latin typeface="Times New Roman" pitchFamily="18" charset="0"/>
                <a:cs typeface="Times New Roman" pitchFamily="18" charset="0"/>
              </a:rPr>
              <a:t> Norm Problems and Linear Programming</a:t>
            </a:r>
            <a:br>
              <a:rPr lang="en-US" sz="1600" dirty="0" smtClean="0">
                <a:latin typeface="Times New Roman" pitchFamily="18" charset="0"/>
                <a:cs typeface="Times New Roman" pitchFamily="18" charset="0"/>
              </a:rPr>
            </a:br>
            <a:r>
              <a:rPr lang="en-US" sz="1600" dirty="0" smtClean="0">
                <a:latin typeface="Times New Roman" pitchFamily="18" charset="0"/>
                <a:cs typeface="Times New Roman" pitchFamily="18" charset="0"/>
              </a:rPr>
              <a:t>Lecture 14		Nonlinear Problems: Grid and Monte Carlo Searches </a:t>
            </a:r>
            <a:br>
              <a:rPr lang="en-US" sz="1600" dirty="0" smtClean="0">
                <a:latin typeface="Times New Roman" pitchFamily="18" charset="0"/>
                <a:cs typeface="Times New Roman" pitchFamily="18" charset="0"/>
              </a:rPr>
            </a:br>
            <a:r>
              <a:rPr lang="en-US" sz="1600" dirty="0" smtClean="0">
                <a:latin typeface="Times New Roman" pitchFamily="18" charset="0"/>
                <a:cs typeface="Times New Roman" pitchFamily="18" charset="0"/>
              </a:rPr>
              <a:t>Lecture 15		Nonlinear Problems: Newton’s Method </a:t>
            </a:r>
            <a:br>
              <a:rPr lang="en-US" sz="1600" dirty="0" smtClean="0">
                <a:latin typeface="Times New Roman" pitchFamily="18" charset="0"/>
                <a:cs typeface="Times New Roman" pitchFamily="18" charset="0"/>
              </a:rPr>
            </a:br>
            <a:r>
              <a:rPr lang="en-US" sz="1600" dirty="0" smtClean="0">
                <a:latin typeface="Times New Roman" pitchFamily="18" charset="0"/>
                <a:cs typeface="Times New Roman" pitchFamily="18" charset="0"/>
              </a:rPr>
              <a:t>Lecture 16		Nonlinear Problems:  Simulated Annealing and Bootstrap Confidence Intervals </a:t>
            </a:r>
            <a:br>
              <a:rPr lang="en-US" sz="1600" dirty="0" smtClean="0">
                <a:latin typeface="Times New Roman" pitchFamily="18" charset="0"/>
                <a:cs typeface="Times New Roman" pitchFamily="18" charset="0"/>
              </a:rPr>
            </a:br>
            <a:r>
              <a:rPr lang="en-US" sz="1600" dirty="0" smtClean="0">
                <a:latin typeface="Times New Roman" pitchFamily="18" charset="0"/>
                <a:cs typeface="Times New Roman" pitchFamily="18" charset="0"/>
              </a:rPr>
              <a:t>Lecture 17		Factor Analysis</a:t>
            </a:r>
            <a:br>
              <a:rPr lang="en-US" sz="1600" dirty="0" smtClean="0">
                <a:latin typeface="Times New Roman" pitchFamily="18" charset="0"/>
                <a:cs typeface="Times New Roman" pitchFamily="18" charset="0"/>
              </a:rPr>
            </a:br>
            <a:r>
              <a:rPr lang="en-US" sz="1600" dirty="0" smtClean="0">
                <a:latin typeface="Times New Roman" pitchFamily="18" charset="0"/>
                <a:cs typeface="Times New Roman" pitchFamily="18" charset="0"/>
              </a:rPr>
              <a:t>Lecture 18		</a:t>
            </a:r>
            <a:r>
              <a:rPr lang="en-US" sz="1600" dirty="0" err="1" smtClean="0">
                <a:latin typeface="Times New Roman" pitchFamily="18" charset="0"/>
                <a:cs typeface="Times New Roman" pitchFamily="18" charset="0"/>
              </a:rPr>
              <a:t>Varimax</a:t>
            </a:r>
            <a:r>
              <a:rPr lang="en-US" sz="1600" dirty="0" smtClean="0">
                <a:latin typeface="Times New Roman" pitchFamily="18" charset="0"/>
                <a:cs typeface="Times New Roman" pitchFamily="18" charset="0"/>
              </a:rPr>
              <a:t> Factors, </a:t>
            </a:r>
            <a:r>
              <a:rPr lang="en-US" sz="1600" dirty="0" err="1" smtClean="0">
                <a:latin typeface="Times New Roman" pitchFamily="18" charset="0"/>
                <a:cs typeface="Times New Roman" pitchFamily="18" charset="0"/>
              </a:rPr>
              <a:t>Empircal</a:t>
            </a:r>
            <a:r>
              <a:rPr lang="en-US" sz="1600" dirty="0" smtClean="0">
                <a:latin typeface="Times New Roman" pitchFamily="18" charset="0"/>
                <a:cs typeface="Times New Roman" pitchFamily="18" charset="0"/>
              </a:rPr>
              <a:t> Orthogonal Functions</a:t>
            </a:r>
            <a:br>
              <a:rPr lang="en-US" sz="1600" dirty="0" smtClean="0">
                <a:latin typeface="Times New Roman" pitchFamily="18" charset="0"/>
                <a:cs typeface="Times New Roman" pitchFamily="18" charset="0"/>
              </a:rPr>
            </a:br>
            <a:r>
              <a:rPr lang="en-US" sz="1600" dirty="0" smtClean="0">
                <a:latin typeface="Times New Roman" pitchFamily="18" charset="0"/>
                <a:cs typeface="Times New Roman" pitchFamily="18" charset="0"/>
              </a:rPr>
              <a:t>Lecture 19		Backus-Gilbert Theory for Continuous Problems; Radon’s Problem</a:t>
            </a:r>
            <a:br>
              <a:rPr lang="en-US" sz="1600" dirty="0" smtClean="0">
                <a:latin typeface="Times New Roman" pitchFamily="18" charset="0"/>
                <a:cs typeface="Times New Roman" pitchFamily="18" charset="0"/>
              </a:rPr>
            </a:br>
            <a:r>
              <a:rPr lang="en-US" sz="1600" dirty="0" smtClean="0">
                <a:latin typeface="Times New Roman" pitchFamily="18" charset="0"/>
                <a:cs typeface="Times New Roman" pitchFamily="18" charset="0"/>
              </a:rPr>
              <a:t>Lecture 20		Linear Operators and Their </a:t>
            </a:r>
            <a:r>
              <a:rPr lang="en-US" sz="1600" dirty="0" err="1" smtClean="0">
                <a:latin typeface="Times New Roman" pitchFamily="18" charset="0"/>
                <a:cs typeface="Times New Roman" pitchFamily="18" charset="0"/>
              </a:rPr>
              <a:t>Adjoints</a:t>
            </a:r>
            <a:r>
              <a:rPr lang="en-US" sz="1600" dirty="0" smtClean="0">
                <a:latin typeface="Times New Roman" pitchFamily="18" charset="0"/>
                <a:cs typeface="Times New Roman" pitchFamily="18" charset="0"/>
              </a:rPr>
              <a:t/>
            </a:r>
            <a:br>
              <a:rPr lang="en-US" sz="1600" dirty="0" smtClean="0">
                <a:latin typeface="Times New Roman" pitchFamily="18" charset="0"/>
                <a:cs typeface="Times New Roman" pitchFamily="18" charset="0"/>
              </a:rPr>
            </a:br>
            <a:r>
              <a:rPr lang="en-US" sz="1600" dirty="0" smtClean="0">
                <a:latin typeface="Times New Roman" pitchFamily="18" charset="0"/>
                <a:cs typeface="Times New Roman" pitchFamily="18" charset="0"/>
              </a:rPr>
              <a:t>Lecture 21		</a:t>
            </a:r>
            <a:r>
              <a:rPr lang="en-US" sz="1600" dirty="0" err="1" smtClean="0">
                <a:latin typeface="Times New Roman" pitchFamily="18" charset="0"/>
                <a:cs typeface="Times New Roman" pitchFamily="18" charset="0"/>
              </a:rPr>
              <a:t>Fr</a:t>
            </a:r>
            <a:r>
              <a:rPr lang="en-US" sz="1600" dirty="0" err="1" smtClean="0">
                <a:latin typeface="Times New Roman"/>
                <a:cs typeface="Times New Roman"/>
              </a:rPr>
              <a:t>é</a:t>
            </a:r>
            <a:r>
              <a:rPr lang="en-US" sz="1600" dirty="0" err="1" smtClean="0">
                <a:latin typeface="Times New Roman" pitchFamily="18" charset="0"/>
                <a:cs typeface="Times New Roman" pitchFamily="18" charset="0"/>
              </a:rPr>
              <a:t>chet</a:t>
            </a:r>
            <a:r>
              <a:rPr lang="en-US" sz="1600" dirty="0" smtClean="0">
                <a:latin typeface="Times New Roman" pitchFamily="18" charset="0"/>
                <a:cs typeface="Times New Roman" pitchFamily="18" charset="0"/>
              </a:rPr>
              <a:t> Derivatives</a:t>
            </a:r>
            <a:br>
              <a:rPr lang="en-US" sz="1600" dirty="0" smtClean="0">
                <a:latin typeface="Times New Roman" pitchFamily="18" charset="0"/>
                <a:cs typeface="Times New Roman" pitchFamily="18" charset="0"/>
              </a:rPr>
            </a:br>
            <a:r>
              <a:rPr lang="en-US" sz="1600" dirty="0" smtClean="0">
                <a:latin typeface="Times New Roman" pitchFamily="18" charset="0"/>
                <a:cs typeface="Times New Roman" pitchFamily="18" charset="0"/>
              </a:rPr>
              <a:t>Lecture 22 	Exemplary Inverse Problems, incl. Filter Design</a:t>
            </a:r>
            <a:br>
              <a:rPr lang="en-US" sz="1600" dirty="0" smtClean="0">
                <a:latin typeface="Times New Roman" pitchFamily="18" charset="0"/>
                <a:cs typeface="Times New Roman" pitchFamily="18" charset="0"/>
              </a:rPr>
            </a:br>
            <a:r>
              <a:rPr lang="en-US" sz="1600" dirty="0" smtClean="0">
                <a:latin typeface="Times New Roman" pitchFamily="18" charset="0"/>
                <a:cs typeface="Times New Roman" pitchFamily="18" charset="0"/>
              </a:rPr>
              <a:t>Lecture 23 	Exemplary Inverse Problems, incl. Earthquake Location</a:t>
            </a:r>
            <a:br>
              <a:rPr lang="en-US" sz="1600" dirty="0" smtClean="0">
                <a:latin typeface="Times New Roman" pitchFamily="18" charset="0"/>
                <a:cs typeface="Times New Roman" pitchFamily="18" charset="0"/>
              </a:rPr>
            </a:br>
            <a:r>
              <a:rPr lang="en-US" sz="1600" dirty="0" smtClean="0">
                <a:latin typeface="Times New Roman" pitchFamily="18" charset="0"/>
                <a:cs typeface="Times New Roman" pitchFamily="18" charset="0"/>
              </a:rPr>
              <a:t>Lecture 24 	Exemplary Inverse Problems, incl. </a:t>
            </a:r>
            <a:r>
              <a:rPr lang="en-US" sz="1600" dirty="0" err="1" smtClean="0">
                <a:latin typeface="Times New Roman" pitchFamily="18" charset="0"/>
                <a:cs typeface="Times New Roman" pitchFamily="18" charset="0"/>
              </a:rPr>
              <a:t>Vibrational</a:t>
            </a:r>
            <a:r>
              <a:rPr lang="en-US" sz="1600" dirty="0" smtClean="0">
                <a:latin typeface="Times New Roman" pitchFamily="18" charset="0"/>
                <a:cs typeface="Times New Roman" pitchFamily="18" charset="0"/>
              </a:rPr>
              <a:t> Problems</a:t>
            </a:r>
            <a:endParaRPr lang="en-US" sz="16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00200"/>
            <a:ext cx="8229600" cy="3200400"/>
          </a:xfrm>
        </p:spPr>
        <p:txBody>
          <a:bodyPr>
            <a:normAutofit/>
          </a:bodyPr>
          <a:lstStyle/>
          <a:p>
            <a:r>
              <a:rPr lang="en-US" dirty="0" smtClean="0">
                <a:latin typeface="Times New Roman" pitchFamily="18" charset="0"/>
                <a:cs typeface="Times New Roman" pitchFamily="18" charset="0"/>
              </a:rPr>
              <a:t>Part 2</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Least Squares Solution to </a:t>
            </a:r>
            <a:r>
              <a:rPr lang="en-US" b="1" dirty="0" smtClean="0">
                <a:latin typeface="Cambria Math" pitchFamily="18" charset="0"/>
                <a:ea typeface="Cambria Math" pitchFamily="18" charset="0"/>
                <a:cs typeface="Times New Roman" pitchFamily="18" charset="0"/>
              </a:rPr>
              <a:t>Gm</a:t>
            </a:r>
            <a:r>
              <a:rPr lang="en-US" dirty="0" smtClean="0">
                <a:latin typeface="Cambria Math" pitchFamily="18" charset="0"/>
                <a:ea typeface="Cambria Math" pitchFamily="18" charset="0"/>
                <a:cs typeface="Times New Roman" pitchFamily="18" charset="0"/>
              </a:rPr>
              <a:t>=</a:t>
            </a:r>
            <a:r>
              <a:rPr lang="en-US" b="1" dirty="0" smtClean="0">
                <a:latin typeface="Cambria Math" pitchFamily="18" charset="0"/>
                <a:ea typeface="Cambria Math" pitchFamily="18" charset="0"/>
                <a:cs typeface="Times New Roman" pitchFamily="18" charset="0"/>
              </a:rPr>
              <a:t>d</a:t>
            </a:r>
            <a:endParaRPr lang="en-US" b="1" dirty="0">
              <a:latin typeface="Cambria Math" pitchFamily="18" charset="0"/>
              <a:ea typeface="Cambria Math"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609600"/>
            <a:ext cx="9144000" cy="1143000"/>
          </a:xfrm>
        </p:spPr>
        <p:txBody>
          <a:bodyPr>
            <a:normAutofit/>
          </a:bodyPr>
          <a:lstStyle/>
          <a:p>
            <a:r>
              <a:rPr lang="en-US" dirty="0" smtClean="0">
                <a:latin typeface="Cambria Math" pitchFamily="18" charset="0"/>
                <a:ea typeface="Cambria Math" pitchFamily="18" charset="0"/>
              </a:rPr>
              <a:t>L</a:t>
            </a:r>
            <a:r>
              <a:rPr lang="en-US" baseline="-25000" dirty="0" smtClean="0">
                <a:latin typeface="Cambria Math" pitchFamily="18" charset="0"/>
                <a:ea typeface="Cambria Math" pitchFamily="18" charset="0"/>
              </a:rPr>
              <a:t>2</a:t>
            </a:r>
            <a:r>
              <a:rPr lang="en-US" dirty="0" smtClean="0">
                <a:latin typeface="Cambria Math" pitchFamily="18" charset="0"/>
                <a:ea typeface="Cambria Math" pitchFamily="18" charset="0"/>
              </a:rPr>
              <a:t> </a:t>
            </a:r>
            <a:r>
              <a:rPr lang="en-US" dirty="0" smtClean="0">
                <a:latin typeface="Times New Roman" pitchFamily="18" charset="0"/>
                <a:ea typeface="Cambria Math" pitchFamily="18" charset="0"/>
                <a:cs typeface="Times New Roman" pitchFamily="18" charset="0"/>
              </a:rPr>
              <a:t>norm of error is its Euclidian length</a:t>
            </a:r>
            <a:endParaRPr lang="en-US" baseline="30000" dirty="0">
              <a:latin typeface="Times New Roman" pitchFamily="18" charset="0"/>
              <a:ea typeface="Cambria Math" pitchFamily="18" charset="0"/>
              <a:cs typeface="Times New Roman" pitchFamily="18" charset="0"/>
            </a:endParaRPr>
          </a:p>
        </p:txBody>
      </p:sp>
      <p:pic>
        <p:nvPicPr>
          <p:cNvPr id="3074" name="Picture 2"/>
          <p:cNvPicPr>
            <a:picLocks noChangeAspect="1" noChangeArrowheads="1"/>
          </p:cNvPicPr>
          <p:nvPr/>
        </p:nvPicPr>
        <p:blipFill>
          <a:blip r:embed="rId3" cstate="print"/>
          <a:srcRect/>
          <a:stretch>
            <a:fillRect/>
          </a:stretch>
        </p:blipFill>
        <p:spPr bwMode="auto">
          <a:xfrm>
            <a:off x="2286000" y="1905000"/>
            <a:ext cx="2971800" cy="2133600"/>
          </a:xfrm>
          <a:prstGeom prst="rect">
            <a:avLst/>
          </a:prstGeom>
          <a:noFill/>
          <a:ln w="9525">
            <a:noFill/>
            <a:miter lim="800000"/>
            <a:headEnd/>
            <a:tailEnd/>
          </a:ln>
        </p:spPr>
      </p:pic>
      <p:sp>
        <p:nvSpPr>
          <p:cNvPr id="5" name="Title 2"/>
          <p:cNvSpPr txBox="1">
            <a:spLocks/>
          </p:cNvSpPr>
          <p:nvPr/>
        </p:nvSpPr>
        <p:spPr>
          <a:xfrm>
            <a:off x="0" y="4876800"/>
            <a:ext cx="9144000" cy="1524000"/>
          </a:xfrm>
          <a:prstGeom prst="rect">
            <a:avLst/>
          </a:prstGeom>
        </p:spPr>
        <p:txBody>
          <a:bodyPr vert="horz" lIns="91440" tIns="45720" rIns="91440" bIns="45720" rtlCol="0" anchor="ctr">
            <a:normAutofit fontScale="850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solidFill>
                <a:effectLst/>
                <a:uLnTx/>
                <a:uFillTx/>
                <a:latin typeface="Times New Roman" pitchFamily="18" charset="0"/>
                <a:ea typeface="Cambria Math" pitchFamily="18" charset="0"/>
                <a:cs typeface="Times New Roman" pitchFamily="18" charset="0"/>
              </a:rPr>
              <a:t>so </a:t>
            </a:r>
            <a:r>
              <a:rPr kumimoji="0" lang="en-US" sz="4400" b="0" i="1" u="none" strike="noStrike" kern="1200" cap="none" spc="0" normalizeH="0" baseline="0" noProof="0" dirty="0" smtClean="0">
                <a:ln>
                  <a:noFill/>
                </a:ln>
                <a:solidFill>
                  <a:schemeClr val="tx1"/>
                </a:solidFill>
                <a:effectLst/>
                <a:uLnTx/>
                <a:uFillTx/>
                <a:latin typeface="Cambria Math" pitchFamily="18" charset="0"/>
                <a:ea typeface="Cambria Math" pitchFamily="18" charset="0"/>
                <a:cs typeface="Times New Roman" pitchFamily="18" charset="0"/>
              </a:rPr>
              <a:t>E</a:t>
            </a:r>
            <a:r>
              <a:rPr kumimoji="0" lang="en-US" sz="4400" b="0" i="0" u="none" strike="noStrike" kern="1200" cap="none" spc="0" normalizeH="0" baseline="0" noProof="0" dirty="0" smtClean="0">
                <a:ln>
                  <a:noFill/>
                </a:ln>
                <a:solidFill>
                  <a:schemeClr val="tx1"/>
                </a:solidFill>
                <a:effectLst/>
                <a:uLnTx/>
                <a:uFillTx/>
                <a:latin typeface="Times New Roman" pitchFamily="18" charset="0"/>
                <a:ea typeface="Cambria Math" pitchFamily="18" charset="0"/>
                <a:cs typeface="Times New Roman" pitchFamily="18" charset="0"/>
              </a:rPr>
              <a:t> is the square</a:t>
            </a:r>
            <a:r>
              <a:rPr kumimoji="0" lang="en-US" sz="4400" b="0" i="0" u="none" strike="noStrike" kern="1200" cap="none" spc="0" normalizeH="0" noProof="0" dirty="0" smtClean="0">
                <a:ln>
                  <a:noFill/>
                </a:ln>
                <a:solidFill>
                  <a:schemeClr val="tx1"/>
                </a:solidFill>
                <a:effectLst/>
                <a:uLnTx/>
                <a:uFillTx/>
                <a:latin typeface="Times New Roman" pitchFamily="18" charset="0"/>
                <a:ea typeface="Cambria Math" pitchFamily="18" charset="0"/>
                <a:cs typeface="Times New Roman" pitchFamily="18" charset="0"/>
              </a:rPr>
              <a:t> of the Euclidean length</a:t>
            </a:r>
          </a:p>
          <a:p>
            <a:pPr lvl="0" algn="ctr">
              <a:spcBef>
                <a:spcPct val="0"/>
              </a:spcBef>
              <a:defRPr/>
            </a:pPr>
            <a:r>
              <a:rPr kumimoji="0" lang="en-US" sz="4400" b="0" i="0" u="none" strike="noStrike" kern="1200" cap="none" spc="0" normalizeH="0" baseline="0" noProof="0" dirty="0" err="1" smtClean="0">
                <a:ln>
                  <a:noFill/>
                </a:ln>
                <a:solidFill>
                  <a:schemeClr val="tx1"/>
                </a:solidFill>
                <a:effectLst/>
                <a:uLnTx/>
                <a:uFillTx/>
                <a:latin typeface="Times New Roman" pitchFamily="18" charset="0"/>
                <a:ea typeface="Cambria Math" pitchFamily="18" charset="0"/>
                <a:cs typeface="Times New Roman" pitchFamily="18" charset="0"/>
              </a:rPr>
              <a:t>mimimize</a:t>
            </a:r>
            <a:r>
              <a:rPr kumimoji="0" lang="en-US" sz="4400" b="0" i="0" u="none" strike="noStrike" kern="1200" cap="none" spc="0" normalizeH="0" baseline="0" noProof="0" dirty="0" smtClean="0">
                <a:ln>
                  <a:noFill/>
                </a:ln>
                <a:solidFill>
                  <a:schemeClr val="tx1"/>
                </a:solidFill>
                <a:effectLst/>
                <a:uLnTx/>
                <a:uFillTx/>
                <a:latin typeface="Cambria Math" pitchFamily="18" charset="0"/>
                <a:ea typeface="Cambria Math" pitchFamily="18" charset="0"/>
                <a:cs typeface="+mj-cs"/>
              </a:rPr>
              <a:t> </a:t>
            </a:r>
            <a:r>
              <a:rPr lang="en-US" sz="4400" i="1" dirty="0" smtClean="0">
                <a:latin typeface="Cambria Math" pitchFamily="18" charset="0"/>
                <a:ea typeface="Cambria Math" pitchFamily="18" charset="0"/>
                <a:cs typeface="Times New Roman" pitchFamily="18" charset="0"/>
              </a:rPr>
              <a:t>E</a:t>
            </a:r>
            <a:endParaRPr kumimoji="0" lang="en-US" sz="4400" b="0" i="0" u="none" strike="noStrike" kern="1200" cap="none" spc="0" normalizeH="0" baseline="0" noProof="0" dirty="0" smtClean="0">
              <a:ln>
                <a:noFill/>
              </a:ln>
              <a:solidFill>
                <a:schemeClr val="tx1"/>
              </a:solidFill>
              <a:effectLst/>
              <a:uLnTx/>
              <a:uFillTx/>
              <a:latin typeface="Cambria Math" pitchFamily="18" charset="0"/>
              <a:ea typeface="Cambria Math" pitchFamily="18" charset="0"/>
              <a:cs typeface="+mj-cs"/>
            </a:endParaRPr>
          </a:p>
          <a:p>
            <a:pPr marL="0" marR="0" lvl="0" indent="0" algn="ctr" defTabSz="914400" rtl="0" eaLnBrk="1" fontAlgn="auto" latinLnBrk="0" hangingPunct="1">
              <a:lnSpc>
                <a:spcPct val="100000"/>
              </a:lnSpc>
              <a:spcBef>
                <a:spcPct val="0"/>
              </a:spcBef>
              <a:spcAft>
                <a:spcPts val="0"/>
              </a:spcAft>
              <a:buClrTx/>
              <a:buSzTx/>
              <a:buFontTx/>
              <a:buNone/>
              <a:tabLst/>
              <a:defRPr/>
            </a:pPr>
            <a:r>
              <a:rPr lang="en-US" sz="4400" i="1" noProof="0" dirty="0" smtClean="0">
                <a:latin typeface="Times New Roman" pitchFamily="18" charset="0"/>
                <a:ea typeface="Cambria Math" pitchFamily="18" charset="0"/>
                <a:cs typeface="Times New Roman" pitchFamily="18" charset="0"/>
              </a:rPr>
              <a:t>Principle of Least Squares</a:t>
            </a:r>
            <a:endParaRPr kumimoji="0" lang="en-US" sz="4400" b="0" i="1" u="none" strike="noStrike" kern="1200" cap="none" spc="0" normalizeH="0" baseline="30000" noProof="0" dirty="0">
              <a:ln>
                <a:noFill/>
              </a:ln>
              <a:solidFill>
                <a:schemeClr val="tx1"/>
              </a:solidFill>
              <a:effectLst/>
              <a:uLnTx/>
              <a:uFillTx/>
              <a:latin typeface="Times New Roman" pitchFamily="18" charset="0"/>
              <a:ea typeface="Cambria Math" pitchFamily="18" charset="0"/>
              <a:cs typeface="Times New Roman" pitchFamily="18" charset="0"/>
            </a:endParaRPr>
          </a:p>
        </p:txBody>
      </p:sp>
      <p:sp>
        <p:nvSpPr>
          <p:cNvPr id="6" name="Title 2"/>
          <p:cNvSpPr txBox="1">
            <a:spLocks/>
          </p:cNvSpPr>
          <p:nvPr/>
        </p:nvSpPr>
        <p:spPr>
          <a:xfrm>
            <a:off x="5181600" y="2286000"/>
            <a:ext cx="1828800" cy="11430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solidFill>
                <a:effectLst/>
                <a:uLnTx/>
                <a:uFillTx/>
                <a:latin typeface="Cambria Math" pitchFamily="18" charset="0"/>
                <a:ea typeface="Cambria Math" pitchFamily="18" charset="0"/>
                <a:cs typeface="+mj-cs"/>
              </a:rPr>
              <a:t>= </a:t>
            </a:r>
            <a:r>
              <a:rPr kumimoji="0" lang="en-US" sz="4400" b="1" i="0" u="none" strike="noStrike" kern="1200" cap="none" spc="0" normalizeH="0" baseline="0" noProof="0" dirty="0" err="1" smtClean="0">
                <a:ln>
                  <a:noFill/>
                </a:ln>
                <a:solidFill>
                  <a:schemeClr val="tx1"/>
                </a:solidFill>
                <a:effectLst/>
                <a:uLnTx/>
                <a:uFillTx/>
                <a:latin typeface="Cambria Math" pitchFamily="18" charset="0"/>
                <a:ea typeface="Cambria Math" pitchFamily="18" charset="0"/>
                <a:cs typeface="+mj-cs"/>
              </a:rPr>
              <a:t>e</a:t>
            </a:r>
            <a:r>
              <a:rPr kumimoji="0" lang="en-US" sz="4400" b="0" i="0" u="none" strike="noStrike" kern="1200" cap="none" spc="0" normalizeH="0" baseline="30000" noProof="0" dirty="0" err="1" smtClean="0">
                <a:ln>
                  <a:noFill/>
                </a:ln>
                <a:solidFill>
                  <a:schemeClr val="tx1"/>
                </a:solidFill>
                <a:effectLst/>
                <a:uLnTx/>
                <a:uFillTx/>
                <a:latin typeface="Cambria Math" pitchFamily="18" charset="0"/>
                <a:ea typeface="Cambria Math" pitchFamily="18" charset="0"/>
                <a:cs typeface="+mj-cs"/>
              </a:rPr>
              <a:t>T</a:t>
            </a:r>
            <a:r>
              <a:rPr kumimoji="0" lang="en-US" sz="4400" b="1" i="0" u="none" strike="noStrike" kern="1200" cap="none" spc="0" normalizeH="0" baseline="0" noProof="0" dirty="0" err="1" smtClean="0">
                <a:ln>
                  <a:noFill/>
                </a:ln>
                <a:solidFill>
                  <a:schemeClr val="tx1"/>
                </a:solidFill>
                <a:effectLst/>
                <a:uLnTx/>
                <a:uFillTx/>
                <a:latin typeface="Cambria Math" pitchFamily="18" charset="0"/>
                <a:ea typeface="Cambria Math" pitchFamily="18" charset="0"/>
                <a:cs typeface="+mj-cs"/>
              </a:rPr>
              <a:t>e</a:t>
            </a:r>
            <a:endParaRPr kumimoji="0" lang="en-US" sz="4400" b="1" i="0" u="none" strike="noStrike" kern="1200" cap="none" spc="0" normalizeH="0" baseline="30000" noProof="0" dirty="0">
              <a:ln>
                <a:noFill/>
              </a:ln>
              <a:solidFill>
                <a:schemeClr val="tx1"/>
              </a:solidFill>
              <a:effectLst/>
              <a:uLnTx/>
              <a:uFillTx/>
              <a:latin typeface="Times New Roman" pitchFamily="18" charset="0"/>
              <a:ea typeface="Cambria Math" pitchFamily="18" charset="0"/>
              <a:cs typeface="Times New Roman" pitchFamily="18"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609600"/>
            <a:ext cx="9144000" cy="1143000"/>
          </a:xfrm>
        </p:spPr>
        <p:txBody>
          <a:bodyPr>
            <a:normAutofit/>
          </a:bodyPr>
          <a:lstStyle/>
          <a:p>
            <a:r>
              <a:rPr lang="en-US" dirty="0" smtClean="0">
                <a:latin typeface="Times New Roman" pitchFamily="18" charset="0"/>
                <a:ea typeface="Cambria Math" pitchFamily="18" charset="0"/>
                <a:cs typeface="Times New Roman" pitchFamily="18" charset="0"/>
              </a:rPr>
              <a:t>Least Squares Solution to </a:t>
            </a:r>
            <a:r>
              <a:rPr lang="en-US" b="1" dirty="0" smtClean="0">
                <a:latin typeface="Cambria Math" pitchFamily="18" charset="0"/>
                <a:ea typeface="Cambria Math" pitchFamily="18" charset="0"/>
                <a:cs typeface="Times New Roman" pitchFamily="18" charset="0"/>
              </a:rPr>
              <a:t>Gm</a:t>
            </a:r>
            <a:r>
              <a:rPr lang="en-US" dirty="0" smtClean="0">
                <a:latin typeface="Cambria Math" pitchFamily="18" charset="0"/>
                <a:ea typeface="Cambria Math" pitchFamily="18" charset="0"/>
                <a:cs typeface="Times New Roman" pitchFamily="18" charset="0"/>
              </a:rPr>
              <a:t>=</a:t>
            </a:r>
            <a:r>
              <a:rPr lang="en-US" b="1" dirty="0" smtClean="0">
                <a:latin typeface="Cambria Math" pitchFamily="18" charset="0"/>
                <a:ea typeface="Cambria Math" pitchFamily="18" charset="0"/>
                <a:cs typeface="Times New Roman" pitchFamily="18" charset="0"/>
              </a:rPr>
              <a:t>d</a:t>
            </a:r>
            <a:endParaRPr lang="en-US" b="1" baseline="30000" dirty="0">
              <a:latin typeface="Cambria Math" pitchFamily="18" charset="0"/>
              <a:ea typeface="Cambria Math" pitchFamily="18" charset="0"/>
              <a:cs typeface="Times New Roman" pitchFamily="18" charset="0"/>
            </a:endParaRPr>
          </a:p>
        </p:txBody>
      </p:sp>
      <p:pic>
        <p:nvPicPr>
          <p:cNvPr id="4098" name="Picture 2"/>
          <p:cNvPicPr>
            <a:picLocks noChangeAspect="1" noChangeArrowheads="1"/>
          </p:cNvPicPr>
          <p:nvPr/>
        </p:nvPicPr>
        <p:blipFill>
          <a:blip r:embed="rId3" cstate="print"/>
          <a:srcRect/>
          <a:stretch>
            <a:fillRect/>
          </a:stretch>
        </p:blipFill>
        <p:spPr bwMode="auto">
          <a:xfrm>
            <a:off x="381000" y="2133600"/>
            <a:ext cx="8503920" cy="1371600"/>
          </a:xfrm>
          <a:prstGeom prst="rect">
            <a:avLst/>
          </a:prstGeom>
          <a:noFill/>
          <a:ln w="9525">
            <a:noFill/>
            <a:miter lim="800000"/>
            <a:headEnd/>
            <a:tailEnd/>
          </a:ln>
        </p:spPr>
      </p:pic>
      <p:sp>
        <p:nvSpPr>
          <p:cNvPr id="8" name="Title 2"/>
          <p:cNvSpPr txBox="1">
            <a:spLocks/>
          </p:cNvSpPr>
          <p:nvPr/>
        </p:nvSpPr>
        <p:spPr>
          <a:xfrm>
            <a:off x="0" y="3962400"/>
            <a:ext cx="9144000" cy="24384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400" noProof="0" dirty="0" smtClean="0">
                <a:latin typeface="Times New Roman" pitchFamily="18" charset="0"/>
                <a:ea typeface="Cambria Math" pitchFamily="18" charset="0"/>
                <a:cs typeface="Times New Roman" pitchFamily="18" charset="0"/>
              </a:rPr>
              <a:t>minimize </a:t>
            </a:r>
            <a:r>
              <a:rPr lang="en-US" sz="4400" i="1" noProof="0" dirty="0" smtClean="0">
                <a:latin typeface="Cambria Math" pitchFamily="18" charset="0"/>
                <a:ea typeface="Cambria Math" pitchFamily="18" charset="0"/>
                <a:cs typeface="Times New Roman" pitchFamily="18" charset="0"/>
              </a:rPr>
              <a:t>E </a:t>
            </a:r>
            <a:r>
              <a:rPr lang="en-US" sz="4400" noProof="0" dirty="0" smtClean="0">
                <a:latin typeface="Times New Roman" pitchFamily="18" charset="0"/>
                <a:ea typeface="Cambria Math" pitchFamily="18" charset="0"/>
                <a:cs typeface="Times New Roman" pitchFamily="18" charset="0"/>
              </a:rPr>
              <a:t>with respect to </a:t>
            </a:r>
            <a:r>
              <a:rPr lang="en-US" sz="4400" i="1" noProof="0" dirty="0" err="1" smtClean="0">
                <a:latin typeface="Cambria Math" pitchFamily="18" charset="0"/>
                <a:ea typeface="Cambria Math" pitchFamily="18" charset="0"/>
                <a:cs typeface="Times New Roman" pitchFamily="18" charset="0"/>
              </a:rPr>
              <a:t>m</a:t>
            </a:r>
            <a:r>
              <a:rPr lang="en-US" sz="4400" i="1" baseline="-25000" noProof="0" dirty="0" err="1" smtClean="0">
                <a:latin typeface="Cambria Math" pitchFamily="18" charset="0"/>
                <a:ea typeface="Cambria Math" pitchFamily="18" charset="0"/>
                <a:cs typeface="Times New Roman" pitchFamily="18" charset="0"/>
              </a:rPr>
              <a:t>q</a:t>
            </a:r>
            <a:endParaRPr lang="en-US" sz="4400" i="1" baseline="-25000" noProof="0" dirty="0" smtClean="0">
              <a:latin typeface="Cambria Math" pitchFamily="18" charset="0"/>
              <a:ea typeface="Cambria Math" pitchFamily="18" charset="0"/>
              <a:cs typeface="Times New Roman" pitchFamily="18" charset="0"/>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4400" b="1" i="0" u="none" strike="noStrike" kern="1200" cap="none" spc="0" normalizeH="0" baseline="-25000" dirty="0" smtClean="0">
              <a:ln>
                <a:noFill/>
              </a:ln>
              <a:solidFill>
                <a:schemeClr val="tx1"/>
              </a:solidFill>
              <a:effectLst/>
              <a:uLnTx/>
              <a:uFillTx/>
              <a:latin typeface="Cambria Math" pitchFamily="18" charset="0"/>
              <a:ea typeface="Cambria Math" pitchFamily="18" charset="0"/>
              <a:cs typeface="Times New Roman" pitchFamily="18" charset="0"/>
            </a:endParaRPr>
          </a:p>
          <a:p>
            <a:pPr lvl="0" algn="ctr">
              <a:spcBef>
                <a:spcPct val="0"/>
              </a:spcBef>
            </a:pPr>
            <a:r>
              <a:rPr lang="en-US" sz="4400" i="1" noProof="0" dirty="0" smtClean="0">
                <a:latin typeface="Cambria Math" pitchFamily="18" charset="0"/>
                <a:ea typeface="Cambria Math" pitchFamily="18" charset="0"/>
                <a:cs typeface="Times New Roman" pitchFamily="18" charset="0"/>
              </a:rPr>
              <a:t>∂</a:t>
            </a:r>
            <a:r>
              <a:rPr lang="en-US" sz="4400" i="1" dirty="0" smtClean="0">
                <a:latin typeface="Cambria Math" pitchFamily="18" charset="0"/>
                <a:ea typeface="Cambria Math" pitchFamily="18" charset="0"/>
                <a:cs typeface="Times New Roman" pitchFamily="18" charset="0"/>
              </a:rPr>
              <a:t>E/∂</a:t>
            </a:r>
            <a:r>
              <a:rPr lang="en-US" sz="4400" i="1" dirty="0" err="1" smtClean="0">
                <a:latin typeface="Cambria Math" pitchFamily="18" charset="0"/>
                <a:ea typeface="Cambria Math" pitchFamily="18" charset="0"/>
                <a:cs typeface="Times New Roman" pitchFamily="18" charset="0"/>
              </a:rPr>
              <a:t>m</a:t>
            </a:r>
            <a:r>
              <a:rPr lang="en-US" sz="4400" i="1" baseline="-25000" dirty="0" err="1" smtClean="0">
                <a:latin typeface="Cambria Math" pitchFamily="18" charset="0"/>
                <a:ea typeface="Cambria Math" pitchFamily="18" charset="0"/>
                <a:cs typeface="Times New Roman" pitchFamily="18" charset="0"/>
              </a:rPr>
              <a:t>q</a:t>
            </a:r>
            <a:r>
              <a:rPr lang="en-US" sz="4400" i="1" baseline="-25000" dirty="0" smtClean="0">
                <a:latin typeface="Cambria Math" pitchFamily="18" charset="0"/>
                <a:ea typeface="Cambria Math" pitchFamily="18" charset="0"/>
                <a:cs typeface="Times New Roman" pitchFamily="18" charset="0"/>
              </a:rPr>
              <a:t> </a:t>
            </a:r>
            <a:r>
              <a:rPr lang="en-US" sz="4400" i="1" dirty="0" smtClean="0">
                <a:latin typeface="Cambria Math" pitchFamily="18" charset="0"/>
                <a:ea typeface="Cambria Math" pitchFamily="18" charset="0"/>
                <a:cs typeface="Times New Roman" pitchFamily="18" charset="0"/>
              </a:rPr>
              <a:t>= 0</a:t>
            </a:r>
            <a:endParaRPr kumimoji="0" lang="en-US" sz="4400" i="1" u="none" strike="noStrike" kern="1200" cap="none" spc="0" normalizeH="0" noProof="0" dirty="0">
              <a:ln>
                <a:noFill/>
              </a:ln>
              <a:solidFill>
                <a:schemeClr val="tx1"/>
              </a:solidFill>
              <a:effectLst/>
              <a:uLnTx/>
              <a:uFillTx/>
              <a:latin typeface="Cambria Math" pitchFamily="18" charset="0"/>
              <a:ea typeface="Cambria Math" pitchFamily="18" charset="0"/>
              <a:cs typeface="Times New Roman" pitchFamily="18"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3" cstate="print"/>
          <a:srcRect/>
          <a:stretch>
            <a:fillRect/>
          </a:stretch>
        </p:blipFill>
        <p:spPr bwMode="auto">
          <a:xfrm>
            <a:off x="228600" y="914400"/>
            <a:ext cx="8503920" cy="1371600"/>
          </a:xfrm>
          <a:prstGeom prst="rect">
            <a:avLst/>
          </a:prstGeom>
          <a:noFill/>
          <a:ln w="9525">
            <a:noFill/>
            <a:miter lim="800000"/>
            <a:headEnd/>
            <a:tailEnd/>
          </a:ln>
        </p:spPr>
      </p:pic>
      <p:sp>
        <p:nvSpPr>
          <p:cNvPr id="8" name="Title 2"/>
          <p:cNvSpPr txBox="1">
            <a:spLocks/>
          </p:cNvSpPr>
          <p:nvPr/>
        </p:nvSpPr>
        <p:spPr>
          <a:xfrm>
            <a:off x="0" y="3124200"/>
            <a:ext cx="9144000" cy="533400"/>
          </a:xfrm>
          <a:prstGeom prst="rect">
            <a:avLst/>
          </a:prstGeom>
        </p:spPr>
        <p:txBody>
          <a:bodyPr vert="horz" lIns="91440" tIns="45720" rIns="91440" bIns="45720" rtlCol="0" anchor="ctr">
            <a:normAutofit fontScale="775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400" noProof="0" dirty="0" smtClean="0">
                <a:latin typeface="Times New Roman" pitchFamily="18" charset="0"/>
                <a:ea typeface="Cambria Math" pitchFamily="18" charset="0"/>
                <a:cs typeface="Times New Roman" pitchFamily="18" charset="0"/>
              </a:rPr>
              <a:t>so, multiply out </a:t>
            </a:r>
            <a:endParaRPr kumimoji="0" lang="en-US" sz="4400" i="1" u="none" strike="noStrike" kern="1200" cap="none" spc="0" normalizeH="0" noProof="0" dirty="0">
              <a:ln>
                <a:noFill/>
              </a:ln>
              <a:solidFill>
                <a:schemeClr val="tx1"/>
              </a:solidFill>
              <a:effectLst/>
              <a:uLnTx/>
              <a:uFillTx/>
              <a:latin typeface="Cambria Math" pitchFamily="18" charset="0"/>
              <a:ea typeface="Cambria Math" pitchFamily="18" charset="0"/>
              <a:cs typeface="Times New Roman" pitchFamily="18" charset="0"/>
            </a:endParaRPr>
          </a:p>
        </p:txBody>
      </p:sp>
      <p:pic>
        <p:nvPicPr>
          <p:cNvPr id="2050" name="Picture 2"/>
          <p:cNvPicPr>
            <a:picLocks noChangeAspect="1" noChangeArrowheads="1"/>
          </p:cNvPicPr>
          <p:nvPr/>
        </p:nvPicPr>
        <p:blipFill>
          <a:blip r:embed="rId4" cstate="print"/>
          <a:srcRect/>
          <a:stretch>
            <a:fillRect/>
          </a:stretch>
        </p:blipFill>
        <p:spPr bwMode="auto">
          <a:xfrm>
            <a:off x="762000" y="4114800"/>
            <a:ext cx="8041341" cy="1752600"/>
          </a:xfrm>
          <a:prstGeom prst="rect">
            <a:avLst/>
          </a:prstGeom>
          <a:noFill/>
          <a:ln w="9525">
            <a:noFill/>
            <a:miter lim="800000"/>
            <a:headEnd/>
            <a:tailEnd/>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a:off x="155575" y="1964636"/>
            <a:ext cx="8759825" cy="2362200"/>
          </a:xfrm>
          <a:prstGeom prst="rect">
            <a:avLst/>
          </a:prstGeom>
          <a:noFill/>
          <a:ln w="9525">
            <a:noFill/>
            <a:miter lim="800000"/>
            <a:headEnd/>
            <a:tailEnd/>
          </a:ln>
        </p:spPr>
      </p:pic>
      <p:sp>
        <p:nvSpPr>
          <p:cNvPr id="2" name="Title 1"/>
          <p:cNvSpPr>
            <a:spLocks noGrp="1"/>
          </p:cNvSpPr>
          <p:nvPr>
            <p:ph type="title"/>
          </p:nvPr>
        </p:nvSpPr>
        <p:spPr/>
        <p:txBody>
          <a:bodyPr/>
          <a:lstStyle/>
          <a:p>
            <a:r>
              <a:rPr lang="en-US" dirty="0" smtClean="0">
                <a:latin typeface="Times New Roman" pitchFamily="18" charset="0"/>
                <a:ea typeface="Cambria Math" pitchFamily="18" charset="0"/>
                <a:cs typeface="Times New Roman" pitchFamily="18" charset="0"/>
              </a:rPr>
              <a:t>first term</a:t>
            </a:r>
            <a:endParaRPr lang="en-US" dirty="0">
              <a:latin typeface="Times New Roman" pitchFamily="18" charset="0"/>
              <a:ea typeface="Cambria Math" pitchFamily="18" charset="0"/>
              <a:cs typeface="Times New Roman" pitchFamily="18"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cstate="print"/>
          <a:srcRect/>
          <a:stretch>
            <a:fillRect/>
          </a:stretch>
        </p:blipFill>
        <p:spPr bwMode="auto">
          <a:xfrm>
            <a:off x="155575" y="1964636"/>
            <a:ext cx="8759825" cy="2362200"/>
          </a:xfrm>
          <a:prstGeom prst="rect">
            <a:avLst/>
          </a:prstGeom>
          <a:noFill/>
          <a:ln w="9525">
            <a:noFill/>
            <a:miter lim="800000"/>
            <a:headEnd/>
            <a:tailEnd/>
          </a:ln>
        </p:spPr>
      </p:pic>
      <p:sp>
        <p:nvSpPr>
          <p:cNvPr id="2" name="Title 1"/>
          <p:cNvSpPr>
            <a:spLocks noGrp="1"/>
          </p:cNvSpPr>
          <p:nvPr>
            <p:ph type="title"/>
          </p:nvPr>
        </p:nvSpPr>
        <p:spPr/>
        <p:txBody>
          <a:bodyPr/>
          <a:lstStyle/>
          <a:p>
            <a:r>
              <a:rPr lang="en-US" dirty="0" smtClean="0">
                <a:latin typeface="Times New Roman" pitchFamily="18" charset="0"/>
                <a:ea typeface="Cambria Math" pitchFamily="18" charset="0"/>
                <a:cs typeface="Times New Roman" pitchFamily="18" charset="0"/>
              </a:rPr>
              <a:t>first term</a:t>
            </a:r>
            <a:endParaRPr lang="en-US" dirty="0">
              <a:latin typeface="Times New Roman" pitchFamily="18" charset="0"/>
              <a:ea typeface="Cambria Math" pitchFamily="18" charset="0"/>
              <a:cs typeface="Times New Roman" pitchFamily="18" charset="0"/>
            </a:endParaRPr>
          </a:p>
        </p:txBody>
      </p:sp>
      <p:sp>
        <p:nvSpPr>
          <p:cNvPr id="6" name="Oval 5"/>
          <p:cNvSpPr/>
          <p:nvPr/>
        </p:nvSpPr>
        <p:spPr>
          <a:xfrm>
            <a:off x="5410200" y="2438400"/>
            <a:ext cx="457200" cy="6096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2057400" y="2438400"/>
            <a:ext cx="457200" cy="6096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40496" y="2133600"/>
            <a:ext cx="685800" cy="1143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8"/>
          <p:cNvSpPr/>
          <p:nvPr/>
        </p:nvSpPr>
        <p:spPr>
          <a:xfrm rot="21027831">
            <a:off x="2579141" y="1589380"/>
            <a:ext cx="2918997" cy="1021674"/>
          </a:xfrm>
          <a:custGeom>
            <a:avLst/>
            <a:gdLst>
              <a:gd name="connsiteX0" fmla="*/ 0 w 1391478"/>
              <a:gd name="connsiteY0" fmla="*/ 333513 h 823843"/>
              <a:gd name="connsiteX1" fmla="*/ 636104 w 1391478"/>
              <a:gd name="connsiteY1" fmla="*/ 81722 h 823843"/>
              <a:gd name="connsiteX2" fmla="*/ 1391478 w 1391478"/>
              <a:gd name="connsiteY2" fmla="*/ 823843 h 823843"/>
            </a:gdLst>
            <a:ahLst/>
            <a:cxnLst>
              <a:cxn ang="0">
                <a:pos x="connsiteX0" y="connsiteY0"/>
              </a:cxn>
              <a:cxn ang="0">
                <a:pos x="connsiteX1" y="connsiteY1"/>
              </a:cxn>
              <a:cxn ang="0">
                <a:pos x="connsiteX2" y="connsiteY2"/>
              </a:cxn>
            </a:cxnLst>
            <a:rect l="l" t="t" r="r" b="b"/>
            <a:pathLst>
              <a:path w="1391478" h="823843">
                <a:moveTo>
                  <a:pt x="0" y="333513"/>
                </a:moveTo>
                <a:cubicBezTo>
                  <a:pt x="202095" y="166756"/>
                  <a:pt x="404191" y="0"/>
                  <a:pt x="636104" y="81722"/>
                </a:cubicBezTo>
                <a:cubicBezTo>
                  <a:pt x="868017" y="163444"/>
                  <a:pt x="1129747" y="493643"/>
                  <a:pt x="1391478" y="823843"/>
                </a:cubicBezTo>
              </a:path>
            </a:pathLst>
          </a:custGeom>
          <a:ln w="381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Freeform 9"/>
          <p:cNvSpPr/>
          <p:nvPr/>
        </p:nvSpPr>
        <p:spPr>
          <a:xfrm>
            <a:off x="1129609" y="1568174"/>
            <a:ext cx="1391478" cy="823843"/>
          </a:xfrm>
          <a:custGeom>
            <a:avLst/>
            <a:gdLst>
              <a:gd name="connsiteX0" fmla="*/ 0 w 1391478"/>
              <a:gd name="connsiteY0" fmla="*/ 333513 h 823843"/>
              <a:gd name="connsiteX1" fmla="*/ 636104 w 1391478"/>
              <a:gd name="connsiteY1" fmla="*/ 81722 h 823843"/>
              <a:gd name="connsiteX2" fmla="*/ 1391478 w 1391478"/>
              <a:gd name="connsiteY2" fmla="*/ 823843 h 823843"/>
            </a:gdLst>
            <a:ahLst/>
            <a:cxnLst>
              <a:cxn ang="0">
                <a:pos x="connsiteX0" y="connsiteY0"/>
              </a:cxn>
              <a:cxn ang="0">
                <a:pos x="connsiteX1" y="connsiteY1"/>
              </a:cxn>
              <a:cxn ang="0">
                <a:pos x="connsiteX2" y="connsiteY2"/>
              </a:cxn>
            </a:cxnLst>
            <a:rect l="l" t="t" r="r" b="b"/>
            <a:pathLst>
              <a:path w="1391478" h="823843">
                <a:moveTo>
                  <a:pt x="0" y="333513"/>
                </a:moveTo>
                <a:cubicBezTo>
                  <a:pt x="202095" y="166756"/>
                  <a:pt x="404191" y="0"/>
                  <a:pt x="636104" y="81722"/>
                </a:cubicBezTo>
                <a:cubicBezTo>
                  <a:pt x="868017" y="163444"/>
                  <a:pt x="1129747" y="493643"/>
                  <a:pt x="1391478" y="823843"/>
                </a:cubicBezTo>
              </a:path>
            </a:pathLst>
          </a:custGeom>
          <a:ln w="381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Title 1"/>
          <p:cNvSpPr txBox="1">
            <a:spLocks/>
          </p:cNvSpPr>
          <p:nvPr/>
        </p:nvSpPr>
        <p:spPr>
          <a:xfrm>
            <a:off x="4038600" y="5105400"/>
            <a:ext cx="4191000" cy="762000"/>
          </a:xfrm>
          <a:prstGeom prst="rect">
            <a:avLst/>
          </a:prstGeom>
        </p:spPr>
        <p:txBody>
          <a:bodyPr vert="horz" lIns="91440" tIns="45720" rIns="91440" bIns="45720" rtlCol="0" anchor="ctr">
            <a:normAutofit fontScale="47500" lnSpcReduction="20000"/>
          </a:bodyPr>
          <a:lstStyle/>
          <a:p>
            <a:pPr algn="ctr">
              <a:spcBef>
                <a:spcPct val="0"/>
              </a:spcBef>
            </a:pPr>
            <a:r>
              <a:rPr lang="en-US" sz="6500" i="1" dirty="0" smtClean="0">
                <a:solidFill>
                  <a:srgbClr val="FF0000"/>
                </a:solidFill>
                <a:latin typeface="Cambria Math" pitchFamily="18" charset="0"/>
                <a:ea typeface="Cambria Math" pitchFamily="18" charset="0"/>
                <a:cs typeface="Times New Roman" pitchFamily="18" charset="0"/>
              </a:rPr>
              <a:t>∂</a:t>
            </a:r>
            <a:r>
              <a:rPr lang="en-US" sz="6500" i="1" dirty="0" err="1" smtClean="0">
                <a:solidFill>
                  <a:srgbClr val="FF0000"/>
                </a:solidFill>
                <a:latin typeface="Cambria Math" pitchFamily="18" charset="0"/>
                <a:ea typeface="Cambria Math" pitchFamily="18" charset="0"/>
                <a:cs typeface="Times New Roman" pitchFamily="18" charset="0"/>
              </a:rPr>
              <a:t>m</a:t>
            </a:r>
            <a:r>
              <a:rPr lang="en-US" sz="6500" i="1" baseline="-25000" dirty="0" err="1" smtClean="0">
                <a:solidFill>
                  <a:srgbClr val="FF0000"/>
                </a:solidFill>
                <a:latin typeface="Cambria Math" pitchFamily="18" charset="0"/>
                <a:ea typeface="Cambria Math" pitchFamily="18" charset="0"/>
                <a:cs typeface="Times New Roman" pitchFamily="18" charset="0"/>
              </a:rPr>
              <a:t>j</a:t>
            </a:r>
            <a:r>
              <a:rPr lang="en-US" sz="6500" i="1" dirty="0" smtClean="0">
                <a:solidFill>
                  <a:srgbClr val="FF0000"/>
                </a:solidFill>
                <a:latin typeface="Cambria Math" pitchFamily="18" charset="0"/>
                <a:ea typeface="Cambria Math" pitchFamily="18" charset="0"/>
                <a:cs typeface="Times New Roman" pitchFamily="18" charset="0"/>
              </a:rPr>
              <a:t> /∂</a:t>
            </a:r>
            <a:r>
              <a:rPr lang="en-US" sz="6500" i="1" dirty="0" err="1" smtClean="0">
                <a:solidFill>
                  <a:srgbClr val="FF0000"/>
                </a:solidFill>
                <a:latin typeface="Cambria Math" pitchFamily="18" charset="0"/>
                <a:ea typeface="Cambria Math" pitchFamily="18" charset="0"/>
                <a:cs typeface="Times New Roman" pitchFamily="18" charset="0"/>
              </a:rPr>
              <a:t>m</a:t>
            </a:r>
            <a:r>
              <a:rPr lang="en-US" sz="6500" i="1" baseline="-25000" dirty="0" err="1" smtClean="0">
                <a:solidFill>
                  <a:srgbClr val="FF0000"/>
                </a:solidFill>
                <a:latin typeface="Cambria Math" pitchFamily="18" charset="0"/>
                <a:ea typeface="Cambria Math" pitchFamily="18" charset="0"/>
                <a:cs typeface="Times New Roman" pitchFamily="18" charset="0"/>
              </a:rPr>
              <a:t>q</a:t>
            </a:r>
            <a:r>
              <a:rPr lang="en-US" sz="6500" i="1" baseline="-25000" dirty="0" smtClean="0">
                <a:solidFill>
                  <a:srgbClr val="FF0000"/>
                </a:solidFill>
                <a:latin typeface="Cambria Math" pitchFamily="18" charset="0"/>
                <a:ea typeface="Cambria Math" pitchFamily="18" charset="0"/>
                <a:cs typeface="Times New Roman" pitchFamily="18" charset="0"/>
              </a:rPr>
              <a:t> </a:t>
            </a:r>
            <a:r>
              <a:rPr lang="en-US" sz="6500" i="1" dirty="0" smtClean="0">
                <a:solidFill>
                  <a:srgbClr val="FF0000"/>
                </a:solidFill>
                <a:latin typeface="Cambria Math" pitchFamily="18" charset="0"/>
                <a:ea typeface="Cambria Math" pitchFamily="18" charset="0"/>
                <a:cs typeface="Times New Roman" pitchFamily="18" charset="0"/>
              </a:rPr>
              <a:t>= </a:t>
            </a:r>
            <a:r>
              <a:rPr lang="el-GR" sz="6500" i="1" dirty="0" smtClean="0">
                <a:solidFill>
                  <a:srgbClr val="FF0000"/>
                </a:solidFill>
                <a:latin typeface="Cambria Math"/>
                <a:ea typeface="Cambria Math"/>
                <a:cs typeface="Times New Roman" pitchFamily="18" charset="0"/>
              </a:rPr>
              <a:t>δ</a:t>
            </a:r>
            <a:r>
              <a:rPr lang="en-US" sz="6500" i="1" baseline="-25000" dirty="0" err="1" smtClean="0">
                <a:solidFill>
                  <a:srgbClr val="FF0000"/>
                </a:solidFill>
                <a:latin typeface="Cambria Math"/>
                <a:ea typeface="Cambria Math"/>
                <a:cs typeface="Times New Roman" pitchFamily="18" charset="0"/>
              </a:rPr>
              <a:t>jq</a:t>
            </a:r>
            <a:endParaRPr lang="en-US" sz="6500" i="1" baseline="-25000" dirty="0" smtClean="0">
              <a:solidFill>
                <a:srgbClr val="FF0000"/>
              </a:solidFill>
              <a:latin typeface="Cambria Math" pitchFamily="18" charset="0"/>
              <a:ea typeface="Cambria Math" pitchFamily="18" charset="0"/>
              <a:cs typeface="Times New Roman" pitchFamily="18" charset="0"/>
            </a:endParaRP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solidFill>
                <a:effectLst/>
                <a:uLnTx/>
                <a:uFillTx/>
                <a:latin typeface="Times New Roman" pitchFamily="18" charset="0"/>
                <a:ea typeface="Cambria Math" pitchFamily="18" charset="0"/>
                <a:cs typeface="Times New Roman" pitchFamily="18" charset="0"/>
              </a:rPr>
              <a:t> </a:t>
            </a:r>
            <a:endParaRPr kumimoji="0" lang="en-US" sz="4400" b="0" i="0" u="none" strike="noStrike" kern="1200" cap="none" spc="0" normalizeH="0" baseline="0" noProof="0" dirty="0">
              <a:ln>
                <a:noFill/>
              </a:ln>
              <a:solidFill>
                <a:schemeClr val="tx1"/>
              </a:solidFill>
              <a:effectLst/>
              <a:uLnTx/>
              <a:uFillTx/>
              <a:latin typeface="Times New Roman" pitchFamily="18" charset="0"/>
              <a:ea typeface="Cambria Math" pitchFamily="18" charset="0"/>
              <a:cs typeface="Times New Roman" pitchFamily="18" charset="0"/>
            </a:endParaRPr>
          </a:p>
        </p:txBody>
      </p:sp>
      <p:sp>
        <p:nvSpPr>
          <p:cNvPr id="13" name="Title 1"/>
          <p:cNvSpPr txBox="1">
            <a:spLocks/>
          </p:cNvSpPr>
          <p:nvPr/>
        </p:nvSpPr>
        <p:spPr>
          <a:xfrm>
            <a:off x="4038600" y="5638800"/>
            <a:ext cx="4495800" cy="990600"/>
          </a:xfrm>
          <a:prstGeom prst="rect">
            <a:avLst/>
          </a:prstGeom>
        </p:spPr>
        <p:txBody>
          <a:bodyPr vert="horz" lIns="91440" tIns="45720" rIns="91440" bIns="45720" rtlCol="0" anchor="ctr">
            <a:normAutofit fontScale="40000" lnSpcReduction="20000"/>
          </a:bodyPr>
          <a:lstStyle/>
          <a:p>
            <a:pPr algn="ctr">
              <a:spcBef>
                <a:spcPct val="0"/>
              </a:spcBef>
            </a:pPr>
            <a:r>
              <a:rPr lang="en-US" sz="6500" i="1" dirty="0" smtClean="0">
                <a:solidFill>
                  <a:srgbClr val="FF0000"/>
                </a:solidFill>
                <a:latin typeface="Cambria Math" pitchFamily="18" charset="0"/>
                <a:ea typeface="Cambria Math" pitchFamily="18" charset="0"/>
                <a:cs typeface="Times New Roman" pitchFamily="18" charset="0"/>
              </a:rPr>
              <a:t>since </a:t>
            </a:r>
            <a:r>
              <a:rPr lang="en-US" sz="6500" i="1" dirty="0" err="1" smtClean="0">
                <a:solidFill>
                  <a:srgbClr val="FF0000"/>
                </a:solidFill>
                <a:latin typeface="Cambria Math" pitchFamily="18" charset="0"/>
                <a:ea typeface="Cambria Math" pitchFamily="18" charset="0"/>
                <a:cs typeface="Times New Roman" pitchFamily="18" charset="0"/>
              </a:rPr>
              <a:t>m</a:t>
            </a:r>
            <a:r>
              <a:rPr lang="en-US" sz="6500" i="1" baseline="-25000" dirty="0" err="1" smtClean="0">
                <a:solidFill>
                  <a:srgbClr val="FF0000"/>
                </a:solidFill>
                <a:latin typeface="Cambria Math" pitchFamily="18" charset="0"/>
                <a:ea typeface="Cambria Math" pitchFamily="18" charset="0"/>
                <a:cs typeface="Times New Roman" pitchFamily="18" charset="0"/>
              </a:rPr>
              <a:t>j</a:t>
            </a:r>
            <a:r>
              <a:rPr lang="en-US" sz="6500" i="1" dirty="0" smtClean="0">
                <a:solidFill>
                  <a:srgbClr val="FF0000"/>
                </a:solidFill>
                <a:latin typeface="Cambria Math" pitchFamily="18" charset="0"/>
                <a:ea typeface="Cambria Math" pitchFamily="18" charset="0"/>
                <a:cs typeface="Times New Roman" pitchFamily="18" charset="0"/>
              </a:rPr>
              <a:t> and </a:t>
            </a:r>
            <a:r>
              <a:rPr lang="en-US" sz="6500" i="1" dirty="0" err="1" smtClean="0">
                <a:solidFill>
                  <a:srgbClr val="FF0000"/>
                </a:solidFill>
                <a:latin typeface="Cambria Math" pitchFamily="18" charset="0"/>
                <a:ea typeface="Cambria Math" pitchFamily="18" charset="0"/>
                <a:cs typeface="Times New Roman" pitchFamily="18" charset="0"/>
              </a:rPr>
              <a:t>m</a:t>
            </a:r>
            <a:r>
              <a:rPr lang="en-US" sz="6500" i="1" baseline="-25000" dirty="0" err="1" smtClean="0">
                <a:solidFill>
                  <a:srgbClr val="FF0000"/>
                </a:solidFill>
                <a:latin typeface="Cambria Math" pitchFamily="18" charset="0"/>
                <a:ea typeface="Cambria Math" pitchFamily="18" charset="0"/>
                <a:cs typeface="Times New Roman" pitchFamily="18" charset="0"/>
              </a:rPr>
              <a:t>q</a:t>
            </a:r>
            <a:r>
              <a:rPr lang="en-US" sz="6500" i="1" baseline="-25000" dirty="0" smtClean="0">
                <a:solidFill>
                  <a:srgbClr val="FF0000"/>
                </a:solidFill>
                <a:latin typeface="Cambria Math" pitchFamily="18" charset="0"/>
                <a:ea typeface="Cambria Math" pitchFamily="18" charset="0"/>
                <a:cs typeface="Times New Roman" pitchFamily="18" charset="0"/>
              </a:rPr>
              <a:t> </a:t>
            </a:r>
            <a:r>
              <a:rPr lang="en-US" sz="6500" i="1" dirty="0" smtClean="0">
                <a:solidFill>
                  <a:srgbClr val="FF0000"/>
                </a:solidFill>
                <a:latin typeface="Cambria Math" pitchFamily="18" charset="0"/>
                <a:ea typeface="Cambria Math" pitchFamily="18" charset="0"/>
                <a:cs typeface="Times New Roman" pitchFamily="18" charset="0"/>
              </a:rPr>
              <a:t>are independent variables</a:t>
            </a:r>
            <a:endParaRPr lang="en-US" sz="6500" i="1" baseline="-25000" dirty="0" smtClean="0">
              <a:solidFill>
                <a:srgbClr val="FF0000"/>
              </a:solidFill>
              <a:latin typeface="Cambria Math" pitchFamily="18" charset="0"/>
              <a:ea typeface="Cambria Math" pitchFamily="18" charset="0"/>
              <a:cs typeface="Times New Roman" pitchFamily="18" charset="0"/>
            </a:endParaRP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solidFill>
                <a:effectLst/>
                <a:uLnTx/>
                <a:uFillTx/>
                <a:latin typeface="Times New Roman" pitchFamily="18" charset="0"/>
                <a:ea typeface="Cambria Math" pitchFamily="18" charset="0"/>
                <a:cs typeface="Times New Roman" pitchFamily="18" charset="0"/>
              </a:rPr>
              <a:t> </a:t>
            </a:r>
            <a:endParaRPr kumimoji="0" lang="en-US" sz="4400" b="0" i="0" u="none" strike="noStrike" kern="1200" cap="none" spc="0" normalizeH="0" baseline="0" noProof="0" dirty="0">
              <a:ln>
                <a:noFill/>
              </a:ln>
              <a:solidFill>
                <a:schemeClr val="tx1"/>
              </a:solidFill>
              <a:effectLst/>
              <a:uLnTx/>
              <a:uFillTx/>
              <a:latin typeface="Times New Roman" pitchFamily="18" charset="0"/>
              <a:ea typeface="Cambria Math" pitchFamily="18" charset="0"/>
              <a:cs typeface="Times New Roman" pitchFamily="18"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Title 1"/>
          <p:cNvSpPr txBox="1">
            <a:spLocks/>
          </p:cNvSpPr>
          <p:nvPr/>
        </p:nvSpPr>
        <p:spPr>
          <a:xfrm>
            <a:off x="490332" y="4299990"/>
            <a:ext cx="8229600" cy="2239962"/>
          </a:xfrm>
          <a:prstGeom prst="rect">
            <a:avLst/>
          </a:prstGeom>
        </p:spPr>
        <p:txBody>
          <a:bodyPr vert="horz" lIns="91440" tIns="45720" rIns="91440" bIns="45720" rtlCol="0" anchor="ctr">
            <a:normAutofit fontScale="97500"/>
          </a:bodyPr>
          <a:lstStyle/>
          <a:p>
            <a:pPr lvl="0" algn="ctr">
              <a:spcBef>
                <a:spcPct val="0"/>
              </a:spcBef>
            </a:pPr>
            <a:r>
              <a:rPr lang="en-US" sz="4400" i="1" dirty="0" err="1" smtClean="0">
                <a:latin typeface="Times New Roman" pitchFamily="18" charset="0"/>
                <a:ea typeface="Cambria Math" pitchFamily="18" charset="0"/>
                <a:cs typeface="Times New Roman" pitchFamily="18" charset="0"/>
              </a:rPr>
              <a:t>a</a:t>
            </a:r>
            <a:r>
              <a:rPr lang="en-US" sz="4400" i="1" baseline="-25000" dirty="0" err="1" smtClean="0">
                <a:latin typeface="Times New Roman" pitchFamily="18" charset="0"/>
                <a:ea typeface="Cambria Math" pitchFamily="18" charset="0"/>
                <a:cs typeface="Times New Roman" pitchFamily="18" charset="0"/>
              </a:rPr>
              <a:t>i</a:t>
            </a:r>
            <a:r>
              <a:rPr lang="en-US" sz="4400" dirty="0" smtClean="0">
                <a:latin typeface="Times New Roman" pitchFamily="18" charset="0"/>
                <a:ea typeface="Cambria Math" pitchFamily="18" charset="0"/>
                <a:cs typeface="Times New Roman" pitchFamily="18" charset="0"/>
              </a:rPr>
              <a:t> = </a:t>
            </a:r>
            <a:r>
              <a:rPr lang="el-GR" sz="4400" dirty="0" smtClean="0">
                <a:latin typeface="Cambria Math"/>
                <a:ea typeface="Cambria Math"/>
                <a:cs typeface="Times New Roman" pitchFamily="18" charset="0"/>
              </a:rPr>
              <a:t>Σ</a:t>
            </a:r>
            <a:r>
              <a:rPr lang="en-US" sz="4400" i="1" baseline="-25000" dirty="0" smtClean="0">
                <a:latin typeface="Cambria Math"/>
                <a:ea typeface="Cambria Math"/>
                <a:cs typeface="Times New Roman" pitchFamily="18" charset="0"/>
              </a:rPr>
              <a:t>j</a:t>
            </a:r>
            <a:r>
              <a:rPr lang="en-US" sz="4400" dirty="0" smtClean="0">
                <a:latin typeface="Cambria Math"/>
                <a:ea typeface="Cambria Math"/>
                <a:cs typeface="Times New Roman" pitchFamily="18" charset="0"/>
              </a:rPr>
              <a:t> </a:t>
            </a:r>
            <a:r>
              <a:rPr lang="el-GR" sz="4400" i="1" dirty="0" smtClean="0">
                <a:latin typeface="Cambria Math"/>
                <a:ea typeface="Cambria Math"/>
                <a:cs typeface="Times New Roman" pitchFamily="18" charset="0"/>
              </a:rPr>
              <a:t>δ</a:t>
            </a:r>
            <a:r>
              <a:rPr lang="en-US" sz="4400" i="1" baseline="-25000" dirty="0" err="1" smtClean="0">
                <a:latin typeface="Cambria Math"/>
                <a:ea typeface="Cambria Math"/>
                <a:cs typeface="Times New Roman" pitchFamily="18" charset="0"/>
              </a:rPr>
              <a:t>ij</a:t>
            </a:r>
            <a:r>
              <a:rPr lang="en-US" sz="4400" i="1" baseline="-25000" dirty="0" smtClean="0">
                <a:latin typeface="Cambria Math"/>
                <a:ea typeface="Cambria Math"/>
                <a:cs typeface="Times New Roman" pitchFamily="18" charset="0"/>
              </a:rPr>
              <a:t>  </a:t>
            </a:r>
            <a:r>
              <a:rPr lang="en-US" sz="4400" i="1" dirty="0" err="1" smtClean="0">
                <a:latin typeface="Cambria Math"/>
                <a:ea typeface="Cambria Math"/>
                <a:cs typeface="Times New Roman" pitchFamily="18" charset="0"/>
              </a:rPr>
              <a:t>b</a:t>
            </a:r>
            <a:r>
              <a:rPr lang="en-US" sz="4400" i="1" baseline="-25000" dirty="0" err="1" smtClean="0">
                <a:latin typeface="Cambria Math"/>
                <a:ea typeface="Cambria Math"/>
                <a:cs typeface="Times New Roman" pitchFamily="18" charset="0"/>
              </a:rPr>
              <a:t>j</a:t>
            </a:r>
            <a:r>
              <a:rPr lang="en-US" sz="4400" dirty="0" smtClean="0">
                <a:latin typeface="Cambria Math"/>
                <a:ea typeface="Cambria Math"/>
                <a:cs typeface="Times New Roman" pitchFamily="18" charset="0"/>
              </a:rPr>
              <a:t> =</a:t>
            </a:r>
            <a:r>
              <a:rPr lang="en-US" sz="4400" dirty="0" smtClean="0">
                <a:latin typeface="Times New Roman" pitchFamily="18" charset="0"/>
                <a:ea typeface="Cambria Math" pitchFamily="18" charset="0"/>
                <a:cs typeface="Times New Roman" pitchFamily="18" charset="0"/>
              </a:rPr>
              <a:t> </a:t>
            </a:r>
            <a:r>
              <a:rPr lang="en-US" sz="4400" i="1" dirty="0" smtClean="0">
                <a:latin typeface="Cambria Math"/>
                <a:ea typeface="Cambria Math"/>
                <a:cs typeface="Times New Roman" pitchFamily="18" charset="0"/>
              </a:rPr>
              <a:t>b</a:t>
            </a:r>
            <a:r>
              <a:rPr lang="en-US" sz="4400" i="1" baseline="-25000" dirty="0" smtClean="0">
                <a:latin typeface="Cambria Math"/>
                <a:ea typeface="Cambria Math"/>
                <a:cs typeface="Times New Roman" pitchFamily="18" charset="0"/>
              </a:rPr>
              <a:t>i</a:t>
            </a:r>
            <a:r>
              <a:rPr lang="en-US" sz="4400" dirty="0" smtClean="0">
                <a:latin typeface="Times New Roman" pitchFamily="18" charset="0"/>
                <a:ea typeface="Cambria Math" pitchFamily="18" charset="0"/>
                <a:cs typeface="Times New Roman" pitchFamily="18" charset="0"/>
              </a:rPr>
              <a:t> </a:t>
            </a:r>
            <a:r>
              <a:rPr kumimoji="0" lang="en-US" sz="4400" b="0" i="0" u="none" strike="noStrike" kern="1200" cap="none" spc="0" normalizeH="0" baseline="0" noProof="0" dirty="0" smtClean="0">
                <a:ln>
                  <a:noFill/>
                </a:ln>
                <a:solidFill>
                  <a:schemeClr val="tx1"/>
                </a:solidFill>
                <a:effectLst/>
                <a:uLnTx/>
                <a:uFillTx/>
                <a:latin typeface="Times New Roman" pitchFamily="18" charset="0"/>
                <a:ea typeface="Cambria Math" pitchFamily="18" charset="0"/>
                <a:cs typeface="Times New Roman" pitchFamily="18" charset="0"/>
              </a:rPr>
              <a:t/>
            </a:r>
            <a:br>
              <a:rPr kumimoji="0" lang="en-US" sz="4400" b="0" i="0" u="none" strike="noStrike" kern="1200" cap="none" spc="0" normalizeH="0" baseline="0" noProof="0" dirty="0" smtClean="0">
                <a:ln>
                  <a:noFill/>
                </a:ln>
                <a:solidFill>
                  <a:schemeClr val="tx1"/>
                </a:solidFill>
                <a:effectLst/>
                <a:uLnTx/>
                <a:uFillTx/>
                <a:latin typeface="Times New Roman" pitchFamily="18" charset="0"/>
                <a:ea typeface="Cambria Math" pitchFamily="18" charset="0"/>
                <a:cs typeface="Times New Roman" pitchFamily="18" charset="0"/>
              </a:rPr>
            </a:br>
            <a:endParaRPr kumimoji="0" lang="en-US" sz="4400" b="0" i="0" u="none" strike="noStrike" kern="1200" cap="none" spc="0" normalizeH="0" baseline="0" noProof="0" dirty="0">
              <a:ln>
                <a:noFill/>
              </a:ln>
              <a:solidFill>
                <a:schemeClr val="tx1"/>
              </a:solidFill>
              <a:effectLst/>
              <a:uLnTx/>
              <a:uFillTx/>
              <a:latin typeface="Times New Roman" pitchFamily="18" charset="0"/>
              <a:ea typeface="Cambria Math" pitchFamily="18" charset="0"/>
              <a:cs typeface="Times New Roman" pitchFamily="18" charset="0"/>
            </a:endParaRPr>
          </a:p>
        </p:txBody>
      </p:sp>
      <p:sp>
        <p:nvSpPr>
          <p:cNvPr id="2" name="Title 1"/>
          <p:cNvSpPr>
            <a:spLocks noGrp="1"/>
          </p:cNvSpPr>
          <p:nvPr>
            <p:ph type="title"/>
          </p:nvPr>
        </p:nvSpPr>
        <p:spPr>
          <a:xfrm>
            <a:off x="457200" y="274638"/>
            <a:ext cx="8229600" cy="2239962"/>
          </a:xfrm>
        </p:spPr>
        <p:txBody>
          <a:bodyPr>
            <a:normAutofit fontScale="90000"/>
          </a:bodyPr>
          <a:lstStyle/>
          <a:p>
            <a:r>
              <a:rPr lang="en-US" dirty="0" err="1" smtClean="0">
                <a:latin typeface="Times New Roman" pitchFamily="18" charset="0"/>
                <a:ea typeface="Cambria Math" pitchFamily="18" charset="0"/>
                <a:cs typeface="Times New Roman" pitchFamily="18" charset="0"/>
              </a:rPr>
              <a:t>Kronecker</a:t>
            </a:r>
            <a:r>
              <a:rPr lang="en-US" dirty="0" smtClean="0">
                <a:latin typeface="Times New Roman" pitchFamily="18" charset="0"/>
                <a:ea typeface="Cambria Math" pitchFamily="18" charset="0"/>
                <a:cs typeface="Times New Roman" pitchFamily="18" charset="0"/>
              </a:rPr>
              <a:t> delta</a:t>
            </a:r>
            <a:br>
              <a:rPr lang="en-US" dirty="0" smtClean="0">
                <a:latin typeface="Times New Roman" pitchFamily="18" charset="0"/>
                <a:ea typeface="Cambria Math" pitchFamily="18" charset="0"/>
                <a:cs typeface="Times New Roman" pitchFamily="18" charset="0"/>
              </a:rPr>
            </a:br>
            <a:r>
              <a:rPr lang="en-US" dirty="0" smtClean="0">
                <a:latin typeface="Times New Roman" pitchFamily="18" charset="0"/>
                <a:ea typeface="Cambria Math" pitchFamily="18" charset="0"/>
                <a:cs typeface="Times New Roman" pitchFamily="18" charset="0"/>
              </a:rPr>
              <a:t>(elements of identity matrix)</a:t>
            </a:r>
            <a:br>
              <a:rPr lang="en-US" dirty="0" smtClean="0">
                <a:latin typeface="Times New Roman" pitchFamily="18" charset="0"/>
                <a:ea typeface="Cambria Math" pitchFamily="18" charset="0"/>
                <a:cs typeface="Times New Roman" pitchFamily="18" charset="0"/>
              </a:rPr>
            </a:br>
            <a:r>
              <a:rPr lang="el-GR" i="1" dirty="0" smtClean="0">
                <a:solidFill>
                  <a:srgbClr val="FF0000"/>
                </a:solidFill>
                <a:latin typeface="Cambria Math"/>
                <a:ea typeface="Cambria Math"/>
                <a:cs typeface="Times New Roman" pitchFamily="18" charset="0"/>
              </a:rPr>
              <a:t> </a:t>
            </a:r>
            <a:r>
              <a:rPr lang="en-US" dirty="0" smtClean="0">
                <a:latin typeface="Cambria Math"/>
                <a:ea typeface="Cambria Math"/>
                <a:cs typeface="Times New Roman" pitchFamily="18" charset="0"/>
              </a:rPr>
              <a:t>[</a:t>
            </a:r>
            <a:r>
              <a:rPr lang="en-US" b="1" dirty="0" smtClean="0">
                <a:latin typeface="Cambria Math"/>
                <a:ea typeface="Cambria Math"/>
                <a:cs typeface="Times New Roman" pitchFamily="18" charset="0"/>
              </a:rPr>
              <a:t>I</a:t>
            </a:r>
            <a:r>
              <a:rPr lang="en-US" dirty="0" smtClean="0">
                <a:latin typeface="Cambria Math"/>
                <a:ea typeface="Cambria Math"/>
                <a:cs typeface="Times New Roman" pitchFamily="18" charset="0"/>
              </a:rPr>
              <a:t>]</a:t>
            </a:r>
            <a:r>
              <a:rPr lang="en-US" i="1" baseline="-25000" dirty="0" err="1" smtClean="0">
                <a:latin typeface="Cambria Math"/>
                <a:ea typeface="Cambria Math"/>
                <a:cs typeface="Times New Roman" pitchFamily="18" charset="0"/>
              </a:rPr>
              <a:t>ij</a:t>
            </a:r>
            <a:r>
              <a:rPr lang="en-US" i="1" baseline="-25000" dirty="0" smtClean="0">
                <a:latin typeface="Cambria Math"/>
                <a:ea typeface="Cambria Math"/>
                <a:cs typeface="Times New Roman" pitchFamily="18" charset="0"/>
              </a:rPr>
              <a:t> </a:t>
            </a:r>
            <a:r>
              <a:rPr lang="en-US" dirty="0" smtClean="0">
                <a:latin typeface="Cambria Math"/>
                <a:ea typeface="Cambria Math"/>
                <a:cs typeface="Times New Roman" pitchFamily="18" charset="0"/>
              </a:rPr>
              <a:t>= </a:t>
            </a:r>
            <a:r>
              <a:rPr lang="el-GR" i="1" dirty="0" smtClean="0">
                <a:latin typeface="Cambria Math"/>
                <a:ea typeface="Cambria Math"/>
                <a:cs typeface="Times New Roman" pitchFamily="18" charset="0"/>
              </a:rPr>
              <a:t>δ</a:t>
            </a:r>
            <a:r>
              <a:rPr lang="en-US" i="1" baseline="-25000" dirty="0" err="1" smtClean="0">
                <a:latin typeface="Cambria Math"/>
                <a:ea typeface="Cambria Math"/>
                <a:cs typeface="Times New Roman" pitchFamily="18" charset="0"/>
              </a:rPr>
              <a:t>ij</a:t>
            </a:r>
            <a:r>
              <a:rPr lang="en-US" i="1" baseline="-25000" dirty="0" smtClean="0">
                <a:latin typeface="Cambria Math"/>
                <a:ea typeface="Cambria Math"/>
                <a:cs typeface="Times New Roman" pitchFamily="18" charset="0"/>
              </a:rPr>
              <a:t> </a:t>
            </a:r>
            <a:r>
              <a:rPr lang="en-US" dirty="0" smtClean="0">
                <a:latin typeface="Times New Roman" pitchFamily="18" charset="0"/>
                <a:ea typeface="Cambria Math" pitchFamily="18" charset="0"/>
                <a:cs typeface="Times New Roman" pitchFamily="18" charset="0"/>
              </a:rPr>
              <a:t/>
            </a:r>
            <a:br>
              <a:rPr lang="en-US" dirty="0" smtClean="0">
                <a:latin typeface="Times New Roman" pitchFamily="18" charset="0"/>
                <a:ea typeface="Cambria Math" pitchFamily="18" charset="0"/>
                <a:cs typeface="Times New Roman" pitchFamily="18" charset="0"/>
              </a:rPr>
            </a:br>
            <a:endParaRPr lang="en-US" dirty="0">
              <a:latin typeface="Times New Roman" pitchFamily="18" charset="0"/>
              <a:ea typeface="Cambria Math" pitchFamily="18" charset="0"/>
              <a:cs typeface="Times New Roman" pitchFamily="18" charset="0"/>
            </a:endParaRPr>
          </a:p>
        </p:txBody>
      </p:sp>
      <p:sp>
        <p:nvSpPr>
          <p:cNvPr id="12" name="Title 1"/>
          <p:cNvSpPr txBox="1">
            <a:spLocks/>
          </p:cNvSpPr>
          <p:nvPr/>
        </p:nvSpPr>
        <p:spPr>
          <a:xfrm>
            <a:off x="457200" y="2590800"/>
            <a:ext cx="8229600" cy="2239962"/>
          </a:xfrm>
          <a:prstGeom prst="rect">
            <a:avLst/>
          </a:prstGeom>
        </p:spPr>
        <p:txBody>
          <a:bodyPr vert="horz" lIns="91440" tIns="45720" rIns="91440" bIns="45720" rtlCol="0" anchor="ctr">
            <a:normAutofit fontScale="97500"/>
          </a:bodyPr>
          <a:lstStyle/>
          <a:p>
            <a:pPr lvl="0" algn="ctr">
              <a:spcBef>
                <a:spcPct val="0"/>
              </a:spcBef>
            </a:pPr>
            <a:r>
              <a:rPr kumimoji="0" lang="en-US" sz="4400" b="1" i="0" u="none" strike="noStrike" kern="1200" cap="none" spc="0" normalizeH="0" baseline="0" noProof="0" dirty="0" smtClean="0">
                <a:ln>
                  <a:noFill/>
                </a:ln>
                <a:solidFill>
                  <a:schemeClr val="tx1"/>
                </a:solidFill>
                <a:effectLst/>
                <a:uLnTx/>
                <a:uFillTx/>
                <a:latin typeface="Cambria Math" pitchFamily="18" charset="0"/>
                <a:ea typeface="Cambria Math" pitchFamily="18" charset="0"/>
                <a:cs typeface="Times New Roman" pitchFamily="18" charset="0"/>
              </a:rPr>
              <a:t>a</a:t>
            </a:r>
            <a:r>
              <a:rPr kumimoji="0" lang="en-US" sz="4400" b="0" i="0" u="none" strike="noStrike" kern="1200" cap="none" spc="0" normalizeH="0" baseline="0" noProof="0" dirty="0" smtClean="0">
                <a:ln>
                  <a:noFill/>
                </a:ln>
                <a:solidFill>
                  <a:schemeClr val="tx1"/>
                </a:solidFill>
                <a:effectLst/>
                <a:uLnTx/>
                <a:uFillTx/>
                <a:latin typeface="Cambria Math" pitchFamily="18" charset="0"/>
                <a:ea typeface="Cambria Math" pitchFamily="18" charset="0"/>
                <a:cs typeface="Times New Roman" pitchFamily="18" charset="0"/>
              </a:rPr>
              <a:t> = </a:t>
            </a:r>
            <a:r>
              <a:rPr kumimoji="0" lang="en-US" sz="4400" b="1" i="0" u="none" strike="noStrike" kern="1200" cap="none" spc="0" normalizeH="0" baseline="0" noProof="0" dirty="0" err="1" smtClean="0">
                <a:ln>
                  <a:noFill/>
                </a:ln>
                <a:solidFill>
                  <a:schemeClr val="tx1"/>
                </a:solidFill>
                <a:effectLst/>
                <a:uLnTx/>
                <a:uFillTx/>
                <a:latin typeface="Cambria Math" pitchFamily="18" charset="0"/>
                <a:ea typeface="Cambria Math" pitchFamily="18" charset="0"/>
                <a:cs typeface="Times New Roman" pitchFamily="18" charset="0"/>
              </a:rPr>
              <a:t>Ib</a:t>
            </a:r>
            <a:r>
              <a:rPr lang="en-US" sz="4400" dirty="0" smtClean="0">
                <a:latin typeface="Cambria Math" pitchFamily="18" charset="0"/>
                <a:ea typeface="Cambria Math" pitchFamily="18" charset="0"/>
                <a:cs typeface="Times New Roman" pitchFamily="18" charset="0"/>
              </a:rPr>
              <a:t> = </a:t>
            </a:r>
            <a:r>
              <a:rPr lang="en-US" sz="4400" b="1" dirty="0" smtClean="0">
                <a:latin typeface="Cambria Math" pitchFamily="18" charset="0"/>
                <a:ea typeface="Cambria Math" pitchFamily="18" charset="0"/>
                <a:cs typeface="Times New Roman" pitchFamily="18" charset="0"/>
              </a:rPr>
              <a:t>b</a:t>
            </a:r>
            <a:endParaRPr kumimoji="0" lang="en-US" sz="4400" b="1" i="0" u="none" strike="noStrike" kern="1200" cap="none" spc="0" normalizeH="0" baseline="0" noProof="0" dirty="0" smtClean="0">
              <a:ln>
                <a:noFill/>
              </a:ln>
              <a:solidFill>
                <a:schemeClr val="tx1"/>
              </a:solidFill>
              <a:effectLst/>
              <a:uLnTx/>
              <a:uFillTx/>
              <a:latin typeface="Cambria Math" pitchFamily="18" charset="0"/>
              <a:ea typeface="Cambria Math" pitchFamily="18" charset="0"/>
              <a:cs typeface="Times New Roman" pitchFamily="18" charset="0"/>
            </a:endParaRPr>
          </a:p>
          <a:p>
            <a:pPr lvl="0" algn="ctr">
              <a:spcBef>
                <a:spcPct val="0"/>
              </a:spcBef>
            </a:pPr>
            <a:r>
              <a:rPr lang="en-US" sz="4400" i="1" dirty="0" err="1" smtClean="0">
                <a:latin typeface="Times New Roman" pitchFamily="18" charset="0"/>
                <a:ea typeface="Cambria Math" pitchFamily="18" charset="0"/>
                <a:cs typeface="Times New Roman" pitchFamily="18" charset="0"/>
              </a:rPr>
              <a:t>a</a:t>
            </a:r>
            <a:r>
              <a:rPr lang="en-US" sz="4400" i="1" baseline="-25000" dirty="0" err="1" smtClean="0">
                <a:latin typeface="Times New Roman" pitchFamily="18" charset="0"/>
                <a:ea typeface="Cambria Math" pitchFamily="18" charset="0"/>
                <a:cs typeface="Times New Roman" pitchFamily="18" charset="0"/>
              </a:rPr>
              <a:t>i</a:t>
            </a:r>
            <a:r>
              <a:rPr lang="en-US" sz="4400" dirty="0" smtClean="0">
                <a:latin typeface="Times New Roman" pitchFamily="18" charset="0"/>
                <a:ea typeface="Cambria Math" pitchFamily="18" charset="0"/>
                <a:cs typeface="Times New Roman" pitchFamily="18" charset="0"/>
              </a:rPr>
              <a:t> = </a:t>
            </a:r>
            <a:r>
              <a:rPr lang="el-GR" sz="4400" dirty="0" smtClean="0">
                <a:latin typeface="Cambria Math"/>
                <a:ea typeface="Cambria Math"/>
                <a:cs typeface="Times New Roman" pitchFamily="18" charset="0"/>
              </a:rPr>
              <a:t>Σ</a:t>
            </a:r>
            <a:r>
              <a:rPr lang="en-US" sz="4400" i="1" baseline="-25000" dirty="0" smtClean="0">
                <a:latin typeface="Cambria Math"/>
                <a:ea typeface="Cambria Math"/>
                <a:cs typeface="Times New Roman" pitchFamily="18" charset="0"/>
              </a:rPr>
              <a:t>j</a:t>
            </a:r>
            <a:r>
              <a:rPr lang="en-US" sz="4400" dirty="0" smtClean="0">
                <a:latin typeface="Cambria Math"/>
                <a:ea typeface="Cambria Math"/>
                <a:cs typeface="Times New Roman" pitchFamily="18" charset="0"/>
              </a:rPr>
              <a:t> </a:t>
            </a:r>
            <a:r>
              <a:rPr lang="el-GR" sz="4400" i="1" dirty="0" smtClean="0">
                <a:latin typeface="Cambria Math"/>
                <a:ea typeface="Cambria Math"/>
                <a:cs typeface="Times New Roman" pitchFamily="18" charset="0"/>
              </a:rPr>
              <a:t>δ</a:t>
            </a:r>
            <a:r>
              <a:rPr lang="en-US" sz="4400" i="1" baseline="-25000" dirty="0" err="1" smtClean="0">
                <a:latin typeface="Cambria Math"/>
                <a:ea typeface="Cambria Math"/>
                <a:cs typeface="Times New Roman" pitchFamily="18" charset="0"/>
              </a:rPr>
              <a:t>ij</a:t>
            </a:r>
            <a:r>
              <a:rPr lang="en-US" sz="4400" i="1" baseline="-25000" dirty="0" smtClean="0">
                <a:latin typeface="Cambria Math"/>
                <a:ea typeface="Cambria Math"/>
                <a:cs typeface="Times New Roman" pitchFamily="18" charset="0"/>
              </a:rPr>
              <a:t>  </a:t>
            </a:r>
            <a:r>
              <a:rPr lang="en-US" sz="4400" i="1" dirty="0" err="1" smtClean="0">
                <a:latin typeface="Cambria Math"/>
                <a:ea typeface="Cambria Math"/>
                <a:cs typeface="Times New Roman" pitchFamily="18" charset="0"/>
              </a:rPr>
              <a:t>b</a:t>
            </a:r>
            <a:r>
              <a:rPr lang="en-US" sz="4400" i="1" baseline="-25000" dirty="0" err="1" smtClean="0">
                <a:latin typeface="Cambria Math"/>
                <a:ea typeface="Cambria Math"/>
                <a:cs typeface="Times New Roman" pitchFamily="18" charset="0"/>
              </a:rPr>
              <a:t>j</a:t>
            </a:r>
            <a:r>
              <a:rPr lang="en-US" sz="4400" dirty="0" smtClean="0">
                <a:latin typeface="Cambria Math"/>
                <a:ea typeface="Cambria Math"/>
                <a:cs typeface="Times New Roman" pitchFamily="18" charset="0"/>
              </a:rPr>
              <a:t> =</a:t>
            </a:r>
            <a:r>
              <a:rPr lang="en-US" sz="4400" dirty="0" smtClean="0">
                <a:latin typeface="Times New Roman" pitchFamily="18" charset="0"/>
                <a:ea typeface="Cambria Math" pitchFamily="18" charset="0"/>
                <a:cs typeface="Times New Roman" pitchFamily="18" charset="0"/>
              </a:rPr>
              <a:t> </a:t>
            </a:r>
            <a:r>
              <a:rPr lang="en-US" sz="4400" i="1" dirty="0" smtClean="0">
                <a:latin typeface="Cambria Math"/>
                <a:ea typeface="Cambria Math"/>
                <a:cs typeface="Times New Roman" pitchFamily="18" charset="0"/>
              </a:rPr>
              <a:t>b</a:t>
            </a:r>
            <a:r>
              <a:rPr lang="en-US" sz="4400" i="1" baseline="-25000" dirty="0" smtClean="0">
                <a:latin typeface="Cambria Math"/>
                <a:ea typeface="Cambria Math"/>
                <a:cs typeface="Times New Roman" pitchFamily="18" charset="0"/>
              </a:rPr>
              <a:t>i</a:t>
            </a:r>
            <a:r>
              <a:rPr lang="en-US" sz="4400" dirty="0" smtClean="0">
                <a:latin typeface="Times New Roman" pitchFamily="18" charset="0"/>
                <a:ea typeface="Cambria Math" pitchFamily="18" charset="0"/>
                <a:cs typeface="Times New Roman" pitchFamily="18" charset="0"/>
              </a:rPr>
              <a:t> </a:t>
            </a:r>
            <a:r>
              <a:rPr kumimoji="0" lang="en-US" sz="4400" b="0" i="0" u="none" strike="noStrike" kern="1200" cap="none" spc="0" normalizeH="0" baseline="0" noProof="0" dirty="0" smtClean="0">
                <a:ln>
                  <a:noFill/>
                </a:ln>
                <a:solidFill>
                  <a:schemeClr val="tx1"/>
                </a:solidFill>
                <a:effectLst/>
                <a:uLnTx/>
                <a:uFillTx/>
                <a:latin typeface="Times New Roman" pitchFamily="18" charset="0"/>
                <a:ea typeface="Cambria Math" pitchFamily="18" charset="0"/>
                <a:cs typeface="Times New Roman" pitchFamily="18" charset="0"/>
              </a:rPr>
              <a:t/>
            </a:r>
            <a:br>
              <a:rPr kumimoji="0" lang="en-US" sz="4400" b="0" i="0" u="none" strike="noStrike" kern="1200" cap="none" spc="0" normalizeH="0" baseline="0" noProof="0" dirty="0" smtClean="0">
                <a:ln>
                  <a:noFill/>
                </a:ln>
                <a:solidFill>
                  <a:schemeClr val="tx1"/>
                </a:solidFill>
                <a:effectLst/>
                <a:uLnTx/>
                <a:uFillTx/>
                <a:latin typeface="Times New Roman" pitchFamily="18" charset="0"/>
                <a:ea typeface="Cambria Math" pitchFamily="18" charset="0"/>
                <a:cs typeface="Times New Roman" pitchFamily="18" charset="0"/>
              </a:rPr>
            </a:br>
            <a:endParaRPr kumimoji="0" lang="en-US" sz="4400" b="0" i="0" u="none" strike="noStrike" kern="1200" cap="none" spc="0" normalizeH="0" baseline="0" noProof="0" dirty="0">
              <a:ln>
                <a:noFill/>
              </a:ln>
              <a:solidFill>
                <a:schemeClr val="tx1"/>
              </a:solidFill>
              <a:effectLst/>
              <a:uLnTx/>
              <a:uFillTx/>
              <a:latin typeface="Times New Roman" pitchFamily="18" charset="0"/>
              <a:ea typeface="Cambria Math" pitchFamily="18" charset="0"/>
              <a:cs typeface="Times New Roman" pitchFamily="18" charset="0"/>
            </a:endParaRPr>
          </a:p>
        </p:txBody>
      </p:sp>
      <p:cxnSp>
        <p:nvCxnSpPr>
          <p:cNvPr id="17" name="Straight Connector 16"/>
          <p:cNvCxnSpPr/>
          <p:nvPr/>
        </p:nvCxnSpPr>
        <p:spPr>
          <a:xfrm>
            <a:off x="3795713" y="4862513"/>
            <a:ext cx="223837" cy="50006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4376738" y="4838700"/>
            <a:ext cx="195262" cy="442913"/>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H="1">
            <a:off x="3814763" y="4881563"/>
            <a:ext cx="233363" cy="47625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H="1">
            <a:off x="4371976" y="4838700"/>
            <a:ext cx="261937" cy="481013"/>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26" name="Oval 25"/>
          <p:cNvSpPr/>
          <p:nvPr/>
        </p:nvSpPr>
        <p:spPr>
          <a:xfrm>
            <a:off x="4419600" y="5105400"/>
            <a:ext cx="304800" cy="381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7" name="Straight Connector 26"/>
          <p:cNvCxnSpPr/>
          <p:nvPr/>
        </p:nvCxnSpPr>
        <p:spPr>
          <a:xfrm flipH="1">
            <a:off x="5172075" y="5281613"/>
            <a:ext cx="219076" cy="25241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5224463" y="5295900"/>
            <a:ext cx="109537" cy="214313"/>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30" name="Freeform 29"/>
          <p:cNvSpPr/>
          <p:nvPr/>
        </p:nvSpPr>
        <p:spPr>
          <a:xfrm>
            <a:off x="4657725" y="5481638"/>
            <a:ext cx="904875" cy="157162"/>
          </a:xfrm>
          <a:custGeom>
            <a:avLst/>
            <a:gdLst>
              <a:gd name="connsiteX0" fmla="*/ 0 w 1007165"/>
              <a:gd name="connsiteY0" fmla="*/ 0 h 265044"/>
              <a:gd name="connsiteX1" fmla="*/ 278295 w 1007165"/>
              <a:gd name="connsiteY1" fmla="*/ 225287 h 265044"/>
              <a:gd name="connsiteX2" fmla="*/ 702365 w 1007165"/>
              <a:gd name="connsiteY2" fmla="*/ 238539 h 265044"/>
              <a:gd name="connsiteX3" fmla="*/ 1007165 w 1007165"/>
              <a:gd name="connsiteY3" fmla="*/ 185530 h 265044"/>
            </a:gdLst>
            <a:ahLst/>
            <a:cxnLst>
              <a:cxn ang="0">
                <a:pos x="connsiteX0" y="connsiteY0"/>
              </a:cxn>
              <a:cxn ang="0">
                <a:pos x="connsiteX1" y="connsiteY1"/>
              </a:cxn>
              <a:cxn ang="0">
                <a:pos x="connsiteX2" y="connsiteY2"/>
              </a:cxn>
              <a:cxn ang="0">
                <a:pos x="connsiteX3" y="connsiteY3"/>
              </a:cxn>
            </a:cxnLst>
            <a:rect l="l" t="t" r="r" b="b"/>
            <a:pathLst>
              <a:path w="1007165" h="265044">
                <a:moveTo>
                  <a:pt x="0" y="0"/>
                </a:moveTo>
                <a:cubicBezTo>
                  <a:pt x="80617" y="92765"/>
                  <a:pt x="161234" y="185531"/>
                  <a:pt x="278295" y="225287"/>
                </a:cubicBezTo>
                <a:cubicBezTo>
                  <a:pt x="395356" y="265044"/>
                  <a:pt x="580887" y="245165"/>
                  <a:pt x="702365" y="238539"/>
                </a:cubicBezTo>
                <a:cubicBezTo>
                  <a:pt x="823843" y="231913"/>
                  <a:pt x="915504" y="208721"/>
                  <a:pt x="1007165" y="185530"/>
                </a:cubicBezTo>
              </a:path>
            </a:pathLst>
          </a:custGeom>
          <a:ln w="28575">
            <a:solidFill>
              <a:srgbClr val="FF0000"/>
            </a:solidFill>
            <a:prstDash val="sysDash"/>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3" name="Title 1"/>
          <p:cNvSpPr txBox="1">
            <a:spLocks/>
          </p:cNvSpPr>
          <p:nvPr/>
        </p:nvSpPr>
        <p:spPr>
          <a:xfrm>
            <a:off x="5158408" y="5218044"/>
            <a:ext cx="990600" cy="685800"/>
          </a:xfrm>
          <a:prstGeom prst="rect">
            <a:avLst/>
          </a:prstGeom>
        </p:spPr>
        <p:txBody>
          <a:bodyPr vert="horz" lIns="91440" tIns="45720" rIns="91440" bIns="45720" rtlCol="0" anchor="ctr">
            <a:normAutofit fontScale="90000" lnSpcReduction="10000"/>
          </a:bodyPr>
          <a:lstStyle/>
          <a:p>
            <a:pPr lvl="0" algn="ctr">
              <a:spcBef>
                <a:spcPct val="0"/>
              </a:spcBef>
            </a:pPr>
            <a:r>
              <a:rPr kumimoji="0" lang="en-US" sz="4400" b="0" i="0" u="none" strike="noStrike" kern="1200" cap="none" spc="0" normalizeH="0" noProof="0" dirty="0" err="1" smtClean="0">
                <a:ln>
                  <a:noFill/>
                </a:ln>
                <a:solidFill>
                  <a:srgbClr val="FF0000"/>
                </a:solidFill>
                <a:effectLst/>
                <a:uLnTx/>
                <a:uFillTx/>
                <a:latin typeface="Times New Roman" pitchFamily="18" charset="0"/>
                <a:ea typeface="Cambria Math" pitchFamily="18" charset="0"/>
                <a:cs typeface="Times New Roman" pitchFamily="18" charset="0"/>
              </a:rPr>
              <a:t>i</a:t>
            </a:r>
            <a:endParaRPr kumimoji="0" lang="en-US" sz="4400" b="0" i="0" u="none" strike="noStrike" kern="1200" cap="none" spc="0" normalizeH="0" noProof="0" dirty="0">
              <a:ln>
                <a:noFill/>
              </a:ln>
              <a:solidFill>
                <a:srgbClr val="FF0000"/>
              </a:solidFill>
              <a:effectLst/>
              <a:uLnTx/>
              <a:uFillTx/>
              <a:latin typeface="Times New Roman" pitchFamily="18" charset="0"/>
              <a:ea typeface="Cambria Math" pitchFamily="18" charset="0"/>
              <a:cs typeface="Times New Roman" pitchFamily="18"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ea typeface="Cambria Math" pitchFamily="18" charset="0"/>
                <a:cs typeface="Times New Roman" pitchFamily="18" charset="0"/>
              </a:rPr>
              <a:t>second term</a:t>
            </a:r>
            <a:endParaRPr lang="en-US" dirty="0">
              <a:latin typeface="Times New Roman" pitchFamily="18" charset="0"/>
              <a:ea typeface="Cambria Math" pitchFamily="18" charset="0"/>
              <a:cs typeface="Times New Roman" pitchFamily="18" charset="0"/>
            </a:endParaRPr>
          </a:p>
        </p:txBody>
      </p:sp>
      <p:pic>
        <p:nvPicPr>
          <p:cNvPr id="6146" name="Picture 2"/>
          <p:cNvPicPr>
            <a:picLocks noChangeAspect="1" noChangeArrowheads="1"/>
          </p:cNvPicPr>
          <p:nvPr/>
        </p:nvPicPr>
        <p:blipFill>
          <a:blip r:embed="rId3" cstate="print"/>
          <a:srcRect/>
          <a:stretch>
            <a:fillRect/>
          </a:stretch>
        </p:blipFill>
        <p:spPr bwMode="auto">
          <a:xfrm>
            <a:off x="152400" y="1295400"/>
            <a:ext cx="8572500" cy="1905000"/>
          </a:xfrm>
          <a:prstGeom prst="rect">
            <a:avLst/>
          </a:prstGeom>
          <a:noFill/>
          <a:ln w="9525">
            <a:noFill/>
            <a:miter lim="800000"/>
            <a:headEnd/>
            <a:tailEnd/>
          </a:ln>
        </p:spPr>
      </p:pic>
      <p:pic>
        <p:nvPicPr>
          <p:cNvPr id="6147" name="Picture 3"/>
          <p:cNvPicPr>
            <a:picLocks noChangeAspect="1" noChangeArrowheads="1"/>
          </p:cNvPicPr>
          <p:nvPr/>
        </p:nvPicPr>
        <p:blipFill>
          <a:blip r:embed="rId4" cstate="print"/>
          <a:srcRect/>
          <a:stretch>
            <a:fillRect/>
          </a:stretch>
        </p:blipFill>
        <p:spPr bwMode="auto">
          <a:xfrm>
            <a:off x="2895600" y="4800600"/>
            <a:ext cx="3535680" cy="1828800"/>
          </a:xfrm>
          <a:prstGeom prst="rect">
            <a:avLst/>
          </a:prstGeom>
          <a:noFill/>
          <a:ln w="9525">
            <a:noFill/>
            <a:miter lim="800000"/>
            <a:headEnd/>
            <a:tailEnd/>
          </a:ln>
        </p:spPr>
      </p:pic>
      <p:sp>
        <p:nvSpPr>
          <p:cNvPr id="8" name="Title 1"/>
          <p:cNvSpPr txBox="1">
            <a:spLocks/>
          </p:cNvSpPr>
          <p:nvPr/>
        </p:nvSpPr>
        <p:spPr>
          <a:xfrm>
            <a:off x="457200" y="3886200"/>
            <a:ext cx="8229600" cy="11430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solidFill>
                <a:effectLst/>
                <a:uLnTx/>
                <a:uFillTx/>
                <a:latin typeface="Times New Roman" pitchFamily="18" charset="0"/>
                <a:ea typeface="Cambria Math" pitchFamily="18" charset="0"/>
                <a:cs typeface="Times New Roman" pitchFamily="18" charset="0"/>
              </a:rPr>
              <a:t>third term</a:t>
            </a:r>
            <a:endParaRPr kumimoji="0" lang="en-US" sz="4400" b="0" i="0" u="none" strike="noStrike" kern="1200" cap="none" spc="0" normalizeH="0" baseline="0" noProof="0" dirty="0">
              <a:ln>
                <a:noFill/>
              </a:ln>
              <a:solidFill>
                <a:schemeClr val="tx1"/>
              </a:solidFill>
              <a:effectLst/>
              <a:uLnTx/>
              <a:uFillTx/>
              <a:latin typeface="Times New Roman" pitchFamily="18" charset="0"/>
              <a:ea typeface="Cambria Math" pitchFamily="18" charset="0"/>
              <a:cs typeface="Times New Roman" pitchFamily="18"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ea typeface="Cambria Math" pitchFamily="18" charset="0"/>
                <a:cs typeface="Times New Roman" pitchFamily="18" charset="0"/>
              </a:rPr>
              <a:t>putting it all together</a:t>
            </a:r>
            <a:endParaRPr lang="en-US" dirty="0">
              <a:latin typeface="Times New Roman" pitchFamily="18" charset="0"/>
              <a:ea typeface="Cambria Math" pitchFamily="18" charset="0"/>
              <a:cs typeface="Times New Roman" pitchFamily="18" charset="0"/>
            </a:endParaRPr>
          </a:p>
        </p:txBody>
      </p:sp>
      <p:sp>
        <p:nvSpPr>
          <p:cNvPr id="8" name="Title 1"/>
          <p:cNvSpPr txBox="1">
            <a:spLocks/>
          </p:cNvSpPr>
          <p:nvPr/>
        </p:nvSpPr>
        <p:spPr>
          <a:xfrm>
            <a:off x="381000" y="3276600"/>
            <a:ext cx="8229600" cy="11430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solidFill>
                <a:effectLst/>
                <a:uLnTx/>
                <a:uFillTx/>
                <a:latin typeface="Times New Roman" pitchFamily="18" charset="0"/>
                <a:ea typeface="Cambria Math" pitchFamily="18" charset="0"/>
                <a:cs typeface="Times New Roman" pitchFamily="18" charset="0"/>
              </a:rPr>
              <a:t>or</a:t>
            </a:r>
            <a:endParaRPr kumimoji="0" lang="en-US" sz="4400" b="0" i="0" u="none" strike="noStrike" kern="1200" cap="none" spc="0" normalizeH="0" baseline="0" noProof="0" dirty="0">
              <a:ln>
                <a:noFill/>
              </a:ln>
              <a:solidFill>
                <a:schemeClr val="tx1"/>
              </a:solidFill>
              <a:effectLst/>
              <a:uLnTx/>
              <a:uFillTx/>
              <a:latin typeface="Times New Roman" pitchFamily="18" charset="0"/>
              <a:ea typeface="Cambria Math" pitchFamily="18" charset="0"/>
              <a:cs typeface="Times New Roman" pitchFamily="18" charset="0"/>
            </a:endParaRPr>
          </a:p>
        </p:txBody>
      </p:sp>
      <p:pic>
        <p:nvPicPr>
          <p:cNvPr id="7170" name="Picture 2"/>
          <p:cNvPicPr>
            <a:picLocks noChangeAspect="1" noChangeArrowheads="1"/>
          </p:cNvPicPr>
          <p:nvPr/>
        </p:nvPicPr>
        <p:blipFill>
          <a:blip r:embed="rId3" cstate="print"/>
          <a:srcRect/>
          <a:stretch>
            <a:fillRect/>
          </a:stretch>
        </p:blipFill>
        <p:spPr bwMode="auto">
          <a:xfrm>
            <a:off x="609600" y="1447800"/>
            <a:ext cx="8098971" cy="1828800"/>
          </a:xfrm>
          <a:prstGeom prst="rect">
            <a:avLst/>
          </a:prstGeom>
          <a:noFill/>
          <a:ln w="9525">
            <a:noFill/>
            <a:miter lim="800000"/>
            <a:headEnd/>
            <a:tailEnd/>
          </a:ln>
        </p:spPr>
      </p:pic>
      <p:pic>
        <p:nvPicPr>
          <p:cNvPr id="7171" name="Picture 3"/>
          <p:cNvPicPr>
            <a:picLocks noChangeAspect="1" noChangeArrowheads="1"/>
          </p:cNvPicPr>
          <p:nvPr/>
        </p:nvPicPr>
        <p:blipFill>
          <a:blip r:embed="rId4" cstate="print"/>
          <a:srcRect/>
          <a:stretch>
            <a:fillRect/>
          </a:stretch>
        </p:blipFill>
        <p:spPr bwMode="auto">
          <a:xfrm>
            <a:off x="2743200" y="4495800"/>
            <a:ext cx="3742267" cy="1295400"/>
          </a:xfrm>
          <a:prstGeom prst="rect">
            <a:avLst/>
          </a:prstGeom>
          <a:noFill/>
          <a:ln w="9525">
            <a:noFill/>
            <a:miter lim="800000"/>
            <a:headEnd/>
            <a:tailEnd/>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ea typeface="Cambria Math" pitchFamily="18" charset="0"/>
                <a:cs typeface="Times New Roman" pitchFamily="18" charset="0"/>
              </a:rPr>
              <a:t>presuming </a:t>
            </a:r>
            <a:r>
              <a:rPr lang="en-US" dirty="0" smtClean="0">
                <a:latin typeface="Cambria Math" pitchFamily="18" charset="0"/>
                <a:ea typeface="Cambria Math" pitchFamily="18" charset="0"/>
                <a:cs typeface="Times New Roman" pitchFamily="18" charset="0"/>
              </a:rPr>
              <a:t>[</a:t>
            </a:r>
            <a:r>
              <a:rPr lang="en-US" b="1" dirty="0" smtClean="0">
                <a:latin typeface="Cambria Math" pitchFamily="18" charset="0"/>
                <a:ea typeface="Cambria Math" pitchFamily="18" charset="0"/>
                <a:cs typeface="Times New Roman" pitchFamily="18" charset="0"/>
              </a:rPr>
              <a:t>G</a:t>
            </a:r>
            <a:r>
              <a:rPr lang="en-US" baseline="30000" dirty="0" smtClean="0">
                <a:latin typeface="Cambria Math" pitchFamily="18" charset="0"/>
                <a:ea typeface="Cambria Math" pitchFamily="18" charset="0"/>
                <a:cs typeface="Times New Roman" pitchFamily="18" charset="0"/>
              </a:rPr>
              <a:t>T</a:t>
            </a:r>
            <a:r>
              <a:rPr lang="en-US" b="1" dirty="0" smtClean="0">
                <a:latin typeface="Cambria Math" pitchFamily="18" charset="0"/>
                <a:ea typeface="Cambria Math" pitchFamily="18" charset="0"/>
                <a:cs typeface="Times New Roman" pitchFamily="18" charset="0"/>
              </a:rPr>
              <a:t>G</a:t>
            </a:r>
            <a:r>
              <a:rPr lang="en-US" dirty="0" smtClean="0">
                <a:latin typeface="Cambria Math" pitchFamily="18" charset="0"/>
                <a:ea typeface="Cambria Math" pitchFamily="18" charset="0"/>
                <a:cs typeface="Times New Roman" pitchFamily="18" charset="0"/>
              </a:rPr>
              <a:t>] </a:t>
            </a:r>
            <a:r>
              <a:rPr lang="en-US" dirty="0" smtClean="0">
                <a:latin typeface="Times New Roman" pitchFamily="18" charset="0"/>
                <a:ea typeface="Cambria Math" pitchFamily="18" charset="0"/>
                <a:cs typeface="Times New Roman" pitchFamily="18" charset="0"/>
              </a:rPr>
              <a:t>has an inverse</a:t>
            </a:r>
            <a:endParaRPr lang="en-US" dirty="0">
              <a:latin typeface="Times New Roman" pitchFamily="18" charset="0"/>
              <a:ea typeface="Cambria Math" pitchFamily="18" charset="0"/>
              <a:cs typeface="Times New Roman" pitchFamily="18" charset="0"/>
            </a:endParaRPr>
          </a:p>
        </p:txBody>
      </p:sp>
      <p:sp>
        <p:nvSpPr>
          <p:cNvPr id="8" name="Title 1"/>
          <p:cNvSpPr txBox="1">
            <a:spLocks/>
          </p:cNvSpPr>
          <p:nvPr/>
        </p:nvSpPr>
        <p:spPr>
          <a:xfrm>
            <a:off x="381000" y="2209800"/>
            <a:ext cx="8229600" cy="11430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solidFill>
                <a:effectLst/>
                <a:uLnTx/>
                <a:uFillTx/>
                <a:latin typeface="Times New Roman" pitchFamily="18" charset="0"/>
                <a:ea typeface="Cambria Math" pitchFamily="18" charset="0"/>
                <a:cs typeface="Times New Roman" pitchFamily="18" charset="0"/>
              </a:rPr>
              <a:t>Least Square Solution</a:t>
            </a:r>
            <a:endParaRPr kumimoji="0" lang="en-US" sz="4400" b="0" i="0" u="none" strike="noStrike" kern="1200" cap="none" spc="0" normalizeH="0" baseline="0" noProof="0" dirty="0">
              <a:ln>
                <a:noFill/>
              </a:ln>
              <a:solidFill>
                <a:schemeClr val="tx1"/>
              </a:solidFill>
              <a:effectLst/>
              <a:uLnTx/>
              <a:uFillTx/>
              <a:latin typeface="Times New Roman" pitchFamily="18" charset="0"/>
              <a:ea typeface="Cambria Math" pitchFamily="18" charset="0"/>
              <a:cs typeface="Times New Roman" pitchFamily="18" charset="0"/>
            </a:endParaRPr>
          </a:p>
        </p:txBody>
      </p:sp>
      <p:pic>
        <p:nvPicPr>
          <p:cNvPr id="8194" name="Picture 2"/>
          <p:cNvPicPr>
            <a:picLocks noChangeAspect="1" noChangeArrowheads="1"/>
          </p:cNvPicPr>
          <p:nvPr/>
        </p:nvPicPr>
        <p:blipFill>
          <a:blip r:embed="rId3" cstate="print"/>
          <a:srcRect/>
          <a:stretch>
            <a:fillRect/>
          </a:stretch>
        </p:blipFill>
        <p:spPr bwMode="auto">
          <a:xfrm>
            <a:off x="2057400" y="3276600"/>
            <a:ext cx="4953000" cy="1219200"/>
          </a:xfrm>
          <a:prstGeom prst="rect">
            <a:avLst/>
          </a:prstGeom>
          <a:noFill/>
          <a:ln w="9525">
            <a:noFill/>
            <a:miter lim="800000"/>
            <a:headEnd/>
            <a:tailEnd/>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Purpose of the Lecture</a:t>
            </a:r>
            <a:endParaRPr lang="en-US" dirty="0">
              <a:latin typeface="Times New Roman" pitchFamily="18" charset="0"/>
              <a:cs typeface="Times New Roman" pitchFamily="18" charset="0"/>
            </a:endParaRPr>
          </a:p>
        </p:txBody>
      </p:sp>
      <p:sp>
        <p:nvSpPr>
          <p:cNvPr id="5" name="Title 1"/>
          <p:cNvSpPr txBox="1">
            <a:spLocks/>
          </p:cNvSpPr>
          <p:nvPr/>
        </p:nvSpPr>
        <p:spPr>
          <a:xfrm>
            <a:off x="0" y="2057400"/>
            <a:ext cx="9144000" cy="3124200"/>
          </a:xfrm>
          <a:prstGeom prst="rect">
            <a:avLst/>
          </a:prstGeom>
        </p:spPr>
        <p:txBody>
          <a:bodyPr vert="horz" lIns="91440" tIns="45720" rIns="91440" bIns="45720" rtlCol="0" anchor="ctr">
            <a:normAutofit fontScale="925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lang="en-US" sz="2800" dirty="0" smtClean="0">
              <a:latin typeface="Times New Roman" pitchFamily="18" charset="0"/>
              <a:ea typeface="+mj-ea"/>
              <a:cs typeface="Times New Roman" pitchFamily="18" charset="0"/>
            </a:endParaRPr>
          </a:p>
          <a:p>
            <a:pPr marL="0" marR="0" lvl="0" indent="0" algn="ctr" defTabSz="914400" rtl="0" eaLnBrk="1" fontAlgn="auto" latinLnBrk="0" hangingPunct="1">
              <a:lnSpc>
                <a:spcPct val="100000"/>
              </a:lnSpc>
              <a:spcBef>
                <a:spcPct val="0"/>
              </a:spcBef>
              <a:spcAft>
                <a:spcPts val="0"/>
              </a:spcAft>
              <a:buClrTx/>
              <a:buSzTx/>
              <a:buFontTx/>
              <a:buNone/>
              <a:tabLst/>
              <a:defRPr/>
            </a:pPr>
            <a:r>
              <a:rPr lang="en-US" sz="2800" dirty="0" smtClean="0">
                <a:latin typeface="Times New Roman" pitchFamily="18" charset="0"/>
                <a:ea typeface="+mj-ea"/>
                <a:cs typeface="Times New Roman" pitchFamily="18" charset="0"/>
              </a:rPr>
              <a:t>Introduce the concept of prediction error and the norms that quantify it</a:t>
            </a:r>
          </a:p>
          <a:p>
            <a:pPr marL="0" marR="0" lvl="0" indent="0" algn="ctr" defTabSz="914400" rtl="0" eaLnBrk="1" fontAlgn="auto" latinLnBrk="0" hangingPunct="1">
              <a:lnSpc>
                <a:spcPct val="100000"/>
              </a:lnSpc>
              <a:spcBef>
                <a:spcPct val="0"/>
              </a:spcBef>
              <a:spcAft>
                <a:spcPts val="0"/>
              </a:spcAft>
              <a:buClrTx/>
              <a:buSzTx/>
              <a:buFontTx/>
              <a:buNone/>
              <a:tabLst/>
              <a:defRPr/>
            </a:pPr>
            <a:endParaRPr lang="en-US" sz="2800" dirty="0" smtClean="0">
              <a:latin typeface="Times New Roman" pitchFamily="18" charset="0"/>
              <a:ea typeface="+mj-ea"/>
              <a:cs typeface="Times New Roman" pitchFamily="18" charset="0"/>
            </a:endParaRPr>
          </a:p>
          <a:p>
            <a:pPr marL="0" marR="0" lvl="0" indent="0" algn="ctr" defTabSz="914400" rtl="0" eaLnBrk="1" fontAlgn="auto" latinLnBrk="0" hangingPunct="1">
              <a:lnSpc>
                <a:spcPct val="100000"/>
              </a:lnSpc>
              <a:spcBef>
                <a:spcPct val="0"/>
              </a:spcBef>
              <a:spcAft>
                <a:spcPts val="0"/>
              </a:spcAft>
              <a:buClrTx/>
              <a:buSzTx/>
              <a:buFontTx/>
              <a:buNone/>
              <a:tabLst/>
              <a:defRPr/>
            </a:pPr>
            <a:r>
              <a:rPr lang="en-US" sz="2800" dirty="0" smtClean="0">
                <a:latin typeface="Times New Roman" pitchFamily="18" charset="0"/>
                <a:ea typeface="+mj-ea"/>
                <a:cs typeface="Times New Roman" pitchFamily="18" charset="0"/>
              </a:rPr>
              <a:t>Develop the Least Squares Solution</a:t>
            </a:r>
          </a:p>
          <a:p>
            <a:pPr marL="0" marR="0" lvl="0" indent="0" algn="ctr" defTabSz="914400" rtl="0" eaLnBrk="1" fontAlgn="auto" latinLnBrk="0" hangingPunct="1">
              <a:lnSpc>
                <a:spcPct val="100000"/>
              </a:lnSpc>
              <a:spcBef>
                <a:spcPct val="0"/>
              </a:spcBef>
              <a:spcAft>
                <a:spcPts val="0"/>
              </a:spcAft>
              <a:buClrTx/>
              <a:buSzTx/>
              <a:buFontTx/>
              <a:buNone/>
              <a:tabLst/>
              <a:defRPr/>
            </a:pPr>
            <a:endParaRPr lang="en-US" sz="2800" dirty="0" smtClean="0">
              <a:latin typeface="Times New Roman" pitchFamily="18" charset="0"/>
              <a:ea typeface="+mj-ea"/>
              <a:cs typeface="Times New Roman" pitchFamily="18" charset="0"/>
            </a:endParaRPr>
          </a:p>
          <a:p>
            <a:pPr marL="0" marR="0" lvl="0" indent="0" algn="ctr" defTabSz="914400" rtl="0" eaLnBrk="1" fontAlgn="auto" latinLnBrk="0" hangingPunct="1">
              <a:lnSpc>
                <a:spcPct val="100000"/>
              </a:lnSpc>
              <a:spcBef>
                <a:spcPct val="0"/>
              </a:spcBef>
              <a:spcAft>
                <a:spcPts val="0"/>
              </a:spcAft>
              <a:buClrTx/>
              <a:buSzTx/>
              <a:buFontTx/>
              <a:buNone/>
              <a:tabLst/>
              <a:defRPr/>
            </a:pPr>
            <a:r>
              <a:rPr lang="en-US" sz="2800" dirty="0" smtClean="0">
                <a:latin typeface="Times New Roman" pitchFamily="18" charset="0"/>
                <a:ea typeface="+mj-ea"/>
                <a:cs typeface="Times New Roman" pitchFamily="18" charset="0"/>
              </a:rPr>
              <a:t>Develop the Minimum Length Solution</a:t>
            </a:r>
          </a:p>
          <a:p>
            <a:pPr marL="0" marR="0" lvl="0" indent="0" algn="ctr" defTabSz="914400" rtl="0" eaLnBrk="1" fontAlgn="auto" latinLnBrk="0" hangingPunct="1">
              <a:lnSpc>
                <a:spcPct val="100000"/>
              </a:lnSpc>
              <a:spcBef>
                <a:spcPct val="0"/>
              </a:spcBef>
              <a:spcAft>
                <a:spcPts val="0"/>
              </a:spcAft>
              <a:buClrTx/>
              <a:buSzTx/>
              <a:buFontTx/>
              <a:buNone/>
              <a:tabLst/>
              <a:defRPr/>
            </a:pPr>
            <a:endParaRPr lang="en-US" sz="2800" dirty="0" smtClean="0">
              <a:latin typeface="Times New Roman" pitchFamily="18" charset="0"/>
              <a:ea typeface="+mj-ea"/>
              <a:cs typeface="Times New Roman" pitchFamily="18" charset="0"/>
            </a:endParaRPr>
          </a:p>
          <a:p>
            <a:pPr marL="0" marR="0" lvl="0" indent="0" algn="ctr" defTabSz="914400" rtl="0" eaLnBrk="1" fontAlgn="auto" latinLnBrk="0" hangingPunct="1">
              <a:lnSpc>
                <a:spcPct val="100000"/>
              </a:lnSpc>
              <a:spcBef>
                <a:spcPct val="0"/>
              </a:spcBef>
              <a:spcAft>
                <a:spcPts val="0"/>
              </a:spcAft>
              <a:buClrTx/>
              <a:buSzTx/>
              <a:buFontTx/>
              <a:buNone/>
              <a:tabLst/>
              <a:defRPr/>
            </a:pPr>
            <a:r>
              <a:rPr lang="en-US" sz="2800" noProof="0" dirty="0" smtClean="0">
                <a:latin typeface="Times New Roman" pitchFamily="18" charset="0"/>
                <a:ea typeface="+mj-ea"/>
                <a:cs typeface="Times New Roman" pitchFamily="18" charset="0"/>
              </a:rPr>
              <a:t>Determine the covariance of these solutions</a:t>
            </a:r>
            <a:endParaRPr kumimoji="0" lang="en-US" sz="2800" b="0" i="0" u="none" strike="noStrike" kern="1200" cap="none" spc="0" normalizeH="0" baseline="0" noProof="0" dirty="0" smtClean="0">
              <a:ln>
                <a:noFill/>
              </a:ln>
              <a:solidFill>
                <a:schemeClr val="tx1"/>
              </a:solidFill>
              <a:effectLst/>
              <a:uLnTx/>
              <a:uFillTx/>
              <a:latin typeface="Times New Roman" pitchFamily="18" charset="0"/>
              <a:ea typeface="+mj-ea"/>
              <a:cs typeface="Times New Roman" pitchFamily="18"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ea typeface="Cambria Math" pitchFamily="18" charset="0"/>
                <a:cs typeface="Times New Roman" pitchFamily="18" charset="0"/>
              </a:rPr>
              <a:t>presuming </a:t>
            </a:r>
            <a:r>
              <a:rPr lang="en-US" dirty="0" smtClean="0">
                <a:latin typeface="Cambria Math" pitchFamily="18" charset="0"/>
                <a:ea typeface="Cambria Math" pitchFamily="18" charset="0"/>
                <a:cs typeface="Times New Roman" pitchFamily="18" charset="0"/>
              </a:rPr>
              <a:t>[</a:t>
            </a:r>
            <a:r>
              <a:rPr lang="en-US" b="1" dirty="0" smtClean="0">
                <a:latin typeface="Cambria Math" pitchFamily="18" charset="0"/>
                <a:ea typeface="Cambria Math" pitchFamily="18" charset="0"/>
                <a:cs typeface="Times New Roman" pitchFamily="18" charset="0"/>
              </a:rPr>
              <a:t>G</a:t>
            </a:r>
            <a:r>
              <a:rPr lang="en-US" baseline="30000" dirty="0" smtClean="0">
                <a:latin typeface="Cambria Math" pitchFamily="18" charset="0"/>
                <a:ea typeface="Cambria Math" pitchFamily="18" charset="0"/>
                <a:cs typeface="Times New Roman" pitchFamily="18" charset="0"/>
              </a:rPr>
              <a:t>T</a:t>
            </a:r>
            <a:r>
              <a:rPr lang="en-US" b="1" dirty="0" smtClean="0">
                <a:latin typeface="Cambria Math" pitchFamily="18" charset="0"/>
                <a:ea typeface="Cambria Math" pitchFamily="18" charset="0"/>
                <a:cs typeface="Times New Roman" pitchFamily="18" charset="0"/>
              </a:rPr>
              <a:t>G</a:t>
            </a:r>
            <a:r>
              <a:rPr lang="en-US" dirty="0" smtClean="0">
                <a:latin typeface="Cambria Math" pitchFamily="18" charset="0"/>
                <a:ea typeface="Cambria Math" pitchFamily="18" charset="0"/>
                <a:cs typeface="Times New Roman" pitchFamily="18" charset="0"/>
              </a:rPr>
              <a:t>] </a:t>
            </a:r>
            <a:r>
              <a:rPr lang="en-US" dirty="0" smtClean="0">
                <a:latin typeface="Times New Roman" pitchFamily="18" charset="0"/>
                <a:ea typeface="Cambria Math" pitchFamily="18" charset="0"/>
                <a:cs typeface="Times New Roman" pitchFamily="18" charset="0"/>
              </a:rPr>
              <a:t>has an inverse</a:t>
            </a:r>
            <a:endParaRPr lang="en-US" dirty="0">
              <a:latin typeface="Times New Roman" pitchFamily="18" charset="0"/>
              <a:ea typeface="Cambria Math" pitchFamily="18" charset="0"/>
              <a:cs typeface="Times New Roman" pitchFamily="18" charset="0"/>
            </a:endParaRPr>
          </a:p>
        </p:txBody>
      </p:sp>
      <p:sp>
        <p:nvSpPr>
          <p:cNvPr id="8" name="Title 1"/>
          <p:cNvSpPr txBox="1">
            <a:spLocks/>
          </p:cNvSpPr>
          <p:nvPr/>
        </p:nvSpPr>
        <p:spPr>
          <a:xfrm>
            <a:off x="381000" y="2209800"/>
            <a:ext cx="8229600" cy="11430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solidFill>
                <a:effectLst/>
                <a:uLnTx/>
                <a:uFillTx/>
                <a:latin typeface="Times New Roman" pitchFamily="18" charset="0"/>
                <a:ea typeface="Cambria Math" pitchFamily="18" charset="0"/>
                <a:cs typeface="Times New Roman" pitchFamily="18" charset="0"/>
              </a:rPr>
              <a:t>Least Square Solution</a:t>
            </a:r>
            <a:endParaRPr kumimoji="0" lang="en-US" sz="4400" b="0" i="0" u="none" strike="noStrike" kern="1200" cap="none" spc="0" normalizeH="0" baseline="0" noProof="0" dirty="0">
              <a:ln>
                <a:noFill/>
              </a:ln>
              <a:solidFill>
                <a:schemeClr val="tx1"/>
              </a:solidFill>
              <a:effectLst/>
              <a:uLnTx/>
              <a:uFillTx/>
              <a:latin typeface="Times New Roman" pitchFamily="18" charset="0"/>
              <a:ea typeface="Cambria Math" pitchFamily="18" charset="0"/>
              <a:cs typeface="Times New Roman" pitchFamily="18" charset="0"/>
            </a:endParaRPr>
          </a:p>
        </p:txBody>
      </p:sp>
      <p:pic>
        <p:nvPicPr>
          <p:cNvPr id="8194" name="Picture 2"/>
          <p:cNvPicPr>
            <a:picLocks noChangeAspect="1" noChangeArrowheads="1"/>
          </p:cNvPicPr>
          <p:nvPr/>
        </p:nvPicPr>
        <p:blipFill>
          <a:blip r:embed="rId3" cstate="print"/>
          <a:srcRect/>
          <a:stretch>
            <a:fillRect/>
          </a:stretch>
        </p:blipFill>
        <p:spPr bwMode="auto">
          <a:xfrm>
            <a:off x="2057400" y="3276600"/>
            <a:ext cx="4953000" cy="1219200"/>
          </a:xfrm>
          <a:prstGeom prst="rect">
            <a:avLst/>
          </a:prstGeom>
          <a:noFill/>
          <a:ln w="9525">
            <a:noFill/>
            <a:miter lim="800000"/>
            <a:headEnd/>
            <a:tailEnd/>
          </a:ln>
        </p:spPr>
      </p:pic>
      <p:sp>
        <p:nvSpPr>
          <p:cNvPr id="5" name="Freeform 4"/>
          <p:cNvSpPr/>
          <p:nvPr/>
        </p:nvSpPr>
        <p:spPr>
          <a:xfrm>
            <a:off x="4051495" y="4363329"/>
            <a:ext cx="1969477" cy="1041009"/>
          </a:xfrm>
          <a:custGeom>
            <a:avLst/>
            <a:gdLst>
              <a:gd name="connsiteX0" fmla="*/ 0 w 1969477"/>
              <a:gd name="connsiteY0" fmla="*/ 0 h 1041009"/>
              <a:gd name="connsiteX1" fmla="*/ 801859 w 1969477"/>
              <a:gd name="connsiteY1" fmla="*/ 576776 h 1041009"/>
              <a:gd name="connsiteX2" fmla="*/ 450167 w 1969477"/>
              <a:gd name="connsiteY2" fmla="*/ 829994 h 1041009"/>
              <a:gd name="connsiteX3" fmla="*/ 1969477 w 1969477"/>
              <a:gd name="connsiteY3" fmla="*/ 1041009 h 1041009"/>
            </a:gdLst>
            <a:ahLst/>
            <a:cxnLst>
              <a:cxn ang="0">
                <a:pos x="connsiteX0" y="connsiteY0"/>
              </a:cxn>
              <a:cxn ang="0">
                <a:pos x="connsiteX1" y="connsiteY1"/>
              </a:cxn>
              <a:cxn ang="0">
                <a:pos x="connsiteX2" y="connsiteY2"/>
              </a:cxn>
              <a:cxn ang="0">
                <a:pos x="connsiteX3" y="connsiteY3"/>
              </a:cxn>
            </a:cxnLst>
            <a:rect l="l" t="t" r="r" b="b"/>
            <a:pathLst>
              <a:path w="1969477" h="1041009">
                <a:moveTo>
                  <a:pt x="0" y="0"/>
                </a:moveTo>
                <a:cubicBezTo>
                  <a:pt x="363415" y="219222"/>
                  <a:pt x="726831" y="438444"/>
                  <a:pt x="801859" y="576776"/>
                </a:cubicBezTo>
                <a:cubicBezTo>
                  <a:pt x="876887" y="715108"/>
                  <a:pt x="255564" y="752622"/>
                  <a:pt x="450167" y="829994"/>
                </a:cubicBezTo>
                <a:cubicBezTo>
                  <a:pt x="644770" y="907366"/>
                  <a:pt x="1307123" y="974187"/>
                  <a:pt x="1969477" y="1041009"/>
                </a:cubicBezTo>
              </a:path>
            </a:pathLst>
          </a:custGeom>
          <a:ln w="3810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Title 1"/>
          <p:cNvSpPr txBox="1">
            <a:spLocks/>
          </p:cNvSpPr>
          <p:nvPr/>
        </p:nvSpPr>
        <p:spPr>
          <a:xfrm>
            <a:off x="5410200" y="4800600"/>
            <a:ext cx="3200400" cy="11430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smtClean="0">
                <a:ln>
                  <a:noFill/>
                </a:ln>
                <a:solidFill>
                  <a:srgbClr val="FF0000"/>
                </a:solidFill>
                <a:effectLst/>
                <a:uLnTx/>
                <a:uFillTx/>
                <a:latin typeface="Times New Roman" pitchFamily="18" charset="0"/>
                <a:ea typeface="Cambria Math" pitchFamily="18" charset="0"/>
                <a:cs typeface="Times New Roman" pitchFamily="18" charset="0"/>
              </a:rPr>
              <a:t>memorize</a:t>
            </a:r>
            <a:endParaRPr kumimoji="0" lang="en-US" sz="3200" b="0" i="0" u="none" strike="noStrike" kern="1200" cap="none" spc="0" normalizeH="0" baseline="0" noProof="0" dirty="0">
              <a:ln>
                <a:noFill/>
              </a:ln>
              <a:solidFill>
                <a:srgbClr val="FF0000"/>
              </a:solidFill>
              <a:effectLst/>
              <a:uLnTx/>
              <a:uFillTx/>
              <a:latin typeface="Times New Roman" pitchFamily="18" charset="0"/>
              <a:ea typeface="Cambria Math" pitchFamily="18" charset="0"/>
              <a:cs typeface="Times New Roman" pitchFamily="18"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ea typeface="Cambria Math" pitchFamily="18" charset="0"/>
                <a:cs typeface="Times New Roman" pitchFamily="18" charset="0"/>
              </a:rPr>
              <a:t>example</a:t>
            </a:r>
            <a:endParaRPr lang="en-US" dirty="0">
              <a:latin typeface="Times New Roman" pitchFamily="18" charset="0"/>
              <a:ea typeface="Cambria Math" pitchFamily="18" charset="0"/>
              <a:cs typeface="Times New Roman" pitchFamily="18" charset="0"/>
            </a:endParaRPr>
          </a:p>
        </p:txBody>
      </p:sp>
      <p:sp>
        <p:nvSpPr>
          <p:cNvPr id="8" name="Title 1"/>
          <p:cNvSpPr txBox="1">
            <a:spLocks/>
          </p:cNvSpPr>
          <p:nvPr/>
        </p:nvSpPr>
        <p:spPr>
          <a:xfrm>
            <a:off x="381000" y="990600"/>
            <a:ext cx="8229600" cy="11430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solidFill>
                <a:effectLst/>
                <a:uLnTx/>
                <a:uFillTx/>
                <a:latin typeface="Times New Roman" pitchFamily="18" charset="0"/>
                <a:ea typeface="Cambria Math" pitchFamily="18" charset="0"/>
                <a:cs typeface="Times New Roman" pitchFamily="18" charset="0"/>
              </a:rPr>
              <a:t>straight line problem</a:t>
            </a:r>
            <a:endParaRPr kumimoji="0" lang="en-US" sz="4400" b="0" i="0" u="none" strike="noStrike" kern="1200" cap="none" spc="0" normalizeH="0" baseline="0" noProof="0" dirty="0">
              <a:ln>
                <a:noFill/>
              </a:ln>
              <a:solidFill>
                <a:schemeClr val="tx1"/>
              </a:solidFill>
              <a:effectLst/>
              <a:uLnTx/>
              <a:uFillTx/>
              <a:latin typeface="Times New Roman" pitchFamily="18" charset="0"/>
              <a:ea typeface="Cambria Math" pitchFamily="18" charset="0"/>
              <a:cs typeface="Times New Roman" pitchFamily="18" charset="0"/>
            </a:endParaRPr>
          </a:p>
        </p:txBody>
      </p:sp>
      <p:pic>
        <p:nvPicPr>
          <p:cNvPr id="9218" name="Picture 2"/>
          <p:cNvPicPr>
            <a:picLocks noChangeAspect="1" noChangeArrowheads="1"/>
          </p:cNvPicPr>
          <p:nvPr/>
        </p:nvPicPr>
        <p:blipFill>
          <a:blip r:embed="rId2" cstate="print"/>
          <a:srcRect/>
          <a:stretch>
            <a:fillRect/>
          </a:stretch>
        </p:blipFill>
        <p:spPr bwMode="auto">
          <a:xfrm>
            <a:off x="2819400" y="3886200"/>
            <a:ext cx="3505200" cy="2133600"/>
          </a:xfrm>
          <a:prstGeom prst="rect">
            <a:avLst/>
          </a:prstGeom>
          <a:noFill/>
          <a:ln w="9525">
            <a:noFill/>
            <a:miter lim="800000"/>
            <a:headEnd/>
            <a:tailEnd/>
          </a:ln>
        </p:spPr>
      </p:pic>
      <p:sp>
        <p:nvSpPr>
          <p:cNvPr id="9" name="Content Placeholder 2"/>
          <p:cNvSpPr>
            <a:spLocks noGrp="1"/>
          </p:cNvSpPr>
          <p:nvPr>
            <p:ph idx="1"/>
          </p:nvPr>
        </p:nvSpPr>
        <p:spPr>
          <a:xfrm>
            <a:off x="457200" y="3124200"/>
            <a:ext cx="8229600" cy="762000"/>
          </a:xfrm>
        </p:spPr>
        <p:txBody>
          <a:bodyPr>
            <a:normAutofit/>
          </a:bodyPr>
          <a:lstStyle/>
          <a:p>
            <a:pPr algn="ctr">
              <a:buNone/>
            </a:pPr>
            <a:r>
              <a:rPr lang="en-US" sz="4400" b="1" dirty="0" smtClean="0">
                <a:latin typeface="Cambria Math" pitchFamily="18" charset="0"/>
                <a:ea typeface="Cambria Math" pitchFamily="18" charset="0"/>
              </a:rPr>
              <a:t>Gm</a:t>
            </a:r>
            <a:r>
              <a:rPr lang="en-US" sz="4400" dirty="0" smtClean="0">
                <a:latin typeface="Cambria Math" pitchFamily="18" charset="0"/>
                <a:ea typeface="Cambria Math" pitchFamily="18" charset="0"/>
              </a:rPr>
              <a:t> = </a:t>
            </a:r>
            <a:r>
              <a:rPr lang="en-US" sz="4400" b="1" dirty="0" smtClean="0">
                <a:latin typeface="Cambria Math" pitchFamily="18" charset="0"/>
                <a:ea typeface="Cambria Math" pitchFamily="18" charset="0"/>
              </a:rPr>
              <a:t>d</a:t>
            </a:r>
            <a:endParaRPr lang="en-US" sz="4400" baseline="30000" dirty="0">
              <a:latin typeface="Cambria Math" pitchFamily="18" charset="0"/>
              <a:ea typeface="Cambria Math" pitchFamily="18"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Grp="1" noChangeAspect="1" noChangeArrowheads="1"/>
          </p:cNvPicPr>
          <p:nvPr>
            <p:ph idx="1"/>
          </p:nvPr>
        </p:nvPicPr>
        <p:blipFill>
          <a:blip r:embed="rId2" cstate="print"/>
          <a:srcRect/>
          <a:stretch>
            <a:fillRect/>
          </a:stretch>
        </p:blipFill>
        <p:spPr bwMode="auto">
          <a:xfrm>
            <a:off x="533400" y="2057400"/>
            <a:ext cx="8290560" cy="2438400"/>
          </a:xfrm>
          <a:prstGeom prst="rect">
            <a:avLst/>
          </a:prstGeom>
          <a:noFill/>
          <a:ln w="9525">
            <a:noFill/>
            <a:miter lim="800000"/>
            <a:headEnd/>
            <a:tailEnd/>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p:cNvPicPr>
            <a:picLocks noChangeAspect="1" noChangeArrowheads="1"/>
          </p:cNvPicPr>
          <p:nvPr/>
        </p:nvPicPr>
        <p:blipFill>
          <a:blip r:embed="rId2" cstate="print"/>
          <a:srcRect/>
          <a:stretch>
            <a:fillRect/>
          </a:stretch>
        </p:blipFill>
        <p:spPr bwMode="auto">
          <a:xfrm>
            <a:off x="609600" y="2133600"/>
            <a:ext cx="8288867" cy="2514600"/>
          </a:xfrm>
          <a:prstGeom prst="rect">
            <a:avLst/>
          </a:prstGeom>
          <a:noFill/>
          <a:ln w="9525">
            <a:noFill/>
            <a:miter lim="800000"/>
            <a:headEnd/>
            <a:tailEnd/>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p:cNvPicPr>
            <a:picLocks noChangeAspect="1" noChangeArrowheads="1"/>
          </p:cNvPicPr>
          <p:nvPr/>
        </p:nvPicPr>
        <p:blipFill>
          <a:blip r:embed="rId2" cstate="print"/>
          <a:srcRect/>
          <a:stretch>
            <a:fillRect/>
          </a:stretch>
        </p:blipFill>
        <p:spPr bwMode="auto">
          <a:xfrm>
            <a:off x="112544" y="1981200"/>
            <a:ext cx="8839200" cy="2133600"/>
          </a:xfrm>
          <a:prstGeom prst="rect">
            <a:avLst/>
          </a:prstGeom>
          <a:noFill/>
          <a:ln w="9525">
            <a:noFill/>
            <a:miter lim="800000"/>
            <a:headEnd/>
            <a:tailEnd/>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230562"/>
          </a:xfrm>
        </p:spPr>
        <p:txBody>
          <a:bodyPr>
            <a:normAutofit fontScale="90000"/>
          </a:bodyPr>
          <a:lstStyle/>
          <a:p>
            <a:r>
              <a:rPr lang="en-US" dirty="0" smtClean="0">
                <a:latin typeface="Times New Roman" pitchFamily="18" charset="0"/>
                <a:cs typeface="Times New Roman" pitchFamily="18" charset="0"/>
              </a:rPr>
              <a:t>in practice,</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no need to multiply matrices analytically</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just use </a:t>
            </a:r>
            <a:r>
              <a:rPr lang="en-US" i="1" dirty="0" err="1" smtClean="0">
                <a:latin typeface="Times New Roman" pitchFamily="18" charset="0"/>
                <a:cs typeface="Times New Roman" pitchFamily="18" charset="0"/>
              </a:rPr>
              <a:t>MatLab</a:t>
            </a:r>
            <a:endParaRPr lang="en-US" i="1" dirty="0">
              <a:latin typeface="Times New Roman" pitchFamily="18" charset="0"/>
              <a:cs typeface="Times New Roman" pitchFamily="18" charset="0"/>
            </a:endParaRPr>
          </a:p>
        </p:txBody>
      </p:sp>
      <p:sp>
        <p:nvSpPr>
          <p:cNvPr id="4" name="Rectangle 3"/>
          <p:cNvSpPr/>
          <p:nvPr/>
        </p:nvSpPr>
        <p:spPr>
          <a:xfrm>
            <a:off x="1828800" y="4648200"/>
            <a:ext cx="5615640" cy="584775"/>
          </a:xfrm>
          <a:prstGeom prst="rect">
            <a:avLst/>
          </a:prstGeom>
        </p:spPr>
        <p:txBody>
          <a:bodyPr wrap="none">
            <a:spAutoFit/>
          </a:bodyPr>
          <a:lstStyle/>
          <a:p>
            <a:r>
              <a:rPr lang="nn-NO" sz="3200" b="1" dirty="0" smtClean="0">
                <a:latin typeface="Courier New" pitchFamily="49" charset="0"/>
                <a:cs typeface="Courier New" pitchFamily="49" charset="0"/>
              </a:rPr>
              <a:t>mest = (G’*G)\(G’*d); </a:t>
            </a:r>
            <a:endParaRPr lang="en-US" sz="3200" b="1" dirty="0">
              <a:latin typeface="Courier New" pitchFamily="49" charset="0"/>
              <a:cs typeface="Courier New" pitchFamily="49"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latin typeface="Times New Roman" pitchFamily="18" charset="0"/>
                <a:cs typeface="Times New Roman" pitchFamily="18" charset="0"/>
              </a:rPr>
              <a:t>another example</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fitting a plane surface</a:t>
            </a:r>
            <a:endParaRPr lang="en-US" dirty="0">
              <a:latin typeface="Times New Roman" pitchFamily="18" charset="0"/>
              <a:cs typeface="Times New Roman" pitchFamily="18" charset="0"/>
            </a:endParaRPr>
          </a:p>
        </p:txBody>
      </p:sp>
      <p:pic>
        <p:nvPicPr>
          <p:cNvPr id="13314" name="Picture 2"/>
          <p:cNvPicPr>
            <a:picLocks noChangeAspect="1" noChangeArrowheads="1"/>
          </p:cNvPicPr>
          <p:nvPr/>
        </p:nvPicPr>
        <p:blipFill>
          <a:blip r:embed="rId3" cstate="print"/>
          <a:srcRect/>
          <a:stretch>
            <a:fillRect/>
          </a:stretch>
        </p:blipFill>
        <p:spPr bwMode="auto">
          <a:xfrm>
            <a:off x="2133600" y="1752600"/>
            <a:ext cx="4267200" cy="4572000"/>
          </a:xfrm>
          <a:prstGeom prst="rect">
            <a:avLst/>
          </a:prstGeom>
          <a:noFill/>
          <a:ln w="9525">
            <a:noFill/>
            <a:miter lim="800000"/>
            <a:headEnd/>
            <a:tailEnd/>
          </a:ln>
        </p:spPr>
      </p:pic>
      <p:sp>
        <p:nvSpPr>
          <p:cNvPr id="5" name="Rectangle 4"/>
          <p:cNvSpPr/>
          <p:nvPr/>
        </p:nvSpPr>
        <p:spPr>
          <a:xfrm>
            <a:off x="1752600" y="3505200"/>
            <a:ext cx="1828800" cy="76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ontent Placeholder 2"/>
          <p:cNvSpPr>
            <a:spLocks noGrp="1"/>
          </p:cNvSpPr>
          <p:nvPr>
            <p:ph idx="1"/>
          </p:nvPr>
        </p:nvSpPr>
        <p:spPr>
          <a:xfrm>
            <a:off x="457200" y="3124200"/>
            <a:ext cx="8229600" cy="762000"/>
          </a:xfrm>
        </p:spPr>
        <p:txBody>
          <a:bodyPr>
            <a:normAutofit/>
          </a:bodyPr>
          <a:lstStyle/>
          <a:p>
            <a:pPr algn="ctr">
              <a:buNone/>
            </a:pPr>
            <a:r>
              <a:rPr lang="en-US" sz="4400" b="1" dirty="0" smtClean="0">
                <a:latin typeface="Cambria Math" pitchFamily="18" charset="0"/>
                <a:ea typeface="Cambria Math" pitchFamily="18" charset="0"/>
              </a:rPr>
              <a:t>Gm</a:t>
            </a:r>
            <a:r>
              <a:rPr lang="en-US" sz="4400" dirty="0" smtClean="0">
                <a:latin typeface="Cambria Math" pitchFamily="18" charset="0"/>
                <a:ea typeface="Cambria Math" pitchFamily="18" charset="0"/>
              </a:rPr>
              <a:t> = </a:t>
            </a:r>
            <a:r>
              <a:rPr lang="en-US" sz="4400" b="1" dirty="0" smtClean="0">
                <a:latin typeface="Cambria Math" pitchFamily="18" charset="0"/>
                <a:ea typeface="Cambria Math" pitchFamily="18" charset="0"/>
              </a:rPr>
              <a:t>d</a:t>
            </a:r>
            <a:endParaRPr lang="en-US" sz="4400" baseline="30000" dirty="0">
              <a:latin typeface="Cambria Math" pitchFamily="18" charset="0"/>
              <a:ea typeface="Cambria Math" pitchFamily="18"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Content Placeholder 9" descr="kurile.jpg"/>
          <p:cNvPicPr>
            <a:picLocks noGrp="1" noChangeAspect="1"/>
          </p:cNvPicPr>
          <p:nvPr>
            <p:ph idx="1"/>
          </p:nvPr>
        </p:nvPicPr>
        <p:blipFill>
          <a:blip r:embed="rId3" cstate="print"/>
          <a:srcRect l="4286" t="5956" r="2394" b="5191"/>
          <a:stretch>
            <a:fillRect/>
          </a:stretch>
        </p:blipFill>
        <p:spPr>
          <a:xfrm>
            <a:off x="1219200" y="457200"/>
            <a:ext cx="7402843" cy="5286375"/>
          </a:xfrm>
        </p:spPr>
      </p:pic>
      <p:sp>
        <p:nvSpPr>
          <p:cNvPr id="5" name="TextBox 4"/>
          <p:cNvSpPr txBox="1"/>
          <p:nvPr/>
        </p:nvSpPr>
        <p:spPr>
          <a:xfrm rot="21383063">
            <a:off x="5264941" y="5444248"/>
            <a:ext cx="1600200" cy="461665"/>
          </a:xfrm>
          <a:prstGeom prst="rect">
            <a:avLst/>
          </a:prstGeom>
          <a:noFill/>
        </p:spPr>
        <p:txBody>
          <a:bodyPr wrap="square" rtlCol="0">
            <a:spAutoFit/>
          </a:bodyPr>
          <a:lstStyle/>
          <a:p>
            <a:r>
              <a:rPr lang="en-US" sz="2400" i="1" dirty="0" smtClean="0">
                <a:latin typeface="Cambria Math" pitchFamily="18" charset="0"/>
                <a:ea typeface="Cambria Math" pitchFamily="18" charset="0"/>
                <a:cs typeface="Times New Roman" pitchFamily="18" charset="0"/>
              </a:rPr>
              <a:t>x</a:t>
            </a:r>
            <a:r>
              <a:rPr lang="en-US" sz="2400" dirty="0" smtClean="0">
                <a:latin typeface="Times New Roman" pitchFamily="18" charset="0"/>
                <a:cs typeface="Times New Roman" pitchFamily="18" charset="0"/>
              </a:rPr>
              <a:t>, km</a:t>
            </a:r>
            <a:endParaRPr lang="en-US" sz="2400" dirty="0">
              <a:latin typeface="Times New Roman" pitchFamily="18" charset="0"/>
              <a:cs typeface="Times New Roman" pitchFamily="18" charset="0"/>
            </a:endParaRPr>
          </a:p>
        </p:txBody>
      </p:sp>
      <p:sp>
        <p:nvSpPr>
          <p:cNvPr id="6" name="TextBox 5"/>
          <p:cNvSpPr txBox="1"/>
          <p:nvPr/>
        </p:nvSpPr>
        <p:spPr>
          <a:xfrm rot="1804340">
            <a:off x="1849562" y="5275230"/>
            <a:ext cx="1410127" cy="461665"/>
          </a:xfrm>
          <a:prstGeom prst="rect">
            <a:avLst/>
          </a:prstGeom>
          <a:noFill/>
        </p:spPr>
        <p:txBody>
          <a:bodyPr wrap="square" rtlCol="0">
            <a:spAutoFit/>
          </a:bodyPr>
          <a:lstStyle/>
          <a:p>
            <a:r>
              <a:rPr lang="en-US" sz="2400" i="1" dirty="0" smtClean="0">
                <a:latin typeface="Cambria Math" pitchFamily="18" charset="0"/>
                <a:ea typeface="Cambria Math" pitchFamily="18" charset="0"/>
                <a:cs typeface="Times New Roman" pitchFamily="18" charset="0"/>
              </a:rPr>
              <a:t>y</a:t>
            </a:r>
            <a:r>
              <a:rPr lang="en-US" sz="2400" dirty="0" smtClean="0">
                <a:latin typeface="Times New Roman" pitchFamily="18" charset="0"/>
                <a:cs typeface="Times New Roman" pitchFamily="18" charset="0"/>
              </a:rPr>
              <a:t>, km</a:t>
            </a:r>
            <a:endParaRPr lang="en-US" sz="2400" dirty="0">
              <a:latin typeface="Times New Roman" pitchFamily="18" charset="0"/>
              <a:cs typeface="Times New Roman" pitchFamily="18" charset="0"/>
            </a:endParaRPr>
          </a:p>
        </p:txBody>
      </p:sp>
      <p:sp>
        <p:nvSpPr>
          <p:cNvPr id="7" name="TextBox 6"/>
          <p:cNvSpPr txBox="1"/>
          <p:nvPr/>
        </p:nvSpPr>
        <p:spPr>
          <a:xfrm rot="16200000">
            <a:off x="367714" y="2756487"/>
            <a:ext cx="1402640" cy="461665"/>
          </a:xfrm>
          <a:prstGeom prst="rect">
            <a:avLst/>
          </a:prstGeom>
          <a:noFill/>
        </p:spPr>
        <p:txBody>
          <a:bodyPr wrap="square" rtlCol="0">
            <a:spAutoFit/>
          </a:bodyPr>
          <a:lstStyle/>
          <a:p>
            <a:pPr algn="ctr"/>
            <a:r>
              <a:rPr lang="en-US" sz="2400" i="1" dirty="0" smtClean="0">
                <a:latin typeface="Cambria Math" pitchFamily="18" charset="0"/>
                <a:ea typeface="Cambria Math" pitchFamily="18" charset="0"/>
                <a:cs typeface="Times New Roman" pitchFamily="18" charset="0"/>
              </a:rPr>
              <a:t>z</a:t>
            </a:r>
            <a:r>
              <a:rPr lang="en-US" sz="2400" dirty="0" smtClean="0">
                <a:latin typeface="Times New Roman" pitchFamily="18" charset="0"/>
                <a:cs typeface="Times New Roman" pitchFamily="18" charset="0"/>
              </a:rPr>
              <a:t>, km</a:t>
            </a:r>
            <a:endParaRPr lang="en-US" sz="2400" dirty="0">
              <a:latin typeface="Times New Roman" pitchFamily="18" charset="0"/>
              <a:cs typeface="Times New Roman" pitchFamily="18"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00200"/>
            <a:ext cx="8229600" cy="3200400"/>
          </a:xfrm>
        </p:spPr>
        <p:txBody>
          <a:bodyPr>
            <a:normAutofit/>
          </a:bodyPr>
          <a:lstStyle/>
          <a:p>
            <a:r>
              <a:rPr lang="en-US" dirty="0" smtClean="0">
                <a:latin typeface="Times New Roman" pitchFamily="18" charset="0"/>
                <a:cs typeface="Times New Roman" pitchFamily="18" charset="0"/>
              </a:rPr>
              <a:t>Part 3</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Minimum Length Solution</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219200"/>
            <a:ext cx="8229600" cy="4144962"/>
          </a:xfrm>
        </p:spPr>
        <p:txBody>
          <a:bodyPr>
            <a:normAutofit/>
          </a:bodyPr>
          <a:lstStyle/>
          <a:p>
            <a:r>
              <a:rPr lang="en-US" dirty="0" smtClean="0">
                <a:latin typeface="Times New Roman" pitchFamily="18" charset="0"/>
                <a:cs typeface="Times New Roman" pitchFamily="18" charset="0"/>
              </a:rPr>
              <a:t>but Least Squares will fail</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when </a:t>
            </a:r>
            <a:r>
              <a:rPr lang="en-US" dirty="0" smtClean="0">
                <a:latin typeface="Cambria Math" pitchFamily="18" charset="0"/>
                <a:ea typeface="Cambria Math" pitchFamily="18" charset="0"/>
                <a:cs typeface="Times New Roman" pitchFamily="18" charset="0"/>
              </a:rPr>
              <a:t>[</a:t>
            </a:r>
            <a:r>
              <a:rPr lang="en-US" b="1" dirty="0" smtClean="0">
                <a:latin typeface="Cambria Math" pitchFamily="18" charset="0"/>
                <a:ea typeface="Cambria Math" pitchFamily="18" charset="0"/>
                <a:cs typeface="Times New Roman" pitchFamily="18" charset="0"/>
              </a:rPr>
              <a:t>G</a:t>
            </a:r>
            <a:r>
              <a:rPr lang="en-US" baseline="30000" dirty="0" smtClean="0">
                <a:latin typeface="Cambria Math" pitchFamily="18" charset="0"/>
                <a:ea typeface="Cambria Math" pitchFamily="18" charset="0"/>
                <a:cs typeface="Times New Roman" pitchFamily="18" charset="0"/>
              </a:rPr>
              <a:t>T</a:t>
            </a:r>
            <a:r>
              <a:rPr lang="en-US" b="1" dirty="0" smtClean="0">
                <a:latin typeface="Cambria Math" pitchFamily="18" charset="0"/>
                <a:ea typeface="Cambria Math" pitchFamily="18" charset="0"/>
                <a:cs typeface="Times New Roman" pitchFamily="18" charset="0"/>
              </a:rPr>
              <a:t>G</a:t>
            </a:r>
            <a:r>
              <a:rPr lang="en-US" dirty="0" smtClean="0">
                <a:latin typeface="Cambria Math" pitchFamily="18" charset="0"/>
                <a:ea typeface="Cambria Math" pitchFamily="18" charset="0"/>
                <a:cs typeface="Times New Roman" pitchFamily="18" charset="0"/>
              </a:rPr>
              <a:t>] </a:t>
            </a:r>
            <a:r>
              <a:rPr lang="en-US" dirty="0" smtClean="0">
                <a:latin typeface="Times New Roman" pitchFamily="18" charset="0"/>
                <a:cs typeface="Times New Roman" pitchFamily="18" charset="0"/>
              </a:rPr>
              <a:t>has no inverse</a:t>
            </a:r>
            <a:endParaRPr lang="en-US" dirty="0">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00200"/>
            <a:ext cx="8229600" cy="3200400"/>
          </a:xfrm>
        </p:spPr>
        <p:txBody>
          <a:bodyPr>
            <a:normAutofit/>
          </a:bodyPr>
          <a:lstStyle/>
          <a:p>
            <a:r>
              <a:rPr lang="en-US" dirty="0" smtClean="0">
                <a:latin typeface="Times New Roman" pitchFamily="18" charset="0"/>
                <a:cs typeface="Times New Roman" pitchFamily="18" charset="0"/>
              </a:rPr>
              <a:t>Part 1</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prediction error and norms</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Group 15"/>
          <p:cNvGrpSpPr/>
          <p:nvPr/>
        </p:nvGrpSpPr>
        <p:grpSpPr>
          <a:xfrm>
            <a:off x="2286000" y="2667000"/>
            <a:ext cx="4114800" cy="3087025"/>
            <a:chOff x="1905000" y="821784"/>
            <a:chExt cx="4114800" cy="3087025"/>
          </a:xfrm>
        </p:grpSpPr>
        <p:cxnSp>
          <p:nvCxnSpPr>
            <p:cNvPr id="5" name="Straight Arrow Connector 4"/>
            <p:cNvCxnSpPr/>
            <p:nvPr/>
          </p:nvCxnSpPr>
          <p:spPr>
            <a:xfrm>
              <a:off x="2286000" y="3410856"/>
              <a:ext cx="3733800" cy="1588"/>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rot="5400000" flipH="1" flipV="1">
              <a:off x="991394" y="2132806"/>
              <a:ext cx="2590800" cy="1588"/>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 name="Oval 7"/>
            <p:cNvSpPr/>
            <p:nvPr/>
          </p:nvSpPr>
          <p:spPr>
            <a:xfrm>
              <a:off x="3962400" y="1752600"/>
              <a:ext cx="152400" cy="1524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1" name="TextBox 10"/>
            <p:cNvSpPr txBox="1"/>
            <p:nvPr/>
          </p:nvSpPr>
          <p:spPr>
            <a:xfrm>
              <a:off x="3962400" y="3447144"/>
              <a:ext cx="381000" cy="461665"/>
            </a:xfrm>
            <a:prstGeom prst="rect">
              <a:avLst/>
            </a:prstGeom>
            <a:noFill/>
          </p:spPr>
          <p:txBody>
            <a:bodyPr wrap="square" rtlCol="0">
              <a:spAutoFit/>
            </a:bodyPr>
            <a:lstStyle/>
            <a:p>
              <a:r>
                <a:rPr lang="en-US" sz="2400" i="1" dirty="0" smtClean="0">
                  <a:latin typeface="Cambria Math" pitchFamily="18" charset="0"/>
                  <a:ea typeface="Cambria Math" pitchFamily="18" charset="0"/>
                  <a:cs typeface="Times New Roman" pitchFamily="18" charset="0"/>
                </a:rPr>
                <a:t>z</a:t>
              </a:r>
              <a:endParaRPr lang="en-US" sz="2400" i="1" dirty="0">
                <a:latin typeface="Cambria Math" pitchFamily="18" charset="0"/>
                <a:ea typeface="Cambria Math" pitchFamily="18" charset="0"/>
                <a:cs typeface="Times New Roman" pitchFamily="18" charset="0"/>
              </a:endParaRPr>
            </a:p>
          </p:txBody>
        </p:sp>
        <p:sp>
          <p:nvSpPr>
            <p:cNvPr id="12" name="TextBox 11"/>
            <p:cNvSpPr txBox="1"/>
            <p:nvPr/>
          </p:nvSpPr>
          <p:spPr>
            <a:xfrm>
              <a:off x="1905000" y="1981200"/>
              <a:ext cx="381000" cy="461665"/>
            </a:xfrm>
            <a:prstGeom prst="rect">
              <a:avLst/>
            </a:prstGeom>
            <a:noFill/>
          </p:spPr>
          <p:txBody>
            <a:bodyPr wrap="square" rtlCol="0">
              <a:spAutoFit/>
            </a:bodyPr>
            <a:lstStyle/>
            <a:p>
              <a:r>
                <a:rPr lang="en-US" sz="2400" i="1" dirty="0" smtClean="0">
                  <a:latin typeface="Cambria Math" pitchFamily="18" charset="0"/>
                  <a:ea typeface="Cambria Math" pitchFamily="18" charset="0"/>
                  <a:cs typeface="Times New Roman" pitchFamily="18" charset="0"/>
                </a:rPr>
                <a:t>d</a:t>
              </a:r>
              <a:endParaRPr lang="en-US" sz="2400" i="1" dirty="0">
                <a:latin typeface="Cambria Math" pitchFamily="18" charset="0"/>
                <a:ea typeface="Cambria Math" pitchFamily="18" charset="0"/>
                <a:cs typeface="Times New Roman" pitchFamily="18" charset="0"/>
              </a:endParaRPr>
            </a:p>
          </p:txBody>
        </p:sp>
        <p:cxnSp>
          <p:nvCxnSpPr>
            <p:cNvPr id="14" name="Straight Connector 13"/>
            <p:cNvCxnSpPr/>
            <p:nvPr/>
          </p:nvCxnSpPr>
          <p:spPr>
            <a:xfrm flipV="1">
              <a:off x="2895600" y="1066800"/>
              <a:ext cx="2514600" cy="13716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2819400" y="1642404"/>
              <a:ext cx="2590800" cy="381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2895600" y="1191064"/>
              <a:ext cx="2514600" cy="13716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5486400" y="821784"/>
              <a:ext cx="381000" cy="461665"/>
            </a:xfrm>
            <a:prstGeom prst="rect">
              <a:avLst/>
            </a:prstGeom>
            <a:noFill/>
          </p:spPr>
          <p:txBody>
            <a:bodyPr wrap="square" rtlCol="0">
              <a:spAutoFit/>
            </a:bodyPr>
            <a:lstStyle/>
            <a:p>
              <a:r>
                <a:rPr lang="en-US" sz="2400" dirty="0" smtClean="0">
                  <a:latin typeface="Times New Roman" pitchFamily="18" charset="0"/>
                  <a:cs typeface="Times New Roman" pitchFamily="18" charset="0"/>
                </a:rPr>
                <a:t>?</a:t>
              </a:r>
              <a:endParaRPr lang="en-US" sz="2400" dirty="0">
                <a:latin typeface="Times New Roman" pitchFamily="18" charset="0"/>
                <a:cs typeface="Times New Roman" pitchFamily="18" charset="0"/>
              </a:endParaRPr>
            </a:p>
          </p:txBody>
        </p:sp>
        <p:sp>
          <p:nvSpPr>
            <p:cNvPr id="20" name="TextBox 19"/>
            <p:cNvSpPr txBox="1"/>
            <p:nvPr/>
          </p:nvSpPr>
          <p:spPr>
            <a:xfrm>
              <a:off x="5486400" y="1834325"/>
              <a:ext cx="381000" cy="461665"/>
            </a:xfrm>
            <a:prstGeom prst="rect">
              <a:avLst/>
            </a:prstGeom>
            <a:noFill/>
          </p:spPr>
          <p:txBody>
            <a:bodyPr wrap="square" rtlCol="0">
              <a:spAutoFit/>
            </a:bodyPr>
            <a:lstStyle/>
            <a:p>
              <a:r>
                <a:rPr lang="en-US" sz="2400" dirty="0" smtClean="0">
                  <a:latin typeface="Times New Roman" pitchFamily="18" charset="0"/>
                  <a:cs typeface="Times New Roman" pitchFamily="18" charset="0"/>
                </a:rPr>
                <a:t>?</a:t>
              </a:r>
              <a:endParaRPr lang="en-US" sz="2400" dirty="0">
                <a:latin typeface="Times New Roman" pitchFamily="18" charset="0"/>
                <a:cs typeface="Times New Roman" pitchFamily="18" charset="0"/>
              </a:endParaRPr>
            </a:p>
          </p:txBody>
        </p:sp>
        <p:sp>
          <p:nvSpPr>
            <p:cNvPr id="21" name="TextBox 20"/>
            <p:cNvSpPr txBox="1"/>
            <p:nvPr/>
          </p:nvSpPr>
          <p:spPr>
            <a:xfrm>
              <a:off x="5486400" y="2404069"/>
              <a:ext cx="381000" cy="461665"/>
            </a:xfrm>
            <a:prstGeom prst="rect">
              <a:avLst/>
            </a:prstGeom>
            <a:noFill/>
          </p:spPr>
          <p:txBody>
            <a:bodyPr wrap="square" rtlCol="0">
              <a:spAutoFit/>
            </a:bodyPr>
            <a:lstStyle/>
            <a:p>
              <a:r>
                <a:rPr lang="en-US" sz="2400" dirty="0" smtClean="0">
                  <a:latin typeface="Times New Roman" pitchFamily="18" charset="0"/>
                  <a:cs typeface="Times New Roman" pitchFamily="18" charset="0"/>
                </a:rPr>
                <a:t>?</a:t>
              </a:r>
              <a:endParaRPr lang="en-US" sz="2400" dirty="0">
                <a:latin typeface="Times New Roman" pitchFamily="18" charset="0"/>
                <a:cs typeface="Times New Roman" pitchFamily="18" charset="0"/>
              </a:endParaRPr>
            </a:p>
          </p:txBody>
        </p:sp>
      </p:grpSp>
      <p:sp>
        <p:nvSpPr>
          <p:cNvPr id="18" name="Title 1"/>
          <p:cNvSpPr>
            <a:spLocks noGrp="1"/>
          </p:cNvSpPr>
          <p:nvPr>
            <p:ph type="title"/>
          </p:nvPr>
        </p:nvSpPr>
        <p:spPr>
          <a:xfrm>
            <a:off x="381000" y="0"/>
            <a:ext cx="8229600" cy="1524000"/>
          </a:xfrm>
        </p:spPr>
        <p:txBody>
          <a:bodyPr>
            <a:normAutofit/>
          </a:bodyPr>
          <a:lstStyle/>
          <a:p>
            <a:r>
              <a:rPr lang="en-US" dirty="0" smtClean="0">
                <a:latin typeface="Times New Roman" pitchFamily="18" charset="0"/>
                <a:cs typeface="Times New Roman" pitchFamily="18" charset="0"/>
              </a:rPr>
              <a:t>example</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fitting line to a single point</a:t>
            </a:r>
            <a:endParaRPr lang="en-US" dirty="0">
              <a:latin typeface="Times New Roman" pitchFamily="18" charset="0"/>
              <a:cs typeface="Times New Roman" pitchFamily="18" charset="0"/>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p:cNvPicPr>
            <a:picLocks noGrp="1" noChangeAspect="1" noChangeArrowheads="1"/>
          </p:cNvPicPr>
          <p:nvPr>
            <p:ph idx="1"/>
          </p:nvPr>
        </p:nvPicPr>
        <p:blipFill>
          <a:blip r:embed="rId3" cstate="print"/>
          <a:srcRect/>
          <a:stretch>
            <a:fillRect/>
          </a:stretch>
        </p:blipFill>
        <p:spPr bwMode="auto">
          <a:xfrm>
            <a:off x="228600" y="1447800"/>
            <a:ext cx="8915400" cy="2920562"/>
          </a:xfrm>
          <a:prstGeom prst="rect">
            <a:avLst/>
          </a:prstGeom>
          <a:noFill/>
          <a:ln w="9525">
            <a:noFill/>
            <a:miter lim="800000"/>
            <a:headEnd/>
            <a:tailEnd/>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p:cNvPicPr>
            <a:picLocks noGrp="1" noChangeAspect="1" noChangeArrowheads="1"/>
          </p:cNvPicPr>
          <p:nvPr>
            <p:ph idx="1"/>
          </p:nvPr>
        </p:nvPicPr>
        <p:blipFill>
          <a:blip r:embed="rId3" cstate="print"/>
          <a:srcRect/>
          <a:stretch>
            <a:fillRect/>
          </a:stretch>
        </p:blipFill>
        <p:spPr bwMode="auto">
          <a:xfrm>
            <a:off x="228600" y="1447800"/>
            <a:ext cx="8915400" cy="2920562"/>
          </a:xfrm>
          <a:prstGeom prst="rect">
            <a:avLst/>
          </a:prstGeom>
          <a:noFill/>
          <a:ln w="9525">
            <a:noFill/>
            <a:miter lim="800000"/>
            <a:headEnd/>
            <a:tailEnd/>
          </a:ln>
        </p:spPr>
      </p:pic>
      <p:sp>
        <p:nvSpPr>
          <p:cNvPr id="3" name="Oval 2"/>
          <p:cNvSpPr/>
          <p:nvPr/>
        </p:nvSpPr>
        <p:spPr>
          <a:xfrm>
            <a:off x="7010400" y="2133600"/>
            <a:ext cx="1219200" cy="1447800"/>
          </a:xfrm>
          <a:prstGeom prst="ellipse">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reeform 3"/>
          <p:cNvSpPr/>
          <p:nvPr/>
        </p:nvSpPr>
        <p:spPr>
          <a:xfrm>
            <a:off x="6035040" y="3742006"/>
            <a:ext cx="1451317" cy="1364566"/>
          </a:xfrm>
          <a:custGeom>
            <a:avLst/>
            <a:gdLst>
              <a:gd name="connsiteX0" fmla="*/ 1294228 w 1451317"/>
              <a:gd name="connsiteY0" fmla="*/ 0 h 1364566"/>
              <a:gd name="connsiteX1" fmla="*/ 942535 w 1451317"/>
              <a:gd name="connsiteY1" fmla="*/ 506437 h 1364566"/>
              <a:gd name="connsiteX2" fmla="*/ 1294228 w 1451317"/>
              <a:gd name="connsiteY2" fmla="*/ 703385 h 1364566"/>
              <a:gd name="connsiteX3" fmla="*/ 0 w 1451317"/>
              <a:gd name="connsiteY3" fmla="*/ 1364566 h 1364566"/>
            </a:gdLst>
            <a:ahLst/>
            <a:cxnLst>
              <a:cxn ang="0">
                <a:pos x="connsiteX0" y="connsiteY0"/>
              </a:cxn>
              <a:cxn ang="0">
                <a:pos x="connsiteX1" y="connsiteY1"/>
              </a:cxn>
              <a:cxn ang="0">
                <a:pos x="connsiteX2" y="connsiteY2"/>
              </a:cxn>
              <a:cxn ang="0">
                <a:pos x="connsiteX3" y="connsiteY3"/>
              </a:cxn>
            </a:cxnLst>
            <a:rect l="l" t="t" r="r" b="b"/>
            <a:pathLst>
              <a:path w="1451317" h="1364566">
                <a:moveTo>
                  <a:pt x="1294228" y="0"/>
                </a:moveTo>
                <a:cubicBezTo>
                  <a:pt x="1118381" y="194603"/>
                  <a:pt x="942535" y="389206"/>
                  <a:pt x="942535" y="506437"/>
                </a:cubicBezTo>
                <a:cubicBezTo>
                  <a:pt x="942535" y="623668"/>
                  <a:pt x="1451317" y="560364"/>
                  <a:pt x="1294228" y="703385"/>
                </a:cubicBezTo>
                <a:cubicBezTo>
                  <a:pt x="1137139" y="846406"/>
                  <a:pt x="568569" y="1105486"/>
                  <a:pt x="0" y="1364566"/>
                </a:cubicBezTo>
              </a:path>
            </a:pathLst>
          </a:custGeom>
          <a:ln w="3810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Title 1"/>
          <p:cNvSpPr>
            <a:spLocks noGrp="1"/>
          </p:cNvSpPr>
          <p:nvPr>
            <p:ph type="title"/>
          </p:nvPr>
        </p:nvSpPr>
        <p:spPr>
          <a:xfrm>
            <a:off x="4876800" y="5105400"/>
            <a:ext cx="2743200" cy="1219200"/>
          </a:xfrm>
        </p:spPr>
        <p:txBody>
          <a:bodyPr>
            <a:normAutofit/>
          </a:bodyPr>
          <a:lstStyle/>
          <a:p>
            <a:r>
              <a:rPr lang="en-US" sz="2800" dirty="0" smtClean="0">
                <a:solidFill>
                  <a:srgbClr val="FF0000"/>
                </a:solidFill>
                <a:latin typeface="Times New Roman" pitchFamily="18" charset="0"/>
                <a:cs typeface="Times New Roman" pitchFamily="18" charset="0"/>
              </a:rPr>
              <a:t>zero determinant</a:t>
            </a:r>
            <a:br>
              <a:rPr lang="en-US" sz="2800" dirty="0" smtClean="0">
                <a:solidFill>
                  <a:srgbClr val="FF0000"/>
                </a:solidFill>
                <a:latin typeface="Times New Roman" pitchFamily="18" charset="0"/>
                <a:cs typeface="Times New Roman" pitchFamily="18" charset="0"/>
              </a:rPr>
            </a:br>
            <a:r>
              <a:rPr lang="en-US" sz="2800" dirty="0" smtClean="0">
                <a:solidFill>
                  <a:srgbClr val="FF0000"/>
                </a:solidFill>
                <a:latin typeface="Times New Roman" pitchFamily="18" charset="0"/>
                <a:cs typeface="Times New Roman" pitchFamily="18" charset="0"/>
              </a:rPr>
              <a:t>hence no inverse</a:t>
            </a:r>
            <a:endParaRPr lang="en-US" sz="2800" dirty="0">
              <a:solidFill>
                <a:srgbClr val="FF0000"/>
              </a:solidFill>
              <a:latin typeface="Times New Roman" pitchFamily="18" charset="0"/>
              <a:cs typeface="Times New Roman" pitchFamily="18" charset="0"/>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219200"/>
            <a:ext cx="8229600" cy="4144962"/>
          </a:xfrm>
        </p:spPr>
        <p:txBody>
          <a:bodyPr>
            <a:normAutofit fontScale="90000"/>
          </a:bodyPr>
          <a:lstStyle/>
          <a:p>
            <a:r>
              <a:rPr lang="en-US" dirty="0" smtClean="0">
                <a:latin typeface="Times New Roman" pitchFamily="18" charset="0"/>
                <a:cs typeface="Times New Roman" pitchFamily="18" charset="0"/>
              </a:rPr>
              <a:t>Least Squares will fail</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when more than one solution minimizes the error</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the inverse problem is “underdetermined”</a:t>
            </a:r>
            <a:endParaRPr lang="en-US" dirty="0">
              <a:latin typeface="Times New Roman" pitchFamily="18" charset="0"/>
              <a:cs typeface="Times New Roman" pitchFamily="18" charset="0"/>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Group 16"/>
          <p:cNvGrpSpPr/>
          <p:nvPr/>
        </p:nvGrpSpPr>
        <p:grpSpPr>
          <a:xfrm>
            <a:off x="2057400" y="1809750"/>
            <a:ext cx="5562600" cy="4667250"/>
            <a:chOff x="2514600" y="1047750"/>
            <a:chExt cx="2895600" cy="2409825"/>
          </a:xfrm>
        </p:grpSpPr>
        <p:sp>
          <p:nvSpPr>
            <p:cNvPr id="24" name="Pentagon 23"/>
            <p:cNvSpPr/>
            <p:nvPr/>
          </p:nvSpPr>
          <p:spPr>
            <a:xfrm rot="5400000">
              <a:off x="2995832" y="2974740"/>
              <a:ext cx="457200" cy="228600"/>
            </a:xfrm>
            <a:prstGeom prst="homePlat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3" name="Pentagon 22"/>
            <p:cNvSpPr/>
            <p:nvPr/>
          </p:nvSpPr>
          <p:spPr>
            <a:xfrm rot="16200000">
              <a:off x="2995832" y="1285436"/>
              <a:ext cx="457200" cy="228600"/>
            </a:xfrm>
            <a:prstGeom prst="homePlat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0" name="TextBox 19"/>
            <p:cNvSpPr txBox="1"/>
            <p:nvPr/>
          </p:nvSpPr>
          <p:spPr>
            <a:xfrm>
              <a:off x="3123484" y="2893252"/>
              <a:ext cx="381000" cy="238370"/>
            </a:xfrm>
            <a:prstGeom prst="rect">
              <a:avLst/>
            </a:prstGeom>
            <a:noFill/>
          </p:spPr>
          <p:txBody>
            <a:bodyPr wrap="square" rtlCol="0">
              <a:spAutoFit/>
            </a:bodyPr>
            <a:lstStyle/>
            <a:p>
              <a:r>
                <a:rPr lang="en-US" sz="2400" dirty="0" smtClean="0">
                  <a:latin typeface="Times New Roman" pitchFamily="18" charset="0"/>
                  <a:cs typeface="Times New Roman" pitchFamily="18" charset="0"/>
                </a:rPr>
                <a:t>R</a:t>
              </a:r>
              <a:endParaRPr lang="en-US" sz="2400" dirty="0">
                <a:latin typeface="Times New Roman" pitchFamily="18" charset="0"/>
                <a:cs typeface="Times New Roman" pitchFamily="18" charset="0"/>
              </a:endParaRPr>
            </a:p>
          </p:txBody>
        </p:sp>
        <p:sp>
          <p:nvSpPr>
            <p:cNvPr id="16" name="Rectangle 15"/>
            <p:cNvSpPr/>
            <p:nvPr/>
          </p:nvSpPr>
          <p:spPr>
            <a:xfrm>
              <a:off x="2514600" y="1600200"/>
              <a:ext cx="2895600" cy="1295400"/>
            </a:xfrm>
            <a:prstGeom prst="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8" name="Rectangle 17"/>
            <p:cNvSpPr/>
            <p:nvPr/>
          </p:nvSpPr>
          <p:spPr>
            <a:xfrm>
              <a:off x="3962400" y="1600200"/>
              <a:ext cx="1447800" cy="1295400"/>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cxnSp>
          <p:nvCxnSpPr>
            <p:cNvPr id="26" name="Straight Connector 25"/>
            <p:cNvCxnSpPr/>
            <p:nvPr/>
          </p:nvCxnSpPr>
          <p:spPr>
            <a:xfrm rot="5400000">
              <a:off x="2586696" y="2247900"/>
              <a:ext cx="1295400" cy="0"/>
            </a:xfrm>
            <a:prstGeom prst="line">
              <a:avLst/>
            </a:prstGeom>
            <a:ln w="38100">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3114521" y="1219200"/>
              <a:ext cx="381000" cy="238370"/>
            </a:xfrm>
            <a:prstGeom prst="rect">
              <a:avLst/>
            </a:prstGeom>
            <a:noFill/>
          </p:spPr>
          <p:txBody>
            <a:bodyPr wrap="square" rtlCol="0">
              <a:spAutoFit/>
            </a:bodyPr>
            <a:lstStyle/>
            <a:p>
              <a:r>
                <a:rPr lang="en-US" sz="2400" dirty="0" smtClean="0">
                  <a:latin typeface="Times New Roman" pitchFamily="18" charset="0"/>
                  <a:cs typeface="Times New Roman" pitchFamily="18" charset="0"/>
                </a:rPr>
                <a:t>S</a:t>
              </a:r>
              <a:endParaRPr lang="en-US" sz="2400" dirty="0">
                <a:latin typeface="Times New Roman" pitchFamily="18" charset="0"/>
                <a:cs typeface="Times New Roman" pitchFamily="18" charset="0"/>
              </a:endParaRPr>
            </a:p>
          </p:txBody>
        </p:sp>
        <p:sp>
          <p:nvSpPr>
            <p:cNvPr id="30" name="TextBox 29"/>
            <p:cNvSpPr txBox="1"/>
            <p:nvPr/>
          </p:nvSpPr>
          <p:spPr>
            <a:xfrm>
              <a:off x="3962400" y="1600200"/>
              <a:ext cx="381000" cy="238370"/>
            </a:xfrm>
            <a:prstGeom prst="rect">
              <a:avLst/>
            </a:prstGeom>
            <a:noFill/>
          </p:spPr>
          <p:txBody>
            <a:bodyPr wrap="square" rtlCol="0">
              <a:spAutoFit/>
            </a:bodyPr>
            <a:lstStyle/>
            <a:p>
              <a:r>
                <a:rPr lang="en-US" sz="2400" dirty="0" smtClean="0">
                  <a:latin typeface="Times New Roman" pitchFamily="18" charset="0"/>
                  <a:cs typeface="Times New Roman" pitchFamily="18" charset="0"/>
                </a:rPr>
                <a:t>2</a:t>
              </a:r>
              <a:endParaRPr lang="en-US" sz="2400" dirty="0">
                <a:latin typeface="Times New Roman" pitchFamily="18" charset="0"/>
                <a:cs typeface="Times New Roman" pitchFamily="18" charset="0"/>
              </a:endParaRPr>
            </a:p>
          </p:txBody>
        </p:sp>
        <p:sp>
          <p:nvSpPr>
            <p:cNvPr id="19" name="TextBox 18"/>
            <p:cNvSpPr txBox="1"/>
            <p:nvPr/>
          </p:nvSpPr>
          <p:spPr>
            <a:xfrm>
              <a:off x="2514600" y="1600200"/>
              <a:ext cx="381000" cy="238370"/>
            </a:xfrm>
            <a:prstGeom prst="rect">
              <a:avLst/>
            </a:prstGeom>
            <a:noFill/>
          </p:spPr>
          <p:txBody>
            <a:bodyPr wrap="square" rtlCol="0">
              <a:spAutoFit/>
            </a:bodyPr>
            <a:lstStyle/>
            <a:p>
              <a:r>
                <a:rPr lang="en-US" sz="2400" dirty="0" smtClean="0">
                  <a:latin typeface="Times New Roman" pitchFamily="18" charset="0"/>
                  <a:cs typeface="Times New Roman" pitchFamily="18" charset="0"/>
                </a:rPr>
                <a:t>1</a:t>
              </a:r>
              <a:endParaRPr lang="en-US" sz="2400" dirty="0">
                <a:latin typeface="Times New Roman" pitchFamily="18" charset="0"/>
                <a:cs typeface="Times New Roman" pitchFamily="18" charset="0"/>
              </a:endParaRPr>
            </a:p>
          </p:txBody>
        </p:sp>
        <p:sp>
          <p:nvSpPr>
            <p:cNvPr id="31" name="Freeform 30"/>
            <p:cNvSpPr/>
            <p:nvPr/>
          </p:nvSpPr>
          <p:spPr>
            <a:xfrm>
              <a:off x="3228975" y="1047750"/>
              <a:ext cx="161925" cy="123825"/>
            </a:xfrm>
            <a:custGeom>
              <a:avLst/>
              <a:gdLst>
                <a:gd name="connsiteX0" fmla="*/ 0 w 161925"/>
                <a:gd name="connsiteY0" fmla="*/ 123825 h 123825"/>
                <a:gd name="connsiteX1" fmla="*/ 47625 w 161925"/>
                <a:gd name="connsiteY1" fmla="*/ 47625 h 123825"/>
                <a:gd name="connsiteX2" fmla="*/ 161925 w 161925"/>
                <a:gd name="connsiteY2" fmla="*/ 0 h 123825"/>
              </a:gdLst>
              <a:ahLst/>
              <a:cxnLst>
                <a:cxn ang="0">
                  <a:pos x="connsiteX0" y="connsiteY0"/>
                </a:cxn>
                <a:cxn ang="0">
                  <a:pos x="connsiteX1" y="connsiteY1"/>
                </a:cxn>
                <a:cxn ang="0">
                  <a:pos x="connsiteX2" y="connsiteY2"/>
                </a:cxn>
              </a:cxnLst>
              <a:rect l="l" t="t" r="r" b="b"/>
              <a:pathLst>
                <a:path w="161925" h="123825">
                  <a:moveTo>
                    <a:pt x="0" y="123825"/>
                  </a:moveTo>
                  <a:cubicBezTo>
                    <a:pt x="10318" y="96044"/>
                    <a:pt x="20637" y="68263"/>
                    <a:pt x="47625" y="47625"/>
                  </a:cubicBezTo>
                  <a:cubicBezTo>
                    <a:pt x="74613" y="26987"/>
                    <a:pt x="118269" y="13493"/>
                    <a:pt x="161925" y="0"/>
                  </a:cubicBezTo>
                </a:path>
              </a:pathLst>
            </a:cu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sp>
          <p:nvSpPr>
            <p:cNvPr id="32" name="Freeform 31"/>
            <p:cNvSpPr/>
            <p:nvPr/>
          </p:nvSpPr>
          <p:spPr>
            <a:xfrm>
              <a:off x="3248025" y="1066800"/>
              <a:ext cx="276225" cy="104775"/>
            </a:xfrm>
            <a:custGeom>
              <a:avLst/>
              <a:gdLst>
                <a:gd name="connsiteX0" fmla="*/ 0 w 161925"/>
                <a:gd name="connsiteY0" fmla="*/ 123825 h 123825"/>
                <a:gd name="connsiteX1" fmla="*/ 47625 w 161925"/>
                <a:gd name="connsiteY1" fmla="*/ 47625 h 123825"/>
                <a:gd name="connsiteX2" fmla="*/ 161925 w 161925"/>
                <a:gd name="connsiteY2" fmla="*/ 0 h 123825"/>
              </a:gdLst>
              <a:ahLst/>
              <a:cxnLst>
                <a:cxn ang="0">
                  <a:pos x="connsiteX0" y="connsiteY0"/>
                </a:cxn>
                <a:cxn ang="0">
                  <a:pos x="connsiteX1" y="connsiteY1"/>
                </a:cxn>
                <a:cxn ang="0">
                  <a:pos x="connsiteX2" y="connsiteY2"/>
                </a:cxn>
              </a:cxnLst>
              <a:rect l="l" t="t" r="r" b="b"/>
              <a:pathLst>
                <a:path w="161925" h="123825">
                  <a:moveTo>
                    <a:pt x="0" y="123825"/>
                  </a:moveTo>
                  <a:cubicBezTo>
                    <a:pt x="10318" y="96044"/>
                    <a:pt x="20637" y="68263"/>
                    <a:pt x="47625" y="47625"/>
                  </a:cubicBezTo>
                  <a:cubicBezTo>
                    <a:pt x="74613" y="26987"/>
                    <a:pt x="118269" y="13493"/>
                    <a:pt x="161925" y="0"/>
                  </a:cubicBezTo>
                </a:path>
              </a:pathLst>
            </a:cu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sp>
          <p:nvSpPr>
            <p:cNvPr id="33" name="Freeform 32"/>
            <p:cNvSpPr/>
            <p:nvPr/>
          </p:nvSpPr>
          <p:spPr>
            <a:xfrm>
              <a:off x="3228975" y="3295650"/>
              <a:ext cx="171450" cy="161925"/>
            </a:xfrm>
            <a:custGeom>
              <a:avLst/>
              <a:gdLst>
                <a:gd name="connsiteX0" fmla="*/ 0 w 171450"/>
                <a:gd name="connsiteY0" fmla="*/ 0 h 161925"/>
                <a:gd name="connsiteX1" fmla="*/ 66675 w 171450"/>
                <a:gd name="connsiteY1" fmla="*/ 133350 h 161925"/>
                <a:gd name="connsiteX2" fmla="*/ 171450 w 171450"/>
                <a:gd name="connsiteY2" fmla="*/ 161925 h 161925"/>
              </a:gdLst>
              <a:ahLst/>
              <a:cxnLst>
                <a:cxn ang="0">
                  <a:pos x="connsiteX0" y="connsiteY0"/>
                </a:cxn>
                <a:cxn ang="0">
                  <a:pos x="connsiteX1" y="connsiteY1"/>
                </a:cxn>
                <a:cxn ang="0">
                  <a:pos x="connsiteX2" y="connsiteY2"/>
                </a:cxn>
              </a:cxnLst>
              <a:rect l="l" t="t" r="r" b="b"/>
              <a:pathLst>
                <a:path w="171450" h="161925">
                  <a:moveTo>
                    <a:pt x="0" y="0"/>
                  </a:moveTo>
                  <a:cubicBezTo>
                    <a:pt x="19050" y="53181"/>
                    <a:pt x="38100" y="106363"/>
                    <a:pt x="66675" y="133350"/>
                  </a:cubicBezTo>
                  <a:cubicBezTo>
                    <a:pt x="95250" y="160338"/>
                    <a:pt x="133350" y="161131"/>
                    <a:pt x="171450" y="161925"/>
                  </a:cubicBezTo>
                </a:path>
              </a:pathLst>
            </a:cu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sp>
          <p:nvSpPr>
            <p:cNvPr id="34" name="Freeform 33"/>
            <p:cNvSpPr/>
            <p:nvPr/>
          </p:nvSpPr>
          <p:spPr>
            <a:xfrm rot="20468230">
              <a:off x="3261090" y="3263731"/>
              <a:ext cx="184383" cy="170371"/>
            </a:xfrm>
            <a:custGeom>
              <a:avLst/>
              <a:gdLst>
                <a:gd name="connsiteX0" fmla="*/ 0 w 171450"/>
                <a:gd name="connsiteY0" fmla="*/ 0 h 161925"/>
                <a:gd name="connsiteX1" fmla="*/ 66675 w 171450"/>
                <a:gd name="connsiteY1" fmla="*/ 133350 h 161925"/>
                <a:gd name="connsiteX2" fmla="*/ 171450 w 171450"/>
                <a:gd name="connsiteY2" fmla="*/ 161925 h 161925"/>
              </a:gdLst>
              <a:ahLst/>
              <a:cxnLst>
                <a:cxn ang="0">
                  <a:pos x="connsiteX0" y="connsiteY0"/>
                </a:cxn>
                <a:cxn ang="0">
                  <a:pos x="connsiteX1" y="connsiteY1"/>
                </a:cxn>
                <a:cxn ang="0">
                  <a:pos x="connsiteX2" y="connsiteY2"/>
                </a:cxn>
              </a:cxnLst>
              <a:rect l="l" t="t" r="r" b="b"/>
              <a:pathLst>
                <a:path w="171450" h="161925">
                  <a:moveTo>
                    <a:pt x="0" y="0"/>
                  </a:moveTo>
                  <a:cubicBezTo>
                    <a:pt x="19050" y="53181"/>
                    <a:pt x="38100" y="106363"/>
                    <a:pt x="66675" y="133350"/>
                  </a:cubicBezTo>
                  <a:cubicBezTo>
                    <a:pt x="95250" y="160338"/>
                    <a:pt x="133350" y="161131"/>
                    <a:pt x="171450" y="161925"/>
                  </a:cubicBezTo>
                </a:path>
              </a:pathLst>
            </a:cu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grpSp>
      <p:sp>
        <p:nvSpPr>
          <p:cNvPr id="21" name="Title 1"/>
          <p:cNvSpPr>
            <a:spLocks noGrp="1"/>
          </p:cNvSpPr>
          <p:nvPr>
            <p:ph type="title"/>
          </p:nvPr>
        </p:nvSpPr>
        <p:spPr>
          <a:xfrm>
            <a:off x="0" y="381000"/>
            <a:ext cx="9144000" cy="1143000"/>
          </a:xfrm>
        </p:spPr>
        <p:txBody>
          <a:bodyPr>
            <a:normAutofit fontScale="90000"/>
          </a:bodyPr>
          <a:lstStyle/>
          <a:p>
            <a:r>
              <a:rPr lang="en-US" dirty="0" smtClean="0">
                <a:latin typeface="Times New Roman" pitchFamily="18" charset="0"/>
                <a:cs typeface="Times New Roman" pitchFamily="18" charset="0"/>
              </a:rPr>
              <a:t>simple example of an underdetermined problem</a:t>
            </a:r>
            <a:endParaRPr lang="en-US" dirty="0">
              <a:latin typeface="Times New Roman" pitchFamily="18" charset="0"/>
              <a:cs typeface="Times New Roman" pitchFamily="18" charset="0"/>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219200"/>
            <a:ext cx="8229600" cy="4144962"/>
          </a:xfrm>
        </p:spPr>
        <p:txBody>
          <a:bodyPr>
            <a:normAutofit/>
          </a:bodyPr>
          <a:lstStyle/>
          <a:p>
            <a:r>
              <a:rPr lang="en-US" dirty="0" smtClean="0">
                <a:latin typeface="Times New Roman" pitchFamily="18" charset="0"/>
                <a:cs typeface="Times New Roman" pitchFamily="18" charset="0"/>
              </a:rPr>
              <a:t>What to do?</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use another guiding principle</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“a priori” information about the solution</a:t>
            </a:r>
            <a:endParaRPr lang="en-US" dirty="0">
              <a:latin typeface="Times New Roman" pitchFamily="18" charset="0"/>
              <a:cs typeface="Times New Roman" pitchFamily="18" charset="0"/>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219200"/>
            <a:ext cx="8229600" cy="4144962"/>
          </a:xfrm>
        </p:spPr>
        <p:txBody>
          <a:bodyPr>
            <a:normAutofit/>
          </a:bodyPr>
          <a:lstStyle/>
          <a:p>
            <a:r>
              <a:rPr lang="en-US" dirty="0" smtClean="0">
                <a:latin typeface="Times New Roman" pitchFamily="18" charset="0"/>
                <a:cs typeface="Times New Roman" pitchFamily="18" charset="0"/>
              </a:rPr>
              <a:t>in the case</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choose a solution that is small</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minimize ||</a:t>
            </a:r>
            <a:r>
              <a:rPr lang="en-US" b="1" dirty="0" smtClean="0">
                <a:latin typeface="Times New Roman" pitchFamily="18" charset="0"/>
                <a:cs typeface="Times New Roman" pitchFamily="18" charset="0"/>
              </a:rPr>
              <a:t>m</a:t>
            </a:r>
            <a:r>
              <a:rPr lang="en-US" dirty="0" smtClean="0">
                <a:latin typeface="Times New Roman" pitchFamily="18" charset="0"/>
                <a:cs typeface="Times New Roman" pitchFamily="18" charset="0"/>
              </a:rPr>
              <a:t>||</a:t>
            </a:r>
            <a:r>
              <a:rPr lang="en-US" baseline="-25000" dirty="0" smtClean="0">
                <a:latin typeface="Times New Roman" pitchFamily="18" charset="0"/>
                <a:cs typeface="Times New Roman" pitchFamily="18" charset="0"/>
              </a:rPr>
              <a:t>2</a:t>
            </a:r>
            <a:endParaRPr lang="en-US" baseline="-25000" dirty="0">
              <a:latin typeface="Times New Roman" pitchFamily="18" charset="0"/>
              <a:cs typeface="Times New Roman" pitchFamily="18" charset="0"/>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371600"/>
            <a:ext cx="9144000" cy="4144962"/>
          </a:xfrm>
        </p:spPr>
        <p:txBody>
          <a:bodyPr>
            <a:normAutofit/>
          </a:bodyPr>
          <a:lstStyle/>
          <a:p>
            <a:r>
              <a:rPr lang="en-US" dirty="0" smtClean="0">
                <a:latin typeface="Times New Roman" pitchFamily="18" charset="0"/>
                <a:cs typeface="Times New Roman" pitchFamily="18" charset="0"/>
              </a:rPr>
              <a:t>simplest case</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“purely underdetermined”</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more than one solution has zero error</a:t>
            </a:r>
            <a:endParaRPr lang="en-US" dirty="0">
              <a:latin typeface="Times New Roman" pitchFamily="18" charset="0"/>
              <a:cs typeface="Times New Roman" pitchFamily="18" charset="0"/>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219200"/>
            <a:ext cx="8229600" cy="4144962"/>
          </a:xfrm>
        </p:spPr>
        <p:txBody>
          <a:bodyPr>
            <a:normAutofit/>
          </a:bodyPr>
          <a:lstStyle/>
          <a:p>
            <a:r>
              <a:rPr lang="en-US" dirty="0" smtClean="0">
                <a:latin typeface="Times New Roman" pitchFamily="18" charset="0"/>
                <a:cs typeface="Times New Roman" pitchFamily="18" charset="0"/>
              </a:rPr>
              <a:t>minimize </a:t>
            </a:r>
            <a:r>
              <a:rPr lang="en-US" i="1" dirty="0" smtClean="0">
                <a:latin typeface="Cambria Math" pitchFamily="18" charset="0"/>
                <a:ea typeface="Cambria Math" pitchFamily="18" charset="0"/>
                <a:cs typeface="Times New Roman" pitchFamily="18" charset="0"/>
              </a:rPr>
              <a:t>L=</a:t>
            </a:r>
            <a:r>
              <a:rPr lang="en-US" dirty="0" smtClean="0">
                <a:latin typeface="Cambria Math" pitchFamily="18" charset="0"/>
                <a:ea typeface="Cambria Math" pitchFamily="18" charset="0"/>
                <a:cs typeface="Times New Roman" pitchFamily="18" charset="0"/>
              </a:rPr>
              <a:t>||</a:t>
            </a:r>
            <a:r>
              <a:rPr lang="en-US" b="1" dirty="0" smtClean="0">
                <a:latin typeface="Cambria Math" pitchFamily="18" charset="0"/>
                <a:ea typeface="Cambria Math" pitchFamily="18" charset="0"/>
                <a:cs typeface="Times New Roman" pitchFamily="18" charset="0"/>
              </a:rPr>
              <a:t>m</a:t>
            </a:r>
            <a:r>
              <a:rPr lang="en-US" dirty="0" smtClean="0">
                <a:latin typeface="Cambria Math" pitchFamily="18" charset="0"/>
                <a:ea typeface="Cambria Math" pitchFamily="18" charset="0"/>
                <a:cs typeface="Times New Roman" pitchFamily="18" charset="0"/>
              </a:rPr>
              <a:t>||</a:t>
            </a:r>
            <a:r>
              <a:rPr lang="en-US" baseline="-25000" dirty="0" smtClean="0">
                <a:latin typeface="Cambria Math" pitchFamily="18" charset="0"/>
                <a:ea typeface="Cambria Math" pitchFamily="18" charset="0"/>
                <a:cs typeface="Times New Roman" pitchFamily="18" charset="0"/>
              </a:rPr>
              <a:t>2</a:t>
            </a:r>
            <a:r>
              <a:rPr lang="en-US" baseline="30000" dirty="0" smtClean="0">
                <a:latin typeface="Cambria Math" pitchFamily="18" charset="0"/>
                <a:ea typeface="Cambria Math" pitchFamily="18" charset="0"/>
                <a:cs typeface="Times New Roman" pitchFamily="18" charset="0"/>
              </a:rPr>
              <a:t>2</a:t>
            </a:r>
            <a:r>
              <a:rPr lang="en-US" baseline="-25000" dirty="0" smtClean="0">
                <a:latin typeface="Times New Roman" pitchFamily="18" charset="0"/>
                <a:cs typeface="Times New Roman" pitchFamily="18" charset="0"/>
              </a:rPr>
              <a:t/>
            </a:r>
            <a:br>
              <a:rPr lang="en-US" baseline="-25000" dirty="0" smtClean="0">
                <a:latin typeface="Times New Roman" pitchFamily="18" charset="0"/>
                <a:cs typeface="Times New Roman" pitchFamily="18" charset="0"/>
              </a:rPr>
            </a:br>
            <a:r>
              <a:rPr lang="en-US" dirty="0" smtClean="0">
                <a:latin typeface="Times New Roman" pitchFamily="18" charset="0"/>
                <a:cs typeface="Times New Roman" pitchFamily="18" charset="0"/>
              </a:rPr>
              <a:t>with the constraint that </a:t>
            </a:r>
            <a:r>
              <a:rPr lang="en-US" b="1" dirty="0" smtClean="0">
                <a:latin typeface="Cambria Math"/>
                <a:ea typeface="Cambria Math"/>
                <a:cs typeface="Times New Roman" pitchFamily="18" charset="0"/>
              </a:rPr>
              <a:t>e</a:t>
            </a:r>
            <a:r>
              <a:rPr lang="en-US" dirty="0" smtClean="0">
                <a:latin typeface="Cambria Math" pitchFamily="18" charset="0"/>
                <a:ea typeface="Cambria Math" pitchFamily="18" charset="0"/>
                <a:cs typeface="Times New Roman" pitchFamily="18" charset="0"/>
              </a:rPr>
              <a:t>=0</a:t>
            </a:r>
            <a:endParaRPr lang="en-US" baseline="-25000" dirty="0">
              <a:latin typeface="Cambria Math" pitchFamily="18" charset="0"/>
              <a:ea typeface="Cambria Math" pitchFamily="18" charset="0"/>
              <a:cs typeface="Times New Roman" pitchFamily="18" charset="0"/>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2400"/>
            <a:ext cx="9144000" cy="6400800"/>
          </a:xfrm>
        </p:spPr>
        <p:txBody>
          <a:bodyPr>
            <a:normAutofit/>
          </a:bodyPr>
          <a:lstStyle/>
          <a:p>
            <a:r>
              <a:rPr lang="en-US" dirty="0" smtClean="0">
                <a:latin typeface="Times New Roman" pitchFamily="18" charset="0"/>
                <a:cs typeface="Times New Roman" pitchFamily="18" charset="0"/>
              </a:rPr>
              <a:t>Method of Lagrange Multipliers</a:t>
            </a:r>
            <a:r>
              <a:rPr lang="en-US" baseline="-25000" dirty="0" smtClean="0">
                <a:latin typeface="Times New Roman" pitchFamily="18" charset="0"/>
                <a:cs typeface="Times New Roman" pitchFamily="18" charset="0"/>
              </a:rPr>
              <a:t/>
            </a:r>
            <a:br>
              <a:rPr lang="en-US" baseline="-25000" dirty="0" smtClean="0">
                <a:latin typeface="Times New Roman" pitchFamily="18" charset="0"/>
                <a:cs typeface="Times New Roman" pitchFamily="18" charset="0"/>
              </a:rPr>
            </a:br>
            <a:r>
              <a:rPr lang="en-US" dirty="0" smtClean="0">
                <a:latin typeface="Times New Roman" pitchFamily="18" charset="0"/>
                <a:cs typeface="Times New Roman" pitchFamily="18" charset="0"/>
              </a:rPr>
              <a:t>minimize </a:t>
            </a:r>
            <a:r>
              <a:rPr lang="en-US" i="1" dirty="0" smtClean="0">
                <a:latin typeface="Cambria Math" pitchFamily="18" charset="0"/>
                <a:ea typeface="Cambria Math" pitchFamily="18" charset="0"/>
                <a:cs typeface="Times New Roman" pitchFamily="18" charset="0"/>
              </a:rPr>
              <a:t>L</a:t>
            </a:r>
            <a:r>
              <a:rPr lang="en-US" dirty="0" smtClean="0">
                <a:latin typeface="Times New Roman" pitchFamily="18" charset="0"/>
                <a:cs typeface="Times New Roman" pitchFamily="18" charset="0"/>
              </a:rPr>
              <a:t> with constraints</a:t>
            </a:r>
            <a:br>
              <a:rPr lang="en-US" dirty="0" smtClean="0">
                <a:latin typeface="Times New Roman" pitchFamily="18" charset="0"/>
                <a:cs typeface="Times New Roman" pitchFamily="18" charset="0"/>
              </a:rPr>
            </a:br>
            <a:r>
              <a:rPr lang="en-US" i="1" dirty="0" smtClean="0">
                <a:latin typeface="Cambria Math" pitchFamily="18" charset="0"/>
                <a:ea typeface="Cambria Math" pitchFamily="18" charset="0"/>
                <a:cs typeface="Times New Roman" pitchFamily="18" charset="0"/>
              </a:rPr>
              <a:t>C</a:t>
            </a:r>
            <a:r>
              <a:rPr lang="en-US" i="1" baseline="-25000" dirty="0" smtClean="0">
                <a:latin typeface="Cambria Math" pitchFamily="18" charset="0"/>
                <a:ea typeface="Cambria Math" pitchFamily="18" charset="0"/>
                <a:cs typeface="Times New Roman" pitchFamily="18" charset="0"/>
              </a:rPr>
              <a:t>1</a:t>
            </a:r>
            <a:r>
              <a:rPr lang="en-US" i="1" dirty="0" smtClean="0">
                <a:latin typeface="Cambria Math" pitchFamily="18" charset="0"/>
                <a:ea typeface="Cambria Math" pitchFamily="18" charset="0"/>
                <a:cs typeface="Times New Roman" pitchFamily="18" charset="0"/>
              </a:rPr>
              <a:t>=0</a:t>
            </a:r>
            <a:r>
              <a:rPr lang="en-US" dirty="0" smtClean="0">
                <a:latin typeface="Cambria Math" pitchFamily="18" charset="0"/>
                <a:ea typeface="Cambria Math" pitchFamily="18" charset="0"/>
                <a:cs typeface="Times New Roman" pitchFamily="18" charset="0"/>
              </a:rPr>
              <a:t>, </a:t>
            </a:r>
            <a:r>
              <a:rPr lang="en-US" i="1" dirty="0" smtClean="0">
                <a:latin typeface="Cambria Math" pitchFamily="18" charset="0"/>
                <a:ea typeface="Cambria Math" pitchFamily="18" charset="0"/>
                <a:cs typeface="Times New Roman" pitchFamily="18" charset="0"/>
              </a:rPr>
              <a:t>C</a:t>
            </a:r>
            <a:r>
              <a:rPr lang="en-US" i="1" baseline="-25000" dirty="0" smtClean="0">
                <a:latin typeface="Cambria Math" pitchFamily="18" charset="0"/>
                <a:ea typeface="Cambria Math" pitchFamily="18" charset="0"/>
                <a:cs typeface="Times New Roman" pitchFamily="18" charset="0"/>
              </a:rPr>
              <a:t>2</a:t>
            </a:r>
            <a:r>
              <a:rPr lang="en-US" i="1" dirty="0" smtClean="0">
                <a:latin typeface="Cambria Math" pitchFamily="18" charset="0"/>
                <a:ea typeface="Cambria Math" pitchFamily="18" charset="0"/>
                <a:cs typeface="Times New Roman" pitchFamily="18" charset="0"/>
              </a:rPr>
              <a:t>=0, …</a:t>
            </a: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equivalent to</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minimize </a:t>
            </a:r>
            <a:r>
              <a:rPr lang="el-GR" dirty="0" smtClean="0">
                <a:latin typeface="Cambria Math"/>
                <a:ea typeface="Cambria Math"/>
                <a:cs typeface="Times New Roman" pitchFamily="18" charset="0"/>
              </a:rPr>
              <a:t>Φ</a:t>
            </a:r>
            <a:r>
              <a:rPr lang="en-US" dirty="0" smtClean="0">
                <a:latin typeface="Cambria Math"/>
                <a:ea typeface="Cambria Math"/>
                <a:cs typeface="Times New Roman" pitchFamily="18" charset="0"/>
              </a:rPr>
              <a:t>=L+</a:t>
            </a:r>
            <a:r>
              <a:rPr lang="el-GR" dirty="0" smtClean="0">
                <a:latin typeface="Cambria Math"/>
                <a:ea typeface="Cambria Math"/>
                <a:cs typeface="Times New Roman" pitchFamily="18" charset="0"/>
              </a:rPr>
              <a:t>λ</a:t>
            </a:r>
            <a:r>
              <a:rPr lang="en-US" baseline="-25000" dirty="0" smtClean="0">
                <a:latin typeface="Cambria Math"/>
                <a:ea typeface="Cambria Math"/>
                <a:cs typeface="Times New Roman" pitchFamily="18" charset="0"/>
              </a:rPr>
              <a:t>1</a:t>
            </a:r>
            <a:r>
              <a:rPr lang="en-US" dirty="0" smtClean="0">
                <a:latin typeface="Cambria Math"/>
                <a:ea typeface="Cambria Math"/>
                <a:cs typeface="Times New Roman" pitchFamily="18" charset="0"/>
              </a:rPr>
              <a:t>C</a:t>
            </a:r>
            <a:r>
              <a:rPr lang="en-US" baseline="-25000" dirty="0" smtClean="0">
                <a:latin typeface="Cambria Math"/>
                <a:ea typeface="Cambria Math"/>
                <a:cs typeface="Times New Roman" pitchFamily="18" charset="0"/>
              </a:rPr>
              <a:t>1</a:t>
            </a:r>
            <a:r>
              <a:rPr lang="en-US" dirty="0" smtClean="0">
                <a:latin typeface="Cambria Math"/>
                <a:ea typeface="Cambria Math"/>
                <a:cs typeface="Times New Roman" pitchFamily="18" charset="0"/>
              </a:rPr>
              <a:t>+</a:t>
            </a:r>
            <a:r>
              <a:rPr lang="el-GR" dirty="0" smtClean="0">
                <a:latin typeface="Cambria Math"/>
                <a:ea typeface="Cambria Math"/>
                <a:cs typeface="Times New Roman" pitchFamily="18" charset="0"/>
              </a:rPr>
              <a:t>λ</a:t>
            </a:r>
            <a:r>
              <a:rPr lang="en-US" baseline="-25000" dirty="0" smtClean="0">
                <a:latin typeface="Cambria Math"/>
                <a:ea typeface="Cambria Math"/>
                <a:cs typeface="Times New Roman" pitchFamily="18" charset="0"/>
              </a:rPr>
              <a:t>2</a:t>
            </a:r>
            <a:r>
              <a:rPr lang="en-US" dirty="0" smtClean="0">
                <a:latin typeface="Cambria Math"/>
                <a:ea typeface="Cambria Math"/>
                <a:cs typeface="Times New Roman" pitchFamily="18" charset="0"/>
              </a:rPr>
              <a:t>C</a:t>
            </a:r>
            <a:r>
              <a:rPr lang="en-US" baseline="-25000" dirty="0" smtClean="0">
                <a:latin typeface="Cambria Math"/>
                <a:ea typeface="Cambria Math"/>
                <a:cs typeface="Times New Roman" pitchFamily="18" charset="0"/>
              </a:rPr>
              <a:t>2</a:t>
            </a:r>
            <a:r>
              <a:rPr lang="en-US" dirty="0" smtClean="0">
                <a:latin typeface="Cambria Math"/>
                <a:ea typeface="Cambria Math"/>
                <a:cs typeface="Times New Roman" pitchFamily="18" charset="0"/>
              </a:rPr>
              <a:t>+…</a:t>
            </a:r>
            <a:br>
              <a:rPr lang="en-US" dirty="0" smtClean="0">
                <a:latin typeface="Cambria Math"/>
                <a:ea typeface="Cambria Math"/>
                <a:cs typeface="Times New Roman" pitchFamily="18" charset="0"/>
              </a:rPr>
            </a:br>
            <a:r>
              <a:rPr lang="en-US" dirty="0" smtClean="0">
                <a:latin typeface="Times New Roman" pitchFamily="18" charset="0"/>
                <a:ea typeface="Cambria Math"/>
                <a:cs typeface="Times New Roman" pitchFamily="18" charset="0"/>
              </a:rPr>
              <a:t>with no constraints</a:t>
            </a:r>
            <a:br>
              <a:rPr lang="en-US" dirty="0" smtClean="0">
                <a:latin typeface="Times New Roman" pitchFamily="18" charset="0"/>
                <a:ea typeface="Cambria Math"/>
                <a:cs typeface="Times New Roman" pitchFamily="18" charset="0"/>
              </a:rPr>
            </a:br>
            <a:r>
              <a:rPr lang="el-GR" dirty="0" smtClean="0">
                <a:latin typeface="Cambria Math"/>
                <a:ea typeface="Cambria Math"/>
                <a:cs typeface="Times New Roman" pitchFamily="18" charset="0"/>
              </a:rPr>
              <a:t> </a:t>
            </a:r>
            <a:r>
              <a:rPr lang="el-GR" sz="2800" dirty="0" smtClean="0">
                <a:latin typeface="Cambria Math"/>
                <a:ea typeface="Cambria Math"/>
                <a:cs typeface="Times New Roman" pitchFamily="18" charset="0"/>
              </a:rPr>
              <a:t>λ</a:t>
            </a:r>
            <a:r>
              <a:rPr lang="en-US" sz="2800" dirty="0" smtClean="0">
                <a:latin typeface="Times New Roman" pitchFamily="18" charset="0"/>
                <a:ea typeface="Cambria Math"/>
                <a:cs typeface="Times New Roman" pitchFamily="18" charset="0"/>
              </a:rPr>
              <a:t>s called “Lagrange Multipliers”</a:t>
            </a:r>
            <a:endParaRPr lang="en-US" sz="2800" baseline="-25000" dirty="0">
              <a:latin typeface="Times New Roman" pitchFamily="18" charset="0"/>
              <a:ea typeface="Cambria Math"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51037"/>
            <a:ext cx="8229600" cy="1143000"/>
          </a:xfrm>
        </p:spPr>
        <p:txBody>
          <a:bodyPr/>
          <a:lstStyle/>
          <a:p>
            <a:r>
              <a:rPr lang="en-US" dirty="0" smtClean="0">
                <a:latin typeface="Times New Roman" pitchFamily="18" charset="0"/>
                <a:cs typeface="Times New Roman" pitchFamily="18" charset="0"/>
              </a:rPr>
              <a:t>The Linear Inverse Problem</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457200" y="3276600"/>
            <a:ext cx="8229600" cy="762000"/>
          </a:xfrm>
        </p:spPr>
        <p:txBody>
          <a:bodyPr>
            <a:normAutofit/>
          </a:bodyPr>
          <a:lstStyle/>
          <a:p>
            <a:pPr algn="ctr">
              <a:buNone/>
            </a:pPr>
            <a:r>
              <a:rPr lang="en-US" sz="4400" b="1" dirty="0" smtClean="0">
                <a:latin typeface="Cambria Math" pitchFamily="18" charset="0"/>
                <a:ea typeface="Cambria Math" pitchFamily="18" charset="0"/>
              </a:rPr>
              <a:t>Gm</a:t>
            </a:r>
            <a:r>
              <a:rPr lang="en-US" sz="4400" dirty="0" smtClean="0">
                <a:latin typeface="Cambria Math" pitchFamily="18" charset="0"/>
                <a:ea typeface="Cambria Math" pitchFamily="18" charset="0"/>
              </a:rPr>
              <a:t> = </a:t>
            </a:r>
            <a:r>
              <a:rPr lang="en-US" sz="4400" b="1" dirty="0" smtClean="0">
                <a:latin typeface="Cambria Math" pitchFamily="18" charset="0"/>
                <a:ea typeface="Cambria Math" pitchFamily="18" charset="0"/>
              </a:rPr>
              <a:t>d</a:t>
            </a:r>
            <a:endParaRPr lang="en-US" sz="4400" b="1" dirty="0">
              <a:latin typeface="Cambria Math" pitchFamily="18" charset="0"/>
              <a:ea typeface="Cambria Math" pitchFamily="18" charset="0"/>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Group 32"/>
          <p:cNvGrpSpPr>
            <a:grpSpLocks noChangeAspect="1"/>
          </p:cNvGrpSpPr>
          <p:nvPr/>
        </p:nvGrpSpPr>
        <p:grpSpPr>
          <a:xfrm>
            <a:off x="228600" y="304800"/>
            <a:ext cx="8272248" cy="6134750"/>
            <a:chOff x="119051" y="366711"/>
            <a:chExt cx="4136124" cy="3067375"/>
          </a:xfrm>
        </p:grpSpPr>
        <p:pic>
          <p:nvPicPr>
            <p:cNvPr id="1027" name="Picture 3"/>
            <p:cNvPicPr>
              <a:picLocks noChangeAspect="1" noChangeArrowheads="1"/>
            </p:cNvPicPr>
            <p:nvPr/>
          </p:nvPicPr>
          <p:blipFill>
            <a:blip r:embed="rId3" cstate="print"/>
            <a:srcRect l="14963" t="34000" r="44161" b="16545"/>
            <a:stretch>
              <a:fillRect/>
            </a:stretch>
          </p:blipFill>
          <p:spPr bwMode="auto">
            <a:xfrm>
              <a:off x="838200" y="685800"/>
              <a:ext cx="2667000" cy="2590800"/>
            </a:xfrm>
            <a:prstGeom prst="rect">
              <a:avLst/>
            </a:prstGeom>
            <a:noFill/>
            <a:ln w="9525">
              <a:noFill/>
              <a:miter lim="800000"/>
              <a:headEnd/>
              <a:tailEnd/>
            </a:ln>
            <a:effectLst/>
          </p:spPr>
        </p:pic>
        <p:sp>
          <p:nvSpPr>
            <p:cNvPr id="5" name="TextBox 4"/>
            <p:cNvSpPr txBox="1"/>
            <p:nvPr/>
          </p:nvSpPr>
          <p:spPr>
            <a:xfrm>
              <a:off x="2776532" y="366711"/>
              <a:ext cx="881067" cy="230833"/>
            </a:xfrm>
            <a:prstGeom prst="rect">
              <a:avLst/>
            </a:prstGeom>
            <a:noFill/>
          </p:spPr>
          <p:txBody>
            <a:bodyPr wrap="square" rtlCol="0">
              <a:spAutoFit/>
            </a:bodyPr>
            <a:lstStyle/>
            <a:p>
              <a:r>
                <a:rPr lang="en-US" sz="2400" i="1" dirty="0" smtClean="0">
                  <a:latin typeface="Cambria Math" pitchFamily="18" charset="0"/>
                  <a:ea typeface="Cambria Math" pitchFamily="18" charset="0"/>
                  <a:cs typeface="Times New Roman" pitchFamily="18" charset="0"/>
                </a:rPr>
                <a:t>e(</a:t>
              </a:r>
              <a:r>
                <a:rPr lang="en-US" sz="2400" i="1" dirty="0" err="1" smtClean="0">
                  <a:latin typeface="Cambria Math" pitchFamily="18" charset="0"/>
                  <a:ea typeface="Cambria Math" pitchFamily="18" charset="0"/>
                  <a:cs typeface="Times New Roman" pitchFamily="18" charset="0"/>
                </a:rPr>
                <a:t>x,y</a:t>
              </a:r>
              <a:r>
                <a:rPr lang="en-US" sz="2400" i="1" dirty="0" smtClean="0">
                  <a:latin typeface="Cambria Math" pitchFamily="18" charset="0"/>
                  <a:ea typeface="Cambria Math" pitchFamily="18" charset="0"/>
                  <a:cs typeface="Times New Roman" pitchFamily="18" charset="0"/>
                </a:rPr>
                <a:t>)=0</a:t>
              </a:r>
              <a:endParaRPr lang="en-US" sz="2400" i="1" dirty="0">
                <a:latin typeface="Cambria Math" pitchFamily="18" charset="0"/>
                <a:ea typeface="Cambria Math" pitchFamily="18" charset="0"/>
                <a:cs typeface="Times New Roman" pitchFamily="18" charset="0"/>
              </a:endParaRPr>
            </a:p>
          </p:txBody>
        </p:sp>
        <p:cxnSp>
          <p:nvCxnSpPr>
            <p:cNvPr id="7" name="Straight Arrow Connector 6"/>
            <p:cNvCxnSpPr/>
            <p:nvPr/>
          </p:nvCxnSpPr>
          <p:spPr>
            <a:xfrm>
              <a:off x="915194" y="762794"/>
              <a:ext cx="3957" cy="2613817"/>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a:endCxn id="12" idx="1"/>
            </p:cNvCxnSpPr>
            <p:nvPr/>
          </p:nvCxnSpPr>
          <p:spPr>
            <a:xfrm flipV="1">
              <a:off x="1017913" y="748828"/>
              <a:ext cx="2606338" cy="875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690551" y="3203253"/>
              <a:ext cx="381000" cy="230833"/>
            </a:xfrm>
            <a:prstGeom prst="rect">
              <a:avLst/>
            </a:prstGeom>
            <a:noFill/>
          </p:spPr>
          <p:txBody>
            <a:bodyPr wrap="square" rtlCol="0">
              <a:spAutoFit/>
            </a:bodyPr>
            <a:lstStyle/>
            <a:p>
              <a:r>
                <a:rPr lang="en-US" sz="2400" i="1" dirty="0" smtClean="0">
                  <a:latin typeface="Cambria Math" pitchFamily="18" charset="0"/>
                  <a:ea typeface="Cambria Math" pitchFamily="18" charset="0"/>
                  <a:cs typeface="Times New Roman" pitchFamily="18" charset="0"/>
                </a:rPr>
                <a:t>x</a:t>
              </a:r>
              <a:endParaRPr lang="en-US" sz="2400" i="1" dirty="0">
                <a:latin typeface="Cambria Math" pitchFamily="18" charset="0"/>
                <a:ea typeface="Cambria Math" pitchFamily="18" charset="0"/>
                <a:cs typeface="Times New Roman" pitchFamily="18" charset="0"/>
              </a:endParaRPr>
            </a:p>
          </p:txBody>
        </p:sp>
        <p:sp>
          <p:nvSpPr>
            <p:cNvPr id="12" name="TextBox 11"/>
            <p:cNvSpPr txBox="1"/>
            <p:nvPr/>
          </p:nvSpPr>
          <p:spPr>
            <a:xfrm>
              <a:off x="3624251" y="633411"/>
              <a:ext cx="381000" cy="230833"/>
            </a:xfrm>
            <a:prstGeom prst="rect">
              <a:avLst/>
            </a:prstGeom>
            <a:noFill/>
          </p:spPr>
          <p:txBody>
            <a:bodyPr wrap="square" rtlCol="0">
              <a:spAutoFit/>
            </a:bodyPr>
            <a:lstStyle/>
            <a:p>
              <a:r>
                <a:rPr lang="en-US" sz="2400" i="1" dirty="0" smtClean="0">
                  <a:latin typeface="Cambria Math" pitchFamily="18" charset="0"/>
                  <a:ea typeface="Cambria Math" pitchFamily="18" charset="0"/>
                  <a:cs typeface="Times New Roman" pitchFamily="18" charset="0"/>
                </a:rPr>
                <a:t>y</a:t>
              </a:r>
              <a:endParaRPr lang="en-US" sz="2400" i="1" dirty="0">
                <a:latin typeface="Cambria Math" pitchFamily="18" charset="0"/>
                <a:ea typeface="Cambria Math" pitchFamily="18" charset="0"/>
                <a:cs typeface="Times New Roman" pitchFamily="18" charset="0"/>
              </a:endParaRPr>
            </a:p>
          </p:txBody>
        </p:sp>
        <p:cxnSp>
          <p:nvCxnSpPr>
            <p:cNvPr id="45" name="Straight Arrow Connector 44"/>
            <p:cNvCxnSpPr/>
            <p:nvPr/>
          </p:nvCxnSpPr>
          <p:spPr>
            <a:xfrm rot="10800000">
              <a:off x="1652589" y="1090613"/>
              <a:ext cx="159551" cy="109544"/>
            </a:xfrm>
            <a:prstGeom prst="straightConnector1">
              <a:avLst/>
            </a:prstGeom>
            <a:ln w="28575">
              <a:solidFill>
                <a:schemeClr val="bg1">
                  <a:lumMod val="7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rot="10800000">
              <a:off x="881064" y="2490788"/>
              <a:ext cx="138121" cy="90496"/>
            </a:xfrm>
            <a:prstGeom prst="straightConnector1">
              <a:avLst/>
            </a:prstGeom>
            <a:ln w="28575">
              <a:solidFill>
                <a:schemeClr val="bg1">
                  <a:lumMod val="7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rot="16200000" flipV="1">
              <a:off x="1017984" y="1758554"/>
              <a:ext cx="130972" cy="119063"/>
            </a:xfrm>
            <a:prstGeom prst="straightConnector1">
              <a:avLst/>
            </a:prstGeom>
            <a:ln w="28575">
              <a:solidFill>
                <a:schemeClr val="bg1">
                  <a:lumMod val="7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p:nvPr/>
          </p:nvCxnSpPr>
          <p:spPr>
            <a:xfrm rot="5400000" flipH="1">
              <a:off x="2114553" y="1452566"/>
              <a:ext cx="261935" cy="176208"/>
            </a:xfrm>
            <a:prstGeom prst="straightConnector1">
              <a:avLst/>
            </a:prstGeom>
            <a:ln w="57150">
              <a:solidFill>
                <a:schemeClr val="bg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p:nvPr/>
          </p:nvCxnSpPr>
          <p:spPr>
            <a:xfrm rot="5400000" flipH="1">
              <a:off x="2281238" y="919162"/>
              <a:ext cx="276225" cy="114300"/>
            </a:xfrm>
            <a:prstGeom prst="straightConnector1">
              <a:avLst/>
            </a:prstGeom>
            <a:ln w="57150">
              <a:solidFill>
                <a:schemeClr val="bg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p:nvPr/>
          </p:nvCxnSpPr>
          <p:spPr>
            <a:xfrm rot="10800000">
              <a:off x="1219200" y="1981200"/>
              <a:ext cx="252413" cy="128588"/>
            </a:xfrm>
            <a:prstGeom prst="straightConnector1">
              <a:avLst/>
            </a:prstGeom>
            <a:ln w="57150">
              <a:solidFill>
                <a:schemeClr val="bg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p:nvPr/>
          </p:nvCxnSpPr>
          <p:spPr>
            <a:xfrm rot="5400000" flipH="1">
              <a:off x="2533650" y="1962149"/>
              <a:ext cx="271463" cy="157163"/>
            </a:xfrm>
            <a:prstGeom prst="straightConnector1">
              <a:avLst/>
            </a:prstGeom>
            <a:ln w="57150">
              <a:solidFill>
                <a:schemeClr val="bg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p:nvPr/>
          </p:nvCxnSpPr>
          <p:spPr>
            <a:xfrm rot="10800000">
              <a:off x="1981200" y="2057400"/>
              <a:ext cx="252413" cy="195263"/>
            </a:xfrm>
            <a:prstGeom prst="straightConnector1">
              <a:avLst/>
            </a:prstGeom>
            <a:ln w="57150">
              <a:solidFill>
                <a:schemeClr val="bg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p:nvPr/>
          </p:nvCxnSpPr>
          <p:spPr>
            <a:xfrm rot="10800000">
              <a:off x="2514600" y="2438400"/>
              <a:ext cx="223838" cy="180975"/>
            </a:xfrm>
            <a:prstGeom prst="straightConnector1">
              <a:avLst/>
            </a:prstGeom>
            <a:ln w="57150">
              <a:solidFill>
                <a:schemeClr val="bg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p:nvPr/>
          </p:nvCxnSpPr>
          <p:spPr>
            <a:xfrm rot="10800000">
              <a:off x="1638298" y="2571748"/>
              <a:ext cx="266702" cy="80965"/>
            </a:xfrm>
            <a:prstGeom prst="straightConnector1">
              <a:avLst/>
            </a:prstGeom>
            <a:ln w="57150">
              <a:solidFill>
                <a:schemeClr val="bg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rot="5400000" flipH="1">
              <a:off x="1647825" y="866775"/>
              <a:ext cx="247652" cy="190502"/>
            </a:xfrm>
            <a:prstGeom prst="straightConnector1">
              <a:avLst/>
            </a:prstGeom>
            <a:ln w="57150">
              <a:solidFill>
                <a:schemeClr val="bg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p:nvPr/>
          </p:nvCxnSpPr>
          <p:spPr>
            <a:xfrm rot="10800000">
              <a:off x="1066800" y="990600"/>
              <a:ext cx="228600" cy="219075"/>
            </a:xfrm>
            <a:prstGeom prst="straightConnector1">
              <a:avLst/>
            </a:prstGeom>
            <a:ln w="57150">
              <a:solidFill>
                <a:schemeClr val="bg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75" name="Freeform 74"/>
            <p:cNvSpPr/>
            <p:nvPr/>
          </p:nvSpPr>
          <p:spPr>
            <a:xfrm>
              <a:off x="2714171" y="1816705"/>
              <a:ext cx="841829" cy="200781"/>
            </a:xfrm>
            <a:custGeom>
              <a:avLst/>
              <a:gdLst>
                <a:gd name="connsiteX0" fmla="*/ 0 w 841829"/>
                <a:gd name="connsiteY0" fmla="*/ 200781 h 200781"/>
                <a:gd name="connsiteX1" fmla="*/ 348343 w 841829"/>
                <a:gd name="connsiteY1" fmla="*/ 12095 h 200781"/>
                <a:gd name="connsiteX2" fmla="*/ 638629 w 841829"/>
                <a:gd name="connsiteY2" fmla="*/ 128209 h 200781"/>
                <a:gd name="connsiteX3" fmla="*/ 841829 w 841829"/>
                <a:gd name="connsiteY3" fmla="*/ 128209 h 200781"/>
              </a:gdLst>
              <a:ahLst/>
              <a:cxnLst>
                <a:cxn ang="0">
                  <a:pos x="connsiteX0" y="connsiteY0"/>
                </a:cxn>
                <a:cxn ang="0">
                  <a:pos x="connsiteX1" y="connsiteY1"/>
                </a:cxn>
                <a:cxn ang="0">
                  <a:pos x="connsiteX2" y="connsiteY2"/>
                </a:cxn>
                <a:cxn ang="0">
                  <a:pos x="connsiteX3" y="connsiteY3"/>
                </a:cxn>
              </a:cxnLst>
              <a:rect l="l" t="t" r="r" b="b"/>
              <a:pathLst>
                <a:path w="841829" h="200781">
                  <a:moveTo>
                    <a:pt x="0" y="200781"/>
                  </a:moveTo>
                  <a:cubicBezTo>
                    <a:pt x="120952" y="112485"/>
                    <a:pt x="241905" y="24190"/>
                    <a:pt x="348343" y="12095"/>
                  </a:cubicBezTo>
                  <a:cubicBezTo>
                    <a:pt x="454781" y="0"/>
                    <a:pt x="556381" y="108857"/>
                    <a:pt x="638629" y="128209"/>
                  </a:cubicBezTo>
                  <a:cubicBezTo>
                    <a:pt x="720877" y="147561"/>
                    <a:pt x="781353" y="137885"/>
                    <a:pt x="841829" y="128209"/>
                  </a:cubicBezTo>
                </a:path>
              </a:pathLst>
            </a:custGeom>
            <a:ln w="190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sp>
          <p:nvSpPr>
            <p:cNvPr id="76" name="TextBox 75"/>
            <p:cNvSpPr txBox="1"/>
            <p:nvPr/>
          </p:nvSpPr>
          <p:spPr>
            <a:xfrm>
              <a:off x="3493175" y="1809429"/>
              <a:ext cx="762000" cy="230833"/>
            </a:xfrm>
            <a:prstGeom prst="rect">
              <a:avLst/>
            </a:prstGeom>
            <a:noFill/>
          </p:spPr>
          <p:txBody>
            <a:bodyPr wrap="square" rtlCol="0">
              <a:spAutoFit/>
            </a:bodyPr>
            <a:lstStyle/>
            <a:p>
              <a:r>
                <a:rPr lang="en-US" sz="2400" i="1" dirty="0" smtClean="0">
                  <a:latin typeface="Cambria Math" pitchFamily="18" charset="0"/>
                  <a:ea typeface="Cambria Math" pitchFamily="18" charset="0"/>
                  <a:cs typeface="Times New Roman" pitchFamily="18" charset="0"/>
                  <a:sym typeface="Symbol"/>
                </a:rPr>
                <a:t></a:t>
              </a:r>
              <a:r>
                <a:rPr lang="en-US" sz="2400" i="1" dirty="0" smtClean="0">
                  <a:latin typeface="Cambria Math" pitchFamily="18" charset="0"/>
                  <a:ea typeface="Cambria Math" pitchFamily="18" charset="0"/>
                  <a:cs typeface="Times New Roman" pitchFamily="18" charset="0"/>
                </a:rPr>
                <a:t>L (</a:t>
              </a:r>
              <a:r>
                <a:rPr lang="en-US" sz="2400" i="1" dirty="0" err="1" smtClean="0">
                  <a:latin typeface="Cambria Math" pitchFamily="18" charset="0"/>
                  <a:ea typeface="Cambria Math" pitchFamily="18" charset="0"/>
                  <a:cs typeface="Times New Roman" pitchFamily="18" charset="0"/>
                </a:rPr>
                <a:t>x,y</a:t>
              </a:r>
              <a:r>
                <a:rPr lang="en-US" sz="2400" i="1" dirty="0" smtClean="0">
                  <a:latin typeface="Cambria Math" pitchFamily="18" charset="0"/>
                  <a:ea typeface="Cambria Math" pitchFamily="18" charset="0"/>
                  <a:cs typeface="Times New Roman" pitchFamily="18" charset="0"/>
                </a:rPr>
                <a:t>)</a:t>
              </a:r>
              <a:endParaRPr lang="en-US" sz="2400" i="1" dirty="0">
                <a:latin typeface="Cambria Math" pitchFamily="18" charset="0"/>
                <a:ea typeface="Cambria Math" pitchFamily="18" charset="0"/>
                <a:cs typeface="Times New Roman" pitchFamily="18" charset="0"/>
              </a:endParaRPr>
            </a:p>
          </p:txBody>
        </p:sp>
        <p:sp>
          <p:nvSpPr>
            <p:cNvPr id="77" name="Oval 76"/>
            <p:cNvSpPr/>
            <p:nvPr/>
          </p:nvSpPr>
          <p:spPr>
            <a:xfrm>
              <a:off x="1501211" y="1492480"/>
              <a:ext cx="152400" cy="1524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79" name="Freeform 78"/>
            <p:cNvSpPr/>
            <p:nvPr/>
          </p:nvSpPr>
          <p:spPr>
            <a:xfrm rot="18735435" flipV="1">
              <a:off x="2455368" y="477155"/>
              <a:ext cx="348343" cy="200008"/>
            </a:xfrm>
            <a:custGeom>
              <a:avLst/>
              <a:gdLst>
                <a:gd name="connsiteX0" fmla="*/ 0 w 841829"/>
                <a:gd name="connsiteY0" fmla="*/ 200781 h 200781"/>
                <a:gd name="connsiteX1" fmla="*/ 348343 w 841829"/>
                <a:gd name="connsiteY1" fmla="*/ 12095 h 200781"/>
                <a:gd name="connsiteX2" fmla="*/ 638629 w 841829"/>
                <a:gd name="connsiteY2" fmla="*/ 128209 h 200781"/>
                <a:gd name="connsiteX3" fmla="*/ 841829 w 841829"/>
                <a:gd name="connsiteY3" fmla="*/ 128209 h 200781"/>
                <a:gd name="connsiteX0" fmla="*/ 0 w 638629"/>
                <a:gd name="connsiteY0" fmla="*/ 200781 h 200781"/>
                <a:gd name="connsiteX1" fmla="*/ 348343 w 638629"/>
                <a:gd name="connsiteY1" fmla="*/ 12095 h 200781"/>
                <a:gd name="connsiteX2" fmla="*/ 638629 w 638629"/>
                <a:gd name="connsiteY2" fmla="*/ 128209 h 200781"/>
                <a:gd name="connsiteX0" fmla="*/ 0 w 348343"/>
                <a:gd name="connsiteY0" fmla="*/ 188686 h 188686"/>
                <a:gd name="connsiteX1" fmla="*/ 348343 w 348343"/>
                <a:gd name="connsiteY1" fmla="*/ 0 h 188686"/>
              </a:gdLst>
              <a:ahLst/>
              <a:cxnLst>
                <a:cxn ang="0">
                  <a:pos x="connsiteX0" y="connsiteY0"/>
                </a:cxn>
                <a:cxn ang="0">
                  <a:pos x="connsiteX1" y="connsiteY1"/>
                </a:cxn>
              </a:cxnLst>
              <a:rect l="l" t="t" r="r" b="b"/>
              <a:pathLst>
                <a:path w="348343" h="188686">
                  <a:moveTo>
                    <a:pt x="0" y="188686"/>
                  </a:moveTo>
                  <a:cubicBezTo>
                    <a:pt x="120952" y="100390"/>
                    <a:pt x="241905" y="12095"/>
                    <a:pt x="348343" y="0"/>
                  </a:cubicBezTo>
                </a:path>
              </a:pathLst>
            </a:custGeom>
            <a:ln w="190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cxnSp>
          <p:nvCxnSpPr>
            <p:cNvPr id="99" name="Straight Arrow Connector 98"/>
            <p:cNvCxnSpPr/>
            <p:nvPr/>
          </p:nvCxnSpPr>
          <p:spPr>
            <a:xfrm rot="10800000">
              <a:off x="1066800" y="2819400"/>
              <a:ext cx="271463" cy="28575"/>
            </a:xfrm>
            <a:prstGeom prst="straightConnector1">
              <a:avLst/>
            </a:prstGeom>
            <a:ln w="57150">
              <a:solidFill>
                <a:schemeClr val="bg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04" name="Freeform 103"/>
            <p:cNvSpPr/>
            <p:nvPr/>
          </p:nvSpPr>
          <p:spPr>
            <a:xfrm>
              <a:off x="928689" y="666750"/>
              <a:ext cx="1471612" cy="1995488"/>
            </a:xfrm>
            <a:custGeom>
              <a:avLst/>
              <a:gdLst>
                <a:gd name="connsiteX0" fmla="*/ 0 w 1095375"/>
                <a:gd name="connsiteY0" fmla="*/ 1895475 h 1895475"/>
                <a:gd name="connsiteX1" fmla="*/ 157162 w 1095375"/>
                <a:gd name="connsiteY1" fmla="*/ 1733550 h 1895475"/>
                <a:gd name="connsiteX2" fmla="*/ 185737 w 1095375"/>
                <a:gd name="connsiteY2" fmla="*/ 1200150 h 1895475"/>
                <a:gd name="connsiteX3" fmla="*/ 338137 w 1095375"/>
                <a:gd name="connsiteY3" fmla="*/ 909637 h 1895475"/>
                <a:gd name="connsiteX4" fmla="*/ 661987 w 1095375"/>
                <a:gd name="connsiteY4" fmla="*/ 781050 h 1895475"/>
                <a:gd name="connsiteX5" fmla="*/ 938212 w 1095375"/>
                <a:gd name="connsiteY5" fmla="*/ 557212 h 1895475"/>
                <a:gd name="connsiteX6" fmla="*/ 1057275 w 1095375"/>
                <a:gd name="connsiteY6" fmla="*/ 271462 h 1895475"/>
                <a:gd name="connsiteX7" fmla="*/ 1095375 w 1095375"/>
                <a:gd name="connsiteY7" fmla="*/ 0 h 1895475"/>
                <a:gd name="connsiteX0" fmla="*/ 0 w 1095375"/>
                <a:gd name="connsiteY0" fmla="*/ 1895475 h 1895475"/>
                <a:gd name="connsiteX1" fmla="*/ 157162 w 1095375"/>
                <a:gd name="connsiteY1" fmla="*/ 1733550 h 1895475"/>
                <a:gd name="connsiteX2" fmla="*/ 185737 w 1095375"/>
                <a:gd name="connsiteY2" fmla="*/ 1200150 h 1895475"/>
                <a:gd name="connsiteX3" fmla="*/ 366712 w 1095375"/>
                <a:gd name="connsiteY3" fmla="*/ 985837 h 1895475"/>
                <a:gd name="connsiteX4" fmla="*/ 661987 w 1095375"/>
                <a:gd name="connsiteY4" fmla="*/ 781050 h 1895475"/>
                <a:gd name="connsiteX5" fmla="*/ 938212 w 1095375"/>
                <a:gd name="connsiteY5" fmla="*/ 557212 h 1895475"/>
                <a:gd name="connsiteX6" fmla="*/ 1057275 w 1095375"/>
                <a:gd name="connsiteY6" fmla="*/ 271462 h 1895475"/>
                <a:gd name="connsiteX7" fmla="*/ 1095375 w 1095375"/>
                <a:gd name="connsiteY7" fmla="*/ 0 h 1895475"/>
                <a:gd name="connsiteX0" fmla="*/ 0 w 1095375"/>
                <a:gd name="connsiteY0" fmla="*/ 1895475 h 1895475"/>
                <a:gd name="connsiteX1" fmla="*/ 157162 w 1095375"/>
                <a:gd name="connsiteY1" fmla="*/ 1733550 h 1895475"/>
                <a:gd name="connsiteX2" fmla="*/ 185737 w 1095375"/>
                <a:gd name="connsiteY2" fmla="*/ 1200150 h 1895475"/>
                <a:gd name="connsiteX3" fmla="*/ 366712 w 1095375"/>
                <a:gd name="connsiteY3" fmla="*/ 985837 h 1895475"/>
                <a:gd name="connsiteX4" fmla="*/ 661987 w 1095375"/>
                <a:gd name="connsiteY4" fmla="*/ 781050 h 1895475"/>
                <a:gd name="connsiteX5" fmla="*/ 938212 w 1095375"/>
                <a:gd name="connsiteY5" fmla="*/ 557212 h 1895475"/>
                <a:gd name="connsiteX6" fmla="*/ 1057275 w 1095375"/>
                <a:gd name="connsiteY6" fmla="*/ 271462 h 1895475"/>
                <a:gd name="connsiteX7" fmla="*/ 1095375 w 1095375"/>
                <a:gd name="connsiteY7" fmla="*/ 0 h 1895475"/>
                <a:gd name="connsiteX0" fmla="*/ 0 w 1095375"/>
                <a:gd name="connsiteY0" fmla="*/ 1895475 h 1895475"/>
                <a:gd name="connsiteX1" fmla="*/ 157162 w 1095375"/>
                <a:gd name="connsiteY1" fmla="*/ 1733550 h 1895475"/>
                <a:gd name="connsiteX2" fmla="*/ 185737 w 1095375"/>
                <a:gd name="connsiteY2" fmla="*/ 1200150 h 1895475"/>
                <a:gd name="connsiteX3" fmla="*/ 366712 w 1095375"/>
                <a:gd name="connsiteY3" fmla="*/ 985837 h 1895475"/>
                <a:gd name="connsiteX4" fmla="*/ 661987 w 1095375"/>
                <a:gd name="connsiteY4" fmla="*/ 781050 h 1895475"/>
                <a:gd name="connsiteX5" fmla="*/ 900112 w 1095375"/>
                <a:gd name="connsiteY5" fmla="*/ 528637 h 1895475"/>
                <a:gd name="connsiteX6" fmla="*/ 1057275 w 1095375"/>
                <a:gd name="connsiteY6" fmla="*/ 271462 h 1895475"/>
                <a:gd name="connsiteX7" fmla="*/ 1095375 w 1095375"/>
                <a:gd name="connsiteY7" fmla="*/ 0 h 1895475"/>
                <a:gd name="connsiteX0" fmla="*/ 0 w 1095375"/>
                <a:gd name="connsiteY0" fmla="*/ 1895475 h 1895475"/>
                <a:gd name="connsiteX1" fmla="*/ 157162 w 1095375"/>
                <a:gd name="connsiteY1" fmla="*/ 1733550 h 1895475"/>
                <a:gd name="connsiteX2" fmla="*/ 185737 w 1095375"/>
                <a:gd name="connsiteY2" fmla="*/ 1200150 h 1895475"/>
                <a:gd name="connsiteX3" fmla="*/ 366712 w 1095375"/>
                <a:gd name="connsiteY3" fmla="*/ 985837 h 1895475"/>
                <a:gd name="connsiteX4" fmla="*/ 661987 w 1095375"/>
                <a:gd name="connsiteY4" fmla="*/ 781050 h 1895475"/>
                <a:gd name="connsiteX5" fmla="*/ 900112 w 1095375"/>
                <a:gd name="connsiteY5" fmla="*/ 528637 h 1895475"/>
                <a:gd name="connsiteX6" fmla="*/ 1057275 w 1095375"/>
                <a:gd name="connsiteY6" fmla="*/ 271462 h 1895475"/>
                <a:gd name="connsiteX7" fmla="*/ 1095375 w 1095375"/>
                <a:gd name="connsiteY7" fmla="*/ 0 h 1895475"/>
                <a:gd name="connsiteX0" fmla="*/ 0 w 1095375"/>
                <a:gd name="connsiteY0" fmla="*/ 1895475 h 1895475"/>
                <a:gd name="connsiteX1" fmla="*/ 157162 w 1095375"/>
                <a:gd name="connsiteY1" fmla="*/ 1733550 h 1895475"/>
                <a:gd name="connsiteX2" fmla="*/ 185737 w 1095375"/>
                <a:gd name="connsiteY2" fmla="*/ 1200150 h 1895475"/>
                <a:gd name="connsiteX3" fmla="*/ 442912 w 1095375"/>
                <a:gd name="connsiteY3" fmla="*/ 985837 h 1895475"/>
                <a:gd name="connsiteX4" fmla="*/ 661987 w 1095375"/>
                <a:gd name="connsiteY4" fmla="*/ 781050 h 1895475"/>
                <a:gd name="connsiteX5" fmla="*/ 900112 w 1095375"/>
                <a:gd name="connsiteY5" fmla="*/ 528637 h 1895475"/>
                <a:gd name="connsiteX6" fmla="*/ 1057275 w 1095375"/>
                <a:gd name="connsiteY6" fmla="*/ 271462 h 1895475"/>
                <a:gd name="connsiteX7" fmla="*/ 1095375 w 1095375"/>
                <a:gd name="connsiteY7" fmla="*/ 0 h 1895475"/>
                <a:gd name="connsiteX0" fmla="*/ 0 w 1095375"/>
                <a:gd name="connsiteY0" fmla="*/ 1895475 h 1895475"/>
                <a:gd name="connsiteX1" fmla="*/ 157162 w 1095375"/>
                <a:gd name="connsiteY1" fmla="*/ 1733550 h 1895475"/>
                <a:gd name="connsiteX2" fmla="*/ 185737 w 1095375"/>
                <a:gd name="connsiteY2" fmla="*/ 1200150 h 1895475"/>
                <a:gd name="connsiteX3" fmla="*/ 442912 w 1095375"/>
                <a:gd name="connsiteY3" fmla="*/ 985837 h 1895475"/>
                <a:gd name="connsiteX4" fmla="*/ 661987 w 1095375"/>
                <a:gd name="connsiteY4" fmla="*/ 781050 h 1895475"/>
                <a:gd name="connsiteX5" fmla="*/ 900112 w 1095375"/>
                <a:gd name="connsiteY5" fmla="*/ 452437 h 1895475"/>
                <a:gd name="connsiteX6" fmla="*/ 1057275 w 1095375"/>
                <a:gd name="connsiteY6" fmla="*/ 271462 h 1895475"/>
                <a:gd name="connsiteX7" fmla="*/ 1095375 w 1095375"/>
                <a:gd name="connsiteY7" fmla="*/ 0 h 1895475"/>
                <a:gd name="connsiteX0" fmla="*/ 0 w 1357312"/>
                <a:gd name="connsiteY0" fmla="*/ 1900238 h 1900238"/>
                <a:gd name="connsiteX1" fmla="*/ 157162 w 1357312"/>
                <a:gd name="connsiteY1" fmla="*/ 1738313 h 1900238"/>
                <a:gd name="connsiteX2" fmla="*/ 185737 w 1357312"/>
                <a:gd name="connsiteY2" fmla="*/ 1204913 h 1900238"/>
                <a:gd name="connsiteX3" fmla="*/ 442912 w 1357312"/>
                <a:gd name="connsiteY3" fmla="*/ 990600 h 1900238"/>
                <a:gd name="connsiteX4" fmla="*/ 661987 w 1357312"/>
                <a:gd name="connsiteY4" fmla="*/ 785813 h 1900238"/>
                <a:gd name="connsiteX5" fmla="*/ 900112 w 1357312"/>
                <a:gd name="connsiteY5" fmla="*/ 457200 h 1900238"/>
                <a:gd name="connsiteX6" fmla="*/ 1057275 w 1357312"/>
                <a:gd name="connsiteY6" fmla="*/ 276225 h 1900238"/>
                <a:gd name="connsiteX7" fmla="*/ 1357312 w 1357312"/>
                <a:gd name="connsiteY7" fmla="*/ 0 h 1900238"/>
                <a:gd name="connsiteX0" fmla="*/ 0 w 1357312"/>
                <a:gd name="connsiteY0" fmla="*/ 1900238 h 1900238"/>
                <a:gd name="connsiteX1" fmla="*/ 157162 w 1357312"/>
                <a:gd name="connsiteY1" fmla="*/ 1738313 h 1900238"/>
                <a:gd name="connsiteX2" fmla="*/ 185737 w 1357312"/>
                <a:gd name="connsiteY2" fmla="*/ 1204913 h 1900238"/>
                <a:gd name="connsiteX3" fmla="*/ 442912 w 1357312"/>
                <a:gd name="connsiteY3" fmla="*/ 990600 h 1900238"/>
                <a:gd name="connsiteX4" fmla="*/ 661987 w 1357312"/>
                <a:gd name="connsiteY4" fmla="*/ 785813 h 1900238"/>
                <a:gd name="connsiteX5" fmla="*/ 900112 w 1357312"/>
                <a:gd name="connsiteY5" fmla="*/ 457200 h 1900238"/>
                <a:gd name="connsiteX6" fmla="*/ 1057275 w 1357312"/>
                <a:gd name="connsiteY6" fmla="*/ 276225 h 1900238"/>
                <a:gd name="connsiteX7" fmla="*/ 1357312 w 1357312"/>
                <a:gd name="connsiteY7" fmla="*/ 0 h 1900238"/>
                <a:gd name="connsiteX0" fmla="*/ 0 w 1357312"/>
                <a:gd name="connsiteY0" fmla="*/ 1900238 h 1900238"/>
                <a:gd name="connsiteX1" fmla="*/ 157162 w 1357312"/>
                <a:gd name="connsiteY1" fmla="*/ 1738313 h 1900238"/>
                <a:gd name="connsiteX2" fmla="*/ 185737 w 1357312"/>
                <a:gd name="connsiteY2" fmla="*/ 1204913 h 1900238"/>
                <a:gd name="connsiteX3" fmla="*/ 442912 w 1357312"/>
                <a:gd name="connsiteY3" fmla="*/ 990600 h 1900238"/>
                <a:gd name="connsiteX4" fmla="*/ 661987 w 1357312"/>
                <a:gd name="connsiteY4" fmla="*/ 785813 h 1900238"/>
                <a:gd name="connsiteX5" fmla="*/ 900112 w 1357312"/>
                <a:gd name="connsiteY5" fmla="*/ 457200 h 1900238"/>
                <a:gd name="connsiteX6" fmla="*/ 1071563 w 1357312"/>
                <a:gd name="connsiteY6" fmla="*/ 276225 h 1900238"/>
                <a:gd name="connsiteX7" fmla="*/ 1357312 w 1357312"/>
                <a:gd name="connsiteY7" fmla="*/ 0 h 1900238"/>
                <a:gd name="connsiteX0" fmla="*/ 0 w 1357312"/>
                <a:gd name="connsiteY0" fmla="*/ 1900238 h 1900238"/>
                <a:gd name="connsiteX1" fmla="*/ 157162 w 1357312"/>
                <a:gd name="connsiteY1" fmla="*/ 1738313 h 1900238"/>
                <a:gd name="connsiteX2" fmla="*/ 185737 w 1357312"/>
                <a:gd name="connsiteY2" fmla="*/ 1204913 h 1900238"/>
                <a:gd name="connsiteX3" fmla="*/ 442912 w 1357312"/>
                <a:gd name="connsiteY3" fmla="*/ 990600 h 1900238"/>
                <a:gd name="connsiteX4" fmla="*/ 661987 w 1357312"/>
                <a:gd name="connsiteY4" fmla="*/ 785813 h 1900238"/>
                <a:gd name="connsiteX5" fmla="*/ 900112 w 1357312"/>
                <a:gd name="connsiteY5" fmla="*/ 457200 h 1900238"/>
                <a:gd name="connsiteX6" fmla="*/ 1071563 w 1357312"/>
                <a:gd name="connsiteY6" fmla="*/ 276225 h 1900238"/>
                <a:gd name="connsiteX7" fmla="*/ 1290636 w 1357312"/>
                <a:gd name="connsiteY7" fmla="*/ 85725 h 1900238"/>
                <a:gd name="connsiteX8" fmla="*/ 1357312 w 1357312"/>
                <a:gd name="connsiteY8" fmla="*/ 0 h 1900238"/>
                <a:gd name="connsiteX0" fmla="*/ 0 w 1471612"/>
                <a:gd name="connsiteY0" fmla="*/ 1995488 h 1995488"/>
                <a:gd name="connsiteX1" fmla="*/ 157162 w 1471612"/>
                <a:gd name="connsiteY1" fmla="*/ 1833563 h 1995488"/>
                <a:gd name="connsiteX2" fmla="*/ 185737 w 1471612"/>
                <a:gd name="connsiteY2" fmla="*/ 1300163 h 1995488"/>
                <a:gd name="connsiteX3" fmla="*/ 442912 w 1471612"/>
                <a:gd name="connsiteY3" fmla="*/ 1085850 h 1995488"/>
                <a:gd name="connsiteX4" fmla="*/ 661987 w 1471612"/>
                <a:gd name="connsiteY4" fmla="*/ 881063 h 1995488"/>
                <a:gd name="connsiteX5" fmla="*/ 900112 w 1471612"/>
                <a:gd name="connsiteY5" fmla="*/ 552450 h 1995488"/>
                <a:gd name="connsiteX6" fmla="*/ 1071563 w 1471612"/>
                <a:gd name="connsiteY6" fmla="*/ 371475 h 1995488"/>
                <a:gd name="connsiteX7" fmla="*/ 1290636 w 1471612"/>
                <a:gd name="connsiteY7" fmla="*/ 180975 h 1995488"/>
                <a:gd name="connsiteX8" fmla="*/ 1471612 w 1471612"/>
                <a:gd name="connsiteY8" fmla="*/ 0 h 1995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71612" h="1995488">
                  <a:moveTo>
                    <a:pt x="0" y="1995488"/>
                  </a:moveTo>
                  <a:cubicBezTo>
                    <a:pt x="63103" y="1972469"/>
                    <a:pt x="126206" y="1949450"/>
                    <a:pt x="157162" y="1833563"/>
                  </a:cubicBezTo>
                  <a:cubicBezTo>
                    <a:pt x="188118" y="1717676"/>
                    <a:pt x="138112" y="1424782"/>
                    <a:pt x="185737" y="1300163"/>
                  </a:cubicBezTo>
                  <a:cubicBezTo>
                    <a:pt x="233362" y="1175544"/>
                    <a:pt x="363537" y="1155700"/>
                    <a:pt x="442912" y="1085850"/>
                  </a:cubicBezTo>
                  <a:cubicBezTo>
                    <a:pt x="522287" y="1016000"/>
                    <a:pt x="585787" y="969963"/>
                    <a:pt x="661987" y="881063"/>
                  </a:cubicBezTo>
                  <a:cubicBezTo>
                    <a:pt x="738187" y="792163"/>
                    <a:pt x="831849" y="637381"/>
                    <a:pt x="900112" y="552450"/>
                  </a:cubicBezTo>
                  <a:cubicBezTo>
                    <a:pt x="968375" y="467519"/>
                    <a:pt x="1006476" y="433388"/>
                    <a:pt x="1071563" y="371475"/>
                  </a:cubicBezTo>
                  <a:cubicBezTo>
                    <a:pt x="1136650" y="309563"/>
                    <a:pt x="1223961" y="242887"/>
                    <a:pt x="1290636" y="180975"/>
                  </a:cubicBezTo>
                  <a:cubicBezTo>
                    <a:pt x="1357311" y="119063"/>
                    <a:pt x="1460499" y="14287"/>
                    <a:pt x="1471612" y="0"/>
                  </a:cubicBezTo>
                </a:path>
              </a:pathLst>
            </a:custGeom>
            <a:ln w="571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cxnSp>
          <p:nvCxnSpPr>
            <p:cNvPr id="115" name="Straight Arrow Connector 114"/>
            <p:cNvCxnSpPr/>
            <p:nvPr/>
          </p:nvCxnSpPr>
          <p:spPr>
            <a:xfrm rot="5400000" flipH="1">
              <a:off x="2774043" y="1554842"/>
              <a:ext cx="281895" cy="104095"/>
            </a:xfrm>
            <a:prstGeom prst="straightConnector1">
              <a:avLst/>
            </a:prstGeom>
            <a:ln w="57150">
              <a:solidFill>
                <a:schemeClr val="bg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8" name="Straight Arrow Connector 117"/>
            <p:cNvCxnSpPr/>
            <p:nvPr/>
          </p:nvCxnSpPr>
          <p:spPr>
            <a:xfrm rot="10800000">
              <a:off x="2162176" y="645320"/>
              <a:ext cx="126219" cy="109549"/>
            </a:xfrm>
            <a:prstGeom prst="straightConnector1">
              <a:avLst/>
            </a:prstGeom>
            <a:ln w="28575">
              <a:solidFill>
                <a:schemeClr val="bg1">
                  <a:lumMod val="7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25" name="Freeform 124"/>
            <p:cNvSpPr/>
            <p:nvPr/>
          </p:nvSpPr>
          <p:spPr>
            <a:xfrm rot="9271548" flipV="1">
              <a:off x="619480" y="1581644"/>
              <a:ext cx="841829" cy="200781"/>
            </a:xfrm>
            <a:custGeom>
              <a:avLst/>
              <a:gdLst>
                <a:gd name="connsiteX0" fmla="*/ 0 w 841829"/>
                <a:gd name="connsiteY0" fmla="*/ 200781 h 200781"/>
                <a:gd name="connsiteX1" fmla="*/ 348343 w 841829"/>
                <a:gd name="connsiteY1" fmla="*/ 12095 h 200781"/>
                <a:gd name="connsiteX2" fmla="*/ 638629 w 841829"/>
                <a:gd name="connsiteY2" fmla="*/ 128209 h 200781"/>
                <a:gd name="connsiteX3" fmla="*/ 841829 w 841829"/>
                <a:gd name="connsiteY3" fmla="*/ 128209 h 200781"/>
              </a:gdLst>
              <a:ahLst/>
              <a:cxnLst>
                <a:cxn ang="0">
                  <a:pos x="connsiteX0" y="connsiteY0"/>
                </a:cxn>
                <a:cxn ang="0">
                  <a:pos x="connsiteX1" y="connsiteY1"/>
                </a:cxn>
                <a:cxn ang="0">
                  <a:pos x="connsiteX2" y="connsiteY2"/>
                </a:cxn>
                <a:cxn ang="0">
                  <a:pos x="connsiteX3" y="connsiteY3"/>
                </a:cxn>
              </a:cxnLst>
              <a:rect l="l" t="t" r="r" b="b"/>
              <a:pathLst>
                <a:path w="841829" h="200781">
                  <a:moveTo>
                    <a:pt x="0" y="200781"/>
                  </a:moveTo>
                  <a:cubicBezTo>
                    <a:pt x="120952" y="112485"/>
                    <a:pt x="241905" y="24190"/>
                    <a:pt x="348343" y="12095"/>
                  </a:cubicBezTo>
                  <a:cubicBezTo>
                    <a:pt x="454781" y="0"/>
                    <a:pt x="556381" y="108857"/>
                    <a:pt x="638629" y="128209"/>
                  </a:cubicBezTo>
                  <a:cubicBezTo>
                    <a:pt x="720877" y="147561"/>
                    <a:pt x="781353" y="137885"/>
                    <a:pt x="841829" y="128209"/>
                  </a:cubicBezTo>
                </a:path>
              </a:pathLst>
            </a:custGeom>
            <a:ln w="190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cxnSp>
          <p:nvCxnSpPr>
            <p:cNvPr id="55" name="Straight Arrow Connector 54"/>
            <p:cNvCxnSpPr/>
            <p:nvPr/>
          </p:nvCxnSpPr>
          <p:spPr>
            <a:xfrm rot="10800000">
              <a:off x="1414464" y="1438276"/>
              <a:ext cx="133355" cy="111925"/>
            </a:xfrm>
            <a:prstGeom prst="straightConnector1">
              <a:avLst/>
            </a:prstGeom>
            <a:ln w="28575">
              <a:solidFill>
                <a:schemeClr val="bg1">
                  <a:lumMod val="7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26" name="TextBox 125"/>
            <p:cNvSpPr txBox="1"/>
            <p:nvPr/>
          </p:nvSpPr>
          <p:spPr>
            <a:xfrm>
              <a:off x="119051" y="1723253"/>
              <a:ext cx="762000" cy="230833"/>
            </a:xfrm>
            <a:prstGeom prst="rect">
              <a:avLst/>
            </a:prstGeom>
            <a:noFill/>
          </p:spPr>
          <p:txBody>
            <a:bodyPr wrap="square" rtlCol="0">
              <a:spAutoFit/>
            </a:bodyPr>
            <a:lstStyle/>
            <a:p>
              <a:r>
                <a:rPr lang="en-US" sz="2400" i="1" dirty="0" smtClean="0">
                  <a:latin typeface="Cambria Math" pitchFamily="18" charset="0"/>
                  <a:ea typeface="Cambria Math" pitchFamily="18" charset="0"/>
                  <a:cs typeface="Times New Roman" pitchFamily="18" charset="0"/>
                </a:rPr>
                <a:t>(x</a:t>
              </a:r>
              <a:r>
                <a:rPr lang="en-US" sz="2400" i="1" baseline="-25000" dirty="0" smtClean="0">
                  <a:latin typeface="Cambria Math" pitchFamily="18" charset="0"/>
                  <a:ea typeface="Cambria Math" pitchFamily="18" charset="0"/>
                  <a:cs typeface="Times New Roman" pitchFamily="18" charset="0"/>
                </a:rPr>
                <a:t>0</a:t>
              </a:r>
              <a:r>
                <a:rPr lang="en-US" sz="2400" i="1" dirty="0" smtClean="0">
                  <a:latin typeface="Cambria Math" pitchFamily="18" charset="0"/>
                  <a:ea typeface="Cambria Math" pitchFamily="18" charset="0"/>
                  <a:cs typeface="Times New Roman" pitchFamily="18" charset="0"/>
                </a:rPr>
                <a:t>,y</a:t>
              </a:r>
              <a:r>
                <a:rPr lang="en-US" sz="2400" i="1" baseline="-25000" dirty="0" smtClean="0">
                  <a:latin typeface="Cambria Math" pitchFamily="18" charset="0"/>
                  <a:ea typeface="Cambria Math" pitchFamily="18" charset="0"/>
                  <a:cs typeface="Times New Roman" pitchFamily="18" charset="0"/>
                </a:rPr>
                <a:t>0</a:t>
              </a:r>
              <a:r>
                <a:rPr lang="en-US" sz="2400" i="1" dirty="0" smtClean="0">
                  <a:latin typeface="Cambria Math" pitchFamily="18" charset="0"/>
                  <a:ea typeface="Cambria Math" pitchFamily="18" charset="0"/>
                  <a:cs typeface="Times New Roman" pitchFamily="18" charset="0"/>
                </a:rPr>
                <a:t>)</a:t>
              </a:r>
              <a:endParaRPr lang="en-US" sz="2400" i="1" dirty="0">
                <a:latin typeface="Cambria Math" pitchFamily="18" charset="0"/>
                <a:ea typeface="Cambria Math" pitchFamily="18" charset="0"/>
                <a:cs typeface="Times New Roman" pitchFamily="18" charset="0"/>
              </a:endParaRPr>
            </a:p>
          </p:txBody>
        </p:sp>
        <p:cxnSp>
          <p:nvCxnSpPr>
            <p:cNvPr id="19" name="Straight Arrow Connector 18"/>
            <p:cNvCxnSpPr/>
            <p:nvPr/>
          </p:nvCxnSpPr>
          <p:spPr>
            <a:xfrm rot="10800000">
              <a:off x="1604964" y="1595438"/>
              <a:ext cx="247649" cy="209549"/>
            </a:xfrm>
            <a:prstGeom prst="straightConnector1">
              <a:avLst/>
            </a:prstGeom>
            <a:ln w="57150">
              <a:solidFill>
                <a:schemeClr val="bg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p:cNvPicPr>
            <a:picLocks noGrp="1" noChangeAspect="1" noChangeArrowheads="1"/>
          </p:cNvPicPr>
          <p:nvPr>
            <p:ph idx="1"/>
          </p:nvPr>
        </p:nvPicPr>
        <p:blipFill>
          <a:blip r:embed="rId3" cstate="print"/>
          <a:srcRect/>
          <a:stretch>
            <a:fillRect/>
          </a:stretch>
        </p:blipFill>
        <p:spPr bwMode="auto">
          <a:xfrm>
            <a:off x="70340" y="1600200"/>
            <a:ext cx="8936181" cy="2286000"/>
          </a:xfrm>
          <a:prstGeom prst="rect">
            <a:avLst/>
          </a:prstGeom>
          <a:noFill/>
          <a:ln w="9525">
            <a:noFill/>
            <a:miter lim="800000"/>
            <a:headEnd/>
            <a:tailEnd/>
          </a:ln>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p:cNvPicPr>
            <a:picLocks noChangeAspect="1" noChangeArrowheads="1"/>
          </p:cNvPicPr>
          <p:nvPr/>
        </p:nvPicPr>
        <p:blipFill>
          <a:blip r:embed="rId3" cstate="print"/>
          <a:srcRect/>
          <a:stretch>
            <a:fillRect/>
          </a:stretch>
        </p:blipFill>
        <p:spPr bwMode="auto">
          <a:xfrm>
            <a:off x="0" y="0"/>
            <a:ext cx="8996680" cy="1752600"/>
          </a:xfrm>
          <a:prstGeom prst="rect">
            <a:avLst/>
          </a:prstGeom>
          <a:noFill/>
          <a:ln w="9525">
            <a:noFill/>
            <a:miter lim="800000"/>
            <a:headEnd/>
            <a:tailEnd/>
          </a:ln>
        </p:spPr>
      </p:pic>
      <p:sp>
        <p:nvSpPr>
          <p:cNvPr id="5" name="Title 1"/>
          <p:cNvSpPr>
            <a:spLocks noGrp="1"/>
          </p:cNvSpPr>
          <p:nvPr>
            <p:ph type="title"/>
          </p:nvPr>
        </p:nvSpPr>
        <p:spPr>
          <a:xfrm>
            <a:off x="0" y="2286000"/>
            <a:ext cx="9144000" cy="4114800"/>
          </a:xfrm>
        </p:spPr>
        <p:txBody>
          <a:bodyPr>
            <a:normAutofit fontScale="90000"/>
          </a:bodyPr>
          <a:lstStyle/>
          <a:p>
            <a:r>
              <a:rPr lang="en-US" i="1" dirty="0" smtClean="0">
                <a:latin typeface="Cambria Math" pitchFamily="18" charset="0"/>
                <a:ea typeface="Cambria Math" pitchFamily="18" charset="0"/>
                <a:cs typeface="Times New Roman" pitchFamily="18" charset="0"/>
              </a:rPr>
              <a:t>2</a:t>
            </a:r>
            <a:r>
              <a:rPr lang="en-US" b="1" dirty="0" smtClean="0">
                <a:latin typeface="Cambria Math" pitchFamily="18" charset="0"/>
                <a:ea typeface="Cambria Math" pitchFamily="18" charset="0"/>
                <a:cs typeface="Times New Roman" pitchFamily="18" charset="0"/>
              </a:rPr>
              <a:t>m</a:t>
            </a:r>
            <a:r>
              <a:rPr lang="en-US" i="1" dirty="0" smtClean="0">
                <a:latin typeface="Cambria Math" pitchFamily="18" charset="0"/>
                <a:ea typeface="Cambria Math" pitchFamily="18" charset="0"/>
                <a:cs typeface="Times New Roman" pitchFamily="18" charset="0"/>
              </a:rPr>
              <a:t>=</a:t>
            </a:r>
            <a:r>
              <a:rPr lang="en-US" b="1" dirty="0" smtClean="0">
                <a:latin typeface="Cambria Math" pitchFamily="18" charset="0"/>
                <a:ea typeface="Cambria Math" pitchFamily="18" charset="0"/>
                <a:cs typeface="Times New Roman" pitchFamily="18" charset="0"/>
              </a:rPr>
              <a:t>G</a:t>
            </a:r>
            <a:r>
              <a:rPr lang="en-US" baseline="30000" dirty="0" smtClean="0">
                <a:latin typeface="Cambria Math" pitchFamily="18" charset="0"/>
                <a:ea typeface="Cambria Math" pitchFamily="18" charset="0"/>
                <a:cs typeface="Times New Roman" pitchFamily="18" charset="0"/>
              </a:rPr>
              <a:t>T</a:t>
            </a:r>
            <a:r>
              <a:rPr lang="en-US" dirty="0" smtClean="0">
                <a:latin typeface="Cambria Math" pitchFamily="18" charset="0"/>
                <a:ea typeface="Cambria Math" pitchFamily="18" charset="0"/>
                <a:cs typeface="Times New Roman" pitchFamily="18" charset="0"/>
              </a:rPr>
              <a:t> </a:t>
            </a:r>
            <a:r>
              <a:rPr lang="el-GR" b="1" dirty="0" smtClean="0">
                <a:latin typeface="Cambria Math"/>
                <a:ea typeface="Cambria Math"/>
                <a:cs typeface="Times New Roman" pitchFamily="18" charset="0"/>
              </a:rPr>
              <a:t>λ</a:t>
            </a:r>
            <a:r>
              <a:rPr lang="en-US" b="1" dirty="0" smtClean="0">
                <a:latin typeface="Cambria Math"/>
                <a:ea typeface="Cambria Math"/>
                <a:cs typeface="Times New Roman" pitchFamily="18" charset="0"/>
              </a:rPr>
              <a:t> </a:t>
            </a:r>
            <a:r>
              <a:rPr lang="en-US" dirty="0" smtClean="0">
                <a:latin typeface="Times New Roman" pitchFamily="18" charset="0"/>
                <a:ea typeface="Cambria Math"/>
                <a:cs typeface="Times New Roman" pitchFamily="18" charset="0"/>
              </a:rPr>
              <a:t> and  </a:t>
            </a:r>
            <a:r>
              <a:rPr lang="en-US" b="1" dirty="0" smtClean="0">
                <a:latin typeface="Cambria Math"/>
                <a:ea typeface="Cambria Math"/>
                <a:cs typeface="Times New Roman" pitchFamily="18" charset="0"/>
              </a:rPr>
              <a:t>Gm=d</a:t>
            </a:r>
            <a:r>
              <a:rPr lang="el-GR" dirty="0" smtClean="0">
                <a:latin typeface="Cambria Math"/>
                <a:ea typeface="Cambria Math"/>
                <a:cs typeface="Times New Roman" pitchFamily="18" charset="0"/>
              </a:rPr>
              <a:t> </a:t>
            </a:r>
            <a:r>
              <a:rPr lang="en-US" dirty="0" smtClean="0">
                <a:latin typeface="Cambria Math"/>
                <a:ea typeface="Cambria Math"/>
                <a:cs typeface="Times New Roman" pitchFamily="18" charset="0"/>
              </a:rPr>
              <a:t/>
            </a:r>
            <a:br>
              <a:rPr lang="en-US" dirty="0" smtClean="0">
                <a:latin typeface="Cambria Math"/>
                <a:ea typeface="Cambria Math"/>
                <a:cs typeface="Times New Roman" pitchFamily="18" charset="0"/>
              </a:rPr>
            </a:br>
            <a:r>
              <a:rPr lang="en-US" dirty="0" smtClean="0">
                <a:latin typeface="Cambria Math"/>
                <a:ea typeface="Cambria Math"/>
                <a:cs typeface="Times New Roman" pitchFamily="18" charset="0"/>
              </a:rPr>
              <a:t/>
            </a:r>
            <a:br>
              <a:rPr lang="en-US" dirty="0" smtClean="0">
                <a:latin typeface="Cambria Math"/>
                <a:ea typeface="Cambria Math"/>
                <a:cs typeface="Times New Roman" pitchFamily="18" charset="0"/>
              </a:rPr>
            </a:br>
            <a:r>
              <a:rPr lang="en-US" b="1" dirty="0" smtClean="0">
                <a:latin typeface="Cambria Math"/>
                <a:ea typeface="Cambria Math"/>
                <a:cs typeface="Times New Roman" pitchFamily="18" charset="0"/>
              </a:rPr>
              <a:t> ½G</a:t>
            </a:r>
            <a:r>
              <a:rPr lang="en-US" b="1" dirty="0" smtClean="0">
                <a:latin typeface="Cambria Math" pitchFamily="18" charset="0"/>
                <a:ea typeface="Cambria Math" pitchFamily="18" charset="0"/>
                <a:cs typeface="Times New Roman" pitchFamily="18" charset="0"/>
              </a:rPr>
              <a:t>G</a:t>
            </a:r>
            <a:r>
              <a:rPr lang="en-US" baseline="30000" dirty="0" smtClean="0">
                <a:latin typeface="Cambria Math" pitchFamily="18" charset="0"/>
                <a:ea typeface="Cambria Math" pitchFamily="18" charset="0"/>
                <a:cs typeface="Times New Roman" pitchFamily="18" charset="0"/>
              </a:rPr>
              <a:t>T</a:t>
            </a:r>
            <a:r>
              <a:rPr lang="el-GR" b="1" dirty="0" smtClean="0">
                <a:latin typeface="Cambria Math"/>
                <a:ea typeface="Cambria Math"/>
                <a:cs typeface="Times New Roman" pitchFamily="18" charset="0"/>
              </a:rPr>
              <a:t> λ</a:t>
            </a:r>
            <a:r>
              <a:rPr lang="en-US" dirty="0" smtClean="0">
                <a:latin typeface="Cambria Math" pitchFamily="18" charset="0"/>
                <a:ea typeface="Cambria Math" pitchFamily="18" charset="0"/>
                <a:cs typeface="Times New Roman" pitchFamily="18" charset="0"/>
              </a:rPr>
              <a:t> </a:t>
            </a:r>
            <a:r>
              <a:rPr lang="en-US" b="1" dirty="0" smtClean="0">
                <a:latin typeface="Cambria Math"/>
                <a:ea typeface="Cambria Math"/>
                <a:cs typeface="Times New Roman" pitchFamily="18" charset="0"/>
              </a:rPr>
              <a:t>=d</a:t>
            </a:r>
            <a:br>
              <a:rPr lang="en-US" b="1" dirty="0" smtClean="0">
                <a:latin typeface="Cambria Math"/>
                <a:ea typeface="Cambria Math"/>
                <a:cs typeface="Times New Roman" pitchFamily="18" charset="0"/>
              </a:rPr>
            </a:br>
            <a:r>
              <a:rPr lang="en-US" b="1" dirty="0" smtClean="0">
                <a:latin typeface="Cambria Math"/>
                <a:ea typeface="Cambria Math"/>
                <a:cs typeface="Times New Roman" pitchFamily="18" charset="0"/>
              </a:rPr>
              <a:t/>
            </a:r>
            <a:br>
              <a:rPr lang="en-US" b="1" dirty="0" smtClean="0">
                <a:latin typeface="Cambria Math"/>
                <a:ea typeface="Cambria Math"/>
                <a:cs typeface="Times New Roman" pitchFamily="18" charset="0"/>
              </a:rPr>
            </a:br>
            <a:r>
              <a:rPr lang="en-US" b="1" dirty="0" smtClean="0">
                <a:latin typeface="Cambria Math"/>
                <a:ea typeface="Cambria Math"/>
                <a:cs typeface="Times New Roman" pitchFamily="18" charset="0"/>
              </a:rPr>
              <a:t> </a:t>
            </a:r>
            <a:r>
              <a:rPr lang="el-GR" b="1" dirty="0" smtClean="0">
                <a:latin typeface="Cambria Math"/>
                <a:ea typeface="Cambria Math"/>
                <a:cs typeface="Times New Roman" pitchFamily="18" charset="0"/>
              </a:rPr>
              <a:t>λ</a:t>
            </a:r>
            <a:r>
              <a:rPr lang="en-US" dirty="0" smtClean="0">
                <a:latin typeface="Cambria Math" pitchFamily="18" charset="0"/>
                <a:ea typeface="Cambria Math" pitchFamily="18" charset="0"/>
                <a:cs typeface="Times New Roman" pitchFamily="18" charset="0"/>
              </a:rPr>
              <a:t> </a:t>
            </a:r>
            <a:r>
              <a:rPr lang="en-US" b="1" dirty="0" smtClean="0">
                <a:latin typeface="Cambria Math"/>
                <a:ea typeface="Cambria Math"/>
                <a:cs typeface="Times New Roman" pitchFamily="18" charset="0"/>
              </a:rPr>
              <a:t>= </a:t>
            </a:r>
            <a:r>
              <a:rPr lang="en-US" dirty="0" smtClean="0">
                <a:latin typeface="Cambria Math"/>
                <a:ea typeface="Cambria Math"/>
                <a:cs typeface="Times New Roman" pitchFamily="18" charset="0"/>
              </a:rPr>
              <a:t>2[</a:t>
            </a:r>
            <a:r>
              <a:rPr lang="en-US" b="1" dirty="0" smtClean="0">
                <a:latin typeface="Cambria Math"/>
                <a:ea typeface="Cambria Math"/>
                <a:cs typeface="Times New Roman" pitchFamily="18" charset="0"/>
              </a:rPr>
              <a:t>G</a:t>
            </a:r>
            <a:r>
              <a:rPr lang="en-US" b="1" dirty="0" smtClean="0">
                <a:latin typeface="Cambria Math" pitchFamily="18" charset="0"/>
                <a:ea typeface="Cambria Math" pitchFamily="18" charset="0"/>
                <a:cs typeface="Times New Roman" pitchFamily="18" charset="0"/>
              </a:rPr>
              <a:t>G</a:t>
            </a:r>
            <a:r>
              <a:rPr lang="en-US" baseline="30000" dirty="0" smtClean="0">
                <a:latin typeface="Cambria Math" pitchFamily="18" charset="0"/>
                <a:ea typeface="Cambria Math" pitchFamily="18" charset="0"/>
                <a:cs typeface="Times New Roman" pitchFamily="18" charset="0"/>
              </a:rPr>
              <a:t>T</a:t>
            </a:r>
            <a:r>
              <a:rPr lang="el-GR" b="1" dirty="0" smtClean="0">
                <a:latin typeface="Cambria Math"/>
                <a:ea typeface="Cambria Math"/>
                <a:cs typeface="Times New Roman" pitchFamily="18" charset="0"/>
              </a:rPr>
              <a:t> </a:t>
            </a:r>
            <a:r>
              <a:rPr lang="en-US" dirty="0" smtClean="0">
                <a:latin typeface="Cambria Math"/>
                <a:ea typeface="Cambria Math"/>
                <a:cs typeface="Times New Roman" pitchFamily="18" charset="0"/>
              </a:rPr>
              <a:t>]</a:t>
            </a:r>
            <a:r>
              <a:rPr lang="en-US" baseline="30000" dirty="0" smtClean="0">
                <a:latin typeface="Cambria Math"/>
                <a:ea typeface="Cambria Math"/>
                <a:cs typeface="Times New Roman" pitchFamily="18" charset="0"/>
              </a:rPr>
              <a:t>-1</a:t>
            </a:r>
            <a:r>
              <a:rPr lang="en-US" b="1" dirty="0" smtClean="0">
                <a:latin typeface="Cambria Math"/>
                <a:ea typeface="Cambria Math"/>
                <a:cs typeface="Times New Roman" pitchFamily="18" charset="0"/>
              </a:rPr>
              <a:t>d</a:t>
            </a:r>
            <a:br>
              <a:rPr lang="en-US" b="1" dirty="0" smtClean="0">
                <a:latin typeface="Cambria Math"/>
                <a:ea typeface="Cambria Math"/>
                <a:cs typeface="Times New Roman" pitchFamily="18" charset="0"/>
              </a:rPr>
            </a:br>
            <a:r>
              <a:rPr lang="en-US" b="1" dirty="0" smtClean="0">
                <a:latin typeface="Cambria Math"/>
                <a:ea typeface="Cambria Math"/>
                <a:cs typeface="Times New Roman" pitchFamily="18" charset="0"/>
              </a:rPr>
              <a:t/>
            </a:r>
            <a:br>
              <a:rPr lang="en-US" b="1" dirty="0" smtClean="0">
                <a:latin typeface="Cambria Math"/>
                <a:ea typeface="Cambria Math"/>
                <a:cs typeface="Times New Roman" pitchFamily="18" charset="0"/>
              </a:rPr>
            </a:br>
            <a:r>
              <a:rPr lang="en-US" i="1" dirty="0" smtClean="0">
                <a:latin typeface="Cambria Math" pitchFamily="18" charset="0"/>
                <a:ea typeface="Cambria Math" pitchFamily="18" charset="0"/>
                <a:cs typeface="Times New Roman" pitchFamily="18" charset="0"/>
              </a:rPr>
              <a:t> </a:t>
            </a:r>
            <a:r>
              <a:rPr lang="en-US" b="1" dirty="0" smtClean="0">
                <a:latin typeface="Cambria Math" pitchFamily="18" charset="0"/>
                <a:ea typeface="Cambria Math" pitchFamily="18" charset="0"/>
                <a:cs typeface="Times New Roman" pitchFamily="18" charset="0"/>
              </a:rPr>
              <a:t>m</a:t>
            </a:r>
            <a:r>
              <a:rPr lang="en-US" i="1" dirty="0" smtClean="0">
                <a:latin typeface="Cambria Math" pitchFamily="18" charset="0"/>
                <a:ea typeface="Cambria Math" pitchFamily="18" charset="0"/>
                <a:cs typeface="Times New Roman" pitchFamily="18" charset="0"/>
              </a:rPr>
              <a:t>=</a:t>
            </a:r>
            <a:r>
              <a:rPr lang="en-US" b="1" dirty="0" smtClean="0">
                <a:latin typeface="Cambria Math" pitchFamily="18" charset="0"/>
                <a:ea typeface="Cambria Math" pitchFamily="18" charset="0"/>
                <a:cs typeface="Times New Roman" pitchFamily="18" charset="0"/>
              </a:rPr>
              <a:t>G</a:t>
            </a:r>
            <a:r>
              <a:rPr lang="en-US" baseline="30000" dirty="0" smtClean="0">
                <a:latin typeface="Cambria Math" pitchFamily="18" charset="0"/>
                <a:ea typeface="Cambria Math" pitchFamily="18" charset="0"/>
                <a:cs typeface="Times New Roman" pitchFamily="18" charset="0"/>
              </a:rPr>
              <a:t>T</a:t>
            </a:r>
            <a:r>
              <a:rPr lang="en-US" dirty="0" smtClean="0">
                <a:latin typeface="Cambria Math" pitchFamily="18" charset="0"/>
                <a:ea typeface="Cambria Math" pitchFamily="18" charset="0"/>
                <a:cs typeface="Times New Roman" pitchFamily="18" charset="0"/>
              </a:rPr>
              <a:t> </a:t>
            </a:r>
            <a:r>
              <a:rPr lang="en-US" dirty="0" smtClean="0">
                <a:latin typeface="Cambria Math"/>
                <a:ea typeface="Cambria Math"/>
                <a:cs typeface="Times New Roman" pitchFamily="18" charset="0"/>
              </a:rPr>
              <a:t>[</a:t>
            </a:r>
            <a:r>
              <a:rPr lang="en-US" b="1" dirty="0" smtClean="0">
                <a:latin typeface="Cambria Math"/>
                <a:ea typeface="Cambria Math"/>
                <a:cs typeface="Times New Roman" pitchFamily="18" charset="0"/>
              </a:rPr>
              <a:t>G</a:t>
            </a:r>
            <a:r>
              <a:rPr lang="en-US" b="1" dirty="0" smtClean="0">
                <a:latin typeface="Cambria Math" pitchFamily="18" charset="0"/>
                <a:ea typeface="Cambria Math" pitchFamily="18" charset="0"/>
                <a:cs typeface="Times New Roman" pitchFamily="18" charset="0"/>
              </a:rPr>
              <a:t>G</a:t>
            </a:r>
            <a:r>
              <a:rPr lang="en-US" baseline="30000" dirty="0" smtClean="0">
                <a:latin typeface="Cambria Math" pitchFamily="18" charset="0"/>
                <a:ea typeface="Cambria Math" pitchFamily="18" charset="0"/>
                <a:cs typeface="Times New Roman" pitchFamily="18" charset="0"/>
              </a:rPr>
              <a:t>T</a:t>
            </a:r>
            <a:r>
              <a:rPr lang="el-GR" b="1" dirty="0" smtClean="0">
                <a:latin typeface="Cambria Math"/>
                <a:ea typeface="Cambria Math"/>
                <a:cs typeface="Times New Roman" pitchFamily="18" charset="0"/>
              </a:rPr>
              <a:t> </a:t>
            </a:r>
            <a:r>
              <a:rPr lang="en-US" dirty="0" smtClean="0">
                <a:latin typeface="Cambria Math"/>
                <a:ea typeface="Cambria Math"/>
                <a:cs typeface="Times New Roman" pitchFamily="18" charset="0"/>
              </a:rPr>
              <a:t>]</a:t>
            </a:r>
            <a:r>
              <a:rPr lang="en-US" baseline="30000" dirty="0" smtClean="0">
                <a:latin typeface="Cambria Math"/>
                <a:ea typeface="Cambria Math"/>
                <a:cs typeface="Times New Roman" pitchFamily="18" charset="0"/>
              </a:rPr>
              <a:t>-1</a:t>
            </a:r>
            <a:r>
              <a:rPr lang="en-US" b="1" dirty="0" smtClean="0">
                <a:latin typeface="Cambria Math"/>
                <a:ea typeface="Cambria Math"/>
                <a:cs typeface="Times New Roman" pitchFamily="18" charset="0"/>
              </a:rPr>
              <a:t>d</a:t>
            </a:r>
            <a:endParaRPr lang="en-US" baseline="-25000" dirty="0">
              <a:latin typeface="Times New Roman" pitchFamily="18" charset="0"/>
              <a:ea typeface="Cambria Math" pitchFamily="18" charset="0"/>
              <a:cs typeface="Times New Roman" pitchFamily="18" charset="0"/>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ea typeface="Cambria Math" pitchFamily="18" charset="0"/>
                <a:cs typeface="Times New Roman" pitchFamily="18" charset="0"/>
              </a:rPr>
              <a:t>presuming </a:t>
            </a:r>
            <a:r>
              <a:rPr lang="en-US" dirty="0" smtClean="0">
                <a:latin typeface="Cambria Math" pitchFamily="18" charset="0"/>
                <a:ea typeface="Cambria Math" pitchFamily="18" charset="0"/>
                <a:cs typeface="Times New Roman" pitchFamily="18" charset="0"/>
              </a:rPr>
              <a:t>[</a:t>
            </a:r>
            <a:r>
              <a:rPr lang="en-US" b="1" dirty="0" smtClean="0">
                <a:latin typeface="Cambria Math" pitchFamily="18" charset="0"/>
                <a:ea typeface="Cambria Math" pitchFamily="18" charset="0"/>
                <a:cs typeface="Times New Roman" pitchFamily="18" charset="0"/>
              </a:rPr>
              <a:t>GG</a:t>
            </a:r>
            <a:r>
              <a:rPr lang="en-US" baseline="30000" dirty="0" smtClean="0">
                <a:latin typeface="Cambria Math" pitchFamily="18" charset="0"/>
                <a:ea typeface="Cambria Math" pitchFamily="18" charset="0"/>
                <a:cs typeface="Times New Roman" pitchFamily="18" charset="0"/>
              </a:rPr>
              <a:t>T</a:t>
            </a:r>
            <a:r>
              <a:rPr lang="en-US" dirty="0" smtClean="0">
                <a:latin typeface="Cambria Math" pitchFamily="18" charset="0"/>
                <a:ea typeface="Cambria Math" pitchFamily="18" charset="0"/>
                <a:cs typeface="Times New Roman" pitchFamily="18" charset="0"/>
              </a:rPr>
              <a:t>] </a:t>
            </a:r>
            <a:r>
              <a:rPr lang="en-US" dirty="0" smtClean="0">
                <a:latin typeface="Times New Roman" pitchFamily="18" charset="0"/>
                <a:ea typeface="Cambria Math" pitchFamily="18" charset="0"/>
                <a:cs typeface="Times New Roman" pitchFamily="18" charset="0"/>
              </a:rPr>
              <a:t>has an inverse</a:t>
            </a:r>
            <a:endParaRPr lang="en-US" dirty="0">
              <a:latin typeface="Times New Roman" pitchFamily="18" charset="0"/>
              <a:ea typeface="Cambria Math" pitchFamily="18" charset="0"/>
              <a:cs typeface="Times New Roman" pitchFamily="18" charset="0"/>
            </a:endParaRPr>
          </a:p>
        </p:txBody>
      </p:sp>
      <p:sp>
        <p:nvSpPr>
          <p:cNvPr id="8" name="Title 1"/>
          <p:cNvSpPr txBox="1">
            <a:spLocks/>
          </p:cNvSpPr>
          <p:nvPr/>
        </p:nvSpPr>
        <p:spPr>
          <a:xfrm>
            <a:off x="381000" y="2209800"/>
            <a:ext cx="8229600" cy="21336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solidFill>
                <a:effectLst/>
                <a:uLnTx/>
                <a:uFillTx/>
                <a:latin typeface="Times New Roman" pitchFamily="18" charset="0"/>
                <a:ea typeface="Cambria Math" pitchFamily="18" charset="0"/>
                <a:cs typeface="Times New Roman" pitchFamily="18" charset="0"/>
              </a:rPr>
              <a:t>Minimum</a:t>
            </a:r>
            <a:r>
              <a:rPr kumimoji="0" lang="en-US" sz="4400" b="0" i="0" u="none" strike="noStrike" kern="1200" cap="none" spc="0" normalizeH="0" noProof="0" dirty="0" smtClean="0">
                <a:ln>
                  <a:noFill/>
                </a:ln>
                <a:solidFill>
                  <a:schemeClr val="tx1"/>
                </a:solidFill>
                <a:effectLst/>
                <a:uLnTx/>
                <a:uFillTx/>
                <a:latin typeface="Times New Roman" pitchFamily="18" charset="0"/>
                <a:ea typeface="Cambria Math" pitchFamily="18" charset="0"/>
                <a:cs typeface="Times New Roman" pitchFamily="18" charset="0"/>
              </a:rPr>
              <a:t> Length </a:t>
            </a:r>
            <a:r>
              <a:rPr kumimoji="0" lang="en-US" sz="4400" b="0" i="0" u="none" strike="noStrike" kern="1200" cap="none" spc="0" normalizeH="0" baseline="0" noProof="0" dirty="0" smtClean="0">
                <a:ln>
                  <a:noFill/>
                </a:ln>
                <a:solidFill>
                  <a:schemeClr val="tx1"/>
                </a:solidFill>
                <a:effectLst/>
                <a:uLnTx/>
                <a:uFillTx/>
                <a:latin typeface="Times New Roman" pitchFamily="18" charset="0"/>
                <a:ea typeface="Cambria Math" pitchFamily="18" charset="0"/>
                <a:cs typeface="Times New Roman" pitchFamily="18" charset="0"/>
              </a:rPr>
              <a:t>Solution</a:t>
            </a:r>
          </a:p>
          <a:p>
            <a:pPr marL="0" marR="0" lvl="0" indent="0" algn="ctr" defTabSz="914400" rtl="0" eaLnBrk="1" fontAlgn="auto" latinLnBrk="0" hangingPunct="1">
              <a:lnSpc>
                <a:spcPct val="100000"/>
              </a:lnSpc>
              <a:spcBef>
                <a:spcPct val="0"/>
              </a:spcBef>
              <a:spcAft>
                <a:spcPts val="0"/>
              </a:spcAft>
              <a:buClrTx/>
              <a:buSzTx/>
              <a:buFontTx/>
              <a:buNone/>
              <a:tabLst/>
              <a:defRPr/>
            </a:pPr>
            <a:endParaRPr lang="en-US" sz="4400" dirty="0" smtClean="0">
              <a:latin typeface="Times New Roman" pitchFamily="18" charset="0"/>
              <a:ea typeface="Cambria Math" pitchFamily="18" charset="0"/>
              <a:cs typeface="Times New Roman" pitchFamily="18" charset="0"/>
            </a:endParaRPr>
          </a:p>
          <a:p>
            <a:pPr lvl="0" algn="ctr">
              <a:spcBef>
                <a:spcPct val="0"/>
              </a:spcBef>
            </a:pPr>
            <a:r>
              <a:rPr lang="en-US" sz="4400" b="1" dirty="0" err="1" smtClean="0">
                <a:latin typeface="Cambria Math" pitchFamily="18" charset="0"/>
                <a:ea typeface="Cambria Math" pitchFamily="18" charset="0"/>
                <a:cs typeface="Times New Roman" pitchFamily="18" charset="0"/>
              </a:rPr>
              <a:t>m</a:t>
            </a:r>
            <a:r>
              <a:rPr lang="en-US" sz="4400" baseline="30000" dirty="0" err="1" smtClean="0">
                <a:latin typeface="Cambria Math" pitchFamily="18" charset="0"/>
                <a:ea typeface="Cambria Math" pitchFamily="18" charset="0"/>
                <a:cs typeface="Times New Roman" pitchFamily="18" charset="0"/>
              </a:rPr>
              <a:t>est</a:t>
            </a:r>
            <a:r>
              <a:rPr lang="en-US" sz="4400" i="1" dirty="0" smtClean="0">
                <a:latin typeface="Cambria Math" pitchFamily="18" charset="0"/>
                <a:ea typeface="Cambria Math" pitchFamily="18" charset="0"/>
                <a:cs typeface="Times New Roman" pitchFamily="18" charset="0"/>
              </a:rPr>
              <a:t>=</a:t>
            </a:r>
            <a:r>
              <a:rPr lang="en-US" sz="4400" b="1" dirty="0" smtClean="0">
                <a:latin typeface="Cambria Math" pitchFamily="18" charset="0"/>
                <a:ea typeface="Cambria Math" pitchFamily="18" charset="0"/>
                <a:cs typeface="Times New Roman" pitchFamily="18" charset="0"/>
              </a:rPr>
              <a:t>G</a:t>
            </a:r>
            <a:r>
              <a:rPr lang="en-US" sz="4400" baseline="30000" dirty="0" smtClean="0">
                <a:latin typeface="Cambria Math" pitchFamily="18" charset="0"/>
                <a:ea typeface="Cambria Math" pitchFamily="18" charset="0"/>
                <a:cs typeface="Times New Roman" pitchFamily="18" charset="0"/>
              </a:rPr>
              <a:t>T</a:t>
            </a:r>
            <a:r>
              <a:rPr lang="en-US" sz="4400" dirty="0" smtClean="0">
                <a:latin typeface="Cambria Math" pitchFamily="18" charset="0"/>
                <a:ea typeface="Cambria Math" pitchFamily="18" charset="0"/>
                <a:cs typeface="Times New Roman" pitchFamily="18" charset="0"/>
              </a:rPr>
              <a:t> </a:t>
            </a:r>
            <a:r>
              <a:rPr lang="en-US" sz="4400" dirty="0" smtClean="0">
                <a:latin typeface="Cambria Math"/>
                <a:ea typeface="Cambria Math"/>
                <a:cs typeface="Times New Roman" pitchFamily="18" charset="0"/>
              </a:rPr>
              <a:t>[</a:t>
            </a:r>
            <a:r>
              <a:rPr lang="en-US" sz="4400" b="1" dirty="0" smtClean="0">
                <a:latin typeface="Cambria Math"/>
                <a:ea typeface="Cambria Math"/>
                <a:cs typeface="Times New Roman" pitchFamily="18" charset="0"/>
              </a:rPr>
              <a:t>G</a:t>
            </a:r>
            <a:r>
              <a:rPr lang="en-US" sz="4400" b="1" dirty="0" smtClean="0">
                <a:latin typeface="Cambria Math" pitchFamily="18" charset="0"/>
                <a:ea typeface="Cambria Math" pitchFamily="18" charset="0"/>
                <a:cs typeface="Times New Roman" pitchFamily="18" charset="0"/>
              </a:rPr>
              <a:t>G</a:t>
            </a:r>
            <a:r>
              <a:rPr lang="en-US" sz="4400" baseline="30000" dirty="0" smtClean="0">
                <a:latin typeface="Cambria Math" pitchFamily="18" charset="0"/>
                <a:ea typeface="Cambria Math" pitchFamily="18" charset="0"/>
                <a:cs typeface="Times New Roman" pitchFamily="18" charset="0"/>
              </a:rPr>
              <a:t>T</a:t>
            </a:r>
            <a:r>
              <a:rPr lang="el-GR" sz="4400" b="1" dirty="0" smtClean="0">
                <a:latin typeface="Cambria Math"/>
                <a:ea typeface="Cambria Math"/>
                <a:cs typeface="Times New Roman" pitchFamily="18" charset="0"/>
              </a:rPr>
              <a:t> </a:t>
            </a:r>
            <a:r>
              <a:rPr lang="en-US" sz="4400" dirty="0" smtClean="0">
                <a:latin typeface="Cambria Math"/>
                <a:ea typeface="Cambria Math"/>
                <a:cs typeface="Times New Roman" pitchFamily="18" charset="0"/>
              </a:rPr>
              <a:t>]</a:t>
            </a:r>
            <a:r>
              <a:rPr lang="en-US" sz="4400" baseline="30000" dirty="0" smtClean="0">
                <a:latin typeface="Cambria Math"/>
                <a:ea typeface="Cambria Math"/>
                <a:cs typeface="Times New Roman" pitchFamily="18" charset="0"/>
              </a:rPr>
              <a:t>-1</a:t>
            </a:r>
            <a:r>
              <a:rPr lang="en-US" sz="4400" b="1" dirty="0" smtClean="0">
                <a:latin typeface="Cambria Math"/>
                <a:ea typeface="Cambria Math"/>
                <a:cs typeface="Times New Roman" pitchFamily="18" charset="0"/>
              </a:rPr>
              <a:t>d</a:t>
            </a:r>
            <a:endParaRPr kumimoji="0" lang="en-US" sz="4400" b="0" i="0" u="none" strike="noStrike" kern="1200" cap="none" spc="0" normalizeH="0" baseline="0" noProof="0" dirty="0">
              <a:ln>
                <a:noFill/>
              </a:ln>
              <a:solidFill>
                <a:schemeClr val="tx1"/>
              </a:solidFill>
              <a:effectLst/>
              <a:uLnTx/>
              <a:uFillTx/>
              <a:latin typeface="Times New Roman" pitchFamily="18" charset="0"/>
              <a:ea typeface="Cambria Math" pitchFamily="18" charset="0"/>
              <a:cs typeface="Times New Roman" pitchFamily="18" charset="0"/>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ea typeface="Cambria Math" pitchFamily="18" charset="0"/>
                <a:cs typeface="Times New Roman" pitchFamily="18" charset="0"/>
              </a:rPr>
              <a:t>presuming </a:t>
            </a:r>
            <a:r>
              <a:rPr lang="en-US" dirty="0" smtClean="0">
                <a:latin typeface="Cambria Math" pitchFamily="18" charset="0"/>
                <a:ea typeface="Cambria Math" pitchFamily="18" charset="0"/>
                <a:cs typeface="Times New Roman" pitchFamily="18" charset="0"/>
              </a:rPr>
              <a:t>[</a:t>
            </a:r>
            <a:r>
              <a:rPr lang="en-US" b="1" dirty="0" smtClean="0">
                <a:latin typeface="Cambria Math" pitchFamily="18" charset="0"/>
                <a:ea typeface="Cambria Math" pitchFamily="18" charset="0"/>
                <a:cs typeface="Times New Roman" pitchFamily="18" charset="0"/>
              </a:rPr>
              <a:t>GG</a:t>
            </a:r>
            <a:r>
              <a:rPr lang="en-US" baseline="30000" dirty="0" smtClean="0">
                <a:latin typeface="Cambria Math" pitchFamily="18" charset="0"/>
                <a:ea typeface="Cambria Math" pitchFamily="18" charset="0"/>
                <a:cs typeface="Times New Roman" pitchFamily="18" charset="0"/>
              </a:rPr>
              <a:t>T</a:t>
            </a:r>
            <a:r>
              <a:rPr lang="en-US" dirty="0" smtClean="0">
                <a:latin typeface="Cambria Math" pitchFamily="18" charset="0"/>
                <a:ea typeface="Cambria Math" pitchFamily="18" charset="0"/>
                <a:cs typeface="Times New Roman" pitchFamily="18" charset="0"/>
              </a:rPr>
              <a:t>] </a:t>
            </a:r>
            <a:r>
              <a:rPr lang="en-US" dirty="0" smtClean="0">
                <a:latin typeface="Times New Roman" pitchFamily="18" charset="0"/>
                <a:ea typeface="Cambria Math" pitchFamily="18" charset="0"/>
                <a:cs typeface="Times New Roman" pitchFamily="18" charset="0"/>
              </a:rPr>
              <a:t>has an inverse</a:t>
            </a:r>
            <a:endParaRPr lang="en-US" dirty="0">
              <a:latin typeface="Times New Roman" pitchFamily="18" charset="0"/>
              <a:ea typeface="Cambria Math" pitchFamily="18" charset="0"/>
              <a:cs typeface="Times New Roman" pitchFamily="18" charset="0"/>
            </a:endParaRPr>
          </a:p>
        </p:txBody>
      </p:sp>
      <p:sp>
        <p:nvSpPr>
          <p:cNvPr id="8" name="Title 1"/>
          <p:cNvSpPr txBox="1">
            <a:spLocks/>
          </p:cNvSpPr>
          <p:nvPr/>
        </p:nvSpPr>
        <p:spPr>
          <a:xfrm>
            <a:off x="381000" y="2209800"/>
            <a:ext cx="8229600" cy="21336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solidFill>
                <a:effectLst/>
                <a:uLnTx/>
                <a:uFillTx/>
                <a:latin typeface="Times New Roman" pitchFamily="18" charset="0"/>
                <a:ea typeface="Cambria Math" pitchFamily="18" charset="0"/>
                <a:cs typeface="Times New Roman" pitchFamily="18" charset="0"/>
              </a:rPr>
              <a:t>Minimum</a:t>
            </a:r>
            <a:r>
              <a:rPr kumimoji="0" lang="en-US" sz="4400" b="0" i="0" u="none" strike="noStrike" kern="1200" cap="none" spc="0" normalizeH="0" noProof="0" dirty="0" smtClean="0">
                <a:ln>
                  <a:noFill/>
                </a:ln>
                <a:solidFill>
                  <a:schemeClr val="tx1"/>
                </a:solidFill>
                <a:effectLst/>
                <a:uLnTx/>
                <a:uFillTx/>
                <a:latin typeface="Times New Roman" pitchFamily="18" charset="0"/>
                <a:ea typeface="Cambria Math" pitchFamily="18" charset="0"/>
                <a:cs typeface="Times New Roman" pitchFamily="18" charset="0"/>
              </a:rPr>
              <a:t> Length </a:t>
            </a:r>
            <a:r>
              <a:rPr kumimoji="0" lang="en-US" sz="4400" b="0" i="0" u="none" strike="noStrike" kern="1200" cap="none" spc="0" normalizeH="0" baseline="0" noProof="0" dirty="0" smtClean="0">
                <a:ln>
                  <a:noFill/>
                </a:ln>
                <a:solidFill>
                  <a:schemeClr val="tx1"/>
                </a:solidFill>
                <a:effectLst/>
                <a:uLnTx/>
                <a:uFillTx/>
                <a:latin typeface="Times New Roman" pitchFamily="18" charset="0"/>
                <a:ea typeface="Cambria Math" pitchFamily="18" charset="0"/>
                <a:cs typeface="Times New Roman" pitchFamily="18" charset="0"/>
              </a:rPr>
              <a:t>Solution</a:t>
            </a:r>
          </a:p>
          <a:p>
            <a:pPr marL="0" marR="0" lvl="0" indent="0" algn="ctr" defTabSz="914400" rtl="0" eaLnBrk="1" fontAlgn="auto" latinLnBrk="0" hangingPunct="1">
              <a:lnSpc>
                <a:spcPct val="100000"/>
              </a:lnSpc>
              <a:spcBef>
                <a:spcPct val="0"/>
              </a:spcBef>
              <a:spcAft>
                <a:spcPts val="0"/>
              </a:spcAft>
              <a:buClrTx/>
              <a:buSzTx/>
              <a:buFontTx/>
              <a:buNone/>
              <a:tabLst/>
              <a:defRPr/>
            </a:pPr>
            <a:endParaRPr lang="en-US" sz="4400" dirty="0" smtClean="0">
              <a:latin typeface="Times New Roman" pitchFamily="18" charset="0"/>
              <a:ea typeface="Cambria Math" pitchFamily="18" charset="0"/>
              <a:cs typeface="Times New Roman" pitchFamily="18" charset="0"/>
            </a:endParaRPr>
          </a:p>
          <a:p>
            <a:pPr lvl="0" algn="ctr">
              <a:spcBef>
                <a:spcPct val="0"/>
              </a:spcBef>
            </a:pPr>
            <a:r>
              <a:rPr lang="en-US" sz="4400" b="1" dirty="0" err="1" smtClean="0">
                <a:latin typeface="Cambria Math" pitchFamily="18" charset="0"/>
                <a:ea typeface="Cambria Math" pitchFamily="18" charset="0"/>
                <a:cs typeface="Times New Roman" pitchFamily="18" charset="0"/>
              </a:rPr>
              <a:t>m</a:t>
            </a:r>
            <a:r>
              <a:rPr lang="en-US" sz="4400" baseline="30000" dirty="0" err="1" smtClean="0">
                <a:latin typeface="Cambria Math" pitchFamily="18" charset="0"/>
                <a:ea typeface="Cambria Math" pitchFamily="18" charset="0"/>
                <a:cs typeface="Times New Roman" pitchFamily="18" charset="0"/>
              </a:rPr>
              <a:t>est</a:t>
            </a:r>
            <a:r>
              <a:rPr lang="en-US" sz="4400" i="1" dirty="0" smtClean="0">
                <a:latin typeface="Cambria Math" pitchFamily="18" charset="0"/>
                <a:ea typeface="Cambria Math" pitchFamily="18" charset="0"/>
                <a:cs typeface="Times New Roman" pitchFamily="18" charset="0"/>
              </a:rPr>
              <a:t>=</a:t>
            </a:r>
            <a:r>
              <a:rPr lang="en-US" sz="4400" b="1" dirty="0" smtClean="0">
                <a:latin typeface="Cambria Math" pitchFamily="18" charset="0"/>
                <a:ea typeface="Cambria Math" pitchFamily="18" charset="0"/>
                <a:cs typeface="Times New Roman" pitchFamily="18" charset="0"/>
              </a:rPr>
              <a:t>G</a:t>
            </a:r>
            <a:r>
              <a:rPr lang="en-US" sz="4400" baseline="30000" dirty="0" smtClean="0">
                <a:latin typeface="Cambria Math" pitchFamily="18" charset="0"/>
                <a:ea typeface="Cambria Math" pitchFamily="18" charset="0"/>
                <a:cs typeface="Times New Roman" pitchFamily="18" charset="0"/>
              </a:rPr>
              <a:t>T</a:t>
            </a:r>
            <a:r>
              <a:rPr lang="en-US" sz="4400" dirty="0" smtClean="0">
                <a:latin typeface="Cambria Math" pitchFamily="18" charset="0"/>
                <a:ea typeface="Cambria Math" pitchFamily="18" charset="0"/>
                <a:cs typeface="Times New Roman" pitchFamily="18" charset="0"/>
              </a:rPr>
              <a:t> </a:t>
            </a:r>
            <a:r>
              <a:rPr lang="en-US" sz="4400" dirty="0" smtClean="0">
                <a:latin typeface="Cambria Math"/>
                <a:ea typeface="Cambria Math"/>
                <a:cs typeface="Times New Roman" pitchFamily="18" charset="0"/>
              </a:rPr>
              <a:t>[</a:t>
            </a:r>
            <a:r>
              <a:rPr lang="en-US" sz="4400" b="1" dirty="0" smtClean="0">
                <a:latin typeface="Cambria Math"/>
                <a:ea typeface="Cambria Math"/>
                <a:cs typeface="Times New Roman" pitchFamily="18" charset="0"/>
              </a:rPr>
              <a:t>G</a:t>
            </a:r>
            <a:r>
              <a:rPr lang="en-US" sz="4400" b="1" dirty="0" smtClean="0">
                <a:latin typeface="Cambria Math" pitchFamily="18" charset="0"/>
                <a:ea typeface="Cambria Math" pitchFamily="18" charset="0"/>
                <a:cs typeface="Times New Roman" pitchFamily="18" charset="0"/>
              </a:rPr>
              <a:t>G</a:t>
            </a:r>
            <a:r>
              <a:rPr lang="en-US" sz="4400" baseline="30000" dirty="0" smtClean="0">
                <a:latin typeface="Cambria Math" pitchFamily="18" charset="0"/>
                <a:ea typeface="Cambria Math" pitchFamily="18" charset="0"/>
                <a:cs typeface="Times New Roman" pitchFamily="18" charset="0"/>
              </a:rPr>
              <a:t>T</a:t>
            </a:r>
            <a:r>
              <a:rPr lang="el-GR" sz="4400" b="1" dirty="0" smtClean="0">
                <a:latin typeface="Cambria Math"/>
                <a:ea typeface="Cambria Math"/>
                <a:cs typeface="Times New Roman" pitchFamily="18" charset="0"/>
              </a:rPr>
              <a:t> </a:t>
            </a:r>
            <a:r>
              <a:rPr lang="en-US" sz="4400" dirty="0" smtClean="0">
                <a:latin typeface="Cambria Math"/>
                <a:ea typeface="Cambria Math"/>
                <a:cs typeface="Times New Roman" pitchFamily="18" charset="0"/>
              </a:rPr>
              <a:t>]</a:t>
            </a:r>
            <a:r>
              <a:rPr lang="en-US" sz="4400" baseline="30000" dirty="0" smtClean="0">
                <a:latin typeface="Cambria Math"/>
                <a:ea typeface="Cambria Math"/>
                <a:cs typeface="Times New Roman" pitchFamily="18" charset="0"/>
              </a:rPr>
              <a:t>-1</a:t>
            </a:r>
            <a:r>
              <a:rPr lang="en-US" sz="4400" b="1" dirty="0" smtClean="0">
                <a:latin typeface="Cambria Math"/>
                <a:ea typeface="Cambria Math"/>
                <a:cs typeface="Times New Roman" pitchFamily="18" charset="0"/>
              </a:rPr>
              <a:t>d</a:t>
            </a:r>
            <a:endParaRPr kumimoji="0" lang="en-US" sz="4400" b="0" i="0" u="none" strike="noStrike" kern="1200" cap="none" spc="0" normalizeH="0" baseline="0" noProof="0" dirty="0">
              <a:ln>
                <a:noFill/>
              </a:ln>
              <a:solidFill>
                <a:schemeClr val="tx1"/>
              </a:solidFill>
              <a:effectLst/>
              <a:uLnTx/>
              <a:uFillTx/>
              <a:latin typeface="Times New Roman" pitchFamily="18" charset="0"/>
              <a:ea typeface="Cambria Math" pitchFamily="18" charset="0"/>
              <a:cs typeface="Times New Roman" pitchFamily="18" charset="0"/>
            </a:endParaRPr>
          </a:p>
        </p:txBody>
      </p:sp>
      <p:sp>
        <p:nvSpPr>
          <p:cNvPr id="5" name="Freeform 4"/>
          <p:cNvSpPr/>
          <p:nvPr/>
        </p:nvSpPr>
        <p:spPr>
          <a:xfrm>
            <a:off x="4051495" y="4363329"/>
            <a:ext cx="1969477" cy="1041009"/>
          </a:xfrm>
          <a:custGeom>
            <a:avLst/>
            <a:gdLst>
              <a:gd name="connsiteX0" fmla="*/ 0 w 1969477"/>
              <a:gd name="connsiteY0" fmla="*/ 0 h 1041009"/>
              <a:gd name="connsiteX1" fmla="*/ 801859 w 1969477"/>
              <a:gd name="connsiteY1" fmla="*/ 576776 h 1041009"/>
              <a:gd name="connsiteX2" fmla="*/ 450167 w 1969477"/>
              <a:gd name="connsiteY2" fmla="*/ 829994 h 1041009"/>
              <a:gd name="connsiteX3" fmla="*/ 1969477 w 1969477"/>
              <a:gd name="connsiteY3" fmla="*/ 1041009 h 1041009"/>
            </a:gdLst>
            <a:ahLst/>
            <a:cxnLst>
              <a:cxn ang="0">
                <a:pos x="connsiteX0" y="connsiteY0"/>
              </a:cxn>
              <a:cxn ang="0">
                <a:pos x="connsiteX1" y="connsiteY1"/>
              </a:cxn>
              <a:cxn ang="0">
                <a:pos x="connsiteX2" y="connsiteY2"/>
              </a:cxn>
              <a:cxn ang="0">
                <a:pos x="connsiteX3" y="connsiteY3"/>
              </a:cxn>
            </a:cxnLst>
            <a:rect l="l" t="t" r="r" b="b"/>
            <a:pathLst>
              <a:path w="1969477" h="1041009">
                <a:moveTo>
                  <a:pt x="0" y="0"/>
                </a:moveTo>
                <a:cubicBezTo>
                  <a:pt x="363415" y="219222"/>
                  <a:pt x="726831" y="438444"/>
                  <a:pt x="801859" y="576776"/>
                </a:cubicBezTo>
                <a:cubicBezTo>
                  <a:pt x="876887" y="715108"/>
                  <a:pt x="255564" y="752622"/>
                  <a:pt x="450167" y="829994"/>
                </a:cubicBezTo>
                <a:cubicBezTo>
                  <a:pt x="644770" y="907366"/>
                  <a:pt x="1307123" y="974187"/>
                  <a:pt x="1969477" y="1041009"/>
                </a:cubicBezTo>
              </a:path>
            </a:pathLst>
          </a:custGeom>
          <a:ln w="3810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Title 1"/>
          <p:cNvSpPr txBox="1">
            <a:spLocks/>
          </p:cNvSpPr>
          <p:nvPr/>
        </p:nvSpPr>
        <p:spPr>
          <a:xfrm>
            <a:off x="5410200" y="4800600"/>
            <a:ext cx="3200400" cy="11430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smtClean="0">
                <a:ln>
                  <a:noFill/>
                </a:ln>
                <a:solidFill>
                  <a:srgbClr val="FF0000"/>
                </a:solidFill>
                <a:effectLst/>
                <a:uLnTx/>
                <a:uFillTx/>
                <a:latin typeface="Times New Roman" pitchFamily="18" charset="0"/>
                <a:ea typeface="Cambria Math" pitchFamily="18" charset="0"/>
                <a:cs typeface="Times New Roman" pitchFamily="18" charset="0"/>
              </a:rPr>
              <a:t>memorize</a:t>
            </a:r>
            <a:endParaRPr kumimoji="0" lang="en-US" sz="3200" b="0" i="0" u="none" strike="noStrike" kern="1200" cap="none" spc="0" normalizeH="0" baseline="0" noProof="0" dirty="0">
              <a:ln>
                <a:noFill/>
              </a:ln>
              <a:solidFill>
                <a:srgbClr val="FF0000"/>
              </a:solidFill>
              <a:effectLst/>
              <a:uLnTx/>
              <a:uFillTx/>
              <a:latin typeface="Times New Roman" pitchFamily="18" charset="0"/>
              <a:ea typeface="Cambria Math" pitchFamily="18" charset="0"/>
              <a:cs typeface="Times New Roman" pitchFamily="18" charset="0"/>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00200"/>
            <a:ext cx="8229600" cy="3200400"/>
          </a:xfrm>
        </p:spPr>
        <p:txBody>
          <a:bodyPr>
            <a:normAutofit/>
          </a:bodyPr>
          <a:lstStyle/>
          <a:p>
            <a:r>
              <a:rPr lang="en-US" dirty="0" smtClean="0">
                <a:latin typeface="Times New Roman" pitchFamily="18" charset="0"/>
                <a:cs typeface="Times New Roman" pitchFamily="18" charset="0"/>
              </a:rPr>
              <a:t>Part 4</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Covariance</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txBox="1">
            <a:spLocks/>
          </p:cNvSpPr>
          <p:nvPr/>
        </p:nvSpPr>
        <p:spPr>
          <a:xfrm>
            <a:off x="0" y="381000"/>
            <a:ext cx="9144000" cy="6096000"/>
          </a:xfrm>
          <a:prstGeom prst="rect">
            <a:avLst/>
          </a:prstGeom>
        </p:spPr>
        <p:txBody>
          <a:bodyPr vert="horz" lIns="91440" tIns="45720" rIns="91440" bIns="45720" rtlCol="0" anchor="ctr">
            <a:normAutofit fontScale="85000" lnSpcReduction="20000"/>
          </a:bodyPr>
          <a:lstStyle/>
          <a:p>
            <a:pPr lvl="0" algn="ctr">
              <a:spcBef>
                <a:spcPct val="0"/>
              </a:spcBef>
              <a:defRPr/>
            </a:pPr>
            <a:r>
              <a:rPr lang="en-US" sz="4400" dirty="0" smtClean="0">
                <a:latin typeface="Times New Roman" pitchFamily="18" charset="0"/>
                <a:ea typeface="Cambria Math" pitchFamily="18" charset="0"/>
                <a:cs typeface="Times New Roman" pitchFamily="18" charset="0"/>
              </a:rPr>
              <a:t>Least Squares Solution</a:t>
            </a:r>
          </a:p>
          <a:p>
            <a:pPr lvl="0" algn="ctr">
              <a:spcBef>
                <a:spcPct val="0"/>
              </a:spcBef>
            </a:pPr>
            <a:r>
              <a:rPr lang="en-US" sz="4400" b="1" dirty="0" err="1" smtClean="0">
                <a:latin typeface="Cambria Math" pitchFamily="18" charset="0"/>
                <a:ea typeface="Cambria Math" pitchFamily="18" charset="0"/>
                <a:cs typeface="Times New Roman" pitchFamily="18" charset="0"/>
              </a:rPr>
              <a:t>m</a:t>
            </a:r>
            <a:r>
              <a:rPr lang="en-US" sz="4400" baseline="30000" dirty="0" err="1" smtClean="0">
                <a:latin typeface="Cambria Math" pitchFamily="18" charset="0"/>
                <a:ea typeface="Cambria Math" pitchFamily="18" charset="0"/>
                <a:cs typeface="Times New Roman" pitchFamily="18" charset="0"/>
              </a:rPr>
              <a:t>est</a:t>
            </a:r>
            <a:r>
              <a:rPr lang="en-US" sz="4400" i="1" dirty="0" smtClean="0">
                <a:latin typeface="Cambria Math" pitchFamily="18" charset="0"/>
                <a:ea typeface="Cambria Math" pitchFamily="18" charset="0"/>
                <a:cs typeface="Times New Roman" pitchFamily="18" charset="0"/>
              </a:rPr>
              <a:t>=</a:t>
            </a:r>
            <a:r>
              <a:rPr lang="en-US" sz="4400" dirty="0" smtClean="0">
                <a:latin typeface="Cambria Math" pitchFamily="18" charset="0"/>
                <a:ea typeface="Cambria Math" pitchFamily="18" charset="0"/>
                <a:cs typeface="Times New Roman" pitchFamily="18" charset="0"/>
              </a:rPr>
              <a:t> </a:t>
            </a:r>
            <a:r>
              <a:rPr lang="en-US" sz="4400" dirty="0" smtClean="0">
                <a:latin typeface="Cambria Math"/>
                <a:ea typeface="Cambria Math"/>
                <a:cs typeface="Times New Roman" pitchFamily="18" charset="0"/>
              </a:rPr>
              <a:t>[</a:t>
            </a:r>
            <a:r>
              <a:rPr lang="en-US" sz="4400" b="1" dirty="0" smtClean="0">
                <a:latin typeface="Cambria Math" pitchFamily="18" charset="0"/>
                <a:ea typeface="Cambria Math" pitchFamily="18" charset="0"/>
                <a:cs typeface="Times New Roman" pitchFamily="18" charset="0"/>
              </a:rPr>
              <a:t>G</a:t>
            </a:r>
            <a:r>
              <a:rPr lang="en-US" sz="4400" baseline="30000" dirty="0" smtClean="0">
                <a:latin typeface="Cambria Math" pitchFamily="18" charset="0"/>
                <a:ea typeface="Cambria Math" pitchFamily="18" charset="0"/>
                <a:cs typeface="Times New Roman" pitchFamily="18" charset="0"/>
              </a:rPr>
              <a:t>T</a:t>
            </a:r>
            <a:r>
              <a:rPr lang="en-US" sz="4400" b="1" dirty="0" smtClean="0">
                <a:latin typeface="Cambria Math"/>
                <a:ea typeface="Cambria Math"/>
                <a:cs typeface="Times New Roman" pitchFamily="18" charset="0"/>
              </a:rPr>
              <a:t>G</a:t>
            </a:r>
            <a:r>
              <a:rPr lang="el-GR" sz="4400" b="1" dirty="0" smtClean="0">
                <a:latin typeface="Cambria Math"/>
                <a:ea typeface="Cambria Math"/>
                <a:cs typeface="Times New Roman" pitchFamily="18" charset="0"/>
              </a:rPr>
              <a:t> </a:t>
            </a:r>
            <a:r>
              <a:rPr lang="en-US" sz="4400" dirty="0" smtClean="0">
                <a:latin typeface="Cambria Math"/>
                <a:ea typeface="Cambria Math"/>
                <a:cs typeface="Times New Roman" pitchFamily="18" charset="0"/>
              </a:rPr>
              <a:t>]</a:t>
            </a:r>
            <a:r>
              <a:rPr lang="en-US" sz="4400" baseline="30000" dirty="0" smtClean="0">
                <a:latin typeface="Cambria Math"/>
                <a:ea typeface="Cambria Math"/>
                <a:cs typeface="Times New Roman" pitchFamily="18" charset="0"/>
              </a:rPr>
              <a:t>-1</a:t>
            </a:r>
            <a:r>
              <a:rPr lang="en-US" sz="4400" b="1" dirty="0" smtClean="0">
                <a:latin typeface="Cambria Math" pitchFamily="18" charset="0"/>
                <a:ea typeface="Cambria Math" pitchFamily="18" charset="0"/>
                <a:cs typeface="Times New Roman" pitchFamily="18" charset="0"/>
              </a:rPr>
              <a:t>G</a:t>
            </a:r>
            <a:r>
              <a:rPr lang="en-US" sz="4400" baseline="30000" dirty="0" smtClean="0">
                <a:latin typeface="Cambria Math" pitchFamily="18" charset="0"/>
                <a:ea typeface="Cambria Math" pitchFamily="18" charset="0"/>
                <a:cs typeface="Times New Roman" pitchFamily="18" charset="0"/>
              </a:rPr>
              <a:t>T</a:t>
            </a:r>
            <a:r>
              <a:rPr lang="en-US" sz="4400" b="1" dirty="0" smtClean="0">
                <a:latin typeface="Cambria Math"/>
                <a:ea typeface="Cambria Math"/>
                <a:cs typeface="Times New Roman" pitchFamily="18" charset="0"/>
              </a:rPr>
              <a:t>d</a:t>
            </a:r>
            <a:endParaRPr lang="en-US" sz="4400" dirty="0" smtClean="0">
              <a:latin typeface="Times New Roman" pitchFamily="18" charset="0"/>
              <a:ea typeface="Cambria Math" pitchFamily="18" charset="0"/>
              <a:cs typeface="Times New Roman" pitchFamily="18" charset="0"/>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4400" b="0" i="0" u="none" strike="noStrike" kern="1200" cap="none" spc="0" normalizeH="0" baseline="0" noProof="0" dirty="0" smtClean="0">
              <a:ln>
                <a:noFill/>
              </a:ln>
              <a:solidFill>
                <a:schemeClr val="tx1"/>
              </a:solidFill>
              <a:effectLst/>
              <a:uLnTx/>
              <a:uFillTx/>
              <a:latin typeface="Times New Roman" pitchFamily="18" charset="0"/>
              <a:ea typeface="Cambria Math" pitchFamily="18" charset="0"/>
              <a:cs typeface="Times New Roman" pitchFamily="18" charset="0"/>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lang="en-US" sz="4400" dirty="0" smtClean="0">
              <a:latin typeface="Times New Roman" pitchFamily="18" charset="0"/>
              <a:ea typeface="Cambria Math" pitchFamily="18" charset="0"/>
              <a:cs typeface="Times New Roman" pitchFamily="18" charset="0"/>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4400" b="0" i="0" u="none" strike="noStrike" kern="1200" cap="none" spc="0" normalizeH="0" baseline="0" noProof="0" dirty="0" smtClean="0">
              <a:ln>
                <a:noFill/>
              </a:ln>
              <a:solidFill>
                <a:schemeClr val="tx1"/>
              </a:solidFill>
              <a:effectLst/>
              <a:uLnTx/>
              <a:uFillTx/>
              <a:latin typeface="Times New Roman" pitchFamily="18" charset="0"/>
              <a:ea typeface="Cambria Math" pitchFamily="18" charset="0"/>
              <a:cs typeface="Times New Roman" pitchFamily="18" charset="0"/>
            </a:endParaRP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solidFill>
                <a:effectLst/>
                <a:uLnTx/>
                <a:uFillTx/>
                <a:latin typeface="Times New Roman" pitchFamily="18" charset="0"/>
                <a:ea typeface="Cambria Math" pitchFamily="18" charset="0"/>
                <a:cs typeface="Times New Roman" pitchFamily="18" charset="0"/>
              </a:rPr>
              <a:t>Minimum</a:t>
            </a:r>
            <a:r>
              <a:rPr kumimoji="0" lang="en-US" sz="4400" b="0" i="0" u="none" strike="noStrike" kern="1200" cap="none" spc="0" normalizeH="0" noProof="0" dirty="0" smtClean="0">
                <a:ln>
                  <a:noFill/>
                </a:ln>
                <a:solidFill>
                  <a:schemeClr val="tx1"/>
                </a:solidFill>
                <a:effectLst/>
                <a:uLnTx/>
                <a:uFillTx/>
                <a:latin typeface="Times New Roman" pitchFamily="18" charset="0"/>
                <a:ea typeface="Cambria Math" pitchFamily="18" charset="0"/>
                <a:cs typeface="Times New Roman" pitchFamily="18" charset="0"/>
              </a:rPr>
              <a:t> Length </a:t>
            </a:r>
            <a:r>
              <a:rPr kumimoji="0" lang="en-US" sz="4400" b="0" i="0" u="none" strike="noStrike" kern="1200" cap="none" spc="0" normalizeH="0" baseline="0" noProof="0" dirty="0" smtClean="0">
                <a:ln>
                  <a:noFill/>
                </a:ln>
                <a:solidFill>
                  <a:schemeClr val="tx1"/>
                </a:solidFill>
                <a:effectLst/>
                <a:uLnTx/>
                <a:uFillTx/>
                <a:latin typeface="Times New Roman" pitchFamily="18" charset="0"/>
                <a:ea typeface="Cambria Math" pitchFamily="18" charset="0"/>
                <a:cs typeface="Times New Roman" pitchFamily="18" charset="0"/>
              </a:rPr>
              <a:t>Solution</a:t>
            </a:r>
            <a:endParaRPr lang="en-US" sz="4400" dirty="0" smtClean="0">
              <a:latin typeface="Times New Roman" pitchFamily="18" charset="0"/>
              <a:ea typeface="Cambria Math" pitchFamily="18" charset="0"/>
              <a:cs typeface="Times New Roman" pitchFamily="18" charset="0"/>
            </a:endParaRPr>
          </a:p>
          <a:p>
            <a:pPr lvl="0" algn="ctr">
              <a:spcBef>
                <a:spcPct val="0"/>
              </a:spcBef>
            </a:pPr>
            <a:r>
              <a:rPr lang="en-US" sz="4400" b="1" dirty="0" err="1" smtClean="0">
                <a:latin typeface="Cambria Math" pitchFamily="18" charset="0"/>
                <a:ea typeface="Cambria Math" pitchFamily="18" charset="0"/>
                <a:cs typeface="Times New Roman" pitchFamily="18" charset="0"/>
              </a:rPr>
              <a:t>m</a:t>
            </a:r>
            <a:r>
              <a:rPr lang="en-US" sz="4400" baseline="30000" dirty="0" err="1" smtClean="0">
                <a:latin typeface="Cambria Math" pitchFamily="18" charset="0"/>
                <a:ea typeface="Cambria Math" pitchFamily="18" charset="0"/>
                <a:cs typeface="Times New Roman" pitchFamily="18" charset="0"/>
              </a:rPr>
              <a:t>est</a:t>
            </a:r>
            <a:r>
              <a:rPr lang="en-US" sz="4400" i="1" dirty="0" smtClean="0">
                <a:latin typeface="Cambria Math" pitchFamily="18" charset="0"/>
                <a:ea typeface="Cambria Math" pitchFamily="18" charset="0"/>
                <a:cs typeface="Times New Roman" pitchFamily="18" charset="0"/>
              </a:rPr>
              <a:t>=</a:t>
            </a:r>
            <a:r>
              <a:rPr lang="en-US" sz="4400" b="1" dirty="0" smtClean="0">
                <a:latin typeface="Cambria Math" pitchFamily="18" charset="0"/>
                <a:ea typeface="Cambria Math" pitchFamily="18" charset="0"/>
                <a:cs typeface="Times New Roman" pitchFamily="18" charset="0"/>
              </a:rPr>
              <a:t>G</a:t>
            </a:r>
            <a:r>
              <a:rPr lang="en-US" sz="4400" baseline="30000" dirty="0" smtClean="0">
                <a:latin typeface="Cambria Math" pitchFamily="18" charset="0"/>
                <a:ea typeface="Cambria Math" pitchFamily="18" charset="0"/>
                <a:cs typeface="Times New Roman" pitchFamily="18" charset="0"/>
              </a:rPr>
              <a:t>T</a:t>
            </a:r>
            <a:r>
              <a:rPr lang="en-US" sz="4400" dirty="0" smtClean="0">
                <a:latin typeface="Cambria Math" pitchFamily="18" charset="0"/>
                <a:ea typeface="Cambria Math" pitchFamily="18" charset="0"/>
                <a:cs typeface="Times New Roman" pitchFamily="18" charset="0"/>
              </a:rPr>
              <a:t> </a:t>
            </a:r>
            <a:r>
              <a:rPr lang="en-US" sz="4400" dirty="0" smtClean="0">
                <a:latin typeface="Cambria Math"/>
                <a:ea typeface="Cambria Math"/>
                <a:cs typeface="Times New Roman" pitchFamily="18" charset="0"/>
              </a:rPr>
              <a:t>[</a:t>
            </a:r>
            <a:r>
              <a:rPr lang="en-US" sz="4400" b="1" dirty="0" smtClean="0">
                <a:latin typeface="Cambria Math"/>
                <a:ea typeface="Cambria Math"/>
                <a:cs typeface="Times New Roman" pitchFamily="18" charset="0"/>
              </a:rPr>
              <a:t>G</a:t>
            </a:r>
            <a:r>
              <a:rPr lang="en-US" sz="4400" b="1" dirty="0" smtClean="0">
                <a:latin typeface="Cambria Math" pitchFamily="18" charset="0"/>
                <a:ea typeface="Cambria Math" pitchFamily="18" charset="0"/>
                <a:cs typeface="Times New Roman" pitchFamily="18" charset="0"/>
              </a:rPr>
              <a:t>G</a:t>
            </a:r>
            <a:r>
              <a:rPr lang="en-US" sz="4400" baseline="30000" dirty="0" smtClean="0">
                <a:latin typeface="Cambria Math" pitchFamily="18" charset="0"/>
                <a:ea typeface="Cambria Math" pitchFamily="18" charset="0"/>
                <a:cs typeface="Times New Roman" pitchFamily="18" charset="0"/>
              </a:rPr>
              <a:t>T</a:t>
            </a:r>
            <a:r>
              <a:rPr lang="el-GR" sz="4400" b="1" dirty="0" smtClean="0">
                <a:latin typeface="Cambria Math"/>
                <a:ea typeface="Cambria Math"/>
                <a:cs typeface="Times New Roman" pitchFamily="18" charset="0"/>
              </a:rPr>
              <a:t> </a:t>
            </a:r>
            <a:r>
              <a:rPr lang="en-US" sz="4400" dirty="0" smtClean="0">
                <a:latin typeface="Cambria Math"/>
                <a:ea typeface="Cambria Math"/>
                <a:cs typeface="Times New Roman" pitchFamily="18" charset="0"/>
              </a:rPr>
              <a:t>]</a:t>
            </a:r>
            <a:r>
              <a:rPr lang="en-US" sz="4400" baseline="30000" dirty="0" smtClean="0">
                <a:latin typeface="Cambria Math"/>
                <a:ea typeface="Cambria Math"/>
                <a:cs typeface="Times New Roman" pitchFamily="18" charset="0"/>
              </a:rPr>
              <a:t>-1</a:t>
            </a:r>
            <a:r>
              <a:rPr lang="en-US" sz="4400" b="1" dirty="0" smtClean="0">
                <a:latin typeface="Cambria Math"/>
                <a:ea typeface="Cambria Math"/>
                <a:cs typeface="Times New Roman" pitchFamily="18" charset="0"/>
              </a:rPr>
              <a:t>d</a:t>
            </a:r>
          </a:p>
          <a:p>
            <a:pPr lvl="0" algn="ctr">
              <a:spcBef>
                <a:spcPct val="0"/>
              </a:spcBef>
            </a:pPr>
            <a:endParaRPr kumimoji="0" lang="en-US" sz="4400" b="1" i="0" u="none" strike="noStrike" kern="1200" cap="none" spc="0" normalizeH="0" baseline="0" noProof="0" dirty="0" smtClean="0">
              <a:ln>
                <a:noFill/>
              </a:ln>
              <a:solidFill>
                <a:schemeClr val="tx1"/>
              </a:solidFill>
              <a:effectLst/>
              <a:uLnTx/>
              <a:uFillTx/>
              <a:latin typeface="Cambria Math"/>
              <a:ea typeface="Cambria Math"/>
              <a:cs typeface="Times New Roman" pitchFamily="18" charset="0"/>
            </a:endParaRPr>
          </a:p>
          <a:p>
            <a:pPr lvl="0" algn="ctr">
              <a:spcBef>
                <a:spcPct val="0"/>
              </a:spcBef>
            </a:pPr>
            <a:endParaRPr lang="en-US" sz="4400" b="1" dirty="0" smtClean="0">
              <a:latin typeface="Cambria Math"/>
              <a:ea typeface="Cambria Math"/>
              <a:cs typeface="Times New Roman" pitchFamily="18" charset="0"/>
            </a:endParaRPr>
          </a:p>
          <a:p>
            <a:pPr lvl="0" algn="ctr">
              <a:spcBef>
                <a:spcPct val="0"/>
              </a:spcBef>
            </a:pPr>
            <a:endParaRPr kumimoji="0" lang="en-US" sz="4400" b="1" i="0" u="none" strike="noStrike" kern="1200" cap="none" spc="0" normalizeH="0" baseline="0" noProof="0" dirty="0" smtClean="0">
              <a:ln>
                <a:noFill/>
              </a:ln>
              <a:solidFill>
                <a:schemeClr val="tx1"/>
              </a:solidFill>
              <a:effectLst/>
              <a:uLnTx/>
              <a:uFillTx/>
              <a:latin typeface="Cambria Math"/>
              <a:ea typeface="Cambria Math"/>
              <a:cs typeface="Times New Roman" pitchFamily="18" charset="0"/>
            </a:endParaRPr>
          </a:p>
          <a:p>
            <a:pPr lvl="0" algn="ctr">
              <a:spcBef>
                <a:spcPct val="0"/>
              </a:spcBef>
            </a:pPr>
            <a:r>
              <a:rPr lang="en-US" sz="4400" dirty="0" smtClean="0">
                <a:latin typeface="Times New Roman" pitchFamily="18" charset="0"/>
                <a:ea typeface="Cambria Math"/>
                <a:cs typeface="Times New Roman" pitchFamily="18" charset="0"/>
              </a:rPr>
              <a:t>both have the linear form</a:t>
            </a:r>
          </a:p>
          <a:p>
            <a:pPr algn="ctr">
              <a:spcBef>
                <a:spcPct val="0"/>
              </a:spcBef>
            </a:pPr>
            <a:r>
              <a:rPr lang="en-US" sz="4400" b="1" dirty="0" smtClean="0">
                <a:latin typeface="Cambria Math" pitchFamily="18" charset="0"/>
                <a:ea typeface="Cambria Math" pitchFamily="18" charset="0"/>
                <a:cs typeface="Times New Roman" pitchFamily="18" charset="0"/>
              </a:rPr>
              <a:t>m</a:t>
            </a:r>
            <a:r>
              <a:rPr lang="en-US" sz="4400" i="1" dirty="0" smtClean="0">
                <a:latin typeface="Cambria Math" pitchFamily="18" charset="0"/>
                <a:ea typeface="Cambria Math" pitchFamily="18" charset="0"/>
                <a:cs typeface="Times New Roman" pitchFamily="18" charset="0"/>
              </a:rPr>
              <a:t>=</a:t>
            </a:r>
            <a:r>
              <a:rPr lang="en-US" sz="4400" b="1" dirty="0" err="1" smtClean="0">
                <a:latin typeface="Cambria Math" pitchFamily="18" charset="0"/>
                <a:ea typeface="Cambria Math" pitchFamily="18" charset="0"/>
                <a:cs typeface="Times New Roman" pitchFamily="18" charset="0"/>
              </a:rPr>
              <a:t>M</a:t>
            </a:r>
            <a:r>
              <a:rPr lang="en-US" sz="4400" b="1" dirty="0" err="1" smtClean="0">
                <a:latin typeface="Cambria Math"/>
                <a:ea typeface="Cambria Math"/>
                <a:cs typeface="Times New Roman" pitchFamily="18" charset="0"/>
              </a:rPr>
              <a:t>d</a:t>
            </a:r>
            <a:endParaRPr kumimoji="0" lang="en-US" sz="4400" i="0" u="none" strike="noStrike" kern="1200" cap="none" spc="0" normalizeH="0" baseline="0" noProof="0" dirty="0">
              <a:ln>
                <a:noFill/>
              </a:ln>
              <a:solidFill>
                <a:schemeClr val="tx1"/>
              </a:solidFill>
              <a:effectLst/>
              <a:uLnTx/>
              <a:uFillTx/>
              <a:latin typeface="Times New Roman" pitchFamily="18" charset="0"/>
              <a:ea typeface="Cambria Math" pitchFamily="18" charset="0"/>
              <a:cs typeface="Times New Roman" pitchFamily="18" charset="0"/>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a:xfrm>
            <a:off x="304800" y="304800"/>
            <a:ext cx="8229600" cy="6172200"/>
          </a:xfrm>
          <a:prstGeom prst="rect">
            <a:avLst/>
          </a:prstGeom>
        </p:spPr>
        <p:txBody>
          <a:bodyPr vert="horz" lIns="91440" tIns="45720" rIns="91440" bIns="45720" rtlCol="0" anchor="ctr">
            <a:normAutofit fontScale="85000" lnSpcReduction="20000"/>
          </a:bodyPr>
          <a:lstStyle/>
          <a:p>
            <a:pPr lvl="0" algn="ctr">
              <a:spcBef>
                <a:spcPct val="0"/>
              </a:spcBef>
            </a:pPr>
            <a:r>
              <a:rPr lang="en-US" sz="4400" dirty="0" smtClean="0">
                <a:latin typeface="Times New Roman" pitchFamily="18" charset="0"/>
                <a:ea typeface="Cambria Math"/>
                <a:cs typeface="Times New Roman" pitchFamily="18" charset="0"/>
              </a:rPr>
              <a:t>but if</a:t>
            </a:r>
          </a:p>
          <a:p>
            <a:pPr algn="ctr">
              <a:spcBef>
                <a:spcPct val="0"/>
              </a:spcBef>
            </a:pPr>
            <a:r>
              <a:rPr lang="en-US" sz="4400" b="1" dirty="0" smtClean="0">
                <a:latin typeface="Cambria Math" pitchFamily="18" charset="0"/>
                <a:ea typeface="Cambria Math" pitchFamily="18" charset="0"/>
                <a:cs typeface="Times New Roman" pitchFamily="18" charset="0"/>
              </a:rPr>
              <a:t>m</a:t>
            </a:r>
            <a:r>
              <a:rPr lang="en-US" sz="4400" i="1" dirty="0" smtClean="0">
                <a:latin typeface="Cambria Math" pitchFamily="18" charset="0"/>
                <a:ea typeface="Cambria Math" pitchFamily="18" charset="0"/>
                <a:cs typeface="Times New Roman" pitchFamily="18" charset="0"/>
              </a:rPr>
              <a:t>=</a:t>
            </a:r>
            <a:r>
              <a:rPr lang="en-US" sz="4400" b="1" dirty="0" err="1" smtClean="0">
                <a:latin typeface="Cambria Math" pitchFamily="18" charset="0"/>
                <a:ea typeface="Cambria Math" pitchFamily="18" charset="0"/>
                <a:cs typeface="Times New Roman" pitchFamily="18" charset="0"/>
              </a:rPr>
              <a:t>M</a:t>
            </a:r>
            <a:r>
              <a:rPr lang="en-US" sz="4400" b="1" dirty="0" err="1" smtClean="0">
                <a:latin typeface="Cambria Math"/>
                <a:ea typeface="Cambria Math"/>
                <a:cs typeface="Times New Roman" pitchFamily="18" charset="0"/>
              </a:rPr>
              <a:t>d</a:t>
            </a:r>
            <a:endParaRPr lang="en-US" sz="4400" b="1" dirty="0" smtClean="0">
              <a:latin typeface="Cambria Math"/>
              <a:ea typeface="Cambria Math"/>
              <a:cs typeface="Times New Roman" pitchFamily="18" charset="0"/>
            </a:endParaRPr>
          </a:p>
          <a:p>
            <a:pPr algn="ctr">
              <a:spcBef>
                <a:spcPct val="0"/>
              </a:spcBef>
            </a:pPr>
            <a:r>
              <a:rPr kumimoji="0" lang="en-US" sz="4400" i="0" u="none" strike="noStrike" kern="1200" cap="none" spc="0" normalizeH="0" baseline="0" noProof="0" dirty="0" smtClean="0">
                <a:ln>
                  <a:noFill/>
                </a:ln>
                <a:solidFill>
                  <a:schemeClr val="tx1"/>
                </a:solidFill>
                <a:effectLst/>
                <a:uLnTx/>
                <a:uFillTx/>
                <a:latin typeface="Times New Roman" pitchFamily="18" charset="0"/>
                <a:ea typeface="Cambria Math"/>
                <a:cs typeface="Times New Roman" pitchFamily="18" charset="0"/>
              </a:rPr>
              <a:t>then</a:t>
            </a:r>
            <a:endParaRPr lang="en-US" sz="4400" b="1" dirty="0" smtClean="0">
              <a:latin typeface="Times New Roman" pitchFamily="18" charset="0"/>
              <a:ea typeface="Cambria Math"/>
              <a:cs typeface="Times New Roman" pitchFamily="18" charset="0"/>
            </a:endParaRPr>
          </a:p>
          <a:p>
            <a:pPr algn="ctr">
              <a:spcBef>
                <a:spcPct val="0"/>
              </a:spcBef>
            </a:pPr>
            <a:r>
              <a:rPr kumimoji="0" lang="en-US" sz="4400" i="0" u="none" strike="noStrike" kern="1200" cap="none" spc="0" normalizeH="0" baseline="0" noProof="0" dirty="0" smtClean="0">
                <a:ln>
                  <a:noFill/>
                </a:ln>
                <a:solidFill>
                  <a:schemeClr val="tx1"/>
                </a:solidFill>
                <a:effectLst/>
                <a:uLnTx/>
                <a:uFillTx/>
                <a:latin typeface="Cambria Math"/>
                <a:ea typeface="Cambria Math"/>
                <a:cs typeface="Times New Roman" pitchFamily="18" charset="0"/>
              </a:rPr>
              <a:t>[</a:t>
            </a:r>
            <a:r>
              <a:rPr kumimoji="0" lang="en-US" sz="4400" i="0" u="none" strike="noStrike" kern="1200" cap="none" spc="0" normalizeH="0" baseline="0" noProof="0" dirty="0" err="1" smtClean="0">
                <a:ln>
                  <a:noFill/>
                </a:ln>
                <a:solidFill>
                  <a:schemeClr val="tx1"/>
                </a:solidFill>
                <a:effectLst/>
                <a:uLnTx/>
                <a:uFillTx/>
                <a:latin typeface="Cambria Math"/>
                <a:ea typeface="Cambria Math"/>
                <a:cs typeface="Times New Roman" pitchFamily="18" charset="0"/>
              </a:rPr>
              <a:t>cov</a:t>
            </a:r>
            <a:r>
              <a:rPr kumimoji="0" lang="en-US" sz="4400" i="0" u="none" strike="noStrike" kern="1200" cap="none" spc="0" normalizeH="0" baseline="0" noProof="0" dirty="0" smtClean="0">
                <a:ln>
                  <a:noFill/>
                </a:ln>
                <a:solidFill>
                  <a:schemeClr val="tx1"/>
                </a:solidFill>
                <a:effectLst/>
                <a:uLnTx/>
                <a:uFillTx/>
                <a:latin typeface="Cambria Math"/>
                <a:ea typeface="Cambria Math"/>
                <a:cs typeface="Times New Roman" pitchFamily="18" charset="0"/>
              </a:rPr>
              <a:t> </a:t>
            </a:r>
            <a:r>
              <a:rPr kumimoji="0" lang="en-US" sz="4400" b="1" i="0" u="none" strike="noStrike" kern="1200" cap="none" spc="0" normalizeH="0" baseline="0" noProof="0" dirty="0" smtClean="0">
                <a:ln>
                  <a:noFill/>
                </a:ln>
                <a:solidFill>
                  <a:schemeClr val="tx1"/>
                </a:solidFill>
                <a:effectLst/>
                <a:uLnTx/>
                <a:uFillTx/>
                <a:latin typeface="Cambria Math"/>
                <a:ea typeface="Cambria Math"/>
                <a:cs typeface="Times New Roman" pitchFamily="18" charset="0"/>
              </a:rPr>
              <a:t>m</a:t>
            </a:r>
            <a:r>
              <a:rPr kumimoji="0" lang="en-US" sz="4400" i="0" u="none" strike="noStrike" kern="1200" cap="none" spc="0" normalizeH="0" baseline="0" noProof="0" dirty="0" smtClean="0">
                <a:ln>
                  <a:noFill/>
                </a:ln>
                <a:solidFill>
                  <a:schemeClr val="tx1"/>
                </a:solidFill>
                <a:effectLst/>
                <a:uLnTx/>
                <a:uFillTx/>
                <a:latin typeface="Cambria Math"/>
                <a:ea typeface="Cambria Math"/>
                <a:cs typeface="Times New Roman" pitchFamily="18" charset="0"/>
              </a:rPr>
              <a:t>] </a:t>
            </a:r>
            <a:r>
              <a:rPr kumimoji="0" lang="en-US" sz="4400" b="1" i="0" u="none" strike="noStrike" kern="1200" cap="none" spc="0" normalizeH="0" baseline="0" noProof="0" dirty="0" smtClean="0">
                <a:ln>
                  <a:noFill/>
                </a:ln>
                <a:solidFill>
                  <a:schemeClr val="tx1"/>
                </a:solidFill>
                <a:effectLst/>
                <a:uLnTx/>
                <a:uFillTx/>
                <a:latin typeface="Cambria Math"/>
                <a:ea typeface="Cambria Math"/>
                <a:cs typeface="Times New Roman" pitchFamily="18" charset="0"/>
              </a:rPr>
              <a:t>= M </a:t>
            </a:r>
            <a:r>
              <a:rPr kumimoji="0" lang="en-US" sz="4400" i="0" u="none" strike="noStrike" kern="1200" cap="none" spc="0" normalizeH="0" baseline="0" noProof="0" dirty="0" smtClean="0">
                <a:ln>
                  <a:noFill/>
                </a:ln>
                <a:solidFill>
                  <a:schemeClr val="tx1"/>
                </a:solidFill>
                <a:effectLst/>
                <a:uLnTx/>
                <a:uFillTx/>
                <a:latin typeface="Cambria Math"/>
                <a:ea typeface="Cambria Math"/>
                <a:cs typeface="Times New Roman" pitchFamily="18" charset="0"/>
              </a:rPr>
              <a:t>[</a:t>
            </a:r>
            <a:r>
              <a:rPr kumimoji="0" lang="en-US" sz="4400" i="0" u="none" strike="noStrike" kern="1200" cap="none" spc="0" normalizeH="0" baseline="0" noProof="0" dirty="0" err="1" smtClean="0">
                <a:ln>
                  <a:noFill/>
                </a:ln>
                <a:solidFill>
                  <a:schemeClr val="tx1"/>
                </a:solidFill>
                <a:effectLst/>
                <a:uLnTx/>
                <a:uFillTx/>
                <a:latin typeface="Cambria Math"/>
                <a:ea typeface="Cambria Math"/>
                <a:cs typeface="Times New Roman" pitchFamily="18" charset="0"/>
              </a:rPr>
              <a:t>cov</a:t>
            </a:r>
            <a:r>
              <a:rPr kumimoji="0" lang="en-US" sz="4400" b="1" i="0" u="none" strike="noStrike" kern="1200" cap="none" spc="0" normalizeH="0" baseline="0" noProof="0" dirty="0" smtClean="0">
                <a:ln>
                  <a:noFill/>
                </a:ln>
                <a:solidFill>
                  <a:schemeClr val="tx1"/>
                </a:solidFill>
                <a:effectLst/>
                <a:uLnTx/>
                <a:uFillTx/>
                <a:latin typeface="Cambria Math"/>
                <a:ea typeface="Cambria Math"/>
                <a:cs typeface="Times New Roman" pitchFamily="18" charset="0"/>
              </a:rPr>
              <a:t> d</a:t>
            </a:r>
            <a:r>
              <a:rPr kumimoji="0" lang="en-US" sz="4400" i="0" u="none" strike="noStrike" kern="1200" cap="none" spc="0" normalizeH="0" baseline="0" noProof="0" dirty="0" smtClean="0">
                <a:ln>
                  <a:noFill/>
                </a:ln>
                <a:solidFill>
                  <a:schemeClr val="tx1"/>
                </a:solidFill>
                <a:effectLst/>
                <a:uLnTx/>
                <a:uFillTx/>
                <a:latin typeface="Cambria Math"/>
                <a:ea typeface="Cambria Math"/>
                <a:cs typeface="Times New Roman" pitchFamily="18" charset="0"/>
              </a:rPr>
              <a:t>] </a:t>
            </a:r>
            <a:r>
              <a:rPr kumimoji="0" lang="en-US" sz="4400" b="1" i="0" u="none" strike="noStrike" kern="1200" cap="none" spc="0" normalizeH="0" baseline="0" noProof="0" dirty="0" smtClean="0">
                <a:ln>
                  <a:noFill/>
                </a:ln>
                <a:solidFill>
                  <a:schemeClr val="tx1"/>
                </a:solidFill>
                <a:effectLst/>
                <a:uLnTx/>
                <a:uFillTx/>
                <a:latin typeface="Cambria Math"/>
                <a:ea typeface="Cambria Math"/>
                <a:cs typeface="Times New Roman" pitchFamily="18" charset="0"/>
              </a:rPr>
              <a:t>M</a:t>
            </a:r>
            <a:r>
              <a:rPr kumimoji="0" lang="en-US" sz="4400" i="0" u="none" strike="noStrike" kern="1200" cap="none" spc="0" normalizeH="0" baseline="30000" noProof="0" dirty="0" smtClean="0">
                <a:ln>
                  <a:noFill/>
                </a:ln>
                <a:solidFill>
                  <a:schemeClr val="tx1"/>
                </a:solidFill>
                <a:effectLst/>
                <a:uLnTx/>
                <a:uFillTx/>
                <a:latin typeface="Cambria Math"/>
                <a:ea typeface="Cambria Math"/>
                <a:cs typeface="Times New Roman" pitchFamily="18" charset="0"/>
              </a:rPr>
              <a:t>T</a:t>
            </a:r>
          </a:p>
          <a:p>
            <a:pPr algn="ctr">
              <a:spcBef>
                <a:spcPct val="0"/>
              </a:spcBef>
            </a:pPr>
            <a:endParaRPr lang="en-US" sz="4400" baseline="30000" dirty="0" smtClean="0">
              <a:latin typeface="Cambria Math"/>
              <a:ea typeface="Cambria Math"/>
              <a:cs typeface="Times New Roman" pitchFamily="18" charset="0"/>
            </a:endParaRPr>
          </a:p>
          <a:p>
            <a:pPr algn="ctr">
              <a:spcBef>
                <a:spcPct val="0"/>
              </a:spcBef>
            </a:pPr>
            <a:endParaRPr lang="en-US" sz="4400" baseline="30000" dirty="0" smtClean="0">
              <a:latin typeface="Cambria Math"/>
              <a:ea typeface="Cambria Math"/>
              <a:cs typeface="Times New Roman" pitchFamily="18" charset="0"/>
            </a:endParaRPr>
          </a:p>
          <a:p>
            <a:pPr algn="ctr">
              <a:spcBef>
                <a:spcPct val="0"/>
              </a:spcBef>
            </a:pPr>
            <a:endParaRPr lang="en-US" sz="4400" baseline="30000" dirty="0" smtClean="0">
              <a:latin typeface="Cambria Math"/>
              <a:ea typeface="Cambria Math"/>
              <a:cs typeface="Times New Roman" pitchFamily="18" charset="0"/>
            </a:endParaRPr>
          </a:p>
          <a:p>
            <a:pPr algn="ctr">
              <a:spcBef>
                <a:spcPct val="0"/>
              </a:spcBef>
            </a:pPr>
            <a:endParaRPr lang="en-US" sz="4400" baseline="30000" dirty="0" smtClean="0">
              <a:latin typeface="Cambria Math"/>
              <a:ea typeface="Cambria Math"/>
              <a:cs typeface="Times New Roman" pitchFamily="18" charset="0"/>
            </a:endParaRPr>
          </a:p>
          <a:p>
            <a:pPr lvl="0" algn="ctr">
              <a:spcBef>
                <a:spcPct val="0"/>
              </a:spcBef>
            </a:pPr>
            <a:r>
              <a:rPr lang="en-US" sz="4400" dirty="0" smtClean="0">
                <a:latin typeface="Times New Roman" pitchFamily="18" charset="0"/>
                <a:ea typeface="Cambria Math"/>
                <a:cs typeface="Times New Roman" pitchFamily="18" charset="0"/>
              </a:rPr>
              <a:t>when data are uncorrelated with uniform variance </a:t>
            </a:r>
            <a:r>
              <a:rPr lang="el-GR" sz="4400" i="1" dirty="0" smtClean="0">
                <a:latin typeface="Cambria Math"/>
                <a:ea typeface="Cambria Math"/>
                <a:cs typeface="Times New Roman" pitchFamily="18" charset="0"/>
              </a:rPr>
              <a:t>σ</a:t>
            </a:r>
            <a:r>
              <a:rPr lang="en-US" sz="4400" i="1" baseline="-25000" dirty="0" smtClean="0">
                <a:latin typeface="Times New Roman" pitchFamily="18" charset="0"/>
                <a:ea typeface="Cambria Math"/>
                <a:cs typeface="Times New Roman" pitchFamily="18" charset="0"/>
              </a:rPr>
              <a:t>d</a:t>
            </a:r>
            <a:r>
              <a:rPr lang="en-US" sz="4400" i="1" baseline="30000" dirty="0" smtClean="0">
                <a:latin typeface="Times New Roman" pitchFamily="18" charset="0"/>
                <a:ea typeface="Cambria Math"/>
                <a:cs typeface="Times New Roman" pitchFamily="18" charset="0"/>
              </a:rPr>
              <a:t>2</a:t>
            </a:r>
          </a:p>
          <a:p>
            <a:pPr lvl="0" algn="ctr">
              <a:spcBef>
                <a:spcPct val="0"/>
              </a:spcBef>
            </a:pPr>
            <a:endParaRPr lang="en-US" sz="4400" i="1" baseline="30000" dirty="0" smtClean="0">
              <a:latin typeface="Times New Roman" pitchFamily="18" charset="0"/>
              <a:ea typeface="Cambria Math"/>
              <a:cs typeface="Times New Roman" pitchFamily="18" charset="0"/>
            </a:endParaRPr>
          </a:p>
          <a:p>
            <a:pPr lvl="0" algn="ctr">
              <a:spcBef>
                <a:spcPct val="0"/>
              </a:spcBef>
            </a:pPr>
            <a:endParaRPr lang="en-US" sz="4400" i="1" baseline="30000" dirty="0" smtClean="0">
              <a:latin typeface="Times New Roman" pitchFamily="18" charset="0"/>
              <a:ea typeface="Cambria Math"/>
              <a:cs typeface="Times New Roman" pitchFamily="18" charset="0"/>
            </a:endParaRPr>
          </a:p>
          <a:p>
            <a:pPr lvl="0" algn="ctr">
              <a:spcBef>
                <a:spcPct val="0"/>
              </a:spcBef>
            </a:pPr>
            <a:r>
              <a:rPr lang="en-US" sz="4400" dirty="0" smtClean="0">
                <a:latin typeface="Cambria Math"/>
                <a:ea typeface="Cambria Math"/>
                <a:cs typeface="Times New Roman" pitchFamily="18" charset="0"/>
              </a:rPr>
              <a:t>[</a:t>
            </a:r>
            <a:r>
              <a:rPr lang="en-US" sz="4400" dirty="0" err="1" smtClean="0">
                <a:latin typeface="Cambria Math"/>
                <a:ea typeface="Cambria Math"/>
                <a:cs typeface="Times New Roman" pitchFamily="18" charset="0"/>
              </a:rPr>
              <a:t>cov</a:t>
            </a:r>
            <a:r>
              <a:rPr lang="en-US" sz="4400" b="1" dirty="0" smtClean="0">
                <a:latin typeface="Cambria Math"/>
                <a:ea typeface="Cambria Math"/>
                <a:cs typeface="Times New Roman" pitchFamily="18" charset="0"/>
              </a:rPr>
              <a:t> d</a:t>
            </a:r>
            <a:r>
              <a:rPr lang="en-US" sz="4400" dirty="0" smtClean="0">
                <a:latin typeface="Cambria Math"/>
                <a:ea typeface="Cambria Math"/>
                <a:cs typeface="Times New Roman" pitchFamily="18" charset="0"/>
              </a:rPr>
              <a:t>]=</a:t>
            </a:r>
            <a:r>
              <a:rPr lang="el-GR" sz="4400" i="1" dirty="0" smtClean="0">
                <a:latin typeface="Cambria Math"/>
                <a:ea typeface="Cambria Math"/>
                <a:cs typeface="Times New Roman" pitchFamily="18" charset="0"/>
              </a:rPr>
              <a:t>σ</a:t>
            </a:r>
            <a:r>
              <a:rPr lang="en-US" sz="4400" i="1" baseline="-25000" dirty="0" smtClean="0">
                <a:latin typeface="Times New Roman" pitchFamily="18" charset="0"/>
                <a:ea typeface="Cambria Math"/>
                <a:cs typeface="Times New Roman" pitchFamily="18" charset="0"/>
              </a:rPr>
              <a:t>d</a:t>
            </a:r>
            <a:r>
              <a:rPr lang="en-US" sz="4400" i="1" baseline="30000" dirty="0" smtClean="0">
                <a:latin typeface="Times New Roman" pitchFamily="18" charset="0"/>
                <a:ea typeface="Cambria Math"/>
                <a:cs typeface="Times New Roman" pitchFamily="18" charset="0"/>
              </a:rPr>
              <a:t>2</a:t>
            </a:r>
            <a:r>
              <a:rPr lang="en-US" sz="4400" b="1" dirty="0" smtClean="0">
                <a:latin typeface="Cambria Math"/>
                <a:ea typeface="Cambria Math"/>
                <a:cs typeface="Times New Roman" pitchFamily="18" charset="0"/>
              </a:rPr>
              <a:t>I</a:t>
            </a:r>
          </a:p>
          <a:p>
            <a:pPr lvl="0" algn="ctr">
              <a:spcBef>
                <a:spcPct val="0"/>
              </a:spcBef>
            </a:pPr>
            <a:endParaRPr lang="en-US" sz="4400" b="1" i="1" baseline="30000" dirty="0" smtClean="0">
              <a:latin typeface="Cambria Math"/>
              <a:ea typeface="Cambria Math"/>
              <a:cs typeface="Times New Roman" pitchFamily="18" charset="0"/>
            </a:endParaRPr>
          </a:p>
          <a:p>
            <a:pPr lvl="0" algn="ctr">
              <a:spcBef>
                <a:spcPct val="0"/>
              </a:spcBef>
            </a:pPr>
            <a:r>
              <a:rPr lang="en-US" sz="4400" dirty="0" smtClean="0">
                <a:latin typeface="Times New Roman" pitchFamily="18" charset="0"/>
                <a:ea typeface="Cambria Math"/>
                <a:cs typeface="Times New Roman" pitchFamily="18" charset="0"/>
              </a:rPr>
              <a:t>so</a:t>
            </a:r>
          </a:p>
          <a:p>
            <a:pPr lvl="0" algn="ctr">
              <a:spcBef>
                <a:spcPct val="0"/>
              </a:spcBef>
            </a:pPr>
            <a:endParaRPr lang="en-US" sz="4400" dirty="0" smtClean="0">
              <a:latin typeface="Times New Roman" pitchFamily="18" charset="0"/>
              <a:ea typeface="Cambria Math"/>
              <a:cs typeface="Times New Roman" pitchFamily="18" charset="0"/>
            </a:endParaRPr>
          </a:p>
          <a:p>
            <a:pPr algn="ctr">
              <a:spcBef>
                <a:spcPct val="0"/>
              </a:spcBef>
            </a:pPr>
            <a:endParaRPr kumimoji="0" lang="en-US" sz="4400" i="0" u="none" strike="noStrike" kern="1200" cap="none" spc="0" normalizeH="0" baseline="30000" noProof="0" dirty="0">
              <a:ln>
                <a:noFill/>
              </a:ln>
              <a:solidFill>
                <a:schemeClr val="tx1"/>
              </a:solidFill>
              <a:effectLst/>
              <a:uLnTx/>
              <a:uFillTx/>
              <a:latin typeface="Times New Roman" pitchFamily="18" charset="0"/>
              <a:ea typeface="Cambria Math" pitchFamily="18" charset="0"/>
              <a:cs typeface="Times New Roman" pitchFamily="18" charset="0"/>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txBox="1">
            <a:spLocks/>
          </p:cNvSpPr>
          <p:nvPr/>
        </p:nvSpPr>
        <p:spPr>
          <a:xfrm>
            <a:off x="0" y="381000"/>
            <a:ext cx="9144000" cy="6096000"/>
          </a:xfrm>
          <a:prstGeom prst="rect">
            <a:avLst/>
          </a:prstGeom>
        </p:spPr>
        <p:txBody>
          <a:bodyPr vert="horz" lIns="91440" tIns="45720" rIns="91440" bIns="45720" rtlCol="0" anchor="ctr">
            <a:normAutofit/>
          </a:bodyPr>
          <a:lstStyle/>
          <a:p>
            <a:pPr lvl="0" algn="ctr">
              <a:spcBef>
                <a:spcPct val="0"/>
              </a:spcBef>
              <a:defRPr/>
            </a:pPr>
            <a:r>
              <a:rPr lang="en-US" sz="4400" dirty="0" smtClean="0">
                <a:latin typeface="Times New Roman" pitchFamily="18" charset="0"/>
                <a:ea typeface="Cambria Math" pitchFamily="18" charset="0"/>
                <a:cs typeface="Times New Roman" pitchFamily="18" charset="0"/>
              </a:rPr>
              <a:t>Least Squares Solution</a:t>
            </a:r>
          </a:p>
          <a:p>
            <a:pPr lvl="0" algn="ctr">
              <a:spcBef>
                <a:spcPct val="0"/>
              </a:spcBef>
            </a:pPr>
            <a:r>
              <a:rPr lang="en-US" sz="3500" dirty="0" smtClean="0">
                <a:latin typeface="Cambria Math"/>
                <a:ea typeface="Cambria Math"/>
                <a:cs typeface="Times New Roman" pitchFamily="18" charset="0"/>
              </a:rPr>
              <a:t>[</a:t>
            </a:r>
            <a:r>
              <a:rPr lang="en-US" sz="3500" dirty="0" err="1" smtClean="0">
                <a:latin typeface="Cambria Math"/>
                <a:ea typeface="Cambria Math"/>
                <a:cs typeface="Times New Roman" pitchFamily="18" charset="0"/>
              </a:rPr>
              <a:t>cov</a:t>
            </a:r>
            <a:r>
              <a:rPr lang="en-US" sz="3500" dirty="0" smtClean="0">
                <a:latin typeface="Cambria Math"/>
                <a:ea typeface="Cambria Math"/>
                <a:cs typeface="Times New Roman" pitchFamily="18" charset="0"/>
              </a:rPr>
              <a:t> </a:t>
            </a:r>
            <a:r>
              <a:rPr lang="en-US" sz="3500" b="1" dirty="0" smtClean="0">
                <a:latin typeface="Cambria Math"/>
                <a:ea typeface="Cambria Math"/>
                <a:cs typeface="Times New Roman" pitchFamily="18" charset="0"/>
              </a:rPr>
              <a:t>m</a:t>
            </a:r>
            <a:r>
              <a:rPr lang="en-US" sz="3500" dirty="0" smtClean="0">
                <a:latin typeface="Cambria Math"/>
                <a:ea typeface="Cambria Math"/>
                <a:cs typeface="Times New Roman" pitchFamily="18" charset="0"/>
              </a:rPr>
              <a:t>] </a:t>
            </a:r>
            <a:r>
              <a:rPr lang="en-US" sz="3500" dirty="0" smtClean="0">
                <a:latin typeface="Cambria Math" pitchFamily="18" charset="0"/>
                <a:ea typeface="Cambria Math" pitchFamily="18" charset="0"/>
                <a:cs typeface="Times New Roman" pitchFamily="18" charset="0"/>
              </a:rPr>
              <a:t>= </a:t>
            </a:r>
            <a:r>
              <a:rPr lang="en-US" sz="3500" dirty="0" smtClean="0">
                <a:latin typeface="Cambria Math"/>
                <a:ea typeface="Cambria Math"/>
                <a:cs typeface="Times New Roman" pitchFamily="18" charset="0"/>
              </a:rPr>
              <a:t>[</a:t>
            </a:r>
            <a:r>
              <a:rPr lang="en-US" sz="3500" b="1" dirty="0" smtClean="0">
                <a:latin typeface="Cambria Math" pitchFamily="18" charset="0"/>
                <a:ea typeface="Cambria Math" pitchFamily="18" charset="0"/>
                <a:cs typeface="Times New Roman" pitchFamily="18" charset="0"/>
              </a:rPr>
              <a:t>G</a:t>
            </a:r>
            <a:r>
              <a:rPr lang="en-US" sz="3500" baseline="30000" dirty="0" smtClean="0">
                <a:latin typeface="Cambria Math" pitchFamily="18" charset="0"/>
                <a:ea typeface="Cambria Math" pitchFamily="18" charset="0"/>
                <a:cs typeface="Times New Roman" pitchFamily="18" charset="0"/>
              </a:rPr>
              <a:t>T</a:t>
            </a:r>
            <a:r>
              <a:rPr lang="en-US" sz="3500" b="1" dirty="0" smtClean="0">
                <a:latin typeface="Cambria Math"/>
                <a:ea typeface="Cambria Math"/>
                <a:cs typeface="Times New Roman" pitchFamily="18" charset="0"/>
              </a:rPr>
              <a:t>G</a:t>
            </a:r>
            <a:r>
              <a:rPr lang="el-GR" sz="3500" b="1" dirty="0" smtClean="0">
                <a:latin typeface="Cambria Math"/>
                <a:ea typeface="Cambria Math"/>
                <a:cs typeface="Times New Roman" pitchFamily="18" charset="0"/>
              </a:rPr>
              <a:t> </a:t>
            </a:r>
            <a:r>
              <a:rPr lang="en-US" sz="3500" dirty="0" smtClean="0">
                <a:latin typeface="Cambria Math"/>
                <a:ea typeface="Cambria Math"/>
                <a:cs typeface="Times New Roman" pitchFamily="18" charset="0"/>
              </a:rPr>
              <a:t>]</a:t>
            </a:r>
            <a:r>
              <a:rPr lang="en-US" sz="3500" baseline="30000" dirty="0" smtClean="0">
                <a:latin typeface="Cambria Math"/>
                <a:ea typeface="Cambria Math"/>
                <a:cs typeface="Times New Roman" pitchFamily="18" charset="0"/>
              </a:rPr>
              <a:t>-1</a:t>
            </a:r>
            <a:r>
              <a:rPr lang="en-US" sz="3500" b="1" dirty="0" smtClean="0">
                <a:latin typeface="Cambria Math" pitchFamily="18" charset="0"/>
                <a:ea typeface="Cambria Math" pitchFamily="18" charset="0"/>
                <a:cs typeface="Times New Roman" pitchFamily="18" charset="0"/>
              </a:rPr>
              <a:t>G</a:t>
            </a:r>
            <a:r>
              <a:rPr lang="en-US" sz="3500" baseline="30000" dirty="0" smtClean="0">
                <a:latin typeface="Cambria Math" pitchFamily="18" charset="0"/>
                <a:ea typeface="Cambria Math" pitchFamily="18" charset="0"/>
                <a:cs typeface="Times New Roman" pitchFamily="18" charset="0"/>
              </a:rPr>
              <a:t>T</a:t>
            </a:r>
            <a:r>
              <a:rPr lang="el-GR" sz="3500" i="1" dirty="0" smtClean="0">
                <a:latin typeface="Cambria Math"/>
                <a:ea typeface="Cambria Math"/>
                <a:cs typeface="Times New Roman" pitchFamily="18" charset="0"/>
              </a:rPr>
              <a:t>σ</a:t>
            </a:r>
            <a:r>
              <a:rPr lang="en-US" sz="3500" i="1" baseline="-25000" dirty="0" smtClean="0">
                <a:latin typeface="Times New Roman" pitchFamily="18" charset="0"/>
                <a:ea typeface="Cambria Math"/>
                <a:cs typeface="Times New Roman" pitchFamily="18" charset="0"/>
              </a:rPr>
              <a:t>d</a:t>
            </a:r>
            <a:r>
              <a:rPr lang="en-US" sz="3500" i="1" baseline="30000" dirty="0" smtClean="0">
                <a:latin typeface="Times New Roman" pitchFamily="18" charset="0"/>
                <a:ea typeface="Cambria Math"/>
                <a:cs typeface="Times New Roman" pitchFamily="18" charset="0"/>
              </a:rPr>
              <a:t>2</a:t>
            </a:r>
            <a:r>
              <a:rPr lang="en-US" sz="3500" dirty="0" smtClean="0">
                <a:latin typeface="Cambria Math"/>
                <a:ea typeface="Cambria Math"/>
                <a:cs typeface="Times New Roman" pitchFamily="18" charset="0"/>
              </a:rPr>
              <a:t> </a:t>
            </a:r>
            <a:r>
              <a:rPr lang="en-US" sz="3500" b="1" dirty="0" smtClean="0">
                <a:latin typeface="Cambria Math" pitchFamily="18" charset="0"/>
                <a:ea typeface="Cambria Math" pitchFamily="18" charset="0"/>
                <a:cs typeface="Times New Roman" pitchFamily="18" charset="0"/>
              </a:rPr>
              <a:t>G</a:t>
            </a:r>
            <a:r>
              <a:rPr lang="en-US" sz="3500" dirty="0" smtClean="0">
                <a:latin typeface="Cambria Math"/>
                <a:ea typeface="Cambria Math"/>
                <a:cs typeface="Times New Roman" pitchFamily="18" charset="0"/>
              </a:rPr>
              <a:t>[</a:t>
            </a:r>
            <a:r>
              <a:rPr lang="en-US" sz="3500" b="1" dirty="0" smtClean="0">
                <a:latin typeface="Cambria Math" pitchFamily="18" charset="0"/>
                <a:ea typeface="Cambria Math" pitchFamily="18" charset="0"/>
                <a:cs typeface="Times New Roman" pitchFamily="18" charset="0"/>
              </a:rPr>
              <a:t>G</a:t>
            </a:r>
            <a:r>
              <a:rPr lang="en-US" sz="3500" baseline="30000" dirty="0" smtClean="0">
                <a:latin typeface="Cambria Math" pitchFamily="18" charset="0"/>
                <a:ea typeface="Cambria Math" pitchFamily="18" charset="0"/>
                <a:cs typeface="Times New Roman" pitchFamily="18" charset="0"/>
              </a:rPr>
              <a:t>T</a:t>
            </a:r>
            <a:r>
              <a:rPr lang="en-US" sz="3500" b="1" dirty="0" smtClean="0">
                <a:latin typeface="Cambria Math"/>
                <a:ea typeface="Cambria Math"/>
                <a:cs typeface="Times New Roman" pitchFamily="18" charset="0"/>
              </a:rPr>
              <a:t>G</a:t>
            </a:r>
            <a:r>
              <a:rPr lang="el-GR" sz="3500" b="1" dirty="0" smtClean="0">
                <a:latin typeface="Cambria Math"/>
                <a:ea typeface="Cambria Math"/>
                <a:cs typeface="Times New Roman" pitchFamily="18" charset="0"/>
              </a:rPr>
              <a:t> </a:t>
            </a:r>
            <a:r>
              <a:rPr lang="en-US" sz="3500" dirty="0" smtClean="0">
                <a:latin typeface="Cambria Math"/>
                <a:ea typeface="Cambria Math"/>
                <a:cs typeface="Times New Roman" pitchFamily="18" charset="0"/>
              </a:rPr>
              <a:t>]</a:t>
            </a:r>
            <a:r>
              <a:rPr lang="en-US" sz="3500" baseline="30000" dirty="0" smtClean="0">
                <a:latin typeface="Cambria Math"/>
                <a:ea typeface="Cambria Math"/>
                <a:cs typeface="Times New Roman" pitchFamily="18" charset="0"/>
              </a:rPr>
              <a:t>-1</a:t>
            </a:r>
          </a:p>
          <a:p>
            <a:pPr lvl="0" algn="ctr">
              <a:spcBef>
                <a:spcPct val="0"/>
              </a:spcBef>
            </a:pPr>
            <a:r>
              <a:rPr lang="en-US" sz="3500" dirty="0" smtClean="0">
                <a:latin typeface="Cambria Math"/>
                <a:ea typeface="Cambria Math"/>
                <a:cs typeface="Times New Roman" pitchFamily="18" charset="0"/>
              </a:rPr>
              <a:t>[</a:t>
            </a:r>
            <a:r>
              <a:rPr lang="en-US" sz="3500" dirty="0" err="1" smtClean="0">
                <a:latin typeface="Cambria Math"/>
                <a:ea typeface="Cambria Math"/>
                <a:cs typeface="Times New Roman" pitchFamily="18" charset="0"/>
              </a:rPr>
              <a:t>cov</a:t>
            </a:r>
            <a:r>
              <a:rPr lang="en-US" sz="3500" dirty="0" smtClean="0">
                <a:latin typeface="Cambria Math"/>
                <a:ea typeface="Cambria Math"/>
                <a:cs typeface="Times New Roman" pitchFamily="18" charset="0"/>
              </a:rPr>
              <a:t> </a:t>
            </a:r>
            <a:r>
              <a:rPr lang="en-US" sz="3500" b="1" dirty="0" smtClean="0">
                <a:latin typeface="Cambria Math"/>
                <a:ea typeface="Cambria Math"/>
                <a:cs typeface="Times New Roman" pitchFamily="18" charset="0"/>
              </a:rPr>
              <a:t>m</a:t>
            </a:r>
            <a:r>
              <a:rPr lang="en-US" sz="3500" dirty="0" smtClean="0">
                <a:latin typeface="Cambria Math"/>
                <a:ea typeface="Cambria Math"/>
                <a:cs typeface="Times New Roman" pitchFamily="18" charset="0"/>
              </a:rPr>
              <a:t>] </a:t>
            </a:r>
            <a:r>
              <a:rPr lang="en-US" sz="3500" dirty="0" smtClean="0">
                <a:latin typeface="Cambria Math" pitchFamily="18" charset="0"/>
                <a:ea typeface="Cambria Math" pitchFamily="18" charset="0"/>
                <a:cs typeface="Times New Roman" pitchFamily="18" charset="0"/>
              </a:rPr>
              <a:t>= </a:t>
            </a:r>
            <a:r>
              <a:rPr lang="el-GR" sz="3500" i="1" dirty="0" smtClean="0">
                <a:latin typeface="Cambria Math"/>
                <a:ea typeface="Cambria Math"/>
                <a:cs typeface="Times New Roman" pitchFamily="18" charset="0"/>
              </a:rPr>
              <a:t>σ</a:t>
            </a:r>
            <a:r>
              <a:rPr lang="en-US" sz="3500" i="1" baseline="-25000" dirty="0" smtClean="0">
                <a:latin typeface="Times New Roman" pitchFamily="18" charset="0"/>
                <a:ea typeface="Cambria Math"/>
                <a:cs typeface="Times New Roman" pitchFamily="18" charset="0"/>
              </a:rPr>
              <a:t>d</a:t>
            </a:r>
            <a:r>
              <a:rPr lang="en-US" sz="3500" i="1" baseline="30000" dirty="0" smtClean="0">
                <a:latin typeface="Times New Roman" pitchFamily="18" charset="0"/>
                <a:ea typeface="Cambria Math"/>
                <a:cs typeface="Times New Roman" pitchFamily="18" charset="0"/>
              </a:rPr>
              <a:t>2</a:t>
            </a:r>
            <a:r>
              <a:rPr lang="en-US" sz="3500" dirty="0" smtClean="0">
                <a:latin typeface="Cambria Math"/>
                <a:ea typeface="Cambria Math"/>
                <a:cs typeface="Times New Roman" pitchFamily="18" charset="0"/>
              </a:rPr>
              <a:t> [</a:t>
            </a:r>
            <a:r>
              <a:rPr lang="en-US" sz="3500" b="1" dirty="0" smtClean="0">
                <a:latin typeface="Cambria Math" pitchFamily="18" charset="0"/>
                <a:ea typeface="Cambria Math" pitchFamily="18" charset="0"/>
                <a:cs typeface="Times New Roman" pitchFamily="18" charset="0"/>
              </a:rPr>
              <a:t>G</a:t>
            </a:r>
            <a:r>
              <a:rPr lang="en-US" sz="3500" baseline="30000" dirty="0" smtClean="0">
                <a:latin typeface="Cambria Math" pitchFamily="18" charset="0"/>
                <a:ea typeface="Cambria Math" pitchFamily="18" charset="0"/>
                <a:cs typeface="Times New Roman" pitchFamily="18" charset="0"/>
              </a:rPr>
              <a:t>T</a:t>
            </a:r>
            <a:r>
              <a:rPr lang="en-US" sz="3500" b="1" dirty="0" smtClean="0">
                <a:latin typeface="Cambria Math"/>
                <a:ea typeface="Cambria Math"/>
                <a:cs typeface="Times New Roman" pitchFamily="18" charset="0"/>
              </a:rPr>
              <a:t>G</a:t>
            </a:r>
            <a:r>
              <a:rPr lang="el-GR" sz="3500" b="1" dirty="0" smtClean="0">
                <a:latin typeface="Cambria Math"/>
                <a:ea typeface="Cambria Math"/>
                <a:cs typeface="Times New Roman" pitchFamily="18" charset="0"/>
              </a:rPr>
              <a:t> </a:t>
            </a:r>
            <a:r>
              <a:rPr lang="en-US" sz="3500" dirty="0" smtClean="0">
                <a:latin typeface="Cambria Math"/>
                <a:ea typeface="Cambria Math"/>
                <a:cs typeface="Times New Roman" pitchFamily="18" charset="0"/>
              </a:rPr>
              <a:t>]</a:t>
            </a:r>
            <a:r>
              <a:rPr lang="en-US" sz="3500" baseline="30000" dirty="0" smtClean="0">
                <a:latin typeface="Cambria Math"/>
                <a:ea typeface="Cambria Math"/>
                <a:cs typeface="Times New Roman" pitchFamily="18" charset="0"/>
              </a:rPr>
              <a:t>-1</a:t>
            </a:r>
            <a:endParaRPr lang="en-US" sz="3500" dirty="0" smtClean="0">
              <a:latin typeface="Times New Roman" pitchFamily="18" charset="0"/>
              <a:ea typeface="Cambria Math" pitchFamily="18" charset="0"/>
              <a:cs typeface="Times New Roman" pitchFamily="18" charset="0"/>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4400" b="0" i="0" u="none" strike="noStrike" kern="1200" cap="none" spc="0" normalizeH="0" baseline="0" noProof="0" dirty="0" smtClean="0">
              <a:ln>
                <a:noFill/>
              </a:ln>
              <a:solidFill>
                <a:schemeClr val="tx1"/>
              </a:solidFill>
              <a:effectLst/>
              <a:uLnTx/>
              <a:uFillTx/>
              <a:latin typeface="Times New Roman" pitchFamily="18" charset="0"/>
              <a:ea typeface="Cambria Math" pitchFamily="18" charset="0"/>
              <a:cs typeface="Times New Roman" pitchFamily="18" charset="0"/>
            </a:endParaRP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solidFill>
                <a:effectLst/>
                <a:uLnTx/>
                <a:uFillTx/>
                <a:latin typeface="Times New Roman" pitchFamily="18" charset="0"/>
                <a:ea typeface="Cambria Math" pitchFamily="18" charset="0"/>
                <a:cs typeface="Times New Roman" pitchFamily="18" charset="0"/>
              </a:rPr>
              <a:t>Minimum</a:t>
            </a:r>
            <a:r>
              <a:rPr kumimoji="0" lang="en-US" sz="4400" b="0" i="0" u="none" strike="noStrike" kern="1200" cap="none" spc="0" normalizeH="0" noProof="0" dirty="0" smtClean="0">
                <a:ln>
                  <a:noFill/>
                </a:ln>
                <a:solidFill>
                  <a:schemeClr val="tx1"/>
                </a:solidFill>
                <a:effectLst/>
                <a:uLnTx/>
                <a:uFillTx/>
                <a:latin typeface="Times New Roman" pitchFamily="18" charset="0"/>
                <a:ea typeface="Cambria Math" pitchFamily="18" charset="0"/>
                <a:cs typeface="Times New Roman" pitchFamily="18" charset="0"/>
              </a:rPr>
              <a:t> Length </a:t>
            </a:r>
            <a:r>
              <a:rPr kumimoji="0" lang="en-US" sz="4400" b="0" i="0" u="none" strike="noStrike" kern="1200" cap="none" spc="0" normalizeH="0" baseline="0" noProof="0" dirty="0" smtClean="0">
                <a:ln>
                  <a:noFill/>
                </a:ln>
                <a:solidFill>
                  <a:schemeClr val="tx1"/>
                </a:solidFill>
                <a:effectLst/>
                <a:uLnTx/>
                <a:uFillTx/>
                <a:latin typeface="Times New Roman" pitchFamily="18" charset="0"/>
                <a:ea typeface="Cambria Math" pitchFamily="18" charset="0"/>
                <a:cs typeface="Times New Roman" pitchFamily="18" charset="0"/>
              </a:rPr>
              <a:t>Solution</a:t>
            </a:r>
            <a:endParaRPr lang="en-US" sz="4400" dirty="0" smtClean="0">
              <a:latin typeface="Times New Roman" pitchFamily="18" charset="0"/>
              <a:ea typeface="Cambria Math" pitchFamily="18" charset="0"/>
              <a:cs typeface="Times New Roman" pitchFamily="18" charset="0"/>
            </a:endParaRPr>
          </a:p>
          <a:p>
            <a:pPr lvl="0" algn="ctr">
              <a:spcBef>
                <a:spcPct val="0"/>
              </a:spcBef>
            </a:pPr>
            <a:r>
              <a:rPr lang="en-US" sz="3200" dirty="0" smtClean="0">
                <a:latin typeface="Cambria Math"/>
                <a:ea typeface="Cambria Math"/>
                <a:cs typeface="Times New Roman" pitchFamily="18" charset="0"/>
              </a:rPr>
              <a:t>[</a:t>
            </a:r>
            <a:r>
              <a:rPr lang="en-US" sz="3200" dirty="0" err="1" smtClean="0">
                <a:latin typeface="Cambria Math"/>
                <a:ea typeface="Cambria Math"/>
                <a:cs typeface="Times New Roman" pitchFamily="18" charset="0"/>
              </a:rPr>
              <a:t>cov</a:t>
            </a:r>
            <a:r>
              <a:rPr lang="en-US" sz="3200" dirty="0" smtClean="0">
                <a:latin typeface="Cambria Math"/>
                <a:ea typeface="Cambria Math"/>
                <a:cs typeface="Times New Roman" pitchFamily="18" charset="0"/>
              </a:rPr>
              <a:t> </a:t>
            </a:r>
            <a:r>
              <a:rPr lang="en-US" sz="3200" b="1" dirty="0" smtClean="0">
                <a:latin typeface="Cambria Math"/>
                <a:ea typeface="Cambria Math"/>
                <a:cs typeface="Times New Roman" pitchFamily="18" charset="0"/>
              </a:rPr>
              <a:t>m</a:t>
            </a:r>
            <a:r>
              <a:rPr lang="en-US" sz="3200" dirty="0" smtClean="0">
                <a:latin typeface="Cambria Math"/>
                <a:ea typeface="Cambria Math"/>
                <a:cs typeface="Times New Roman" pitchFamily="18" charset="0"/>
              </a:rPr>
              <a:t>] </a:t>
            </a:r>
            <a:r>
              <a:rPr lang="en-US" sz="3200" dirty="0" smtClean="0">
                <a:latin typeface="Cambria Math" pitchFamily="18" charset="0"/>
                <a:ea typeface="Cambria Math" pitchFamily="18" charset="0"/>
                <a:cs typeface="Times New Roman" pitchFamily="18" charset="0"/>
              </a:rPr>
              <a:t>= </a:t>
            </a:r>
            <a:r>
              <a:rPr lang="en-US" sz="3200" b="1" dirty="0" smtClean="0">
                <a:latin typeface="Cambria Math" pitchFamily="18" charset="0"/>
                <a:ea typeface="Cambria Math" pitchFamily="18" charset="0"/>
                <a:cs typeface="Times New Roman" pitchFamily="18" charset="0"/>
              </a:rPr>
              <a:t>G</a:t>
            </a:r>
            <a:r>
              <a:rPr lang="en-US" sz="3200" baseline="30000" dirty="0" smtClean="0">
                <a:latin typeface="Cambria Math" pitchFamily="18" charset="0"/>
                <a:ea typeface="Cambria Math" pitchFamily="18" charset="0"/>
                <a:cs typeface="Times New Roman" pitchFamily="18" charset="0"/>
              </a:rPr>
              <a:t>T</a:t>
            </a:r>
            <a:r>
              <a:rPr lang="en-US" sz="3200" dirty="0" smtClean="0">
                <a:latin typeface="Cambria Math" pitchFamily="18" charset="0"/>
                <a:ea typeface="Cambria Math" pitchFamily="18" charset="0"/>
                <a:cs typeface="Times New Roman" pitchFamily="18" charset="0"/>
              </a:rPr>
              <a:t> </a:t>
            </a:r>
            <a:r>
              <a:rPr lang="en-US" sz="3200" dirty="0" smtClean="0">
                <a:latin typeface="Cambria Math"/>
                <a:ea typeface="Cambria Math"/>
                <a:cs typeface="Times New Roman" pitchFamily="18" charset="0"/>
              </a:rPr>
              <a:t>[</a:t>
            </a:r>
            <a:r>
              <a:rPr lang="en-US" sz="3200" b="1" dirty="0" smtClean="0">
                <a:latin typeface="Cambria Math"/>
                <a:ea typeface="Cambria Math"/>
                <a:cs typeface="Times New Roman" pitchFamily="18" charset="0"/>
              </a:rPr>
              <a:t>G</a:t>
            </a:r>
            <a:r>
              <a:rPr lang="en-US" sz="3200" b="1" dirty="0" smtClean="0">
                <a:latin typeface="Cambria Math" pitchFamily="18" charset="0"/>
                <a:ea typeface="Cambria Math" pitchFamily="18" charset="0"/>
                <a:cs typeface="Times New Roman" pitchFamily="18" charset="0"/>
              </a:rPr>
              <a:t>G</a:t>
            </a:r>
            <a:r>
              <a:rPr lang="en-US" sz="3200" baseline="30000" dirty="0" smtClean="0">
                <a:latin typeface="Cambria Math" pitchFamily="18" charset="0"/>
                <a:ea typeface="Cambria Math" pitchFamily="18" charset="0"/>
                <a:cs typeface="Times New Roman" pitchFamily="18" charset="0"/>
              </a:rPr>
              <a:t>T</a:t>
            </a:r>
            <a:r>
              <a:rPr lang="el-GR" sz="3200" b="1" dirty="0" smtClean="0">
                <a:latin typeface="Cambria Math"/>
                <a:ea typeface="Cambria Math"/>
                <a:cs typeface="Times New Roman" pitchFamily="18" charset="0"/>
              </a:rPr>
              <a:t> </a:t>
            </a:r>
            <a:r>
              <a:rPr lang="en-US" sz="3200" dirty="0" smtClean="0">
                <a:latin typeface="Cambria Math"/>
                <a:ea typeface="Cambria Math"/>
                <a:cs typeface="Times New Roman" pitchFamily="18" charset="0"/>
              </a:rPr>
              <a:t>]</a:t>
            </a:r>
            <a:r>
              <a:rPr lang="en-US" sz="3200" baseline="30000" dirty="0" smtClean="0">
                <a:latin typeface="Cambria Math"/>
                <a:ea typeface="Cambria Math"/>
                <a:cs typeface="Times New Roman" pitchFamily="18" charset="0"/>
              </a:rPr>
              <a:t>-1</a:t>
            </a:r>
            <a:r>
              <a:rPr lang="el-GR" sz="3200" i="1" dirty="0" smtClean="0">
                <a:latin typeface="Cambria Math"/>
                <a:ea typeface="Cambria Math"/>
                <a:cs typeface="Times New Roman" pitchFamily="18" charset="0"/>
              </a:rPr>
              <a:t> σ</a:t>
            </a:r>
            <a:r>
              <a:rPr lang="en-US" sz="3200" i="1" baseline="-25000" dirty="0" smtClean="0">
                <a:latin typeface="Times New Roman" pitchFamily="18" charset="0"/>
                <a:ea typeface="Cambria Math"/>
                <a:cs typeface="Times New Roman" pitchFamily="18" charset="0"/>
              </a:rPr>
              <a:t>d</a:t>
            </a:r>
            <a:r>
              <a:rPr lang="en-US" sz="3200" i="1" baseline="30000" dirty="0" smtClean="0">
                <a:latin typeface="Times New Roman" pitchFamily="18" charset="0"/>
                <a:ea typeface="Cambria Math"/>
                <a:cs typeface="Times New Roman" pitchFamily="18" charset="0"/>
              </a:rPr>
              <a:t>2</a:t>
            </a:r>
            <a:r>
              <a:rPr lang="en-US" sz="3200" dirty="0" smtClean="0">
                <a:latin typeface="Cambria Math"/>
                <a:ea typeface="Cambria Math"/>
                <a:cs typeface="Times New Roman" pitchFamily="18" charset="0"/>
              </a:rPr>
              <a:t> [</a:t>
            </a:r>
            <a:r>
              <a:rPr lang="en-US" sz="3200" b="1" dirty="0" smtClean="0">
                <a:latin typeface="Cambria Math"/>
                <a:ea typeface="Cambria Math"/>
                <a:cs typeface="Times New Roman" pitchFamily="18" charset="0"/>
              </a:rPr>
              <a:t>G</a:t>
            </a:r>
            <a:r>
              <a:rPr lang="en-US" sz="3200" b="1" dirty="0" smtClean="0">
                <a:latin typeface="Cambria Math" pitchFamily="18" charset="0"/>
                <a:ea typeface="Cambria Math" pitchFamily="18" charset="0"/>
                <a:cs typeface="Times New Roman" pitchFamily="18" charset="0"/>
              </a:rPr>
              <a:t>G</a:t>
            </a:r>
            <a:r>
              <a:rPr lang="en-US" sz="3200" baseline="30000" dirty="0" smtClean="0">
                <a:latin typeface="Cambria Math" pitchFamily="18" charset="0"/>
                <a:ea typeface="Cambria Math" pitchFamily="18" charset="0"/>
                <a:cs typeface="Times New Roman" pitchFamily="18" charset="0"/>
              </a:rPr>
              <a:t>T</a:t>
            </a:r>
            <a:r>
              <a:rPr lang="el-GR" sz="3200" b="1" dirty="0" smtClean="0">
                <a:latin typeface="Cambria Math"/>
                <a:ea typeface="Cambria Math"/>
                <a:cs typeface="Times New Roman" pitchFamily="18" charset="0"/>
              </a:rPr>
              <a:t> </a:t>
            </a:r>
            <a:r>
              <a:rPr lang="en-US" sz="3200" dirty="0" smtClean="0">
                <a:latin typeface="Cambria Math"/>
                <a:ea typeface="Cambria Math"/>
                <a:cs typeface="Times New Roman" pitchFamily="18" charset="0"/>
              </a:rPr>
              <a:t>]</a:t>
            </a:r>
            <a:r>
              <a:rPr lang="en-US" sz="3200" baseline="30000" dirty="0" smtClean="0">
                <a:latin typeface="Cambria Math"/>
                <a:ea typeface="Cambria Math"/>
                <a:cs typeface="Times New Roman" pitchFamily="18" charset="0"/>
              </a:rPr>
              <a:t>-1</a:t>
            </a:r>
            <a:r>
              <a:rPr lang="en-US" sz="3200" b="1" dirty="0" smtClean="0">
                <a:latin typeface="Cambria Math" pitchFamily="18" charset="0"/>
                <a:ea typeface="Cambria Math" pitchFamily="18" charset="0"/>
                <a:cs typeface="Times New Roman" pitchFamily="18" charset="0"/>
              </a:rPr>
              <a:t>G</a:t>
            </a:r>
          </a:p>
          <a:p>
            <a:pPr lvl="0" algn="ctr">
              <a:spcBef>
                <a:spcPct val="0"/>
              </a:spcBef>
            </a:pPr>
            <a:r>
              <a:rPr lang="en-US" sz="3200" dirty="0" smtClean="0">
                <a:latin typeface="Cambria Math"/>
                <a:ea typeface="Cambria Math"/>
                <a:cs typeface="Times New Roman" pitchFamily="18" charset="0"/>
              </a:rPr>
              <a:t>[</a:t>
            </a:r>
            <a:r>
              <a:rPr lang="en-US" sz="3200" dirty="0" err="1" smtClean="0">
                <a:latin typeface="Cambria Math"/>
                <a:ea typeface="Cambria Math"/>
                <a:cs typeface="Times New Roman" pitchFamily="18" charset="0"/>
              </a:rPr>
              <a:t>cov</a:t>
            </a:r>
            <a:r>
              <a:rPr lang="en-US" sz="3200" dirty="0" smtClean="0">
                <a:latin typeface="Cambria Math"/>
                <a:ea typeface="Cambria Math"/>
                <a:cs typeface="Times New Roman" pitchFamily="18" charset="0"/>
              </a:rPr>
              <a:t> </a:t>
            </a:r>
            <a:r>
              <a:rPr lang="en-US" sz="3200" b="1" dirty="0" smtClean="0">
                <a:latin typeface="Cambria Math"/>
                <a:ea typeface="Cambria Math"/>
                <a:cs typeface="Times New Roman" pitchFamily="18" charset="0"/>
              </a:rPr>
              <a:t>m</a:t>
            </a:r>
            <a:r>
              <a:rPr lang="en-US" sz="3200" dirty="0" smtClean="0">
                <a:latin typeface="Cambria Math"/>
                <a:ea typeface="Cambria Math"/>
                <a:cs typeface="Times New Roman" pitchFamily="18" charset="0"/>
              </a:rPr>
              <a:t>] </a:t>
            </a:r>
            <a:r>
              <a:rPr lang="en-US" sz="3200" b="1" dirty="0" smtClean="0">
                <a:latin typeface="Cambria Math" pitchFamily="18" charset="0"/>
                <a:ea typeface="Cambria Math" pitchFamily="18" charset="0"/>
                <a:cs typeface="Times New Roman" pitchFamily="18" charset="0"/>
              </a:rPr>
              <a:t>=</a:t>
            </a:r>
            <a:r>
              <a:rPr lang="el-GR" sz="3200" i="1" dirty="0" smtClean="0">
                <a:latin typeface="Cambria Math"/>
                <a:ea typeface="Cambria Math"/>
                <a:cs typeface="Times New Roman" pitchFamily="18" charset="0"/>
              </a:rPr>
              <a:t> σ</a:t>
            </a:r>
            <a:r>
              <a:rPr lang="en-US" sz="3200" i="1" baseline="-25000" dirty="0" smtClean="0">
                <a:latin typeface="Times New Roman" pitchFamily="18" charset="0"/>
                <a:ea typeface="Cambria Math"/>
                <a:cs typeface="Times New Roman" pitchFamily="18" charset="0"/>
              </a:rPr>
              <a:t>d</a:t>
            </a:r>
            <a:r>
              <a:rPr lang="en-US" sz="3200" i="1" baseline="30000" dirty="0" smtClean="0">
                <a:latin typeface="Times New Roman" pitchFamily="18" charset="0"/>
                <a:ea typeface="Cambria Math"/>
                <a:cs typeface="Times New Roman" pitchFamily="18" charset="0"/>
              </a:rPr>
              <a:t>2</a:t>
            </a:r>
            <a:r>
              <a:rPr lang="en-US" sz="3200" b="1" dirty="0" smtClean="0">
                <a:latin typeface="Cambria Math" pitchFamily="18" charset="0"/>
                <a:ea typeface="Cambria Math" pitchFamily="18" charset="0"/>
                <a:cs typeface="Times New Roman" pitchFamily="18" charset="0"/>
              </a:rPr>
              <a:t> G</a:t>
            </a:r>
            <a:r>
              <a:rPr lang="en-US" sz="3200" baseline="30000" dirty="0" smtClean="0">
                <a:latin typeface="Cambria Math" pitchFamily="18" charset="0"/>
                <a:ea typeface="Cambria Math" pitchFamily="18" charset="0"/>
                <a:cs typeface="Times New Roman" pitchFamily="18" charset="0"/>
              </a:rPr>
              <a:t>T</a:t>
            </a:r>
            <a:r>
              <a:rPr lang="en-US" sz="3200" dirty="0" smtClean="0">
                <a:latin typeface="Cambria Math" pitchFamily="18" charset="0"/>
                <a:ea typeface="Cambria Math" pitchFamily="18" charset="0"/>
                <a:cs typeface="Times New Roman" pitchFamily="18" charset="0"/>
              </a:rPr>
              <a:t> </a:t>
            </a:r>
            <a:r>
              <a:rPr lang="en-US" sz="3200" dirty="0" smtClean="0">
                <a:latin typeface="Cambria Math"/>
                <a:ea typeface="Cambria Math"/>
                <a:cs typeface="Times New Roman" pitchFamily="18" charset="0"/>
              </a:rPr>
              <a:t>[</a:t>
            </a:r>
            <a:r>
              <a:rPr lang="en-US" sz="3200" b="1" dirty="0" smtClean="0">
                <a:latin typeface="Cambria Math"/>
                <a:ea typeface="Cambria Math"/>
                <a:cs typeface="Times New Roman" pitchFamily="18" charset="0"/>
              </a:rPr>
              <a:t>G</a:t>
            </a:r>
            <a:r>
              <a:rPr lang="en-US" sz="3200" b="1" dirty="0" smtClean="0">
                <a:latin typeface="Cambria Math" pitchFamily="18" charset="0"/>
                <a:ea typeface="Cambria Math" pitchFamily="18" charset="0"/>
                <a:cs typeface="Times New Roman" pitchFamily="18" charset="0"/>
              </a:rPr>
              <a:t>G</a:t>
            </a:r>
            <a:r>
              <a:rPr lang="en-US" sz="3200" baseline="30000" dirty="0" smtClean="0">
                <a:latin typeface="Cambria Math" pitchFamily="18" charset="0"/>
                <a:ea typeface="Cambria Math" pitchFamily="18" charset="0"/>
                <a:cs typeface="Times New Roman" pitchFamily="18" charset="0"/>
              </a:rPr>
              <a:t>T</a:t>
            </a:r>
            <a:r>
              <a:rPr lang="el-GR" sz="3200" b="1" dirty="0" smtClean="0">
                <a:latin typeface="Cambria Math"/>
                <a:ea typeface="Cambria Math"/>
                <a:cs typeface="Times New Roman" pitchFamily="18" charset="0"/>
              </a:rPr>
              <a:t> </a:t>
            </a:r>
            <a:r>
              <a:rPr lang="en-US" sz="3200" dirty="0" smtClean="0">
                <a:latin typeface="Cambria Math"/>
                <a:ea typeface="Cambria Math"/>
                <a:cs typeface="Times New Roman" pitchFamily="18" charset="0"/>
              </a:rPr>
              <a:t>]</a:t>
            </a:r>
            <a:r>
              <a:rPr lang="en-US" sz="3200" baseline="30000" dirty="0" smtClean="0">
                <a:latin typeface="Cambria Math"/>
                <a:ea typeface="Cambria Math"/>
                <a:cs typeface="Times New Roman" pitchFamily="18" charset="0"/>
              </a:rPr>
              <a:t>-2</a:t>
            </a:r>
            <a:r>
              <a:rPr lang="en-US" sz="3200" b="1" dirty="0" smtClean="0">
                <a:latin typeface="Cambria Math" pitchFamily="18" charset="0"/>
                <a:ea typeface="Cambria Math" pitchFamily="18" charset="0"/>
                <a:cs typeface="Times New Roman" pitchFamily="18" charset="0"/>
              </a:rPr>
              <a:t>G</a:t>
            </a:r>
            <a:r>
              <a:rPr lang="en-US" sz="3200" dirty="0" smtClean="0">
                <a:latin typeface="Cambria Math"/>
                <a:ea typeface="Cambria Math"/>
                <a:cs typeface="Times New Roman" pitchFamily="18" charset="0"/>
              </a:rPr>
              <a:t> </a:t>
            </a:r>
            <a:endParaRPr lang="en-US" sz="3200" b="1" dirty="0" smtClean="0">
              <a:latin typeface="Cambria Math"/>
              <a:ea typeface="Cambria Math"/>
              <a:cs typeface="Times New Roman" pitchFamily="18" charset="0"/>
            </a:endParaRPr>
          </a:p>
          <a:p>
            <a:pPr lvl="0" algn="ctr">
              <a:spcBef>
                <a:spcPct val="0"/>
              </a:spcBef>
            </a:pPr>
            <a:endParaRPr kumimoji="0" lang="en-US" sz="4400" b="1" i="0" u="none" strike="noStrike" kern="1200" cap="none" spc="0" normalizeH="0" baseline="0" noProof="0" dirty="0" smtClean="0">
              <a:ln>
                <a:noFill/>
              </a:ln>
              <a:solidFill>
                <a:schemeClr val="tx1"/>
              </a:solidFill>
              <a:effectLst/>
              <a:uLnTx/>
              <a:uFillTx/>
              <a:latin typeface="Cambria Math"/>
              <a:ea typeface="Cambria Math"/>
              <a:cs typeface="Times New Roman" pitchFamily="18" charset="0"/>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txBox="1">
            <a:spLocks/>
          </p:cNvSpPr>
          <p:nvPr/>
        </p:nvSpPr>
        <p:spPr>
          <a:xfrm>
            <a:off x="0" y="381000"/>
            <a:ext cx="9144000" cy="6096000"/>
          </a:xfrm>
          <a:prstGeom prst="rect">
            <a:avLst/>
          </a:prstGeom>
        </p:spPr>
        <p:txBody>
          <a:bodyPr vert="horz" lIns="91440" tIns="45720" rIns="91440" bIns="45720" rtlCol="0" anchor="ctr">
            <a:normAutofit/>
          </a:bodyPr>
          <a:lstStyle/>
          <a:p>
            <a:pPr lvl="0" algn="ctr">
              <a:spcBef>
                <a:spcPct val="0"/>
              </a:spcBef>
              <a:defRPr/>
            </a:pPr>
            <a:r>
              <a:rPr lang="en-US" sz="4400" dirty="0" smtClean="0">
                <a:latin typeface="Times New Roman" pitchFamily="18" charset="0"/>
                <a:ea typeface="Cambria Math" pitchFamily="18" charset="0"/>
                <a:cs typeface="Times New Roman" pitchFamily="18" charset="0"/>
              </a:rPr>
              <a:t>Least Squares Solution</a:t>
            </a:r>
          </a:p>
          <a:p>
            <a:pPr lvl="0" algn="ctr">
              <a:spcBef>
                <a:spcPct val="0"/>
              </a:spcBef>
            </a:pPr>
            <a:r>
              <a:rPr lang="en-US" sz="3500" dirty="0" smtClean="0">
                <a:latin typeface="Cambria Math"/>
                <a:ea typeface="Cambria Math"/>
                <a:cs typeface="Times New Roman" pitchFamily="18" charset="0"/>
              </a:rPr>
              <a:t>[</a:t>
            </a:r>
            <a:r>
              <a:rPr lang="en-US" sz="3500" dirty="0" err="1" smtClean="0">
                <a:latin typeface="Cambria Math"/>
                <a:ea typeface="Cambria Math"/>
                <a:cs typeface="Times New Roman" pitchFamily="18" charset="0"/>
              </a:rPr>
              <a:t>cov</a:t>
            </a:r>
            <a:r>
              <a:rPr lang="en-US" sz="3500" dirty="0" smtClean="0">
                <a:latin typeface="Cambria Math"/>
                <a:ea typeface="Cambria Math"/>
                <a:cs typeface="Times New Roman" pitchFamily="18" charset="0"/>
              </a:rPr>
              <a:t> </a:t>
            </a:r>
            <a:r>
              <a:rPr lang="en-US" sz="3500" b="1" dirty="0" smtClean="0">
                <a:latin typeface="Cambria Math"/>
                <a:ea typeface="Cambria Math"/>
                <a:cs typeface="Times New Roman" pitchFamily="18" charset="0"/>
              </a:rPr>
              <a:t>m</a:t>
            </a:r>
            <a:r>
              <a:rPr lang="en-US" sz="3500" dirty="0" smtClean="0">
                <a:latin typeface="Cambria Math"/>
                <a:ea typeface="Cambria Math"/>
                <a:cs typeface="Times New Roman" pitchFamily="18" charset="0"/>
              </a:rPr>
              <a:t>] </a:t>
            </a:r>
            <a:r>
              <a:rPr lang="en-US" sz="3500" dirty="0" smtClean="0">
                <a:latin typeface="Cambria Math" pitchFamily="18" charset="0"/>
                <a:ea typeface="Cambria Math" pitchFamily="18" charset="0"/>
                <a:cs typeface="Times New Roman" pitchFamily="18" charset="0"/>
              </a:rPr>
              <a:t>= </a:t>
            </a:r>
            <a:r>
              <a:rPr lang="en-US" sz="3500" dirty="0" smtClean="0">
                <a:latin typeface="Cambria Math"/>
                <a:ea typeface="Cambria Math"/>
                <a:cs typeface="Times New Roman" pitchFamily="18" charset="0"/>
              </a:rPr>
              <a:t>[</a:t>
            </a:r>
            <a:r>
              <a:rPr lang="en-US" sz="3500" b="1" dirty="0" smtClean="0">
                <a:latin typeface="Cambria Math" pitchFamily="18" charset="0"/>
                <a:ea typeface="Cambria Math" pitchFamily="18" charset="0"/>
                <a:cs typeface="Times New Roman" pitchFamily="18" charset="0"/>
              </a:rPr>
              <a:t>G</a:t>
            </a:r>
            <a:r>
              <a:rPr lang="en-US" sz="3500" baseline="30000" dirty="0" smtClean="0">
                <a:latin typeface="Cambria Math" pitchFamily="18" charset="0"/>
                <a:ea typeface="Cambria Math" pitchFamily="18" charset="0"/>
                <a:cs typeface="Times New Roman" pitchFamily="18" charset="0"/>
              </a:rPr>
              <a:t>T</a:t>
            </a:r>
            <a:r>
              <a:rPr lang="en-US" sz="3500" b="1" dirty="0" smtClean="0">
                <a:latin typeface="Cambria Math"/>
                <a:ea typeface="Cambria Math"/>
                <a:cs typeface="Times New Roman" pitchFamily="18" charset="0"/>
              </a:rPr>
              <a:t>G</a:t>
            </a:r>
            <a:r>
              <a:rPr lang="el-GR" sz="3500" b="1" dirty="0" smtClean="0">
                <a:latin typeface="Cambria Math"/>
                <a:ea typeface="Cambria Math"/>
                <a:cs typeface="Times New Roman" pitchFamily="18" charset="0"/>
              </a:rPr>
              <a:t> </a:t>
            </a:r>
            <a:r>
              <a:rPr lang="en-US" sz="3500" dirty="0" smtClean="0">
                <a:latin typeface="Cambria Math"/>
                <a:ea typeface="Cambria Math"/>
                <a:cs typeface="Times New Roman" pitchFamily="18" charset="0"/>
              </a:rPr>
              <a:t>]</a:t>
            </a:r>
            <a:r>
              <a:rPr lang="en-US" sz="3500" baseline="30000" dirty="0" smtClean="0">
                <a:latin typeface="Cambria Math"/>
                <a:ea typeface="Cambria Math"/>
                <a:cs typeface="Times New Roman" pitchFamily="18" charset="0"/>
              </a:rPr>
              <a:t>-1</a:t>
            </a:r>
            <a:r>
              <a:rPr lang="en-US" sz="3500" b="1" dirty="0" smtClean="0">
                <a:latin typeface="Cambria Math" pitchFamily="18" charset="0"/>
                <a:ea typeface="Cambria Math" pitchFamily="18" charset="0"/>
                <a:cs typeface="Times New Roman" pitchFamily="18" charset="0"/>
              </a:rPr>
              <a:t>G</a:t>
            </a:r>
            <a:r>
              <a:rPr lang="en-US" sz="3500" baseline="30000" dirty="0" smtClean="0">
                <a:latin typeface="Cambria Math" pitchFamily="18" charset="0"/>
                <a:ea typeface="Cambria Math" pitchFamily="18" charset="0"/>
                <a:cs typeface="Times New Roman" pitchFamily="18" charset="0"/>
              </a:rPr>
              <a:t>T</a:t>
            </a:r>
            <a:r>
              <a:rPr lang="el-GR" sz="3500" i="1" dirty="0" smtClean="0">
                <a:latin typeface="Cambria Math"/>
                <a:ea typeface="Cambria Math"/>
                <a:cs typeface="Times New Roman" pitchFamily="18" charset="0"/>
              </a:rPr>
              <a:t>σ</a:t>
            </a:r>
            <a:r>
              <a:rPr lang="en-US" sz="3500" i="1" baseline="-25000" dirty="0" smtClean="0">
                <a:latin typeface="Times New Roman" pitchFamily="18" charset="0"/>
                <a:ea typeface="Cambria Math"/>
                <a:cs typeface="Times New Roman" pitchFamily="18" charset="0"/>
              </a:rPr>
              <a:t>d</a:t>
            </a:r>
            <a:r>
              <a:rPr lang="en-US" sz="3500" i="1" baseline="30000" dirty="0" smtClean="0">
                <a:latin typeface="Times New Roman" pitchFamily="18" charset="0"/>
                <a:ea typeface="Cambria Math"/>
                <a:cs typeface="Times New Roman" pitchFamily="18" charset="0"/>
              </a:rPr>
              <a:t>2</a:t>
            </a:r>
            <a:r>
              <a:rPr lang="en-US" sz="3500" dirty="0" smtClean="0">
                <a:latin typeface="Cambria Math"/>
                <a:ea typeface="Cambria Math"/>
                <a:cs typeface="Times New Roman" pitchFamily="18" charset="0"/>
              </a:rPr>
              <a:t> </a:t>
            </a:r>
            <a:r>
              <a:rPr lang="en-US" sz="3500" b="1" dirty="0" smtClean="0">
                <a:latin typeface="Cambria Math" pitchFamily="18" charset="0"/>
                <a:ea typeface="Cambria Math" pitchFamily="18" charset="0"/>
                <a:cs typeface="Times New Roman" pitchFamily="18" charset="0"/>
              </a:rPr>
              <a:t>G</a:t>
            </a:r>
            <a:r>
              <a:rPr lang="en-US" sz="3500" dirty="0" smtClean="0">
                <a:latin typeface="Cambria Math"/>
                <a:ea typeface="Cambria Math"/>
                <a:cs typeface="Times New Roman" pitchFamily="18" charset="0"/>
              </a:rPr>
              <a:t>[</a:t>
            </a:r>
            <a:r>
              <a:rPr lang="en-US" sz="3500" b="1" dirty="0" smtClean="0">
                <a:latin typeface="Cambria Math" pitchFamily="18" charset="0"/>
                <a:ea typeface="Cambria Math" pitchFamily="18" charset="0"/>
                <a:cs typeface="Times New Roman" pitchFamily="18" charset="0"/>
              </a:rPr>
              <a:t>G</a:t>
            </a:r>
            <a:r>
              <a:rPr lang="en-US" sz="3500" baseline="30000" dirty="0" smtClean="0">
                <a:latin typeface="Cambria Math" pitchFamily="18" charset="0"/>
                <a:ea typeface="Cambria Math" pitchFamily="18" charset="0"/>
                <a:cs typeface="Times New Roman" pitchFamily="18" charset="0"/>
              </a:rPr>
              <a:t>T</a:t>
            </a:r>
            <a:r>
              <a:rPr lang="en-US" sz="3500" b="1" dirty="0" smtClean="0">
                <a:latin typeface="Cambria Math"/>
                <a:ea typeface="Cambria Math"/>
                <a:cs typeface="Times New Roman" pitchFamily="18" charset="0"/>
              </a:rPr>
              <a:t>G</a:t>
            </a:r>
            <a:r>
              <a:rPr lang="el-GR" sz="3500" b="1" dirty="0" smtClean="0">
                <a:latin typeface="Cambria Math"/>
                <a:ea typeface="Cambria Math"/>
                <a:cs typeface="Times New Roman" pitchFamily="18" charset="0"/>
              </a:rPr>
              <a:t> </a:t>
            </a:r>
            <a:r>
              <a:rPr lang="en-US" sz="3500" dirty="0" smtClean="0">
                <a:latin typeface="Cambria Math"/>
                <a:ea typeface="Cambria Math"/>
                <a:cs typeface="Times New Roman" pitchFamily="18" charset="0"/>
              </a:rPr>
              <a:t>]</a:t>
            </a:r>
            <a:r>
              <a:rPr lang="en-US" sz="3500" baseline="30000" dirty="0" smtClean="0">
                <a:latin typeface="Cambria Math"/>
                <a:ea typeface="Cambria Math"/>
                <a:cs typeface="Times New Roman" pitchFamily="18" charset="0"/>
              </a:rPr>
              <a:t>-1</a:t>
            </a:r>
          </a:p>
          <a:p>
            <a:pPr lvl="0" algn="ctr">
              <a:spcBef>
                <a:spcPct val="0"/>
              </a:spcBef>
            </a:pPr>
            <a:r>
              <a:rPr lang="en-US" sz="3500" dirty="0" smtClean="0">
                <a:latin typeface="Cambria Math"/>
                <a:ea typeface="Cambria Math"/>
                <a:cs typeface="Times New Roman" pitchFamily="18" charset="0"/>
              </a:rPr>
              <a:t>[</a:t>
            </a:r>
            <a:r>
              <a:rPr lang="en-US" sz="3500" dirty="0" err="1" smtClean="0">
                <a:latin typeface="Cambria Math"/>
                <a:ea typeface="Cambria Math"/>
                <a:cs typeface="Times New Roman" pitchFamily="18" charset="0"/>
              </a:rPr>
              <a:t>cov</a:t>
            </a:r>
            <a:r>
              <a:rPr lang="en-US" sz="3500" dirty="0" smtClean="0">
                <a:latin typeface="Cambria Math"/>
                <a:ea typeface="Cambria Math"/>
                <a:cs typeface="Times New Roman" pitchFamily="18" charset="0"/>
              </a:rPr>
              <a:t> </a:t>
            </a:r>
            <a:r>
              <a:rPr lang="en-US" sz="3500" b="1" dirty="0" smtClean="0">
                <a:latin typeface="Cambria Math"/>
                <a:ea typeface="Cambria Math"/>
                <a:cs typeface="Times New Roman" pitchFamily="18" charset="0"/>
              </a:rPr>
              <a:t>m</a:t>
            </a:r>
            <a:r>
              <a:rPr lang="en-US" sz="3500" dirty="0" smtClean="0">
                <a:latin typeface="Cambria Math"/>
                <a:ea typeface="Cambria Math"/>
                <a:cs typeface="Times New Roman" pitchFamily="18" charset="0"/>
              </a:rPr>
              <a:t>] </a:t>
            </a:r>
            <a:r>
              <a:rPr lang="en-US" sz="3500" dirty="0" smtClean="0">
                <a:latin typeface="Cambria Math" pitchFamily="18" charset="0"/>
                <a:ea typeface="Cambria Math" pitchFamily="18" charset="0"/>
                <a:cs typeface="Times New Roman" pitchFamily="18" charset="0"/>
              </a:rPr>
              <a:t>= </a:t>
            </a:r>
            <a:r>
              <a:rPr lang="el-GR" sz="3500" i="1" dirty="0" smtClean="0">
                <a:latin typeface="Cambria Math"/>
                <a:ea typeface="Cambria Math"/>
                <a:cs typeface="Times New Roman" pitchFamily="18" charset="0"/>
              </a:rPr>
              <a:t>σ</a:t>
            </a:r>
            <a:r>
              <a:rPr lang="en-US" sz="3500" i="1" baseline="-25000" dirty="0" smtClean="0">
                <a:latin typeface="Times New Roman" pitchFamily="18" charset="0"/>
                <a:ea typeface="Cambria Math"/>
                <a:cs typeface="Times New Roman" pitchFamily="18" charset="0"/>
              </a:rPr>
              <a:t>d</a:t>
            </a:r>
            <a:r>
              <a:rPr lang="en-US" sz="3500" i="1" baseline="30000" dirty="0" smtClean="0">
                <a:latin typeface="Times New Roman" pitchFamily="18" charset="0"/>
                <a:ea typeface="Cambria Math"/>
                <a:cs typeface="Times New Roman" pitchFamily="18" charset="0"/>
              </a:rPr>
              <a:t>2</a:t>
            </a:r>
            <a:r>
              <a:rPr lang="en-US" sz="3500" dirty="0" smtClean="0">
                <a:latin typeface="Cambria Math"/>
                <a:ea typeface="Cambria Math"/>
                <a:cs typeface="Times New Roman" pitchFamily="18" charset="0"/>
              </a:rPr>
              <a:t> [</a:t>
            </a:r>
            <a:r>
              <a:rPr lang="en-US" sz="3500" b="1" dirty="0" smtClean="0">
                <a:latin typeface="Cambria Math" pitchFamily="18" charset="0"/>
                <a:ea typeface="Cambria Math" pitchFamily="18" charset="0"/>
                <a:cs typeface="Times New Roman" pitchFamily="18" charset="0"/>
              </a:rPr>
              <a:t>G</a:t>
            </a:r>
            <a:r>
              <a:rPr lang="en-US" sz="3500" baseline="30000" dirty="0" smtClean="0">
                <a:latin typeface="Cambria Math" pitchFamily="18" charset="0"/>
                <a:ea typeface="Cambria Math" pitchFamily="18" charset="0"/>
                <a:cs typeface="Times New Roman" pitchFamily="18" charset="0"/>
              </a:rPr>
              <a:t>T</a:t>
            </a:r>
            <a:r>
              <a:rPr lang="en-US" sz="3500" b="1" dirty="0" smtClean="0">
                <a:latin typeface="Cambria Math"/>
                <a:ea typeface="Cambria Math"/>
                <a:cs typeface="Times New Roman" pitchFamily="18" charset="0"/>
              </a:rPr>
              <a:t>G</a:t>
            </a:r>
            <a:r>
              <a:rPr lang="el-GR" sz="3500" b="1" dirty="0" smtClean="0">
                <a:latin typeface="Cambria Math"/>
                <a:ea typeface="Cambria Math"/>
                <a:cs typeface="Times New Roman" pitchFamily="18" charset="0"/>
              </a:rPr>
              <a:t> </a:t>
            </a:r>
            <a:r>
              <a:rPr lang="en-US" sz="3500" dirty="0" smtClean="0">
                <a:latin typeface="Cambria Math"/>
                <a:ea typeface="Cambria Math"/>
                <a:cs typeface="Times New Roman" pitchFamily="18" charset="0"/>
              </a:rPr>
              <a:t>]</a:t>
            </a:r>
            <a:r>
              <a:rPr lang="en-US" sz="3500" baseline="30000" dirty="0" smtClean="0">
                <a:latin typeface="Cambria Math"/>
                <a:ea typeface="Cambria Math"/>
                <a:cs typeface="Times New Roman" pitchFamily="18" charset="0"/>
              </a:rPr>
              <a:t>-1</a:t>
            </a:r>
            <a:endParaRPr lang="en-US" sz="3500" dirty="0" smtClean="0">
              <a:latin typeface="Times New Roman" pitchFamily="18" charset="0"/>
              <a:ea typeface="Cambria Math" pitchFamily="18" charset="0"/>
              <a:cs typeface="Times New Roman" pitchFamily="18" charset="0"/>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4400" b="0" i="0" u="none" strike="noStrike" kern="1200" cap="none" spc="0" normalizeH="0" baseline="0" noProof="0" dirty="0" smtClean="0">
              <a:ln>
                <a:noFill/>
              </a:ln>
              <a:solidFill>
                <a:schemeClr val="tx1"/>
              </a:solidFill>
              <a:effectLst/>
              <a:uLnTx/>
              <a:uFillTx/>
              <a:latin typeface="Times New Roman" pitchFamily="18" charset="0"/>
              <a:ea typeface="Cambria Math" pitchFamily="18" charset="0"/>
              <a:cs typeface="Times New Roman" pitchFamily="18" charset="0"/>
            </a:endParaRP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solidFill>
                <a:effectLst/>
                <a:uLnTx/>
                <a:uFillTx/>
                <a:latin typeface="Times New Roman" pitchFamily="18" charset="0"/>
                <a:ea typeface="Cambria Math" pitchFamily="18" charset="0"/>
                <a:cs typeface="Times New Roman" pitchFamily="18" charset="0"/>
              </a:rPr>
              <a:t>Minimum</a:t>
            </a:r>
            <a:r>
              <a:rPr kumimoji="0" lang="en-US" sz="4400" b="0" i="0" u="none" strike="noStrike" kern="1200" cap="none" spc="0" normalizeH="0" noProof="0" dirty="0" smtClean="0">
                <a:ln>
                  <a:noFill/>
                </a:ln>
                <a:solidFill>
                  <a:schemeClr val="tx1"/>
                </a:solidFill>
                <a:effectLst/>
                <a:uLnTx/>
                <a:uFillTx/>
                <a:latin typeface="Times New Roman" pitchFamily="18" charset="0"/>
                <a:ea typeface="Cambria Math" pitchFamily="18" charset="0"/>
                <a:cs typeface="Times New Roman" pitchFamily="18" charset="0"/>
              </a:rPr>
              <a:t> Length </a:t>
            </a:r>
            <a:r>
              <a:rPr kumimoji="0" lang="en-US" sz="4400" b="0" i="0" u="none" strike="noStrike" kern="1200" cap="none" spc="0" normalizeH="0" baseline="0" noProof="0" dirty="0" smtClean="0">
                <a:ln>
                  <a:noFill/>
                </a:ln>
                <a:solidFill>
                  <a:schemeClr val="tx1"/>
                </a:solidFill>
                <a:effectLst/>
                <a:uLnTx/>
                <a:uFillTx/>
                <a:latin typeface="Times New Roman" pitchFamily="18" charset="0"/>
                <a:ea typeface="Cambria Math" pitchFamily="18" charset="0"/>
                <a:cs typeface="Times New Roman" pitchFamily="18" charset="0"/>
              </a:rPr>
              <a:t>Solution</a:t>
            </a:r>
            <a:endParaRPr lang="en-US" sz="4400" dirty="0" smtClean="0">
              <a:latin typeface="Times New Roman" pitchFamily="18" charset="0"/>
              <a:ea typeface="Cambria Math" pitchFamily="18" charset="0"/>
              <a:cs typeface="Times New Roman" pitchFamily="18" charset="0"/>
            </a:endParaRPr>
          </a:p>
          <a:p>
            <a:pPr lvl="0" algn="ctr">
              <a:spcBef>
                <a:spcPct val="0"/>
              </a:spcBef>
            </a:pPr>
            <a:r>
              <a:rPr lang="en-US" sz="3200" dirty="0" smtClean="0">
                <a:latin typeface="Cambria Math"/>
                <a:ea typeface="Cambria Math"/>
                <a:cs typeface="Times New Roman" pitchFamily="18" charset="0"/>
              </a:rPr>
              <a:t>[</a:t>
            </a:r>
            <a:r>
              <a:rPr lang="en-US" sz="3200" dirty="0" err="1" smtClean="0">
                <a:latin typeface="Cambria Math"/>
                <a:ea typeface="Cambria Math"/>
                <a:cs typeface="Times New Roman" pitchFamily="18" charset="0"/>
              </a:rPr>
              <a:t>cov</a:t>
            </a:r>
            <a:r>
              <a:rPr lang="en-US" sz="3200" dirty="0" smtClean="0">
                <a:latin typeface="Cambria Math"/>
                <a:ea typeface="Cambria Math"/>
                <a:cs typeface="Times New Roman" pitchFamily="18" charset="0"/>
              </a:rPr>
              <a:t> </a:t>
            </a:r>
            <a:r>
              <a:rPr lang="en-US" sz="3200" b="1" dirty="0" smtClean="0">
                <a:latin typeface="Cambria Math"/>
                <a:ea typeface="Cambria Math"/>
                <a:cs typeface="Times New Roman" pitchFamily="18" charset="0"/>
              </a:rPr>
              <a:t>m</a:t>
            </a:r>
            <a:r>
              <a:rPr lang="en-US" sz="3200" dirty="0" smtClean="0">
                <a:latin typeface="Cambria Math"/>
                <a:ea typeface="Cambria Math"/>
                <a:cs typeface="Times New Roman" pitchFamily="18" charset="0"/>
              </a:rPr>
              <a:t>] </a:t>
            </a:r>
            <a:r>
              <a:rPr lang="en-US" sz="3200" dirty="0" smtClean="0">
                <a:latin typeface="Cambria Math" pitchFamily="18" charset="0"/>
                <a:ea typeface="Cambria Math" pitchFamily="18" charset="0"/>
                <a:cs typeface="Times New Roman" pitchFamily="18" charset="0"/>
              </a:rPr>
              <a:t>= </a:t>
            </a:r>
            <a:r>
              <a:rPr lang="en-US" sz="3200" b="1" dirty="0" smtClean="0">
                <a:latin typeface="Cambria Math" pitchFamily="18" charset="0"/>
                <a:ea typeface="Cambria Math" pitchFamily="18" charset="0"/>
                <a:cs typeface="Times New Roman" pitchFamily="18" charset="0"/>
              </a:rPr>
              <a:t>G</a:t>
            </a:r>
            <a:r>
              <a:rPr lang="en-US" sz="3200" baseline="30000" dirty="0" smtClean="0">
                <a:latin typeface="Cambria Math" pitchFamily="18" charset="0"/>
                <a:ea typeface="Cambria Math" pitchFamily="18" charset="0"/>
                <a:cs typeface="Times New Roman" pitchFamily="18" charset="0"/>
              </a:rPr>
              <a:t>T</a:t>
            </a:r>
            <a:r>
              <a:rPr lang="en-US" sz="3200" dirty="0" smtClean="0">
                <a:latin typeface="Cambria Math" pitchFamily="18" charset="0"/>
                <a:ea typeface="Cambria Math" pitchFamily="18" charset="0"/>
                <a:cs typeface="Times New Roman" pitchFamily="18" charset="0"/>
              </a:rPr>
              <a:t> </a:t>
            </a:r>
            <a:r>
              <a:rPr lang="en-US" sz="3200" dirty="0" smtClean="0">
                <a:latin typeface="Cambria Math"/>
                <a:ea typeface="Cambria Math"/>
                <a:cs typeface="Times New Roman" pitchFamily="18" charset="0"/>
              </a:rPr>
              <a:t>[</a:t>
            </a:r>
            <a:r>
              <a:rPr lang="en-US" sz="3200" b="1" dirty="0" smtClean="0">
                <a:latin typeface="Cambria Math"/>
                <a:ea typeface="Cambria Math"/>
                <a:cs typeface="Times New Roman" pitchFamily="18" charset="0"/>
              </a:rPr>
              <a:t>G</a:t>
            </a:r>
            <a:r>
              <a:rPr lang="en-US" sz="3200" b="1" dirty="0" smtClean="0">
                <a:latin typeface="Cambria Math" pitchFamily="18" charset="0"/>
                <a:ea typeface="Cambria Math" pitchFamily="18" charset="0"/>
                <a:cs typeface="Times New Roman" pitchFamily="18" charset="0"/>
              </a:rPr>
              <a:t>G</a:t>
            </a:r>
            <a:r>
              <a:rPr lang="en-US" sz="3200" baseline="30000" dirty="0" smtClean="0">
                <a:latin typeface="Cambria Math" pitchFamily="18" charset="0"/>
                <a:ea typeface="Cambria Math" pitchFamily="18" charset="0"/>
                <a:cs typeface="Times New Roman" pitchFamily="18" charset="0"/>
              </a:rPr>
              <a:t>T</a:t>
            </a:r>
            <a:r>
              <a:rPr lang="el-GR" sz="3200" b="1" dirty="0" smtClean="0">
                <a:latin typeface="Cambria Math"/>
                <a:ea typeface="Cambria Math"/>
                <a:cs typeface="Times New Roman" pitchFamily="18" charset="0"/>
              </a:rPr>
              <a:t> </a:t>
            </a:r>
            <a:r>
              <a:rPr lang="en-US" sz="3200" dirty="0" smtClean="0">
                <a:latin typeface="Cambria Math"/>
                <a:ea typeface="Cambria Math"/>
                <a:cs typeface="Times New Roman" pitchFamily="18" charset="0"/>
              </a:rPr>
              <a:t>]</a:t>
            </a:r>
            <a:r>
              <a:rPr lang="en-US" sz="3200" baseline="30000" dirty="0" smtClean="0">
                <a:latin typeface="Cambria Math"/>
                <a:ea typeface="Cambria Math"/>
                <a:cs typeface="Times New Roman" pitchFamily="18" charset="0"/>
              </a:rPr>
              <a:t>-1</a:t>
            </a:r>
            <a:r>
              <a:rPr lang="el-GR" sz="3200" i="1" dirty="0" smtClean="0">
                <a:latin typeface="Cambria Math"/>
                <a:ea typeface="Cambria Math"/>
                <a:cs typeface="Times New Roman" pitchFamily="18" charset="0"/>
              </a:rPr>
              <a:t> σ</a:t>
            </a:r>
            <a:r>
              <a:rPr lang="en-US" sz="3200" i="1" baseline="-25000" dirty="0" smtClean="0">
                <a:latin typeface="Times New Roman" pitchFamily="18" charset="0"/>
                <a:ea typeface="Cambria Math"/>
                <a:cs typeface="Times New Roman" pitchFamily="18" charset="0"/>
              </a:rPr>
              <a:t>d</a:t>
            </a:r>
            <a:r>
              <a:rPr lang="en-US" sz="3200" i="1" baseline="30000" dirty="0" smtClean="0">
                <a:latin typeface="Times New Roman" pitchFamily="18" charset="0"/>
                <a:ea typeface="Cambria Math"/>
                <a:cs typeface="Times New Roman" pitchFamily="18" charset="0"/>
              </a:rPr>
              <a:t>2</a:t>
            </a:r>
            <a:r>
              <a:rPr lang="en-US" sz="3200" dirty="0" smtClean="0">
                <a:latin typeface="Cambria Math"/>
                <a:ea typeface="Cambria Math"/>
                <a:cs typeface="Times New Roman" pitchFamily="18" charset="0"/>
              </a:rPr>
              <a:t> [</a:t>
            </a:r>
            <a:r>
              <a:rPr lang="en-US" sz="3200" b="1" dirty="0" smtClean="0">
                <a:latin typeface="Cambria Math"/>
                <a:ea typeface="Cambria Math"/>
                <a:cs typeface="Times New Roman" pitchFamily="18" charset="0"/>
              </a:rPr>
              <a:t>G</a:t>
            </a:r>
            <a:r>
              <a:rPr lang="en-US" sz="3200" b="1" dirty="0" smtClean="0">
                <a:latin typeface="Cambria Math" pitchFamily="18" charset="0"/>
                <a:ea typeface="Cambria Math" pitchFamily="18" charset="0"/>
                <a:cs typeface="Times New Roman" pitchFamily="18" charset="0"/>
              </a:rPr>
              <a:t>G</a:t>
            </a:r>
            <a:r>
              <a:rPr lang="en-US" sz="3200" baseline="30000" dirty="0" smtClean="0">
                <a:latin typeface="Cambria Math" pitchFamily="18" charset="0"/>
                <a:ea typeface="Cambria Math" pitchFamily="18" charset="0"/>
                <a:cs typeface="Times New Roman" pitchFamily="18" charset="0"/>
              </a:rPr>
              <a:t>T</a:t>
            </a:r>
            <a:r>
              <a:rPr lang="el-GR" sz="3200" b="1" dirty="0" smtClean="0">
                <a:latin typeface="Cambria Math"/>
                <a:ea typeface="Cambria Math"/>
                <a:cs typeface="Times New Roman" pitchFamily="18" charset="0"/>
              </a:rPr>
              <a:t> </a:t>
            </a:r>
            <a:r>
              <a:rPr lang="en-US" sz="3200" dirty="0" smtClean="0">
                <a:latin typeface="Cambria Math"/>
                <a:ea typeface="Cambria Math"/>
                <a:cs typeface="Times New Roman" pitchFamily="18" charset="0"/>
              </a:rPr>
              <a:t>]</a:t>
            </a:r>
            <a:r>
              <a:rPr lang="en-US" sz="3200" baseline="30000" dirty="0" smtClean="0">
                <a:latin typeface="Cambria Math"/>
                <a:ea typeface="Cambria Math"/>
                <a:cs typeface="Times New Roman" pitchFamily="18" charset="0"/>
              </a:rPr>
              <a:t>-1</a:t>
            </a:r>
            <a:r>
              <a:rPr lang="en-US" sz="3200" b="1" dirty="0" smtClean="0">
                <a:latin typeface="Cambria Math" pitchFamily="18" charset="0"/>
                <a:ea typeface="Cambria Math" pitchFamily="18" charset="0"/>
                <a:cs typeface="Times New Roman" pitchFamily="18" charset="0"/>
              </a:rPr>
              <a:t>G</a:t>
            </a:r>
          </a:p>
          <a:p>
            <a:pPr lvl="0" algn="ctr">
              <a:spcBef>
                <a:spcPct val="0"/>
              </a:spcBef>
            </a:pPr>
            <a:r>
              <a:rPr lang="en-US" sz="3200" dirty="0" smtClean="0">
                <a:latin typeface="Cambria Math"/>
                <a:ea typeface="Cambria Math"/>
                <a:cs typeface="Times New Roman" pitchFamily="18" charset="0"/>
              </a:rPr>
              <a:t>[</a:t>
            </a:r>
            <a:r>
              <a:rPr lang="en-US" sz="3200" dirty="0" err="1" smtClean="0">
                <a:latin typeface="Cambria Math"/>
                <a:ea typeface="Cambria Math"/>
                <a:cs typeface="Times New Roman" pitchFamily="18" charset="0"/>
              </a:rPr>
              <a:t>cov</a:t>
            </a:r>
            <a:r>
              <a:rPr lang="en-US" sz="3200" dirty="0" smtClean="0">
                <a:latin typeface="Cambria Math"/>
                <a:ea typeface="Cambria Math"/>
                <a:cs typeface="Times New Roman" pitchFamily="18" charset="0"/>
              </a:rPr>
              <a:t> </a:t>
            </a:r>
            <a:r>
              <a:rPr lang="en-US" sz="3200" b="1" dirty="0" smtClean="0">
                <a:latin typeface="Cambria Math"/>
                <a:ea typeface="Cambria Math"/>
                <a:cs typeface="Times New Roman" pitchFamily="18" charset="0"/>
              </a:rPr>
              <a:t>m</a:t>
            </a:r>
            <a:r>
              <a:rPr lang="en-US" sz="3200" dirty="0" smtClean="0">
                <a:latin typeface="Cambria Math"/>
                <a:ea typeface="Cambria Math"/>
                <a:cs typeface="Times New Roman" pitchFamily="18" charset="0"/>
              </a:rPr>
              <a:t>] </a:t>
            </a:r>
            <a:r>
              <a:rPr lang="en-US" sz="3200" b="1" dirty="0" smtClean="0">
                <a:latin typeface="Cambria Math" pitchFamily="18" charset="0"/>
                <a:ea typeface="Cambria Math" pitchFamily="18" charset="0"/>
                <a:cs typeface="Times New Roman" pitchFamily="18" charset="0"/>
              </a:rPr>
              <a:t>=</a:t>
            </a:r>
            <a:r>
              <a:rPr lang="el-GR" sz="3200" i="1" dirty="0" smtClean="0">
                <a:latin typeface="Cambria Math"/>
                <a:ea typeface="Cambria Math"/>
                <a:cs typeface="Times New Roman" pitchFamily="18" charset="0"/>
              </a:rPr>
              <a:t> σ</a:t>
            </a:r>
            <a:r>
              <a:rPr lang="en-US" sz="3200" i="1" baseline="-25000" dirty="0" smtClean="0">
                <a:latin typeface="Times New Roman" pitchFamily="18" charset="0"/>
                <a:ea typeface="Cambria Math"/>
                <a:cs typeface="Times New Roman" pitchFamily="18" charset="0"/>
              </a:rPr>
              <a:t>d</a:t>
            </a:r>
            <a:r>
              <a:rPr lang="en-US" sz="3200" i="1" baseline="30000" dirty="0" smtClean="0">
                <a:latin typeface="Times New Roman" pitchFamily="18" charset="0"/>
                <a:ea typeface="Cambria Math"/>
                <a:cs typeface="Times New Roman" pitchFamily="18" charset="0"/>
              </a:rPr>
              <a:t>2</a:t>
            </a:r>
            <a:r>
              <a:rPr lang="en-US" sz="3200" b="1" dirty="0" smtClean="0">
                <a:latin typeface="Cambria Math" pitchFamily="18" charset="0"/>
                <a:ea typeface="Cambria Math" pitchFamily="18" charset="0"/>
                <a:cs typeface="Times New Roman" pitchFamily="18" charset="0"/>
              </a:rPr>
              <a:t> G</a:t>
            </a:r>
            <a:r>
              <a:rPr lang="en-US" sz="3200" baseline="30000" dirty="0" smtClean="0">
                <a:latin typeface="Cambria Math" pitchFamily="18" charset="0"/>
                <a:ea typeface="Cambria Math" pitchFamily="18" charset="0"/>
                <a:cs typeface="Times New Roman" pitchFamily="18" charset="0"/>
              </a:rPr>
              <a:t>T</a:t>
            </a:r>
            <a:r>
              <a:rPr lang="en-US" sz="3200" dirty="0" smtClean="0">
                <a:latin typeface="Cambria Math" pitchFamily="18" charset="0"/>
                <a:ea typeface="Cambria Math" pitchFamily="18" charset="0"/>
                <a:cs typeface="Times New Roman" pitchFamily="18" charset="0"/>
              </a:rPr>
              <a:t> </a:t>
            </a:r>
            <a:r>
              <a:rPr lang="en-US" sz="3200" dirty="0" smtClean="0">
                <a:latin typeface="Cambria Math"/>
                <a:ea typeface="Cambria Math"/>
                <a:cs typeface="Times New Roman" pitchFamily="18" charset="0"/>
              </a:rPr>
              <a:t>[</a:t>
            </a:r>
            <a:r>
              <a:rPr lang="en-US" sz="3200" b="1" dirty="0" smtClean="0">
                <a:latin typeface="Cambria Math"/>
                <a:ea typeface="Cambria Math"/>
                <a:cs typeface="Times New Roman" pitchFamily="18" charset="0"/>
              </a:rPr>
              <a:t>G</a:t>
            </a:r>
            <a:r>
              <a:rPr lang="en-US" sz="3200" b="1" dirty="0" smtClean="0">
                <a:latin typeface="Cambria Math" pitchFamily="18" charset="0"/>
                <a:ea typeface="Cambria Math" pitchFamily="18" charset="0"/>
                <a:cs typeface="Times New Roman" pitchFamily="18" charset="0"/>
              </a:rPr>
              <a:t>G</a:t>
            </a:r>
            <a:r>
              <a:rPr lang="en-US" sz="3200" baseline="30000" dirty="0" smtClean="0">
                <a:latin typeface="Cambria Math" pitchFamily="18" charset="0"/>
                <a:ea typeface="Cambria Math" pitchFamily="18" charset="0"/>
                <a:cs typeface="Times New Roman" pitchFamily="18" charset="0"/>
              </a:rPr>
              <a:t>T</a:t>
            </a:r>
            <a:r>
              <a:rPr lang="el-GR" sz="3200" b="1" dirty="0" smtClean="0">
                <a:latin typeface="Cambria Math"/>
                <a:ea typeface="Cambria Math"/>
                <a:cs typeface="Times New Roman" pitchFamily="18" charset="0"/>
              </a:rPr>
              <a:t> </a:t>
            </a:r>
            <a:r>
              <a:rPr lang="en-US" sz="3200" dirty="0" smtClean="0">
                <a:latin typeface="Cambria Math"/>
                <a:ea typeface="Cambria Math"/>
                <a:cs typeface="Times New Roman" pitchFamily="18" charset="0"/>
              </a:rPr>
              <a:t>]</a:t>
            </a:r>
            <a:r>
              <a:rPr lang="en-US" sz="3200" baseline="30000" dirty="0" smtClean="0">
                <a:latin typeface="Cambria Math"/>
                <a:ea typeface="Cambria Math"/>
                <a:cs typeface="Times New Roman" pitchFamily="18" charset="0"/>
              </a:rPr>
              <a:t>-2</a:t>
            </a:r>
            <a:r>
              <a:rPr lang="en-US" sz="3200" b="1" dirty="0" smtClean="0">
                <a:latin typeface="Cambria Math" pitchFamily="18" charset="0"/>
                <a:ea typeface="Cambria Math" pitchFamily="18" charset="0"/>
                <a:cs typeface="Times New Roman" pitchFamily="18" charset="0"/>
              </a:rPr>
              <a:t>G</a:t>
            </a:r>
            <a:r>
              <a:rPr lang="en-US" sz="3200" dirty="0" smtClean="0">
                <a:latin typeface="Cambria Math"/>
                <a:ea typeface="Cambria Math"/>
                <a:cs typeface="Times New Roman" pitchFamily="18" charset="0"/>
              </a:rPr>
              <a:t> </a:t>
            </a:r>
            <a:endParaRPr lang="en-US" sz="3200" b="1" dirty="0" smtClean="0">
              <a:latin typeface="Cambria Math"/>
              <a:ea typeface="Cambria Math"/>
              <a:cs typeface="Times New Roman" pitchFamily="18" charset="0"/>
            </a:endParaRPr>
          </a:p>
          <a:p>
            <a:pPr lvl="0" algn="ctr">
              <a:spcBef>
                <a:spcPct val="0"/>
              </a:spcBef>
            </a:pPr>
            <a:endParaRPr kumimoji="0" lang="en-US" sz="4400" b="1" i="0" u="none" strike="noStrike" kern="1200" cap="none" spc="0" normalizeH="0" baseline="0" noProof="0" dirty="0" smtClean="0">
              <a:ln>
                <a:noFill/>
              </a:ln>
              <a:solidFill>
                <a:schemeClr val="tx1"/>
              </a:solidFill>
              <a:effectLst/>
              <a:uLnTx/>
              <a:uFillTx/>
              <a:latin typeface="Cambria Math"/>
              <a:ea typeface="Cambria Math"/>
              <a:cs typeface="Times New Roman" pitchFamily="18" charset="0"/>
            </a:endParaRPr>
          </a:p>
        </p:txBody>
      </p:sp>
      <p:sp>
        <p:nvSpPr>
          <p:cNvPr id="3" name="Freeform 2"/>
          <p:cNvSpPr/>
          <p:nvPr/>
        </p:nvSpPr>
        <p:spPr>
          <a:xfrm>
            <a:off x="4203895" y="2763129"/>
            <a:ext cx="1968305" cy="665871"/>
          </a:xfrm>
          <a:custGeom>
            <a:avLst/>
            <a:gdLst>
              <a:gd name="connsiteX0" fmla="*/ 0 w 1969477"/>
              <a:gd name="connsiteY0" fmla="*/ 0 h 1041009"/>
              <a:gd name="connsiteX1" fmla="*/ 801859 w 1969477"/>
              <a:gd name="connsiteY1" fmla="*/ 576776 h 1041009"/>
              <a:gd name="connsiteX2" fmla="*/ 450167 w 1969477"/>
              <a:gd name="connsiteY2" fmla="*/ 829994 h 1041009"/>
              <a:gd name="connsiteX3" fmla="*/ 1969477 w 1969477"/>
              <a:gd name="connsiteY3" fmla="*/ 1041009 h 1041009"/>
            </a:gdLst>
            <a:ahLst/>
            <a:cxnLst>
              <a:cxn ang="0">
                <a:pos x="connsiteX0" y="connsiteY0"/>
              </a:cxn>
              <a:cxn ang="0">
                <a:pos x="connsiteX1" y="connsiteY1"/>
              </a:cxn>
              <a:cxn ang="0">
                <a:pos x="connsiteX2" y="connsiteY2"/>
              </a:cxn>
              <a:cxn ang="0">
                <a:pos x="connsiteX3" y="connsiteY3"/>
              </a:cxn>
            </a:cxnLst>
            <a:rect l="l" t="t" r="r" b="b"/>
            <a:pathLst>
              <a:path w="1969477" h="1041009">
                <a:moveTo>
                  <a:pt x="0" y="0"/>
                </a:moveTo>
                <a:cubicBezTo>
                  <a:pt x="363415" y="219222"/>
                  <a:pt x="726831" y="438444"/>
                  <a:pt x="801859" y="576776"/>
                </a:cubicBezTo>
                <a:cubicBezTo>
                  <a:pt x="876887" y="715108"/>
                  <a:pt x="255564" y="752622"/>
                  <a:pt x="450167" y="829994"/>
                </a:cubicBezTo>
                <a:cubicBezTo>
                  <a:pt x="644770" y="907366"/>
                  <a:pt x="1307123" y="974187"/>
                  <a:pt x="1969477" y="1041009"/>
                </a:cubicBezTo>
              </a:path>
            </a:pathLst>
          </a:custGeom>
          <a:ln w="3810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 name="Title 1"/>
          <p:cNvSpPr txBox="1">
            <a:spLocks/>
          </p:cNvSpPr>
          <p:nvPr/>
        </p:nvSpPr>
        <p:spPr>
          <a:xfrm>
            <a:off x="5596596" y="2807680"/>
            <a:ext cx="3200400" cy="11430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smtClean="0">
                <a:ln>
                  <a:noFill/>
                </a:ln>
                <a:solidFill>
                  <a:srgbClr val="FF0000"/>
                </a:solidFill>
                <a:effectLst/>
                <a:uLnTx/>
                <a:uFillTx/>
                <a:latin typeface="Times New Roman" pitchFamily="18" charset="0"/>
                <a:ea typeface="Cambria Math" pitchFamily="18" charset="0"/>
                <a:cs typeface="Times New Roman" pitchFamily="18" charset="0"/>
              </a:rPr>
              <a:t>memorize</a:t>
            </a:r>
            <a:endParaRPr kumimoji="0" lang="en-US" sz="3200" b="0" i="0" u="none" strike="noStrike" kern="1200" cap="none" spc="0" normalizeH="0" baseline="0" noProof="0" dirty="0">
              <a:ln>
                <a:noFill/>
              </a:ln>
              <a:solidFill>
                <a:srgbClr val="FF0000"/>
              </a:solidFill>
              <a:effectLst/>
              <a:uLnTx/>
              <a:uFillTx/>
              <a:latin typeface="Times New Roman" pitchFamily="18" charset="0"/>
              <a:ea typeface="Cambria Math" pitchFamily="18" charset="0"/>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51037"/>
            <a:ext cx="8229600" cy="1143000"/>
          </a:xfrm>
        </p:spPr>
        <p:txBody>
          <a:bodyPr/>
          <a:lstStyle/>
          <a:p>
            <a:r>
              <a:rPr lang="en-US" dirty="0" smtClean="0">
                <a:latin typeface="Times New Roman" pitchFamily="18" charset="0"/>
                <a:cs typeface="Times New Roman" pitchFamily="18" charset="0"/>
              </a:rPr>
              <a:t>The Linear Inverse Problem</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457200" y="3276600"/>
            <a:ext cx="8229600" cy="762000"/>
          </a:xfrm>
        </p:spPr>
        <p:txBody>
          <a:bodyPr>
            <a:normAutofit/>
          </a:bodyPr>
          <a:lstStyle/>
          <a:p>
            <a:pPr algn="ctr">
              <a:buNone/>
            </a:pPr>
            <a:r>
              <a:rPr lang="en-US" sz="4400" b="1" dirty="0" smtClean="0">
                <a:latin typeface="Cambria Math" pitchFamily="18" charset="0"/>
                <a:ea typeface="Cambria Math" pitchFamily="18" charset="0"/>
              </a:rPr>
              <a:t>Gm</a:t>
            </a:r>
            <a:r>
              <a:rPr lang="en-US" sz="4400" dirty="0" smtClean="0">
                <a:latin typeface="Cambria Math" pitchFamily="18" charset="0"/>
                <a:ea typeface="Cambria Math" pitchFamily="18" charset="0"/>
              </a:rPr>
              <a:t> = </a:t>
            </a:r>
            <a:r>
              <a:rPr lang="en-US" sz="4400" b="1" dirty="0" smtClean="0">
                <a:latin typeface="Cambria Math" pitchFamily="18" charset="0"/>
                <a:ea typeface="Cambria Math" pitchFamily="18" charset="0"/>
              </a:rPr>
              <a:t>d</a:t>
            </a:r>
            <a:endParaRPr lang="en-US" sz="4400" baseline="30000" dirty="0">
              <a:latin typeface="Cambria Math" pitchFamily="18" charset="0"/>
              <a:ea typeface="Cambria Math" pitchFamily="18" charset="0"/>
            </a:endParaRPr>
          </a:p>
        </p:txBody>
      </p:sp>
      <p:sp>
        <p:nvSpPr>
          <p:cNvPr id="5" name="Freeform 4"/>
          <p:cNvSpPr/>
          <p:nvPr/>
        </p:nvSpPr>
        <p:spPr>
          <a:xfrm>
            <a:off x="5359791" y="4037428"/>
            <a:ext cx="815926" cy="970670"/>
          </a:xfrm>
          <a:custGeom>
            <a:avLst/>
            <a:gdLst>
              <a:gd name="connsiteX0" fmla="*/ 0 w 815926"/>
              <a:gd name="connsiteY0" fmla="*/ 0 h 970670"/>
              <a:gd name="connsiteX1" fmla="*/ 590843 w 815926"/>
              <a:gd name="connsiteY1" fmla="*/ 196947 h 970670"/>
              <a:gd name="connsiteX2" fmla="*/ 393895 w 815926"/>
              <a:gd name="connsiteY2" fmla="*/ 422030 h 970670"/>
              <a:gd name="connsiteX3" fmla="*/ 815926 w 815926"/>
              <a:gd name="connsiteY3" fmla="*/ 970670 h 970670"/>
            </a:gdLst>
            <a:ahLst/>
            <a:cxnLst>
              <a:cxn ang="0">
                <a:pos x="connsiteX0" y="connsiteY0"/>
              </a:cxn>
              <a:cxn ang="0">
                <a:pos x="connsiteX1" y="connsiteY1"/>
              </a:cxn>
              <a:cxn ang="0">
                <a:pos x="connsiteX2" y="connsiteY2"/>
              </a:cxn>
              <a:cxn ang="0">
                <a:pos x="connsiteX3" y="connsiteY3"/>
              </a:cxn>
            </a:cxnLst>
            <a:rect l="l" t="t" r="r" b="b"/>
            <a:pathLst>
              <a:path w="815926" h="970670">
                <a:moveTo>
                  <a:pt x="0" y="0"/>
                </a:moveTo>
                <a:cubicBezTo>
                  <a:pt x="262597" y="63304"/>
                  <a:pt x="525194" y="126609"/>
                  <a:pt x="590843" y="196947"/>
                </a:cubicBezTo>
                <a:cubicBezTo>
                  <a:pt x="656492" y="267285"/>
                  <a:pt x="356381" y="293076"/>
                  <a:pt x="393895" y="422030"/>
                </a:cubicBezTo>
                <a:cubicBezTo>
                  <a:pt x="431409" y="550984"/>
                  <a:pt x="623667" y="760827"/>
                  <a:pt x="815926" y="970670"/>
                </a:cubicBezTo>
              </a:path>
            </a:pathLst>
          </a:custGeom>
          <a:ln w="3810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Title 1"/>
          <p:cNvSpPr txBox="1">
            <a:spLocks/>
          </p:cNvSpPr>
          <p:nvPr/>
        </p:nvSpPr>
        <p:spPr>
          <a:xfrm>
            <a:off x="5715000" y="4724400"/>
            <a:ext cx="1600200" cy="6858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smtClean="0">
                <a:ln>
                  <a:noFill/>
                </a:ln>
                <a:solidFill>
                  <a:srgbClr val="FF0000"/>
                </a:solidFill>
                <a:effectLst/>
                <a:uLnTx/>
                <a:uFillTx/>
                <a:latin typeface="Times New Roman" pitchFamily="18" charset="0"/>
                <a:ea typeface="+mj-ea"/>
                <a:cs typeface="Times New Roman" pitchFamily="18" charset="0"/>
              </a:rPr>
              <a:t>data</a:t>
            </a:r>
            <a:endParaRPr kumimoji="0" lang="en-US" sz="2400" b="0" i="0" u="none" strike="noStrike" kern="1200" cap="none" spc="0" normalizeH="0" baseline="0" noProof="0" dirty="0">
              <a:ln>
                <a:noFill/>
              </a:ln>
              <a:solidFill>
                <a:srgbClr val="FF0000"/>
              </a:solidFill>
              <a:effectLst/>
              <a:uLnTx/>
              <a:uFillTx/>
              <a:latin typeface="Times New Roman" pitchFamily="18" charset="0"/>
              <a:ea typeface="+mj-ea"/>
              <a:cs typeface="Times New Roman" pitchFamily="18" charset="0"/>
            </a:endParaRPr>
          </a:p>
        </p:txBody>
      </p:sp>
      <p:sp>
        <p:nvSpPr>
          <p:cNvPr id="7" name="Title 1"/>
          <p:cNvSpPr txBox="1">
            <a:spLocks/>
          </p:cNvSpPr>
          <p:nvPr/>
        </p:nvSpPr>
        <p:spPr>
          <a:xfrm>
            <a:off x="3810000" y="4724400"/>
            <a:ext cx="1600200" cy="685800"/>
          </a:xfrm>
          <a:prstGeom prst="rect">
            <a:avLst/>
          </a:prstGeom>
        </p:spPr>
        <p:txBody>
          <a:bodyPr vert="horz" lIns="91440" tIns="45720" rIns="91440" bIns="45720" rtlCol="0" anchor="ctr">
            <a:normAutofit fontScale="925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smtClean="0">
                <a:ln>
                  <a:noFill/>
                </a:ln>
                <a:solidFill>
                  <a:srgbClr val="FF0000"/>
                </a:solidFill>
                <a:effectLst/>
                <a:uLnTx/>
                <a:uFillTx/>
                <a:latin typeface="Times New Roman" pitchFamily="18" charset="0"/>
                <a:ea typeface="+mj-ea"/>
                <a:cs typeface="Times New Roman" pitchFamily="18" charset="0"/>
              </a:rPr>
              <a:t>model parameters</a:t>
            </a:r>
            <a:endParaRPr kumimoji="0" lang="en-US" sz="2400" b="0" i="0" u="none" strike="noStrike" kern="1200" cap="none" spc="0" normalizeH="0" baseline="0" noProof="0" dirty="0">
              <a:ln>
                <a:noFill/>
              </a:ln>
              <a:solidFill>
                <a:srgbClr val="FF0000"/>
              </a:solidFill>
              <a:effectLst/>
              <a:uLnTx/>
              <a:uFillTx/>
              <a:latin typeface="Times New Roman" pitchFamily="18" charset="0"/>
              <a:ea typeface="+mj-ea"/>
              <a:cs typeface="Times New Roman" pitchFamily="18" charset="0"/>
            </a:endParaRPr>
          </a:p>
        </p:txBody>
      </p:sp>
      <p:sp>
        <p:nvSpPr>
          <p:cNvPr id="8" name="Freeform 7"/>
          <p:cNvSpPr/>
          <p:nvPr/>
        </p:nvSpPr>
        <p:spPr>
          <a:xfrm rot="2243196">
            <a:off x="4167850" y="4108335"/>
            <a:ext cx="609600" cy="381000"/>
          </a:xfrm>
          <a:custGeom>
            <a:avLst/>
            <a:gdLst>
              <a:gd name="connsiteX0" fmla="*/ 0 w 815926"/>
              <a:gd name="connsiteY0" fmla="*/ 0 h 970670"/>
              <a:gd name="connsiteX1" fmla="*/ 590843 w 815926"/>
              <a:gd name="connsiteY1" fmla="*/ 196947 h 970670"/>
              <a:gd name="connsiteX2" fmla="*/ 393895 w 815926"/>
              <a:gd name="connsiteY2" fmla="*/ 422030 h 970670"/>
              <a:gd name="connsiteX3" fmla="*/ 815926 w 815926"/>
              <a:gd name="connsiteY3" fmla="*/ 970670 h 970670"/>
            </a:gdLst>
            <a:ahLst/>
            <a:cxnLst>
              <a:cxn ang="0">
                <a:pos x="connsiteX0" y="connsiteY0"/>
              </a:cxn>
              <a:cxn ang="0">
                <a:pos x="connsiteX1" y="connsiteY1"/>
              </a:cxn>
              <a:cxn ang="0">
                <a:pos x="connsiteX2" y="connsiteY2"/>
              </a:cxn>
              <a:cxn ang="0">
                <a:pos x="connsiteX3" y="connsiteY3"/>
              </a:cxn>
            </a:cxnLst>
            <a:rect l="l" t="t" r="r" b="b"/>
            <a:pathLst>
              <a:path w="815926" h="970670">
                <a:moveTo>
                  <a:pt x="0" y="0"/>
                </a:moveTo>
                <a:cubicBezTo>
                  <a:pt x="262597" y="63304"/>
                  <a:pt x="525194" y="126609"/>
                  <a:pt x="590843" y="196947"/>
                </a:cubicBezTo>
                <a:cubicBezTo>
                  <a:pt x="656492" y="267285"/>
                  <a:pt x="356381" y="293076"/>
                  <a:pt x="393895" y="422030"/>
                </a:cubicBezTo>
                <a:cubicBezTo>
                  <a:pt x="431409" y="550984"/>
                  <a:pt x="623667" y="760827"/>
                  <a:pt x="815926" y="970670"/>
                </a:cubicBezTo>
              </a:path>
            </a:pathLst>
          </a:custGeom>
          <a:ln w="3810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Freeform 8"/>
          <p:cNvSpPr/>
          <p:nvPr/>
        </p:nvSpPr>
        <p:spPr>
          <a:xfrm flipH="1">
            <a:off x="2743200" y="3962400"/>
            <a:ext cx="968326" cy="1371600"/>
          </a:xfrm>
          <a:custGeom>
            <a:avLst/>
            <a:gdLst>
              <a:gd name="connsiteX0" fmla="*/ 0 w 815926"/>
              <a:gd name="connsiteY0" fmla="*/ 0 h 970670"/>
              <a:gd name="connsiteX1" fmla="*/ 590843 w 815926"/>
              <a:gd name="connsiteY1" fmla="*/ 196947 h 970670"/>
              <a:gd name="connsiteX2" fmla="*/ 393895 w 815926"/>
              <a:gd name="connsiteY2" fmla="*/ 422030 h 970670"/>
              <a:gd name="connsiteX3" fmla="*/ 815926 w 815926"/>
              <a:gd name="connsiteY3" fmla="*/ 970670 h 970670"/>
            </a:gdLst>
            <a:ahLst/>
            <a:cxnLst>
              <a:cxn ang="0">
                <a:pos x="connsiteX0" y="connsiteY0"/>
              </a:cxn>
              <a:cxn ang="0">
                <a:pos x="connsiteX1" y="connsiteY1"/>
              </a:cxn>
              <a:cxn ang="0">
                <a:pos x="connsiteX2" y="connsiteY2"/>
              </a:cxn>
              <a:cxn ang="0">
                <a:pos x="connsiteX3" y="connsiteY3"/>
              </a:cxn>
            </a:cxnLst>
            <a:rect l="l" t="t" r="r" b="b"/>
            <a:pathLst>
              <a:path w="815926" h="970670">
                <a:moveTo>
                  <a:pt x="0" y="0"/>
                </a:moveTo>
                <a:cubicBezTo>
                  <a:pt x="262597" y="63304"/>
                  <a:pt x="525194" y="126609"/>
                  <a:pt x="590843" y="196947"/>
                </a:cubicBezTo>
                <a:cubicBezTo>
                  <a:pt x="656492" y="267285"/>
                  <a:pt x="356381" y="293076"/>
                  <a:pt x="393895" y="422030"/>
                </a:cubicBezTo>
                <a:cubicBezTo>
                  <a:pt x="431409" y="550984"/>
                  <a:pt x="623667" y="760827"/>
                  <a:pt x="815926" y="970670"/>
                </a:cubicBezTo>
              </a:path>
            </a:pathLst>
          </a:custGeom>
          <a:ln w="3810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Title 1"/>
          <p:cNvSpPr txBox="1">
            <a:spLocks/>
          </p:cNvSpPr>
          <p:nvPr/>
        </p:nvSpPr>
        <p:spPr>
          <a:xfrm>
            <a:off x="2133600" y="5257800"/>
            <a:ext cx="1600200" cy="6858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smtClean="0">
                <a:ln>
                  <a:noFill/>
                </a:ln>
                <a:solidFill>
                  <a:srgbClr val="FF0000"/>
                </a:solidFill>
                <a:effectLst/>
                <a:uLnTx/>
                <a:uFillTx/>
                <a:latin typeface="Times New Roman" pitchFamily="18" charset="0"/>
                <a:ea typeface="+mj-ea"/>
                <a:cs typeface="Times New Roman" pitchFamily="18" charset="0"/>
              </a:rPr>
              <a:t>data kernel</a:t>
            </a:r>
            <a:endParaRPr kumimoji="0" lang="en-US" sz="2400" b="0" i="0" u="none" strike="noStrike" kern="1200" cap="none" spc="0" normalizeH="0" baseline="0" noProof="0" dirty="0">
              <a:ln>
                <a:noFill/>
              </a:ln>
              <a:solidFill>
                <a:srgbClr val="FF0000"/>
              </a:solidFill>
              <a:effectLst/>
              <a:uLnTx/>
              <a:uFillTx/>
              <a:latin typeface="Times New Roman" pitchFamily="18" charset="0"/>
              <a:ea typeface="+mj-ea"/>
              <a:cs typeface="Times New Roman" pitchFamily="18" charset="0"/>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where to obtain the value of</a:t>
            </a:r>
            <a:r>
              <a:rPr lang="en-US" dirty="0" smtClean="0"/>
              <a:t> </a:t>
            </a:r>
            <a:r>
              <a:rPr lang="el-GR" i="1" dirty="0" smtClean="0">
                <a:latin typeface="Cambria Math" pitchFamily="18" charset="0"/>
                <a:ea typeface="Cambria Math" pitchFamily="18" charset="0"/>
                <a:cs typeface="Times New Roman" pitchFamily="18" charset="0"/>
              </a:rPr>
              <a:t>σ</a:t>
            </a:r>
            <a:r>
              <a:rPr lang="en-US" i="1" baseline="-25000" dirty="0" smtClean="0">
                <a:latin typeface="Cambria Math" pitchFamily="18" charset="0"/>
                <a:ea typeface="Cambria Math" pitchFamily="18" charset="0"/>
                <a:cs typeface="Times New Roman" pitchFamily="18" charset="0"/>
              </a:rPr>
              <a:t>d</a:t>
            </a:r>
            <a:r>
              <a:rPr lang="en-US" i="1" baseline="30000" dirty="0" smtClean="0">
                <a:latin typeface="Cambria Math" pitchFamily="18" charset="0"/>
                <a:ea typeface="Cambria Math" pitchFamily="18" charset="0"/>
                <a:cs typeface="Times New Roman" pitchFamily="18" charset="0"/>
              </a:rPr>
              <a:t>2</a:t>
            </a:r>
            <a:r>
              <a:rPr lang="en-US" dirty="0" smtClean="0">
                <a:latin typeface="Cambria Math" pitchFamily="18" charset="0"/>
                <a:ea typeface="Cambria Math" pitchFamily="18" charset="0"/>
              </a:rPr>
              <a:t> </a:t>
            </a:r>
            <a:endParaRPr lang="en-US" dirty="0">
              <a:latin typeface="Cambria Math" pitchFamily="18" charset="0"/>
              <a:ea typeface="Cambria Math" pitchFamily="18" charset="0"/>
            </a:endParaRPr>
          </a:p>
        </p:txBody>
      </p:sp>
      <p:sp>
        <p:nvSpPr>
          <p:cNvPr id="3" name="Content Placeholder 2"/>
          <p:cNvSpPr>
            <a:spLocks noGrp="1"/>
          </p:cNvSpPr>
          <p:nvPr>
            <p:ph idx="1"/>
          </p:nvPr>
        </p:nvSpPr>
        <p:spPr>
          <a:xfrm>
            <a:off x="381000" y="1524000"/>
            <a:ext cx="8229600" cy="4525963"/>
          </a:xfrm>
        </p:spPr>
        <p:txBody>
          <a:bodyPr/>
          <a:lstStyle/>
          <a:p>
            <a:pPr>
              <a:buNone/>
            </a:pPr>
            <a:r>
              <a:rPr lang="en-US" dirty="0" smtClean="0">
                <a:latin typeface="Times New Roman" pitchFamily="18" charset="0"/>
                <a:cs typeface="Times New Roman" pitchFamily="18" charset="0"/>
              </a:rPr>
              <a:t>a priori value – based on knowledge of accuracy of measurement technique</a:t>
            </a:r>
          </a:p>
          <a:p>
            <a:pPr>
              <a:buNone/>
            </a:pPr>
            <a:endParaRPr lang="en-US" dirty="0" smtClean="0">
              <a:latin typeface="Times New Roman" pitchFamily="18" charset="0"/>
              <a:cs typeface="Times New Roman" pitchFamily="18" charset="0"/>
            </a:endParaRPr>
          </a:p>
          <a:p>
            <a:pPr>
              <a:buNone/>
            </a:pPr>
            <a:r>
              <a:rPr lang="en-US" i="1" dirty="0" smtClean="0">
                <a:latin typeface="Times New Roman" pitchFamily="18" charset="0"/>
                <a:cs typeface="Times New Roman" pitchFamily="18" charset="0"/>
              </a:rPr>
              <a:t>		my ruler has 1 mm divisions, so </a:t>
            </a:r>
            <a:r>
              <a:rPr lang="el-GR" i="1" dirty="0" smtClean="0">
                <a:latin typeface="Cambria Math" pitchFamily="18" charset="0"/>
                <a:ea typeface="Cambria Math" pitchFamily="18" charset="0"/>
                <a:cs typeface="Times New Roman" pitchFamily="18" charset="0"/>
              </a:rPr>
              <a:t>σ</a:t>
            </a:r>
            <a:r>
              <a:rPr lang="en-US" i="1" baseline="-25000" dirty="0" smtClean="0">
                <a:latin typeface="Cambria Math" pitchFamily="18" charset="0"/>
                <a:ea typeface="Cambria Math" pitchFamily="18" charset="0"/>
                <a:cs typeface="Times New Roman" pitchFamily="18" charset="0"/>
              </a:rPr>
              <a:t>d</a:t>
            </a:r>
            <a:r>
              <a:rPr lang="en-US" i="1" dirty="0" smtClean="0">
                <a:latin typeface="Cambria Math" pitchFamily="18" charset="0"/>
                <a:ea typeface="Cambria Math" pitchFamily="18" charset="0"/>
                <a:cs typeface="Times New Roman" pitchFamily="18" charset="0"/>
              </a:rPr>
              <a:t>≈</a:t>
            </a:r>
            <a:r>
              <a:rPr lang="en-US" i="1" dirty="0" smtClean="0">
                <a:latin typeface="Cambria Math"/>
                <a:ea typeface="Cambria Math"/>
                <a:cs typeface="Times New Roman" pitchFamily="18" charset="0"/>
              </a:rPr>
              <a:t>½mm</a:t>
            </a:r>
            <a:endParaRPr lang="en-US" i="1" dirty="0" smtClean="0">
              <a:latin typeface="Times New Roman" pitchFamily="18" charset="0"/>
              <a:cs typeface="Times New Roman" pitchFamily="18" charset="0"/>
            </a:endParaRPr>
          </a:p>
          <a:p>
            <a:pPr>
              <a:buNone/>
            </a:pPr>
            <a:endParaRPr lang="en-US" dirty="0" smtClean="0">
              <a:latin typeface="Times New Roman" pitchFamily="18" charset="0"/>
              <a:cs typeface="Times New Roman" pitchFamily="18" charset="0"/>
            </a:endParaRPr>
          </a:p>
          <a:p>
            <a:pPr>
              <a:buNone/>
            </a:pPr>
            <a:r>
              <a:rPr lang="en-US" dirty="0" smtClean="0">
                <a:latin typeface="Times New Roman" pitchFamily="18" charset="0"/>
                <a:cs typeface="Times New Roman" pitchFamily="18" charset="0"/>
              </a:rPr>
              <a:t>a posteriori value – based on prediction error</a:t>
            </a:r>
          </a:p>
          <a:p>
            <a:pPr>
              <a:buNone/>
            </a:pPr>
            <a:endParaRPr lang="en-US" dirty="0">
              <a:latin typeface="Times New Roman" pitchFamily="18" charset="0"/>
              <a:cs typeface="Times New Roman" pitchFamily="18" charset="0"/>
            </a:endParaRPr>
          </a:p>
        </p:txBody>
      </p:sp>
      <p:pic>
        <p:nvPicPr>
          <p:cNvPr id="17410" name="Picture 2"/>
          <p:cNvPicPr>
            <a:picLocks noChangeAspect="1" noChangeArrowheads="1"/>
          </p:cNvPicPr>
          <p:nvPr/>
        </p:nvPicPr>
        <p:blipFill>
          <a:blip r:embed="rId3" cstate="print"/>
          <a:srcRect/>
          <a:stretch>
            <a:fillRect/>
          </a:stretch>
        </p:blipFill>
        <p:spPr bwMode="auto">
          <a:xfrm>
            <a:off x="1219200" y="5029200"/>
            <a:ext cx="3200400" cy="1524000"/>
          </a:xfrm>
          <a:prstGeom prst="rect">
            <a:avLst/>
          </a:prstGeom>
          <a:noFill/>
          <a:ln w="9525">
            <a:noFill/>
            <a:miter lim="800000"/>
            <a:headEnd/>
            <a:tailEnd/>
          </a:ln>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latin typeface="Times New Roman" pitchFamily="18" charset="0"/>
                <a:ea typeface="Cambria Math" pitchFamily="18" charset="0"/>
                <a:cs typeface="Times New Roman" pitchFamily="18" charset="0"/>
              </a:rPr>
              <a:t>variance critically dependent on experiment design (structure of </a:t>
            </a:r>
            <a:r>
              <a:rPr lang="en-US" b="1" dirty="0" smtClean="0">
                <a:latin typeface="Cambria Math" pitchFamily="18" charset="0"/>
                <a:ea typeface="Cambria Math" pitchFamily="18" charset="0"/>
                <a:cs typeface="Times New Roman" pitchFamily="18" charset="0"/>
              </a:rPr>
              <a:t>G</a:t>
            </a:r>
            <a:r>
              <a:rPr lang="en-US" dirty="0" smtClean="0">
                <a:latin typeface="Times New Roman" pitchFamily="18" charset="0"/>
                <a:ea typeface="Cambria Math" pitchFamily="18" charset="0"/>
                <a:cs typeface="Times New Roman" pitchFamily="18" charset="0"/>
              </a:rPr>
              <a:t>)</a:t>
            </a:r>
            <a:endParaRPr lang="en-US" dirty="0">
              <a:latin typeface="Times New Roman" pitchFamily="18" charset="0"/>
              <a:ea typeface="Cambria Math" pitchFamily="18" charset="0"/>
              <a:cs typeface="Times New Roman" pitchFamily="18" charset="0"/>
            </a:endParaRPr>
          </a:p>
        </p:txBody>
      </p:sp>
      <p:grpSp>
        <p:nvGrpSpPr>
          <p:cNvPr id="6" name="Group 5"/>
          <p:cNvGrpSpPr/>
          <p:nvPr/>
        </p:nvGrpSpPr>
        <p:grpSpPr>
          <a:xfrm>
            <a:off x="457200" y="4953000"/>
            <a:ext cx="533400" cy="533400"/>
            <a:chOff x="685800" y="4114800"/>
            <a:chExt cx="533400" cy="533400"/>
          </a:xfrm>
        </p:grpSpPr>
        <p:sp>
          <p:nvSpPr>
            <p:cNvPr id="4" name="Rectangle 3"/>
            <p:cNvSpPr/>
            <p:nvPr/>
          </p:nvSpPr>
          <p:spPr>
            <a:xfrm>
              <a:off x="685800" y="4114800"/>
              <a:ext cx="533400" cy="53340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762000" y="4114800"/>
              <a:ext cx="381000" cy="457200"/>
            </a:xfrm>
            <a:prstGeom prst="rect">
              <a:avLst/>
            </a:prstGeom>
            <a:noFill/>
          </p:spPr>
          <p:txBody>
            <a:bodyPr wrap="square" rtlCol="0">
              <a:spAutoFit/>
            </a:bodyPr>
            <a:lstStyle/>
            <a:p>
              <a:r>
                <a:rPr lang="en-US" sz="2400" dirty="0" smtClean="0">
                  <a:latin typeface="Cambria Math" pitchFamily="18" charset="0"/>
                  <a:ea typeface="Cambria Math" pitchFamily="18" charset="0"/>
                </a:rPr>
                <a:t>1</a:t>
              </a:r>
              <a:endParaRPr lang="en-US" sz="2400" dirty="0">
                <a:latin typeface="Cambria Math" pitchFamily="18" charset="0"/>
                <a:ea typeface="Cambria Math" pitchFamily="18" charset="0"/>
              </a:endParaRPr>
            </a:p>
          </p:txBody>
        </p:sp>
      </p:grpSp>
      <p:grpSp>
        <p:nvGrpSpPr>
          <p:cNvPr id="7" name="Group 6"/>
          <p:cNvGrpSpPr/>
          <p:nvPr/>
        </p:nvGrpSpPr>
        <p:grpSpPr>
          <a:xfrm>
            <a:off x="1219200" y="4953000"/>
            <a:ext cx="533400" cy="533400"/>
            <a:chOff x="685800" y="4114800"/>
            <a:chExt cx="533400" cy="533400"/>
          </a:xfrm>
        </p:grpSpPr>
        <p:sp>
          <p:nvSpPr>
            <p:cNvPr id="8" name="Rectangle 7"/>
            <p:cNvSpPr/>
            <p:nvPr/>
          </p:nvSpPr>
          <p:spPr>
            <a:xfrm>
              <a:off x="685800" y="4114800"/>
              <a:ext cx="533400" cy="53340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762000" y="4114800"/>
              <a:ext cx="381000" cy="457200"/>
            </a:xfrm>
            <a:prstGeom prst="rect">
              <a:avLst/>
            </a:prstGeom>
            <a:noFill/>
          </p:spPr>
          <p:txBody>
            <a:bodyPr wrap="square" rtlCol="0">
              <a:spAutoFit/>
            </a:bodyPr>
            <a:lstStyle/>
            <a:p>
              <a:r>
                <a:rPr lang="en-US" sz="2400" dirty="0" smtClean="0">
                  <a:latin typeface="Cambria Math" pitchFamily="18" charset="0"/>
                  <a:ea typeface="Cambria Math" pitchFamily="18" charset="0"/>
                </a:rPr>
                <a:t>1</a:t>
              </a:r>
              <a:endParaRPr lang="en-US" sz="2400" dirty="0">
                <a:latin typeface="Cambria Math" pitchFamily="18" charset="0"/>
                <a:ea typeface="Cambria Math" pitchFamily="18" charset="0"/>
              </a:endParaRPr>
            </a:p>
          </p:txBody>
        </p:sp>
      </p:grpSp>
      <p:grpSp>
        <p:nvGrpSpPr>
          <p:cNvPr id="10" name="Group 9"/>
          <p:cNvGrpSpPr/>
          <p:nvPr/>
        </p:nvGrpSpPr>
        <p:grpSpPr>
          <a:xfrm>
            <a:off x="1219200" y="4419600"/>
            <a:ext cx="533400" cy="533400"/>
            <a:chOff x="685800" y="4114800"/>
            <a:chExt cx="533400" cy="533400"/>
          </a:xfrm>
        </p:grpSpPr>
        <p:sp>
          <p:nvSpPr>
            <p:cNvPr id="11" name="Rectangle 10"/>
            <p:cNvSpPr/>
            <p:nvPr/>
          </p:nvSpPr>
          <p:spPr>
            <a:xfrm>
              <a:off x="685800" y="4114800"/>
              <a:ext cx="533400" cy="53340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762000" y="4114800"/>
              <a:ext cx="381000" cy="457200"/>
            </a:xfrm>
            <a:prstGeom prst="rect">
              <a:avLst/>
            </a:prstGeom>
            <a:noFill/>
          </p:spPr>
          <p:txBody>
            <a:bodyPr wrap="square" rtlCol="0">
              <a:spAutoFit/>
            </a:bodyPr>
            <a:lstStyle/>
            <a:p>
              <a:r>
                <a:rPr lang="en-US" sz="2400" dirty="0" smtClean="0">
                  <a:latin typeface="Cambria Math" pitchFamily="18" charset="0"/>
                  <a:ea typeface="Cambria Math" pitchFamily="18" charset="0"/>
                </a:rPr>
                <a:t>2</a:t>
              </a:r>
              <a:endParaRPr lang="en-US" sz="2400" dirty="0">
                <a:latin typeface="Cambria Math" pitchFamily="18" charset="0"/>
                <a:ea typeface="Cambria Math" pitchFamily="18" charset="0"/>
              </a:endParaRPr>
            </a:p>
          </p:txBody>
        </p:sp>
      </p:grpSp>
      <p:grpSp>
        <p:nvGrpSpPr>
          <p:cNvPr id="13" name="Group 12"/>
          <p:cNvGrpSpPr/>
          <p:nvPr/>
        </p:nvGrpSpPr>
        <p:grpSpPr>
          <a:xfrm>
            <a:off x="1981200" y="4953000"/>
            <a:ext cx="533400" cy="533400"/>
            <a:chOff x="685800" y="4114800"/>
            <a:chExt cx="533400" cy="533400"/>
          </a:xfrm>
        </p:grpSpPr>
        <p:sp>
          <p:nvSpPr>
            <p:cNvPr id="14" name="Rectangle 13"/>
            <p:cNvSpPr/>
            <p:nvPr/>
          </p:nvSpPr>
          <p:spPr>
            <a:xfrm>
              <a:off x="685800" y="4114800"/>
              <a:ext cx="533400" cy="53340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762000" y="4114800"/>
              <a:ext cx="381000" cy="457200"/>
            </a:xfrm>
            <a:prstGeom prst="rect">
              <a:avLst/>
            </a:prstGeom>
            <a:noFill/>
          </p:spPr>
          <p:txBody>
            <a:bodyPr wrap="square" rtlCol="0">
              <a:spAutoFit/>
            </a:bodyPr>
            <a:lstStyle/>
            <a:p>
              <a:r>
                <a:rPr lang="en-US" sz="2400" dirty="0" smtClean="0">
                  <a:latin typeface="Cambria Math" pitchFamily="18" charset="0"/>
                  <a:ea typeface="Cambria Math" pitchFamily="18" charset="0"/>
                </a:rPr>
                <a:t>1</a:t>
              </a:r>
              <a:endParaRPr lang="en-US" sz="2400" dirty="0">
                <a:latin typeface="Cambria Math" pitchFamily="18" charset="0"/>
                <a:ea typeface="Cambria Math" pitchFamily="18" charset="0"/>
              </a:endParaRPr>
            </a:p>
          </p:txBody>
        </p:sp>
      </p:grpSp>
      <p:grpSp>
        <p:nvGrpSpPr>
          <p:cNvPr id="16" name="Group 15"/>
          <p:cNvGrpSpPr/>
          <p:nvPr/>
        </p:nvGrpSpPr>
        <p:grpSpPr>
          <a:xfrm>
            <a:off x="1981200" y="4419600"/>
            <a:ext cx="533400" cy="533400"/>
            <a:chOff x="685800" y="4114800"/>
            <a:chExt cx="533400" cy="533400"/>
          </a:xfrm>
        </p:grpSpPr>
        <p:sp>
          <p:nvSpPr>
            <p:cNvPr id="17" name="Rectangle 16"/>
            <p:cNvSpPr/>
            <p:nvPr/>
          </p:nvSpPr>
          <p:spPr>
            <a:xfrm>
              <a:off x="685800" y="4114800"/>
              <a:ext cx="533400" cy="53340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762000" y="4114800"/>
              <a:ext cx="381000" cy="457200"/>
            </a:xfrm>
            <a:prstGeom prst="rect">
              <a:avLst/>
            </a:prstGeom>
            <a:noFill/>
          </p:spPr>
          <p:txBody>
            <a:bodyPr wrap="square" rtlCol="0">
              <a:spAutoFit/>
            </a:bodyPr>
            <a:lstStyle/>
            <a:p>
              <a:r>
                <a:rPr lang="en-US" sz="2400" dirty="0" smtClean="0">
                  <a:latin typeface="Cambria Math" pitchFamily="18" charset="0"/>
                  <a:ea typeface="Cambria Math" pitchFamily="18" charset="0"/>
                </a:rPr>
                <a:t>2</a:t>
              </a:r>
              <a:endParaRPr lang="en-US" sz="2400" dirty="0">
                <a:latin typeface="Cambria Math" pitchFamily="18" charset="0"/>
                <a:ea typeface="Cambria Math" pitchFamily="18" charset="0"/>
              </a:endParaRPr>
            </a:p>
          </p:txBody>
        </p:sp>
      </p:grpSp>
      <p:grpSp>
        <p:nvGrpSpPr>
          <p:cNvPr id="19" name="Group 18"/>
          <p:cNvGrpSpPr/>
          <p:nvPr/>
        </p:nvGrpSpPr>
        <p:grpSpPr>
          <a:xfrm>
            <a:off x="1987060" y="3877992"/>
            <a:ext cx="533400" cy="533400"/>
            <a:chOff x="685800" y="4114800"/>
            <a:chExt cx="533400" cy="533400"/>
          </a:xfrm>
        </p:grpSpPr>
        <p:sp>
          <p:nvSpPr>
            <p:cNvPr id="20" name="Rectangle 19"/>
            <p:cNvSpPr/>
            <p:nvPr/>
          </p:nvSpPr>
          <p:spPr>
            <a:xfrm>
              <a:off x="685800" y="4114800"/>
              <a:ext cx="533400" cy="53340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762000" y="4114800"/>
              <a:ext cx="381000" cy="457200"/>
            </a:xfrm>
            <a:prstGeom prst="rect">
              <a:avLst/>
            </a:prstGeom>
            <a:noFill/>
          </p:spPr>
          <p:txBody>
            <a:bodyPr wrap="square" rtlCol="0">
              <a:spAutoFit/>
            </a:bodyPr>
            <a:lstStyle/>
            <a:p>
              <a:r>
                <a:rPr lang="en-US" sz="2400" dirty="0" smtClean="0">
                  <a:latin typeface="Cambria Math" pitchFamily="18" charset="0"/>
                  <a:ea typeface="Cambria Math" pitchFamily="18" charset="0"/>
                </a:rPr>
                <a:t>3</a:t>
              </a:r>
              <a:endParaRPr lang="en-US" sz="2400" dirty="0">
                <a:latin typeface="Cambria Math" pitchFamily="18" charset="0"/>
                <a:ea typeface="Cambria Math" pitchFamily="18" charset="0"/>
              </a:endParaRPr>
            </a:p>
          </p:txBody>
        </p:sp>
      </p:grpSp>
      <p:grpSp>
        <p:nvGrpSpPr>
          <p:cNvPr id="22" name="Group 21"/>
          <p:cNvGrpSpPr/>
          <p:nvPr/>
        </p:nvGrpSpPr>
        <p:grpSpPr>
          <a:xfrm>
            <a:off x="2737340" y="4955348"/>
            <a:ext cx="533400" cy="533400"/>
            <a:chOff x="685800" y="4114800"/>
            <a:chExt cx="533400" cy="533400"/>
          </a:xfrm>
        </p:grpSpPr>
        <p:sp>
          <p:nvSpPr>
            <p:cNvPr id="23" name="Rectangle 22"/>
            <p:cNvSpPr/>
            <p:nvPr/>
          </p:nvSpPr>
          <p:spPr>
            <a:xfrm>
              <a:off x="685800" y="4114800"/>
              <a:ext cx="533400" cy="53340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p:cNvSpPr txBox="1"/>
            <p:nvPr/>
          </p:nvSpPr>
          <p:spPr>
            <a:xfrm>
              <a:off x="762000" y="4114800"/>
              <a:ext cx="381000" cy="457200"/>
            </a:xfrm>
            <a:prstGeom prst="rect">
              <a:avLst/>
            </a:prstGeom>
            <a:noFill/>
          </p:spPr>
          <p:txBody>
            <a:bodyPr wrap="square" rtlCol="0">
              <a:spAutoFit/>
            </a:bodyPr>
            <a:lstStyle/>
            <a:p>
              <a:r>
                <a:rPr lang="en-US" sz="2400" dirty="0" smtClean="0">
                  <a:latin typeface="Cambria Math" pitchFamily="18" charset="0"/>
                  <a:ea typeface="Cambria Math" pitchFamily="18" charset="0"/>
                </a:rPr>
                <a:t>1</a:t>
              </a:r>
              <a:endParaRPr lang="en-US" sz="2400" dirty="0">
                <a:latin typeface="Cambria Math" pitchFamily="18" charset="0"/>
                <a:ea typeface="Cambria Math" pitchFamily="18" charset="0"/>
              </a:endParaRPr>
            </a:p>
          </p:txBody>
        </p:sp>
      </p:grpSp>
      <p:grpSp>
        <p:nvGrpSpPr>
          <p:cNvPr id="25" name="Group 24"/>
          <p:cNvGrpSpPr/>
          <p:nvPr/>
        </p:nvGrpSpPr>
        <p:grpSpPr>
          <a:xfrm>
            <a:off x="2737340" y="4421948"/>
            <a:ext cx="533400" cy="533400"/>
            <a:chOff x="685800" y="4114800"/>
            <a:chExt cx="533400" cy="533400"/>
          </a:xfrm>
        </p:grpSpPr>
        <p:sp>
          <p:nvSpPr>
            <p:cNvPr id="26" name="Rectangle 25"/>
            <p:cNvSpPr/>
            <p:nvPr/>
          </p:nvSpPr>
          <p:spPr>
            <a:xfrm>
              <a:off x="685800" y="4114800"/>
              <a:ext cx="533400" cy="53340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762000" y="4114800"/>
              <a:ext cx="381000" cy="457200"/>
            </a:xfrm>
            <a:prstGeom prst="rect">
              <a:avLst/>
            </a:prstGeom>
            <a:noFill/>
          </p:spPr>
          <p:txBody>
            <a:bodyPr wrap="square" rtlCol="0">
              <a:spAutoFit/>
            </a:bodyPr>
            <a:lstStyle/>
            <a:p>
              <a:r>
                <a:rPr lang="en-US" sz="2400" dirty="0" smtClean="0">
                  <a:latin typeface="Cambria Math" pitchFamily="18" charset="0"/>
                  <a:ea typeface="Cambria Math" pitchFamily="18" charset="0"/>
                </a:rPr>
                <a:t>2</a:t>
              </a:r>
              <a:endParaRPr lang="en-US" sz="2400" dirty="0">
                <a:latin typeface="Cambria Math" pitchFamily="18" charset="0"/>
                <a:ea typeface="Cambria Math" pitchFamily="18" charset="0"/>
              </a:endParaRPr>
            </a:p>
          </p:txBody>
        </p:sp>
      </p:grpSp>
      <p:grpSp>
        <p:nvGrpSpPr>
          <p:cNvPr id="28" name="Group 27"/>
          <p:cNvGrpSpPr/>
          <p:nvPr/>
        </p:nvGrpSpPr>
        <p:grpSpPr>
          <a:xfrm>
            <a:off x="2743200" y="3880340"/>
            <a:ext cx="533400" cy="533400"/>
            <a:chOff x="685800" y="4114800"/>
            <a:chExt cx="533400" cy="533400"/>
          </a:xfrm>
        </p:grpSpPr>
        <p:sp>
          <p:nvSpPr>
            <p:cNvPr id="29" name="Rectangle 28"/>
            <p:cNvSpPr/>
            <p:nvPr/>
          </p:nvSpPr>
          <p:spPr>
            <a:xfrm>
              <a:off x="685800" y="4114800"/>
              <a:ext cx="533400" cy="53340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762000" y="4114800"/>
              <a:ext cx="381000" cy="457200"/>
            </a:xfrm>
            <a:prstGeom prst="rect">
              <a:avLst/>
            </a:prstGeom>
            <a:noFill/>
          </p:spPr>
          <p:txBody>
            <a:bodyPr wrap="square" rtlCol="0">
              <a:spAutoFit/>
            </a:bodyPr>
            <a:lstStyle/>
            <a:p>
              <a:r>
                <a:rPr lang="en-US" sz="2400" dirty="0" smtClean="0">
                  <a:latin typeface="Cambria Math" pitchFamily="18" charset="0"/>
                  <a:ea typeface="Cambria Math" pitchFamily="18" charset="0"/>
                </a:rPr>
                <a:t>3</a:t>
              </a:r>
              <a:endParaRPr lang="en-US" sz="2400" dirty="0">
                <a:latin typeface="Cambria Math" pitchFamily="18" charset="0"/>
                <a:ea typeface="Cambria Math" pitchFamily="18" charset="0"/>
              </a:endParaRPr>
            </a:p>
          </p:txBody>
        </p:sp>
      </p:grpSp>
      <p:grpSp>
        <p:nvGrpSpPr>
          <p:cNvPr id="32" name="Group 31"/>
          <p:cNvGrpSpPr/>
          <p:nvPr/>
        </p:nvGrpSpPr>
        <p:grpSpPr>
          <a:xfrm>
            <a:off x="2743200" y="3350452"/>
            <a:ext cx="533400" cy="533400"/>
            <a:chOff x="685800" y="4114800"/>
            <a:chExt cx="533400" cy="533400"/>
          </a:xfrm>
        </p:grpSpPr>
        <p:sp>
          <p:nvSpPr>
            <p:cNvPr id="33" name="Rectangle 32"/>
            <p:cNvSpPr/>
            <p:nvPr/>
          </p:nvSpPr>
          <p:spPr>
            <a:xfrm>
              <a:off x="685800" y="4114800"/>
              <a:ext cx="533400" cy="53340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p:cNvSpPr txBox="1"/>
            <p:nvPr/>
          </p:nvSpPr>
          <p:spPr>
            <a:xfrm>
              <a:off x="762000" y="4114800"/>
              <a:ext cx="381000" cy="457200"/>
            </a:xfrm>
            <a:prstGeom prst="rect">
              <a:avLst/>
            </a:prstGeom>
            <a:noFill/>
          </p:spPr>
          <p:txBody>
            <a:bodyPr wrap="square" rtlCol="0">
              <a:spAutoFit/>
            </a:bodyPr>
            <a:lstStyle/>
            <a:p>
              <a:r>
                <a:rPr lang="en-US" sz="2400" dirty="0" smtClean="0">
                  <a:latin typeface="Cambria Math" pitchFamily="18" charset="0"/>
                  <a:ea typeface="Cambria Math" pitchFamily="18" charset="0"/>
                </a:rPr>
                <a:t>4</a:t>
              </a:r>
              <a:endParaRPr lang="en-US" sz="2400" dirty="0">
                <a:latin typeface="Cambria Math" pitchFamily="18" charset="0"/>
                <a:ea typeface="Cambria Math" pitchFamily="18" charset="0"/>
              </a:endParaRPr>
            </a:p>
          </p:txBody>
        </p:sp>
      </p:grpSp>
      <p:grpSp>
        <p:nvGrpSpPr>
          <p:cNvPr id="35" name="Group 34"/>
          <p:cNvGrpSpPr/>
          <p:nvPr/>
        </p:nvGrpSpPr>
        <p:grpSpPr>
          <a:xfrm>
            <a:off x="4882660" y="4955348"/>
            <a:ext cx="533400" cy="533400"/>
            <a:chOff x="685800" y="4114800"/>
            <a:chExt cx="533400" cy="533400"/>
          </a:xfrm>
        </p:grpSpPr>
        <p:sp>
          <p:nvSpPr>
            <p:cNvPr id="36" name="Rectangle 35"/>
            <p:cNvSpPr/>
            <p:nvPr/>
          </p:nvSpPr>
          <p:spPr>
            <a:xfrm>
              <a:off x="685800" y="4114800"/>
              <a:ext cx="533400" cy="53340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p:cNvSpPr txBox="1"/>
            <p:nvPr/>
          </p:nvSpPr>
          <p:spPr>
            <a:xfrm>
              <a:off x="762000" y="4114800"/>
              <a:ext cx="381000" cy="457200"/>
            </a:xfrm>
            <a:prstGeom prst="rect">
              <a:avLst/>
            </a:prstGeom>
            <a:noFill/>
          </p:spPr>
          <p:txBody>
            <a:bodyPr wrap="square" rtlCol="0">
              <a:spAutoFit/>
            </a:bodyPr>
            <a:lstStyle/>
            <a:p>
              <a:r>
                <a:rPr lang="en-US" sz="2400" dirty="0" smtClean="0">
                  <a:latin typeface="Cambria Math" pitchFamily="18" charset="0"/>
                  <a:ea typeface="Cambria Math" pitchFamily="18" charset="0"/>
                </a:rPr>
                <a:t>1</a:t>
              </a:r>
              <a:endParaRPr lang="en-US" sz="2400" dirty="0">
                <a:latin typeface="Cambria Math" pitchFamily="18" charset="0"/>
                <a:ea typeface="Cambria Math" pitchFamily="18" charset="0"/>
              </a:endParaRPr>
            </a:p>
          </p:txBody>
        </p:sp>
      </p:grpSp>
      <p:grpSp>
        <p:nvGrpSpPr>
          <p:cNvPr id="38" name="Group 37"/>
          <p:cNvGrpSpPr/>
          <p:nvPr/>
        </p:nvGrpSpPr>
        <p:grpSpPr>
          <a:xfrm>
            <a:off x="5644660" y="4955348"/>
            <a:ext cx="533400" cy="533400"/>
            <a:chOff x="685800" y="4114800"/>
            <a:chExt cx="533400" cy="533400"/>
          </a:xfrm>
        </p:grpSpPr>
        <p:sp>
          <p:nvSpPr>
            <p:cNvPr id="39" name="Rectangle 38"/>
            <p:cNvSpPr/>
            <p:nvPr/>
          </p:nvSpPr>
          <p:spPr>
            <a:xfrm>
              <a:off x="685800" y="4114800"/>
              <a:ext cx="533400" cy="53340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p:cNvSpPr txBox="1"/>
            <p:nvPr/>
          </p:nvSpPr>
          <p:spPr>
            <a:xfrm>
              <a:off x="762000" y="4114800"/>
              <a:ext cx="381000" cy="457200"/>
            </a:xfrm>
            <a:prstGeom prst="rect">
              <a:avLst/>
            </a:prstGeom>
            <a:noFill/>
          </p:spPr>
          <p:txBody>
            <a:bodyPr wrap="square" rtlCol="0">
              <a:spAutoFit/>
            </a:bodyPr>
            <a:lstStyle/>
            <a:p>
              <a:r>
                <a:rPr lang="en-US" sz="2400" dirty="0" smtClean="0">
                  <a:latin typeface="Cambria Math" pitchFamily="18" charset="0"/>
                  <a:ea typeface="Cambria Math" pitchFamily="18" charset="0"/>
                </a:rPr>
                <a:t>1</a:t>
              </a:r>
              <a:endParaRPr lang="en-US" sz="2400" dirty="0">
                <a:latin typeface="Cambria Math" pitchFamily="18" charset="0"/>
                <a:ea typeface="Cambria Math" pitchFamily="18" charset="0"/>
              </a:endParaRPr>
            </a:p>
          </p:txBody>
        </p:sp>
      </p:grpSp>
      <p:grpSp>
        <p:nvGrpSpPr>
          <p:cNvPr id="41" name="Group 40"/>
          <p:cNvGrpSpPr/>
          <p:nvPr/>
        </p:nvGrpSpPr>
        <p:grpSpPr>
          <a:xfrm>
            <a:off x="5644660" y="4421948"/>
            <a:ext cx="533400" cy="533400"/>
            <a:chOff x="685800" y="4114800"/>
            <a:chExt cx="533400" cy="533400"/>
          </a:xfrm>
        </p:grpSpPr>
        <p:sp>
          <p:nvSpPr>
            <p:cNvPr id="42" name="Rectangle 41"/>
            <p:cNvSpPr/>
            <p:nvPr/>
          </p:nvSpPr>
          <p:spPr>
            <a:xfrm>
              <a:off x="685800" y="4114800"/>
              <a:ext cx="533400" cy="53340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p:cNvSpPr txBox="1"/>
            <p:nvPr/>
          </p:nvSpPr>
          <p:spPr>
            <a:xfrm>
              <a:off x="762000" y="4114800"/>
              <a:ext cx="381000" cy="457200"/>
            </a:xfrm>
            <a:prstGeom prst="rect">
              <a:avLst/>
            </a:prstGeom>
            <a:noFill/>
          </p:spPr>
          <p:txBody>
            <a:bodyPr wrap="square" rtlCol="0">
              <a:spAutoFit/>
            </a:bodyPr>
            <a:lstStyle/>
            <a:p>
              <a:r>
                <a:rPr lang="en-US" sz="2400" dirty="0" smtClean="0">
                  <a:latin typeface="Cambria Math" pitchFamily="18" charset="0"/>
                  <a:ea typeface="Cambria Math" pitchFamily="18" charset="0"/>
                </a:rPr>
                <a:t>2</a:t>
              </a:r>
              <a:endParaRPr lang="en-US" sz="2400" dirty="0">
                <a:latin typeface="Cambria Math" pitchFamily="18" charset="0"/>
                <a:ea typeface="Cambria Math" pitchFamily="18" charset="0"/>
              </a:endParaRPr>
            </a:p>
          </p:txBody>
        </p:sp>
      </p:grpSp>
      <p:grpSp>
        <p:nvGrpSpPr>
          <p:cNvPr id="44" name="Group 43"/>
          <p:cNvGrpSpPr/>
          <p:nvPr/>
        </p:nvGrpSpPr>
        <p:grpSpPr>
          <a:xfrm>
            <a:off x="6406660" y="4955348"/>
            <a:ext cx="533400" cy="533400"/>
            <a:chOff x="685800" y="4114800"/>
            <a:chExt cx="533400" cy="533400"/>
          </a:xfrm>
        </p:grpSpPr>
        <p:sp>
          <p:nvSpPr>
            <p:cNvPr id="45" name="Rectangle 44"/>
            <p:cNvSpPr/>
            <p:nvPr/>
          </p:nvSpPr>
          <p:spPr>
            <a:xfrm>
              <a:off x="685800" y="4114800"/>
              <a:ext cx="533400" cy="53340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p:cNvSpPr txBox="1"/>
            <p:nvPr/>
          </p:nvSpPr>
          <p:spPr>
            <a:xfrm>
              <a:off x="762000" y="4114800"/>
              <a:ext cx="381000" cy="457200"/>
            </a:xfrm>
            <a:prstGeom prst="rect">
              <a:avLst/>
            </a:prstGeom>
            <a:noFill/>
          </p:spPr>
          <p:txBody>
            <a:bodyPr wrap="square" rtlCol="0">
              <a:spAutoFit/>
            </a:bodyPr>
            <a:lstStyle/>
            <a:p>
              <a:r>
                <a:rPr lang="en-US" sz="2400" dirty="0" smtClean="0">
                  <a:latin typeface="Cambria Math" pitchFamily="18" charset="0"/>
                  <a:ea typeface="Cambria Math" pitchFamily="18" charset="0"/>
                </a:rPr>
                <a:t>2</a:t>
              </a:r>
              <a:endParaRPr lang="en-US" sz="2400" dirty="0">
                <a:latin typeface="Cambria Math" pitchFamily="18" charset="0"/>
                <a:ea typeface="Cambria Math" pitchFamily="18" charset="0"/>
              </a:endParaRPr>
            </a:p>
          </p:txBody>
        </p:sp>
      </p:grpSp>
      <p:grpSp>
        <p:nvGrpSpPr>
          <p:cNvPr id="47" name="Group 46"/>
          <p:cNvGrpSpPr/>
          <p:nvPr/>
        </p:nvGrpSpPr>
        <p:grpSpPr>
          <a:xfrm>
            <a:off x="6406660" y="4421948"/>
            <a:ext cx="533400" cy="533400"/>
            <a:chOff x="685800" y="4114800"/>
            <a:chExt cx="533400" cy="533400"/>
          </a:xfrm>
        </p:grpSpPr>
        <p:sp>
          <p:nvSpPr>
            <p:cNvPr id="48" name="Rectangle 47"/>
            <p:cNvSpPr/>
            <p:nvPr/>
          </p:nvSpPr>
          <p:spPr>
            <a:xfrm>
              <a:off x="685800" y="4114800"/>
              <a:ext cx="533400" cy="53340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TextBox 48"/>
            <p:cNvSpPr txBox="1"/>
            <p:nvPr/>
          </p:nvSpPr>
          <p:spPr>
            <a:xfrm>
              <a:off x="762000" y="4114800"/>
              <a:ext cx="381000" cy="457200"/>
            </a:xfrm>
            <a:prstGeom prst="rect">
              <a:avLst/>
            </a:prstGeom>
            <a:noFill/>
          </p:spPr>
          <p:txBody>
            <a:bodyPr wrap="square" rtlCol="0">
              <a:spAutoFit/>
            </a:bodyPr>
            <a:lstStyle/>
            <a:p>
              <a:r>
                <a:rPr lang="en-US" sz="2400" dirty="0" smtClean="0">
                  <a:latin typeface="Cambria Math" pitchFamily="18" charset="0"/>
                  <a:ea typeface="Cambria Math" pitchFamily="18" charset="0"/>
                </a:rPr>
                <a:t>3</a:t>
              </a:r>
              <a:endParaRPr lang="en-US" sz="2400" dirty="0">
                <a:latin typeface="Cambria Math" pitchFamily="18" charset="0"/>
                <a:ea typeface="Cambria Math" pitchFamily="18" charset="0"/>
              </a:endParaRPr>
            </a:p>
          </p:txBody>
        </p:sp>
      </p:grpSp>
      <p:grpSp>
        <p:nvGrpSpPr>
          <p:cNvPr id="53" name="Group 52"/>
          <p:cNvGrpSpPr/>
          <p:nvPr/>
        </p:nvGrpSpPr>
        <p:grpSpPr>
          <a:xfrm>
            <a:off x="7162800" y="4957696"/>
            <a:ext cx="533400" cy="533400"/>
            <a:chOff x="685800" y="4114800"/>
            <a:chExt cx="533400" cy="533400"/>
          </a:xfrm>
        </p:grpSpPr>
        <p:sp>
          <p:nvSpPr>
            <p:cNvPr id="54" name="Rectangle 53"/>
            <p:cNvSpPr/>
            <p:nvPr/>
          </p:nvSpPr>
          <p:spPr>
            <a:xfrm>
              <a:off x="685800" y="4114800"/>
              <a:ext cx="533400" cy="53340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TextBox 54"/>
            <p:cNvSpPr txBox="1"/>
            <p:nvPr/>
          </p:nvSpPr>
          <p:spPr>
            <a:xfrm>
              <a:off x="762000" y="4114800"/>
              <a:ext cx="381000" cy="457200"/>
            </a:xfrm>
            <a:prstGeom prst="rect">
              <a:avLst/>
            </a:prstGeom>
            <a:noFill/>
          </p:spPr>
          <p:txBody>
            <a:bodyPr wrap="square" rtlCol="0">
              <a:spAutoFit/>
            </a:bodyPr>
            <a:lstStyle/>
            <a:p>
              <a:r>
                <a:rPr lang="en-US" sz="2400" dirty="0" smtClean="0">
                  <a:latin typeface="Cambria Math" pitchFamily="18" charset="0"/>
                  <a:ea typeface="Cambria Math" pitchFamily="18" charset="0"/>
                </a:rPr>
                <a:t>3</a:t>
              </a:r>
              <a:endParaRPr lang="en-US" sz="2400" dirty="0">
                <a:latin typeface="Cambria Math" pitchFamily="18" charset="0"/>
                <a:ea typeface="Cambria Math" pitchFamily="18" charset="0"/>
              </a:endParaRPr>
            </a:p>
          </p:txBody>
        </p:sp>
      </p:grpSp>
      <p:grpSp>
        <p:nvGrpSpPr>
          <p:cNvPr id="56" name="Group 55"/>
          <p:cNvGrpSpPr/>
          <p:nvPr/>
        </p:nvGrpSpPr>
        <p:grpSpPr>
          <a:xfrm>
            <a:off x="7162800" y="4424296"/>
            <a:ext cx="533400" cy="533400"/>
            <a:chOff x="685800" y="4114800"/>
            <a:chExt cx="533400" cy="533400"/>
          </a:xfrm>
        </p:grpSpPr>
        <p:sp>
          <p:nvSpPr>
            <p:cNvPr id="57" name="Rectangle 56"/>
            <p:cNvSpPr/>
            <p:nvPr/>
          </p:nvSpPr>
          <p:spPr>
            <a:xfrm>
              <a:off x="685800" y="4114800"/>
              <a:ext cx="533400" cy="53340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Box 57"/>
            <p:cNvSpPr txBox="1"/>
            <p:nvPr/>
          </p:nvSpPr>
          <p:spPr>
            <a:xfrm>
              <a:off x="762000" y="4114800"/>
              <a:ext cx="381000" cy="457200"/>
            </a:xfrm>
            <a:prstGeom prst="rect">
              <a:avLst/>
            </a:prstGeom>
            <a:noFill/>
          </p:spPr>
          <p:txBody>
            <a:bodyPr wrap="square" rtlCol="0">
              <a:spAutoFit/>
            </a:bodyPr>
            <a:lstStyle/>
            <a:p>
              <a:r>
                <a:rPr lang="en-US" sz="2400" dirty="0" smtClean="0">
                  <a:latin typeface="Cambria Math" pitchFamily="18" charset="0"/>
                  <a:ea typeface="Cambria Math" pitchFamily="18" charset="0"/>
                </a:rPr>
                <a:t>4</a:t>
              </a:r>
              <a:endParaRPr lang="en-US" sz="2400" dirty="0">
                <a:latin typeface="Cambria Math" pitchFamily="18" charset="0"/>
                <a:ea typeface="Cambria Math" pitchFamily="18" charset="0"/>
              </a:endParaRPr>
            </a:p>
          </p:txBody>
        </p:sp>
      </p:grpSp>
      <p:sp>
        <p:nvSpPr>
          <p:cNvPr id="65" name="Title 1"/>
          <p:cNvSpPr txBox="1">
            <a:spLocks/>
          </p:cNvSpPr>
          <p:nvPr/>
        </p:nvSpPr>
        <p:spPr>
          <a:xfrm>
            <a:off x="3352800" y="4876800"/>
            <a:ext cx="914400" cy="609600"/>
          </a:xfrm>
          <a:prstGeom prst="rect">
            <a:avLst/>
          </a:prstGeom>
        </p:spPr>
        <p:txBody>
          <a:bodyPr vert="horz" lIns="91440" tIns="45720" rIns="91440" bIns="45720" rtlCol="0" anchor="ctr">
            <a:normAutofit fontScale="900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1" i="0" u="none" strike="noStrike" kern="1200" cap="none" spc="0" normalizeH="0" baseline="0" noProof="0" dirty="0" smtClean="0">
                <a:ln>
                  <a:noFill/>
                </a:ln>
                <a:solidFill>
                  <a:schemeClr val="tx1"/>
                </a:solidFill>
                <a:effectLst/>
                <a:uLnTx/>
                <a:uFillTx/>
                <a:latin typeface="Times New Roman" pitchFamily="18" charset="0"/>
                <a:ea typeface="Cambria Math" pitchFamily="18" charset="0"/>
                <a:cs typeface="Times New Roman" pitchFamily="18" charset="0"/>
              </a:rPr>
              <a:t>…</a:t>
            </a:r>
            <a:endParaRPr kumimoji="0" lang="en-US" sz="4400" b="1" i="0" u="none" strike="noStrike" kern="1200" cap="none" spc="0" normalizeH="0" baseline="0" noProof="0" dirty="0">
              <a:ln>
                <a:noFill/>
              </a:ln>
              <a:solidFill>
                <a:schemeClr val="tx1"/>
              </a:solidFill>
              <a:effectLst/>
              <a:uLnTx/>
              <a:uFillTx/>
              <a:latin typeface="Times New Roman" pitchFamily="18" charset="0"/>
              <a:ea typeface="Cambria Math" pitchFamily="18" charset="0"/>
              <a:cs typeface="Times New Roman" pitchFamily="18" charset="0"/>
            </a:endParaRPr>
          </a:p>
        </p:txBody>
      </p:sp>
      <p:sp>
        <p:nvSpPr>
          <p:cNvPr id="66" name="Title 1"/>
          <p:cNvSpPr txBox="1">
            <a:spLocks/>
          </p:cNvSpPr>
          <p:nvPr/>
        </p:nvSpPr>
        <p:spPr>
          <a:xfrm>
            <a:off x="7696200" y="4876800"/>
            <a:ext cx="914400" cy="609600"/>
          </a:xfrm>
          <a:prstGeom prst="rect">
            <a:avLst/>
          </a:prstGeom>
        </p:spPr>
        <p:txBody>
          <a:bodyPr vert="horz" lIns="91440" tIns="45720" rIns="91440" bIns="45720" rtlCol="0" anchor="ctr">
            <a:normAutofit fontScale="900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1" i="0" u="none" strike="noStrike" kern="1200" cap="none" spc="0" normalizeH="0" baseline="0" noProof="0" dirty="0" smtClean="0">
                <a:ln>
                  <a:noFill/>
                </a:ln>
                <a:solidFill>
                  <a:schemeClr val="tx1"/>
                </a:solidFill>
                <a:effectLst/>
                <a:uLnTx/>
                <a:uFillTx/>
                <a:latin typeface="Times New Roman" pitchFamily="18" charset="0"/>
                <a:ea typeface="Cambria Math" pitchFamily="18" charset="0"/>
                <a:cs typeface="Times New Roman" pitchFamily="18" charset="0"/>
              </a:rPr>
              <a:t>…</a:t>
            </a:r>
            <a:endParaRPr kumimoji="0" lang="en-US" sz="4400" b="1" i="0" u="none" strike="noStrike" kern="1200" cap="none" spc="0" normalizeH="0" baseline="0" noProof="0" dirty="0">
              <a:ln>
                <a:noFill/>
              </a:ln>
              <a:solidFill>
                <a:schemeClr val="tx1"/>
              </a:solidFill>
              <a:effectLst/>
              <a:uLnTx/>
              <a:uFillTx/>
              <a:latin typeface="Times New Roman" pitchFamily="18" charset="0"/>
              <a:ea typeface="Cambria Math" pitchFamily="18" charset="0"/>
              <a:cs typeface="Times New Roman" pitchFamily="18" charset="0"/>
            </a:endParaRPr>
          </a:p>
        </p:txBody>
      </p:sp>
      <p:sp>
        <p:nvSpPr>
          <p:cNvPr id="67" name="Title 1"/>
          <p:cNvSpPr txBox="1">
            <a:spLocks/>
          </p:cNvSpPr>
          <p:nvPr/>
        </p:nvSpPr>
        <p:spPr>
          <a:xfrm>
            <a:off x="0" y="5715000"/>
            <a:ext cx="9144000" cy="1143000"/>
          </a:xfrm>
          <a:prstGeom prst="rect">
            <a:avLst/>
          </a:prstGeom>
        </p:spPr>
        <p:txBody>
          <a:bodyPr vert="horz" lIns="91440" tIns="45720" rIns="91440" bIns="45720" rtlCol="0" anchor="ctr">
            <a:normAutofit fontScale="975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600" b="0" i="0" u="none" strike="noStrike" kern="1200" cap="none" spc="0" normalizeH="0" baseline="0" noProof="0" dirty="0" smtClean="0">
                <a:ln>
                  <a:noFill/>
                </a:ln>
                <a:solidFill>
                  <a:schemeClr val="tx1"/>
                </a:solidFill>
                <a:effectLst/>
                <a:uLnTx/>
                <a:uFillTx/>
                <a:latin typeface="Times New Roman" pitchFamily="18" charset="0"/>
                <a:ea typeface="Cambria Math" pitchFamily="18" charset="0"/>
                <a:cs typeface="Times New Roman" pitchFamily="18" charset="0"/>
              </a:rPr>
              <a:t>which is the better way</a:t>
            </a:r>
            <a:r>
              <a:rPr kumimoji="0" lang="en-US" sz="3600" b="0" i="0" u="none" strike="noStrike" kern="1200" cap="none" spc="0" normalizeH="0" noProof="0" dirty="0" smtClean="0">
                <a:ln>
                  <a:noFill/>
                </a:ln>
                <a:solidFill>
                  <a:schemeClr val="tx1"/>
                </a:solidFill>
                <a:effectLst/>
                <a:uLnTx/>
                <a:uFillTx/>
                <a:latin typeface="Times New Roman" pitchFamily="18" charset="0"/>
                <a:ea typeface="Cambria Math" pitchFamily="18" charset="0"/>
                <a:cs typeface="Times New Roman" pitchFamily="18" charset="0"/>
              </a:rPr>
              <a:t> to weigh a set of boxes ?</a:t>
            </a:r>
            <a:endParaRPr kumimoji="0" lang="en-US" sz="3600" b="0" i="0" u="none" strike="noStrike" kern="1200" cap="none" spc="0" normalizeH="0" baseline="0" noProof="0" dirty="0">
              <a:ln>
                <a:noFill/>
              </a:ln>
              <a:solidFill>
                <a:schemeClr val="tx1"/>
              </a:solidFill>
              <a:effectLst/>
              <a:uLnTx/>
              <a:uFillTx/>
              <a:latin typeface="Times New Roman" pitchFamily="18" charset="0"/>
              <a:ea typeface="Cambria Math" pitchFamily="18" charset="0"/>
              <a:cs typeface="Times New Roman" pitchFamily="18" charset="0"/>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p:cNvGrpSpPr>
            <a:grpSpLocks noChangeAspect="1"/>
          </p:cNvGrpSpPr>
          <p:nvPr/>
        </p:nvGrpSpPr>
        <p:grpSpPr>
          <a:xfrm>
            <a:off x="701032" y="1143000"/>
            <a:ext cx="7772400" cy="4962228"/>
            <a:chOff x="885825" y="914400"/>
            <a:chExt cx="6477000" cy="3308152"/>
          </a:xfrm>
        </p:grpSpPr>
        <p:pic>
          <p:nvPicPr>
            <p:cNvPr id="1027" name="Picture 3"/>
            <p:cNvPicPr>
              <a:picLocks noChangeAspect="1" noChangeArrowheads="1"/>
            </p:cNvPicPr>
            <p:nvPr/>
          </p:nvPicPr>
          <p:blipFill>
            <a:blip r:embed="rId3" cstate="print"/>
            <a:srcRect l="9343" r="7775" b="6780"/>
            <a:stretch>
              <a:fillRect/>
            </a:stretch>
          </p:blipFill>
          <p:spPr bwMode="auto">
            <a:xfrm>
              <a:off x="1828800" y="914400"/>
              <a:ext cx="5534025" cy="3143250"/>
            </a:xfrm>
            <a:prstGeom prst="rect">
              <a:avLst/>
            </a:prstGeom>
            <a:noFill/>
            <a:ln w="9525">
              <a:noFill/>
              <a:miter lim="800000"/>
              <a:headEnd/>
              <a:tailEnd/>
            </a:ln>
            <a:effectLst/>
          </p:spPr>
        </p:pic>
        <p:sp>
          <p:nvSpPr>
            <p:cNvPr id="5" name="TextBox 4"/>
            <p:cNvSpPr txBox="1"/>
            <p:nvPr/>
          </p:nvSpPr>
          <p:spPr>
            <a:xfrm>
              <a:off x="2181225" y="1009650"/>
              <a:ext cx="1104900" cy="307777"/>
            </a:xfrm>
            <a:prstGeom prst="rect">
              <a:avLst/>
            </a:prstGeom>
            <a:noFill/>
          </p:spPr>
          <p:txBody>
            <a:bodyPr wrap="square" rtlCol="0">
              <a:spAutoFit/>
            </a:bodyPr>
            <a:lstStyle/>
            <a:p>
              <a:r>
                <a:rPr lang="en-US" sz="2400" dirty="0" smtClean="0">
                  <a:latin typeface="Times New Roman" pitchFamily="18" charset="0"/>
                  <a:cs typeface="Times New Roman" pitchFamily="18" charset="0"/>
                </a:rPr>
                <a:t>A)</a:t>
              </a:r>
              <a:endParaRPr lang="en-US" sz="2400" dirty="0">
                <a:latin typeface="Times New Roman" pitchFamily="18" charset="0"/>
                <a:cs typeface="Times New Roman" pitchFamily="18" charset="0"/>
              </a:endParaRPr>
            </a:p>
          </p:txBody>
        </p:sp>
        <p:sp>
          <p:nvSpPr>
            <p:cNvPr id="6" name="TextBox 5"/>
            <p:cNvSpPr txBox="1"/>
            <p:nvPr/>
          </p:nvSpPr>
          <p:spPr>
            <a:xfrm>
              <a:off x="2190749" y="2561451"/>
              <a:ext cx="942975" cy="307777"/>
            </a:xfrm>
            <a:prstGeom prst="rect">
              <a:avLst/>
            </a:prstGeom>
            <a:noFill/>
          </p:spPr>
          <p:txBody>
            <a:bodyPr wrap="square" rtlCol="0">
              <a:spAutoFit/>
            </a:bodyPr>
            <a:lstStyle/>
            <a:p>
              <a:r>
                <a:rPr lang="en-US" sz="2400" dirty="0" smtClean="0">
                  <a:latin typeface="Times New Roman" pitchFamily="18" charset="0"/>
                  <a:cs typeface="Times New Roman" pitchFamily="18" charset="0"/>
                </a:rPr>
                <a:t>B)</a:t>
              </a:r>
              <a:endParaRPr lang="en-US" sz="2400" dirty="0">
                <a:latin typeface="Times New Roman" pitchFamily="18" charset="0"/>
                <a:cs typeface="Times New Roman" pitchFamily="18" charset="0"/>
              </a:endParaRPr>
            </a:p>
          </p:txBody>
        </p:sp>
        <p:sp>
          <p:nvSpPr>
            <p:cNvPr id="7" name="TextBox 6"/>
            <p:cNvSpPr txBox="1"/>
            <p:nvPr/>
          </p:nvSpPr>
          <p:spPr>
            <a:xfrm>
              <a:off x="1012825" y="1571625"/>
              <a:ext cx="1073150" cy="307777"/>
            </a:xfrm>
            <a:prstGeom prst="rect">
              <a:avLst/>
            </a:prstGeom>
            <a:noFill/>
          </p:spPr>
          <p:txBody>
            <a:bodyPr wrap="square" rtlCol="0">
              <a:spAutoFit/>
            </a:bodyPr>
            <a:lstStyle/>
            <a:p>
              <a:r>
                <a:rPr lang="en-US" sz="2400" i="1" dirty="0" err="1" smtClean="0">
                  <a:latin typeface="Cambria Math" pitchFamily="18" charset="0"/>
                  <a:ea typeface="Cambria Math" pitchFamily="18" charset="0"/>
                  <a:cs typeface="Times New Roman" pitchFamily="18" charset="0"/>
                </a:rPr>
                <a:t>m</a:t>
              </a:r>
              <a:r>
                <a:rPr lang="en-US" sz="2400" i="1" baseline="-25000" dirty="0" err="1" smtClean="0">
                  <a:latin typeface="Cambria Math" pitchFamily="18" charset="0"/>
                  <a:ea typeface="Cambria Math" pitchFamily="18" charset="0"/>
                  <a:cs typeface="Times New Roman" pitchFamily="18" charset="0"/>
                </a:rPr>
                <a:t>i</a:t>
              </a:r>
              <a:r>
                <a:rPr lang="en-US" sz="2400" i="1" baseline="30000" dirty="0" err="1" smtClean="0">
                  <a:latin typeface="Cambria Math" pitchFamily="18" charset="0"/>
                  <a:ea typeface="Cambria Math" pitchFamily="18" charset="0"/>
                  <a:cs typeface="Times New Roman" pitchFamily="18" charset="0"/>
                </a:rPr>
                <a:t>est</a:t>
              </a:r>
              <a:endParaRPr lang="en-US" sz="2400" i="1" baseline="30000" dirty="0">
                <a:latin typeface="Cambria Math" pitchFamily="18" charset="0"/>
                <a:ea typeface="Cambria Math" pitchFamily="18" charset="0"/>
                <a:cs typeface="Times New Roman" pitchFamily="18" charset="0"/>
              </a:endParaRPr>
            </a:p>
          </p:txBody>
        </p:sp>
        <p:sp>
          <p:nvSpPr>
            <p:cNvPr id="8" name="TextBox 7"/>
            <p:cNvSpPr txBox="1"/>
            <p:nvPr/>
          </p:nvSpPr>
          <p:spPr>
            <a:xfrm>
              <a:off x="885825" y="3100402"/>
              <a:ext cx="1181100" cy="307777"/>
            </a:xfrm>
            <a:prstGeom prst="rect">
              <a:avLst/>
            </a:prstGeom>
            <a:noFill/>
          </p:spPr>
          <p:txBody>
            <a:bodyPr wrap="square" rtlCol="0">
              <a:spAutoFit/>
            </a:bodyPr>
            <a:lstStyle/>
            <a:p>
              <a:r>
                <a:rPr lang="el-GR" sz="2400" i="1" dirty="0" smtClean="0">
                  <a:latin typeface="Cambria Math"/>
                  <a:ea typeface="Cambria Math"/>
                  <a:cs typeface="Times New Roman" pitchFamily="18" charset="0"/>
                </a:rPr>
                <a:t>σ</a:t>
              </a:r>
              <a:r>
                <a:rPr lang="en-US" sz="2400" i="1" baseline="-25000" dirty="0" smtClean="0">
                  <a:latin typeface="Cambria Math" pitchFamily="18" charset="0"/>
                  <a:ea typeface="Cambria Math" pitchFamily="18" charset="0"/>
                  <a:cs typeface="Times New Roman" pitchFamily="18" charset="0"/>
                </a:rPr>
                <a:t>mi</a:t>
              </a:r>
              <a:endParaRPr lang="en-US" sz="2400" i="1" baseline="-25000" dirty="0">
                <a:latin typeface="Cambria Math" pitchFamily="18" charset="0"/>
                <a:ea typeface="Cambria Math" pitchFamily="18" charset="0"/>
                <a:cs typeface="Times New Roman" pitchFamily="18" charset="0"/>
              </a:endParaRPr>
            </a:p>
          </p:txBody>
        </p:sp>
        <p:sp>
          <p:nvSpPr>
            <p:cNvPr id="9" name="Rectangle 8"/>
            <p:cNvSpPr/>
            <p:nvPr/>
          </p:nvSpPr>
          <p:spPr>
            <a:xfrm>
              <a:off x="4419600" y="2457450"/>
              <a:ext cx="304800" cy="15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0" name="TextBox 9"/>
            <p:cNvSpPr txBox="1"/>
            <p:nvPr/>
          </p:nvSpPr>
          <p:spPr>
            <a:xfrm>
              <a:off x="4324350" y="3914775"/>
              <a:ext cx="609600" cy="307777"/>
            </a:xfrm>
            <a:prstGeom prst="rect">
              <a:avLst/>
            </a:prstGeom>
            <a:noFill/>
          </p:spPr>
          <p:txBody>
            <a:bodyPr wrap="square" rtlCol="0">
              <a:spAutoFit/>
            </a:bodyPr>
            <a:lstStyle/>
            <a:p>
              <a:pPr algn="ctr"/>
              <a:r>
                <a:rPr lang="en-US" sz="2400" i="1" dirty="0" err="1" smtClean="0">
                  <a:latin typeface="Cambria Math" pitchFamily="18" charset="0"/>
                  <a:ea typeface="Cambria Math" pitchFamily="18" charset="0"/>
                  <a:cs typeface="Times New Roman" pitchFamily="18" charset="0"/>
                </a:rPr>
                <a:t>i</a:t>
              </a:r>
              <a:endParaRPr lang="en-US" sz="2400" i="1" baseline="30000" dirty="0">
                <a:latin typeface="Cambria Math" pitchFamily="18" charset="0"/>
                <a:ea typeface="Cambria Math" pitchFamily="18" charset="0"/>
                <a:cs typeface="Times New Roman" pitchFamily="18" charset="0"/>
              </a:endParaRPr>
            </a:p>
          </p:txBody>
        </p:sp>
        <p:sp>
          <p:nvSpPr>
            <p:cNvPr id="11" name="TextBox 10"/>
            <p:cNvSpPr txBox="1"/>
            <p:nvPr/>
          </p:nvSpPr>
          <p:spPr>
            <a:xfrm>
              <a:off x="4314825" y="2352675"/>
              <a:ext cx="609600" cy="307777"/>
            </a:xfrm>
            <a:prstGeom prst="rect">
              <a:avLst/>
            </a:prstGeom>
            <a:noFill/>
          </p:spPr>
          <p:txBody>
            <a:bodyPr wrap="square" rtlCol="0">
              <a:spAutoFit/>
            </a:bodyPr>
            <a:lstStyle/>
            <a:p>
              <a:pPr algn="ctr"/>
              <a:r>
                <a:rPr lang="en-US" sz="2400" i="1" dirty="0" err="1" smtClean="0">
                  <a:latin typeface="Cambria Math" pitchFamily="18" charset="0"/>
                  <a:ea typeface="Cambria Math" pitchFamily="18" charset="0"/>
                  <a:cs typeface="Times New Roman" pitchFamily="18" charset="0"/>
                </a:rPr>
                <a:t>i</a:t>
              </a:r>
              <a:endParaRPr lang="en-US" sz="2400" i="1" baseline="30000" dirty="0">
                <a:latin typeface="Cambria Math" pitchFamily="18" charset="0"/>
                <a:ea typeface="Cambria Math" pitchFamily="18" charset="0"/>
                <a:cs typeface="Times New Roman" pitchFamily="18" charset="0"/>
              </a:endParaRPr>
            </a:p>
          </p:txBody>
        </p:sp>
      </p:gr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Group 41"/>
          <p:cNvGrpSpPr/>
          <p:nvPr/>
        </p:nvGrpSpPr>
        <p:grpSpPr>
          <a:xfrm>
            <a:off x="1181101" y="1535668"/>
            <a:ext cx="6438899" cy="4712732"/>
            <a:chOff x="1200150" y="304800"/>
            <a:chExt cx="6438899" cy="4712732"/>
          </a:xfrm>
        </p:grpSpPr>
        <p:pic>
          <p:nvPicPr>
            <p:cNvPr id="2055" name="Picture 7"/>
            <p:cNvPicPr>
              <a:picLocks noChangeAspect="1" noChangeArrowheads="1"/>
            </p:cNvPicPr>
            <p:nvPr/>
          </p:nvPicPr>
          <p:blipFill>
            <a:blip r:embed="rId3" cstate="print"/>
            <a:srcRect l="12580" t="30018" r="7854" b="33702"/>
            <a:stretch>
              <a:fillRect/>
            </a:stretch>
          </p:blipFill>
          <p:spPr bwMode="auto">
            <a:xfrm>
              <a:off x="1704974" y="2895600"/>
              <a:ext cx="5934075" cy="1876425"/>
            </a:xfrm>
            <a:prstGeom prst="rect">
              <a:avLst/>
            </a:prstGeom>
            <a:noFill/>
            <a:ln w="9525">
              <a:noFill/>
              <a:miter lim="800000"/>
              <a:headEnd/>
              <a:tailEnd/>
            </a:ln>
            <a:effectLst/>
          </p:spPr>
        </p:pic>
        <p:pic>
          <p:nvPicPr>
            <p:cNvPr id="2053" name="Picture 5"/>
            <p:cNvPicPr>
              <a:picLocks noChangeAspect="1" noChangeArrowheads="1"/>
            </p:cNvPicPr>
            <p:nvPr/>
          </p:nvPicPr>
          <p:blipFill>
            <a:blip r:embed="rId4" cstate="print"/>
            <a:srcRect l="8115" r="50000"/>
            <a:stretch>
              <a:fillRect/>
            </a:stretch>
          </p:blipFill>
          <p:spPr bwMode="auto">
            <a:xfrm>
              <a:off x="1514475" y="457200"/>
              <a:ext cx="2286000" cy="2028825"/>
            </a:xfrm>
            <a:prstGeom prst="rect">
              <a:avLst/>
            </a:prstGeom>
            <a:noFill/>
            <a:ln w="9525">
              <a:noFill/>
              <a:miter lim="800000"/>
              <a:headEnd/>
              <a:tailEnd/>
            </a:ln>
            <a:effectLst/>
          </p:spPr>
        </p:pic>
        <p:pic>
          <p:nvPicPr>
            <p:cNvPr id="2054" name="Picture 6"/>
            <p:cNvPicPr>
              <a:picLocks noChangeAspect="1" noChangeArrowheads="1"/>
            </p:cNvPicPr>
            <p:nvPr/>
          </p:nvPicPr>
          <p:blipFill>
            <a:blip r:embed="rId4" cstate="print"/>
            <a:srcRect l="52792" r="5323"/>
            <a:stretch>
              <a:fillRect/>
            </a:stretch>
          </p:blipFill>
          <p:spPr bwMode="auto">
            <a:xfrm>
              <a:off x="4800600" y="457200"/>
              <a:ext cx="2286000" cy="2028825"/>
            </a:xfrm>
            <a:prstGeom prst="rect">
              <a:avLst/>
            </a:prstGeom>
            <a:noFill/>
            <a:ln w="9525">
              <a:noFill/>
              <a:miter lim="800000"/>
              <a:headEnd/>
              <a:tailEnd/>
            </a:ln>
            <a:effectLst/>
          </p:spPr>
        </p:pic>
        <p:sp>
          <p:nvSpPr>
            <p:cNvPr id="7" name="Rectangle 6"/>
            <p:cNvSpPr/>
            <p:nvPr/>
          </p:nvSpPr>
          <p:spPr>
            <a:xfrm>
              <a:off x="1676400" y="4800600"/>
              <a:ext cx="2057400" cy="15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4953000" y="4781550"/>
              <a:ext cx="2057400" cy="15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543050" y="2819400"/>
              <a:ext cx="152400" cy="1981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4826793" y="2828925"/>
              <a:ext cx="152400" cy="1981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Arrow Connector 11"/>
            <p:cNvCxnSpPr/>
            <p:nvPr/>
          </p:nvCxnSpPr>
          <p:spPr>
            <a:xfrm>
              <a:off x="1666875" y="2924175"/>
              <a:ext cx="2057400" cy="158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cxnSpLocks noChangeAspect="1"/>
            </p:cNvCxnSpPr>
            <p:nvPr/>
          </p:nvCxnSpPr>
          <p:spPr>
            <a:xfrm>
              <a:off x="4953000" y="2924175"/>
              <a:ext cx="2038350" cy="158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rot="16200000" flipH="1">
              <a:off x="710406" y="3882231"/>
              <a:ext cx="2057400" cy="7937"/>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rot="5400000">
              <a:off x="3993356" y="3881437"/>
              <a:ext cx="2028825" cy="158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1662113" y="4752976"/>
              <a:ext cx="76200" cy="1588"/>
            </a:xfrm>
            <a:prstGeom prst="straightConnector1">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4924425" y="4743450"/>
              <a:ext cx="76200" cy="1588"/>
            </a:xfrm>
            <a:prstGeom prst="straightConnector1">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rot="5400000">
              <a:off x="3525046" y="2885282"/>
              <a:ext cx="76200" cy="1588"/>
            </a:xfrm>
            <a:prstGeom prst="straightConnector1">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rot="5400000">
              <a:off x="6809582" y="2894806"/>
              <a:ext cx="76200" cy="1588"/>
            </a:xfrm>
            <a:prstGeom prst="straightConnector1">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3581400" y="2095500"/>
              <a:ext cx="457200" cy="369332"/>
            </a:xfrm>
            <a:prstGeom prst="rect">
              <a:avLst/>
            </a:prstGeom>
            <a:noFill/>
          </p:spPr>
          <p:txBody>
            <a:bodyPr wrap="square" rtlCol="0">
              <a:spAutoFit/>
            </a:bodyPr>
            <a:lstStyle/>
            <a:p>
              <a:r>
                <a:rPr lang="en-US" i="1" dirty="0" smtClean="0">
                  <a:latin typeface="Cambria Math" pitchFamily="18" charset="0"/>
                  <a:ea typeface="Cambria Math" pitchFamily="18" charset="0"/>
                  <a:cs typeface="Times New Roman" pitchFamily="18" charset="0"/>
                </a:rPr>
                <a:t>z</a:t>
              </a:r>
              <a:endParaRPr lang="en-US" baseline="-25000" dirty="0">
                <a:latin typeface="Times New Roman" pitchFamily="18" charset="0"/>
                <a:cs typeface="Times New Roman" pitchFamily="18" charset="0"/>
              </a:endParaRPr>
            </a:p>
          </p:txBody>
        </p:sp>
        <p:sp>
          <p:nvSpPr>
            <p:cNvPr id="33" name="TextBox 32"/>
            <p:cNvSpPr txBox="1"/>
            <p:nvPr/>
          </p:nvSpPr>
          <p:spPr>
            <a:xfrm>
              <a:off x="1200150" y="3657600"/>
              <a:ext cx="685800" cy="369332"/>
            </a:xfrm>
            <a:prstGeom prst="rect">
              <a:avLst/>
            </a:prstGeom>
            <a:noFill/>
          </p:spPr>
          <p:txBody>
            <a:bodyPr wrap="square" rtlCol="0">
              <a:spAutoFit/>
            </a:bodyPr>
            <a:lstStyle/>
            <a:p>
              <a:r>
                <a:rPr lang="en-US" i="1" dirty="0" smtClean="0">
                  <a:latin typeface="Cambria Math" pitchFamily="18" charset="0"/>
                  <a:ea typeface="Cambria Math" pitchFamily="18" charset="0"/>
                  <a:cs typeface="Times New Roman" pitchFamily="18" charset="0"/>
                </a:rPr>
                <a:t>m</a:t>
              </a:r>
              <a:r>
                <a:rPr lang="en-US" i="1" baseline="-25000" dirty="0" smtClean="0">
                  <a:latin typeface="Cambria Math" pitchFamily="18" charset="0"/>
                  <a:ea typeface="Cambria Math" pitchFamily="18" charset="0"/>
                  <a:cs typeface="Times New Roman" pitchFamily="18" charset="0"/>
                </a:rPr>
                <a:t>1</a:t>
              </a:r>
              <a:endParaRPr lang="en-US" baseline="-25000" dirty="0">
                <a:latin typeface="Times New Roman" pitchFamily="18" charset="0"/>
                <a:cs typeface="Times New Roman" pitchFamily="18" charset="0"/>
              </a:endParaRPr>
            </a:p>
          </p:txBody>
        </p:sp>
        <p:sp>
          <p:nvSpPr>
            <p:cNvPr id="34" name="TextBox 33"/>
            <p:cNvSpPr txBox="1"/>
            <p:nvPr/>
          </p:nvSpPr>
          <p:spPr>
            <a:xfrm>
              <a:off x="2495550" y="2514600"/>
              <a:ext cx="685800" cy="369332"/>
            </a:xfrm>
            <a:prstGeom prst="rect">
              <a:avLst/>
            </a:prstGeom>
            <a:noFill/>
          </p:spPr>
          <p:txBody>
            <a:bodyPr wrap="square" rtlCol="0">
              <a:spAutoFit/>
            </a:bodyPr>
            <a:lstStyle/>
            <a:p>
              <a:r>
                <a:rPr lang="en-US" i="1" dirty="0" smtClean="0">
                  <a:latin typeface="Cambria Math" pitchFamily="18" charset="0"/>
                  <a:ea typeface="Cambria Math" pitchFamily="18" charset="0"/>
                  <a:cs typeface="Times New Roman" pitchFamily="18" charset="0"/>
                </a:rPr>
                <a:t>m</a:t>
              </a:r>
              <a:r>
                <a:rPr lang="en-US" i="1" baseline="-25000" dirty="0" smtClean="0">
                  <a:latin typeface="Cambria Math" pitchFamily="18" charset="0"/>
                  <a:ea typeface="Cambria Math" pitchFamily="18" charset="0"/>
                  <a:cs typeface="Times New Roman" pitchFamily="18" charset="0"/>
                </a:rPr>
                <a:t>2</a:t>
              </a:r>
              <a:endParaRPr lang="en-US" baseline="-25000" dirty="0">
                <a:latin typeface="Times New Roman" pitchFamily="18" charset="0"/>
                <a:cs typeface="Times New Roman" pitchFamily="18" charset="0"/>
              </a:endParaRPr>
            </a:p>
          </p:txBody>
        </p:sp>
        <p:sp>
          <p:nvSpPr>
            <p:cNvPr id="35" name="TextBox 34"/>
            <p:cNvSpPr txBox="1"/>
            <p:nvPr/>
          </p:nvSpPr>
          <p:spPr>
            <a:xfrm>
              <a:off x="1581150" y="2514600"/>
              <a:ext cx="457200" cy="369332"/>
            </a:xfrm>
            <a:prstGeom prst="rect">
              <a:avLst/>
            </a:prstGeom>
            <a:noFill/>
          </p:spPr>
          <p:txBody>
            <a:bodyPr wrap="square" rtlCol="0">
              <a:spAutoFit/>
            </a:bodyPr>
            <a:lstStyle/>
            <a:p>
              <a:r>
                <a:rPr lang="en-US" i="1" dirty="0" smtClean="0">
                  <a:latin typeface="Cambria Math" pitchFamily="18" charset="0"/>
                  <a:ea typeface="Cambria Math" pitchFamily="18" charset="0"/>
                  <a:cs typeface="Times New Roman" pitchFamily="18" charset="0"/>
                </a:rPr>
                <a:t>0</a:t>
              </a:r>
              <a:endParaRPr lang="en-US" baseline="-25000" dirty="0">
                <a:latin typeface="Times New Roman" pitchFamily="18" charset="0"/>
                <a:cs typeface="Times New Roman" pitchFamily="18" charset="0"/>
              </a:endParaRPr>
            </a:p>
          </p:txBody>
        </p:sp>
        <p:sp>
          <p:nvSpPr>
            <p:cNvPr id="36" name="TextBox 35"/>
            <p:cNvSpPr txBox="1"/>
            <p:nvPr/>
          </p:nvSpPr>
          <p:spPr>
            <a:xfrm>
              <a:off x="3409950" y="2510916"/>
              <a:ext cx="457200" cy="369332"/>
            </a:xfrm>
            <a:prstGeom prst="rect">
              <a:avLst/>
            </a:prstGeom>
            <a:noFill/>
          </p:spPr>
          <p:txBody>
            <a:bodyPr wrap="square" rtlCol="0">
              <a:spAutoFit/>
            </a:bodyPr>
            <a:lstStyle/>
            <a:p>
              <a:r>
                <a:rPr lang="en-US" i="1" dirty="0" smtClean="0">
                  <a:latin typeface="Cambria Math" pitchFamily="18" charset="0"/>
                  <a:ea typeface="Cambria Math" pitchFamily="18" charset="0"/>
                  <a:cs typeface="Times New Roman" pitchFamily="18" charset="0"/>
                </a:rPr>
                <a:t>4</a:t>
              </a:r>
              <a:endParaRPr lang="en-US" baseline="-25000" dirty="0">
                <a:latin typeface="Times New Roman" pitchFamily="18" charset="0"/>
                <a:cs typeface="Times New Roman" pitchFamily="18" charset="0"/>
              </a:endParaRPr>
            </a:p>
          </p:txBody>
        </p:sp>
        <p:sp>
          <p:nvSpPr>
            <p:cNvPr id="37" name="TextBox 36"/>
            <p:cNvSpPr txBox="1"/>
            <p:nvPr/>
          </p:nvSpPr>
          <p:spPr>
            <a:xfrm>
              <a:off x="1276350" y="2781300"/>
              <a:ext cx="581025" cy="369332"/>
            </a:xfrm>
            <a:prstGeom prst="rect">
              <a:avLst/>
            </a:prstGeom>
            <a:noFill/>
          </p:spPr>
          <p:txBody>
            <a:bodyPr wrap="square" rtlCol="0">
              <a:spAutoFit/>
            </a:bodyPr>
            <a:lstStyle/>
            <a:p>
              <a:r>
                <a:rPr lang="en-US" i="1" dirty="0" smtClean="0">
                  <a:latin typeface="Cambria Math" pitchFamily="18" charset="0"/>
                  <a:ea typeface="Cambria Math" pitchFamily="18" charset="0"/>
                  <a:cs typeface="Times New Roman" pitchFamily="18" charset="0"/>
                </a:rPr>
                <a:t>0</a:t>
              </a:r>
              <a:endParaRPr lang="en-US" baseline="-25000" dirty="0">
                <a:latin typeface="Times New Roman" pitchFamily="18" charset="0"/>
                <a:cs typeface="Times New Roman" pitchFamily="18" charset="0"/>
              </a:endParaRPr>
            </a:p>
          </p:txBody>
        </p:sp>
        <p:sp>
          <p:nvSpPr>
            <p:cNvPr id="38" name="TextBox 37"/>
            <p:cNvSpPr txBox="1"/>
            <p:nvPr/>
          </p:nvSpPr>
          <p:spPr>
            <a:xfrm>
              <a:off x="1276350" y="4648200"/>
              <a:ext cx="457200" cy="369332"/>
            </a:xfrm>
            <a:prstGeom prst="rect">
              <a:avLst/>
            </a:prstGeom>
            <a:noFill/>
          </p:spPr>
          <p:txBody>
            <a:bodyPr wrap="square" rtlCol="0">
              <a:spAutoFit/>
            </a:bodyPr>
            <a:lstStyle/>
            <a:p>
              <a:r>
                <a:rPr lang="en-US" i="1" dirty="0" smtClean="0">
                  <a:latin typeface="Cambria Math" pitchFamily="18" charset="0"/>
                  <a:ea typeface="Cambria Math" pitchFamily="18" charset="0"/>
                  <a:cs typeface="Times New Roman" pitchFamily="18" charset="0"/>
                </a:rPr>
                <a:t>4</a:t>
              </a:r>
              <a:endParaRPr lang="en-US" baseline="-25000" dirty="0">
                <a:latin typeface="Times New Roman" pitchFamily="18" charset="0"/>
                <a:cs typeface="Times New Roman" pitchFamily="18" charset="0"/>
              </a:endParaRPr>
            </a:p>
          </p:txBody>
        </p:sp>
        <p:sp>
          <p:nvSpPr>
            <p:cNvPr id="39" name="TextBox 38"/>
            <p:cNvSpPr txBox="1"/>
            <p:nvPr/>
          </p:nvSpPr>
          <p:spPr>
            <a:xfrm>
              <a:off x="4476750" y="3657600"/>
              <a:ext cx="609600" cy="369332"/>
            </a:xfrm>
            <a:prstGeom prst="rect">
              <a:avLst/>
            </a:prstGeom>
            <a:noFill/>
          </p:spPr>
          <p:txBody>
            <a:bodyPr wrap="square" rtlCol="0">
              <a:spAutoFit/>
            </a:bodyPr>
            <a:lstStyle/>
            <a:p>
              <a:r>
                <a:rPr lang="en-US" i="1" dirty="0" smtClean="0">
                  <a:latin typeface="Cambria Math" pitchFamily="18" charset="0"/>
                  <a:ea typeface="Cambria Math" pitchFamily="18" charset="0"/>
                  <a:cs typeface="Times New Roman" pitchFamily="18" charset="0"/>
                </a:rPr>
                <a:t>m</a:t>
              </a:r>
              <a:r>
                <a:rPr lang="en-US" i="1" baseline="-25000" dirty="0" smtClean="0">
                  <a:latin typeface="Cambria Math" pitchFamily="18" charset="0"/>
                  <a:ea typeface="Cambria Math" pitchFamily="18" charset="0"/>
                  <a:cs typeface="Times New Roman" pitchFamily="18" charset="0"/>
                </a:rPr>
                <a:t>1</a:t>
              </a:r>
              <a:endParaRPr lang="en-US" baseline="-25000" dirty="0">
                <a:latin typeface="Times New Roman" pitchFamily="18" charset="0"/>
                <a:cs typeface="Times New Roman" pitchFamily="18" charset="0"/>
              </a:endParaRPr>
            </a:p>
          </p:txBody>
        </p:sp>
        <p:sp>
          <p:nvSpPr>
            <p:cNvPr id="40" name="TextBox 39"/>
            <p:cNvSpPr txBox="1"/>
            <p:nvPr/>
          </p:nvSpPr>
          <p:spPr>
            <a:xfrm>
              <a:off x="4676775" y="2790825"/>
              <a:ext cx="457200" cy="369332"/>
            </a:xfrm>
            <a:prstGeom prst="rect">
              <a:avLst/>
            </a:prstGeom>
            <a:noFill/>
          </p:spPr>
          <p:txBody>
            <a:bodyPr wrap="square" rtlCol="0">
              <a:spAutoFit/>
            </a:bodyPr>
            <a:lstStyle/>
            <a:p>
              <a:r>
                <a:rPr lang="en-US" i="1" dirty="0" smtClean="0">
                  <a:latin typeface="Cambria Math" pitchFamily="18" charset="0"/>
                  <a:ea typeface="Cambria Math" pitchFamily="18" charset="0"/>
                  <a:cs typeface="Times New Roman" pitchFamily="18" charset="0"/>
                </a:rPr>
                <a:t>0</a:t>
              </a:r>
              <a:endParaRPr lang="en-US" baseline="-25000" dirty="0">
                <a:latin typeface="Times New Roman" pitchFamily="18" charset="0"/>
                <a:cs typeface="Times New Roman" pitchFamily="18" charset="0"/>
              </a:endParaRPr>
            </a:p>
          </p:txBody>
        </p:sp>
        <p:sp>
          <p:nvSpPr>
            <p:cNvPr id="41" name="TextBox 40"/>
            <p:cNvSpPr txBox="1"/>
            <p:nvPr/>
          </p:nvSpPr>
          <p:spPr>
            <a:xfrm>
              <a:off x="4552950" y="4572000"/>
              <a:ext cx="457200" cy="369332"/>
            </a:xfrm>
            <a:prstGeom prst="rect">
              <a:avLst/>
            </a:prstGeom>
            <a:noFill/>
          </p:spPr>
          <p:txBody>
            <a:bodyPr wrap="square" rtlCol="0">
              <a:spAutoFit/>
            </a:bodyPr>
            <a:lstStyle/>
            <a:p>
              <a:r>
                <a:rPr lang="en-US" i="1" dirty="0" smtClean="0">
                  <a:latin typeface="Cambria Math" pitchFamily="18" charset="0"/>
                  <a:ea typeface="Cambria Math" pitchFamily="18" charset="0"/>
                  <a:cs typeface="Times New Roman" pitchFamily="18" charset="0"/>
                </a:rPr>
                <a:t>4</a:t>
              </a:r>
              <a:endParaRPr lang="en-US" baseline="-25000" dirty="0">
                <a:latin typeface="Times New Roman" pitchFamily="18" charset="0"/>
                <a:cs typeface="Times New Roman" pitchFamily="18" charset="0"/>
              </a:endParaRPr>
            </a:p>
          </p:txBody>
        </p:sp>
        <p:sp>
          <p:nvSpPr>
            <p:cNvPr id="44" name="TextBox 43"/>
            <p:cNvSpPr txBox="1"/>
            <p:nvPr/>
          </p:nvSpPr>
          <p:spPr>
            <a:xfrm>
              <a:off x="5791200" y="2438400"/>
              <a:ext cx="666750" cy="369332"/>
            </a:xfrm>
            <a:prstGeom prst="rect">
              <a:avLst/>
            </a:prstGeom>
            <a:noFill/>
          </p:spPr>
          <p:txBody>
            <a:bodyPr wrap="square" rtlCol="0">
              <a:spAutoFit/>
            </a:bodyPr>
            <a:lstStyle/>
            <a:p>
              <a:r>
                <a:rPr lang="en-US" i="1" dirty="0" smtClean="0">
                  <a:latin typeface="Cambria Math" pitchFamily="18" charset="0"/>
                  <a:ea typeface="Cambria Math" pitchFamily="18" charset="0"/>
                  <a:cs typeface="Times New Roman" pitchFamily="18" charset="0"/>
                </a:rPr>
                <a:t>m</a:t>
              </a:r>
              <a:r>
                <a:rPr lang="en-US" i="1" baseline="-25000" dirty="0" smtClean="0">
                  <a:latin typeface="Cambria Math" pitchFamily="18" charset="0"/>
                  <a:ea typeface="Cambria Math" pitchFamily="18" charset="0"/>
                  <a:cs typeface="Times New Roman" pitchFamily="18" charset="0"/>
                </a:rPr>
                <a:t>2</a:t>
              </a:r>
              <a:endParaRPr lang="en-US" baseline="-25000" dirty="0">
                <a:latin typeface="Times New Roman" pitchFamily="18" charset="0"/>
                <a:cs typeface="Times New Roman" pitchFamily="18" charset="0"/>
              </a:endParaRPr>
            </a:p>
          </p:txBody>
        </p:sp>
        <p:sp>
          <p:nvSpPr>
            <p:cNvPr id="45" name="TextBox 44"/>
            <p:cNvSpPr txBox="1"/>
            <p:nvPr/>
          </p:nvSpPr>
          <p:spPr>
            <a:xfrm>
              <a:off x="4832556" y="2517060"/>
              <a:ext cx="457200" cy="369332"/>
            </a:xfrm>
            <a:prstGeom prst="rect">
              <a:avLst/>
            </a:prstGeom>
            <a:noFill/>
          </p:spPr>
          <p:txBody>
            <a:bodyPr wrap="square" rtlCol="0">
              <a:spAutoFit/>
            </a:bodyPr>
            <a:lstStyle/>
            <a:p>
              <a:r>
                <a:rPr lang="en-US" i="1" dirty="0" smtClean="0">
                  <a:latin typeface="Cambria Math" pitchFamily="18" charset="0"/>
                  <a:ea typeface="Cambria Math" pitchFamily="18" charset="0"/>
                  <a:cs typeface="Times New Roman" pitchFamily="18" charset="0"/>
                </a:rPr>
                <a:t>0</a:t>
              </a:r>
              <a:endParaRPr lang="en-US" baseline="-25000" dirty="0">
                <a:latin typeface="Times New Roman" pitchFamily="18" charset="0"/>
                <a:cs typeface="Times New Roman" pitchFamily="18" charset="0"/>
              </a:endParaRPr>
            </a:p>
          </p:txBody>
        </p:sp>
        <p:sp>
          <p:nvSpPr>
            <p:cNvPr id="46" name="TextBox 45"/>
            <p:cNvSpPr txBox="1"/>
            <p:nvPr/>
          </p:nvSpPr>
          <p:spPr>
            <a:xfrm>
              <a:off x="6686550" y="2517060"/>
              <a:ext cx="457200" cy="369332"/>
            </a:xfrm>
            <a:prstGeom prst="rect">
              <a:avLst/>
            </a:prstGeom>
            <a:noFill/>
          </p:spPr>
          <p:txBody>
            <a:bodyPr wrap="square" rtlCol="0">
              <a:spAutoFit/>
            </a:bodyPr>
            <a:lstStyle/>
            <a:p>
              <a:r>
                <a:rPr lang="en-US" i="1" dirty="0" smtClean="0">
                  <a:latin typeface="Cambria Math" pitchFamily="18" charset="0"/>
                  <a:ea typeface="Cambria Math" pitchFamily="18" charset="0"/>
                  <a:cs typeface="Times New Roman" pitchFamily="18" charset="0"/>
                </a:rPr>
                <a:t>4</a:t>
              </a:r>
              <a:endParaRPr lang="en-US" baseline="-25000" dirty="0">
                <a:latin typeface="Times New Roman" pitchFamily="18" charset="0"/>
                <a:cs typeface="Times New Roman" pitchFamily="18" charset="0"/>
              </a:endParaRPr>
            </a:p>
          </p:txBody>
        </p:sp>
        <p:sp>
          <p:nvSpPr>
            <p:cNvPr id="47" name="TextBox 46"/>
            <p:cNvSpPr txBox="1"/>
            <p:nvPr/>
          </p:nvSpPr>
          <p:spPr>
            <a:xfrm>
              <a:off x="3626262" y="2590800"/>
              <a:ext cx="457200" cy="369332"/>
            </a:xfrm>
            <a:prstGeom prst="rect">
              <a:avLst/>
            </a:prstGeom>
            <a:noFill/>
          </p:spPr>
          <p:txBody>
            <a:bodyPr wrap="square" rtlCol="0">
              <a:spAutoFit/>
            </a:bodyPr>
            <a:lstStyle/>
            <a:p>
              <a:pPr algn="ctr"/>
              <a:r>
                <a:rPr lang="en-US" i="1" dirty="0" smtClean="0">
                  <a:latin typeface="Cambria Math" pitchFamily="18" charset="0"/>
                  <a:ea typeface="Cambria Math" pitchFamily="18" charset="0"/>
                  <a:cs typeface="Times New Roman" pitchFamily="18" charset="0"/>
                </a:rPr>
                <a:t>E</a:t>
              </a:r>
              <a:endParaRPr lang="en-US" baseline="-25000" dirty="0">
                <a:latin typeface="Times New Roman" pitchFamily="18" charset="0"/>
                <a:cs typeface="Times New Roman" pitchFamily="18" charset="0"/>
              </a:endParaRPr>
            </a:p>
          </p:txBody>
        </p:sp>
        <p:sp>
          <p:nvSpPr>
            <p:cNvPr id="48" name="TextBox 47"/>
            <p:cNvSpPr txBox="1"/>
            <p:nvPr/>
          </p:nvSpPr>
          <p:spPr>
            <a:xfrm>
              <a:off x="6924675" y="2514600"/>
              <a:ext cx="457200" cy="369332"/>
            </a:xfrm>
            <a:prstGeom prst="rect">
              <a:avLst/>
            </a:prstGeom>
            <a:noFill/>
          </p:spPr>
          <p:txBody>
            <a:bodyPr wrap="square" rtlCol="0">
              <a:spAutoFit/>
            </a:bodyPr>
            <a:lstStyle/>
            <a:p>
              <a:pPr algn="ctr"/>
              <a:r>
                <a:rPr lang="en-US" i="1" dirty="0" smtClean="0">
                  <a:latin typeface="Cambria Math" pitchFamily="18" charset="0"/>
                  <a:ea typeface="Cambria Math" pitchFamily="18" charset="0"/>
                  <a:cs typeface="Times New Roman" pitchFamily="18" charset="0"/>
                </a:rPr>
                <a:t>E</a:t>
              </a:r>
              <a:endParaRPr lang="en-US" baseline="-25000" dirty="0">
                <a:latin typeface="Times New Roman" pitchFamily="18" charset="0"/>
                <a:cs typeface="Times New Roman" pitchFamily="18" charset="0"/>
              </a:endParaRPr>
            </a:p>
          </p:txBody>
        </p:sp>
        <p:sp>
          <p:nvSpPr>
            <p:cNvPr id="49" name="TextBox 48"/>
            <p:cNvSpPr txBox="1"/>
            <p:nvPr/>
          </p:nvSpPr>
          <p:spPr>
            <a:xfrm>
              <a:off x="6886575" y="2095500"/>
              <a:ext cx="457200" cy="369332"/>
            </a:xfrm>
            <a:prstGeom prst="rect">
              <a:avLst/>
            </a:prstGeom>
            <a:noFill/>
          </p:spPr>
          <p:txBody>
            <a:bodyPr wrap="square" rtlCol="0">
              <a:spAutoFit/>
            </a:bodyPr>
            <a:lstStyle/>
            <a:p>
              <a:r>
                <a:rPr lang="en-US" i="1" dirty="0" smtClean="0">
                  <a:latin typeface="Cambria Math" pitchFamily="18" charset="0"/>
                  <a:ea typeface="Cambria Math" pitchFamily="18" charset="0"/>
                  <a:cs typeface="Times New Roman" pitchFamily="18" charset="0"/>
                </a:rPr>
                <a:t>z</a:t>
              </a:r>
              <a:endParaRPr lang="en-US" baseline="-25000" dirty="0">
                <a:latin typeface="Times New Roman" pitchFamily="18" charset="0"/>
                <a:cs typeface="Times New Roman" pitchFamily="18" charset="0"/>
              </a:endParaRPr>
            </a:p>
          </p:txBody>
        </p:sp>
        <p:sp>
          <p:nvSpPr>
            <p:cNvPr id="50" name="TextBox 49"/>
            <p:cNvSpPr txBox="1"/>
            <p:nvPr/>
          </p:nvSpPr>
          <p:spPr>
            <a:xfrm>
              <a:off x="1352550" y="1285875"/>
              <a:ext cx="457200" cy="369332"/>
            </a:xfrm>
            <a:prstGeom prst="rect">
              <a:avLst/>
            </a:prstGeom>
            <a:noFill/>
          </p:spPr>
          <p:txBody>
            <a:bodyPr wrap="square" rtlCol="0">
              <a:spAutoFit/>
            </a:bodyPr>
            <a:lstStyle/>
            <a:p>
              <a:r>
                <a:rPr lang="en-US" i="1" dirty="0" smtClean="0">
                  <a:latin typeface="Cambria Math" pitchFamily="18" charset="0"/>
                  <a:ea typeface="Cambria Math" pitchFamily="18" charset="0"/>
                  <a:cs typeface="Times New Roman" pitchFamily="18" charset="0"/>
                </a:rPr>
                <a:t>d</a:t>
              </a:r>
              <a:endParaRPr lang="en-US" baseline="-25000" dirty="0">
                <a:latin typeface="Times New Roman" pitchFamily="18" charset="0"/>
                <a:cs typeface="Times New Roman" pitchFamily="18" charset="0"/>
              </a:endParaRPr>
            </a:p>
          </p:txBody>
        </p:sp>
        <p:sp>
          <p:nvSpPr>
            <p:cNvPr id="52" name="TextBox 51"/>
            <p:cNvSpPr txBox="1"/>
            <p:nvPr/>
          </p:nvSpPr>
          <p:spPr>
            <a:xfrm>
              <a:off x="4676775" y="1285875"/>
              <a:ext cx="457200" cy="369332"/>
            </a:xfrm>
            <a:prstGeom prst="rect">
              <a:avLst/>
            </a:prstGeom>
            <a:noFill/>
          </p:spPr>
          <p:txBody>
            <a:bodyPr wrap="square" rtlCol="0">
              <a:spAutoFit/>
            </a:bodyPr>
            <a:lstStyle/>
            <a:p>
              <a:r>
                <a:rPr lang="en-US" i="1" dirty="0" smtClean="0">
                  <a:latin typeface="Cambria Math" pitchFamily="18" charset="0"/>
                  <a:ea typeface="Cambria Math" pitchFamily="18" charset="0"/>
                  <a:cs typeface="Times New Roman" pitchFamily="18" charset="0"/>
                </a:rPr>
                <a:t>d</a:t>
              </a:r>
              <a:endParaRPr lang="en-US" baseline="-25000" dirty="0">
                <a:latin typeface="Times New Roman" pitchFamily="18" charset="0"/>
                <a:cs typeface="Times New Roman" pitchFamily="18" charset="0"/>
              </a:endParaRPr>
            </a:p>
          </p:txBody>
        </p:sp>
        <p:sp>
          <p:nvSpPr>
            <p:cNvPr id="53" name="TextBox 52"/>
            <p:cNvSpPr txBox="1"/>
            <p:nvPr/>
          </p:nvSpPr>
          <p:spPr>
            <a:xfrm>
              <a:off x="1771650" y="304800"/>
              <a:ext cx="495300" cy="369332"/>
            </a:xfrm>
            <a:prstGeom prst="rect">
              <a:avLst/>
            </a:prstGeom>
            <a:noFill/>
          </p:spPr>
          <p:txBody>
            <a:bodyPr wrap="square" rtlCol="0">
              <a:spAutoFit/>
            </a:bodyPr>
            <a:lstStyle/>
            <a:p>
              <a:r>
                <a:rPr lang="en-US" dirty="0" smtClean="0">
                  <a:latin typeface="Times New Roman" pitchFamily="18" charset="0"/>
                  <a:cs typeface="Times New Roman" pitchFamily="18" charset="0"/>
                </a:rPr>
                <a:t>A)</a:t>
              </a:r>
              <a:endParaRPr lang="en-US" dirty="0">
                <a:latin typeface="Times New Roman" pitchFamily="18" charset="0"/>
                <a:cs typeface="Times New Roman" pitchFamily="18" charset="0"/>
              </a:endParaRPr>
            </a:p>
          </p:txBody>
        </p:sp>
        <p:sp>
          <p:nvSpPr>
            <p:cNvPr id="54" name="TextBox 53"/>
            <p:cNvSpPr txBox="1"/>
            <p:nvPr/>
          </p:nvSpPr>
          <p:spPr>
            <a:xfrm>
              <a:off x="5105400" y="304800"/>
              <a:ext cx="590550" cy="369332"/>
            </a:xfrm>
            <a:prstGeom prst="rect">
              <a:avLst/>
            </a:prstGeom>
            <a:noFill/>
          </p:spPr>
          <p:txBody>
            <a:bodyPr wrap="square" rtlCol="0">
              <a:spAutoFit/>
            </a:bodyPr>
            <a:lstStyle/>
            <a:p>
              <a:r>
                <a:rPr lang="en-US" dirty="0" smtClean="0">
                  <a:latin typeface="Times New Roman" pitchFamily="18" charset="0"/>
                  <a:cs typeface="Times New Roman" pitchFamily="18" charset="0"/>
                </a:rPr>
                <a:t>B)</a:t>
              </a:r>
              <a:endParaRPr lang="en-US" dirty="0">
                <a:latin typeface="Times New Roman" pitchFamily="18" charset="0"/>
                <a:cs typeface="Times New Roman" pitchFamily="18" charset="0"/>
              </a:endParaRPr>
            </a:p>
          </p:txBody>
        </p:sp>
        <p:sp>
          <p:nvSpPr>
            <p:cNvPr id="55" name="TextBox 54"/>
            <p:cNvSpPr txBox="1"/>
            <p:nvPr/>
          </p:nvSpPr>
          <p:spPr>
            <a:xfrm>
              <a:off x="1733550" y="2466201"/>
              <a:ext cx="428625" cy="369332"/>
            </a:xfrm>
            <a:prstGeom prst="rect">
              <a:avLst/>
            </a:prstGeom>
            <a:noFill/>
          </p:spPr>
          <p:txBody>
            <a:bodyPr wrap="square" rtlCol="0">
              <a:spAutoFit/>
            </a:bodyPr>
            <a:lstStyle/>
            <a:p>
              <a:r>
                <a:rPr lang="en-US" dirty="0" smtClean="0">
                  <a:latin typeface="Times New Roman" pitchFamily="18" charset="0"/>
                  <a:cs typeface="Times New Roman" pitchFamily="18" charset="0"/>
                </a:rPr>
                <a:t>C)</a:t>
              </a:r>
              <a:endParaRPr lang="en-US" dirty="0">
                <a:latin typeface="Times New Roman" pitchFamily="18" charset="0"/>
                <a:cs typeface="Times New Roman" pitchFamily="18" charset="0"/>
              </a:endParaRPr>
            </a:p>
          </p:txBody>
        </p:sp>
        <p:sp>
          <p:nvSpPr>
            <p:cNvPr id="56" name="TextBox 55"/>
            <p:cNvSpPr txBox="1"/>
            <p:nvPr/>
          </p:nvSpPr>
          <p:spPr>
            <a:xfrm>
              <a:off x="5105400" y="2466201"/>
              <a:ext cx="514350" cy="369332"/>
            </a:xfrm>
            <a:prstGeom prst="rect">
              <a:avLst/>
            </a:prstGeom>
            <a:noFill/>
          </p:spPr>
          <p:txBody>
            <a:bodyPr wrap="square" rtlCol="0">
              <a:spAutoFit/>
            </a:bodyPr>
            <a:lstStyle/>
            <a:p>
              <a:r>
                <a:rPr lang="en-US" dirty="0" smtClean="0">
                  <a:latin typeface="Times New Roman" pitchFamily="18" charset="0"/>
                  <a:cs typeface="Times New Roman" pitchFamily="18" charset="0"/>
                </a:rPr>
                <a:t>D)</a:t>
              </a:r>
              <a:endParaRPr lang="en-US" dirty="0">
                <a:latin typeface="Times New Roman" pitchFamily="18" charset="0"/>
                <a:cs typeface="Times New Roman" pitchFamily="18" charset="0"/>
              </a:endParaRPr>
            </a:p>
          </p:txBody>
        </p:sp>
      </p:grpSp>
      <p:sp>
        <p:nvSpPr>
          <p:cNvPr id="51" name="Rectangle 50"/>
          <p:cNvSpPr/>
          <p:nvPr/>
        </p:nvSpPr>
        <p:spPr>
          <a:xfrm>
            <a:off x="1752600" y="228600"/>
            <a:ext cx="6096000" cy="1200329"/>
          </a:xfrm>
          <a:prstGeom prst="rect">
            <a:avLst/>
          </a:prstGeom>
        </p:spPr>
        <p:txBody>
          <a:bodyPr wrap="square">
            <a:spAutoFit/>
          </a:bodyPr>
          <a:lstStyle/>
          <a:p>
            <a:pPr lvl="0" algn="ctr">
              <a:spcBef>
                <a:spcPct val="0"/>
              </a:spcBef>
              <a:defRPr/>
            </a:pPr>
            <a:r>
              <a:rPr lang="en-US" sz="3600" dirty="0" smtClean="0">
                <a:latin typeface="Times New Roman" pitchFamily="18" charset="0"/>
                <a:ea typeface="Cambria Math" pitchFamily="18" charset="0"/>
                <a:cs typeface="Times New Roman" pitchFamily="18" charset="0"/>
              </a:rPr>
              <a:t>Relationship between</a:t>
            </a:r>
          </a:p>
          <a:p>
            <a:pPr lvl="0" algn="ctr">
              <a:spcBef>
                <a:spcPct val="0"/>
              </a:spcBef>
              <a:defRPr/>
            </a:pPr>
            <a:r>
              <a:rPr lang="en-US" sz="3600" dirty="0" smtClean="0">
                <a:latin typeface="Cambria Math" pitchFamily="18" charset="0"/>
                <a:ea typeface="Cambria Math" pitchFamily="18" charset="0"/>
                <a:cs typeface="Times New Roman" pitchFamily="18" charset="0"/>
              </a:rPr>
              <a:t>[</a:t>
            </a:r>
            <a:r>
              <a:rPr lang="en-US" sz="3600" dirty="0" err="1" smtClean="0">
                <a:latin typeface="Cambria Math" pitchFamily="18" charset="0"/>
                <a:ea typeface="Cambria Math" pitchFamily="18" charset="0"/>
                <a:cs typeface="Times New Roman" pitchFamily="18" charset="0"/>
              </a:rPr>
              <a:t>cov</a:t>
            </a:r>
            <a:r>
              <a:rPr lang="en-US" sz="3600" dirty="0" smtClean="0">
                <a:latin typeface="Cambria Math" pitchFamily="18" charset="0"/>
                <a:ea typeface="Cambria Math" pitchFamily="18" charset="0"/>
                <a:cs typeface="Times New Roman" pitchFamily="18" charset="0"/>
              </a:rPr>
              <a:t> </a:t>
            </a:r>
            <a:r>
              <a:rPr lang="en-US" sz="3600" b="1" dirty="0" smtClean="0">
                <a:latin typeface="Cambria Math" pitchFamily="18" charset="0"/>
                <a:ea typeface="Cambria Math" pitchFamily="18" charset="0"/>
                <a:cs typeface="Times New Roman" pitchFamily="18" charset="0"/>
              </a:rPr>
              <a:t>m</a:t>
            </a:r>
            <a:r>
              <a:rPr lang="en-US" sz="3600" dirty="0" smtClean="0">
                <a:latin typeface="Cambria Math" pitchFamily="18" charset="0"/>
                <a:ea typeface="Cambria Math" pitchFamily="18" charset="0"/>
                <a:cs typeface="Times New Roman" pitchFamily="18" charset="0"/>
              </a:rPr>
              <a:t>]</a:t>
            </a:r>
            <a:r>
              <a:rPr lang="en-US" sz="3600" dirty="0" smtClean="0">
                <a:latin typeface="Times New Roman" pitchFamily="18" charset="0"/>
                <a:ea typeface="Cambria Math" pitchFamily="18" charset="0"/>
                <a:cs typeface="Times New Roman" pitchFamily="18" charset="0"/>
              </a:rPr>
              <a:t> and Error Surface</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cstate="print"/>
          <a:srcRect/>
          <a:stretch>
            <a:fillRect/>
          </a:stretch>
        </p:blipFill>
        <p:spPr bwMode="auto">
          <a:xfrm>
            <a:off x="457200" y="2590800"/>
            <a:ext cx="8546123" cy="1371600"/>
          </a:xfrm>
          <a:prstGeom prst="rect">
            <a:avLst/>
          </a:prstGeom>
          <a:noFill/>
          <a:ln w="9525">
            <a:noFill/>
            <a:miter lim="800000"/>
            <a:headEnd/>
            <a:tailEnd/>
          </a:ln>
        </p:spPr>
      </p:pic>
      <p:sp>
        <p:nvSpPr>
          <p:cNvPr id="5" name="Rectangle 4"/>
          <p:cNvSpPr/>
          <p:nvPr/>
        </p:nvSpPr>
        <p:spPr>
          <a:xfrm>
            <a:off x="1524000" y="914400"/>
            <a:ext cx="6096000" cy="1200329"/>
          </a:xfrm>
          <a:prstGeom prst="rect">
            <a:avLst/>
          </a:prstGeom>
        </p:spPr>
        <p:txBody>
          <a:bodyPr wrap="square">
            <a:spAutoFit/>
          </a:bodyPr>
          <a:lstStyle/>
          <a:p>
            <a:pPr lvl="0" algn="ctr">
              <a:spcBef>
                <a:spcPct val="0"/>
              </a:spcBef>
              <a:defRPr/>
            </a:pPr>
            <a:r>
              <a:rPr lang="en-US" sz="3600" dirty="0" smtClean="0">
                <a:latin typeface="Times New Roman" pitchFamily="18" charset="0"/>
                <a:ea typeface="Cambria Math" pitchFamily="18" charset="0"/>
                <a:cs typeface="Times New Roman" pitchFamily="18" charset="0"/>
              </a:rPr>
              <a:t>Taylor Series expansion of the error about its minimum</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cstate="print"/>
          <a:srcRect/>
          <a:stretch>
            <a:fillRect/>
          </a:stretch>
        </p:blipFill>
        <p:spPr bwMode="auto">
          <a:xfrm>
            <a:off x="457200" y="2590800"/>
            <a:ext cx="8546123" cy="1371600"/>
          </a:xfrm>
          <a:prstGeom prst="rect">
            <a:avLst/>
          </a:prstGeom>
          <a:noFill/>
          <a:ln w="9525">
            <a:noFill/>
            <a:miter lim="800000"/>
            <a:headEnd/>
            <a:tailEnd/>
          </a:ln>
        </p:spPr>
      </p:pic>
      <p:sp>
        <p:nvSpPr>
          <p:cNvPr id="5" name="Rectangle 4"/>
          <p:cNvSpPr/>
          <p:nvPr/>
        </p:nvSpPr>
        <p:spPr>
          <a:xfrm>
            <a:off x="1524000" y="914400"/>
            <a:ext cx="6096000" cy="1200329"/>
          </a:xfrm>
          <a:prstGeom prst="rect">
            <a:avLst/>
          </a:prstGeom>
        </p:spPr>
        <p:txBody>
          <a:bodyPr wrap="square">
            <a:spAutoFit/>
          </a:bodyPr>
          <a:lstStyle/>
          <a:p>
            <a:pPr lvl="0" algn="ctr">
              <a:spcBef>
                <a:spcPct val="0"/>
              </a:spcBef>
              <a:defRPr/>
            </a:pPr>
            <a:r>
              <a:rPr lang="en-US" sz="3600" dirty="0" smtClean="0">
                <a:latin typeface="Times New Roman" pitchFamily="18" charset="0"/>
                <a:ea typeface="Cambria Math" pitchFamily="18" charset="0"/>
                <a:cs typeface="Times New Roman" pitchFamily="18" charset="0"/>
              </a:rPr>
              <a:t>Taylor Series expansion of the error about its minimum</a:t>
            </a:r>
          </a:p>
        </p:txBody>
      </p:sp>
      <p:sp>
        <p:nvSpPr>
          <p:cNvPr id="4" name="Oval 3"/>
          <p:cNvSpPr/>
          <p:nvPr/>
        </p:nvSpPr>
        <p:spPr>
          <a:xfrm>
            <a:off x="5331822" y="2538548"/>
            <a:ext cx="1905000" cy="1752600"/>
          </a:xfrm>
          <a:prstGeom prst="ellipse">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reeform 5"/>
          <p:cNvSpPr/>
          <p:nvPr/>
        </p:nvSpPr>
        <p:spPr>
          <a:xfrm>
            <a:off x="6505303" y="4336869"/>
            <a:ext cx="809897" cy="992777"/>
          </a:xfrm>
          <a:custGeom>
            <a:avLst/>
            <a:gdLst>
              <a:gd name="connsiteX0" fmla="*/ 0 w 809897"/>
              <a:gd name="connsiteY0" fmla="*/ 0 h 992777"/>
              <a:gd name="connsiteX1" fmla="*/ 483326 w 809897"/>
              <a:gd name="connsiteY1" fmla="*/ 235131 h 992777"/>
              <a:gd name="connsiteX2" fmla="*/ 287383 w 809897"/>
              <a:gd name="connsiteY2" fmla="*/ 705394 h 992777"/>
              <a:gd name="connsiteX3" fmla="*/ 809897 w 809897"/>
              <a:gd name="connsiteY3" fmla="*/ 992777 h 992777"/>
            </a:gdLst>
            <a:ahLst/>
            <a:cxnLst>
              <a:cxn ang="0">
                <a:pos x="connsiteX0" y="connsiteY0"/>
              </a:cxn>
              <a:cxn ang="0">
                <a:pos x="connsiteX1" y="connsiteY1"/>
              </a:cxn>
              <a:cxn ang="0">
                <a:pos x="connsiteX2" y="connsiteY2"/>
              </a:cxn>
              <a:cxn ang="0">
                <a:pos x="connsiteX3" y="connsiteY3"/>
              </a:cxn>
            </a:cxnLst>
            <a:rect l="l" t="t" r="r" b="b"/>
            <a:pathLst>
              <a:path w="809897" h="992777">
                <a:moveTo>
                  <a:pt x="0" y="0"/>
                </a:moveTo>
                <a:cubicBezTo>
                  <a:pt x="217714" y="58782"/>
                  <a:pt x="435429" y="117565"/>
                  <a:pt x="483326" y="235131"/>
                </a:cubicBezTo>
                <a:cubicBezTo>
                  <a:pt x="531223" y="352697"/>
                  <a:pt x="232955" y="579120"/>
                  <a:pt x="287383" y="705394"/>
                </a:cubicBezTo>
                <a:cubicBezTo>
                  <a:pt x="341811" y="831668"/>
                  <a:pt x="575854" y="912222"/>
                  <a:pt x="809897" y="992777"/>
                </a:cubicBezTo>
              </a:path>
            </a:pathLst>
          </a:custGeom>
          <a:ln w="3810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Rectangle 6"/>
          <p:cNvSpPr/>
          <p:nvPr/>
        </p:nvSpPr>
        <p:spPr>
          <a:xfrm>
            <a:off x="5410200" y="5334000"/>
            <a:ext cx="3200400" cy="1200329"/>
          </a:xfrm>
          <a:prstGeom prst="rect">
            <a:avLst/>
          </a:prstGeom>
        </p:spPr>
        <p:txBody>
          <a:bodyPr wrap="square">
            <a:spAutoFit/>
          </a:bodyPr>
          <a:lstStyle/>
          <a:p>
            <a:pPr lvl="0" algn="ctr">
              <a:spcBef>
                <a:spcPct val="0"/>
              </a:spcBef>
              <a:defRPr/>
            </a:pPr>
            <a:r>
              <a:rPr lang="en-US" sz="2400" dirty="0" smtClean="0">
                <a:solidFill>
                  <a:srgbClr val="FF0000"/>
                </a:solidFill>
                <a:latin typeface="Times New Roman" pitchFamily="18" charset="0"/>
                <a:ea typeface="Cambria Math" pitchFamily="18" charset="0"/>
                <a:cs typeface="Times New Roman" pitchFamily="18" charset="0"/>
              </a:rPr>
              <a:t>curvature matrix</a:t>
            </a:r>
          </a:p>
          <a:p>
            <a:pPr lvl="0" algn="ctr">
              <a:spcBef>
                <a:spcPct val="0"/>
              </a:spcBef>
              <a:defRPr/>
            </a:pPr>
            <a:r>
              <a:rPr lang="en-US" sz="2400" dirty="0" smtClean="0">
                <a:solidFill>
                  <a:srgbClr val="FF0000"/>
                </a:solidFill>
                <a:latin typeface="Times New Roman" pitchFamily="18" charset="0"/>
                <a:ea typeface="Cambria Math" pitchFamily="18" charset="0"/>
                <a:cs typeface="Times New Roman" pitchFamily="18" charset="0"/>
              </a:rPr>
              <a:t>with elements</a:t>
            </a:r>
          </a:p>
          <a:p>
            <a:pPr lvl="0" algn="ctr">
              <a:spcBef>
                <a:spcPct val="0"/>
              </a:spcBef>
              <a:defRPr/>
            </a:pPr>
            <a:r>
              <a:rPr lang="en-US" sz="2400" dirty="0" smtClean="0">
                <a:solidFill>
                  <a:srgbClr val="FF0000"/>
                </a:solidFill>
                <a:latin typeface="Times New Roman" pitchFamily="18" charset="0"/>
                <a:ea typeface="Cambria Math" pitchFamily="18" charset="0"/>
                <a:cs typeface="Times New Roman" pitchFamily="18" charset="0"/>
              </a:rPr>
              <a:t>∂</a:t>
            </a:r>
            <a:r>
              <a:rPr lang="en-US" sz="2400" baseline="30000" dirty="0" smtClean="0">
                <a:solidFill>
                  <a:srgbClr val="FF0000"/>
                </a:solidFill>
                <a:latin typeface="Times New Roman" pitchFamily="18" charset="0"/>
                <a:ea typeface="Cambria Math" pitchFamily="18" charset="0"/>
                <a:cs typeface="Times New Roman" pitchFamily="18" charset="0"/>
              </a:rPr>
              <a:t>2</a:t>
            </a:r>
            <a:r>
              <a:rPr lang="en-US" sz="2400" dirty="0" smtClean="0">
                <a:solidFill>
                  <a:srgbClr val="FF0000"/>
                </a:solidFill>
                <a:latin typeface="Times New Roman" pitchFamily="18" charset="0"/>
                <a:ea typeface="Cambria Math" pitchFamily="18" charset="0"/>
                <a:cs typeface="Times New Roman" pitchFamily="18" charset="0"/>
              </a:rPr>
              <a:t>E/ ∂</a:t>
            </a:r>
            <a:r>
              <a:rPr lang="en-US" sz="2400" dirty="0" err="1" smtClean="0">
                <a:solidFill>
                  <a:srgbClr val="FF0000"/>
                </a:solidFill>
                <a:latin typeface="Times New Roman" pitchFamily="18" charset="0"/>
                <a:ea typeface="Cambria Math" pitchFamily="18" charset="0"/>
                <a:cs typeface="Times New Roman" pitchFamily="18" charset="0"/>
              </a:rPr>
              <a:t>m</a:t>
            </a:r>
            <a:r>
              <a:rPr lang="en-US" sz="2400" baseline="-25000" dirty="0" err="1" smtClean="0">
                <a:solidFill>
                  <a:srgbClr val="FF0000"/>
                </a:solidFill>
                <a:latin typeface="Times New Roman" pitchFamily="18" charset="0"/>
                <a:ea typeface="Cambria Math" pitchFamily="18" charset="0"/>
                <a:cs typeface="Times New Roman" pitchFamily="18" charset="0"/>
              </a:rPr>
              <a:t>i</a:t>
            </a:r>
            <a:r>
              <a:rPr lang="en-US" sz="2400" dirty="0" err="1" smtClean="0">
                <a:solidFill>
                  <a:srgbClr val="FF0000"/>
                </a:solidFill>
                <a:latin typeface="Times New Roman" pitchFamily="18" charset="0"/>
                <a:ea typeface="Cambria Math" pitchFamily="18" charset="0"/>
                <a:cs typeface="Times New Roman" pitchFamily="18" charset="0"/>
              </a:rPr>
              <a:t>∂m</a:t>
            </a:r>
            <a:r>
              <a:rPr lang="en-US" sz="2400" baseline="-25000" dirty="0" err="1" smtClean="0">
                <a:solidFill>
                  <a:srgbClr val="FF0000"/>
                </a:solidFill>
                <a:latin typeface="Times New Roman" pitchFamily="18" charset="0"/>
                <a:ea typeface="Cambria Math" pitchFamily="18" charset="0"/>
                <a:cs typeface="Times New Roman" pitchFamily="18" charset="0"/>
              </a:rPr>
              <a:t>j</a:t>
            </a:r>
            <a:endParaRPr lang="en-US" sz="2400" baseline="-25000" dirty="0" smtClean="0">
              <a:solidFill>
                <a:srgbClr val="FF0000"/>
              </a:solidFill>
              <a:latin typeface="Times New Roman" pitchFamily="18" charset="0"/>
              <a:ea typeface="Cambria Math" pitchFamily="18" charset="0"/>
              <a:cs typeface="Times New Roman" pitchFamily="18" charset="0"/>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6248400"/>
          </a:xfrm>
        </p:spPr>
        <p:txBody>
          <a:bodyPr>
            <a:normAutofit fontScale="90000"/>
          </a:bodyPr>
          <a:lstStyle/>
          <a:p>
            <a:pPr lvl="0"/>
            <a:r>
              <a:rPr lang="en-US" dirty="0" smtClean="0">
                <a:latin typeface="Times New Roman" pitchFamily="18" charset="0"/>
                <a:cs typeface="Times New Roman" pitchFamily="18" charset="0"/>
              </a:rPr>
              <a:t>for a linear problem</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curvature is related to </a:t>
            </a:r>
            <a:r>
              <a:rPr lang="en-US" b="1" dirty="0" smtClean="0">
                <a:latin typeface="Cambria Math" pitchFamily="18" charset="0"/>
                <a:ea typeface="Cambria Math" pitchFamily="18" charset="0"/>
                <a:cs typeface="Times New Roman" pitchFamily="18" charset="0"/>
              </a:rPr>
              <a:t>G</a:t>
            </a:r>
            <a:r>
              <a:rPr lang="en-US" baseline="30000" dirty="0" smtClean="0">
                <a:latin typeface="Cambria Math" pitchFamily="18" charset="0"/>
                <a:ea typeface="Cambria Math" pitchFamily="18" charset="0"/>
                <a:cs typeface="Times New Roman" pitchFamily="18" charset="0"/>
              </a:rPr>
              <a:t>T</a:t>
            </a:r>
            <a:r>
              <a:rPr lang="en-US" b="1" dirty="0" smtClean="0">
                <a:latin typeface="Cambria Math" pitchFamily="18" charset="0"/>
                <a:ea typeface="Cambria Math" pitchFamily="18" charset="0"/>
                <a:cs typeface="Times New Roman" pitchFamily="18" charset="0"/>
              </a:rPr>
              <a:t>G</a:t>
            </a:r>
            <a:br>
              <a:rPr lang="en-US" b="1" dirty="0" smtClean="0">
                <a:latin typeface="Cambria Math" pitchFamily="18" charset="0"/>
                <a:ea typeface="Cambria Math" pitchFamily="18" charset="0"/>
                <a:cs typeface="Times New Roman" pitchFamily="18" charset="0"/>
              </a:rPr>
            </a:br>
            <a:r>
              <a:rPr lang="en-US" b="1" dirty="0" smtClean="0">
                <a:latin typeface="Cambria Math" pitchFamily="18" charset="0"/>
                <a:ea typeface="Cambria Math" pitchFamily="18" charset="0"/>
                <a:cs typeface="Times New Roman" pitchFamily="18" charset="0"/>
              </a:rPr>
              <a:t/>
            </a:r>
            <a:br>
              <a:rPr lang="en-US" b="1" dirty="0" smtClean="0">
                <a:latin typeface="Cambria Math" pitchFamily="18" charset="0"/>
                <a:ea typeface="Cambria Math" pitchFamily="18" charset="0"/>
                <a:cs typeface="Times New Roman" pitchFamily="18" charset="0"/>
              </a:rPr>
            </a:br>
            <a:r>
              <a:rPr lang="en-US" dirty="0" smtClean="0">
                <a:latin typeface="Cambria Math" pitchFamily="18" charset="0"/>
                <a:ea typeface="Cambria Math" pitchFamily="18" charset="0"/>
                <a:cs typeface="Times New Roman" pitchFamily="18" charset="0"/>
              </a:rPr>
              <a:t>E = (</a:t>
            </a:r>
            <a:r>
              <a:rPr lang="en-US" b="1" dirty="0" smtClean="0">
                <a:latin typeface="Cambria Math" pitchFamily="18" charset="0"/>
                <a:ea typeface="Cambria Math" pitchFamily="18" charset="0"/>
                <a:cs typeface="Times New Roman" pitchFamily="18" charset="0"/>
              </a:rPr>
              <a:t>Gm-d</a:t>
            </a:r>
            <a:r>
              <a:rPr lang="en-US" dirty="0" smtClean="0">
                <a:latin typeface="Cambria Math" pitchFamily="18" charset="0"/>
                <a:ea typeface="Cambria Math" pitchFamily="18" charset="0"/>
                <a:cs typeface="Times New Roman" pitchFamily="18" charset="0"/>
              </a:rPr>
              <a:t>)</a:t>
            </a:r>
            <a:r>
              <a:rPr lang="en-US" baseline="30000" dirty="0" smtClean="0">
                <a:latin typeface="Cambria Math" pitchFamily="18" charset="0"/>
                <a:ea typeface="Cambria Math" pitchFamily="18" charset="0"/>
                <a:cs typeface="Times New Roman" pitchFamily="18" charset="0"/>
              </a:rPr>
              <a:t>T</a:t>
            </a:r>
            <a:r>
              <a:rPr lang="en-US" dirty="0" smtClean="0">
                <a:latin typeface="Cambria Math" pitchFamily="18" charset="0"/>
                <a:ea typeface="Cambria Math" pitchFamily="18" charset="0"/>
                <a:cs typeface="Times New Roman" pitchFamily="18" charset="0"/>
              </a:rPr>
              <a:t>(</a:t>
            </a:r>
            <a:r>
              <a:rPr lang="en-US" b="1" dirty="0" smtClean="0">
                <a:latin typeface="Cambria Math" pitchFamily="18" charset="0"/>
                <a:ea typeface="Cambria Math" pitchFamily="18" charset="0"/>
                <a:cs typeface="Times New Roman" pitchFamily="18" charset="0"/>
              </a:rPr>
              <a:t>Gm-d</a:t>
            </a:r>
            <a:r>
              <a:rPr lang="en-US" dirty="0" smtClean="0">
                <a:latin typeface="Cambria Math" pitchFamily="18" charset="0"/>
                <a:ea typeface="Cambria Math" pitchFamily="18" charset="0"/>
                <a:cs typeface="Times New Roman" pitchFamily="18" charset="0"/>
              </a:rPr>
              <a:t>) =</a:t>
            </a:r>
            <a:br>
              <a:rPr lang="en-US" dirty="0" smtClean="0">
                <a:latin typeface="Cambria Math" pitchFamily="18" charset="0"/>
                <a:ea typeface="Cambria Math" pitchFamily="18" charset="0"/>
                <a:cs typeface="Times New Roman" pitchFamily="18" charset="0"/>
              </a:rPr>
            </a:br>
            <a:r>
              <a:rPr lang="en-US" dirty="0" smtClean="0">
                <a:latin typeface="Cambria Math" pitchFamily="18" charset="0"/>
                <a:ea typeface="Cambria Math" pitchFamily="18" charset="0"/>
                <a:cs typeface="Times New Roman" pitchFamily="18" charset="0"/>
              </a:rPr>
              <a:t/>
            </a:r>
            <a:br>
              <a:rPr lang="en-US" dirty="0" smtClean="0">
                <a:latin typeface="Cambria Math" pitchFamily="18" charset="0"/>
                <a:ea typeface="Cambria Math" pitchFamily="18" charset="0"/>
                <a:cs typeface="Times New Roman" pitchFamily="18" charset="0"/>
              </a:rPr>
            </a:br>
            <a:r>
              <a:rPr lang="en-US" b="1" dirty="0" err="1" smtClean="0">
                <a:latin typeface="Cambria Math" pitchFamily="18" charset="0"/>
                <a:ea typeface="Cambria Math" pitchFamily="18" charset="0"/>
                <a:cs typeface="Times New Roman" pitchFamily="18" charset="0"/>
              </a:rPr>
              <a:t>m</a:t>
            </a:r>
            <a:r>
              <a:rPr lang="en-US" baseline="30000" dirty="0" err="1" smtClean="0">
                <a:latin typeface="Cambria Math" pitchFamily="18" charset="0"/>
                <a:ea typeface="Cambria Math" pitchFamily="18" charset="0"/>
                <a:cs typeface="Times New Roman" pitchFamily="18" charset="0"/>
              </a:rPr>
              <a:t>T</a:t>
            </a:r>
            <a:r>
              <a:rPr lang="en-US" dirty="0" smtClean="0">
                <a:latin typeface="Cambria Math" pitchFamily="18" charset="0"/>
                <a:ea typeface="Cambria Math" pitchFamily="18" charset="0"/>
                <a:cs typeface="Times New Roman" pitchFamily="18" charset="0"/>
              </a:rPr>
              <a:t>[</a:t>
            </a:r>
            <a:r>
              <a:rPr lang="en-US" b="1" dirty="0" smtClean="0">
                <a:latin typeface="Cambria Math" pitchFamily="18" charset="0"/>
                <a:ea typeface="Cambria Math" pitchFamily="18" charset="0"/>
                <a:cs typeface="Times New Roman" pitchFamily="18" charset="0"/>
              </a:rPr>
              <a:t>G</a:t>
            </a:r>
            <a:r>
              <a:rPr lang="en-US" baseline="30000" dirty="0" smtClean="0">
                <a:latin typeface="Cambria Math" pitchFamily="18" charset="0"/>
                <a:ea typeface="Cambria Math" pitchFamily="18" charset="0"/>
                <a:cs typeface="Times New Roman" pitchFamily="18" charset="0"/>
              </a:rPr>
              <a:t>T</a:t>
            </a:r>
            <a:r>
              <a:rPr lang="en-US" b="1" dirty="0" smtClean="0">
                <a:latin typeface="Cambria Math" pitchFamily="18" charset="0"/>
                <a:ea typeface="Cambria Math" pitchFamily="18" charset="0"/>
                <a:cs typeface="Times New Roman" pitchFamily="18" charset="0"/>
              </a:rPr>
              <a:t>G</a:t>
            </a:r>
            <a:r>
              <a:rPr lang="en-US" dirty="0" smtClean="0">
                <a:latin typeface="Cambria Math" pitchFamily="18" charset="0"/>
                <a:ea typeface="Cambria Math" pitchFamily="18" charset="0"/>
                <a:cs typeface="Times New Roman" pitchFamily="18" charset="0"/>
              </a:rPr>
              <a:t>]</a:t>
            </a:r>
            <a:r>
              <a:rPr lang="en-US" b="1" dirty="0" smtClean="0">
                <a:latin typeface="Cambria Math" pitchFamily="18" charset="0"/>
                <a:ea typeface="Cambria Math" pitchFamily="18" charset="0"/>
                <a:cs typeface="Times New Roman" pitchFamily="18" charset="0"/>
              </a:rPr>
              <a:t>m-</a:t>
            </a:r>
            <a:r>
              <a:rPr lang="en-US" b="1" dirty="0" err="1" smtClean="0">
                <a:latin typeface="Cambria Math" pitchFamily="18" charset="0"/>
                <a:ea typeface="Cambria Math" pitchFamily="18" charset="0"/>
                <a:cs typeface="Times New Roman" pitchFamily="18" charset="0"/>
              </a:rPr>
              <a:t>d</a:t>
            </a:r>
            <a:r>
              <a:rPr lang="en-US" baseline="30000" dirty="0" err="1" smtClean="0">
                <a:latin typeface="Cambria Math" pitchFamily="18" charset="0"/>
                <a:ea typeface="Cambria Math" pitchFamily="18" charset="0"/>
                <a:cs typeface="Times New Roman" pitchFamily="18" charset="0"/>
              </a:rPr>
              <a:t>T</a:t>
            </a:r>
            <a:r>
              <a:rPr lang="en-US" b="1" dirty="0" err="1" smtClean="0">
                <a:latin typeface="Cambria Math" pitchFamily="18" charset="0"/>
                <a:ea typeface="Cambria Math" pitchFamily="18" charset="0"/>
                <a:cs typeface="Times New Roman" pitchFamily="18" charset="0"/>
              </a:rPr>
              <a:t>Gm</a:t>
            </a:r>
            <a:r>
              <a:rPr lang="en-US" b="1" dirty="0" smtClean="0">
                <a:latin typeface="Cambria Math" pitchFamily="18" charset="0"/>
                <a:ea typeface="Cambria Math" pitchFamily="18" charset="0"/>
                <a:cs typeface="Times New Roman" pitchFamily="18" charset="0"/>
              </a:rPr>
              <a:t>-</a:t>
            </a:r>
            <a:r>
              <a:rPr lang="en-US" b="1" dirty="0" err="1" smtClean="0">
                <a:latin typeface="Cambria Math" pitchFamily="18" charset="0"/>
                <a:ea typeface="Cambria Math" pitchFamily="18" charset="0"/>
                <a:cs typeface="Times New Roman" pitchFamily="18" charset="0"/>
              </a:rPr>
              <a:t>m</a:t>
            </a:r>
            <a:r>
              <a:rPr lang="en-US" baseline="30000" dirty="0" err="1" smtClean="0">
                <a:latin typeface="Cambria Math" pitchFamily="18" charset="0"/>
                <a:ea typeface="Cambria Math" pitchFamily="18" charset="0"/>
                <a:cs typeface="Times New Roman" pitchFamily="18" charset="0"/>
              </a:rPr>
              <a:t>T</a:t>
            </a:r>
            <a:r>
              <a:rPr lang="en-US" b="1" dirty="0" err="1" smtClean="0">
                <a:latin typeface="Cambria Math" pitchFamily="18" charset="0"/>
                <a:ea typeface="Cambria Math" pitchFamily="18" charset="0"/>
                <a:cs typeface="Times New Roman" pitchFamily="18" charset="0"/>
              </a:rPr>
              <a:t>G</a:t>
            </a:r>
            <a:r>
              <a:rPr lang="en-US" baseline="30000" dirty="0" err="1" smtClean="0">
                <a:latin typeface="Cambria Math" pitchFamily="18" charset="0"/>
                <a:ea typeface="Cambria Math" pitchFamily="18" charset="0"/>
                <a:cs typeface="Times New Roman" pitchFamily="18" charset="0"/>
              </a:rPr>
              <a:t>T</a:t>
            </a:r>
            <a:r>
              <a:rPr lang="en-US" b="1" dirty="0" err="1" smtClean="0">
                <a:latin typeface="Cambria Math" pitchFamily="18" charset="0"/>
                <a:ea typeface="Cambria Math" pitchFamily="18" charset="0"/>
                <a:cs typeface="Times New Roman" pitchFamily="18" charset="0"/>
              </a:rPr>
              <a:t>d+d</a:t>
            </a:r>
            <a:r>
              <a:rPr lang="en-US" baseline="30000" dirty="0" err="1" smtClean="0">
                <a:latin typeface="Cambria Math" pitchFamily="18" charset="0"/>
                <a:ea typeface="Cambria Math" pitchFamily="18" charset="0"/>
                <a:cs typeface="Times New Roman" pitchFamily="18" charset="0"/>
              </a:rPr>
              <a:t>T</a:t>
            </a:r>
            <a:r>
              <a:rPr lang="en-US" b="1" dirty="0" err="1" smtClean="0">
                <a:latin typeface="Cambria Math" pitchFamily="18" charset="0"/>
                <a:ea typeface="Cambria Math" pitchFamily="18" charset="0"/>
                <a:cs typeface="Times New Roman" pitchFamily="18" charset="0"/>
              </a:rPr>
              <a:t>d</a:t>
            </a:r>
            <a:r>
              <a:rPr lang="en-US" b="1" dirty="0" smtClean="0">
                <a:latin typeface="Cambria Math" pitchFamily="18" charset="0"/>
                <a:ea typeface="Cambria Math" pitchFamily="18" charset="0"/>
                <a:cs typeface="Times New Roman" pitchFamily="18" charset="0"/>
              </a:rPr>
              <a:t/>
            </a:r>
            <a:br>
              <a:rPr lang="en-US" b="1" dirty="0" smtClean="0">
                <a:latin typeface="Cambria Math" pitchFamily="18" charset="0"/>
                <a:ea typeface="Cambria Math" pitchFamily="18" charset="0"/>
                <a:cs typeface="Times New Roman" pitchFamily="18" charset="0"/>
              </a:rPr>
            </a:br>
            <a:r>
              <a:rPr lang="en-US" b="1" dirty="0" smtClean="0">
                <a:latin typeface="Cambria Math" pitchFamily="18" charset="0"/>
                <a:ea typeface="Cambria Math" pitchFamily="18" charset="0"/>
                <a:cs typeface="Times New Roman" pitchFamily="18" charset="0"/>
              </a:rPr>
              <a:t/>
            </a:r>
            <a:br>
              <a:rPr lang="en-US" b="1" dirty="0" smtClean="0">
                <a:latin typeface="Cambria Math" pitchFamily="18" charset="0"/>
                <a:ea typeface="Cambria Math" pitchFamily="18" charset="0"/>
                <a:cs typeface="Times New Roman" pitchFamily="18" charset="0"/>
              </a:rPr>
            </a:br>
            <a:r>
              <a:rPr lang="en-US" dirty="0" smtClean="0">
                <a:latin typeface="Times New Roman" pitchFamily="18" charset="0"/>
                <a:ea typeface="Cambria Math" pitchFamily="18" charset="0"/>
                <a:cs typeface="Times New Roman" pitchFamily="18" charset="0"/>
              </a:rPr>
              <a:t>so</a:t>
            </a:r>
            <a:r>
              <a:rPr lang="en-US" b="1" dirty="0" smtClean="0">
                <a:latin typeface="Times New Roman" pitchFamily="18" charset="0"/>
                <a:ea typeface="Cambria Math" pitchFamily="18" charset="0"/>
                <a:cs typeface="Times New Roman" pitchFamily="18" charset="0"/>
              </a:rPr>
              <a:t/>
            </a:r>
            <a:br>
              <a:rPr lang="en-US" b="1" dirty="0" smtClean="0">
                <a:latin typeface="Times New Roman" pitchFamily="18" charset="0"/>
                <a:ea typeface="Cambria Math" pitchFamily="18" charset="0"/>
                <a:cs typeface="Times New Roman" pitchFamily="18" charset="0"/>
              </a:rPr>
            </a:br>
            <a:r>
              <a:rPr lang="en-US" b="1" dirty="0" smtClean="0">
                <a:latin typeface="Cambria Math" pitchFamily="18" charset="0"/>
                <a:ea typeface="Cambria Math" pitchFamily="18" charset="0"/>
                <a:cs typeface="Times New Roman" pitchFamily="18" charset="0"/>
              </a:rPr>
              <a:t/>
            </a:r>
            <a:br>
              <a:rPr lang="en-US" b="1" dirty="0" smtClean="0">
                <a:latin typeface="Cambria Math" pitchFamily="18" charset="0"/>
                <a:ea typeface="Cambria Math" pitchFamily="18" charset="0"/>
                <a:cs typeface="Times New Roman" pitchFamily="18" charset="0"/>
              </a:rPr>
            </a:br>
            <a:r>
              <a:rPr lang="en-US" dirty="0" smtClean="0">
                <a:latin typeface="Times New Roman" pitchFamily="18" charset="0"/>
                <a:ea typeface="Cambria Math" pitchFamily="18" charset="0"/>
                <a:cs typeface="Times New Roman" pitchFamily="18" charset="0"/>
              </a:rPr>
              <a:t>∂</a:t>
            </a:r>
            <a:r>
              <a:rPr lang="en-US" baseline="30000" dirty="0" smtClean="0">
                <a:latin typeface="Times New Roman" pitchFamily="18" charset="0"/>
                <a:ea typeface="Cambria Math" pitchFamily="18" charset="0"/>
                <a:cs typeface="Times New Roman" pitchFamily="18" charset="0"/>
              </a:rPr>
              <a:t>2</a:t>
            </a:r>
            <a:r>
              <a:rPr lang="en-US" dirty="0" smtClean="0">
                <a:latin typeface="Times New Roman" pitchFamily="18" charset="0"/>
                <a:ea typeface="Cambria Math" pitchFamily="18" charset="0"/>
                <a:cs typeface="Times New Roman" pitchFamily="18" charset="0"/>
              </a:rPr>
              <a:t>E/ ∂</a:t>
            </a:r>
            <a:r>
              <a:rPr lang="en-US" dirty="0" err="1" smtClean="0">
                <a:latin typeface="Times New Roman" pitchFamily="18" charset="0"/>
                <a:ea typeface="Cambria Math" pitchFamily="18" charset="0"/>
                <a:cs typeface="Times New Roman" pitchFamily="18" charset="0"/>
              </a:rPr>
              <a:t>m</a:t>
            </a:r>
            <a:r>
              <a:rPr lang="en-US" baseline="-25000" dirty="0" err="1" smtClean="0">
                <a:latin typeface="Times New Roman" pitchFamily="18" charset="0"/>
                <a:ea typeface="Cambria Math" pitchFamily="18" charset="0"/>
                <a:cs typeface="Times New Roman" pitchFamily="18" charset="0"/>
              </a:rPr>
              <a:t>i</a:t>
            </a:r>
            <a:r>
              <a:rPr lang="en-US" dirty="0" err="1" smtClean="0">
                <a:latin typeface="Times New Roman" pitchFamily="18" charset="0"/>
                <a:ea typeface="Cambria Math" pitchFamily="18" charset="0"/>
                <a:cs typeface="Times New Roman" pitchFamily="18" charset="0"/>
              </a:rPr>
              <a:t>∂m</a:t>
            </a:r>
            <a:r>
              <a:rPr lang="en-US" baseline="-25000" dirty="0" err="1" smtClean="0">
                <a:latin typeface="Times New Roman" pitchFamily="18" charset="0"/>
                <a:ea typeface="Cambria Math" pitchFamily="18" charset="0"/>
                <a:cs typeface="Times New Roman" pitchFamily="18" charset="0"/>
              </a:rPr>
              <a:t>j</a:t>
            </a:r>
            <a:r>
              <a:rPr lang="en-US" dirty="0" smtClean="0">
                <a:latin typeface="Times New Roman" pitchFamily="18" charset="0"/>
                <a:ea typeface="Cambria Math" pitchFamily="18" charset="0"/>
                <a:cs typeface="Times New Roman" pitchFamily="18" charset="0"/>
              </a:rPr>
              <a:t> = </a:t>
            </a:r>
            <a:r>
              <a:rPr lang="en-US" dirty="0" smtClean="0">
                <a:latin typeface="Cambria Math" pitchFamily="18" charset="0"/>
                <a:ea typeface="Cambria Math" pitchFamily="18" charset="0"/>
                <a:cs typeface="Times New Roman" pitchFamily="18" charset="0"/>
              </a:rPr>
              <a:t>[</a:t>
            </a:r>
            <a:r>
              <a:rPr lang="en-US" b="1" dirty="0" smtClean="0">
                <a:latin typeface="Cambria Math" pitchFamily="18" charset="0"/>
                <a:ea typeface="Cambria Math" pitchFamily="18" charset="0"/>
                <a:cs typeface="Times New Roman" pitchFamily="18" charset="0"/>
              </a:rPr>
              <a:t>G</a:t>
            </a:r>
            <a:r>
              <a:rPr lang="en-US" baseline="30000" dirty="0" smtClean="0">
                <a:latin typeface="Cambria Math" pitchFamily="18" charset="0"/>
                <a:ea typeface="Cambria Math" pitchFamily="18" charset="0"/>
                <a:cs typeface="Times New Roman" pitchFamily="18" charset="0"/>
              </a:rPr>
              <a:t>T</a:t>
            </a:r>
            <a:r>
              <a:rPr lang="en-US" b="1" dirty="0" smtClean="0">
                <a:latin typeface="Cambria Math" pitchFamily="18" charset="0"/>
                <a:ea typeface="Cambria Math" pitchFamily="18" charset="0"/>
                <a:cs typeface="Times New Roman" pitchFamily="18" charset="0"/>
              </a:rPr>
              <a:t>G</a:t>
            </a:r>
            <a:r>
              <a:rPr lang="en-US" dirty="0" smtClean="0">
                <a:latin typeface="Cambria Math" pitchFamily="18" charset="0"/>
                <a:ea typeface="Cambria Math" pitchFamily="18" charset="0"/>
                <a:cs typeface="Times New Roman" pitchFamily="18" charset="0"/>
              </a:rPr>
              <a:t>]</a:t>
            </a:r>
            <a:r>
              <a:rPr lang="en-US" baseline="-25000" dirty="0" smtClean="0">
                <a:latin typeface="Times New Roman" pitchFamily="18" charset="0"/>
                <a:ea typeface="Cambria Math" pitchFamily="18" charset="0"/>
                <a:cs typeface="Times New Roman" pitchFamily="18" charset="0"/>
              </a:rPr>
              <a:t> </a:t>
            </a:r>
            <a:r>
              <a:rPr lang="en-US" baseline="-25000" dirty="0" err="1" smtClean="0">
                <a:latin typeface="Times New Roman" pitchFamily="18" charset="0"/>
                <a:ea typeface="Cambria Math" pitchFamily="18" charset="0"/>
                <a:cs typeface="Times New Roman" pitchFamily="18" charset="0"/>
              </a:rPr>
              <a:t>ij</a:t>
            </a: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endParaRPr lang="en-US" dirty="0">
              <a:latin typeface="Times New Roman" pitchFamily="18" charset="0"/>
              <a:cs typeface="Times New Roman" pitchFamily="18" charset="0"/>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4572000"/>
          </a:xfrm>
        </p:spPr>
        <p:txBody>
          <a:bodyPr>
            <a:normAutofit/>
          </a:bodyPr>
          <a:lstStyle/>
          <a:p>
            <a:r>
              <a:rPr lang="en-US" dirty="0" smtClean="0">
                <a:latin typeface="Times New Roman" pitchFamily="18" charset="0"/>
                <a:cs typeface="Times New Roman" pitchFamily="18" charset="0"/>
              </a:rPr>
              <a:t>and since</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smtClean="0">
                <a:latin typeface="Cambria Math" pitchFamily="18" charset="0"/>
                <a:ea typeface="Cambria Math" pitchFamily="18" charset="0"/>
                <a:cs typeface="Times New Roman" pitchFamily="18" charset="0"/>
              </a:rPr>
              <a:t>[</a:t>
            </a:r>
            <a:r>
              <a:rPr lang="en-US" dirty="0" err="1" smtClean="0">
                <a:latin typeface="Cambria Math" pitchFamily="18" charset="0"/>
                <a:ea typeface="Cambria Math" pitchFamily="18" charset="0"/>
                <a:cs typeface="Times New Roman" pitchFamily="18" charset="0"/>
              </a:rPr>
              <a:t>cov</a:t>
            </a:r>
            <a:r>
              <a:rPr lang="en-US" dirty="0" smtClean="0">
                <a:latin typeface="Cambria Math" pitchFamily="18" charset="0"/>
                <a:ea typeface="Cambria Math" pitchFamily="18" charset="0"/>
                <a:cs typeface="Times New Roman" pitchFamily="18" charset="0"/>
              </a:rPr>
              <a:t> </a:t>
            </a:r>
            <a:r>
              <a:rPr lang="en-US" b="1" dirty="0" smtClean="0">
                <a:latin typeface="Cambria Math" pitchFamily="18" charset="0"/>
                <a:ea typeface="Cambria Math" pitchFamily="18" charset="0"/>
                <a:cs typeface="Times New Roman" pitchFamily="18" charset="0"/>
              </a:rPr>
              <a:t>m</a:t>
            </a:r>
            <a:r>
              <a:rPr lang="en-US" dirty="0" smtClean="0">
                <a:latin typeface="Cambria Math" pitchFamily="18" charset="0"/>
                <a:ea typeface="Cambria Math" pitchFamily="18" charset="0"/>
                <a:cs typeface="Times New Roman" pitchFamily="18" charset="0"/>
              </a:rPr>
              <a:t>] </a:t>
            </a:r>
            <a:r>
              <a:rPr lang="en-US" dirty="0" smtClean="0">
                <a:latin typeface="Times New Roman" pitchFamily="18" charset="0"/>
                <a:cs typeface="Times New Roman" pitchFamily="18" charset="0"/>
              </a:rPr>
              <a:t>= </a:t>
            </a:r>
            <a:r>
              <a:rPr lang="el-GR" dirty="0" smtClean="0">
                <a:latin typeface="Cambria Math"/>
                <a:ea typeface="Cambria Math"/>
                <a:cs typeface="Times New Roman" pitchFamily="18" charset="0"/>
              </a:rPr>
              <a:t>σ</a:t>
            </a:r>
            <a:r>
              <a:rPr lang="en-US" baseline="-25000" dirty="0" smtClean="0">
                <a:latin typeface="Cambria Math"/>
                <a:ea typeface="Cambria Math"/>
                <a:cs typeface="Times New Roman" pitchFamily="18" charset="0"/>
              </a:rPr>
              <a:t>d</a:t>
            </a:r>
            <a:r>
              <a:rPr lang="en-US" baseline="30000" dirty="0" smtClean="0">
                <a:latin typeface="Cambria Math"/>
                <a:ea typeface="Cambria Math"/>
                <a:cs typeface="Times New Roman" pitchFamily="18" charset="0"/>
              </a:rPr>
              <a:t>2</a:t>
            </a:r>
            <a:r>
              <a:rPr lang="en-US" dirty="0" smtClean="0">
                <a:latin typeface="Cambria Math"/>
                <a:ea typeface="Cambria Math"/>
                <a:cs typeface="Times New Roman" pitchFamily="18" charset="0"/>
              </a:rPr>
              <a:t> </a:t>
            </a:r>
            <a:r>
              <a:rPr lang="en-US" dirty="0" smtClean="0">
                <a:latin typeface="Cambria Math" pitchFamily="18" charset="0"/>
                <a:ea typeface="Cambria Math" pitchFamily="18" charset="0"/>
                <a:cs typeface="Times New Roman" pitchFamily="18" charset="0"/>
              </a:rPr>
              <a:t>[</a:t>
            </a:r>
            <a:r>
              <a:rPr lang="en-US" b="1" dirty="0" smtClean="0">
                <a:latin typeface="Cambria Math" pitchFamily="18" charset="0"/>
                <a:ea typeface="Cambria Math" pitchFamily="18" charset="0"/>
                <a:cs typeface="Times New Roman" pitchFamily="18" charset="0"/>
              </a:rPr>
              <a:t>G</a:t>
            </a:r>
            <a:r>
              <a:rPr lang="en-US" baseline="30000" dirty="0" smtClean="0">
                <a:latin typeface="Cambria Math" pitchFamily="18" charset="0"/>
                <a:ea typeface="Cambria Math" pitchFamily="18" charset="0"/>
                <a:cs typeface="Times New Roman" pitchFamily="18" charset="0"/>
              </a:rPr>
              <a:t>T</a:t>
            </a:r>
            <a:r>
              <a:rPr lang="en-US" b="1" dirty="0" smtClean="0">
                <a:latin typeface="Cambria Math" pitchFamily="18" charset="0"/>
                <a:ea typeface="Cambria Math" pitchFamily="18" charset="0"/>
                <a:cs typeface="Times New Roman" pitchFamily="18" charset="0"/>
              </a:rPr>
              <a:t>G</a:t>
            </a:r>
            <a:r>
              <a:rPr lang="en-US" dirty="0" smtClean="0">
                <a:latin typeface="Cambria Math" pitchFamily="18" charset="0"/>
                <a:ea typeface="Cambria Math" pitchFamily="18" charset="0"/>
                <a:cs typeface="Times New Roman" pitchFamily="18" charset="0"/>
              </a:rPr>
              <a:t>]</a:t>
            </a:r>
            <a:r>
              <a:rPr lang="en-US" baseline="30000" dirty="0" smtClean="0">
                <a:latin typeface="Cambria Math" pitchFamily="18" charset="0"/>
                <a:ea typeface="Cambria Math" pitchFamily="18" charset="0"/>
                <a:cs typeface="Times New Roman" pitchFamily="18" charset="0"/>
              </a:rPr>
              <a:t>-1</a:t>
            </a: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we have</a:t>
            </a:r>
            <a:endParaRPr lang="en-US" dirty="0">
              <a:latin typeface="Times New Roman" pitchFamily="18" charset="0"/>
              <a:cs typeface="Times New Roman" pitchFamily="18" charset="0"/>
            </a:endParaRPr>
          </a:p>
        </p:txBody>
      </p:sp>
      <p:pic>
        <p:nvPicPr>
          <p:cNvPr id="2050" name="Picture 2"/>
          <p:cNvPicPr>
            <a:picLocks noGrp="1" noChangeAspect="1" noChangeArrowheads="1"/>
          </p:cNvPicPr>
          <p:nvPr>
            <p:ph idx="1"/>
          </p:nvPr>
        </p:nvPicPr>
        <p:blipFill>
          <a:blip r:embed="rId3" cstate="print"/>
          <a:srcRect/>
          <a:stretch>
            <a:fillRect/>
          </a:stretch>
        </p:blipFill>
        <p:spPr bwMode="auto">
          <a:xfrm>
            <a:off x="1371600" y="5029200"/>
            <a:ext cx="6686550" cy="1371600"/>
          </a:xfrm>
          <a:prstGeom prst="rect">
            <a:avLst/>
          </a:prstGeom>
          <a:noFill/>
          <a:ln w="9525">
            <a:noFill/>
            <a:miter lim="800000"/>
            <a:headEnd/>
            <a:tailEnd/>
          </a:ln>
        </p:spPr>
      </p:pic>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276600"/>
            <a:ext cx="8229600" cy="1981200"/>
          </a:xfrm>
        </p:spPr>
        <p:txBody>
          <a:bodyPr>
            <a:normAutofit fontScale="90000"/>
          </a:bodyPr>
          <a:lstStyle/>
          <a:p>
            <a:r>
              <a:rPr lang="en-US" dirty="0" smtClean="0">
                <a:latin typeface="Times New Roman" pitchFamily="18" charset="0"/>
                <a:cs typeface="Times New Roman" pitchFamily="18" charset="0"/>
              </a:rPr>
              <a:t>the sharper the minimum</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the higher the curvature</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the smaller the covariance</a:t>
            </a:r>
            <a:endParaRPr lang="en-US" dirty="0">
              <a:latin typeface="Times New Roman" pitchFamily="18" charset="0"/>
              <a:cs typeface="Times New Roman" pitchFamily="18" charset="0"/>
            </a:endParaRPr>
          </a:p>
        </p:txBody>
      </p:sp>
      <p:pic>
        <p:nvPicPr>
          <p:cNvPr id="2050" name="Picture 2"/>
          <p:cNvPicPr>
            <a:picLocks noGrp="1" noChangeAspect="1" noChangeArrowheads="1"/>
          </p:cNvPicPr>
          <p:nvPr>
            <p:ph idx="1"/>
          </p:nvPr>
        </p:nvPicPr>
        <p:blipFill>
          <a:blip r:embed="rId3" cstate="print"/>
          <a:srcRect/>
          <a:stretch>
            <a:fillRect/>
          </a:stretch>
        </p:blipFill>
        <p:spPr bwMode="auto">
          <a:xfrm>
            <a:off x="1600200" y="1371600"/>
            <a:ext cx="6686550" cy="1371600"/>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09800"/>
            <a:ext cx="8229600" cy="762000"/>
          </a:xfrm>
        </p:spPr>
        <p:txBody>
          <a:bodyPr>
            <a:normAutofit/>
          </a:bodyPr>
          <a:lstStyle/>
          <a:p>
            <a:pPr algn="ctr">
              <a:buNone/>
            </a:pPr>
            <a:r>
              <a:rPr lang="en-US" sz="4400" b="1" dirty="0" err="1" smtClean="0">
                <a:latin typeface="Cambria Math" pitchFamily="18" charset="0"/>
                <a:ea typeface="Cambria Math" pitchFamily="18" charset="0"/>
              </a:rPr>
              <a:t>Gm</a:t>
            </a:r>
            <a:r>
              <a:rPr lang="en-US" sz="4400" baseline="30000" dirty="0" err="1" smtClean="0">
                <a:latin typeface="Cambria Math" pitchFamily="18" charset="0"/>
                <a:ea typeface="Cambria Math" pitchFamily="18" charset="0"/>
              </a:rPr>
              <a:t>est</a:t>
            </a:r>
            <a:r>
              <a:rPr lang="en-US" sz="4400" dirty="0" smtClean="0">
                <a:latin typeface="Cambria Math" pitchFamily="18" charset="0"/>
                <a:ea typeface="Cambria Math" pitchFamily="18" charset="0"/>
              </a:rPr>
              <a:t> = </a:t>
            </a:r>
            <a:r>
              <a:rPr lang="en-US" sz="4400" b="1" dirty="0" err="1" smtClean="0">
                <a:latin typeface="Cambria Math" pitchFamily="18" charset="0"/>
                <a:ea typeface="Cambria Math" pitchFamily="18" charset="0"/>
              </a:rPr>
              <a:t>d</a:t>
            </a:r>
            <a:r>
              <a:rPr lang="en-US" sz="4400" baseline="30000" dirty="0" err="1" smtClean="0">
                <a:latin typeface="Cambria Math" pitchFamily="18" charset="0"/>
                <a:ea typeface="Cambria Math" pitchFamily="18" charset="0"/>
              </a:rPr>
              <a:t>pre</a:t>
            </a:r>
            <a:endParaRPr lang="en-US" sz="4400" baseline="30000" dirty="0">
              <a:latin typeface="Cambria Math" pitchFamily="18" charset="0"/>
              <a:ea typeface="Cambria Math" pitchFamily="18" charset="0"/>
            </a:endParaRPr>
          </a:p>
        </p:txBody>
      </p:sp>
      <p:sp>
        <p:nvSpPr>
          <p:cNvPr id="12" name="Title 1"/>
          <p:cNvSpPr>
            <a:spLocks noGrp="1"/>
          </p:cNvSpPr>
          <p:nvPr>
            <p:ph type="title"/>
          </p:nvPr>
        </p:nvSpPr>
        <p:spPr>
          <a:xfrm>
            <a:off x="381000" y="533400"/>
            <a:ext cx="8229600" cy="1143000"/>
          </a:xfrm>
        </p:spPr>
        <p:txBody>
          <a:bodyPr>
            <a:normAutofit fontScale="90000"/>
          </a:bodyPr>
          <a:lstStyle/>
          <a:p>
            <a:r>
              <a:rPr lang="en-US" dirty="0" smtClean="0">
                <a:latin typeface="Times New Roman" pitchFamily="18" charset="0"/>
                <a:cs typeface="Times New Roman" pitchFamily="18" charset="0"/>
              </a:rPr>
              <a:t>an estimate of the model parameters can be used to predict the data</a:t>
            </a:r>
            <a:endParaRPr lang="en-US" dirty="0">
              <a:latin typeface="Times New Roman" pitchFamily="18" charset="0"/>
              <a:cs typeface="Times New Roman" pitchFamily="18" charset="0"/>
            </a:endParaRPr>
          </a:p>
        </p:txBody>
      </p:sp>
      <p:sp>
        <p:nvSpPr>
          <p:cNvPr id="13" name="Title 1"/>
          <p:cNvSpPr txBox="1">
            <a:spLocks/>
          </p:cNvSpPr>
          <p:nvPr/>
        </p:nvSpPr>
        <p:spPr>
          <a:xfrm>
            <a:off x="381000" y="3733800"/>
            <a:ext cx="8229600" cy="1600200"/>
          </a:xfrm>
          <a:prstGeom prst="rect">
            <a:avLst/>
          </a:prstGeom>
        </p:spPr>
        <p:txBody>
          <a:bodyPr vert="horz" lIns="91440" tIns="45720" rIns="91440" bIns="45720" rtlCol="0" anchor="ctr">
            <a:normAutofit fontScale="900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solidFill>
                <a:effectLst/>
                <a:uLnTx/>
                <a:uFillTx/>
                <a:latin typeface="Times New Roman" pitchFamily="18" charset="0"/>
                <a:ea typeface="+mj-ea"/>
                <a:cs typeface="Times New Roman" pitchFamily="18" charset="0"/>
              </a:rPr>
              <a:t>but the prediction may not match the observed data</a:t>
            </a: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solidFill>
                <a:effectLst/>
                <a:uLnTx/>
                <a:uFillTx/>
                <a:latin typeface="Times New Roman" pitchFamily="18" charset="0"/>
                <a:ea typeface="+mj-ea"/>
                <a:cs typeface="Times New Roman" pitchFamily="18" charset="0"/>
              </a:rPr>
              <a:t>(e.g. due to observational error)</a:t>
            </a:r>
            <a:endParaRPr kumimoji="0" lang="en-US" sz="4400" b="0"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endParaRPr>
          </a:p>
        </p:txBody>
      </p:sp>
      <p:sp>
        <p:nvSpPr>
          <p:cNvPr id="14" name="Content Placeholder 2"/>
          <p:cNvSpPr txBox="1">
            <a:spLocks/>
          </p:cNvSpPr>
          <p:nvPr/>
        </p:nvSpPr>
        <p:spPr>
          <a:xfrm>
            <a:off x="457200" y="5562600"/>
            <a:ext cx="8229600" cy="762000"/>
          </a:xfrm>
          <a:prstGeom prst="rect">
            <a:avLst/>
          </a:prstGeom>
        </p:spPr>
        <p:txBody>
          <a:bodyPr vert="horz" lIns="91440" tIns="45720" rIns="91440" bIns="45720" rtlCol="0">
            <a:normAutofit/>
          </a:bodyPr>
          <a:lstStyle/>
          <a:p>
            <a:pPr marL="342900" lvl="0" indent="-342900" algn="ctr">
              <a:spcBef>
                <a:spcPct val="20000"/>
              </a:spcBef>
            </a:pPr>
            <a:r>
              <a:rPr lang="en-US" sz="4400" b="1" dirty="0" err="1" smtClean="0">
                <a:latin typeface="Cambria Math" pitchFamily="18" charset="0"/>
                <a:ea typeface="Cambria Math" pitchFamily="18" charset="0"/>
              </a:rPr>
              <a:t>d</a:t>
            </a:r>
            <a:r>
              <a:rPr lang="en-US" sz="4400" baseline="30000" dirty="0" err="1" smtClean="0">
                <a:latin typeface="Cambria Math" pitchFamily="18" charset="0"/>
                <a:ea typeface="Cambria Math" pitchFamily="18" charset="0"/>
              </a:rPr>
              <a:t>pre</a:t>
            </a:r>
            <a:r>
              <a:rPr kumimoji="0" lang="en-US" sz="4400" b="0" i="0" u="none" strike="noStrike" kern="1200" cap="none" spc="0" normalizeH="0" baseline="0" noProof="0" dirty="0" smtClean="0">
                <a:ln>
                  <a:noFill/>
                </a:ln>
                <a:solidFill>
                  <a:schemeClr val="tx1"/>
                </a:solidFill>
                <a:effectLst/>
                <a:uLnTx/>
                <a:uFillTx/>
                <a:latin typeface="Cambria Math" pitchFamily="18" charset="0"/>
                <a:ea typeface="Cambria Math" pitchFamily="18" charset="0"/>
                <a:cs typeface="+mn-cs"/>
              </a:rPr>
              <a:t> </a:t>
            </a:r>
            <a:r>
              <a:rPr kumimoji="0" lang="en-US" sz="4400" b="0" i="0" u="none" strike="noStrike" kern="1200" cap="none" spc="0" normalizeH="0" baseline="0" noProof="0" dirty="0" smtClean="0">
                <a:ln>
                  <a:noFill/>
                </a:ln>
                <a:solidFill>
                  <a:schemeClr val="tx1"/>
                </a:solidFill>
                <a:effectLst/>
                <a:uLnTx/>
                <a:uFillTx/>
                <a:latin typeface="Cambria Math"/>
                <a:ea typeface="Cambria Math"/>
              </a:rPr>
              <a:t>≠</a:t>
            </a:r>
            <a:r>
              <a:rPr kumimoji="0" lang="en-US" sz="4400" b="0" i="0" u="none" strike="noStrike" kern="1200" cap="none" spc="0" normalizeH="0" baseline="0" noProof="0" dirty="0" smtClean="0">
                <a:ln>
                  <a:noFill/>
                </a:ln>
                <a:solidFill>
                  <a:schemeClr val="tx1"/>
                </a:solidFill>
                <a:effectLst/>
                <a:uLnTx/>
                <a:uFillTx/>
                <a:latin typeface="Cambria Math" pitchFamily="18" charset="0"/>
                <a:ea typeface="Cambria Math" pitchFamily="18" charset="0"/>
                <a:cs typeface="+mn-cs"/>
              </a:rPr>
              <a:t> </a:t>
            </a:r>
            <a:r>
              <a:rPr kumimoji="0" lang="en-US" sz="4400" b="1" i="0" u="none" strike="noStrike" kern="1200" cap="none" spc="0" normalizeH="0" baseline="0" noProof="0" dirty="0" smtClean="0">
                <a:ln>
                  <a:noFill/>
                </a:ln>
                <a:solidFill>
                  <a:schemeClr val="tx1"/>
                </a:solidFill>
                <a:effectLst/>
                <a:uLnTx/>
                <a:uFillTx/>
                <a:latin typeface="Cambria Math" pitchFamily="18" charset="0"/>
                <a:ea typeface="Cambria Math" pitchFamily="18" charset="0"/>
                <a:cs typeface="+mn-cs"/>
              </a:rPr>
              <a:t>d</a:t>
            </a:r>
            <a:r>
              <a:rPr kumimoji="0" lang="en-US" sz="4400" b="0" i="0" u="none" strike="noStrike" kern="1200" cap="none" spc="0" normalizeH="0" baseline="30000" noProof="0" dirty="0" smtClean="0">
                <a:ln>
                  <a:noFill/>
                </a:ln>
                <a:solidFill>
                  <a:schemeClr val="tx1"/>
                </a:solidFill>
                <a:effectLst/>
                <a:uLnTx/>
                <a:uFillTx/>
                <a:latin typeface="Cambria Math" pitchFamily="18" charset="0"/>
                <a:ea typeface="Cambria Math" pitchFamily="18" charset="0"/>
                <a:cs typeface="+mn-cs"/>
              </a:rPr>
              <a:t>obs</a:t>
            </a:r>
            <a:endParaRPr kumimoji="0" lang="en-US" sz="4400" b="0" i="0" u="none" strike="noStrike" kern="1200" cap="none" spc="0" normalizeH="0" baseline="30000" noProof="0" dirty="0">
              <a:ln>
                <a:noFill/>
              </a:ln>
              <a:solidFill>
                <a:schemeClr val="tx1"/>
              </a:solidFill>
              <a:effectLst/>
              <a:uLnTx/>
              <a:uFillTx/>
              <a:latin typeface="Cambria Math" pitchFamily="18" charset="0"/>
              <a:ea typeface="Cambria Math" pitchFamily="18" charset="0"/>
              <a:cs typeface="+mn-c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09800"/>
            <a:ext cx="8229600" cy="762000"/>
          </a:xfrm>
        </p:spPr>
        <p:txBody>
          <a:bodyPr>
            <a:normAutofit/>
          </a:bodyPr>
          <a:lstStyle/>
          <a:p>
            <a:pPr algn="ctr">
              <a:buNone/>
            </a:pPr>
            <a:r>
              <a:rPr lang="en-US" sz="4400" b="1" dirty="0" smtClean="0">
                <a:latin typeface="Cambria Math" pitchFamily="18" charset="0"/>
                <a:ea typeface="Cambria Math" pitchFamily="18" charset="0"/>
              </a:rPr>
              <a:t>e</a:t>
            </a:r>
            <a:r>
              <a:rPr lang="en-US" sz="4400" dirty="0" smtClean="0">
                <a:latin typeface="Cambria Math" pitchFamily="18" charset="0"/>
                <a:ea typeface="Cambria Math" pitchFamily="18" charset="0"/>
              </a:rPr>
              <a:t> = </a:t>
            </a:r>
            <a:r>
              <a:rPr lang="en-US" sz="4400" b="1" dirty="0" smtClean="0">
                <a:latin typeface="Cambria Math" pitchFamily="18" charset="0"/>
                <a:ea typeface="Cambria Math" pitchFamily="18" charset="0"/>
              </a:rPr>
              <a:t>d</a:t>
            </a:r>
            <a:r>
              <a:rPr lang="en-US" sz="4400" baseline="30000" dirty="0" smtClean="0">
                <a:latin typeface="Cambria Math" pitchFamily="18" charset="0"/>
                <a:ea typeface="Cambria Math" pitchFamily="18" charset="0"/>
              </a:rPr>
              <a:t>obs </a:t>
            </a:r>
            <a:r>
              <a:rPr lang="en-US" sz="4400" dirty="0" smtClean="0">
                <a:latin typeface="Cambria Math" pitchFamily="18" charset="0"/>
                <a:ea typeface="Cambria Math" pitchFamily="18" charset="0"/>
              </a:rPr>
              <a:t>-</a:t>
            </a:r>
            <a:r>
              <a:rPr lang="en-US" sz="4400" b="1" dirty="0" err="1" smtClean="0">
                <a:latin typeface="Cambria Math" pitchFamily="18" charset="0"/>
                <a:ea typeface="Cambria Math" pitchFamily="18" charset="0"/>
              </a:rPr>
              <a:t>d</a:t>
            </a:r>
            <a:r>
              <a:rPr lang="en-US" sz="4400" baseline="30000" dirty="0" err="1" smtClean="0">
                <a:latin typeface="Cambria Math" pitchFamily="18" charset="0"/>
                <a:ea typeface="Cambria Math" pitchFamily="18" charset="0"/>
              </a:rPr>
              <a:t>pre</a:t>
            </a:r>
            <a:endParaRPr lang="en-US" sz="4400" baseline="30000" dirty="0">
              <a:latin typeface="Cambria Math" pitchFamily="18" charset="0"/>
              <a:ea typeface="Cambria Math" pitchFamily="18" charset="0"/>
            </a:endParaRPr>
          </a:p>
        </p:txBody>
      </p:sp>
      <p:sp>
        <p:nvSpPr>
          <p:cNvPr id="12" name="Title 1"/>
          <p:cNvSpPr>
            <a:spLocks noGrp="1"/>
          </p:cNvSpPr>
          <p:nvPr>
            <p:ph type="title"/>
          </p:nvPr>
        </p:nvSpPr>
        <p:spPr>
          <a:xfrm>
            <a:off x="381000" y="533400"/>
            <a:ext cx="8229600" cy="1143000"/>
          </a:xfrm>
        </p:spPr>
        <p:txBody>
          <a:bodyPr>
            <a:normAutofit fontScale="90000"/>
          </a:bodyPr>
          <a:lstStyle/>
          <a:p>
            <a:r>
              <a:rPr lang="en-US" dirty="0" smtClean="0">
                <a:latin typeface="Times New Roman" pitchFamily="18" charset="0"/>
                <a:cs typeface="Times New Roman" pitchFamily="18" charset="0"/>
              </a:rPr>
              <a:t>this mismatch leads us to define the prediction error</a:t>
            </a:r>
            <a:endParaRPr lang="en-US" dirty="0">
              <a:latin typeface="Times New Roman" pitchFamily="18" charset="0"/>
              <a:cs typeface="Times New Roman" pitchFamily="18" charset="0"/>
            </a:endParaRPr>
          </a:p>
        </p:txBody>
      </p:sp>
      <p:sp>
        <p:nvSpPr>
          <p:cNvPr id="13" name="Title 1"/>
          <p:cNvSpPr txBox="1">
            <a:spLocks/>
          </p:cNvSpPr>
          <p:nvPr/>
        </p:nvSpPr>
        <p:spPr>
          <a:xfrm>
            <a:off x="381000" y="4127704"/>
            <a:ext cx="8229600" cy="1981200"/>
          </a:xfrm>
          <a:prstGeom prst="rect">
            <a:avLst/>
          </a:prstGeom>
        </p:spPr>
        <p:txBody>
          <a:bodyPr vert="horz" lIns="91440" tIns="45720" rIns="91440" bIns="45720" rtlCol="0" anchor="ctr">
            <a:normAutofit fontScale="825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5300" b="1" i="0" u="none" strike="noStrike" kern="1200" cap="none" spc="0" normalizeH="0" baseline="0" noProof="0" dirty="0" smtClean="0">
                <a:ln>
                  <a:noFill/>
                </a:ln>
                <a:solidFill>
                  <a:schemeClr val="tx1"/>
                </a:solidFill>
                <a:effectLst/>
                <a:uLnTx/>
                <a:uFillTx/>
                <a:latin typeface="Cambria Math" pitchFamily="18" charset="0"/>
                <a:ea typeface="Cambria Math" pitchFamily="18" charset="0"/>
                <a:cs typeface="Times New Roman" pitchFamily="18" charset="0"/>
              </a:rPr>
              <a:t>e</a:t>
            </a:r>
            <a:r>
              <a:rPr kumimoji="0" lang="en-US" sz="5300" b="0" i="0" u="none" strike="noStrike" kern="1200" cap="none" spc="0" normalizeH="0" baseline="0" noProof="0" dirty="0" smtClean="0">
                <a:ln>
                  <a:noFill/>
                </a:ln>
                <a:solidFill>
                  <a:schemeClr val="tx1"/>
                </a:solidFill>
                <a:effectLst/>
                <a:uLnTx/>
                <a:uFillTx/>
                <a:latin typeface="Cambria Math" pitchFamily="18" charset="0"/>
                <a:ea typeface="Cambria Math" pitchFamily="18" charset="0"/>
                <a:cs typeface="Times New Roman" pitchFamily="18" charset="0"/>
              </a:rPr>
              <a:t> = 0</a:t>
            </a: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4400" b="0" i="0" u="none" strike="noStrike" kern="1200" cap="none" spc="0" normalizeH="0" baseline="0" noProof="0" dirty="0" smtClean="0">
              <a:ln>
                <a:noFill/>
              </a:ln>
              <a:solidFill>
                <a:schemeClr val="tx1"/>
              </a:solidFill>
              <a:effectLst/>
              <a:uLnTx/>
              <a:uFillTx/>
              <a:latin typeface="Times New Roman" pitchFamily="18" charset="0"/>
              <a:ea typeface="+mj-ea"/>
              <a:cs typeface="Times New Roman" pitchFamily="18" charset="0"/>
            </a:endParaRPr>
          </a:p>
          <a:p>
            <a:pPr marL="0" marR="0" lvl="0" indent="0" algn="ctr" defTabSz="914400" rtl="0" eaLnBrk="1" fontAlgn="auto" latinLnBrk="0" hangingPunct="1">
              <a:lnSpc>
                <a:spcPct val="100000"/>
              </a:lnSpc>
              <a:spcBef>
                <a:spcPct val="0"/>
              </a:spcBef>
              <a:spcAft>
                <a:spcPts val="0"/>
              </a:spcAft>
              <a:buClrTx/>
              <a:buSzTx/>
              <a:buFontTx/>
              <a:buNone/>
              <a:tabLst/>
              <a:defRPr/>
            </a:pPr>
            <a:r>
              <a:rPr lang="en-US" sz="4400" dirty="0" smtClean="0">
                <a:latin typeface="Times New Roman" pitchFamily="18" charset="0"/>
                <a:ea typeface="+mj-ea"/>
                <a:cs typeface="Times New Roman" pitchFamily="18" charset="0"/>
              </a:rPr>
              <a:t>when the model parameters exactly predict the data</a:t>
            </a:r>
            <a:endParaRPr kumimoji="0" lang="en-US" sz="4400" b="0"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Group 15"/>
          <p:cNvGrpSpPr>
            <a:grpSpLocks noChangeAspect="1"/>
          </p:cNvGrpSpPr>
          <p:nvPr/>
        </p:nvGrpSpPr>
        <p:grpSpPr>
          <a:xfrm>
            <a:off x="990600" y="2209800"/>
            <a:ext cx="7086600" cy="3781425"/>
            <a:chOff x="2286000" y="812800"/>
            <a:chExt cx="4724400" cy="2520950"/>
          </a:xfrm>
        </p:grpSpPr>
        <p:sp>
          <p:nvSpPr>
            <p:cNvPr id="6" name="TextBox 5"/>
            <p:cNvSpPr txBox="1"/>
            <p:nvPr/>
          </p:nvSpPr>
          <p:spPr>
            <a:xfrm>
              <a:off x="4826000" y="812800"/>
              <a:ext cx="381000" cy="307777"/>
            </a:xfrm>
            <a:prstGeom prst="rect">
              <a:avLst/>
            </a:prstGeom>
            <a:noFill/>
          </p:spPr>
          <p:txBody>
            <a:bodyPr wrap="square" rtlCol="0">
              <a:spAutoFit/>
            </a:bodyPr>
            <a:lstStyle/>
            <a:p>
              <a:r>
                <a:rPr lang="en-US" sz="2400" dirty="0" smtClean="0">
                  <a:latin typeface="Times New Roman" pitchFamily="18" charset="0"/>
                  <a:cs typeface="Times New Roman" pitchFamily="18" charset="0"/>
                </a:rPr>
                <a:t>B)</a:t>
              </a:r>
              <a:endParaRPr lang="en-US" sz="2400" dirty="0">
                <a:latin typeface="Times New Roman" pitchFamily="18" charset="0"/>
                <a:cs typeface="Times New Roman" pitchFamily="18" charset="0"/>
              </a:endParaRPr>
            </a:p>
          </p:txBody>
        </p:sp>
        <p:sp>
          <p:nvSpPr>
            <p:cNvPr id="7" name="TextBox 6"/>
            <p:cNvSpPr txBox="1"/>
            <p:nvPr/>
          </p:nvSpPr>
          <p:spPr>
            <a:xfrm>
              <a:off x="2590800" y="863600"/>
              <a:ext cx="381000" cy="307777"/>
            </a:xfrm>
            <a:prstGeom prst="rect">
              <a:avLst/>
            </a:prstGeom>
            <a:noFill/>
          </p:spPr>
          <p:txBody>
            <a:bodyPr wrap="square" rtlCol="0">
              <a:spAutoFit/>
            </a:bodyPr>
            <a:lstStyle/>
            <a:p>
              <a:r>
                <a:rPr lang="en-US" sz="2400" dirty="0" smtClean="0">
                  <a:latin typeface="Times New Roman" pitchFamily="18" charset="0"/>
                  <a:cs typeface="Times New Roman" pitchFamily="18" charset="0"/>
                </a:rPr>
                <a:t>A)</a:t>
              </a:r>
              <a:endParaRPr lang="en-US" sz="2400" dirty="0">
                <a:latin typeface="Times New Roman" pitchFamily="18" charset="0"/>
                <a:cs typeface="Times New Roman" pitchFamily="18" charset="0"/>
              </a:endParaRPr>
            </a:p>
          </p:txBody>
        </p:sp>
        <p:pic>
          <p:nvPicPr>
            <p:cNvPr id="1027" name="Picture 3"/>
            <p:cNvPicPr>
              <a:picLocks noChangeAspect="1" noChangeArrowheads="1"/>
            </p:cNvPicPr>
            <p:nvPr/>
          </p:nvPicPr>
          <p:blipFill>
            <a:blip r:embed="rId3" cstate="print"/>
            <a:srcRect l="4332" r="6137"/>
            <a:stretch>
              <a:fillRect/>
            </a:stretch>
          </p:blipFill>
          <p:spPr bwMode="auto">
            <a:xfrm>
              <a:off x="2286000" y="1066800"/>
              <a:ext cx="4724400" cy="2266950"/>
            </a:xfrm>
            <a:prstGeom prst="rect">
              <a:avLst/>
            </a:prstGeom>
            <a:noFill/>
            <a:ln w="9525">
              <a:noFill/>
              <a:miter lim="800000"/>
              <a:headEnd/>
              <a:tailEnd/>
            </a:ln>
            <a:effectLst/>
          </p:spPr>
        </p:pic>
        <p:sp>
          <p:nvSpPr>
            <p:cNvPr id="10" name="TextBox 9"/>
            <p:cNvSpPr txBox="1"/>
            <p:nvPr/>
          </p:nvSpPr>
          <p:spPr>
            <a:xfrm>
              <a:off x="5991225" y="2905125"/>
              <a:ext cx="381000" cy="307777"/>
            </a:xfrm>
            <a:prstGeom prst="rect">
              <a:avLst/>
            </a:prstGeom>
            <a:noFill/>
          </p:spPr>
          <p:txBody>
            <a:bodyPr wrap="square" rtlCol="0">
              <a:spAutoFit/>
            </a:bodyPr>
            <a:lstStyle/>
            <a:p>
              <a:r>
                <a:rPr lang="en-US" sz="2400" i="1" dirty="0" err="1" smtClean="0">
                  <a:latin typeface="Cambria Math" pitchFamily="18" charset="0"/>
                  <a:ea typeface="Cambria Math" pitchFamily="18" charset="0"/>
                  <a:cs typeface="Times New Roman" pitchFamily="18" charset="0"/>
                </a:rPr>
                <a:t>z</a:t>
              </a:r>
              <a:r>
                <a:rPr lang="en-US" sz="2400" i="1" baseline="-25000" dirty="0" err="1" smtClean="0">
                  <a:latin typeface="Cambria Math" pitchFamily="18" charset="0"/>
                  <a:ea typeface="Cambria Math" pitchFamily="18" charset="0"/>
                  <a:cs typeface="Times New Roman" pitchFamily="18" charset="0"/>
                </a:rPr>
                <a:t>i</a:t>
              </a:r>
              <a:endParaRPr lang="en-US" sz="2400" i="1" baseline="-25000" dirty="0">
                <a:latin typeface="Cambria Math" pitchFamily="18" charset="0"/>
                <a:ea typeface="Cambria Math" pitchFamily="18" charset="0"/>
                <a:cs typeface="Times New Roman" pitchFamily="18" charset="0"/>
              </a:endParaRPr>
            </a:p>
          </p:txBody>
        </p:sp>
        <p:sp>
          <p:nvSpPr>
            <p:cNvPr id="11" name="Rectangle 10"/>
            <p:cNvSpPr/>
            <p:nvPr/>
          </p:nvSpPr>
          <p:spPr>
            <a:xfrm>
              <a:off x="4662489" y="1657349"/>
              <a:ext cx="361950" cy="8096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9" name="TextBox 8"/>
            <p:cNvSpPr txBox="1"/>
            <p:nvPr/>
          </p:nvSpPr>
          <p:spPr>
            <a:xfrm>
              <a:off x="4600575" y="1562100"/>
              <a:ext cx="609600" cy="307777"/>
            </a:xfrm>
            <a:prstGeom prst="rect">
              <a:avLst/>
            </a:prstGeom>
            <a:noFill/>
          </p:spPr>
          <p:txBody>
            <a:bodyPr wrap="square" rtlCol="0">
              <a:spAutoFit/>
            </a:bodyPr>
            <a:lstStyle/>
            <a:p>
              <a:r>
                <a:rPr lang="en-US" sz="2400" i="1" dirty="0" err="1" smtClean="0">
                  <a:latin typeface="Cambria Math" pitchFamily="18" charset="0"/>
                  <a:ea typeface="Cambria Math" pitchFamily="18" charset="0"/>
                  <a:cs typeface="Times New Roman" pitchFamily="18" charset="0"/>
                </a:rPr>
                <a:t>d</a:t>
              </a:r>
              <a:r>
                <a:rPr lang="en-US" sz="2400" i="1" baseline="-25000" dirty="0" err="1" smtClean="0">
                  <a:latin typeface="Cambria Math" pitchFamily="18" charset="0"/>
                  <a:ea typeface="Cambria Math" pitchFamily="18" charset="0"/>
                  <a:cs typeface="Times New Roman" pitchFamily="18" charset="0"/>
                </a:rPr>
                <a:t>i</a:t>
              </a:r>
              <a:r>
                <a:rPr lang="en-US" sz="2400" i="1" baseline="30000" dirty="0" err="1" smtClean="0">
                  <a:latin typeface="Cambria Math" pitchFamily="18" charset="0"/>
                  <a:ea typeface="Cambria Math" pitchFamily="18" charset="0"/>
                  <a:cs typeface="Times New Roman" pitchFamily="18" charset="0"/>
                </a:rPr>
                <a:t>obs</a:t>
              </a:r>
              <a:endParaRPr lang="en-US" sz="2400" i="1" baseline="30000" dirty="0">
                <a:latin typeface="Cambria Math" pitchFamily="18" charset="0"/>
                <a:ea typeface="Cambria Math" pitchFamily="18" charset="0"/>
                <a:cs typeface="Times New Roman" pitchFamily="18" charset="0"/>
              </a:endParaRPr>
            </a:p>
          </p:txBody>
        </p:sp>
        <p:sp>
          <p:nvSpPr>
            <p:cNvPr id="12" name="TextBox 11"/>
            <p:cNvSpPr txBox="1"/>
            <p:nvPr/>
          </p:nvSpPr>
          <p:spPr>
            <a:xfrm>
              <a:off x="4610100" y="1885176"/>
              <a:ext cx="609600" cy="307777"/>
            </a:xfrm>
            <a:prstGeom prst="rect">
              <a:avLst/>
            </a:prstGeom>
            <a:noFill/>
          </p:spPr>
          <p:txBody>
            <a:bodyPr wrap="square" rtlCol="0">
              <a:spAutoFit/>
            </a:bodyPr>
            <a:lstStyle/>
            <a:p>
              <a:r>
                <a:rPr lang="en-US" sz="2400" i="1" dirty="0" err="1" smtClean="0">
                  <a:latin typeface="Cambria Math" pitchFamily="18" charset="0"/>
                  <a:ea typeface="Cambria Math" pitchFamily="18" charset="0"/>
                  <a:cs typeface="Times New Roman" pitchFamily="18" charset="0"/>
                </a:rPr>
                <a:t>d</a:t>
              </a:r>
              <a:r>
                <a:rPr lang="en-US" sz="2400" i="1" baseline="-25000" dirty="0" err="1" smtClean="0">
                  <a:latin typeface="Cambria Math" pitchFamily="18" charset="0"/>
                  <a:ea typeface="Cambria Math" pitchFamily="18" charset="0"/>
                  <a:cs typeface="Times New Roman" pitchFamily="18" charset="0"/>
                </a:rPr>
                <a:t>i</a:t>
              </a:r>
              <a:r>
                <a:rPr lang="en-US" sz="2400" i="1" baseline="30000" dirty="0" err="1" smtClean="0">
                  <a:latin typeface="Cambria Math" pitchFamily="18" charset="0"/>
                  <a:ea typeface="Cambria Math" pitchFamily="18" charset="0"/>
                  <a:cs typeface="Times New Roman" pitchFamily="18" charset="0"/>
                </a:rPr>
                <a:t>pre</a:t>
              </a:r>
              <a:endParaRPr lang="en-US" sz="2400" i="1" baseline="30000" dirty="0">
                <a:latin typeface="Cambria Math" pitchFamily="18" charset="0"/>
                <a:ea typeface="Cambria Math" pitchFamily="18" charset="0"/>
                <a:cs typeface="Times New Roman" pitchFamily="18" charset="0"/>
              </a:endParaRPr>
            </a:p>
          </p:txBody>
        </p:sp>
        <p:sp>
          <p:nvSpPr>
            <p:cNvPr id="15" name="Rectangle 14"/>
            <p:cNvSpPr/>
            <p:nvPr/>
          </p:nvSpPr>
          <p:spPr>
            <a:xfrm>
              <a:off x="6248400" y="1676400"/>
              <a:ext cx="304800" cy="45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4" name="Right Brace 13"/>
            <p:cNvSpPr/>
            <p:nvPr/>
          </p:nvSpPr>
          <p:spPr>
            <a:xfrm>
              <a:off x="6248400" y="1724026"/>
              <a:ext cx="119063" cy="323850"/>
            </a:xfrm>
            <a:prstGeom prst="righ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sp>
          <p:nvSpPr>
            <p:cNvPr id="13" name="TextBox 12"/>
            <p:cNvSpPr txBox="1"/>
            <p:nvPr/>
          </p:nvSpPr>
          <p:spPr>
            <a:xfrm>
              <a:off x="6315074" y="1704986"/>
              <a:ext cx="381000" cy="307777"/>
            </a:xfrm>
            <a:prstGeom prst="rect">
              <a:avLst/>
            </a:prstGeom>
            <a:noFill/>
          </p:spPr>
          <p:txBody>
            <a:bodyPr wrap="square" rtlCol="0">
              <a:spAutoFit/>
            </a:bodyPr>
            <a:lstStyle/>
            <a:p>
              <a:r>
                <a:rPr lang="en-US" sz="2400" i="1" dirty="0" err="1" smtClean="0">
                  <a:latin typeface="Cambria Math" pitchFamily="18" charset="0"/>
                  <a:ea typeface="Cambria Math" pitchFamily="18" charset="0"/>
                  <a:cs typeface="Times New Roman" pitchFamily="18" charset="0"/>
                </a:rPr>
                <a:t>e</a:t>
              </a:r>
              <a:r>
                <a:rPr lang="en-US" sz="2400" i="1" baseline="-25000" dirty="0" err="1" smtClean="0">
                  <a:latin typeface="Cambria Math" pitchFamily="18" charset="0"/>
                  <a:ea typeface="Cambria Math" pitchFamily="18" charset="0"/>
                  <a:cs typeface="Times New Roman" pitchFamily="18" charset="0"/>
                </a:rPr>
                <a:t>i</a:t>
              </a:r>
              <a:endParaRPr lang="en-US" sz="2400" i="1" baseline="-25000" dirty="0">
                <a:latin typeface="Cambria Math" pitchFamily="18" charset="0"/>
                <a:ea typeface="Cambria Math" pitchFamily="18" charset="0"/>
                <a:cs typeface="Times New Roman" pitchFamily="18" charset="0"/>
              </a:endParaRPr>
            </a:p>
          </p:txBody>
        </p:sp>
      </p:grpSp>
      <p:sp>
        <p:nvSpPr>
          <p:cNvPr id="17" name="Title 1"/>
          <p:cNvSpPr txBox="1">
            <a:spLocks/>
          </p:cNvSpPr>
          <p:nvPr/>
        </p:nvSpPr>
        <p:spPr>
          <a:xfrm>
            <a:off x="381000" y="533400"/>
            <a:ext cx="8229600" cy="1143000"/>
          </a:xfrm>
          <a:prstGeom prst="rect">
            <a:avLst/>
          </a:prstGeom>
        </p:spPr>
        <p:txBody>
          <a:bodyPr vert="horz" lIns="91440" tIns="45720" rIns="91440" bIns="45720" rtlCol="0" anchor="ctr">
            <a:normAutofit fontScale="900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solidFill>
                <a:effectLst/>
                <a:uLnTx/>
                <a:uFillTx/>
                <a:latin typeface="Times New Roman" pitchFamily="18" charset="0"/>
                <a:ea typeface="+mj-ea"/>
                <a:cs typeface="Times New Roman" pitchFamily="18" charset="0"/>
              </a:rPr>
              <a:t>example of prediction</a:t>
            </a:r>
            <a:r>
              <a:rPr kumimoji="0" lang="en-US" sz="4400" b="0" i="0" u="none" strike="noStrike" kern="1200" cap="none" spc="0" normalizeH="0" noProof="0" dirty="0" smtClean="0">
                <a:ln>
                  <a:noFill/>
                </a:ln>
                <a:solidFill>
                  <a:schemeClr val="tx1"/>
                </a:solidFill>
                <a:effectLst/>
                <a:uLnTx/>
                <a:uFillTx/>
                <a:latin typeface="Times New Roman" pitchFamily="18" charset="0"/>
                <a:ea typeface="+mj-ea"/>
                <a:cs typeface="Times New Roman" pitchFamily="18" charset="0"/>
              </a:rPr>
              <a:t> error</a:t>
            </a:r>
          </a:p>
          <a:p>
            <a:pPr marL="0" marR="0" lvl="0" indent="0" algn="ctr" defTabSz="914400" rtl="0" eaLnBrk="1" fontAlgn="auto" latinLnBrk="0" hangingPunct="1">
              <a:lnSpc>
                <a:spcPct val="100000"/>
              </a:lnSpc>
              <a:spcBef>
                <a:spcPct val="0"/>
              </a:spcBef>
              <a:spcAft>
                <a:spcPts val="0"/>
              </a:spcAft>
              <a:buClrTx/>
              <a:buSzTx/>
              <a:buFontTx/>
              <a:buNone/>
              <a:tabLst/>
              <a:defRPr/>
            </a:pPr>
            <a:r>
              <a:rPr lang="en-US" sz="4400" noProof="0" dirty="0" smtClean="0">
                <a:latin typeface="Times New Roman" pitchFamily="18" charset="0"/>
                <a:ea typeface="+mj-ea"/>
                <a:cs typeface="Times New Roman" pitchFamily="18" charset="0"/>
              </a:rPr>
              <a:t>for line fit to data</a:t>
            </a:r>
            <a:endParaRPr kumimoji="0" lang="en-US" sz="4400" b="0"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3921</TotalTime>
  <Words>2903</Words>
  <Application>Microsoft Office PowerPoint</Application>
  <PresentationFormat>On-screen Show (4:3)</PresentationFormat>
  <Paragraphs>424</Paragraphs>
  <Slides>68</Slides>
  <Notes>61</Notes>
  <HiddenSlides>0</HiddenSlides>
  <MMClips>0</MMClips>
  <ScaleCrop>false</ScaleCrop>
  <HeadingPairs>
    <vt:vector size="4" baseType="variant">
      <vt:variant>
        <vt:lpstr>Theme</vt:lpstr>
      </vt:variant>
      <vt:variant>
        <vt:i4>1</vt:i4>
      </vt:variant>
      <vt:variant>
        <vt:lpstr>Slide Titles</vt:lpstr>
      </vt:variant>
      <vt:variant>
        <vt:i4>68</vt:i4>
      </vt:variant>
    </vt:vector>
  </HeadingPairs>
  <TitlesOfParts>
    <vt:vector size="69" baseType="lpstr">
      <vt:lpstr>Office Theme</vt:lpstr>
      <vt:lpstr>Lecture 4   The L2 Norm and Simple Least Squares</vt:lpstr>
      <vt:lpstr>Syllabus</vt:lpstr>
      <vt:lpstr>Purpose of the Lecture</vt:lpstr>
      <vt:lpstr>Part 1  prediction error and norms</vt:lpstr>
      <vt:lpstr>The Linear Inverse Problem</vt:lpstr>
      <vt:lpstr>The Linear Inverse Problem</vt:lpstr>
      <vt:lpstr>an estimate of the model parameters can be used to predict the data</vt:lpstr>
      <vt:lpstr>this mismatch leads us to define the prediction error</vt:lpstr>
      <vt:lpstr>Slide 9</vt:lpstr>
      <vt:lpstr>“norm” rule for quantifying the overall size of the error vector e</vt:lpstr>
      <vt:lpstr>Ln family of norms</vt:lpstr>
      <vt:lpstr>Ln family of norms</vt:lpstr>
      <vt:lpstr>higher norms give increaing weight to largest element of e</vt:lpstr>
      <vt:lpstr>limiting case</vt:lpstr>
      <vt:lpstr>guiding principle for solving an inverse problem  find the mest that minimizes E=||e||  with e = dobs –dpre and  dpre = Gmest  </vt:lpstr>
      <vt:lpstr>but which norm to use?  it makes a difference!</vt:lpstr>
      <vt:lpstr>Slide 17</vt:lpstr>
      <vt:lpstr>Answer is related to the distribution of the error.  Are outliers common or rare?</vt:lpstr>
      <vt:lpstr>as we will show later in the class …   use L2 norm  when data has Gaussian-distributed error</vt:lpstr>
      <vt:lpstr>Part 2  Least Squares Solution to Gm=d</vt:lpstr>
      <vt:lpstr>L2 norm of error is its Euclidian length</vt:lpstr>
      <vt:lpstr>Least Squares Solution to Gm=d</vt:lpstr>
      <vt:lpstr>Slide 23</vt:lpstr>
      <vt:lpstr>first term</vt:lpstr>
      <vt:lpstr>first term</vt:lpstr>
      <vt:lpstr>Kronecker delta (elements of identity matrix)  [I]ij = δij  </vt:lpstr>
      <vt:lpstr>second term</vt:lpstr>
      <vt:lpstr>putting it all together</vt:lpstr>
      <vt:lpstr>presuming [GTG] has an inverse</vt:lpstr>
      <vt:lpstr>presuming [GTG] has an inverse</vt:lpstr>
      <vt:lpstr>example</vt:lpstr>
      <vt:lpstr>Slide 32</vt:lpstr>
      <vt:lpstr>Slide 33</vt:lpstr>
      <vt:lpstr>Slide 34</vt:lpstr>
      <vt:lpstr>in practice, no need to multiply matrices analytically  just use MatLab</vt:lpstr>
      <vt:lpstr>another example fitting a plane surface</vt:lpstr>
      <vt:lpstr>Slide 37</vt:lpstr>
      <vt:lpstr>Part 3  Minimum Length Solution</vt:lpstr>
      <vt:lpstr>but Least Squares will fail  when [GTG] has no inverse</vt:lpstr>
      <vt:lpstr>example fitting line to a single point</vt:lpstr>
      <vt:lpstr>Slide 41</vt:lpstr>
      <vt:lpstr>zero determinant hence no inverse</vt:lpstr>
      <vt:lpstr>Least Squares will fail  when more than one solution minimizes the error  the inverse problem is “underdetermined”</vt:lpstr>
      <vt:lpstr>simple example of an underdetermined problem</vt:lpstr>
      <vt:lpstr>What to do?  use another guiding principle  “a priori” information about the solution</vt:lpstr>
      <vt:lpstr>in the case choose a solution that is small  minimize ||m||2</vt:lpstr>
      <vt:lpstr>simplest case “purely underdetermined”  more than one solution has zero error</vt:lpstr>
      <vt:lpstr>minimize L=||m||22 with the constraint that e=0</vt:lpstr>
      <vt:lpstr>Method of Lagrange Multipliers minimize L with constraints C1=0, C2=0, …  equivalent to  minimize Φ=L+λ1C1+λ2C2+… with no constraints  λs called “Lagrange Multipliers”</vt:lpstr>
      <vt:lpstr>Slide 50</vt:lpstr>
      <vt:lpstr>Slide 51</vt:lpstr>
      <vt:lpstr>2m=GT λ  and  Gm=d    ½GGT λ =d   λ = 2[GGT ]-1d   m=GT [GGT ]-1d</vt:lpstr>
      <vt:lpstr>presuming [GGT] has an inverse</vt:lpstr>
      <vt:lpstr>presuming [GGT] has an inverse</vt:lpstr>
      <vt:lpstr>Part 4  Covariance</vt:lpstr>
      <vt:lpstr>Slide 56</vt:lpstr>
      <vt:lpstr>Slide 57</vt:lpstr>
      <vt:lpstr>Slide 58</vt:lpstr>
      <vt:lpstr>Slide 59</vt:lpstr>
      <vt:lpstr>where to obtain the value of σd2 </vt:lpstr>
      <vt:lpstr>variance critically dependent on experiment design (structure of G)</vt:lpstr>
      <vt:lpstr>Slide 62</vt:lpstr>
      <vt:lpstr>Slide 63</vt:lpstr>
      <vt:lpstr>Slide 64</vt:lpstr>
      <vt:lpstr>Slide 65</vt:lpstr>
      <vt:lpstr>for a linear problem curvature is related to GTG  E = (Gm-d)T(Gm-d) =  mT[GTG]m-dTGm-mTGTd+dTd  so  ∂2E/ ∂mi∂mj = [GTG] ij </vt:lpstr>
      <vt:lpstr>and since  [cov m] = σd2 [GTG]-1  we have</vt:lpstr>
      <vt:lpstr>the sharper the minimum the higher the curvature the smaller the covariance</vt:lpstr>
    </vt:vector>
  </TitlesOfParts>
  <Company>Columbia University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  Describing Inverse Problems</dc:title>
  <dc:creator>Bill Menke</dc:creator>
  <cp:lastModifiedBy>Bill Menke</cp:lastModifiedBy>
  <cp:revision>279</cp:revision>
  <dcterms:created xsi:type="dcterms:W3CDTF">2011-08-18T12:44:59Z</dcterms:created>
  <dcterms:modified xsi:type="dcterms:W3CDTF">2011-11-17T20:39:21Z</dcterms:modified>
</cp:coreProperties>
</file>