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66" r:id="rId4"/>
    <p:sldId id="270" r:id="rId5"/>
    <p:sldId id="271" r:id="rId6"/>
    <p:sldId id="274" r:id="rId7"/>
    <p:sldId id="275" r:id="rId8"/>
    <p:sldId id="322" r:id="rId9"/>
    <p:sldId id="278" r:id="rId10"/>
    <p:sldId id="277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7" r:id="rId19"/>
    <p:sldId id="286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305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23" r:id="rId39"/>
    <p:sldId id="307" r:id="rId40"/>
    <p:sldId id="309" r:id="rId41"/>
    <p:sldId id="306" r:id="rId42"/>
    <p:sldId id="310" r:id="rId43"/>
    <p:sldId id="311" r:id="rId44"/>
    <p:sldId id="312" r:id="rId45"/>
    <p:sldId id="313" r:id="rId46"/>
    <p:sldId id="315" r:id="rId47"/>
    <p:sldId id="316" r:id="rId48"/>
    <p:sldId id="318" r:id="rId49"/>
    <p:sldId id="319" r:id="rId50"/>
    <p:sldId id="320" r:id="rId51"/>
    <p:sldId id="321" r:id="rId52"/>
    <p:sldId id="317" r:id="rId53"/>
    <p:sldId id="314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7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53586-B8EA-4C3A-8DAE-D42D42A93AB4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C30AA-43CA-42E7-B15D-4F2AC4A1E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lecture we will develop a really useful method for solving inverse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the</a:t>
            </a:r>
            <a:r>
              <a:rPr lang="en-US" baseline="0" dirty="0" smtClean="0"/>
              <a:t> undetermined part can be a linear combination of model parameters.  It doesn’t have to be</a:t>
            </a:r>
          </a:p>
          <a:p>
            <a:r>
              <a:rPr lang="en-US" baseline="0" dirty="0" smtClean="0"/>
              <a:t>a specific set of model parameters.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0" dirty="0" smtClean="0"/>
              <a:t> priori information = systematized preconceptions about the world.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used this “smallness” as a priori information during the last lecture in deriving the Minimum Length Solution.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 preconceptions dangerous?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might discuss</a:t>
            </a:r>
            <a:r>
              <a:rPr lang="en-US" baseline="0" dirty="0" smtClean="0"/>
              <a:t> with the class cases where each of these types of prior information might potentially be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are really using our knowledge of “similar cases in the past” help 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the obvious generalization of the principle used for Minimum Length Solution,</a:t>
            </a:r>
          </a:p>
          <a:p>
            <a:r>
              <a:rPr lang="en-US" dirty="0" smtClean="0"/>
              <a:t>of</a:t>
            </a:r>
            <a:r>
              <a:rPr lang="en-US" baseline="0" dirty="0" smtClean="0"/>
              <a:t> all the solutions with zero error, find the one with minimum 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</a:t>
            </a:r>
            <a:r>
              <a:rPr lang="en-US" baseline="0" dirty="0" smtClean="0"/>
              <a:t> to so … so do something similar but not so hard.  Actually, we will see in chapter 5</a:t>
            </a:r>
          </a:p>
          <a:p>
            <a:r>
              <a:rPr lang="en-US" baseline="0" dirty="0" smtClean="0"/>
              <a:t>that the easy way makes good statistical sense.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Note that both E and L are positive.</a:t>
            </a:r>
          </a:p>
          <a:p>
            <a:r>
              <a:rPr lang="en-US" dirty="0" smtClean="0"/>
              <a:t>Minimize</a:t>
            </a:r>
            <a:r>
              <a:rPr lang="en-US" baseline="0" dirty="0" smtClean="0"/>
              <a:t> the sum, instead of minimize the two individually.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will discuss the meaning of </a:t>
            </a:r>
            <a:r>
              <a:rPr lang="el-GR" baseline="0" dirty="0" smtClean="0">
                <a:latin typeface="Cambria Math"/>
                <a:ea typeface="Cambria Math"/>
              </a:rPr>
              <a:t>ε</a:t>
            </a:r>
            <a:r>
              <a:rPr lang="en-US" baseline="0" dirty="0" smtClean="0"/>
              <a:t> a few lectures form now.</a:t>
            </a:r>
          </a:p>
          <a:p>
            <a:r>
              <a:rPr lang="en-US" baseline="0" dirty="0" smtClean="0"/>
              <a:t>Right now, treat it as a fudge factor that has to be determined by trial and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math, omitted here, is very similar to</a:t>
            </a:r>
            <a:r>
              <a:rPr lang="en-US" baseline="0" dirty="0" smtClean="0"/>
              <a:t> the derivation of the least squares solution.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Quick</a:t>
            </a:r>
            <a:r>
              <a:rPr lang="en-US" baseline="0" dirty="0" smtClean="0"/>
              <a:t> and dirty … and very useful.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Prior information is used together with data to solve a</a:t>
            </a:r>
            <a:r>
              <a:rPr lang="en-US" baseline="0" dirty="0" smtClean="0"/>
              <a:t> mixed-determined inverse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</a:t>
            </a:r>
            <a:r>
              <a:rPr lang="en-US" baseline="0" dirty="0" smtClean="0"/>
              <a:t> kind of prior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Somewhat more complicated.  The deviation about</a:t>
            </a:r>
            <a:r>
              <a:rPr lang="en-US" baseline="0" dirty="0" smtClean="0"/>
              <a:t> &lt;m&gt; is small.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first difference is an approximation for the first derivative</a:t>
            </a:r>
            <a:r>
              <a:rPr lang="en-US" baseline="0" dirty="0" smtClean="0"/>
              <a:t> (up to a multiplicative factor of </a:t>
            </a:r>
            <a:r>
              <a:rPr lang="el-GR" baseline="0" dirty="0" smtClean="0">
                <a:latin typeface="Cambria Math"/>
                <a:ea typeface="Cambria Math"/>
              </a:rPr>
              <a:t>Δ</a:t>
            </a:r>
            <a:r>
              <a:rPr lang="en-US" baseline="0" dirty="0" smtClean="0"/>
              <a:t>x)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baseline="0" dirty="0" smtClean="0"/>
              <a:t> Dm is the slope (=steepness) of 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second difference is an approximation for the second derivative</a:t>
            </a:r>
            <a:r>
              <a:rPr lang="en-US" baseline="0" dirty="0" smtClean="0"/>
              <a:t> (up to a multiplicative factor of </a:t>
            </a:r>
            <a:r>
              <a:rPr lang="el-GR" baseline="0" dirty="0" smtClean="0">
                <a:latin typeface="Cambria Math"/>
                <a:ea typeface="Cambria Math"/>
              </a:rPr>
              <a:t>Δ</a:t>
            </a:r>
            <a:r>
              <a:rPr lang="en-US" baseline="0" dirty="0" smtClean="0"/>
              <a:t>x)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baseline="0" dirty="0" smtClean="0"/>
              <a:t> Dm is the curvature (=roughness) of 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the D’s combine into a single</a:t>
            </a:r>
            <a:r>
              <a:rPr lang="en-US" baseline="0" dirty="0" smtClean="0"/>
              <a:t> ‘weight matrix’ Wm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also define</a:t>
            </a:r>
            <a:r>
              <a:rPr lang="en-US" baseline="0" dirty="0" smtClean="0"/>
              <a:t> a weight matrix We for the error.  It weights some errors more than others.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Weighting</a:t>
            </a:r>
            <a:r>
              <a:rPr lang="en-US" baseline="0" dirty="0" smtClean="0"/>
              <a:t> different errors differently may make sense if one type of measurement is more</a:t>
            </a:r>
          </a:p>
          <a:p>
            <a:r>
              <a:rPr lang="en-US" baseline="0" dirty="0" smtClean="0"/>
              <a:t>accurate than another.  Weight the more accurate one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there enough data to determine a </a:t>
            </a:r>
            <a:r>
              <a:rPr lang="en-US" baseline="0" dirty="0" smtClean="0"/>
              <a:t>model parameters?  Or is there too much?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</a:t>
            </a:r>
            <a:r>
              <a:rPr lang="en-US" baseline="0" dirty="0" smtClean="0"/>
              <a:t> parameters</a:t>
            </a:r>
          </a:p>
          <a:p>
            <a:r>
              <a:rPr lang="en-US" baseline="0" dirty="0" smtClean="0"/>
              <a:t>	&lt;m&gt;  a priori values of model parameters</a:t>
            </a:r>
          </a:p>
          <a:p>
            <a:r>
              <a:rPr lang="en-US" baseline="0" dirty="0" smtClean="0"/>
              <a:t>                    Wm model parameter weight matrix, can represent derivatives</a:t>
            </a:r>
          </a:p>
          <a:p>
            <a:r>
              <a:rPr lang="en-US" baseline="0" dirty="0" smtClean="0"/>
              <a:t>                    We error weight matrix, can represent one data type being more accurate than another</a:t>
            </a:r>
          </a:p>
          <a:p>
            <a:r>
              <a:rPr lang="en-US" baseline="0" dirty="0" smtClean="0"/>
              <a:t>                    </a:t>
            </a:r>
            <a:r>
              <a:rPr lang="el-GR" baseline="0" dirty="0" smtClean="0">
                <a:latin typeface="Cambria Math"/>
                <a:ea typeface="Cambria Math"/>
              </a:rPr>
              <a:t>ε</a:t>
            </a:r>
            <a:r>
              <a:rPr lang="en-US" baseline="0" dirty="0" smtClean="0"/>
              <a:t> determines the relative weight gives to model error and deviation from the a priori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derivation is again similar to the one</a:t>
            </a:r>
            <a:r>
              <a:rPr lang="en-US" baseline="0" dirty="0" smtClean="0"/>
              <a:t> for </a:t>
            </a:r>
            <a:r>
              <a:rPr lang="en-US" dirty="0" smtClean="0"/>
              <a:t>simple</a:t>
            </a:r>
            <a:r>
              <a:rPr lang="en-US" baseline="0" dirty="0" smtClean="0"/>
              <a:t> least squares.</a:t>
            </a:r>
          </a:p>
          <a:p>
            <a:r>
              <a:rPr lang="en-US" baseline="0" dirty="0" smtClean="0"/>
              <a:t>Note that the form reduces to least squares in the case </a:t>
            </a:r>
            <a:r>
              <a:rPr lang="el-GR" baseline="0" dirty="0" smtClean="0">
                <a:latin typeface="Cambria Math"/>
                <a:ea typeface="Cambria Math"/>
              </a:rPr>
              <a:t>ε</a:t>
            </a:r>
            <a:r>
              <a:rPr lang="en-US" baseline="0" dirty="0" smtClean="0"/>
              <a:t>=0 (no weight given to prior information)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Still, easy to </a:t>
            </a:r>
            <a:r>
              <a:rPr lang="en-US" dirty="0" err="1" smtClean="0"/>
              <a:t>solvie</a:t>
            </a:r>
            <a:r>
              <a:rPr lang="en-US" dirty="0" smtClean="0"/>
              <a:t> this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other words, multiply of </a:t>
            </a:r>
            <a:r>
              <a:rPr lang="en-US" dirty="0" err="1" smtClean="0"/>
              <a:t>F</a:t>
            </a:r>
            <a:r>
              <a:rPr lang="en-US" baseline="30000" dirty="0" err="1" smtClean="0"/>
              <a:t>T</a:t>
            </a:r>
            <a:r>
              <a:rPr lang="en-US" dirty="0" err="1" smtClean="0"/>
              <a:t>Fm</a:t>
            </a:r>
            <a:r>
              <a:rPr lang="en-US" dirty="0" smtClean="0"/>
              <a:t>=</a:t>
            </a:r>
            <a:r>
              <a:rPr lang="en-US" dirty="0" err="1" smtClean="0"/>
              <a:t>F</a:t>
            </a:r>
            <a:r>
              <a:rPr lang="en-US" baseline="30000" dirty="0" err="1" smtClean="0"/>
              <a:t>T</a:t>
            </a:r>
            <a:r>
              <a:rPr lang="en-US" dirty="0" err="1" smtClean="0"/>
              <a:t>d</a:t>
            </a:r>
            <a:r>
              <a:rPr lang="en-US" dirty="0" smtClean="0"/>
              <a:t> and you</a:t>
            </a:r>
            <a:r>
              <a:rPr lang="en-US" baseline="0" dirty="0" smtClean="0"/>
              <a:t> get the same solution as in the previous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</a:t>
            </a:r>
            <a:r>
              <a:rPr lang="en-US" baseline="0" dirty="0" smtClean="0"/>
              <a:t> is very simple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 variant of the interpolation problem.</a:t>
            </a:r>
          </a:p>
          <a:p>
            <a:r>
              <a:rPr lang="en-US" dirty="0" smtClean="0"/>
              <a:t>Here</a:t>
            </a:r>
            <a:r>
              <a:rPr lang="en-US" baseline="0" dirty="0" smtClean="0"/>
              <a:t> we use a priori information of smoothness to fill in data gaps.</a:t>
            </a:r>
          </a:p>
          <a:p>
            <a:r>
              <a:rPr lang="en-US" baseline="0" dirty="0" smtClean="0"/>
              <a:t>The major difference between this method and interpolation is that in this one</a:t>
            </a:r>
          </a:p>
          <a:p>
            <a:r>
              <a:rPr lang="en-US" baseline="0" dirty="0" smtClean="0"/>
              <a:t>  the curve will not pass exactly through the data points.  But since with the right</a:t>
            </a:r>
          </a:p>
          <a:p>
            <a:r>
              <a:rPr lang="en-US" baseline="0" dirty="0" smtClean="0"/>
              <a:t>  choice of </a:t>
            </a:r>
            <a:r>
              <a:rPr lang="el-GR" baseline="0" dirty="0" smtClean="0">
                <a:latin typeface="Cambria Math"/>
                <a:ea typeface="Cambria Math"/>
              </a:rPr>
              <a:t>ε</a:t>
            </a:r>
            <a:r>
              <a:rPr lang="en-US" baseline="0" dirty="0" smtClean="0"/>
              <a:t> it can be made to pass very close to the points, the difference is more</a:t>
            </a:r>
          </a:p>
          <a:p>
            <a:r>
              <a:rPr lang="en-US" baseline="0" dirty="0" smtClean="0"/>
              <a:t>  philosophical than practical.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data</a:t>
            </a:r>
            <a:r>
              <a:rPr lang="en-US" baseline="0" dirty="0" smtClean="0"/>
              <a:t> is very sparse.  It just aligns the data with the model </a:t>
            </a:r>
            <a:r>
              <a:rPr lang="en-US" baseline="0" dirty="0" err="1" smtClean="0"/>
              <a:t>parameterrs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matrix 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part is the equation</a:t>
            </a:r>
            <a:r>
              <a:rPr lang="en-US" baseline="0" dirty="0" smtClean="0"/>
              <a:t> Gm=d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Middle part implements</a:t>
            </a:r>
            <a:r>
              <a:rPr lang="en-US" baseline="0" dirty="0" smtClean="0"/>
              <a:t> the smoothness prior information using 2</a:t>
            </a:r>
            <a:r>
              <a:rPr lang="en-US" baseline="30000" dirty="0" smtClean="0"/>
              <a:t>nd</a:t>
            </a:r>
            <a:r>
              <a:rPr lang="en-US" baseline="0" dirty="0" smtClean="0"/>
              <a:t> differences.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block has</a:t>
            </a:r>
            <a:r>
              <a:rPr lang="en-US" baseline="0" dirty="0" smtClean="0"/>
              <a:t> one ray.  All blocks sampled.  Data can be exactly fit, so error is zero.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question</a:t>
            </a:r>
            <a:r>
              <a:rPr lang="en-US" baseline="0" dirty="0" smtClean="0"/>
              <a:t> about what to do with the ends, where you cant compute a second difference.</a:t>
            </a:r>
          </a:p>
          <a:p>
            <a:r>
              <a:rPr lang="en-US" baseline="0" dirty="0" smtClean="0"/>
              <a:t>One possibility is to use flatness, that is a first difference.</a:t>
            </a:r>
          </a:p>
          <a:p>
            <a:r>
              <a:rPr lang="en-US" baseline="0" dirty="0" smtClean="0"/>
              <a:t>The curve is flat at the ends.  This is the left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this is the right</a:t>
            </a:r>
            <a:r>
              <a:rPr lang="en-US" baseline="0" dirty="0" smtClean="0"/>
              <a:t>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Because F</a:t>
            </a:r>
            <a:r>
              <a:rPr lang="en-US" baseline="0" dirty="0" smtClean="0"/>
              <a:t> is so sparse, using sparse matrices leads to big efficiencies.</a:t>
            </a:r>
          </a:p>
          <a:p>
            <a:r>
              <a:rPr lang="en-US" baseline="0" dirty="0" smtClean="0"/>
              <a:t>Also, a matrix equation solution technique optimized for sparse matrices really can speed things 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allocates a N by M sparse matrix that can hold 3N nonzero values.</a:t>
            </a:r>
          </a:p>
          <a:p>
            <a:r>
              <a:rPr lang="en-US" dirty="0" smtClean="0"/>
              <a:t>One so allocated, </a:t>
            </a:r>
            <a:r>
              <a:rPr lang="en-US" dirty="0" err="1" smtClean="0"/>
              <a:t>MatLab</a:t>
            </a:r>
            <a:r>
              <a:rPr lang="en-US" baseline="0" dirty="0" smtClean="0"/>
              <a:t> takes care of the rest.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tol</a:t>
            </a:r>
            <a:r>
              <a:rPr lang="en-US" baseline="0" dirty="0" smtClean="0"/>
              <a:t> : the error in the solution to F</a:t>
            </a:r>
            <a:r>
              <a:rPr lang="en-US" baseline="30000" dirty="0" smtClean="0"/>
              <a:t>T</a:t>
            </a:r>
            <a:r>
              <a:rPr lang="en-US" baseline="0" dirty="0" smtClean="0"/>
              <a:t>F m = </a:t>
            </a:r>
            <a:r>
              <a:rPr lang="en-US" baseline="0" dirty="0" err="1" smtClean="0"/>
              <a:t>F</a:t>
            </a:r>
            <a:r>
              <a:rPr lang="en-US" baseline="30000" dirty="0" err="1" smtClean="0"/>
              <a:t>T</a:t>
            </a:r>
            <a:r>
              <a:rPr lang="en-US" baseline="0" dirty="0" err="1" smtClean="0"/>
              <a:t>f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an iterative method, so</a:t>
            </a:r>
            <a:r>
              <a:rPr lang="en-US" baseline="0" dirty="0" smtClean="0"/>
              <a:t> you need some way to ensure that you don’t iterate forever if something goes wrong.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</a:t>
            </a:r>
            <a:r>
              <a:rPr lang="en-US" baseline="30000" dirty="0" err="1" smtClean="0"/>
              <a:t>T</a:t>
            </a:r>
            <a:r>
              <a:rPr lang="en-US" dirty="0" err="1" smtClean="0"/>
              <a:t>f</a:t>
            </a:r>
            <a:r>
              <a:rPr lang="en-US" dirty="0" smtClean="0"/>
              <a:t> is just computed </a:t>
            </a:r>
            <a:r>
              <a:rPr lang="en-US" baseline="0" dirty="0" smtClean="0"/>
              <a:t>in the normal 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F</a:t>
            </a:r>
            <a:r>
              <a:rPr lang="en-US" baseline="30000" dirty="0" smtClean="0"/>
              <a:t>T</a:t>
            </a:r>
            <a:r>
              <a:rPr lang="en-US" dirty="0" smtClean="0"/>
              <a:t>F is not</a:t>
            </a:r>
            <a:r>
              <a:rPr lang="en-US" baseline="0" dirty="0" smtClean="0"/>
              <a:t> explicitly calculated.</a:t>
            </a:r>
          </a:p>
          <a:p>
            <a:r>
              <a:rPr lang="en-US" baseline="0" dirty="0" smtClean="0"/>
              <a:t>Instead, you supply a function that perform the multiplication </a:t>
            </a:r>
            <a:r>
              <a:rPr lang="en-US" dirty="0" smtClean="0"/>
              <a:t>F</a:t>
            </a:r>
            <a:r>
              <a:rPr lang="en-US" baseline="30000" dirty="0" smtClean="0"/>
              <a:t>T</a:t>
            </a:r>
            <a:r>
              <a:rPr lang="en-US" dirty="0" smtClean="0"/>
              <a:t>F v</a:t>
            </a:r>
          </a:p>
          <a:p>
            <a:r>
              <a:rPr lang="en-US" dirty="0" smtClean="0"/>
              <a:t>where v is an</a:t>
            </a:r>
            <a:r>
              <a:rPr lang="en-US" baseline="0" dirty="0" smtClean="0"/>
              <a:t> arbitrary vector.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is</a:t>
            </a:r>
            <a:r>
              <a:rPr lang="en-US" baseline="0" dirty="0" smtClean="0"/>
              <a:t> the definition of the function.</a:t>
            </a:r>
          </a:p>
          <a:p>
            <a:r>
              <a:rPr lang="en-US" baseline="0" dirty="0" smtClean="0"/>
              <a:t>Note that </a:t>
            </a:r>
            <a:r>
              <a:rPr lang="en-US" dirty="0" smtClean="0"/>
              <a:t>F</a:t>
            </a:r>
            <a:r>
              <a:rPr lang="en-US" baseline="30000" dirty="0" smtClean="0"/>
              <a:t>T</a:t>
            </a:r>
            <a:r>
              <a:rPr lang="en-US" dirty="0" smtClean="0"/>
              <a:t>F v is calculated as F</a:t>
            </a:r>
            <a:r>
              <a:rPr lang="en-US" baseline="30000" dirty="0" smtClean="0"/>
              <a:t>T (</a:t>
            </a:r>
            <a:r>
              <a:rPr lang="en-US" dirty="0" smtClean="0"/>
              <a:t>Fv), so that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intermediate value is a vector, not a matrix.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Figure 3.10.  Example of weighted damped least squares.  (Red curve) The true model, sampled with </a:t>
            </a:r>
            <a:r>
              <a:rPr lang="el-GR" sz="1200" i="1" dirty="0" smtClean="0">
                <a:latin typeface="Cambria Math"/>
                <a:ea typeface="Cambria Math"/>
                <a:cs typeface="Times New Roman" pitchFamily="18" charset="0"/>
              </a:rPr>
              <a:t>Δ</a:t>
            </a:r>
            <a:r>
              <a:rPr lang="en-US" sz="12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z=1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 is a sinusoid.  (Red circles) The data are the model observed at just a few points.  (Green curve) The estimated model is reconstructed from the data using the a priori information of smoothness in the interior of the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(0,100) 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interval and flatness at its ends. </a:t>
            </a:r>
            <a:r>
              <a:rPr lang="en-US" sz="1200" i="1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script gda03_??.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blocks sampled, but more than one</a:t>
            </a:r>
            <a:r>
              <a:rPr lang="en-US" baseline="0" dirty="0" smtClean="0"/>
              <a:t> ray per box, so that error is non-zero.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Right hand </a:t>
            </a:r>
            <a:r>
              <a:rPr lang="en-US" baseline="0" dirty="0" smtClean="0"/>
              <a:t> block missed.  Data does not constrain its value.  The other block has one ray and is exactly</a:t>
            </a:r>
          </a:p>
          <a:p>
            <a:r>
              <a:rPr lang="en-US" baseline="0" dirty="0" smtClean="0"/>
              <a:t>determines.  So error is zero and solution is non-unique.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mean value of</a:t>
            </a:r>
            <a:r>
              <a:rPr lang="en-US" baseline="0" dirty="0" smtClean="0"/>
              <a:t> the two blocks is determined, but the difference between the two bocks is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</a:t>
            </a:r>
            <a:r>
              <a:rPr lang="en-US" baseline="0" dirty="0" smtClean="0"/>
              <a:t> rays sample the left block only.  Its model parameter cannot be adjusted to all three rays, so the error is non-zero.</a:t>
            </a:r>
          </a:p>
          <a:p>
            <a:r>
              <a:rPr lang="en-US" baseline="0" dirty="0" smtClean="0"/>
              <a:t>But the right block is </a:t>
            </a:r>
            <a:r>
              <a:rPr lang="en-US" baseline="0" dirty="0" err="1" smtClean="0"/>
              <a:t>unsampled</a:t>
            </a:r>
            <a:r>
              <a:rPr lang="en-US" baseline="0" dirty="0" smtClean="0"/>
              <a:t> and its model parameter is unconstrained.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mean value is over-determined, but the difference is undetermined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3429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Lecture 5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Priori Information and Weighted Least Squared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3657600"/>
            <a:ext cx="6400800" cy="27432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8200" y="3657600"/>
            <a:ext cx="3200400" cy="2743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143000" y="4495800"/>
            <a:ext cx="6934200" cy="838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152400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this configuration is also mixed-determined</a:t>
            </a:r>
          </a:p>
          <a:p>
            <a:pPr algn="ctr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 average of the two blocks is over-determined</a:t>
            </a:r>
          </a:p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 difference between the two blocks is under-determined</a:t>
            </a:r>
          </a:p>
          <a:p>
            <a:pPr algn="ctr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19200" y="4495800"/>
            <a:ext cx="6781800" cy="5334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143000" y="4038600"/>
            <a:ext cx="6858000" cy="1524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95400" y="5715000"/>
            <a:ext cx="6705600" cy="457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mixed-determined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676400"/>
            <a:ext cx="8229600" cy="434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some linear combinations of model parameters are not determined by the data</a:t>
            </a:r>
            <a:endParaRPr lang="en-US" sz="4000" noProof="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noProof="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(very</a:t>
            </a:r>
            <a:r>
              <a:rPr kumimoji="0" lang="en-US" sz="4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common)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to do?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676400"/>
            <a:ext cx="8229600" cy="434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add a priori information that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supplement observations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47800"/>
            <a:ext cx="8229600" cy="3810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2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priori information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47800"/>
            <a:ext cx="8229600" cy="3810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priori information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preconceptions about the behavior of the model parameters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248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 of a priori information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 parameters are: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small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near a given value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have a known average value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smoothly varying with position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solve a known differential equation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positive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etc.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434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dangerous?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perhaps …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 we have a lot of experience about the world in general, so why not put that experience to work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5181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approach to solving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mixed-determined problem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“of all the solutions that minimize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=||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||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choose the one with minimum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=||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||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8674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“of all the solutions that minimize </a:t>
            </a:r>
            <a:r>
              <a:rPr lang="en-US" sz="40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choose the one with minimum </a:t>
            </a:r>
            <a:r>
              <a:rPr lang="en-US" sz="40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turns out to be hard to do, since you have to know how to divide up the model parameters into two groups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 over-determined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 under-determined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752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next best thing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“of all the solutions that minimize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choose the one with minimum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88620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“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choose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the solutions that minimizes</a:t>
            </a:r>
          </a:p>
          <a:p>
            <a:pPr lvl="0" algn="ctr">
              <a:spcBef>
                <a:spcPct val="0"/>
              </a:spcBef>
            </a:pP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+</a:t>
            </a:r>
            <a:r>
              <a:rPr kumimoji="0" lang="el-GR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ε</a:t>
            </a:r>
            <a:r>
              <a:rPr kumimoji="0" lang="en-US" sz="4400" b="0" i="1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2</a:t>
            </a: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”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4191000" y="3276600"/>
            <a:ext cx="609600" cy="762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Syllabus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609600"/>
            <a:ext cx="8534400" cy="6027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01		Describing Inverse Problems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02		Probability and Measurement Error, Part 1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03		Probability and Measurement Error, Part 2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04		The L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Norm and Simple Least Squares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05	A Priori Information and Weighted Least Squared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06		Resolution and Generalized Inverses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07		Backus-Gilbert Inverse and the Trade Off of Resolution and Variance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08		The Principle of Maximum Likelihood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09		Inexact Theories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10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Nonuniqueness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and Localized Averages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11		Vector Spaces and Singular Value Decomposition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12		Equality and Inequality Constraints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13		L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, L</a:t>
            </a:r>
            <a:r>
              <a:rPr lang="en-US" sz="1600" baseline="-25000" dirty="0" smtClean="0">
                <a:latin typeface="Cambria Math"/>
                <a:ea typeface="Cambria Math"/>
                <a:cs typeface="Times New Roman" pitchFamily="18" charset="0"/>
              </a:rPr>
              <a:t>∞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Norm Problems and Linear Programming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14		Nonlinear Problems: Grid and Monte Carlo Searches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15		Nonlinear Problems: Newton’s Method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16		Nonlinear Problems:  Simulated Annealing and Bootstrap Confidence Intervals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17		Factor Analysis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18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Varimax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Factors,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Empircal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Orthogonal Functions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19		Backus-Gilbert Theory for Continuous Problems; Radon’s Problem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20		Linear Operators and Their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Adjoints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21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sz="1600" dirty="0" err="1" smtClean="0">
                <a:latin typeface="Times New Roman"/>
                <a:cs typeface="Times New Roman"/>
              </a:rPr>
              <a:t>é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chet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Derivatives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22 	Exemplary Inverse Problems, incl. Filter Design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23 	Exemplary Inverse Problems, incl. Earthquake Location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24 	Exemplary Inverse Problems, incl.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Vibrational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Problems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minimize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209800"/>
            <a:ext cx="7429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43434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when </a:t>
            </a:r>
            <a:r>
              <a:rPr lang="el-GR" sz="4400" i="1" dirty="0" smtClean="0">
                <a:latin typeface="Cambria Math"/>
                <a:ea typeface="Cambria Math"/>
                <a:cs typeface="Times New Roman" pitchFamily="18" charset="0"/>
              </a:rPr>
              <a:t>ε</a:t>
            </a:r>
            <a:r>
              <a:rPr lang="en-US" sz="4400" i="1" baseline="30000" dirty="0" smtClean="0">
                <a:latin typeface="Cambria Math"/>
                <a:ea typeface="Cambria Math"/>
                <a:cs typeface="Times New Roman" pitchFamily="18" charset="0"/>
              </a:rPr>
              <a:t>2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4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is chosen to be small,</a:t>
            </a:r>
          </a:p>
          <a:p>
            <a:pPr lvl="0" algn="ctr">
              <a:spcBef>
                <a:spcPct val="0"/>
              </a:spcBef>
            </a:pPr>
            <a:r>
              <a:rPr kumimoji="0" lang="en-US" sz="44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the </a:t>
            </a: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kumimoji="0" lang="en-US" sz="44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will be approximately minimized and the solution will be small</a:t>
            </a:r>
            <a:r>
              <a:rPr kumimoji="0" lang="en-US" sz="44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endParaRPr kumimoji="0" lang="en-US" sz="44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524000"/>
            <a:ext cx="74295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minimize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34290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damped least-squares solution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" y="4800600"/>
            <a:ext cx="88011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4267200"/>
            <a:ext cx="4747846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524000"/>
            <a:ext cx="74295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minimize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34290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damped least-squares solution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556260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reeform 7"/>
          <p:cNvSpPr/>
          <p:nvPr/>
        </p:nvSpPr>
        <p:spPr>
          <a:xfrm>
            <a:off x="4310743" y="5212080"/>
            <a:ext cx="489857" cy="274320"/>
          </a:xfrm>
          <a:custGeom>
            <a:avLst/>
            <a:gdLst>
              <a:gd name="connsiteX0" fmla="*/ 0 w 940526"/>
              <a:gd name="connsiteY0" fmla="*/ 0 h 705394"/>
              <a:gd name="connsiteX1" fmla="*/ 444137 w 940526"/>
              <a:gd name="connsiteY1" fmla="*/ 78377 h 705394"/>
              <a:gd name="connsiteX2" fmla="*/ 235131 w 940526"/>
              <a:gd name="connsiteY2" fmla="*/ 274320 h 705394"/>
              <a:gd name="connsiteX3" fmla="*/ 940526 w 940526"/>
              <a:gd name="connsiteY3" fmla="*/ 705394 h 70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0526" h="705394">
                <a:moveTo>
                  <a:pt x="0" y="0"/>
                </a:moveTo>
                <a:cubicBezTo>
                  <a:pt x="202474" y="16328"/>
                  <a:pt x="404948" y="32657"/>
                  <a:pt x="444137" y="78377"/>
                </a:cubicBezTo>
                <a:cubicBezTo>
                  <a:pt x="483326" y="124097"/>
                  <a:pt x="152400" y="169817"/>
                  <a:pt x="235131" y="274320"/>
                </a:cubicBezTo>
                <a:cubicBezTo>
                  <a:pt x="317863" y="378823"/>
                  <a:pt x="629194" y="542108"/>
                  <a:pt x="940526" y="705394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00600" y="518160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Very similar to least-squares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0600" y="617220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Just add </a:t>
            </a:r>
            <a:r>
              <a:rPr lang="el-GR" sz="2400" i="1" dirty="0" smtClean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ε</a:t>
            </a:r>
            <a:r>
              <a:rPr lang="en-US" sz="2400" i="1" baseline="30000" dirty="0" smtClean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diagonal of </a:t>
            </a:r>
            <a:r>
              <a:rPr lang="en-US" sz="24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2400" baseline="30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24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endParaRPr lang="en-US" sz="2400" b="1" dirty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3200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3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Prior Information to Solve Inverse Problems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59" y="1291049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small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2971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minimize</a:t>
            </a: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388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</a:t>
            </a:r>
            <a: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kumimoji="0" lang="en-US" sz="4400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733800"/>
            <a:ext cx="621792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59" y="1291049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close to 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&lt;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&gt;</a:t>
            </a:r>
            <a:endParaRPr lang="en-US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2971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minimize</a:t>
            </a: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985551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varies slowly with position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flat)</a:t>
            </a:r>
            <a:endParaRPr lang="en-US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259080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characterize steepness with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first-difference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343400"/>
            <a:ext cx="5562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858000" y="6019800"/>
            <a:ext cx="2057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approximation for dm/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dx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858000" y="5486400"/>
            <a:ext cx="76200" cy="533400"/>
          </a:xfrm>
          <a:custGeom>
            <a:avLst/>
            <a:gdLst>
              <a:gd name="connsiteX0" fmla="*/ 0 w 888274"/>
              <a:gd name="connsiteY0" fmla="*/ 0 h 339634"/>
              <a:gd name="connsiteX1" fmla="*/ 169817 w 888274"/>
              <a:gd name="connsiteY1" fmla="*/ 222069 h 339634"/>
              <a:gd name="connsiteX2" fmla="*/ 888274 w 888274"/>
              <a:gd name="connsiteY2" fmla="*/ 339634 h 33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8274" h="339634">
                <a:moveTo>
                  <a:pt x="0" y="0"/>
                </a:moveTo>
                <a:cubicBezTo>
                  <a:pt x="10885" y="82731"/>
                  <a:pt x="21771" y="165463"/>
                  <a:pt x="169817" y="222069"/>
                </a:cubicBezTo>
                <a:cubicBezTo>
                  <a:pt x="317863" y="278675"/>
                  <a:pt x="603068" y="309154"/>
                  <a:pt x="888274" y="339634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985551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varies smoothly with position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smooth)</a:t>
            </a:r>
            <a:endParaRPr lang="en-US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259080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characterize roughness with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second-difference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343400"/>
            <a:ext cx="5562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858000" y="6019800"/>
            <a:ext cx="2057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approximation for d</a:t>
            </a:r>
            <a:r>
              <a:rPr kumimoji="0" lang="en-US" sz="2400" i="0" u="none" strike="noStrike" kern="120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m/dx</a:t>
            </a:r>
            <a:r>
              <a:rPr kumimoji="0" lang="en-US" sz="2400" i="0" u="none" strike="noStrike" kern="120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0" name="Freeform 9"/>
          <p:cNvSpPr/>
          <p:nvPr/>
        </p:nvSpPr>
        <p:spPr>
          <a:xfrm>
            <a:off x="6858000" y="5486400"/>
            <a:ext cx="76200" cy="533400"/>
          </a:xfrm>
          <a:custGeom>
            <a:avLst/>
            <a:gdLst>
              <a:gd name="connsiteX0" fmla="*/ 0 w 888274"/>
              <a:gd name="connsiteY0" fmla="*/ 0 h 339634"/>
              <a:gd name="connsiteX1" fmla="*/ 169817 w 888274"/>
              <a:gd name="connsiteY1" fmla="*/ 222069 h 339634"/>
              <a:gd name="connsiteX2" fmla="*/ 888274 w 888274"/>
              <a:gd name="connsiteY2" fmla="*/ 339634 h 33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8274" h="339634">
                <a:moveTo>
                  <a:pt x="0" y="0"/>
                </a:moveTo>
                <a:cubicBezTo>
                  <a:pt x="10885" y="82731"/>
                  <a:pt x="21771" y="165463"/>
                  <a:pt x="169817" y="222069"/>
                </a:cubicBezTo>
                <a:cubicBezTo>
                  <a:pt x="317863" y="278675"/>
                  <a:pt x="603068" y="309154"/>
                  <a:pt x="888274" y="339634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38400" y="4648200"/>
            <a:ext cx="28956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590800" y="4648200"/>
          <a:ext cx="2590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/>
                <a:gridCol w="431800"/>
                <a:gridCol w="431800"/>
                <a:gridCol w="431800"/>
                <a:gridCol w="431800"/>
                <a:gridCol w="431800"/>
              </a:tblGrid>
              <a:tr h="3429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-2</a:t>
                      </a:r>
                      <a:endParaRPr lang="en-US" b="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a:t>⋱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a:t>⋱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a:t>⋱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1985551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varies slowly/smoothly with position</a:t>
            </a:r>
            <a:endParaRPr lang="en-US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2971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minimize</a:t>
            </a: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9624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81000" y="50292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with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</a:t>
            </a:r>
            <a:r>
              <a:rPr kumimoji="0" lang="en-US" sz="320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kumimoji="0" lang="en-US" sz="320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98555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Suppose that some data are more accurately determined than others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2971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minimize</a:t>
            </a: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3886200"/>
            <a:ext cx="28479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Purpose of the Lecture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057400"/>
            <a:ext cx="9144000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Classify Inverse Problems as </a:t>
            </a:r>
            <a:r>
              <a:rPr lang="en-US" sz="28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Overdetermined</a:t>
            </a: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, Underdetermined and Mixed-Determined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Further Develop the Notion of A Priori Information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noProof="0" dirty="0" smtClean="0">
                <a:latin typeface="Times New Roman" pitchFamily="18" charset="0"/>
                <a:ea typeface="+mj-ea"/>
                <a:cs typeface="Times New Roman" pitchFamily="18" charset="0"/>
              </a:rPr>
              <a:t>Apply A Priori Information to Solving Inverse Problems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2057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more accurately measured than the other 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2667000"/>
            <a:ext cx="4114800" cy="26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2392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weighted damped least squares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minimize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l-GR" i="1" dirty="0" smtClean="0">
                <a:latin typeface="Cambria Math"/>
                <a:ea typeface="Cambria Math"/>
                <a:cs typeface="Times New Roman" pitchFamily="18" charset="0"/>
              </a:rPr>
              <a:t>ε</a:t>
            </a:r>
            <a:r>
              <a:rPr lang="en-US" i="1" baseline="30000" dirty="0" smtClean="0">
                <a:latin typeface="Cambria Math"/>
                <a:ea typeface="Cambria Math"/>
                <a:cs typeface="Times New Roman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</a:t>
            </a:r>
            <a:b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with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124200"/>
            <a:ext cx="710738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4724400"/>
            <a:ext cx="28479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667000" y="4191000"/>
            <a:ext cx="3733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and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23923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weighted damped least squares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solution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276600"/>
            <a:ext cx="842554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23923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weighted damped least squares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solution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276600"/>
            <a:ext cx="842554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reeform 3"/>
          <p:cNvSpPr/>
          <p:nvPr/>
        </p:nvSpPr>
        <p:spPr>
          <a:xfrm>
            <a:off x="4349931" y="4415246"/>
            <a:ext cx="1907178" cy="1227908"/>
          </a:xfrm>
          <a:custGeom>
            <a:avLst/>
            <a:gdLst>
              <a:gd name="connsiteX0" fmla="*/ 0 w 1907178"/>
              <a:gd name="connsiteY0" fmla="*/ 0 h 1227908"/>
              <a:gd name="connsiteX1" fmla="*/ 1188720 w 1907178"/>
              <a:gd name="connsiteY1" fmla="*/ 339634 h 1227908"/>
              <a:gd name="connsiteX2" fmla="*/ 992778 w 1907178"/>
              <a:gd name="connsiteY2" fmla="*/ 613954 h 1227908"/>
              <a:gd name="connsiteX3" fmla="*/ 1907178 w 1907178"/>
              <a:gd name="connsiteY3" fmla="*/ 1227908 h 1227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7178" h="1227908">
                <a:moveTo>
                  <a:pt x="0" y="0"/>
                </a:moveTo>
                <a:cubicBezTo>
                  <a:pt x="511628" y="118654"/>
                  <a:pt x="1023257" y="237308"/>
                  <a:pt x="1188720" y="339634"/>
                </a:cubicBezTo>
                <a:cubicBezTo>
                  <a:pt x="1354183" y="441960"/>
                  <a:pt x="873035" y="465908"/>
                  <a:pt x="992778" y="613954"/>
                </a:cubicBezTo>
                <a:cubicBezTo>
                  <a:pt x="1112521" y="762000"/>
                  <a:pt x="1509849" y="994954"/>
                  <a:pt x="1907178" y="1227908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53000" y="5638800"/>
            <a:ext cx="4191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 bit complicated, but …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equivalent to solving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438400"/>
            <a:ext cx="7162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81000" y="3886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by simple least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squares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1239520"/>
            <a:ext cx="2971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35433" y="2307770"/>
            <a:ext cx="22860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81200" y="2334664"/>
            <a:ext cx="2301240" cy="203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3657600" y="2785290"/>
            <a:ext cx="16002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5433" y="2307770"/>
            <a:ext cx="22860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334664"/>
            <a:ext cx="2301240" cy="203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3657600" y="2785290"/>
            <a:ext cx="16002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1239520"/>
            <a:ext cx="2971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1752600" y="2743200"/>
            <a:ext cx="5791200" cy="685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0" y="4648200"/>
            <a:ext cx="3810000" cy="16002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top rows</a:t>
            </a:r>
            <a:b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equation </a:t>
            </a:r>
            <a:r>
              <a:rPr lang="en-US" sz="32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Gm</a:t>
            </a:r>
            <a:r>
              <a:rPr lang="en-US" sz="32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sz="32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weighted by </a:t>
            </a:r>
            <a:r>
              <a:rPr lang="en-US" sz="32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</a:t>
            </a:r>
            <a:r>
              <a:rPr lang="en-US" sz="3200" baseline="-25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lang="en-US" sz="3200" baseline="30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1/2</a:t>
            </a:r>
            <a:endParaRPr lang="en-US" sz="3200" baseline="30000" dirty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592286" y="3526971"/>
            <a:ext cx="1567543" cy="1645920"/>
          </a:xfrm>
          <a:custGeom>
            <a:avLst/>
            <a:gdLst>
              <a:gd name="connsiteX0" fmla="*/ 0 w 1567543"/>
              <a:gd name="connsiteY0" fmla="*/ 0 h 1645920"/>
              <a:gd name="connsiteX1" fmla="*/ 1358537 w 1567543"/>
              <a:gd name="connsiteY1" fmla="*/ 940526 h 1645920"/>
              <a:gd name="connsiteX2" fmla="*/ 1214845 w 1567543"/>
              <a:gd name="connsiteY2" fmla="*/ 1149532 h 1645920"/>
              <a:gd name="connsiteX3" fmla="*/ 1567543 w 1567543"/>
              <a:gd name="connsiteY3" fmla="*/ 164592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7543" h="1645920">
                <a:moveTo>
                  <a:pt x="0" y="0"/>
                </a:moveTo>
                <a:cubicBezTo>
                  <a:pt x="578031" y="374468"/>
                  <a:pt x="1156063" y="748937"/>
                  <a:pt x="1358537" y="940526"/>
                </a:cubicBezTo>
                <a:cubicBezTo>
                  <a:pt x="1561011" y="1132115"/>
                  <a:pt x="1180011" y="1031966"/>
                  <a:pt x="1214845" y="1149532"/>
                </a:cubicBezTo>
                <a:cubicBezTo>
                  <a:pt x="1249679" y="1267098"/>
                  <a:pt x="1408611" y="1456509"/>
                  <a:pt x="1567543" y="1645920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5433" y="2438400"/>
            <a:ext cx="22860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465294"/>
            <a:ext cx="2301240" cy="203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657600" y="2915920"/>
            <a:ext cx="16002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1239520"/>
            <a:ext cx="2971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1752600" y="3581400"/>
            <a:ext cx="5791200" cy="685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0" y="4648200"/>
            <a:ext cx="3810000" cy="16002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top rows</a:t>
            </a:r>
            <a:b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priori equation </a:t>
            </a:r>
            <a:r>
              <a:rPr lang="en-US" sz="32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32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sz="32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&lt;m&gt;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weighted by </a:t>
            </a:r>
            <a:r>
              <a:rPr lang="el-GR" sz="3200" i="1" dirty="0" smtClean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ε</a:t>
            </a:r>
            <a:r>
              <a:rPr lang="el-GR" sz="3200" i="1" dirty="0" smtClean="0">
                <a:latin typeface="Cambria Math"/>
                <a:ea typeface="Cambria Math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endParaRPr lang="en-US" sz="3200" baseline="30000" dirty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267200" y="4190999"/>
            <a:ext cx="892629" cy="981891"/>
          </a:xfrm>
          <a:custGeom>
            <a:avLst/>
            <a:gdLst>
              <a:gd name="connsiteX0" fmla="*/ 0 w 1567543"/>
              <a:gd name="connsiteY0" fmla="*/ 0 h 1645920"/>
              <a:gd name="connsiteX1" fmla="*/ 1358537 w 1567543"/>
              <a:gd name="connsiteY1" fmla="*/ 940526 h 1645920"/>
              <a:gd name="connsiteX2" fmla="*/ 1214845 w 1567543"/>
              <a:gd name="connsiteY2" fmla="*/ 1149532 h 1645920"/>
              <a:gd name="connsiteX3" fmla="*/ 1567543 w 1567543"/>
              <a:gd name="connsiteY3" fmla="*/ 164592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7543" h="1645920">
                <a:moveTo>
                  <a:pt x="0" y="0"/>
                </a:moveTo>
                <a:cubicBezTo>
                  <a:pt x="578031" y="374468"/>
                  <a:pt x="1156063" y="748937"/>
                  <a:pt x="1358537" y="940526"/>
                </a:cubicBezTo>
                <a:cubicBezTo>
                  <a:pt x="1561011" y="1132115"/>
                  <a:pt x="1180011" y="1031966"/>
                  <a:pt x="1214845" y="1149532"/>
                </a:cubicBezTo>
                <a:cubicBezTo>
                  <a:pt x="1249679" y="1267098"/>
                  <a:pt x="1408611" y="1456509"/>
                  <a:pt x="1567543" y="1645920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05000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can even use this equation to implement constraints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just by making </a:t>
            </a:r>
            <a:r>
              <a:rPr lang="el-GR" dirty="0" smtClean="0">
                <a:latin typeface="Cambria Math"/>
                <a:ea typeface="Cambria Math"/>
                <a:cs typeface="Times New Roman" pitchFamily="18" charset="0"/>
              </a:rPr>
              <a:t>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very large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392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fill in missing data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discretized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version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m(z)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86000" y="5181600"/>
            <a:ext cx="4572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286000" y="3048000"/>
            <a:ext cx="0" cy="2133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762000" y="3810000"/>
            <a:ext cx="1447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m(</a:t>
            </a:r>
            <a:r>
              <a:rPr lang="en-US" sz="3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z</a:t>
            </a:r>
            <a:r>
              <a:rPr lang="en-US" sz="32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kumimoji="0" lang="en-US" sz="32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733800" y="5410200"/>
            <a:ext cx="1600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z</a:t>
            </a:r>
            <a:r>
              <a:rPr kumimoji="0" lang="en-US" sz="32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endParaRPr kumimoji="0" lang="en-US" sz="32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400800" y="5029200"/>
            <a:ext cx="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2057400" y="5334000"/>
            <a:ext cx="533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0</a:t>
            </a:r>
            <a:endParaRPr kumimoji="0" lang="en-US" sz="32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897877" y="5334000"/>
            <a:ext cx="990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100</a:t>
            </a:r>
            <a:endParaRPr kumimoji="0" lang="en-US" sz="32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33800" y="4419600"/>
            <a:ext cx="152400" cy="1524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4800" y="5013959"/>
            <a:ext cx="152400" cy="1524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181600" y="3733800"/>
            <a:ext cx="152400" cy="1524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88874" y="3237411"/>
            <a:ext cx="152400" cy="1524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43600" y="3429000"/>
            <a:ext cx="152400" cy="1524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324600" y="4191000"/>
            <a:ext cx="152400" cy="1524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724400" y="4724400"/>
            <a:ext cx="152400" cy="1524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95600" y="3226526"/>
            <a:ext cx="152400" cy="1524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527663" y="3555274"/>
            <a:ext cx="152400" cy="1524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225041" y="4116978"/>
            <a:ext cx="152400" cy="1524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3124200" y="3124200"/>
            <a:ext cx="783771" cy="357051"/>
          </a:xfrm>
          <a:custGeom>
            <a:avLst/>
            <a:gdLst>
              <a:gd name="connsiteX0" fmla="*/ 0 w 783771"/>
              <a:gd name="connsiteY0" fmla="*/ 143691 h 357051"/>
              <a:gd name="connsiteX1" fmla="*/ 287383 w 783771"/>
              <a:gd name="connsiteY1" fmla="*/ 104502 h 357051"/>
              <a:gd name="connsiteX2" fmla="*/ 235131 w 783771"/>
              <a:gd name="connsiteY2" fmla="*/ 339634 h 357051"/>
              <a:gd name="connsiteX3" fmla="*/ 783771 w 783771"/>
              <a:gd name="connsiteY3" fmla="*/ 0 h 35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771" h="357051">
                <a:moveTo>
                  <a:pt x="0" y="143691"/>
                </a:moveTo>
                <a:cubicBezTo>
                  <a:pt x="124097" y="107768"/>
                  <a:pt x="248195" y="71845"/>
                  <a:pt x="287383" y="104502"/>
                </a:cubicBezTo>
                <a:cubicBezTo>
                  <a:pt x="326571" y="137159"/>
                  <a:pt x="152400" y="357051"/>
                  <a:pt x="235131" y="339634"/>
                </a:cubicBezTo>
                <a:cubicBezTo>
                  <a:pt x="317862" y="322217"/>
                  <a:pt x="550816" y="161108"/>
                  <a:pt x="783771" y="0"/>
                </a:cubicBezTo>
              </a:path>
            </a:pathLst>
          </a:custGeom>
          <a:ln w="28575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291841" y="2743200"/>
            <a:ext cx="1600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kumimoji="0" lang="en-US" sz="32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j</a:t>
            </a:r>
            <a:endParaRPr kumimoji="0" lang="en-US" sz="32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3200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1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Classification of Inverse Problems on the Basis of Information Content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up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/>
          <a:lstStyle/>
          <a:p>
            <a:pPr algn="ctr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M=100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model parameters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57200" y="17526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N&lt;M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data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57200" y="2708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data, when available, gives values of model parameter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3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32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n-US" sz="3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32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j</a:t>
            </a:r>
            <a:endParaRPr lang="en-US" sz="3200" i="1" baseline="-25000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3200" baseline="-25000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509452" y="3683721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3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n-US" sz="3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Gm</a:t>
            </a:r>
            <a:endParaRPr kumimoji="0" lang="en-US" sz="32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4807131" y="4140926"/>
            <a:ext cx="1606732" cy="452845"/>
          </a:xfrm>
          <a:custGeom>
            <a:avLst/>
            <a:gdLst>
              <a:gd name="connsiteX0" fmla="*/ 0 w 1606732"/>
              <a:gd name="connsiteY0" fmla="*/ 65314 h 452845"/>
              <a:gd name="connsiteX1" fmla="*/ 391886 w 1606732"/>
              <a:gd name="connsiteY1" fmla="*/ 209005 h 452845"/>
              <a:gd name="connsiteX2" fmla="*/ 391886 w 1606732"/>
              <a:gd name="connsiteY2" fmla="*/ 418011 h 452845"/>
              <a:gd name="connsiteX3" fmla="*/ 1606732 w 1606732"/>
              <a:gd name="connsiteY3" fmla="*/ 0 h 452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6732" h="452845">
                <a:moveTo>
                  <a:pt x="0" y="65314"/>
                </a:moveTo>
                <a:cubicBezTo>
                  <a:pt x="163286" y="107768"/>
                  <a:pt x="326572" y="150222"/>
                  <a:pt x="391886" y="209005"/>
                </a:cubicBezTo>
                <a:cubicBezTo>
                  <a:pt x="457200" y="267788"/>
                  <a:pt x="189412" y="452845"/>
                  <a:pt x="391886" y="418011"/>
                </a:cubicBezTo>
                <a:cubicBezTo>
                  <a:pt x="594360" y="383177"/>
                  <a:pt x="1100546" y="191588"/>
                  <a:pt x="1606732" y="0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6096000" y="3505200"/>
            <a:ext cx="28194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associates datum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with corresponding model parameter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each row has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M-1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zeros and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 single one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57200" y="53340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 priori information of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smoothness in interior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x’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flatness</a:t>
            </a:r>
            <a:r>
              <a:rPr kumimoji="0" lang="en-US" sz="32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at ends</a:t>
            </a:r>
            <a:endParaRPr kumimoji="0" lang="en-US" sz="32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F 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f</a:t>
            </a:r>
            <a:endParaRPr lang="en-US" b="1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133600"/>
            <a:ext cx="61531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2209800"/>
            <a:ext cx="990600" cy="27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F 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f</a:t>
            </a:r>
            <a:endParaRPr lang="en-US" b="1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133600"/>
            <a:ext cx="61531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2209800"/>
            <a:ext cx="990600" cy="27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990600" y="2057400"/>
            <a:ext cx="7086600" cy="10668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 rot="20008036" flipV="1">
            <a:off x="4521166" y="1184459"/>
            <a:ext cx="1669869" cy="507274"/>
          </a:xfrm>
          <a:custGeom>
            <a:avLst/>
            <a:gdLst>
              <a:gd name="connsiteX0" fmla="*/ 0 w 1606732"/>
              <a:gd name="connsiteY0" fmla="*/ 65314 h 452845"/>
              <a:gd name="connsiteX1" fmla="*/ 391886 w 1606732"/>
              <a:gd name="connsiteY1" fmla="*/ 209005 h 452845"/>
              <a:gd name="connsiteX2" fmla="*/ 391886 w 1606732"/>
              <a:gd name="connsiteY2" fmla="*/ 418011 h 452845"/>
              <a:gd name="connsiteX3" fmla="*/ 1606732 w 1606732"/>
              <a:gd name="connsiteY3" fmla="*/ 0 h 452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6732" h="452845">
                <a:moveTo>
                  <a:pt x="0" y="65314"/>
                </a:moveTo>
                <a:cubicBezTo>
                  <a:pt x="163286" y="107768"/>
                  <a:pt x="326572" y="150222"/>
                  <a:pt x="391886" y="209005"/>
                </a:cubicBezTo>
                <a:cubicBezTo>
                  <a:pt x="457200" y="267788"/>
                  <a:pt x="189412" y="452845"/>
                  <a:pt x="391886" y="418011"/>
                </a:cubicBezTo>
                <a:cubicBezTo>
                  <a:pt x="594360" y="383177"/>
                  <a:pt x="1100546" y="191588"/>
                  <a:pt x="1606732" y="0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13811" y="306973"/>
            <a:ext cx="2930189" cy="19632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associates datum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with corresponding model parameter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F 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f</a:t>
            </a:r>
            <a:endParaRPr lang="en-US" b="1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133600"/>
            <a:ext cx="61531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2209800"/>
            <a:ext cx="990600" cy="27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990600" y="3215641"/>
            <a:ext cx="7162800" cy="9144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 rot="18116361" flipV="1">
            <a:off x="4525849" y="2089644"/>
            <a:ext cx="1866907" cy="388603"/>
          </a:xfrm>
          <a:custGeom>
            <a:avLst/>
            <a:gdLst>
              <a:gd name="connsiteX0" fmla="*/ 0 w 1606732"/>
              <a:gd name="connsiteY0" fmla="*/ 65314 h 452845"/>
              <a:gd name="connsiteX1" fmla="*/ 391886 w 1606732"/>
              <a:gd name="connsiteY1" fmla="*/ 209005 h 452845"/>
              <a:gd name="connsiteX2" fmla="*/ 391886 w 1606732"/>
              <a:gd name="connsiteY2" fmla="*/ 418011 h 452845"/>
              <a:gd name="connsiteX3" fmla="*/ 1606732 w 1606732"/>
              <a:gd name="connsiteY3" fmla="*/ 0 h 452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6732" h="452845">
                <a:moveTo>
                  <a:pt x="0" y="65314"/>
                </a:moveTo>
                <a:cubicBezTo>
                  <a:pt x="163286" y="107768"/>
                  <a:pt x="326572" y="150222"/>
                  <a:pt x="391886" y="209005"/>
                </a:cubicBezTo>
                <a:cubicBezTo>
                  <a:pt x="457200" y="267788"/>
                  <a:pt x="189412" y="452845"/>
                  <a:pt x="391886" y="418011"/>
                </a:cubicBezTo>
                <a:cubicBezTo>
                  <a:pt x="594360" y="383177"/>
                  <a:pt x="1100546" y="191588"/>
                  <a:pt x="1606732" y="0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13811" y="990600"/>
            <a:ext cx="2930189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roughness in interior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F 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f</a:t>
            </a:r>
            <a:endParaRPr lang="en-US" b="1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133600"/>
            <a:ext cx="61531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2209800"/>
            <a:ext cx="990600" cy="27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 flipV="1">
            <a:off x="1066800" y="4343400"/>
            <a:ext cx="7162800" cy="3048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 rot="18024356">
            <a:off x="3908146" y="2777594"/>
            <a:ext cx="3080306" cy="214170"/>
          </a:xfrm>
          <a:custGeom>
            <a:avLst/>
            <a:gdLst>
              <a:gd name="connsiteX0" fmla="*/ 0 w 1606732"/>
              <a:gd name="connsiteY0" fmla="*/ 65314 h 452845"/>
              <a:gd name="connsiteX1" fmla="*/ 391886 w 1606732"/>
              <a:gd name="connsiteY1" fmla="*/ 209005 h 452845"/>
              <a:gd name="connsiteX2" fmla="*/ 391886 w 1606732"/>
              <a:gd name="connsiteY2" fmla="*/ 418011 h 452845"/>
              <a:gd name="connsiteX3" fmla="*/ 1606732 w 1606732"/>
              <a:gd name="connsiteY3" fmla="*/ 0 h 452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6732" h="452845">
                <a:moveTo>
                  <a:pt x="0" y="65314"/>
                </a:moveTo>
                <a:cubicBezTo>
                  <a:pt x="163286" y="107768"/>
                  <a:pt x="326572" y="150222"/>
                  <a:pt x="391886" y="209005"/>
                </a:cubicBezTo>
                <a:cubicBezTo>
                  <a:pt x="457200" y="267788"/>
                  <a:pt x="189412" y="452845"/>
                  <a:pt x="391886" y="418011"/>
                </a:cubicBezTo>
                <a:cubicBezTo>
                  <a:pt x="594360" y="383177"/>
                  <a:pt x="1100546" y="191588"/>
                  <a:pt x="1606732" y="0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562600" y="838200"/>
            <a:ext cx="2930189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steepness at left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F 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f</a:t>
            </a:r>
            <a:endParaRPr lang="en-US" b="1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133600"/>
            <a:ext cx="61531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2209800"/>
            <a:ext cx="990600" cy="27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 flipV="1">
            <a:off x="1066800" y="4643849"/>
            <a:ext cx="7162800" cy="3048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 rot="18024356">
            <a:off x="4132311" y="3180436"/>
            <a:ext cx="3080306" cy="214170"/>
          </a:xfrm>
          <a:custGeom>
            <a:avLst/>
            <a:gdLst>
              <a:gd name="connsiteX0" fmla="*/ 0 w 1606732"/>
              <a:gd name="connsiteY0" fmla="*/ 65314 h 452845"/>
              <a:gd name="connsiteX1" fmla="*/ 391886 w 1606732"/>
              <a:gd name="connsiteY1" fmla="*/ 209005 h 452845"/>
              <a:gd name="connsiteX2" fmla="*/ 391886 w 1606732"/>
              <a:gd name="connsiteY2" fmla="*/ 418011 h 452845"/>
              <a:gd name="connsiteX3" fmla="*/ 1606732 w 1606732"/>
              <a:gd name="connsiteY3" fmla="*/ 0 h 452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6732" h="452845">
                <a:moveTo>
                  <a:pt x="0" y="65314"/>
                </a:moveTo>
                <a:cubicBezTo>
                  <a:pt x="163286" y="107768"/>
                  <a:pt x="326572" y="150222"/>
                  <a:pt x="391886" y="209005"/>
                </a:cubicBezTo>
                <a:cubicBezTo>
                  <a:pt x="457200" y="267788"/>
                  <a:pt x="189412" y="452845"/>
                  <a:pt x="391886" y="418011"/>
                </a:cubicBezTo>
                <a:cubicBezTo>
                  <a:pt x="594360" y="383177"/>
                  <a:pt x="1100546" y="191588"/>
                  <a:pt x="1606732" y="0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943600" y="1295400"/>
            <a:ext cx="2930189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steepness at right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computational efficiency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38400"/>
            <a:ext cx="8229600" cy="19050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sparse matrices</a:t>
            </a:r>
          </a:p>
          <a:p>
            <a:pPr marL="514350" indent="-514350"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solver that does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require forming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endParaRPr lang="en-US" b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Sparse matrices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8382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spalloc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(N, M, 3*N);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2A. Use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Biconjugate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Gradient Algorithm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(an iterative method to solve 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Fm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0" y="2215515"/>
            <a:ext cx="9144000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clear 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Courier New" pitchFamily="49" charset="0"/>
                <a:ea typeface="Times New Roman"/>
                <a:cs typeface="Courier New" pitchFamily="49" charset="0"/>
              </a:rPr>
              <a:t>global F;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 - -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tol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1e-6;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maxit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3*M;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mest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bicg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@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weightedleastsquaresfcn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F'*f,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tol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maxit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);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6477000" y="4114800"/>
            <a:ext cx="640080" cy="1306286"/>
          </a:xfrm>
          <a:custGeom>
            <a:avLst/>
            <a:gdLst>
              <a:gd name="connsiteX0" fmla="*/ 640080 w 640080"/>
              <a:gd name="connsiteY0" fmla="*/ 0 h 1306286"/>
              <a:gd name="connsiteX1" fmla="*/ 209006 w 640080"/>
              <a:gd name="connsiteY1" fmla="*/ 391886 h 1306286"/>
              <a:gd name="connsiteX2" fmla="*/ 431075 w 640080"/>
              <a:gd name="connsiteY2" fmla="*/ 679269 h 1306286"/>
              <a:gd name="connsiteX3" fmla="*/ 0 w 640080"/>
              <a:gd name="connsiteY3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080" h="1306286">
                <a:moveTo>
                  <a:pt x="640080" y="0"/>
                </a:moveTo>
                <a:cubicBezTo>
                  <a:pt x="441960" y="139337"/>
                  <a:pt x="243840" y="278675"/>
                  <a:pt x="209006" y="391886"/>
                </a:cubicBezTo>
                <a:cubicBezTo>
                  <a:pt x="174172" y="505097"/>
                  <a:pt x="465909" y="526869"/>
                  <a:pt x="431075" y="679269"/>
                </a:cubicBezTo>
                <a:cubicBezTo>
                  <a:pt x="396241" y="831669"/>
                  <a:pt x="198120" y="1068977"/>
                  <a:pt x="0" y="1306286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114800" y="5410200"/>
            <a:ext cx="3733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stop iterations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when solution is good enough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2A. Use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Biconjugate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Gradient Algorithm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(an iterative method to solve 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Fm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0" y="2215515"/>
            <a:ext cx="9144000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clear 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Courier New" pitchFamily="49" charset="0"/>
                <a:ea typeface="Times New Roman"/>
                <a:cs typeface="Courier New" pitchFamily="49" charset="0"/>
              </a:rPr>
              <a:t>global F;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 - -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tol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1e-6;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maxit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3*M;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mest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bicg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@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weightedleastsquaresfcn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F'*f,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tol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maxit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);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391400" y="4114800"/>
            <a:ext cx="640080" cy="1306286"/>
          </a:xfrm>
          <a:custGeom>
            <a:avLst/>
            <a:gdLst>
              <a:gd name="connsiteX0" fmla="*/ 640080 w 640080"/>
              <a:gd name="connsiteY0" fmla="*/ 0 h 1306286"/>
              <a:gd name="connsiteX1" fmla="*/ 209006 w 640080"/>
              <a:gd name="connsiteY1" fmla="*/ 391886 h 1306286"/>
              <a:gd name="connsiteX2" fmla="*/ 431075 w 640080"/>
              <a:gd name="connsiteY2" fmla="*/ 679269 h 1306286"/>
              <a:gd name="connsiteX3" fmla="*/ 0 w 640080"/>
              <a:gd name="connsiteY3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080" h="1306286">
                <a:moveTo>
                  <a:pt x="640080" y="0"/>
                </a:moveTo>
                <a:cubicBezTo>
                  <a:pt x="441960" y="139337"/>
                  <a:pt x="243840" y="278675"/>
                  <a:pt x="209006" y="391886"/>
                </a:cubicBezTo>
                <a:cubicBezTo>
                  <a:pt x="174172" y="505097"/>
                  <a:pt x="465909" y="526869"/>
                  <a:pt x="431075" y="679269"/>
                </a:cubicBezTo>
                <a:cubicBezTo>
                  <a:pt x="396241" y="831669"/>
                  <a:pt x="198120" y="1068977"/>
                  <a:pt x="0" y="1306286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19600" y="5410200"/>
            <a:ext cx="38862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stop iterations after maximum iteration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is reached, regardless of whether it is good enough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3657600"/>
            <a:ext cx="6400800" cy="27432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8200" y="3657600"/>
            <a:ext cx="3200400" cy="2743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133600" y="3505200"/>
            <a:ext cx="2209800" cy="3124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86400" y="3352800"/>
            <a:ext cx="1447800" cy="32766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152400"/>
            <a:ext cx="9144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“Even Determined”</a:t>
            </a:r>
          </a:p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Exactly enough data is available to determine the model parameters</a:t>
            </a:r>
          </a:p>
          <a:p>
            <a:pPr algn="ctr"/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E=0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and solution unique</a:t>
            </a:r>
          </a:p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(a rare case)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2A. Use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Biconjugate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Gradient Algorithm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(an iterative method to solve 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Fm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0" y="2215515"/>
            <a:ext cx="9144000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clear 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Courier New" pitchFamily="49" charset="0"/>
                <a:ea typeface="Times New Roman"/>
                <a:cs typeface="Courier New" pitchFamily="49" charset="0"/>
              </a:rPr>
              <a:t>global F;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 - -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tol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1e-6;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maxit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3*M;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mest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bicg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@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weightedleastsquaresfcn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F'*f,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tol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maxit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);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715000" y="4114800"/>
            <a:ext cx="640080" cy="1306286"/>
          </a:xfrm>
          <a:custGeom>
            <a:avLst/>
            <a:gdLst>
              <a:gd name="connsiteX0" fmla="*/ 640080 w 640080"/>
              <a:gd name="connsiteY0" fmla="*/ 0 h 1306286"/>
              <a:gd name="connsiteX1" fmla="*/ 209006 w 640080"/>
              <a:gd name="connsiteY1" fmla="*/ 391886 h 1306286"/>
              <a:gd name="connsiteX2" fmla="*/ 431075 w 640080"/>
              <a:gd name="connsiteY2" fmla="*/ 679269 h 1306286"/>
              <a:gd name="connsiteX3" fmla="*/ 0 w 640080"/>
              <a:gd name="connsiteY3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080" h="1306286">
                <a:moveTo>
                  <a:pt x="640080" y="0"/>
                </a:moveTo>
                <a:cubicBezTo>
                  <a:pt x="441960" y="139337"/>
                  <a:pt x="243840" y="278675"/>
                  <a:pt x="209006" y="391886"/>
                </a:cubicBezTo>
                <a:cubicBezTo>
                  <a:pt x="174172" y="505097"/>
                  <a:pt x="465909" y="526869"/>
                  <a:pt x="431075" y="679269"/>
                </a:cubicBezTo>
                <a:cubicBezTo>
                  <a:pt x="396241" y="831669"/>
                  <a:pt x="198120" y="1068977"/>
                  <a:pt x="0" y="1306286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53000" y="5410200"/>
            <a:ext cx="152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kumimoji="0" lang="en-US" sz="44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2A. Use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Biconjugate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Gradient Algorithm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(an iterative method to solve 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Fm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0" y="2215515"/>
            <a:ext cx="9144000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clear 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Courier New" pitchFamily="49" charset="0"/>
                <a:ea typeface="Times New Roman"/>
                <a:cs typeface="Courier New" pitchFamily="49" charset="0"/>
              </a:rPr>
              <a:t>global F;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 - -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tol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1e-6;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maxit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3*M;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mest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bicg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@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weightedleastsquaresfcn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F'*f,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tol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maxit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);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048000" y="4191000"/>
            <a:ext cx="640080" cy="1306286"/>
          </a:xfrm>
          <a:custGeom>
            <a:avLst/>
            <a:gdLst>
              <a:gd name="connsiteX0" fmla="*/ 640080 w 640080"/>
              <a:gd name="connsiteY0" fmla="*/ 0 h 1306286"/>
              <a:gd name="connsiteX1" fmla="*/ 209006 w 640080"/>
              <a:gd name="connsiteY1" fmla="*/ 391886 h 1306286"/>
              <a:gd name="connsiteX2" fmla="*/ 431075 w 640080"/>
              <a:gd name="connsiteY2" fmla="*/ 679269 h 1306286"/>
              <a:gd name="connsiteX3" fmla="*/ 0 w 640080"/>
              <a:gd name="connsiteY3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080" h="1306286">
                <a:moveTo>
                  <a:pt x="640080" y="0"/>
                </a:moveTo>
                <a:cubicBezTo>
                  <a:pt x="441960" y="139337"/>
                  <a:pt x="243840" y="278675"/>
                  <a:pt x="209006" y="391886"/>
                </a:cubicBezTo>
                <a:cubicBezTo>
                  <a:pt x="174172" y="505097"/>
                  <a:pt x="465909" y="526869"/>
                  <a:pt x="431075" y="679269"/>
                </a:cubicBezTo>
                <a:cubicBezTo>
                  <a:pt x="396241" y="831669"/>
                  <a:pt x="198120" y="1068977"/>
                  <a:pt x="0" y="1306286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09800" y="5562600"/>
            <a:ext cx="3962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function that calculates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kumimoji="0" lang="en-US" sz="44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 </a:t>
            </a:r>
            <a: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times a vector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v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2B. Function to multiply a vector by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b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do as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y = F</a:t>
            </a:r>
            <a:r>
              <a:rPr lang="en-US" b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Fv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so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F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 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never calculated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1905000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smtClean="0">
                <a:latin typeface="Courier New" pitchFamily="49" charset="0"/>
                <a:ea typeface="Times New Roman"/>
                <a:cs typeface="Courier New" pitchFamily="49" charset="0"/>
              </a:rPr>
              <a:t>function y = </a:t>
            </a:r>
            <a:r>
              <a:rPr lang="en-US" sz="2200" b="1" dirty="0" err="1" smtClean="0">
                <a:latin typeface="Courier New" pitchFamily="49" charset="0"/>
                <a:ea typeface="Times New Roman"/>
                <a:cs typeface="Courier New" pitchFamily="49" charset="0"/>
              </a:rPr>
              <a:t>weightedleastsquaresfcn</a:t>
            </a:r>
            <a:r>
              <a:rPr lang="en-US" sz="2200" b="1" dirty="0" smtClean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2200" b="1" dirty="0" err="1" smtClean="0">
                <a:latin typeface="Courier New" pitchFamily="49" charset="0"/>
                <a:ea typeface="Times New Roman"/>
                <a:cs typeface="Courier New" pitchFamily="49" charset="0"/>
              </a:rPr>
              <a:t>v,transp_flag</a:t>
            </a:r>
            <a:r>
              <a:rPr lang="en-US" sz="2200" b="1" dirty="0" smtClean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smtClean="0">
                <a:latin typeface="Courier New" pitchFamily="49" charset="0"/>
                <a:ea typeface="Times New Roman"/>
                <a:cs typeface="Courier New" pitchFamily="49" charset="0"/>
              </a:rPr>
              <a:t>global F;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smtClean="0">
                <a:latin typeface="Courier New" pitchFamily="49" charset="0"/>
                <a:ea typeface="Times New Roman"/>
                <a:cs typeface="Courier New" pitchFamily="49" charset="0"/>
              </a:rPr>
              <a:t>temp = F*v;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smtClean="0">
                <a:latin typeface="Courier New" pitchFamily="49" charset="0"/>
                <a:ea typeface="Times New Roman"/>
                <a:cs typeface="Courier New" pitchFamily="49" charset="0"/>
              </a:rPr>
              <a:t>y = F'*temp;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smtClean="0">
                <a:latin typeface="Courier New" pitchFamily="49" charset="0"/>
                <a:ea typeface="Times New Roman"/>
                <a:cs typeface="Courier New" pitchFamily="49" charset="0"/>
              </a:rPr>
              <a:t>return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304800" y="1600200"/>
            <a:ext cx="8115300" cy="3890666"/>
            <a:chOff x="1524000" y="2438400"/>
            <a:chExt cx="5410200" cy="259377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8571" b="6250"/>
            <a:stretch>
              <a:fillRect/>
            </a:stretch>
          </p:blipFill>
          <p:spPr bwMode="auto">
            <a:xfrm>
              <a:off x="2057400" y="2438400"/>
              <a:ext cx="4876800" cy="228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4191000" y="4724400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</a:rPr>
                <a:t>z</a:t>
              </a:r>
              <a:endParaRPr lang="en-US" sz="2400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24000" y="3429000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</a:rPr>
                <a:t>m(z)</a:t>
              </a:r>
              <a:endParaRPr lang="en-US" sz="2400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686425" y="25527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Oval 8"/>
            <p:cNvSpPr/>
            <p:nvPr/>
          </p:nvSpPr>
          <p:spPr>
            <a:xfrm>
              <a:off x="4695825" y="405765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Oval 9"/>
            <p:cNvSpPr/>
            <p:nvPr/>
          </p:nvSpPr>
          <p:spPr>
            <a:xfrm>
              <a:off x="2886075" y="25527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" name="Oval 10"/>
            <p:cNvSpPr/>
            <p:nvPr/>
          </p:nvSpPr>
          <p:spPr>
            <a:xfrm>
              <a:off x="3714750" y="3724275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Oval 11"/>
            <p:cNvSpPr/>
            <p:nvPr/>
          </p:nvSpPr>
          <p:spPr>
            <a:xfrm>
              <a:off x="4210050" y="4410075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Oval 12"/>
            <p:cNvSpPr/>
            <p:nvPr/>
          </p:nvSpPr>
          <p:spPr>
            <a:xfrm>
              <a:off x="5962650" y="272415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Oval 13"/>
            <p:cNvSpPr/>
            <p:nvPr/>
          </p:nvSpPr>
          <p:spPr>
            <a:xfrm>
              <a:off x="6362700" y="3495675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Oval 14"/>
            <p:cNvSpPr/>
            <p:nvPr/>
          </p:nvSpPr>
          <p:spPr>
            <a:xfrm>
              <a:off x="5200650" y="3019425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Oval 15"/>
            <p:cNvSpPr/>
            <p:nvPr/>
          </p:nvSpPr>
          <p:spPr>
            <a:xfrm>
              <a:off x="2562225" y="2847975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Oval 16"/>
            <p:cNvSpPr/>
            <p:nvPr/>
          </p:nvSpPr>
          <p:spPr>
            <a:xfrm>
              <a:off x="2219325" y="3495675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Oval 17"/>
            <p:cNvSpPr/>
            <p:nvPr/>
          </p:nvSpPr>
          <p:spPr>
            <a:xfrm>
              <a:off x="2800350" y="2581275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3657600"/>
            <a:ext cx="6400800" cy="27432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8200" y="3657600"/>
            <a:ext cx="3200400" cy="2743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133600" y="3505200"/>
            <a:ext cx="2209800" cy="3124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86400" y="3352800"/>
            <a:ext cx="1447800" cy="32766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152400"/>
            <a:ext cx="914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“Over Determined”</a:t>
            </a:r>
          </a:p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More than enough data is available to determine the model parameters</a:t>
            </a:r>
          </a:p>
          <a:p>
            <a:pPr algn="ctr"/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E&gt;0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and solution unique</a:t>
            </a:r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514600" y="3505200"/>
            <a:ext cx="228600" cy="29718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76800" y="3505200"/>
            <a:ext cx="1524000" cy="3048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429000" y="3505200"/>
            <a:ext cx="3886200" cy="3124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19200" y="4267200"/>
            <a:ext cx="6858000" cy="838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3657600"/>
            <a:ext cx="6400800" cy="27432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8200" y="3657600"/>
            <a:ext cx="3200400" cy="2743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133600" y="3505200"/>
            <a:ext cx="2209800" cy="3124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152400"/>
            <a:ext cx="9144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“Under Determined”</a:t>
            </a:r>
          </a:p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Insufficient data is available to determine all the model parameters</a:t>
            </a:r>
          </a:p>
          <a:p>
            <a:pPr algn="ctr"/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E=0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and solution non-unique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3657600"/>
            <a:ext cx="6400800" cy="27432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8200" y="3657600"/>
            <a:ext cx="3200400" cy="2743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143000" y="4038600"/>
            <a:ext cx="7010400" cy="1905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5334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This configuration is also underdetermined</a:t>
            </a:r>
          </a:p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since only the mean is determined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3657600"/>
            <a:ext cx="6400800" cy="27432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8200" y="3657600"/>
            <a:ext cx="3200400" cy="2743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133600" y="3505200"/>
            <a:ext cx="2209800" cy="3124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152400"/>
            <a:ext cx="9144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“Mixed Determined”</a:t>
            </a:r>
          </a:p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More than enough data is available to constrain some the model parameters</a:t>
            </a:r>
          </a:p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Insufficient data is available to constrain other model parameters</a:t>
            </a:r>
          </a:p>
          <a:p>
            <a:pPr algn="ctr"/>
            <a:r>
              <a:rPr lang="en-US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E&gt;0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and solution non-unique </a:t>
            </a:r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514600" y="3505200"/>
            <a:ext cx="228600" cy="29718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48000" y="3505200"/>
            <a:ext cx="1524000" cy="3048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5150</TotalTime>
  <Words>1795</Words>
  <Application>Microsoft Office PowerPoint</Application>
  <PresentationFormat>On-screen Show (4:3)</PresentationFormat>
  <Paragraphs>305</Paragraphs>
  <Slides>53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Lecture 5   A Priori Information and Weighted Least Squared</vt:lpstr>
      <vt:lpstr>Syllabus</vt:lpstr>
      <vt:lpstr>Purpose of the Lecture</vt:lpstr>
      <vt:lpstr>Part 1  Classification of Inverse Problems on the Basis of Information Content</vt:lpstr>
      <vt:lpstr>Slide 5</vt:lpstr>
      <vt:lpstr>Slide 6</vt:lpstr>
      <vt:lpstr>Slide 7</vt:lpstr>
      <vt:lpstr>Slide 8</vt:lpstr>
      <vt:lpstr>Slide 9</vt:lpstr>
      <vt:lpstr>Slide 10</vt:lpstr>
      <vt:lpstr>mixed-determined</vt:lpstr>
      <vt:lpstr>what to do?</vt:lpstr>
      <vt:lpstr>Part 2  a priori information </vt:lpstr>
      <vt:lpstr>a priori information  preconceptions about the behavior of the model parameters</vt:lpstr>
      <vt:lpstr>example of a priori information  model parameters are:  small near a given value have a known average value smoothly varying with position solve a known differential equation positive etc.</vt:lpstr>
      <vt:lpstr>dangerous?  perhaps …  but we have a lot of experience about the world in general, so why not put that experience to work</vt:lpstr>
      <vt:lpstr>one approach to solving a mixed-determined problem    “of all the solutions that minimize E=||e||2 choose the one with minimum L =||m||2”</vt:lpstr>
      <vt:lpstr>“of all the solutions that minimize E choose the one with minimum L”  turns out to be hard to do, since you have to know how to divide up the model parameters into two groups  one over-determined one under-determined</vt:lpstr>
      <vt:lpstr>next best thing  “of all the solutions that minimize E choose the one with minimum L”</vt:lpstr>
      <vt:lpstr>minimize</vt:lpstr>
      <vt:lpstr>minimize</vt:lpstr>
      <vt:lpstr>minimize</vt:lpstr>
      <vt:lpstr>Part 3  Using Prior Information to Solve Inverse Problems</vt:lpstr>
      <vt:lpstr>m is small</vt:lpstr>
      <vt:lpstr>m is close to &lt;m&gt;</vt:lpstr>
      <vt:lpstr>m varies slowly with position (m is flat)</vt:lpstr>
      <vt:lpstr>m varies smoothly with position (m is smooth)</vt:lpstr>
      <vt:lpstr>m varies slowly/smoothly with position</vt:lpstr>
      <vt:lpstr>Suppose that some data are more accurately determined than others</vt:lpstr>
      <vt:lpstr>example when d3 is more accurately measured than the other data</vt:lpstr>
      <vt:lpstr>weighted damped least squares  minimize E+ε2L with</vt:lpstr>
      <vt:lpstr>weighted damped least squares  solution</vt:lpstr>
      <vt:lpstr>weighted damped least squares  solution</vt:lpstr>
      <vt:lpstr>equivalent to solving</vt:lpstr>
      <vt:lpstr>Slide 35</vt:lpstr>
      <vt:lpstr>top rows data equation Gm=d weighted by We1/2</vt:lpstr>
      <vt:lpstr>top rows a priori equation m=&lt;m&gt; weighted by ε D</vt:lpstr>
      <vt:lpstr>you can even use this equation to implement constraints just by making ε very large</vt:lpstr>
      <vt:lpstr>example fill in missing data of discretized version of m(z)</vt:lpstr>
      <vt:lpstr>set up</vt:lpstr>
      <vt:lpstr>F m = f</vt:lpstr>
      <vt:lpstr>F m = f</vt:lpstr>
      <vt:lpstr>F m = f</vt:lpstr>
      <vt:lpstr>F m = f</vt:lpstr>
      <vt:lpstr>F m = f</vt:lpstr>
      <vt:lpstr>computational efficiency</vt:lpstr>
      <vt:lpstr>1. Sparse matrices</vt:lpstr>
      <vt:lpstr>2A. Use Biconjugate Gradient Algorithm (an iterative method to solve FTFm = FTf)</vt:lpstr>
      <vt:lpstr>2A. Use Biconjugate Gradient Algorithm  (an iterative method to solve FTFm = FTf)</vt:lpstr>
      <vt:lpstr>2A. Use Biconjugate Gradient Algorithm  (an iterative method to solve FTFm = FTf)</vt:lpstr>
      <vt:lpstr>2A. Use Biconjugate Gradient Algorithm  (an iterative method to solve FTFm = FTf)</vt:lpstr>
      <vt:lpstr>2B. Function to multiply a vector by FTF do as y = FT(Fv) so FTF never calculated</vt:lpstr>
      <vt:lpstr>Slide 53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 Describing Inverse Problems</dc:title>
  <dc:creator>Bill Menke</dc:creator>
  <cp:lastModifiedBy>Bill Menke</cp:lastModifiedBy>
  <cp:revision>309</cp:revision>
  <dcterms:created xsi:type="dcterms:W3CDTF">2011-08-18T12:44:59Z</dcterms:created>
  <dcterms:modified xsi:type="dcterms:W3CDTF">2011-11-17T20:38:57Z</dcterms:modified>
</cp:coreProperties>
</file>