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6" r:id="rId4"/>
    <p:sldId id="270" r:id="rId5"/>
    <p:sldId id="271" r:id="rId6"/>
    <p:sldId id="272" r:id="rId7"/>
    <p:sldId id="273" r:id="rId8"/>
    <p:sldId id="274" r:id="rId9"/>
    <p:sldId id="277" r:id="rId10"/>
    <p:sldId id="276" r:id="rId11"/>
    <p:sldId id="275" r:id="rId12"/>
    <p:sldId id="279" r:id="rId13"/>
    <p:sldId id="280" r:id="rId14"/>
    <p:sldId id="278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9" r:id="rId23"/>
    <p:sldId id="292" r:id="rId24"/>
    <p:sldId id="288" r:id="rId25"/>
    <p:sldId id="290" r:id="rId26"/>
    <p:sldId id="291" r:id="rId27"/>
    <p:sldId id="293" r:id="rId28"/>
    <p:sldId id="295" r:id="rId29"/>
    <p:sldId id="294" r:id="rId30"/>
    <p:sldId id="297" r:id="rId31"/>
    <p:sldId id="296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9" r:id="rId48"/>
    <p:sldId id="314" r:id="rId49"/>
    <p:sldId id="318" r:id="rId50"/>
    <p:sldId id="315" r:id="rId51"/>
    <p:sldId id="316" r:id="rId52"/>
    <p:sldId id="31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lecture we will view an inverse problem as being solved by a “generalized inverse” applied to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procedure defines the data resolution matrix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predicted</a:t>
            </a:r>
            <a:r>
              <a:rPr lang="en-US" baseline="0" dirty="0" smtClean="0"/>
              <a:t> data vector is a function of the observed data vector.  But how well does a particular datum contribute to its own prediction?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correspondence is perfect when N+I.  A particular predicted datum depends only on the corresponding observation.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Interpretation of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dpre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=N dobs.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4.1. (A)  Plots of selected rows of the data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indicate how well the data can be predicted. Narrow peaks occurring near the main diagonal of the matrix (dashed line) indicate that the resolution is good.  (B) Actual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for the case of fitting a straight line to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100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data, equally spaced along the z-axis.  Large values (red colors) occur only near the ends of the main diagonal (dashed line), indicating that the resolution is poor  at intermediate values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gda04_??.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Straight line problem.  The points at the end strongly influence the line, but the points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in the middle points don’t really have much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Hence N has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large values only at the top-left and bottom-right.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4.1. (A)  Plots of selected rows of the data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indicate how well the data can be predicted. Narrow peaks occurring near the main diagonal of the matrix (dashed line) indicate that the resolution is good.  (B) Actual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for the case of fitting a straight line to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100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data, equally spaced along the z-axis.  Large values (red colors) occur only near the ends of the main diagonal (dashed line), indicating that the resolution is poor  at intermediate values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gda04_??.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procedure defines the model resolution</a:t>
            </a:r>
            <a:r>
              <a:rPr lang="en-US" baseline="0" dirty="0" smtClean="0"/>
              <a:t> matrix,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deal as with N. 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estimated model vector depends on the true model vector.</a:t>
            </a:r>
          </a:p>
          <a:p>
            <a:r>
              <a:rPr lang="en-US" baseline="0" dirty="0" smtClean="0"/>
              <a:t>But how much does a particular model parameter contribute to its own estimated value?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correspondence is perfect when R is the identity</a:t>
            </a:r>
            <a:r>
              <a:rPr lang="en-US" baseline="0" dirty="0" smtClean="0"/>
              <a:t>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row of R can be considered the coefficients of a weighted average.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i-th</a:t>
            </a:r>
            <a:r>
              <a:rPr lang="en-US" baseline="0" dirty="0" smtClean="0"/>
              <a:t> estimated model parameter is a weighted average of all the true model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end goal is to find a solution to an inverse problem using a new type of minimization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Graphical interpretation of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mest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=R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mtrue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4.2. (A)  Plots of selected rows of the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indicate how well the model parameters can be resolved. Narrow peaks occurring near the main diagonal of the matrix (dashed line) indicate that the resolution is good.  (B) Actual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for the case where the model parameters,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are related to the data through the kernel,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=exp(-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where the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are constants. Large values (red colors) occur only near the top (small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of the main diagonal (dashed line), indicating that the resolution is poor at larger values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gda04_??.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example.  Data</a:t>
            </a:r>
            <a:r>
              <a:rPr lang="en-US" baseline="0" dirty="0" smtClean="0"/>
              <a:t> represent an exponentially decaying weighted average of the model parameters,</a:t>
            </a:r>
          </a:p>
          <a:p>
            <a:r>
              <a:rPr lang="en-US" baseline="0" dirty="0" smtClean="0"/>
              <a:t>here treated as a function m(z).  The coefficient c of the exponential controls whether the  weighted</a:t>
            </a:r>
          </a:p>
          <a:p>
            <a:r>
              <a:rPr lang="en-US" baseline="0" dirty="0" smtClean="0"/>
              <a:t>average is sensitive to mainly shallow values of m, or whether it includes deep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interpretation of deep</a:t>
            </a:r>
            <a:r>
              <a:rPr lang="en-US" baseline="0" dirty="0" smtClean="0"/>
              <a:t> (top) and shallow (bottom) weighted averages.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Model resolution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for this problem when it is solved by the minimum length method.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Note that the band on the main diagonal widens with depth.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Thus, resolution degrades with depth.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4.2. (A)  Plots of selected rows of the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indicate how well the model parameters can be resolved. Narrow peaks occurring near the main diagonal of the matrix (dashed line) indicate that the resolution is good.  (B) Actual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for the case where the model parameters,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are related to the data through the kernel,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=exp(-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where the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are constants. Large values (red colors) occur only near the top (small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of the main diagonal (dashed line), indicating that the resolution is poor at larger values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gda04_??.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Thus</a:t>
            </a:r>
            <a:r>
              <a:rPr lang="en-US" baseline="0" dirty="0" smtClean="0"/>
              <a:t> is the normal rule for error propagation, but written so as to normalize away the</a:t>
            </a:r>
          </a:p>
          <a:p>
            <a:r>
              <a:rPr lang="en-US" baseline="0" dirty="0" smtClean="0"/>
              <a:t>overall magnitude of the covariance of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unit covariance matrix</a:t>
            </a:r>
            <a:r>
              <a:rPr lang="en-US" baseline="0" dirty="0" smtClean="0"/>
              <a:t> of the straight line problem, computed using the simple least squares</a:t>
            </a:r>
          </a:p>
          <a:p>
            <a:r>
              <a:rPr lang="en-US" baseline="0" dirty="0" smtClean="0"/>
              <a:t>generalized inverse.  Note that the model parameters are uncorrelated when the off diagonal element</a:t>
            </a:r>
          </a:p>
          <a:p>
            <a:r>
              <a:rPr lang="en-US" baseline="0" dirty="0" smtClean="0"/>
              <a:t>is zero.  This happens when the </a:t>
            </a:r>
            <a:r>
              <a:rPr lang="en-US" baseline="0" dirty="0" err="1" smtClean="0"/>
              <a:t>z’s</a:t>
            </a:r>
            <a:r>
              <a:rPr lang="en-US" baseline="0" dirty="0" smtClean="0"/>
              <a:t> straddle the origin.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r>
              <a:rPr lang="en-US" baseline="0" dirty="0" smtClean="0"/>
              <a:t> is “good” when it is close to an identity matrix.</a:t>
            </a:r>
          </a:p>
          <a:p>
            <a:r>
              <a:rPr lang="en-US" baseline="0" dirty="0" smtClean="0"/>
              <a:t>“Bad” when it is more “spread out”.</a:t>
            </a:r>
          </a:p>
          <a:p>
            <a:r>
              <a:rPr lang="en-US" baseline="0" dirty="0" err="1" smtClean="0"/>
              <a:t>Let’’s</a:t>
            </a:r>
            <a:r>
              <a:rPr lang="en-US" baseline="0" dirty="0" smtClean="0"/>
              <a:t> quantify how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spread means “amplitude is concentrated on the main diagonal”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just</a:t>
            </a:r>
            <a:r>
              <a:rPr lang="en-US" baseline="0" dirty="0" smtClean="0"/>
              <a:t> the L2 norm of the resolution matrix minus the identity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Similarly, we can</a:t>
            </a:r>
            <a:r>
              <a:rPr lang="en-US" baseline="0" dirty="0" smtClean="0"/>
              <a:t> define the size of the unit covariance matrix.</a:t>
            </a:r>
          </a:p>
          <a:p>
            <a:r>
              <a:rPr lang="en-US" baseline="0" dirty="0" smtClean="0"/>
              <a:t>It is small (“good”) if its diagonal elements are small.</a:t>
            </a:r>
          </a:p>
          <a:p>
            <a:r>
              <a:rPr lang="en-US" baseline="0" dirty="0" smtClean="0"/>
              <a:t>Then error in the data propagates to small error in the model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lingo</a:t>
            </a:r>
            <a:r>
              <a:rPr lang="en-US" baseline="0" dirty="0" smtClean="0"/>
              <a:t> here will be important throughout the course, so be sure to emphasize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size function is just</a:t>
            </a:r>
            <a:r>
              <a:rPr lang="en-US" baseline="0" dirty="0" smtClean="0"/>
              <a:t> the sum of the diagonal elements of the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idea is to use spread()</a:t>
            </a:r>
            <a:r>
              <a:rPr lang="en-US" baseline="0" dirty="0" smtClean="0"/>
              <a:t> and size() as the guiding principle for designing generalized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case is the over-determined case.</a:t>
            </a:r>
          </a:p>
          <a:p>
            <a:r>
              <a:rPr lang="en-US" dirty="0" smtClean="0"/>
              <a:t>Note that simple</a:t>
            </a:r>
            <a:r>
              <a:rPr lang="en-US" baseline="0" dirty="0" smtClean="0"/>
              <a:t> least squares has “perfect” model resolution.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don’t bother</a:t>
            </a:r>
            <a:r>
              <a:rPr lang="en-US" baseline="0" dirty="0" smtClean="0"/>
              <a:t> with R in the over-determined case; just look at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starts the algebra.</a:t>
            </a:r>
          </a:p>
          <a:p>
            <a:r>
              <a:rPr lang="en-US" dirty="0" smtClean="0"/>
              <a:t>Note that the minimization can be done on each row of N</a:t>
            </a:r>
            <a:r>
              <a:rPr lang="en-US" baseline="0" dirty="0" smtClean="0"/>
              <a:t> separately, since</a:t>
            </a:r>
          </a:p>
          <a:p>
            <a:r>
              <a:rPr lang="en-US" baseline="0" dirty="0" smtClean="0"/>
              <a:t> J is the sum of squares of values for each row, and each row represents a</a:t>
            </a:r>
          </a:p>
          <a:p>
            <a:r>
              <a:rPr lang="en-US" baseline="0" dirty="0" smtClean="0"/>
              <a:t>weighted average for a different, independent observed model parameter.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r>
              <a:rPr lang="en-US" baseline="0" dirty="0" smtClean="0"/>
              <a:t> we have inserted R=G</a:t>
            </a:r>
            <a:r>
              <a:rPr lang="en-US" baseline="30000" dirty="0" smtClean="0"/>
              <a:t>-</a:t>
            </a:r>
            <a:r>
              <a:rPr lang="en-US" baseline="30000" dirty="0" err="1" smtClean="0"/>
              <a:t>g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into the equation for </a:t>
            </a:r>
            <a:r>
              <a:rPr lang="en-US" baseline="0" dirty="0" err="1" smtClean="0"/>
              <a:t>J</a:t>
            </a:r>
            <a:r>
              <a:rPr lang="en-US" baseline="-25000" dirty="0" err="1" smtClean="0"/>
              <a:t>k</a:t>
            </a:r>
            <a:r>
              <a:rPr lang="en-US" baseline="0" dirty="0" smtClean="0"/>
              <a:t>. </a:t>
            </a:r>
            <a:r>
              <a:rPr lang="en-US" dirty="0" smtClean="0"/>
              <a:t>Lots of algebra,</a:t>
            </a:r>
            <a:r>
              <a:rPr lang="en-US" baseline="0" dirty="0" smtClean="0"/>
              <a:t> but standard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terms similar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the result as a matrix equation</a:t>
            </a:r>
            <a:r>
              <a:rPr lang="en-US" baseline="0" dirty="0" smtClean="0"/>
              <a:t> returns simple least squares.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 have not found a new solution, but rather have reinterpreted the</a:t>
            </a:r>
            <a:r>
              <a:rPr lang="en-US" baseline="0" dirty="0" smtClean="0"/>
              <a:t> knows simple least-squared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deal of</a:t>
            </a:r>
            <a:r>
              <a:rPr lang="en-US" baseline="0" dirty="0" smtClean="0"/>
              <a:t> the under-determined case.  Start by examining the minimum length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</a:t>
            </a:r>
            <a:r>
              <a:rPr lang="en-US" baseline="0" dirty="0" smtClean="0"/>
              <a:t> each solution, simple least squares, minimum length, damped least squares and weighted least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minimization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 (derivation</a:t>
            </a:r>
            <a:r>
              <a:rPr lang="en-US" baseline="0" dirty="0" smtClean="0"/>
              <a:t> not shown) is just the minimum length solution).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Again,</a:t>
            </a:r>
            <a:r>
              <a:rPr lang="en-US" baseline="0" dirty="0" smtClean="0"/>
              <a:t> we have not found a new solution, just reinterpreted a known one.</a:t>
            </a:r>
          </a:p>
          <a:p>
            <a:r>
              <a:rPr lang="en-US" baseline="0" dirty="0" smtClean="0"/>
              <a:t>Note that this interpretation does not require any discussion of a priori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general</a:t>
            </a:r>
            <a:r>
              <a:rPr lang="en-US" baseline="0" dirty="0" smtClean="0"/>
              <a:t> case is straightforward: minimize a weighted sum of all three.</a:t>
            </a:r>
          </a:p>
          <a:p>
            <a:r>
              <a:rPr lang="en-US" baseline="0" dirty="0" smtClean="0"/>
              <a:t>The resulting equation is straightforward,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</a:t>
            </a:r>
            <a:r>
              <a:rPr lang="en-US" baseline="0" dirty="0" smtClean="0"/>
              <a:t> although the solution is perfectly-well defined., it can’t be written in closed form.</a:t>
            </a:r>
          </a:p>
          <a:p>
            <a:r>
              <a:rPr lang="en-US" baseline="0" dirty="0" smtClean="0"/>
              <a:t>The equation is a Sylvester equation, of the form </a:t>
            </a:r>
            <a:r>
              <a:rPr lang="en-US" baseline="0" dirty="0" err="1" smtClean="0"/>
              <a:t>Ax+xB</a:t>
            </a:r>
            <a:r>
              <a:rPr lang="en-US" baseline="0" dirty="0" smtClean="0"/>
              <a:t>=c where A and B are square </a:t>
            </a:r>
            <a:r>
              <a:rPr lang="en-US" baseline="0" dirty="0" err="1" smtClean="0"/>
              <a:t>NxN</a:t>
            </a:r>
            <a:r>
              <a:rPr lang="en-US" baseline="0" dirty="0" smtClean="0"/>
              <a:t> matrices.  On the one hand,</a:t>
            </a:r>
          </a:p>
          <a:p>
            <a:r>
              <a:rPr lang="en-US" baseline="0" dirty="0" smtClean="0"/>
              <a:t>these are just N linear equations in N unknowns, so the solution exists and is well-behaved.  On the other hand, the</a:t>
            </a:r>
          </a:p>
          <a:p>
            <a:r>
              <a:rPr lang="en-US" baseline="0" dirty="0" smtClean="0"/>
              <a:t>equation cannot be manipulated to yield an explicit solution of the form x = f(</a:t>
            </a:r>
            <a:r>
              <a:rPr lang="en-US" baseline="0" dirty="0" err="1" smtClean="0"/>
              <a:t>A,B,c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special case is damped</a:t>
            </a:r>
            <a:r>
              <a:rPr lang="en-US" baseline="0" dirty="0" smtClean="0"/>
              <a:t> least squares.  Note that it arrived out by including the size of the covariance</a:t>
            </a:r>
          </a:p>
          <a:p>
            <a:r>
              <a:rPr lang="en-US" baseline="0" dirty="0" smtClean="0"/>
              <a:t>in the minimization.  The link between damped least squares and the minimization of variance is an important</a:t>
            </a:r>
          </a:p>
          <a:p>
            <a:r>
              <a:rPr lang="en-US" baseline="0" dirty="0" smtClean="0"/>
              <a:t>one we will further develop in a subsequent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special case is damped</a:t>
            </a:r>
            <a:r>
              <a:rPr lang="en-US" baseline="0" dirty="0" smtClean="0"/>
              <a:t> least squares.  Note that it arrived out by including the size of the covariance</a:t>
            </a:r>
          </a:p>
          <a:p>
            <a:r>
              <a:rPr lang="en-US" baseline="0" dirty="0" smtClean="0"/>
              <a:t>in the minimization.  The link between damped least squares and the minimization of variance is an important</a:t>
            </a:r>
          </a:p>
          <a:p>
            <a:r>
              <a:rPr lang="en-US" baseline="0" dirty="0" smtClean="0"/>
              <a:t>one we will further develop in a subsequent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Again,</a:t>
            </a:r>
            <a:r>
              <a:rPr lang="en-US" baseline="0" dirty="0" smtClean="0"/>
              <a:t> no new solution, just a reinterpretation.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very important reinterpretation,</a:t>
            </a:r>
            <a:r>
              <a:rPr lang="en-US" baseline="0" dirty="0" smtClean="0"/>
              <a:t> especially for under-determined problems.</a:t>
            </a:r>
          </a:p>
          <a:p>
            <a:r>
              <a:rPr lang="en-US" baseline="0" dirty="0" smtClean="0"/>
              <a:t>We don’t need a priori information to estimate a weighted average.</a:t>
            </a:r>
          </a:p>
          <a:p>
            <a:r>
              <a:rPr lang="en-US" baseline="0" dirty="0" smtClean="0"/>
              <a:t>Except to the extent that we have a prior notion of what constitutes a good weighted average.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resolution is</a:t>
            </a:r>
            <a:r>
              <a:rPr lang="en-US" baseline="0" dirty="0" smtClean="0"/>
              <a:t> localized when any large off-</a:t>
            </a:r>
            <a:r>
              <a:rPr lang="en-US" baseline="0" dirty="0" err="1" smtClean="0"/>
              <a:t>diaginal</a:t>
            </a:r>
            <a:r>
              <a:rPr lang="en-US" baseline="0" dirty="0" smtClean="0"/>
              <a:t> elements of R are near the main diagonal.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solution have</a:t>
            </a:r>
            <a:r>
              <a:rPr lang="en-US" baseline="0" dirty="0" smtClean="0"/>
              <a:t> similar linear 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leftt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Near the main diagonal = localized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(right) far from the main diagonal =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unlocalized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4.4. (A)  and (B). Resolution matrices have the same  spread, when measured by 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spread function.  Nevertheless, if the model parameters possess a natural ordering, then A) is better resolved. The Backus-Gilbert spread function is designed to measure A) as having a smaller spread than 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Stay tuned!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call the matrix the ‘generalized inverse’.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generalized inverse is a matrix.  It operates on data to yield an estimate of the model parameters.</a:t>
            </a:r>
          </a:p>
          <a:p>
            <a:r>
              <a:rPr lang="en-US" baseline="0" dirty="0" smtClean="0"/>
              <a:t>So it sort of ‘inverts’ the top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it does not have the properties expected</a:t>
            </a:r>
            <a:r>
              <a:rPr lang="en-US" baseline="0" dirty="0" smtClean="0"/>
              <a:t> of a real matrix inverse.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</a:t>
            </a:r>
            <a:r>
              <a:rPr lang="en-US" baseline="0" dirty="0" smtClean="0"/>
              <a:t> so is not a matrix inverse in the normal sense.  hence the word “generalized”.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6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Resolution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Generalized Inverses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4008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actually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generalized inverse is not a matrix inverse at all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0011"/>
            <a:ext cx="80772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pre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and  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932611"/>
            <a:ext cx="75895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3148149" y="2059577"/>
            <a:ext cx="2383971" cy="394062"/>
          </a:xfrm>
          <a:custGeom>
            <a:avLst/>
            <a:gdLst>
              <a:gd name="connsiteX0" fmla="*/ 2383971 w 2383971"/>
              <a:gd name="connsiteY0" fmla="*/ 0 h 394062"/>
              <a:gd name="connsiteX1" fmla="*/ 2109651 w 2383971"/>
              <a:gd name="connsiteY1" fmla="*/ 300445 h 394062"/>
              <a:gd name="connsiteX2" fmla="*/ 1234440 w 2383971"/>
              <a:gd name="connsiteY2" fmla="*/ 391885 h 394062"/>
              <a:gd name="connsiteX3" fmla="*/ 202474 w 2383971"/>
              <a:gd name="connsiteY3" fmla="*/ 313508 h 394062"/>
              <a:gd name="connsiteX4" fmla="*/ 19594 w 2383971"/>
              <a:gd name="connsiteY4" fmla="*/ 26125 h 39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3971" h="394062">
                <a:moveTo>
                  <a:pt x="2383971" y="0"/>
                </a:moveTo>
                <a:cubicBezTo>
                  <a:pt x="2342605" y="117565"/>
                  <a:pt x="2301240" y="235131"/>
                  <a:pt x="2109651" y="300445"/>
                </a:cubicBezTo>
                <a:cubicBezTo>
                  <a:pt x="1918063" y="365759"/>
                  <a:pt x="1552303" y="389708"/>
                  <a:pt x="1234440" y="391885"/>
                </a:cubicBezTo>
                <a:cubicBezTo>
                  <a:pt x="916577" y="394062"/>
                  <a:pt x="404948" y="374468"/>
                  <a:pt x="202474" y="313508"/>
                </a:cubicBezTo>
                <a:cubicBezTo>
                  <a:pt x="0" y="252548"/>
                  <a:pt x="9797" y="139336"/>
                  <a:pt x="19594" y="2612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4304211"/>
            <a:ext cx="8077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1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pre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Nd</a:t>
            </a:r>
            <a:r>
              <a:rPr lang="en-US" sz="4400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sz="4400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with  </a:t>
            </a:r>
            <a:r>
              <a:rPr kumimoji="0" lang="en-US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GG</a:t>
            </a:r>
            <a:r>
              <a:rPr kumimoji="0" lang="en-US" sz="4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581400" y="5016136"/>
            <a:ext cx="1295400" cy="659675"/>
          </a:xfrm>
          <a:custGeom>
            <a:avLst/>
            <a:gdLst>
              <a:gd name="connsiteX0" fmla="*/ 2383971 w 2383971"/>
              <a:gd name="connsiteY0" fmla="*/ 0 h 394062"/>
              <a:gd name="connsiteX1" fmla="*/ 2109651 w 2383971"/>
              <a:gd name="connsiteY1" fmla="*/ 300445 h 394062"/>
              <a:gd name="connsiteX2" fmla="*/ 1234440 w 2383971"/>
              <a:gd name="connsiteY2" fmla="*/ 391885 h 394062"/>
              <a:gd name="connsiteX3" fmla="*/ 202474 w 2383971"/>
              <a:gd name="connsiteY3" fmla="*/ 313508 h 394062"/>
              <a:gd name="connsiteX4" fmla="*/ 19594 w 2383971"/>
              <a:gd name="connsiteY4" fmla="*/ 26125 h 394062"/>
              <a:gd name="connsiteX0" fmla="*/ 2109651 w 2109651"/>
              <a:gd name="connsiteY0" fmla="*/ 274320 h 367937"/>
              <a:gd name="connsiteX1" fmla="*/ 1234440 w 2109651"/>
              <a:gd name="connsiteY1" fmla="*/ 365760 h 367937"/>
              <a:gd name="connsiteX2" fmla="*/ 202474 w 2109651"/>
              <a:gd name="connsiteY2" fmla="*/ 287383 h 367937"/>
              <a:gd name="connsiteX3" fmla="*/ 19594 w 2109651"/>
              <a:gd name="connsiteY3" fmla="*/ 0 h 367937"/>
              <a:gd name="connsiteX0" fmla="*/ 1234440 w 1234440"/>
              <a:gd name="connsiteY0" fmla="*/ 365760 h 367937"/>
              <a:gd name="connsiteX1" fmla="*/ 202474 w 1234440"/>
              <a:gd name="connsiteY1" fmla="*/ 287383 h 367937"/>
              <a:gd name="connsiteX2" fmla="*/ 19594 w 1234440"/>
              <a:gd name="connsiteY2" fmla="*/ 0 h 36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367937">
                <a:moveTo>
                  <a:pt x="1234440" y="365760"/>
                </a:moveTo>
                <a:cubicBezTo>
                  <a:pt x="916577" y="367937"/>
                  <a:pt x="404948" y="348343"/>
                  <a:pt x="202474" y="287383"/>
                </a:cubicBezTo>
                <a:cubicBezTo>
                  <a:pt x="0" y="226423"/>
                  <a:pt x="9797" y="113211"/>
                  <a:pt x="19594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9"/>
          <p:cNvSpPr txBox="1">
            <a:spLocks/>
          </p:cNvSpPr>
          <p:nvPr/>
        </p:nvSpPr>
        <p:spPr>
          <a:xfrm>
            <a:off x="4876800" y="5334000"/>
            <a:ext cx="350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“data resolution matrix”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itle 9"/>
          <p:cNvSpPr txBox="1">
            <a:spLocks/>
          </p:cNvSpPr>
          <p:nvPr/>
        </p:nvSpPr>
        <p:spPr>
          <a:xfrm>
            <a:off x="2209800" y="228600"/>
            <a:ext cx="495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plug one equation into the other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772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Resolution Matrix,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343400"/>
            <a:ext cx="83058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How much does </a:t>
            </a:r>
            <a:r>
              <a:rPr kumimoji="0" lang="en-US" sz="53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530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5300" i="1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contribute to its own prediction?</a:t>
            </a:r>
            <a:b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5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438400"/>
            <a:ext cx="8077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6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6900" b="1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pre</a:t>
            </a:r>
            <a:r>
              <a:rPr kumimoji="0" lang="en-US" sz="6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69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Nd</a:t>
            </a:r>
            <a:r>
              <a:rPr lang="en-US" sz="6900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sz="6900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772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N=I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819400"/>
            <a:ext cx="83058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53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530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5300" i="1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pre</a:t>
            </a: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53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53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5300" i="1" baseline="30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obs</a:t>
            </a:r>
            <a:endParaRPr lang="en-US" sz="5300" i="1" baseline="30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5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1447800"/>
            <a:ext cx="8077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6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6900" b="1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pre</a:t>
            </a:r>
            <a:r>
              <a:rPr kumimoji="0" lang="en-US" sz="6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69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6900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191000"/>
            <a:ext cx="91440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53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530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5300" i="1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completely controls</a:t>
            </a:r>
            <a:r>
              <a:rPr lang="en-US" sz="53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its own prediction</a:t>
            </a:r>
            <a:b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5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62000" y="457200"/>
            <a:ext cx="7901940" cy="4404360"/>
            <a:chOff x="762000" y="457200"/>
            <a:chExt cx="4648200" cy="2590800"/>
          </a:xfrm>
        </p:grpSpPr>
        <p:sp>
          <p:nvSpPr>
            <p:cNvPr id="18" name="Double Bracket 17"/>
            <p:cNvSpPr/>
            <p:nvPr/>
          </p:nvSpPr>
          <p:spPr>
            <a:xfrm>
              <a:off x="1905000" y="838200"/>
              <a:ext cx="2667000" cy="2133600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4744328" y="838200"/>
              <a:ext cx="609600" cy="2133600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Double Bracket 19"/>
            <p:cNvSpPr/>
            <p:nvPr/>
          </p:nvSpPr>
          <p:spPr>
            <a:xfrm>
              <a:off x="776068" y="914400"/>
              <a:ext cx="609600" cy="2133600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0" y="1736132"/>
              <a:ext cx="629528" cy="27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400" i="1" baseline="30000" dirty="0" err="1" smtClean="0">
                  <a:latin typeface="Cambria Math" pitchFamily="18" charset="0"/>
                  <a:ea typeface="Cambria Math" pitchFamily="18" charset="0"/>
                </a:rPr>
                <a:t>pre</a:t>
              </a:r>
              <a:endParaRPr lang="en-US" sz="24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0672" y="1752600"/>
              <a:ext cx="629528" cy="27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400" i="1" baseline="30000" dirty="0" smtClean="0">
                  <a:latin typeface="Cambria Math" pitchFamily="18" charset="0"/>
                  <a:ea typeface="Cambria Math" pitchFamily="18" charset="0"/>
                </a:rPr>
                <a:t>obs</a:t>
              </a:r>
              <a:endParaRPr lang="en-US" sz="24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133600" y="1981200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01724" y="1772528"/>
              <a:ext cx="629528" cy="27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=</a:t>
              </a:r>
              <a:endParaRPr lang="en-US" sz="24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738494" y="1714499"/>
              <a:ext cx="1085850" cy="273049"/>
            </a:xfrm>
            <a:custGeom>
              <a:avLst/>
              <a:gdLst>
                <a:gd name="connsiteX0" fmla="*/ 0 w 1138237"/>
                <a:gd name="connsiteY0" fmla="*/ 252412 h 270668"/>
                <a:gd name="connsiteX1" fmla="*/ 166687 w 1138237"/>
                <a:gd name="connsiteY1" fmla="*/ 261937 h 270668"/>
                <a:gd name="connsiteX2" fmla="*/ 366712 w 1138237"/>
                <a:gd name="connsiteY2" fmla="*/ 200025 h 270668"/>
                <a:gd name="connsiteX3" fmla="*/ 471487 w 1138237"/>
                <a:gd name="connsiteY3" fmla="*/ 47625 h 270668"/>
                <a:gd name="connsiteX4" fmla="*/ 581025 w 1138237"/>
                <a:gd name="connsiteY4" fmla="*/ 0 h 270668"/>
                <a:gd name="connsiteX5" fmla="*/ 690562 w 1138237"/>
                <a:gd name="connsiteY5" fmla="*/ 47625 h 270668"/>
                <a:gd name="connsiteX6" fmla="*/ 757237 w 1138237"/>
                <a:gd name="connsiteY6" fmla="*/ 152400 h 270668"/>
                <a:gd name="connsiteX7" fmla="*/ 823912 w 1138237"/>
                <a:gd name="connsiteY7" fmla="*/ 219075 h 270668"/>
                <a:gd name="connsiteX8" fmla="*/ 971550 w 1138237"/>
                <a:gd name="connsiteY8" fmla="*/ 257175 h 270668"/>
                <a:gd name="connsiteX9" fmla="*/ 1138237 w 1138237"/>
                <a:gd name="connsiteY9" fmla="*/ 261937 h 270668"/>
                <a:gd name="connsiteX0" fmla="*/ 0 w 1085850"/>
                <a:gd name="connsiteY0" fmla="*/ 266700 h 275828"/>
                <a:gd name="connsiteX1" fmla="*/ 114300 w 1085850"/>
                <a:gd name="connsiteY1" fmla="*/ 261937 h 275828"/>
                <a:gd name="connsiteX2" fmla="*/ 314325 w 1085850"/>
                <a:gd name="connsiteY2" fmla="*/ 200025 h 275828"/>
                <a:gd name="connsiteX3" fmla="*/ 419100 w 1085850"/>
                <a:gd name="connsiteY3" fmla="*/ 47625 h 275828"/>
                <a:gd name="connsiteX4" fmla="*/ 528638 w 1085850"/>
                <a:gd name="connsiteY4" fmla="*/ 0 h 275828"/>
                <a:gd name="connsiteX5" fmla="*/ 638175 w 1085850"/>
                <a:gd name="connsiteY5" fmla="*/ 47625 h 275828"/>
                <a:gd name="connsiteX6" fmla="*/ 704850 w 1085850"/>
                <a:gd name="connsiteY6" fmla="*/ 152400 h 275828"/>
                <a:gd name="connsiteX7" fmla="*/ 771525 w 1085850"/>
                <a:gd name="connsiteY7" fmla="*/ 219075 h 275828"/>
                <a:gd name="connsiteX8" fmla="*/ 919163 w 1085850"/>
                <a:gd name="connsiteY8" fmla="*/ 257175 h 275828"/>
                <a:gd name="connsiteX9" fmla="*/ 1085850 w 1085850"/>
                <a:gd name="connsiteY9" fmla="*/ 261937 h 275828"/>
                <a:gd name="connsiteX0" fmla="*/ 0 w 1085850"/>
                <a:gd name="connsiteY0" fmla="*/ 266700 h 273049"/>
                <a:gd name="connsiteX1" fmla="*/ 114300 w 1085850"/>
                <a:gd name="connsiteY1" fmla="*/ 261937 h 273049"/>
                <a:gd name="connsiteX2" fmla="*/ 314325 w 1085850"/>
                <a:gd name="connsiteY2" fmla="*/ 200025 h 273049"/>
                <a:gd name="connsiteX3" fmla="*/ 419100 w 1085850"/>
                <a:gd name="connsiteY3" fmla="*/ 47625 h 273049"/>
                <a:gd name="connsiteX4" fmla="*/ 528638 w 1085850"/>
                <a:gd name="connsiteY4" fmla="*/ 0 h 273049"/>
                <a:gd name="connsiteX5" fmla="*/ 638175 w 1085850"/>
                <a:gd name="connsiteY5" fmla="*/ 47625 h 273049"/>
                <a:gd name="connsiteX6" fmla="*/ 704850 w 1085850"/>
                <a:gd name="connsiteY6" fmla="*/ 152400 h 273049"/>
                <a:gd name="connsiteX7" fmla="*/ 771525 w 1085850"/>
                <a:gd name="connsiteY7" fmla="*/ 219075 h 273049"/>
                <a:gd name="connsiteX8" fmla="*/ 919163 w 1085850"/>
                <a:gd name="connsiteY8" fmla="*/ 257175 h 273049"/>
                <a:gd name="connsiteX9" fmla="*/ 1085850 w 1085850"/>
                <a:gd name="connsiteY9" fmla="*/ 261937 h 27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5850" h="273049">
                  <a:moveTo>
                    <a:pt x="0" y="266700"/>
                  </a:moveTo>
                  <a:cubicBezTo>
                    <a:pt x="48022" y="261541"/>
                    <a:pt x="61913" y="273049"/>
                    <a:pt x="114300" y="261937"/>
                  </a:cubicBezTo>
                  <a:cubicBezTo>
                    <a:pt x="166687" y="250825"/>
                    <a:pt x="263525" y="235744"/>
                    <a:pt x="314325" y="200025"/>
                  </a:cubicBezTo>
                  <a:cubicBezTo>
                    <a:pt x="365125" y="164306"/>
                    <a:pt x="383381" y="80962"/>
                    <a:pt x="419100" y="47625"/>
                  </a:cubicBezTo>
                  <a:cubicBezTo>
                    <a:pt x="454819" y="14288"/>
                    <a:pt x="492126" y="0"/>
                    <a:pt x="528638" y="0"/>
                  </a:cubicBezTo>
                  <a:cubicBezTo>
                    <a:pt x="565150" y="0"/>
                    <a:pt x="608806" y="22225"/>
                    <a:pt x="638175" y="47625"/>
                  </a:cubicBezTo>
                  <a:cubicBezTo>
                    <a:pt x="667544" y="73025"/>
                    <a:pt x="682625" y="123825"/>
                    <a:pt x="704850" y="152400"/>
                  </a:cubicBezTo>
                  <a:cubicBezTo>
                    <a:pt x="727075" y="180975"/>
                    <a:pt x="735806" y="201613"/>
                    <a:pt x="771525" y="219075"/>
                  </a:cubicBezTo>
                  <a:cubicBezTo>
                    <a:pt x="807244" y="236538"/>
                    <a:pt x="866776" y="250031"/>
                    <a:pt x="919163" y="257175"/>
                  </a:cubicBezTo>
                  <a:cubicBezTo>
                    <a:pt x="971550" y="264319"/>
                    <a:pt x="1028700" y="263128"/>
                    <a:pt x="1085850" y="26193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133600" y="2438400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3171911" y="2165351"/>
              <a:ext cx="1085850" cy="273049"/>
            </a:xfrm>
            <a:custGeom>
              <a:avLst/>
              <a:gdLst>
                <a:gd name="connsiteX0" fmla="*/ 0 w 1138237"/>
                <a:gd name="connsiteY0" fmla="*/ 252412 h 270668"/>
                <a:gd name="connsiteX1" fmla="*/ 166687 w 1138237"/>
                <a:gd name="connsiteY1" fmla="*/ 261937 h 270668"/>
                <a:gd name="connsiteX2" fmla="*/ 366712 w 1138237"/>
                <a:gd name="connsiteY2" fmla="*/ 200025 h 270668"/>
                <a:gd name="connsiteX3" fmla="*/ 471487 w 1138237"/>
                <a:gd name="connsiteY3" fmla="*/ 47625 h 270668"/>
                <a:gd name="connsiteX4" fmla="*/ 581025 w 1138237"/>
                <a:gd name="connsiteY4" fmla="*/ 0 h 270668"/>
                <a:gd name="connsiteX5" fmla="*/ 690562 w 1138237"/>
                <a:gd name="connsiteY5" fmla="*/ 47625 h 270668"/>
                <a:gd name="connsiteX6" fmla="*/ 757237 w 1138237"/>
                <a:gd name="connsiteY6" fmla="*/ 152400 h 270668"/>
                <a:gd name="connsiteX7" fmla="*/ 823912 w 1138237"/>
                <a:gd name="connsiteY7" fmla="*/ 219075 h 270668"/>
                <a:gd name="connsiteX8" fmla="*/ 971550 w 1138237"/>
                <a:gd name="connsiteY8" fmla="*/ 257175 h 270668"/>
                <a:gd name="connsiteX9" fmla="*/ 1138237 w 1138237"/>
                <a:gd name="connsiteY9" fmla="*/ 261937 h 270668"/>
                <a:gd name="connsiteX0" fmla="*/ 0 w 1085850"/>
                <a:gd name="connsiteY0" fmla="*/ 266700 h 275828"/>
                <a:gd name="connsiteX1" fmla="*/ 114300 w 1085850"/>
                <a:gd name="connsiteY1" fmla="*/ 261937 h 275828"/>
                <a:gd name="connsiteX2" fmla="*/ 314325 w 1085850"/>
                <a:gd name="connsiteY2" fmla="*/ 200025 h 275828"/>
                <a:gd name="connsiteX3" fmla="*/ 419100 w 1085850"/>
                <a:gd name="connsiteY3" fmla="*/ 47625 h 275828"/>
                <a:gd name="connsiteX4" fmla="*/ 528638 w 1085850"/>
                <a:gd name="connsiteY4" fmla="*/ 0 h 275828"/>
                <a:gd name="connsiteX5" fmla="*/ 638175 w 1085850"/>
                <a:gd name="connsiteY5" fmla="*/ 47625 h 275828"/>
                <a:gd name="connsiteX6" fmla="*/ 704850 w 1085850"/>
                <a:gd name="connsiteY6" fmla="*/ 152400 h 275828"/>
                <a:gd name="connsiteX7" fmla="*/ 771525 w 1085850"/>
                <a:gd name="connsiteY7" fmla="*/ 219075 h 275828"/>
                <a:gd name="connsiteX8" fmla="*/ 919163 w 1085850"/>
                <a:gd name="connsiteY8" fmla="*/ 257175 h 275828"/>
                <a:gd name="connsiteX9" fmla="*/ 1085850 w 1085850"/>
                <a:gd name="connsiteY9" fmla="*/ 261937 h 275828"/>
                <a:gd name="connsiteX0" fmla="*/ 0 w 1085850"/>
                <a:gd name="connsiteY0" fmla="*/ 266700 h 273049"/>
                <a:gd name="connsiteX1" fmla="*/ 114300 w 1085850"/>
                <a:gd name="connsiteY1" fmla="*/ 261937 h 273049"/>
                <a:gd name="connsiteX2" fmla="*/ 314325 w 1085850"/>
                <a:gd name="connsiteY2" fmla="*/ 200025 h 273049"/>
                <a:gd name="connsiteX3" fmla="*/ 419100 w 1085850"/>
                <a:gd name="connsiteY3" fmla="*/ 47625 h 273049"/>
                <a:gd name="connsiteX4" fmla="*/ 528638 w 1085850"/>
                <a:gd name="connsiteY4" fmla="*/ 0 h 273049"/>
                <a:gd name="connsiteX5" fmla="*/ 638175 w 1085850"/>
                <a:gd name="connsiteY5" fmla="*/ 47625 h 273049"/>
                <a:gd name="connsiteX6" fmla="*/ 704850 w 1085850"/>
                <a:gd name="connsiteY6" fmla="*/ 152400 h 273049"/>
                <a:gd name="connsiteX7" fmla="*/ 771525 w 1085850"/>
                <a:gd name="connsiteY7" fmla="*/ 219075 h 273049"/>
                <a:gd name="connsiteX8" fmla="*/ 919163 w 1085850"/>
                <a:gd name="connsiteY8" fmla="*/ 257175 h 273049"/>
                <a:gd name="connsiteX9" fmla="*/ 1085850 w 1085850"/>
                <a:gd name="connsiteY9" fmla="*/ 261937 h 27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5850" h="273049">
                  <a:moveTo>
                    <a:pt x="0" y="266700"/>
                  </a:moveTo>
                  <a:cubicBezTo>
                    <a:pt x="48022" y="261541"/>
                    <a:pt x="61913" y="273049"/>
                    <a:pt x="114300" y="261937"/>
                  </a:cubicBezTo>
                  <a:cubicBezTo>
                    <a:pt x="166687" y="250825"/>
                    <a:pt x="263525" y="235744"/>
                    <a:pt x="314325" y="200025"/>
                  </a:cubicBezTo>
                  <a:cubicBezTo>
                    <a:pt x="365125" y="164306"/>
                    <a:pt x="383381" y="80962"/>
                    <a:pt x="419100" y="47625"/>
                  </a:cubicBezTo>
                  <a:cubicBezTo>
                    <a:pt x="454819" y="14288"/>
                    <a:pt x="492126" y="0"/>
                    <a:pt x="528638" y="0"/>
                  </a:cubicBezTo>
                  <a:cubicBezTo>
                    <a:pt x="565150" y="0"/>
                    <a:pt x="608806" y="22225"/>
                    <a:pt x="638175" y="47625"/>
                  </a:cubicBezTo>
                  <a:cubicBezTo>
                    <a:pt x="667544" y="73025"/>
                    <a:pt x="682625" y="123825"/>
                    <a:pt x="704850" y="152400"/>
                  </a:cubicBezTo>
                  <a:cubicBezTo>
                    <a:pt x="727075" y="180975"/>
                    <a:pt x="735806" y="201613"/>
                    <a:pt x="771525" y="219075"/>
                  </a:cubicBezTo>
                  <a:cubicBezTo>
                    <a:pt x="807244" y="236538"/>
                    <a:pt x="866776" y="250031"/>
                    <a:pt x="919163" y="257175"/>
                  </a:cubicBezTo>
                  <a:cubicBezTo>
                    <a:pt x="971550" y="264319"/>
                    <a:pt x="1028700" y="263128"/>
                    <a:pt x="1085850" y="26193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133600" y="1524000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2290756" y="1252541"/>
              <a:ext cx="1085850" cy="273049"/>
            </a:xfrm>
            <a:custGeom>
              <a:avLst/>
              <a:gdLst>
                <a:gd name="connsiteX0" fmla="*/ 0 w 1138237"/>
                <a:gd name="connsiteY0" fmla="*/ 252412 h 270668"/>
                <a:gd name="connsiteX1" fmla="*/ 166687 w 1138237"/>
                <a:gd name="connsiteY1" fmla="*/ 261937 h 270668"/>
                <a:gd name="connsiteX2" fmla="*/ 366712 w 1138237"/>
                <a:gd name="connsiteY2" fmla="*/ 200025 h 270668"/>
                <a:gd name="connsiteX3" fmla="*/ 471487 w 1138237"/>
                <a:gd name="connsiteY3" fmla="*/ 47625 h 270668"/>
                <a:gd name="connsiteX4" fmla="*/ 581025 w 1138237"/>
                <a:gd name="connsiteY4" fmla="*/ 0 h 270668"/>
                <a:gd name="connsiteX5" fmla="*/ 690562 w 1138237"/>
                <a:gd name="connsiteY5" fmla="*/ 47625 h 270668"/>
                <a:gd name="connsiteX6" fmla="*/ 757237 w 1138237"/>
                <a:gd name="connsiteY6" fmla="*/ 152400 h 270668"/>
                <a:gd name="connsiteX7" fmla="*/ 823912 w 1138237"/>
                <a:gd name="connsiteY7" fmla="*/ 219075 h 270668"/>
                <a:gd name="connsiteX8" fmla="*/ 971550 w 1138237"/>
                <a:gd name="connsiteY8" fmla="*/ 257175 h 270668"/>
                <a:gd name="connsiteX9" fmla="*/ 1138237 w 1138237"/>
                <a:gd name="connsiteY9" fmla="*/ 261937 h 270668"/>
                <a:gd name="connsiteX0" fmla="*/ 0 w 1085850"/>
                <a:gd name="connsiteY0" fmla="*/ 266700 h 275828"/>
                <a:gd name="connsiteX1" fmla="*/ 114300 w 1085850"/>
                <a:gd name="connsiteY1" fmla="*/ 261937 h 275828"/>
                <a:gd name="connsiteX2" fmla="*/ 314325 w 1085850"/>
                <a:gd name="connsiteY2" fmla="*/ 200025 h 275828"/>
                <a:gd name="connsiteX3" fmla="*/ 419100 w 1085850"/>
                <a:gd name="connsiteY3" fmla="*/ 47625 h 275828"/>
                <a:gd name="connsiteX4" fmla="*/ 528638 w 1085850"/>
                <a:gd name="connsiteY4" fmla="*/ 0 h 275828"/>
                <a:gd name="connsiteX5" fmla="*/ 638175 w 1085850"/>
                <a:gd name="connsiteY5" fmla="*/ 47625 h 275828"/>
                <a:gd name="connsiteX6" fmla="*/ 704850 w 1085850"/>
                <a:gd name="connsiteY6" fmla="*/ 152400 h 275828"/>
                <a:gd name="connsiteX7" fmla="*/ 771525 w 1085850"/>
                <a:gd name="connsiteY7" fmla="*/ 219075 h 275828"/>
                <a:gd name="connsiteX8" fmla="*/ 919163 w 1085850"/>
                <a:gd name="connsiteY8" fmla="*/ 257175 h 275828"/>
                <a:gd name="connsiteX9" fmla="*/ 1085850 w 1085850"/>
                <a:gd name="connsiteY9" fmla="*/ 261937 h 275828"/>
                <a:gd name="connsiteX0" fmla="*/ 0 w 1085850"/>
                <a:gd name="connsiteY0" fmla="*/ 266700 h 273049"/>
                <a:gd name="connsiteX1" fmla="*/ 114300 w 1085850"/>
                <a:gd name="connsiteY1" fmla="*/ 261937 h 273049"/>
                <a:gd name="connsiteX2" fmla="*/ 314325 w 1085850"/>
                <a:gd name="connsiteY2" fmla="*/ 200025 h 273049"/>
                <a:gd name="connsiteX3" fmla="*/ 419100 w 1085850"/>
                <a:gd name="connsiteY3" fmla="*/ 47625 h 273049"/>
                <a:gd name="connsiteX4" fmla="*/ 528638 w 1085850"/>
                <a:gd name="connsiteY4" fmla="*/ 0 h 273049"/>
                <a:gd name="connsiteX5" fmla="*/ 638175 w 1085850"/>
                <a:gd name="connsiteY5" fmla="*/ 47625 h 273049"/>
                <a:gd name="connsiteX6" fmla="*/ 704850 w 1085850"/>
                <a:gd name="connsiteY6" fmla="*/ 152400 h 273049"/>
                <a:gd name="connsiteX7" fmla="*/ 771525 w 1085850"/>
                <a:gd name="connsiteY7" fmla="*/ 219075 h 273049"/>
                <a:gd name="connsiteX8" fmla="*/ 919163 w 1085850"/>
                <a:gd name="connsiteY8" fmla="*/ 257175 h 273049"/>
                <a:gd name="connsiteX9" fmla="*/ 1085850 w 1085850"/>
                <a:gd name="connsiteY9" fmla="*/ 261937 h 27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5850" h="273049">
                  <a:moveTo>
                    <a:pt x="0" y="266700"/>
                  </a:moveTo>
                  <a:cubicBezTo>
                    <a:pt x="48022" y="261541"/>
                    <a:pt x="61913" y="273049"/>
                    <a:pt x="114300" y="261937"/>
                  </a:cubicBezTo>
                  <a:cubicBezTo>
                    <a:pt x="166687" y="250825"/>
                    <a:pt x="263525" y="235744"/>
                    <a:pt x="314325" y="200025"/>
                  </a:cubicBezTo>
                  <a:cubicBezTo>
                    <a:pt x="365125" y="164306"/>
                    <a:pt x="383381" y="80962"/>
                    <a:pt x="419100" y="47625"/>
                  </a:cubicBezTo>
                  <a:cubicBezTo>
                    <a:pt x="454819" y="14288"/>
                    <a:pt x="492126" y="0"/>
                    <a:pt x="528638" y="0"/>
                  </a:cubicBezTo>
                  <a:cubicBezTo>
                    <a:pt x="565150" y="0"/>
                    <a:pt x="608806" y="22225"/>
                    <a:pt x="638175" y="47625"/>
                  </a:cubicBezTo>
                  <a:cubicBezTo>
                    <a:pt x="667544" y="73025"/>
                    <a:pt x="682625" y="123825"/>
                    <a:pt x="704850" y="152400"/>
                  </a:cubicBezTo>
                  <a:cubicBezTo>
                    <a:pt x="727075" y="180975"/>
                    <a:pt x="735806" y="201613"/>
                    <a:pt x="771525" y="219075"/>
                  </a:cubicBezTo>
                  <a:cubicBezTo>
                    <a:pt x="807244" y="236538"/>
                    <a:pt x="866776" y="250031"/>
                    <a:pt x="919163" y="257175"/>
                  </a:cubicBezTo>
                  <a:cubicBezTo>
                    <a:pt x="971550" y="264319"/>
                    <a:pt x="1028700" y="263128"/>
                    <a:pt x="1085850" y="26193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133600" y="2895600"/>
              <a:ext cx="2133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3906850" y="2659857"/>
              <a:ext cx="330199" cy="240506"/>
            </a:xfrm>
            <a:custGeom>
              <a:avLst/>
              <a:gdLst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57175"/>
                <a:gd name="connsiteX1" fmla="*/ 217487 w 371475"/>
                <a:gd name="connsiteY1" fmla="*/ 150019 h 257175"/>
                <a:gd name="connsiteX2" fmla="*/ 17462 w 371475"/>
                <a:gd name="connsiteY2" fmla="*/ 250031 h 257175"/>
                <a:gd name="connsiteX3" fmla="*/ 322262 w 371475"/>
                <a:gd name="connsiteY3" fmla="*/ 250031 h 257175"/>
                <a:gd name="connsiteX4" fmla="*/ 312737 w 371475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0 h 240506"/>
                <a:gd name="connsiteX1" fmla="*/ 217487 w 330199"/>
                <a:gd name="connsiteY1" fmla="*/ 133350 h 240506"/>
                <a:gd name="connsiteX2" fmla="*/ 17462 w 330199"/>
                <a:gd name="connsiteY2" fmla="*/ 233362 h 240506"/>
                <a:gd name="connsiteX3" fmla="*/ 322262 w 330199"/>
                <a:gd name="connsiteY3" fmla="*/ 233362 h 240506"/>
                <a:gd name="connsiteX4" fmla="*/ 312737 w 330199"/>
                <a:gd name="connsiteY4" fmla="*/ 0 h 240506"/>
                <a:gd name="connsiteX0" fmla="*/ 312737 w 330199"/>
                <a:gd name="connsiteY0" fmla="*/ 0 h 240506"/>
                <a:gd name="connsiteX1" fmla="*/ 217487 w 330199"/>
                <a:gd name="connsiteY1" fmla="*/ 133350 h 240506"/>
                <a:gd name="connsiteX2" fmla="*/ 17462 w 330199"/>
                <a:gd name="connsiteY2" fmla="*/ 233362 h 240506"/>
                <a:gd name="connsiteX3" fmla="*/ 322262 w 330199"/>
                <a:gd name="connsiteY3" fmla="*/ 233362 h 240506"/>
                <a:gd name="connsiteX4" fmla="*/ 312737 w 330199"/>
                <a:gd name="connsiteY4" fmla="*/ 0 h 24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99" h="240506">
                  <a:moveTo>
                    <a:pt x="312737" y="0"/>
                  </a:moveTo>
                  <a:cubicBezTo>
                    <a:pt x="273844" y="28575"/>
                    <a:pt x="266699" y="94456"/>
                    <a:pt x="217487" y="133350"/>
                  </a:cubicBezTo>
                  <a:cubicBezTo>
                    <a:pt x="168275" y="172244"/>
                    <a:pt x="0" y="216693"/>
                    <a:pt x="17462" y="233362"/>
                  </a:cubicBezTo>
                  <a:cubicBezTo>
                    <a:pt x="199230" y="228600"/>
                    <a:pt x="168274" y="240506"/>
                    <a:pt x="322262" y="233362"/>
                  </a:cubicBezTo>
                  <a:cubicBezTo>
                    <a:pt x="316706" y="111918"/>
                    <a:pt x="330199" y="123825"/>
                    <a:pt x="3127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Freeform 46"/>
            <p:cNvSpPr/>
            <p:nvPr/>
          </p:nvSpPr>
          <p:spPr>
            <a:xfrm flipH="1">
              <a:off x="2119311" y="909638"/>
              <a:ext cx="330199" cy="240506"/>
            </a:xfrm>
            <a:custGeom>
              <a:avLst/>
              <a:gdLst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57175"/>
                <a:gd name="connsiteX1" fmla="*/ 217487 w 371475"/>
                <a:gd name="connsiteY1" fmla="*/ 150019 h 257175"/>
                <a:gd name="connsiteX2" fmla="*/ 17462 w 371475"/>
                <a:gd name="connsiteY2" fmla="*/ 250031 h 257175"/>
                <a:gd name="connsiteX3" fmla="*/ 322262 w 371475"/>
                <a:gd name="connsiteY3" fmla="*/ 250031 h 257175"/>
                <a:gd name="connsiteX4" fmla="*/ 312737 w 371475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0 h 240506"/>
                <a:gd name="connsiteX1" fmla="*/ 217487 w 330199"/>
                <a:gd name="connsiteY1" fmla="*/ 133350 h 240506"/>
                <a:gd name="connsiteX2" fmla="*/ 17462 w 330199"/>
                <a:gd name="connsiteY2" fmla="*/ 233362 h 240506"/>
                <a:gd name="connsiteX3" fmla="*/ 322262 w 330199"/>
                <a:gd name="connsiteY3" fmla="*/ 233362 h 240506"/>
                <a:gd name="connsiteX4" fmla="*/ 312737 w 330199"/>
                <a:gd name="connsiteY4" fmla="*/ 0 h 240506"/>
                <a:gd name="connsiteX0" fmla="*/ 312737 w 330199"/>
                <a:gd name="connsiteY0" fmla="*/ 0 h 240506"/>
                <a:gd name="connsiteX1" fmla="*/ 217487 w 330199"/>
                <a:gd name="connsiteY1" fmla="*/ 133350 h 240506"/>
                <a:gd name="connsiteX2" fmla="*/ 17462 w 330199"/>
                <a:gd name="connsiteY2" fmla="*/ 233362 h 240506"/>
                <a:gd name="connsiteX3" fmla="*/ 322262 w 330199"/>
                <a:gd name="connsiteY3" fmla="*/ 233362 h 240506"/>
                <a:gd name="connsiteX4" fmla="*/ 312737 w 330199"/>
                <a:gd name="connsiteY4" fmla="*/ 0 h 24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99" h="240506">
                  <a:moveTo>
                    <a:pt x="312737" y="0"/>
                  </a:moveTo>
                  <a:cubicBezTo>
                    <a:pt x="273844" y="28575"/>
                    <a:pt x="266699" y="94456"/>
                    <a:pt x="217487" y="133350"/>
                  </a:cubicBezTo>
                  <a:cubicBezTo>
                    <a:pt x="168275" y="172244"/>
                    <a:pt x="0" y="216693"/>
                    <a:pt x="17462" y="233362"/>
                  </a:cubicBezTo>
                  <a:cubicBezTo>
                    <a:pt x="199230" y="228600"/>
                    <a:pt x="168274" y="240506"/>
                    <a:pt x="322262" y="233362"/>
                  </a:cubicBezTo>
                  <a:cubicBezTo>
                    <a:pt x="316706" y="111918"/>
                    <a:pt x="330199" y="123825"/>
                    <a:pt x="3127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133600" y="1143000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38200" y="45720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Straight Connector 64"/>
            <p:cNvCxnSpPr>
              <a:stCxn id="47" idx="1"/>
              <a:endCxn id="46" idx="3"/>
            </p:cNvCxnSpPr>
            <p:nvPr/>
          </p:nvCxnSpPr>
          <p:spPr>
            <a:xfrm rot="10800000" flipH="1" flipV="1">
              <a:off x="2232022" y="1042987"/>
              <a:ext cx="1997089" cy="185023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457200" y="5105400"/>
            <a:ext cx="80772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closer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 </a:t>
            </a:r>
            <a:r>
              <a:rPr lang="en-US" sz="4400" noProof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to </a:t>
            </a:r>
            <a:r>
              <a:rPr lang="en-US" sz="4400" b="1" noProof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noProof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the more </a:t>
            </a:r>
            <a:r>
              <a:rPr lang="en-US" sz="44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i="1" baseline="30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controls its own prediction</a:t>
            </a:r>
            <a:r>
              <a:rPr lang="en-US" sz="4400" noProof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332" r="50421"/>
          <a:stretch>
            <a:fillRect/>
          </a:stretch>
        </p:blipFill>
        <p:spPr bwMode="auto">
          <a:xfrm>
            <a:off x="2286000" y="2057400"/>
            <a:ext cx="4068158" cy="38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straight line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62000" y="609600"/>
            <a:ext cx="7068795" cy="5292745"/>
            <a:chOff x="811228" y="3200400"/>
            <a:chExt cx="4417997" cy="330796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7975" t="7455" r="15763" b="13275"/>
            <a:stretch>
              <a:fillRect/>
            </a:stretch>
          </p:blipFill>
          <p:spPr bwMode="auto">
            <a:xfrm>
              <a:off x="811228" y="3445411"/>
              <a:ext cx="4395755" cy="265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843339" y="3533336"/>
              <a:ext cx="2807244" cy="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469437" y="4927137"/>
              <a:ext cx="2790822" cy="4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-426456" y="4939720"/>
              <a:ext cx="2783306" cy="78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516799" y="4924211"/>
              <a:ext cx="2750870" cy="2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359584" y="4520607"/>
              <a:ext cx="262803" cy="35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73948" y="4552072"/>
              <a:ext cx="629528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=</a:t>
              </a:r>
              <a:endParaRPr lang="en-US" sz="24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" y="3276600"/>
              <a:ext cx="609600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16200000" flipH="1">
              <a:off x="1904790" y="3522575"/>
              <a:ext cx="2532552" cy="252051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14400" y="6219825"/>
              <a:ext cx="381000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28800" y="6219825"/>
              <a:ext cx="381000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48175" y="3200400"/>
              <a:ext cx="381000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48225" y="6219825"/>
              <a:ext cx="381000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685800" y="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</a:t>
            </a:r>
            <a:r>
              <a:rPr kumimoji="0" lang="en-US" sz="6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6900" b="1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pre</a:t>
            </a:r>
            <a:r>
              <a:rPr kumimoji="0" lang="en-US" sz="6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=                  </a:t>
            </a:r>
            <a:r>
              <a:rPr lang="en-US" sz="69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                             d</a:t>
            </a:r>
            <a:r>
              <a:rPr lang="en-US" sz="6900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526871" y="5638800"/>
            <a:ext cx="8153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only </a:t>
            </a:r>
            <a:r>
              <a:rPr kumimoji="0" lang="en-US" sz="530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data at the </a:t>
            </a:r>
            <a:r>
              <a:rPr lang="en-US" sz="53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ends control their own prediction</a:t>
            </a: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5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80772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and  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 flipH="1">
            <a:off x="1447799" y="1905000"/>
            <a:ext cx="6096000" cy="533400"/>
          </a:xfrm>
          <a:custGeom>
            <a:avLst/>
            <a:gdLst>
              <a:gd name="connsiteX0" fmla="*/ 2383971 w 2383971"/>
              <a:gd name="connsiteY0" fmla="*/ 0 h 394062"/>
              <a:gd name="connsiteX1" fmla="*/ 2109651 w 2383971"/>
              <a:gd name="connsiteY1" fmla="*/ 300445 h 394062"/>
              <a:gd name="connsiteX2" fmla="*/ 1234440 w 2383971"/>
              <a:gd name="connsiteY2" fmla="*/ 391885 h 394062"/>
              <a:gd name="connsiteX3" fmla="*/ 202474 w 2383971"/>
              <a:gd name="connsiteY3" fmla="*/ 313508 h 394062"/>
              <a:gd name="connsiteX4" fmla="*/ 19594 w 2383971"/>
              <a:gd name="connsiteY4" fmla="*/ 26125 h 39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3971" h="394062">
                <a:moveTo>
                  <a:pt x="2383971" y="0"/>
                </a:moveTo>
                <a:cubicBezTo>
                  <a:pt x="2342605" y="117565"/>
                  <a:pt x="2301240" y="235131"/>
                  <a:pt x="2109651" y="300445"/>
                </a:cubicBezTo>
                <a:cubicBezTo>
                  <a:pt x="1918063" y="365759"/>
                  <a:pt x="1552303" y="389708"/>
                  <a:pt x="1234440" y="391885"/>
                </a:cubicBezTo>
                <a:cubicBezTo>
                  <a:pt x="916577" y="394062"/>
                  <a:pt x="404948" y="374468"/>
                  <a:pt x="202474" y="313508"/>
                </a:cubicBezTo>
                <a:cubicBezTo>
                  <a:pt x="0" y="252548"/>
                  <a:pt x="9797" y="139336"/>
                  <a:pt x="19594" y="2612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4114800"/>
            <a:ext cx="8077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1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Rm</a:t>
            </a:r>
            <a:r>
              <a:rPr lang="en-US" sz="4400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4400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with  </a:t>
            </a:r>
            <a:r>
              <a:rPr kumimoji="0" lang="en-US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10000" y="4826725"/>
            <a:ext cx="1295400" cy="659675"/>
          </a:xfrm>
          <a:custGeom>
            <a:avLst/>
            <a:gdLst>
              <a:gd name="connsiteX0" fmla="*/ 2383971 w 2383971"/>
              <a:gd name="connsiteY0" fmla="*/ 0 h 394062"/>
              <a:gd name="connsiteX1" fmla="*/ 2109651 w 2383971"/>
              <a:gd name="connsiteY1" fmla="*/ 300445 h 394062"/>
              <a:gd name="connsiteX2" fmla="*/ 1234440 w 2383971"/>
              <a:gd name="connsiteY2" fmla="*/ 391885 h 394062"/>
              <a:gd name="connsiteX3" fmla="*/ 202474 w 2383971"/>
              <a:gd name="connsiteY3" fmla="*/ 313508 h 394062"/>
              <a:gd name="connsiteX4" fmla="*/ 19594 w 2383971"/>
              <a:gd name="connsiteY4" fmla="*/ 26125 h 394062"/>
              <a:gd name="connsiteX0" fmla="*/ 2109651 w 2109651"/>
              <a:gd name="connsiteY0" fmla="*/ 274320 h 367937"/>
              <a:gd name="connsiteX1" fmla="*/ 1234440 w 2109651"/>
              <a:gd name="connsiteY1" fmla="*/ 365760 h 367937"/>
              <a:gd name="connsiteX2" fmla="*/ 202474 w 2109651"/>
              <a:gd name="connsiteY2" fmla="*/ 287383 h 367937"/>
              <a:gd name="connsiteX3" fmla="*/ 19594 w 2109651"/>
              <a:gd name="connsiteY3" fmla="*/ 0 h 367937"/>
              <a:gd name="connsiteX0" fmla="*/ 1234440 w 1234440"/>
              <a:gd name="connsiteY0" fmla="*/ 365760 h 367937"/>
              <a:gd name="connsiteX1" fmla="*/ 202474 w 1234440"/>
              <a:gd name="connsiteY1" fmla="*/ 287383 h 367937"/>
              <a:gd name="connsiteX2" fmla="*/ 19594 w 1234440"/>
              <a:gd name="connsiteY2" fmla="*/ 0 h 36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367937">
                <a:moveTo>
                  <a:pt x="1234440" y="365760"/>
                </a:moveTo>
                <a:cubicBezTo>
                  <a:pt x="916577" y="367937"/>
                  <a:pt x="404948" y="348343"/>
                  <a:pt x="202474" y="287383"/>
                </a:cubicBezTo>
                <a:cubicBezTo>
                  <a:pt x="0" y="226423"/>
                  <a:pt x="9797" y="113211"/>
                  <a:pt x="19594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9"/>
          <p:cNvSpPr txBox="1">
            <a:spLocks/>
          </p:cNvSpPr>
          <p:nvPr/>
        </p:nvSpPr>
        <p:spPr>
          <a:xfrm>
            <a:off x="4800600" y="5181600"/>
            <a:ext cx="350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“model resolution matrix”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106" y="3048000"/>
            <a:ext cx="7629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 txBox="1">
            <a:spLocks/>
          </p:cNvSpPr>
          <p:nvPr/>
        </p:nvSpPr>
        <p:spPr>
          <a:xfrm>
            <a:off x="2209800" y="228600"/>
            <a:ext cx="495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plug one equation into the other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772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 Resolution Matrix,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343400"/>
            <a:ext cx="83058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How much does </a:t>
            </a:r>
            <a:r>
              <a:rPr kumimoji="0" lang="en-US" sz="53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530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5300" i="1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contribute to its own estimated value?</a:t>
            </a:r>
            <a:b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5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438400"/>
            <a:ext cx="8077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6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6900" b="1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kumimoji="0" lang="en-US" sz="6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69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Rm</a:t>
            </a:r>
            <a:r>
              <a:rPr lang="en-US" sz="6900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6900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772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R=I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819400"/>
            <a:ext cx="83058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5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530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5300" i="1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5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53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53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endParaRPr lang="en-US" sz="5300" i="1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5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1447800"/>
            <a:ext cx="8077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6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6900" b="1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kumimoji="0" lang="en-US" sz="6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69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6900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6900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191000"/>
            <a:ext cx="91440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53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5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53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53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5300" i="1" baseline="30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5300" baseline="30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53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reflects </a:t>
            </a:r>
            <a:r>
              <a:rPr kumimoji="0" lang="en-US" sz="53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530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5300" i="1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5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53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only</a:t>
            </a: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5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5344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06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77200" cy="17526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else if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latin typeface="Cambria Math"/>
                <a:ea typeface="Cambria Math"/>
                <a:cs typeface="Times New Roman" pitchFamily="18" charset="0"/>
              </a:rPr>
              <a:t>≠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905000"/>
            <a:ext cx="91440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5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530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5300" i="1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</a:t>
            </a:r>
          </a:p>
          <a:p>
            <a:pPr lvl="0" algn="ctr">
              <a:spcBef>
                <a:spcPct val="0"/>
              </a:spcBef>
            </a:pPr>
            <a:endParaRPr lang="en-US" sz="53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… + </a:t>
            </a:r>
            <a:r>
              <a:rPr kumimoji="0" lang="en-US" sz="53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kumimoji="0" lang="en-US" sz="530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i,i-1</a:t>
            </a:r>
            <a:r>
              <a:rPr lang="en-US" sz="5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53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i-1</a:t>
            </a:r>
            <a:r>
              <a:rPr lang="en-US" sz="53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53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+ </a:t>
            </a:r>
            <a:r>
              <a:rPr lang="en-US" sz="5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53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i,i</a:t>
            </a:r>
            <a:r>
              <a:rPr lang="en-US" sz="5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53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53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53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+ </a:t>
            </a:r>
            <a:r>
              <a:rPr lang="en-US" sz="5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53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i,i+1</a:t>
            </a:r>
            <a:r>
              <a:rPr lang="en-US" sz="5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53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i+1</a:t>
            </a:r>
            <a:r>
              <a:rPr lang="en-US" sz="53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5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 …</a:t>
            </a:r>
          </a:p>
          <a:p>
            <a:pPr lvl="0" algn="ctr">
              <a:spcBef>
                <a:spcPct val="0"/>
              </a:spcBef>
            </a:pP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5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191000"/>
            <a:ext cx="91440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53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5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53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53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53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5300" baseline="30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53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a </a:t>
            </a:r>
            <a:r>
              <a:rPr lang="en-US" sz="53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weighted average</a:t>
            </a:r>
          </a:p>
          <a:p>
            <a:pPr lvl="0" algn="ctr">
              <a:spcBef>
                <a:spcPct val="0"/>
              </a:spcBef>
            </a:pPr>
            <a:r>
              <a:rPr lang="en-US" sz="53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of all the elements of </a:t>
            </a:r>
            <a:r>
              <a:rPr kumimoji="0" lang="en-US" sz="53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530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5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5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62000" y="457200"/>
            <a:ext cx="7453765" cy="4145280"/>
            <a:chOff x="762000" y="457200"/>
            <a:chExt cx="4658603" cy="2590800"/>
          </a:xfrm>
        </p:grpSpPr>
        <p:sp>
          <p:nvSpPr>
            <p:cNvPr id="18" name="Double Bracket 17"/>
            <p:cNvSpPr/>
            <p:nvPr/>
          </p:nvSpPr>
          <p:spPr>
            <a:xfrm>
              <a:off x="1905000" y="838200"/>
              <a:ext cx="2667000" cy="2133600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4744328" y="838200"/>
              <a:ext cx="609600" cy="2133600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Double Bracket 19"/>
            <p:cNvSpPr/>
            <p:nvPr/>
          </p:nvSpPr>
          <p:spPr>
            <a:xfrm>
              <a:off x="776068" y="914400"/>
              <a:ext cx="609600" cy="2133600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0" y="1736132"/>
              <a:ext cx="629528" cy="3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30000" dirty="0" err="1" smtClean="0">
                  <a:latin typeface="Cambria Math" pitchFamily="18" charset="0"/>
                  <a:ea typeface="Cambria Math" pitchFamily="18" charset="0"/>
                </a:rPr>
                <a:t>est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14875" y="1752600"/>
              <a:ext cx="705728" cy="3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30000" dirty="0" err="1" smtClean="0">
                  <a:latin typeface="Cambria Math" pitchFamily="18" charset="0"/>
                  <a:ea typeface="Cambria Math" pitchFamily="18" charset="0"/>
                </a:rPr>
                <a:t>true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133600" y="1981200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01724" y="1772528"/>
              <a:ext cx="629528" cy="3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</a:rPr>
                <a:t>=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738494" y="1714499"/>
              <a:ext cx="1085850" cy="273049"/>
            </a:xfrm>
            <a:custGeom>
              <a:avLst/>
              <a:gdLst>
                <a:gd name="connsiteX0" fmla="*/ 0 w 1138237"/>
                <a:gd name="connsiteY0" fmla="*/ 252412 h 270668"/>
                <a:gd name="connsiteX1" fmla="*/ 166687 w 1138237"/>
                <a:gd name="connsiteY1" fmla="*/ 261937 h 270668"/>
                <a:gd name="connsiteX2" fmla="*/ 366712 w 1138237"/>
                <a:gd name="connsiteY2" fmla="*/ 200025 h 270668"/>
                <a:gd name="connsiteX3" fmla="*/ 471487 w 1138237"/>
                <a:gd name="connsiteY3" fmla="*/ 47625 h 270668"/>
                <a:gd name="connsiteX4" fmla="*/ 581025 w 1138237"/>
                <a:gd name="connsiteY4" fmla="*/ 0 h 270668"/>
                <a:gd name="connsiteX5" fmla="*/ 690562 w 1138237"/>
                <a:gd name="connsiteY5" fmla="*/ 47625 h 270668"/>
                <a:gd name="connsiteX6" fmla="*/ 757237 w 1138237"/>
                <a:gd name="connsiteY6" fmla="*/ 152400 h 270668"/>
                <a:gd name="connsiteX7" fmla="*/ 823912 w 1138237"/>
                <a:gd name="connsiteY7" fmla="*/ 219075 h 270668"/>
                <a:gd name="connsiteX8" fmla="*/ 971550 w 1138237"/>
                <a:gd name="connsiteY8" fmla="*/ 257175 h 270668"/>
                <a:gd name="connsiteX9" fmla="*/ 1138237 w 1138237"/>
                <a:gd name="connsiteY9" fmla="*/ 261937 h 270668"/>
                <a:gd name="connsiteX0" fmla="*/ 0 w 1085850"/>
                <a:gd name="connsiteY0" fmla="*/ 266700 h 275828"/>
                <a:gd name="connsiteX1" fmla="*/ 114300 w 1085850"/>
                <a:gd name="connsiteY1" fmla="*/ 261937 h 275828"/>
                <a:gd name="connsiteX2" fmla="*/ 314325 w 1085850"/>
                <a:gd name="connsiteY2" fmla="*/ 200025 h 275828"/>
                <a:gd name="connsiteX3" fmla="*/ 419100 w 1085850"/>
                <a:gd name="connsiteY3" fmla="*/ 47625 h 275828"/>
                <a:gd name="connsiteX4" fmla="*/ 528638 w 1085850"/>
                <a:gd name="connsiteY4" fmla="*/ 0 h 275828"/>
                <a:gd name="connsiteX5" fmla="*/ 638175 w 1085850"/>
                <a:gd name="connsiteY5" fmla="*/ 47625 h 275828"/>
                <a:gd name="connsiteX6" fmla="*/ 704850 w 1085850"/>
                <a:gd name="connsiteY6" fmla="*/ 152400 h 275828"/>
                <a:gd name="connsiteX7" fmla="*/ 771525 w 1085850"/>
                <a:gd name="connsiteY7" fmla="*/ 219075 h 275828"/>
                <a:gd name="connsiteX8" fmla="*/ 919163 w 1085850"/>
                <a:gd name="connsiteY8" fmla="*/ 257175 h 275828"/>
                <a:gd name="connsiteX9" fmla="*/ 1085850 w 1085850"/>
                <a:gd name="connsiteY9" fmla="*/ 261937 h 275828"/>
                <a:gd name="connsiteX0" fmla="*/ 0 w 1085850"/>
                <a:gd name="connsiteY0" fmla="*/ 266700 h 273049"/>
                <a:gd name="connsiteX1" fmla="*/ 114300 w 1085850"/>
                <a:gd name="connsiteY1" fmla="*/ 261937 h 273049"/>
                <a:gd name="connsiteX2" fmla="*/ 314325 w 1085850"/>
                <a:gd name="connsiteY2" fmla="*/ 200025 h 273049"/>
                <a:gd name="connsiteX3" fmla="*/ 419100 w 1085850"/>
                <a:gd name="connsiteY3" fmla="*/ 47625 h 273049"/>
                <a:gd name="connsiteX4" fmla="*/ 528638 w 1085850"/>
                <a:gd name="connsiteY4" fmla="*/ 0 h 273049"/>
                <a:gd name="connsiteX5" fmla="*/ 638175 w 1085850"/>
                <a:gd name="connsiteY5" fmla="*/ 47625 h 273049"/>
                <a:gd name="connsiteX6" fmla="*/ 704850 w 1085850"/>
                <a:gd name="connsiteY6" fmla="*/ 152400 h 273049"/>
                <a:gd name="connsiteX7" fmla="*/ 771525 w 1085850"/>
                <a:gd name="connsiteY7" fmla="*/ 219075 h 273049"/>
                <a:gd name="connsiteX8" fmla="*/ 919163 w 1085850"/>
                <a:gd name="connsiteY8" fmla="*/ 257175 h 273049"/>
                <a:gd name="connsiteX9" fmla="*/ 1085850 w 1085850"/>
                <a:gd name="connsiteY9" fmla="*/ 261937 h 27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5850" h="273049">
                  <a:moveTo>
                    <a:pt x="0" y="266700"/>
                  </a:moveTo>
                  <a:cubicBezTo>
                    <a:pt x="48022" y="261541"/>
                    <a:pt x="61913" y="273049"/>
                    <a:pt x="114300" y="261937"/>
                  </a:cubicBezTo>
                  <a:cubicBezTo>
                    <a:pt x="166687" y="250825"/>
                    <a:pt x="263525" y="235744"/>
                    <a:pt x="314325" y="200025"/>
                  </a:cubicBezTo>
                  <a:cubicBezTo>
                    <a:pt x="365125" y="164306"/>
                    <a:pt x="383381" y="80962"/>
                    <a:pt x="419100" y="47625"/>
                  </a:cubicBezTo>
                  <a:cubicBezTo>
                    <a:pt x="454819" y="14288"/>
                    <a:pt x="492126" y="0"/>
                    <a:pt x="528638" y="0"/>
                  </a:cubicBezTo>
                  <a:cubicBezTo>
                    <a:pt x="565150" y="0"/>
                    <a:pt x="608806" y="22225"/>
                    <a:pt x="638175" y="47625"/>
                  </a:cubicBezTo>
                  <a:cubicBezTo>
                    <a:pt x="667544" y="73025"/>
                    <a:pt x="682625" y="123825"/>
                    <a:pt x="704850" y="152400"/>
                  </a:cubicBezTo>
                  <a:cubicBezTo>
                    <a:pt x="727075" y="180975"/>
                    <a:pt x="735806" y="201613"/>
                    <a:pt x="771525" y="219075"/>
                  </a:cubicBezTo>
                  <a:cubicBezTo>
                    <a:pt x="807244" y="236538"/>
                    <a:pt x="866776" y="250031"/>
                    <a:pt x="919163" y="257175"/>
                  </a:cubicBezTo>
                  <a:cubicBezTo>
                    <a:pt x="971550" y="264319"/>
                    <a:pt x="1028700" y="263128"/>
                    <a:pt x="1085850" y="26193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133600" y="2438400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3171911" y="2165351"/>
              <a:ext cx="1085850" cy="273049"/>
            </a:xfrm>
            <a:custGeom>
              <a:avLst/>
              <a:gdLst>
                <a:gd name="connsiteX0" fmla="*/ 0 w 1138237"/>
                <a:gd name="connsiteY0" fmla="*/ 252412 h 270668"/>
                <a:gd name="connsiteX1" fmla="*/ 166687 w 1138237"/>
                <a:gd name="connsiteY1" fmla="*/ 261937 h 270668"/>
                <a:gd name="connsiteX2" fmla="*/ 366712 w 1138237"/>
                <a:gd name="connsiteY2" fmla="*/ 200025 h 270668"/>
                <a:gd name="connsiteX3" fmla="*/ 471487 w 1138237"/>
                <a:gd name="connsiteY3" fmla="*/ 47625 h 270668"/>
                <a:gd name="connsiteX4" fmla="*/ 581025 w 1138237"/>
                <a:gd name="connsiteY4" fmla="*/ 0 h 270668"/>
                <a:gd name="connsiteX5" fmla="*/ 690562 w 1138237"/>
                <a:gd name="connsiteY5" fmla="*/ 47625 h 270668"/>
                <a:gd name="connsiteX6" fmla="*/ 757237 w 1138237"/>
                <a:gd name="connsiteY6" fmla="*/ 152400 h 270668"/>
                <a:gd name="connsiteX7" fmla="*/ 823912 w 1138237"/>
                <a:gd name="connsiteY7" fmla="*/ 219075 h 270668"/>
                <a:gd name="connsiteX8" fmla="*/ 971550 w 1138237"/>
                <a:gd name="connsiteY8" fmla="*/ 257175 h 270668"/>
                <a:gd name="connsiteX9" fmla="*/ 1138237 w 1138237"/>
                <a:gd name="connsiteY9" fmla="*/ 261937 h 270668"/>
                <a:gd name="connsiteX0" fmla="*/ 0 w 1085850"/>
                <a:gd name="connsiteY0" fmla="*/ 266700 h 275828"/>
                <a:gd name="connsiteX1" fmla="*/ 114300 w 1085850"/>
                <a:gd name="connsiteY1" fmla="*/ 261937 h 275828"/>
                <a:gd name="connsiteX2" fmla="*/ 314325 w 1085850"/>
                <a:gd name="connsiteY2" fmla="*/ 200025 h 275828"/>
                <a:gd name="connsiteX3" fmla="*/ 419100 w 1085850"/>
                <a:gd name="connsiteY3" fmla="*/ 47625 h 275828"/>
                <a:gd name="connsiteX4" fmla="*/ 528638 w 1085850"/>
                <a:gd name="connsiteY4" fmla="*/ 0 h 275828"/>
                <a:gd name="connsiteX5" fmla="*/ 638175 w 1085850"/>
                <a:gd name="connsiteY5" fmla="*/ 47625 h 275828"/>
                <a:gd name="connsiteX6" fmla="*/ 704850 w 1085850"/>
                <a:gd name="connsiteY6" fmla="*/ 152400 h 275828"/>
                <a:gd name="connsiteX7" fmla="*/ 771525 w 1085850"/>
                <a:gd name="connsiteY7" fmla="*/ 219075 h 275828"/>
                <a:gd name="connsiteX8" fmla="*/ 919163 w 1085850"/>
                <a:gd name="connsiteY8" fmla="*/ 257175 h 275828"/>
                <a:gd name="connsiteX9" fmla="*/ 1085850 w 1085850"/>
                <a:gd name="connsiteY9" fmla="*/ 261937 h 275828"/>
                <a:gd name="connsiteX0" fmla="*/ 0 w 1085850"/>
                <a:gd name="connsiteY0" fmla="*/ 266700 h 273049"/>
                <a:gd name="connsiteX1" fmla="*/ 114300 w 1085850"/>
                <a:gd name="connsiteY1" fmla="*/ 261937 h 273049"/>
                <a:gd name="connsiteX2" fmla="*/ 314325 w 1085850"/>
                <a:gd name="connsiteY2" fmla="*/ 200025 h 273049"/>
                <a:gd name="connsiteX3" fmla="*/ 419100 w 1085850"/>
                <a:gd name="connsiteY3" fmla="*/ 47625 h 273049"/>
                <a:gd name="connsiteX4" fmla="*/ 528638 w 1085850"/>
                <a:gd name="connsiteY4" fmla="*/ 0 h 273049"/>
                <a:gd name="connsiteX5" fmla="*/ 638175 w 1085850"/>
                <a:gd name="connsiteY5" fmla="*/ 47625 h 273049"/>
                <a:gd name="connsiteX6" fmla="*/ 704850 w 1085850"/>
                <a:gd name="connsiteY6" fmla="*/ 152400 h 273049"/>
                <a:gd name="connsiteX7" fmla="*/ 771525 w 1085850"/>
                <a:gd name="connsiteY7" fmla="*/ 219075 h 273049"/>
                <a:gd name="connsiteX8" fmla="*/ 919163 w 1085850"/>
                <a:gd name="connsiteY8" fmla="*/ 257175 h 273049"/>
                <a:gd name="connsiteX9" fmla="*/ 1085850 w 1085850"/>
                <a:gd name="connsiteY9" fmla="*/ 261937 h 27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5850" h="273049">
                  <a:moveTo>
                    <a:pt x="0" y="266700"/>
                  </a:moveTo>
                  <a:cubicBezTo>
                    <a:pt x="48022" y="261541"/>
                    <a:pt x="61913" y="273049"/>
                    <a:pt x="114300" y="261937"/>
                  </a:cubicBezTo>
                  <a:cubicBezTo>
                    <a:pt x="166687" y="250825"/>
                    <a:pt x="263525" y="235744"/>
                    <a:pt x="314325" y="200025"/>
                  </a:cubicBezTo>
                  <a:cubicBezTo>
                    <a:pt x="365125" y="164306"/>
                    <a:pt x="383381" y="80962"/>
                    <a:pt x="419100" y="47625"/>
                  </a:cubicBezTo>
                  <a:cubicBezTo>
                    <a:pt x="454819" y="14288"/>
                    <a:pt x="492126" y="0"/>
                    <a:pt x="528638" y="0"/>
                  </a:cubicBezTo>
                  <a:cubicBezTo>
                    <a:pt x="565150" y="0"/>
                    <a:pt x="608806" y="22225"/>
                    <a:pt x="638175" y="47625"/>
                  </a:cubicBezTo>
                  <a:cubicBezTo>
                    <a:pt x="667544" y="73025"/>
                    <a:pt x="682625" y="123825"/>
                    <a:pt x="704850" y="152400"/>
                  </a:cubicBezTo>
                  <a:cubicBezTo>
                    <a:pt x="727075" y="180975"/>
                    <a:pt x="735806" y="201613"/>
                    <a:pt x="771525" y="219075"/>
                  </a:cubicBezTo>
                  <a:cubicBezTo>
                    <a:pt x="807244" y="236538"/>
                    <a:pt x="866776" y="250031"/>
                    <a:pt x="919163" y="257175"/>
                  </a:cubicBezTo>
                  <a:cubicBezTo>
                    <a:pt x="971550" y="264319"/>
                    <a:pt x="1028700" y="263128"/>
                    <a:pt x="1085850" y="26193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133600" y="1524000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2290756" y="1252541"/>
              <a:ext cx="1085850" cy="273049"/>
            </a:xfrm>
            <a:custGeom>
              <a:avLst/>
              <a:gdLst>
                <a:gd name="connsiteX0" fmla="*/ 0 w 1138237"/>
                <a:gd name="connsiteY0" fmla="*/ 252412 h 270668"/>
                <a:gd name="connsiteX1" fmla="*/ 166687 w 1138237"/>
                <a:gd name="connsiteY1" fmla="*/ 261937 h 270668"/>
                <a:gd name="connsiteX2" fmla="*/ 366712 w 1138237"/>
                <a:gd name="connsiteY2" fmla="*/ 200025 h 270668"/>
                <a:gd name="connsiteX3" fmla="*/ 471487 w 1138237"/>
                <a:gd name="connsiteY3" fmla="*/ 47625 h 270668"/>
                <a:gd name="connsiteX4" fmla="*/ 581025 w 1138237"/>
                <a:gd name="connsiteY4" fmla="*/ 0 h 270668"/>
                <a:gd name="connsiteX5" fmla="*/ 690562 w 1138237"/>
                <a:gd name="connsiteY5" fmla="*/ 47625 h 270668"/>
                <a:gd name="connsiteX6" fmla="*/ 757237 w 1138237"/>
                <a:gd name="connsiteY6" fmla="*/ 152400 h 270668"/>
                <a:gd name="connsiteX7" fmla="*/ 823912 w 1138237"/>
                <a:gd name="connsiteY7" fmla="*/ 219075 h 270668"/>
                <a:gd name="connsiteX8" fmla="*/ 971550 w 1138237"/>
                <a:gd name="connsiteY8" fmla="*/ 257175 h 270668"/>
                <a:gd name="connsiteX9" fmla="*/ 1138237 w 1138237"/>
                <a:gd name="connsiteY9" fmla="*/ 261937 h 270668"/>
                <a:gd name="connsiteX0" fmla="*/ 0 w 1085850"/>
                <a:gd name="connsiteY0" fmla="*/ 266700 h 275828"/>
                <a:gd name="connsiteX1" fmla="*/ 114300 w 1085850"/>
                <a:gd name="connsiteY1" fmla="*/ 261937 h 275828"/>
                <a:gd name="connsiteX2" fmla="*/ 314325 w 1085850"/>
                <a:gd name="connsiteY2" fmla="*/ 200025 h 275828"/>
                <a:gd name="connsiteX3" fmla="*/ 419100 w 1085850"/>
                <a:gd name="connsiteY3" fmla="*/ 47625 h 275828"/>
                <a:gd name="connsiteX4" fmla="*/ 528638 w 1085850"/>
                <a:gd name="connsiteY4" fmla="*/ 0 h 275828"/>
                <a:gd name="connsiteX5" fmla="*/ 638175 w 1085850"/>
                <a:gd name="connsiteY5" fmla="*/ 47625 h 275828"/>
                <a:gd name="connsiteX6" fmla="*/ 704850 w 1085850"/>
                <a:gd name="connsiteY6" fmla="*/ 152400 h 275828"/>
                <a:gd name="connsiteX7" fmla="*/ 771525 w 1085850"/>
                <a:gd name="connsiteY7" fmla="*/ 219075 h 275828"/>
                <a:gd name="connsiteX8" fmla="*/ 919163 w 1085850"/>
                <a:gd name="connsiteY8" fmla="*/ 257175 h 275828"/>
                <a:gd name="connsiteX9" fmla="*/ 1085850 w 1085850"/>
                <a:gd name="connsiteY9" fmla="*/ 261937 h 275828"/>
                <a:gd name="connsiteX0" fmla="*/ 0 w 1085850"/>
                <a:gd name="connsiteY0" fmla="*/ 266700 h 273049"/>
                <a:gd name="connsiteX1" fmla="*/ 114300 w 1085850"/>
                <a:gd name="connsiteY1" fmla="*/ 261937 h 273049"/>
                <a:gd name="connsiteX2" fmla="*/ 314325 w 1085850"/>
                <a:gd name="connsiteY2" fmla="*/ 200025 h 273049"/>
                <a:gd name="connsiteX3" fmla="*/ 419100 w 1085850"/>
                <a:gd name="connsiteY3" fmla="*/ 47625 h 273049"/>
                <a:gd name="connsiteX4" fmla="*/ 528638 w 1085850"/>
                <a:gd name="connsiteY4" fmla="*/ 0 h 273049"/>
                <a:gd name="connsiteX5" fmla="*/ 638175 w 1085850"/>
                <a:gd name="connsiteY5" fmla="*/ 47625 h 273049"/>
                <a:gd name="connsiteX6" fmla="*/ 704850 w 1085850"/>
                <a:gd name="connsiteY6" fmla="*/ 152400 h 273049"/>
                <a:gd name="connsiteX7" fmla="*/ 771525 w 1085850"/>
                <a:gd name="connsiteY7" fmla="*/ 219075 h 273049"/>
                <a:gd name="connsiteX8" fmla="*/ 919163 w 1085850"/>
                <a:gd name="connsiteY8" fmla="*/ 257175 h 273049"/>
                <a:gd name="connsiteX9" fmla="*/ 1085850 w 1085850"/>
                <a:gd name="connsiteY9" fmla="*/ 261937 h 27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5850" h="273049">
                  <a:moveTo>
                    <a:pt x="0" y="266700"/>
                  </a:moveTo>
                  <a:cubicBezTo>
                    <a:pt x="48022" y="261541"/>
                    <a:pt x="61913" y="273049"/>
                    <a:pt x="114300" y="261937"/>
                  </a:cubicBezTo>
                  <a:cubicBezTo>
                    <a:pt x="166687" y="250825"/>
                    <a:pt x="263525" y="235744"/>
                    <a:pt x="314325" y="200025"/>
                  </a:cubicBezTo>
                  <a:cubicBezTo>
                    <a:pt x="365125" y="164306"/>
                    <a:pt x="383381" y="80962"/>
                    <a:pt x="419100" y="47625"/>
                  </a:cubicBezTo>
                  <a:cubicBezTo>
                    <a:pt x="454819" y="14288"/>
                    <a:pt x="492126" y="0"/>
                    <a:pt x="528638" y="0"/>
                  </a:cubicBezTo>
                  <a:cubicBezTo>
                    <a:pt x="565150" y="0"/>
                    <a:pt x="608806" y="22225"/>
                    <a:pt x="638175" y="47625"/>
                  </a:cubicBezTo>
                  <a:cubicBezTo>
                    <a:pt x="667544" y="73025"/>
                    <a:pt x="682625" y="123825"/>
                    <a:pt x="704850" y="152400"/>
                  </a:cubicBezTo>
                  <a:cubicBezTo>
                    <a:pt x="727075" y="180975"/>
                    <a:pt x="735806" y="201613"/>
                    <a:pt x="771525" y="219075"/>
                  </a:cubicBezTo>
                  <a:cubicBezTo>
                    <a:pt x="807244" y="236538"/>
                    <a:pt x="866776" y="250031"/>
                    <a:pt x="919163" y="257175"/>
                  </a:cubicBezTo>
                  <a:cubicBezTo>
                    <a:pt x="971550" y="264319"/>
                    <a:pt x="1028700" y="263128"/>
                    <a:pt x="1085850" y="26193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133600" y="2895600"/>
              <a:ext cx="2133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3906850" y="2659857"/>
              <a:ext cx="330199" cy="240506"/>
            </a:xfrm>
            <a:custGeom>
              <a:avLst/>
              <a:gdLst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57175"/>
                <a:gd name="connsiteX1" fmla="*/ 217487 w 371475"/>
                <a:gd name="connsiteY1" fmla="*/ 150019 h 257175"/>
                <a:gd name="connsiteX2" fmla="*/ 17462 w 371475"/>
                <a:gd name="connsiteY2" fmla="*/ 250031 h 257175"/>
                <a:gd name="connsiteX3" fmla="*/ 322262 w 371475"/>
                <a:gd name="connsiteY3" fmla="*/ 250031 h 257175"/>
                <a:gd name="connsiteX4" fmla="*/ 312737 w 371475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0 h 240506"/>
                <a:gd name="connsiteX1" fmla="*/ 217487 w 330199"/>
                <a:gd name="connsiteY1" fmla="*/ 133350 h 240506"/>
                <a:gd name="connsiteX2" fmla="*/ 17462 w 330199"/>
                <a:gd name="connsiteY2" fmla="*/ 233362 h 240506"/>
                <a:gd name="connsiteX3" fmla="*/ 322262 w 330199"/>
                <a:gd name="connsiteY3" fmla="*/ 233362 h 240506"/>
                <a:gd name="connsiteX4" fmla="*/ 312737 w 330199"/>
                <a:gd name="connsiteY4" fmla="*/ 0 h 240506"/>
                <a:gd name="connsiteX0" fmla="*/ 312737 w 330199"/>
                <a:gd name="connsiteY0" fmla="*/ 0 h 240506"/>
                <a:gd name="connsiteX1" fmla="*/ 217487 w 330199"/>
                <a:gd name="connsiteY1" fmla="*/ 133350 h 240506"/>
                <a:gd name="connsiteX2" fmla="*/ 17462 w 330199"/>
                <a:gd name="connsiteY2" fmla="*/ 233362 h 240506"/>
                <a:gd name="connsiteX3" fmla="*/ 322262 w 330199"/>
                <a:gd name="connsiteY3" fmla="*/ 233362 h 240506"/>
                <a:gd name="connsiteX4" fmla="*/ 312737 w 330199"/>
                <a:gd name="connsiteY4" fmla="*/ 0 h 24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99" h="240506">
                  <a:moveTo>
                    <a:pt x="312737" y="0"/>
                  </a:moveTo>
                  <a:cubicBezTo>
                    <a:pt x="273844" y="28575"/>
                    <a:pt x="266699" y="94456"/>
                    <a:pt x="217487" y="133350"/>
                  </a:cubicBezTo>
                  <a:cubicBezTo>
                    <a:pt x="168275" y="172244"/>
                    <a:pt x="0" y="216693"/>
                    <a:pt x="17462" y="233362"/>
                  </a:cubicBezTo>
                  <a:cubicBezTo>
                    <a:pt x="199230" y="228600"/>
                    <a:pt x="168274" y="240506"/>
                    <a:pt x="322262" y="233362"/>
                  </a:cubicBezTo>
                  <a:cubicBezTo>
                    <a:pt x="316706" y="111918"/>
                    <a:pt x="330199" y="123825"/>
                    <a:pt x="3127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Freeform 46"/>
            <p:cNvSpPr/>
            <p:nvPr/>
          </p:nvSpPr>
          <p:spPr>
            <a:xfrm flipH="1">
              <a:off x="2119311" y="909638"/>
              <a:ext cx="330199" cy="240506"/>
            </a:xfrm>
            <a:custGeom>
              <a:avLst/>
              <a:gdLst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85750"/>
                <a:gd name="connsiteX1" fmla="*/ 217487 w 371475"/>
                <a:gd name="connsiteY1" fmla="*/ 150019 h 285750"/>
                <a:gd name="connsiteX2" fmla="*/ 17462 w 371475"/>
                <a:gd name="connsiteY2" fmla="*/ 250031 h 285750"/>
                <a:gd name="connsiteX3" fmla="*/ 322262 w 371475"/>
                <a:gd name="connsiteY3" fmla="*/ 250031 h 285750"/>
                <a:gd name="connsiteX4" fmla="*/ 312737 w 371475"/>
                <a:gd name="connsiteY4" fmla="*/ 16669 h 285750"/>
                <a:gd name="connsiteX0" fmla="*/ 312737 w 371475"/>
                <a:gd name="connsiteY0" fmla="*/ 16669 h 257175"/>
                <a:gd name="connsiteX1" fmla="*/ 217487 w 371475"/>
                <a:gd name="connsiteY1" fmla="*/ 150019 h 257175"/>
                <a:gd name="connsiteX2" fmla="*/ 17462 w 371475"/>
                <a:gd name="connsiteY2" fmla="*/ 250031 h 257175"/>
                <a:gd name="connsiteX3" fmla="*/ 322262 w 371475"/>
                <a:gd name="connsiteY3" fmla="*/ 250031 h 257175"/>
                <a:gd name="connsiteX4" fmla="*/ 312737 w 371475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16669 h 257175"/>
                <a:gd name="connsiteX1" fmla="*/ 217487 w 330199"/>
                <a:gd name="connsiteY1" fmla="*/ 150019 h 257175"/>
                <a:gd name="connsiteX2" fmla="*/ 17462 w 330199"/>
                <a:gd name="connsiteY2" fmla="*/ 250031 h 257175"/>
                <a:gd name="connsiteX3" fmla="*/ 322262 w 330199"/>
                <a:gd name="connsiteY3" fmla="*/ 250031 h 257175"/>
                <a:gd name="connsiteX4" fmla="*/ 312737 w 330199"/>
                <a:gd name="connsiteY4" fmla="*/ 16669 h 257175"/>
                <a:gd name="connsiteX0" fmla="*/ 312737 w 330199"/>
                <a:gd name="connsiteY0" fmla="*/ 0 h 240506"/>
                <a:gd name="connsiteX1" fmla="*/ 217487 w 330199"/>
                <a:gd name="connsiteY1" fmla="*/ 133350 h 240506"/>
                <a:gd name="connsiteX2" fmla="*/ 17462 w 330199"/>
                <a:gd name="connsiteY2" fmla="*/ 233362 h 240506"/>
                <a:gd name="connsiteX3" fmla="*/ 322262 w 330199"/>
                <a:gd name="connsiteY3" fmla="*/ 233362 h 240506"/>
                <a:gd name="connsiteX4" fmla="*/ 312737 w 330199"/>
                <a:gd name="connsiteY4" fmla="*/ 0 h 240506"/>
                <a:gd name="connsiteX0" fmla="*/ 312737 w 330199"/>
                <a:gd name="connsiteY0" fmla="*/ 0 h 240506"/>
                <a:gd name="connsiteX1" fmla="*/ 217487 w 330199"/>
                <a:gd name="connsiteY1" fmla="*/ 133350 h 240506"/>
                <a:gd name="connsiteX2" fmla="*/ 17462 w 330199"/>
                <a:gd name="connsiteY2" fmla="*/ 233362 h 240506"/>
                <a:gd name="connsiteX3" fmla="*/ 322262 w 330199"/>
                <a:gd name="connsiteY3" fmla="*/ 233362 h 240506"/>
                <a:gd name="connsiteX4" fmla="*/ 312737 w 330199"/>
                <a:gd name="connsiteY4" fmla="*/ 0 h 24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99" h="240506">
                  <a:moveTo>
                    <a:pt x="312737" y="0"/>
                  </a:moveTo>
                  <a:cubicBezTo>
                    <a:pt x="273844" y="28575"/>
                    <a:pt x="266699" y="94456"/>
                    <a:pt x="217487" y="133350"/>
                  </a:cubicBezTo>
                  <a:cubicBezTo>
                    <a:pt x="168275" y="172244"/>
                    <a:pt x="0" y="216693"/>
                    <a:pt x="17462" y="233362"/>
                  </a:cubicBezTo>
                  <a:cubicBezTo>
                    <a:pt x="199230" y="228600"/>
                    <a:pt x="168274" y="240506"/>
                    <a:pt x="322262" y="233362"/>
                  </a:cubicBezTo>
                  <a:cubicBezTo>
                    <a:pt x="316706" y="111918"/>
                    <a:pt x="330199" y="123825"/>
                    <a:pt x="3127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133600" y="1143000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38200" y="457200"/>
              <a:ext cx="762000" cy="3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Straight Connector 64"/>
            <p:cNvCxnSpPr>
              <a:stCxn id="47" idx="1"/>
              <a:endCxn id="46" idx="3"/>
            </p:cNvCxnSpPr>
            <p:nvPr/>
          </p:nvCxnSpPr>
          <p:spPr>
            <a:xfrm rot="10800000" flipH="1" flipV="1">
              <a:off x="2232022" y="1042987"/>
              <a:ext cx="1997089" cy="185023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0" y="495300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closer 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 </a:t>
            </a: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to </a:t>
            </a:r>
            <a:r>
              <a:rPr lang="en-US" sz="32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the more </a:t>
            </a: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3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reflects only </a:t>
            </a: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3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endParaRPr lang="en-US" sz="32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Discrete version of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Laplace Transform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0"/>
            <a:ext cx="85058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428244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large c: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d is “shallow” average of m(z)</a:t>
            </a:r>
          </a:p>
          <a:p>
            <a:pPr algn="ctr">
              <a:spcBef>
                <a:spcPct val="0"/>
              </a:spcBef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small c:  d is “deep” average of m(z)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5800"/>
            <a:ext cx="9906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sz="28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9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hi</a:t>
            </a:r>
            <a:r>
              <a:rPr lang="en-US" sz="28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endParaRPr lang="en-US" sz="2800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90600" y="2107474"/>
            <a:ext cx="3944983" cy="875212"/>
          </a:xfrm>
          <a:custGeom>
            <a:avLst/>
            <a:gdLst>
              <a:gd name="connsiteX0" fmla="*/ 13063 w 3944983"/>
              <a:gd name="connsiteY0" fmla="*/ 0 h 875212"/>
              <a:gd name="connsiteX1" fmla="*/ 0 w 3944983"/>
              <a:gd name="connsiteY1" fmla="*/ 875212 h 875212"/>
              <a:gd name="connsiteX2" fmla="*/ 3944983 w 3944983"/>
              <a:gd name="connsiteY2" fmla="*/ 875212 h 8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983" h="875212">
                <a:moveTo>
                  <a:pt x="13063" y="0"/>
                </a:moveTo>
                <a:lnTo>
                  <a:pt x="0" y="875212"/>
                </a:lnTo>
                <a:lnTo>
                  <a:pt x="3944983" y="875212"/>
                </a:ln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990600" y="4419600"/>
            <a:ext cx="1267097" cy="705395"/>
          </a:xfrm>
          <a:custGeom>
            <a:avLst/>
            <a:gdLst>
              <a:gd name="connsiteX0" fmla="*/ 0 w 1267097"/>
              <a:gd name="connsiteY0" fmla="*/ 0 h 705395"/>
              <a:gd name="connsiteX1" fmla="*/ 182880 w 1267097"/>
              <a:gd name="connsiteY1" fmla="*/ 339635 h 705395"/>
              <a:gd name="connsiteX2" fmla="*/ 457200 w 1267097"/>
              <a:gd name="connsiteY2" fmla="*/ 574766 h 705395"/>
              <a:gd name="connsiteX3" fmla="*/ 1267097 w 1267097"/>
              <a:gd name="connsiteY3" fmla="*/ 705395 h 70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7097" h="705395">
                <a:moveTo>
                  <a:pt x="0" y="0"/>
                </a:moveTo>
                <a:cubicBezTo>
                  <a:pt x="53340" y="121920"/>
                  <a:pt x="106680" y="243841"/>
                  <a:pt x="182880" y="339635"/>
                </a:cubicBezTo>
                <a:cubicBezTo>
                  <a:pt x="259080" y="435429"/>
                  <a:pt x="276497" y="513806"/>
                  <a:pt x="457200" y="574766"/>
                </a:cubicBezTo>
                <a:cubicBezTo>
                  <a:pt x="637903" y="635726"/>
                  <a:pt x="952500" y="670560"/>
                  <a:pt x="1267097" y="70539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990600" y="4241074"/>
            <a:ext cx="3944983" cy="875212"/>
          </a:xfrm>
          <a:custGeom>
            <a:avLst/>
            <a:gdLst>
              <a:gd name="connsiteX0" fmla="*/ 13063 w 3944983"/>
              <a:gd name="connsiteY0" fmla="*/ 0 h 875212"/>
              <a:gd name="connsiteX1" fmla="*/ 0 w 3944983"/>
              <a:gd name="connsiteY1" fmla="*/ 875212 h 875212"/>
              <a:gd name="connsiteX2" fmla="*/ 3944983 w 3944983"/>
              <a:gd name="connsiteY2" fmla="*/ 875212 h 8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983" h="875212">
                <a:moveTo>
                  <a:pt x="13063" y="0"/>
                </a:moveTo>
                <a:lnTo>
                  <a:pt x="0" y="875212"/>
                </a:lnTo>
                <a:lnTo>
                  <a:pt x="3944983" y="875212"/>
                </a:ln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90600" y="2286000"/>
            <a:ext cx="3657600" cy="609600"/>
          </a:xfrm>
          <a:custGeom>
            <a:avLst/>
            <a:gdLst>
              <a:gd name="connsiteX0" fmla="*/ 0 w 1267097"/>
              <a:gd name="connsiteY0" fmla="*/ 0 h 705395"/>
              <a:gd name="connsiteX1" fmla="*/ 182880 w 1267097"/>
              <a:gd name="connsiteY1" fmla="*/ 339635 h 705395"/>
              <a:gd name="connsiteX2" fmla="*/ 457200 w 1267097"/>
              <a:gd name="connsiteY2" fmla="*/ 574766 h 705395"/>
              <a:gd name="connsiteX3" fmla="*/ 1267097 w 1267097"/>
              <a:gd name="connsiteY3" fmla="*/ 705395 h 70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7097" h="705395">
                <a:moveTo>
                  <a:pt x="0" y="0"/>
                </a:moveTo>
                <a:cubicBezTo>
                  <a:pt x="53340" y="121920"/>
                  <a:pt x="106680" y="243841"/>
                  <a:pt x="182880" y="339635"/>
                </a:cubicBezTo>
                <a:cubicBezTo>
                  <a:pt x="259080" y="435429"/>
                  <a:pt x="276497" y="513806"/>
                  <a:pt x="457200" y="574766"/>
                </a:cubicBezTo>
                <a:cubicBezTo>
                  <a:pt x="637903" y="635726"/>
                  <a:pt x="952500" y="670560"/>
                  <a:pt x="1267097" y="70539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Freeform 7"/>
          <p:cNvSpPr/>
          <p:nvPr/>
        </p:nvSpPr>
        <p:spPr>
          <a:xfrm rot="5400000">
            <a:off x="4408715" y="3566160"/>
            <a:ext cx="3944983" cy="875212"/>
          </a:xfrm>
          <a:custGeom>
            <a:avLst/>
            <a:gdLst>
              <a:gd name="connsiteX0" fmla="*/ 13063 w 3944983"/>
              <a:gd name="connsiteY0" fmla="*/ 0 h 875212"/>
              <a:gd name="connsiteX1" fmla="*/ 0 w 3944983"/>
              <a:gd name="connsiteY1" fmla="*/ 875212 h 875212"/>
              <a:gd name="connsiteX2" fmla="*/ 3944983 w 3944983"/>
              <a:gd name="connsiteY2" fmla="*/ 875212 h 8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983" h="875212">
                <a:moveTo>
                  <a:pt x="13063" y="0"/>
                </a:moveTo>
                <a:lnTo>
                  <a:pt x="0" y="875212"/>
                </a:lnTo>
                <a:lnTo>
                  <a:pt x="3944983" y="875212"/>
                </a:ln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50577" y="2083525"/>
            <a:ext cx="474617" cy="3735978"/>
          </a:xfrm>
          <a:custGeom>
            <a:avLst/>
            <a:gdLst>
              <a:gd name="connsiteX0" fmla="*/ 158932 w 474617"/>
              <a:gd name="connsiteY0" fmla="*/ 0 h 3735978"/>
              <a:gd name="connsiteX1" fmla="*/ 433252 w 474617"/>
              <a:gd name="connsiteY1" fmla="*/ 509452 h 3735978"/>
              <a:gd name="connsiteX2" fmla="*/ 2177 w 474617"/>
              <a:gd name="connsiteY2" fmla="*/ 1110343 h 3735978"/>
              <a:gd name="connsiteX3" fmla="*/ 420189 w 474617"/>
              <a:gd name="connsiteY3" fmla="*/ 1776549 h 3735978"/>
              <a:gd name="connsiteX4" fmla="*/ 185057 w 474617"/>
              <a:gd name="connsiteY4" fmla="*/ 2090058 h 3735978"/>
              <a:gd name="connsiteX5" fmla="*/ 119743 w 474617"/>
              <a:gd name="connsiteY5" fmla="*/ 2769326 h 3735978"/>
              <a:gd name="connsiteX6" fmla="*/ 472440 w 474617"/>
              <a:gd name="connsiteY6" fmla="*/ 3161212 h 3735978"/>
              <a:gd name="connsiteX7" fmla="*/ 132806 w 474617"/>
              <a:gd name="connsiteY7" fmla="*/ 3735978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17" h="3735978">
                <a:moveTo>
                  <a:pt x="158932" y="0"/>
                </a:moveTo>
                <a:cubicBezTo>
                  <a:pt x="309155" y="162197"/>
                  <a:pt x="459378" y="324395"/>
                  <a:pt x="433252" y="509452"/>
                </a:cubicBezTo>
                <a:cubicBezTo>
                  <a:pt x="407126" y="694509"/>
                  <a:pt x="4354" y="899160"/>
                  <a:pt x="2177" y="1110343"/>
                </a:cubicBezTo>
                <a:cubicBezTo>
                  <a:pt x="0" y="1321526"/>
                  <a:pt x="389709" y="1613263"/>
                  <a:pt x="420189" y="1776549"/>
                </a:cubicBezTo>
                <a:cubicBezTo>
                  <a:pt x="450669" y="1939835"/>
                  <a:pt x="235131" y="1924595"/>
                  <a:pt x="185057" y="2090058"/>
                </a:cubicBezTo>
                <a:cubicBezTo>
                  <a:pt x="134983" y="2255521"/>
                  <a:pt x="71846" y="2590800"/>
                  <a:pt x="119743" y="2769326"/>
                </a:cubicBezTo>
                <a:cubicBezTo>
                  <a:pt x="167640" y="2947852"/>
                  <a:pt x="470263" y="3000103"/>
                  <a:pt x="472440" y="3161212"/>
                </a:cubicBezTo>
                <a:cubicBezTo>
                  <a:pt x="474617" y="3322321"/>
                  <a:pt x="303711" y="3529149"/>
                  <a:pt x="132806" y="3735978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675811" y="5943600"/>
            <a:ext cx="533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64080" y="1750422"/>
            <a:ext cx="3461657" cy="933995"/>
          </a:xfrm>
          <a:custGeom>
            <a:avLst/>
            <a:gdLst>
              <a:gd name="connsiteX0" fmla="*/ 0 w 3461657"/>
              <a:gd name="connsiteY0" fmla="*/ 698863 h 933995"/>
              <a:gd name="connsiteX1" fmla="*/ 1188720 w 3461657"/>
              <a:gd name="connsiteY1" fmla="*/ 71846 h 933995"/>
              <a:gd name="connsiteX2" fmla="*/ 2338251 w 3461657"/>
              <a:gd name="connsiteY2" fmla="*/ 267789 h 933995"/>
              <a:gd name="connsiteX3" fmla="*/ 3461657 w 3461657"/>
              <a:gd name="connsiteY3" fmla="*/ 933995 h 9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933995">
                <a:moveTo>
                  <a:pt x="0" y="698863"/>
                </a:moveTo>
                <a:cubicBezTo>
                  <a:pt x="399505" y="421277"/>
                  <a:pt x="799011" y="143692"/>
                  <a:pt x="1188720" y="71846"/>
                </a:cubicBezTo>
                <a:cubicBezTo>
                  <a:pt x="1578429" y="0"/>
                  <a:pt x="1959428" y="124098"/>
                  <a:pt x="2338251" y="267789"/>
                </a:cubicBezTo>
                <a:cubicBezTo>
                  <a:pt x="2717074" y="411481"/>
                  <a:pt x="3089365" y="672738"/>
                  <a:pt x="3461657" y="93399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715000" y="1650274"/>
            <a:ext cx="1447800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m(z)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362200" y="3860074"/>
            <a:ext cx="3461657" cy="933995"/>
          </a:xfrm>
          <a:custGeom>
            <a:avLst/>
            <a:gdLst>
              <a:gd name="connsiteX0" fmla="*/ 0 w 3461657"/>
              <a:gd name="connsiteY0" fmla="*/ 698863 h 933995"/>
              <a:gd name="connsiteX1" fmla="*/ 1188720 w 3461657"/>
              <a:gd name="connsiteY1" fmla="*/ 71846 h 933995"/>
              <a:gd name="connsiteX2" fmla="*/ 2338251 w 3461657"/>
              <a:gd name="connsiteY2" fmla="*/ 267789 h 933995"/>
              <a:gd name="connsiteX3" fmla="*/ 3461657 w 3461657"/>
              <a:gd name="connsiteY3" fmla="*/ 933995 h 9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933995">
                <a:moveTo>
                  <a:pt x="0" y="698863"/>
                </a:moveTo>
                <a:cubicBezTo>
                  <a:pt x="399505" y="421277"/>
                  <a:pt x="799011" y="143692"/>
                  <a:pt x="1188720" y="71846"/>
                </a:cubicBezTo>
                <a:cubicBezTo>
                  <a:pt x="1578429" y="0"/>
                  <a:pt x="1959428" y="124098"/>
                  <a:pt x="2338251" y="267789"/>
                </a:cubicBezTo>
                <a:cubicBezTo>
                  <a:pt x="2717074" y="411481"/>
                  <a:pt x="3089365" y="672738"/>
                  <a:pt x="3461657" y="93399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913811" y="2793274"/>
            <a:ext cx="533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876800" y="4926874"/>
            <a:ext cx="533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276600" y="1421674"/>
            <a:ext cx="533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⨉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505200" y="3555274"/>
            <a:ext cx="533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⨉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781800" y="2183674"/>
            <a:ext cx="1066800" cy="457200"/>
          </a:xfrm>
          <a:custGeom>
            <a:avLst/>
            <a:gdLst>
              <a:gd name="connsiteX0" fmla="*/ 0 w 3461657"/>
              <a:gd name="connsiteY0" fmla="*/ 698863 h 933995"/>
              <a:gd name="connsiteX1" fmla="*/ 1188720 w 3461657"/>
              <a:gd name="connsiteY1" fmla="*/ 71846 h 933995"/>
              <a:gd name="connsiteX2" fmla="*/ 2338251 w 3461657"/>
              <a:gd name="connsiteY2" fmla="*/ 267789 h 933995"/>
              <a:gd name="connsiteX3" fmla="*/ 3461657 w 3461657"/>
              <a:gd name="connsiteY3" fmla="*/ 933995 h 9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933995">
                <a:moveTo>
                  <a:pt x="0" y="698863"/>
                </a:moveTo>
                <a:cubicBezTo>
                  <a:pt x="399505" y="421277"/>
                  <a:pt x="799011" y="143692"/>
                  <a:pt x="1188720" y="71846"/>
                </a:cubicBezTo>
                <a:cubicBezTo>
                  <a:pt x="1578429" y="0"/>
                  <a:pt x="1959428" y="124098"/>
                  <a:pt x="2338251" y="267789"/>
                </a:cubicBezTo>
                <a:cubicBezTo>
                  <a:pt x="2717074" y="411481"/>
                  <a:pt x="3089365" y="672738"/>
                  <a:pt x="3461657" y="93399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2362200"/>
            <a:ext cx="990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-c</a:t>
            </a:r>
            <a:r>
              <a:rPr lang="en-US" sz="9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lo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924800" y="24384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lo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6629400" y="4469674"/>
            <a:ext cx="1066800" cy="457200"/>
          </a:xfrm>
          <a:custGeom>
            <a:avLst/>
            <a:gdLst>
              <a:gd name="connsiteX0" fmla="*/ 0 w 3461657"/>
              <a:gd name="connsiteY0" fmla="*/ 698863 h 933995"/>
              <a:gd name="connsiteX1" fmla="*/ 1188720 w 3461657"/>
              <a:gd name="connsiteY1" fmla="*/ 71846 h 933995"/>
              <a:gd name="connsiteX2" fmla="*/ 2338251 w 3461657"/>
              <a:gd name="connsiteY2" fmla="*/ 267789 h 933995"/>
              <a:gd name="connsiteX3" fmla="*/ 3461657 w 3461657"/>
              <a:gd name="connsiteY3" fmla="*/ 933995 h 9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933995">
                <a:moveTo>
                  <a:pt x="0" y="698863"/>
                </a:moveTo>
                <a:cubicBezTo>
                  <a:pt x="399505" y="421277"/>
                  <a:pt x="799011" y="143692"/>
                  <a:pt x="1188720" y="71846"/>
                </a:cubicBezTo>
                <a:cubicBezTo>
                  <a:pt x="1578429" y="0"/>
                  <a:pt x="1959428" y="124098"/>
                  <a:pt x="2338251" y="267789"/>
                </a:cubicBezTo>
                <a:cubicBezTo>
                  <a:pt x="2717074" y="411481"/>
                  <a:pt x="3089365" y="672738"/>
                  <a:pt x="3461657" y="93399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848600" y="48006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hi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781800" y="1650274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integrate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781800" y="4012474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integrate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62000" y="443754"/>
            <a:ext cx="7464743" cy="5656242"/>
            <a:chOff x="838200" y="3200400"/>
            <a:chExt cx="4391025" cy="33272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0185" t="7627" r="14765" b="13277"/>
            <a:stretch>
              <a:fillRect/>
            </a:stretch>
          </p:blipFill>
          <p:spPr bwMode="auto">
            <a:xfrm>
              <a:off x="857250" y="3433845"/>
              <a:ext cx="4343400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843339" y="3533336"/>
              <a:ext cx="2807244" cy="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469437" y="4927137"/>
              <a:ext cx="2790822" cy="4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-426456" y="4939720"/>
              <a:ext cx="2783306" cy="78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545375" y="4924211"/>
              <a:ext cx="2750870" cy="2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359584" y="4520607"/>
              <a:ext cx="262803" cy="35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73948" y="4552072"/>
              <a:ext cx="62952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</a:rPr>
                <a:t>=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" y="3200400"/>
              <a:ext cx="7620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2057400" y="3733800"/>
              <a:ext cx="2373922" cy="231530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14400" y="6219825"/>
              <a:ext cx="3810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28800" y="6219825"/>
              <a:ext cx="3810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48175" y="3200400"/>
              <a:ext cx="3810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48225" y="6219825"/>
              <a:ext cx="3810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685800" y="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</a:t>
            </a:r>
            <a:r>
              <a:rPr kumimoji="0" lang="en-US" sz="6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6900" b="1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kumimoji="0" lang="en-US" sz="6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=                  </a:t>
            </a:r>
            <a:r>
              <a:rPr lang="en-US" sz="69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                             </a:t>
            </a:r>
            <a:r>
              <a:rPr lang="en-US" sz="69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6900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6900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526871" y="5732929"/>
            <a:ext cx="8153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530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shallowest model parameters are “best resolved”</a:t>
            </a:r>
            <a:endParaRPr kumimoji="0" lang="en-US" sz="53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Covariance associated with the Generalized Inverse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0"/>
            <a:ext cx="76644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26670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“unit covariance matrix”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divide by </a:t>
            </a:r>
            <a:r>
              <a:rPr lang="el-GR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44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to remove effect of the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overall magnitude of the measurement error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unit covariance for straight line problem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62200"/>
            <a:ext cx="647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399315" y="2982685"/>
            <a:ext cx="762000" cy="12192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965372" y="4193177"/>
            <a:ext cx="1121228" cy="1369423"/>
          </a:xfrm>
          <a:custGeom>
            <a:avLst/>
            <a:gdLst>
              <a:gd name="connsiteX0" fmla="*/ 4354 w 1049382"/>
              <a:gd name="connsiteY0" fmla="*/ 0 h 1541417"/>
              <a:gd name="connsiteX1" fmla="*/ 396239 w 1049382"/>
              <a:gd name="connsiteY1" fmla="*/ 274320 h 1541417"/>
              <a:gd name="connsiteX2" fmla="*/ 108857 w 1049382"/>
              <a:gd name="connsiteY2" fmla="*/ 483326 h 1541417"/>
              <a:gd name="connsiteX3" fmla="*/ 1049382 w 1049382"/>
              <a:gd name="connsiteY3" fmla="*/ 1541417 h 154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9382" h="1541417">
                <a:moveTo>
                  <a:pt x="4354" y="0"/>
                </a:moveTo>
                <a:cubicBezTo>
                  <a:pt x="191588" y="96883"/>
                  <a:pt x="378822" y="193766"/>
                  <a:pt x="396239" y="274320"/>
                </a:cubicBezTo>
                <a:cubicBezTo>
                  <a:pt x="413656" y="354874"/>
                  <a:pt x="0" y="272143"/>
                  <a:pt x="108857" y="483326"/>
                </a:cubicBezTo>
                <a:cubicBezTo>
                  <a:pt x="217714" y="694509"/>
                  <a:pt x="633548" y="1117963"/>
                  <a:pt x="1049382" y="1541417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 parameters uncorrelated when this term zero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happens when data are centered about the origin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spread of resolution and the size of the covariance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resolution matrix has small spread if only its main diagonal has large elements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close to the identity 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61695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Spread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057400"/>
            <a:ext cx="9144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Introduce the idea of a Generalized Inverse,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the Data and Model Resolution Matrices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and the Unit Covariance Matrix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Quantify the spread of resolution and the size of the covariance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Use 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the maximization of resolution and/or covariance as the guiding principle for </a:t>
            </a:r>
            <a:r>
              <a:rPr lang="en-US" sz="28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solving inverse problems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962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unit covariance matrix has small size if its diagonal elements are small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in the data corresponds to only small error in the model parameters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(ignore correlations)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221" y="2438400"/>
            <a:ext cx="837353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004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minimization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spread of resolution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and/or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size of covariance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the guiding principle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creating a generalized inverse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over-determined case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note that for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simple least squares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[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kumimoji="0" lang="en-US" sz="44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191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 resolution</a:t>
            </a:r>
          </a:p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[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</a:p>
          <a:p>
            <a:pPr algn="ctr">
              <a:spcBef>
                <a:spcPct val="0"/>
              </a:spcBef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always the identify matrix</a:t>
            </a:r>
          </a:p>
          <a:p>
            <a:pPr lvl="0" algn="ctr">
              <a:spcBef>
                <a:spcPct val="0"/>
              </a:spcBef>
            </a:pPr>
            <a:endParaRPr kumimoji="0" lang="en-US" sz="44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004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suggests that we try to minimize the spread of the data resolution matrix,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b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find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that minimizes spread(</a:t>
            </a:r>
            <a:r>
              <a:rPr lang="en-US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8382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spread of the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row of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38400"/>
            <a:ext cx="777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3400" y="4572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now compute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410200"/>
            <a:ext cx="3200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838200"/>
            <a:ext cx="5410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5257800"/>
            <a:ext cx="2286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first term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second term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" y="3429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third term is zero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putting it all together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482830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322638"/>
            <a:ext cx="8229600" cy="22399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which is just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simple least squares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[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kumimoji="0" lang="en-US" sz="4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kumimoji="0" lang="en-US" sz="4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simple least squares solution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minimizes the spread of data resolution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has zero spread of the model resolution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9530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Generalized Inverse,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and Model Resolution Matrices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the Unit Covariance Matrix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under-determined case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note that for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minimum length solution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[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endParaRPr kumimoji="0" lang="en-US" sz="44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191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resolution</a:t>
            </a:r>
          </a:p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400" b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[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 </a:t>
            </a:r>
            <a:r>
              <a:rPr lang="en-US" sz="44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</a:p>
          <a:p>
            <a:pPr algn="ctr">
              <a:spcBef>
                <a:spcPct val="0"/>
              </a:spcBef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always the identify matrix</a:t>
            </a:r>
          </a:p>
          <a:p>
            <a:pPr lvl="0" algn="ctr">
              <a:spcBef>
                <a:spcPct val="0"/>
              </a:spcBef>
            </a:pPr>
            <a:endParaRPr kumimoji="0" lang="en-US" sz="44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8915400" cy="32004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suggests that we try to minimize the spread of the model resolution matrix,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b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find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that minimizes spread(</a:t>
            </a:r>
            <a:r>
              <a:rPr lang="en-US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5334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minimization leads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aseline="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322638"/>
            <a:ext cx="8229600" cy="22399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which is just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minimum length solution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8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GG</a:t>
            </a:r>
            <a:r>
              <a:rPr lang="en-US" sz="48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kumimoji="0" lang="en-US" sz="4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endParaRPr kumimoji="0" lang="en-US" sz="4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2239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minimum length solution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minimizes the spread of model resolution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has zero spread of the data resolution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general case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0"/>
            <a:ext cx="8991600" cy="76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495800"/>
            <a:ext cx="8750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leads to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5638800"/>
            <a:ext cx="5791200" cy="91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Sylvester Equation, so explicit solution in terms of matrices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0"/>
            <a:ext cx="8991600" cy="76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495800"/>
            <a:ext cx="8750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leads to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general case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67000"/>
            <a:ext cx="12192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8991600" cy="76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52800"/>
            <a:ext cx="8750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special case #1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1400" y="2667000"/>
            <a:ext cx="121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43600" y="2667000"/>
            <a:ext cx="121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ε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2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5554" y="2429691"/>
            <a:ext cx="272143" cy="444138"/>
          </a:xfrm>
          <a:custGeom>
            <a:avLst/>
            <a:gdLst>
              <a:gd name="connsiteX0" fmla="*/ 0 w 272143"/>
              <a:gd name="connsiteY0" fmla="*/ 0 h 444138"/>
              <a:gd name="connsiteX1" fmla="*/ 261257 w 272143"/>
              <a:gd name="connsiteY1" fmla="*/ 182880 h 444138"/>
              <a:gd name="connsiteX2" fmla="*/ 65315 w 272143"/>
              <a:gd name="connsiteY2" fmla="*/ 444138 h 4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43" h="444138">
                <a:moveTo>
                  <a:pt x="0" y="0"/>
                </a:moveTo>
                <a:cubicBezTo>
                  <a:pt x="125185" y="54428"/>
                  <a:pt x="250371" y="108857"/>
                  <a:pt x="261257" y="182880"/>
                </a:cubicBezTo>
                <a:cubicBezTo>
                  <a:pt x="272143" y="256903"/>
                  <a:pt x="168729" y="350520"/>
                  <a:pt x="65315" y="444138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299857" y="2438400"/>
            <a:ext cx="272143" cy="444138"/>
          </a:xfrm>
          <a:custGeom>
            <a:avLst/>
            <a:gdLst>
              <a:gd name="connsiteX0" fmla="*/ 0 w 272143"/>
              <a:gd name="connsiteY0" fmla="*/ 0 h 444138"/>
              <a:gd name="connsiteX1" fmla="*/ 261257 w 272143"/>
              <a:gd name="connsiteY1" fmla="*/ 182880 h 444138"/>
              <a:gd name="connsiteX2" fmla="*/ 65315 w 272143"/>
              <a:gd name="connsiteY2" fmla="*/ 444138 h 4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43" h="444138">
                <a:moveTo>
                  <a:pt x="0" y="0"/>
                </a:moveTo>
                <a:cubicBezTo>
                  <a:pt x="125185" y="54428"/>
                  <a:pt x="250371" y="108857"/>
                  <a:pt x="261257" y="182880"/>
                </a:cubicBezTo>
                <a:cubicBezTo>
                  <a:pt x="272143" y="256903"/>
                  <a:pt x="168729" y="350520"/>
                  <a:pt x="65315" y="444138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738257" y="2438400"/>
            <a:ext cx="272143" cy="444138"/>
          </a:xfrm>
          <a:custGeom>
            <a:avLst/>
            <a:gdLst>
              <a:gd name="connsiteX0" fmla="*/ 0 w 272143"/>
              <a:gd name="connsiteY0" fmla="*/ 0 h 444138"/>
              <a:gd name="connsiteX1" fmla="*/ 261257 w 272143"/>
              <a:gd name="connsiteY1" fmla="*/ 182880 h 444138"/>
              <a:gd name="connsiteX2" fmla="*/ 65315 w 272143"/>
              <a:gd name="connsiteY2" fmla="*/ 444138 h 4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43" h="444138">
                <a:moveTo>
                  <a:pt x="0" y="0"/>
                </a:moveTo>
                <a:cubicBezTo>
                  <a:pt x="125185" y="54428"/>
                  <a:pt x="250371" y="108857"/>
                  <a:pt x="261257" y="182880"/>
                </a:cubicBezTo>
                <a:cubicBezTo>
                  <a:pt x="272143" y="256903"/>
                  <a:pt x="168729" y="350520"/>
                  <a:pt x="65315" y="444138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81000" y="44196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lang="el-GR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ε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</a:p>
          <a:p>
            <a:pPr algn="ctr">
              <a:spcBef>
                <a:spcPct val="0"/>
              </a:spcBef>
            </a:pPr>
            <a:endParaRPr lang="en-US" sz="4400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=[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lang="el-GR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ε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956663" y="3219994"/>
            <a:ext cx="1515291" cy="320040"/>
          </a:xfrm>
          <a:custGeom>
            <a:avLst/>
            <a:gdLst>
              <a:gd name="connsiteX0" fmla="*/ 0 w 1515291"/>
              <a:gd name="connsiteY0" fmla="*/ 320040 h 320040"/>
              <a:gd name="connsiteX1" fmla="*/ 470263 w 1515291"/>
              <a:gd name="connsiteY1" fmla="*/ 32657 h 320040"/>
              <a:gd name="connsiteX2" fmla="*/ 1515291 w 1515291"/>
              <a:gd name="connsiteY2" fmla="*/ 124097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291" h="320040">
                <a:moveTo>
                  <a:pt x="0" y="320040"/>
                </a:moveTo>
                <a:cubicBezTo>
                  <a:pt x="108857" y="192677"/>
                  <a:pt x="217715" y="65314"/>
                  <a:pt x="470263" y="32657"/>
                </a:cubicBezTo>
                <a:cubicBezTo>
                  <a:pt x="722811" y="0"/>
                  <a:pt x="1119051" y="62048"/>
                  <a:pt x="1515291" y="12409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010400" y="3048000"/>
            <a:ext cx="121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I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343400" y="6096000"/>
            <a:ext cx="3124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damped least squares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67000"/>
            <a:ext cx="12192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8991600" cy="76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52800"/>
            <a:ext cx="8750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special case #2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1400" y="2667000"/>
            <a:ext cx="121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43600" y="2667000"/>
            <a:ext cx="121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ε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2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5554" y="2429691"/>
            <a:ext cx="272143" cy="444138"/>
          </a:xfrm>
          <a:custGeom>
            <a:avLst/>
            <a:gdLst>
              <a:gd name="connsiteX0" fmla="*/ 0 w 272143"/>
              <a:gd name="connsiteY0" fmla="*/ 0 h 444138"/>
              <a:gd name="connsiteX1" fmla="*/ 261257 w 272143"/>
              <a:gd name="connsiteY1" fmla="*/ 182880 h 444138"/>
              <a:gd name="connsiteX2" fmla="*/ 65315 w 272143"/>
              <a:gd name="connsiteY2" fmla="*/ 444138 h 4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43" h="444138">
                <a:moveTo>
                  <a:pt x="0" y="0"/>
                </a:moveTo>
                <a:cubicBezTo>
                  <a:pt x="125185" y="54428"/>
                  <a:pt x="250371" y="108857"/>
                  <a:pt x="261257" y="182880"/>
                </a:cubicBezTo>
                <a:cubicBezTo>
                  <a:pt x="272143" y="256903"/>
                  <a:pt x="168729" y="350520"/>
                  <a:pt x="65315" y="444138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299857" y="2438400"/>
            <a:ext cx="272143" cy="444138"/>
          </a:xfrm>
          <a:custGeom>
            <a:avLst/>
            <a:gdLst>
              <a:gd name="connsiteX0" fmla="*/ 0 w 272143"/>
              <a:gd name="connsiteY0" fmla="*/ 0 h 444138"/>
              <a:gd name="connsiteX1" fmla="*/ 261257 w 272143"/>
              <a:gd name="connsiteY1" fmla="*/ 182880 h 444138"/>
              <a:gd name="connsiteX2" fmla="*/ 65315 w 272143"/>
              <a:gd name="connsiteY2" fmla="*/ 444138 h 4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43" h="444138">
                <a:moveTo>
                  <a:pt x="0" y="0"/>
                </a:moveTo>
                <a:cubicBezTo>
                  <a:pt x="125185" y="54428"/>
                  <a:pt x="250371" y="108857"/>
                  <a:pt x="261257" y="182880"/>
                </a:cubicBezTo>
                <a:cubicBezTo>
                  <a:pt x="272143" y="256903"/>
                  <a:pt x="168729" y="350520"/>
                  <a:pt x="65315" y="444138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738257" y="2438400"/>
            <a:ext cx="272143" cy="444138"/>
          </a:xfrm>
          <a:custGeom>
            <a:avLst/>
            <a:gdLst>
              <a:gd name="connsiteX0" fmla="*/ 0 w 272143"/>
              <a:gd name="connsiteY0" fmla="*/ 0 h 444138"/>
              <a:gd name="connsiteX1" fmla="*/ 261257 w 272143"/>
              <a:gd name="connsiteY1" fmla="*/ 182880 h 444138"/>
              <a:gd name="connsiteX2" fmla="*/ 65315 w 272143"/>
              <a:gd name="connsiteY2" fmla="*/ 444138 h 4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43" h="444138">
                <a:moveTo>
                  <a:pt x="0" y="0"/>
                </a:moveTo>
                <a:cubicBezTo>
                  <a:pt x="125185" y="54428"/>
                  <a:pt x="250371" y="108857"/>
                  <a:pt x="261257" y="182880"/>
                </a:cubicBezTo>
                <a:cubicBezTo>
                  <a:pt x="272143" y="256903"/>
                  <a:pt x="168729" y="350520"/>
                  <a:pt x="65315" y="444138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81000" y="44196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lang="el-GR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ε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</a:p>
          <a:p>
            <a:pPr algn="ctr">
              <a:spcBef>
                <a:spcPct val="0"/>
              </a:spcBef>
            </a:pPr>
            <a:endParaRPr lang="en-US" sz="4400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lang="el-GR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ε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956663" y="3219994"/>
            <a:ext cx="1515291" cy="320040"/>
          </a:xfrm>
          <a:custGeom>
            <a:avLst/>
            <a:gdLst>
              <a:gd name="connsiteX0" fmla="*/ 0 w 1515291"/>
              <a:gd name="connsiteY0" fmla="*/ 320040 h 320040"/>
              <a:gd name="connsiteX1" fmla="*/ 470263 w 1515291"/>
              <a:gd name="connsiteY1" fmla="*/ 32657 h 320040"/>
              <a:gd name="connsiteX2" fmla="*/ 1515291 w 1515291"/>
              <a:gd name="connsiteY2" fmla="*/ 124097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291" h="320040">
                <a:moveTo>
                  <a:pt x="0" y="320040"/>
                </a:moveTo>
                <a:cubicBezTo>
                  <a:pt x="108857" y="192677"/>
                  <a:pt x="217715" y="65314"/>
                  <a:pt x="470263" y="32657"/>
                </a:cubicBezTo>
                <a:cubicBezTo>
                  <a:pt x="722811" y="0"/>
                  <a:pt x="1119051" y="62048"/>
                  <a:pt x="1515291" y="12409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010400" y="3048000"/>
            <a:ext cx="121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I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191000" y="6096000"/>
            <a:ext cx="3276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damped minimum length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no new solutions have arisen …</a:t>
            </a:r>
          </a:p>
          <a:p>
            <a:pPr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… just a reinterpretation of previously-derived solutions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reinterpretation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instead of solving for estimates of the model parameters</a:t>
            </a:r>
          </a:p>
          <a:p>
            <a:pPr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We are solving for estimates of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weighted averages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of the model parameters,</a:t>
            </a:r>
          </a:p>
          <a:p>
            <a:pPr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where the weights are given by the model resolution matrix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of the solutions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1" y="1295400"/>
            <a:ext cx="396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209800"/>
            <a:ext cx="3733800" cy="66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4212" y="2819400"/>
            <a:ext cx="4800600" cy="78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1074" y="3439885"/>
            <a:ext cx="85039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4800" y="426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of the form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+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76400"/>
            <a:ext cx="8991600" cy="3992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criticism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Direchlet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spread()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represents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that they don’t capture the sense of “being localized” very well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14600" y="2392680"/>
            <a:ext cx="243840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Rectangle 24"/>
          <p:cNvSpPr/>
          <p:nvPr/>
        </p:nvSpPr>
        <p:spPr>
          <a:xfrm>
            <a:off x="2270760" y="3261360"/>
            <a:ext cx="243840" cy="350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4" name="Rectangle 23"/>
          <p:cNvSpPr/>
          <p:nvPr/>
        </p:nvSpPr>
        <p:spPr>
          <a:xfrm>
            <a:off x="2758440" y="3261358"/>
            <a:ext cx="243840" cy="350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Rectangle 25"/>
          <p:cNvSpPr/>
          <p:nvPr/>
        </p:nvSpPr>
        <p:spPr>
          <a:xfrm>
            <a:off x="7635240" y="3261360"/>
            <a:ext cx="243840" cy="350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6172200" y="3261361"/>
            <a:ext cx="243840" cy="350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3" name="Rectangle 22"/>
          <p:cNvSpPr/>
          <p:nvPr/>
        </p:nvSpPr>
        <p:spPr>
          <a:xfrm>
            <a:off x="6903720" y="2377440"/>
            <a:ext cx="243840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5240" y="2834640"/>
            <a:ext cx="1584960" cy="25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792480" y="3611880"/>
            <a:ext cx="3780790" cy="127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19600" y="2833369"/>
            <a:ext cx="1584960" cy="25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5181602" y="3610609"/>
            <a:ext cx="3780790" cy="127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304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These two rows of the model resolution matrix have the same spread …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2554069"/>
            <a:ext cx="85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2554069"/>
            <a:ext cx="85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1800" y="3581400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index, j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1400" y="3581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index, j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6903720" y="3505200"/>
            <a:ext cx="243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07920" y="3627120"/>
            <a:ext cx="3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2514600" y="3505200"/>
            <a:ext cx="243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12280" y="3627120"/>
            <a:ext cx="3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5800" y="5257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 but the left case is better “localized”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2697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take up this issue in the next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514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+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05400" y="3505200"/>
            <a:ext cx="2362200" cy="121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let’s focus on this matrix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624251" y="3553097"/>
            <a:ext cx="548640" cy="535577"/>
          </a:xfrm>
          <a:custGeom>
            <a:avLst/>
            <a:gdLst>
              <a:gd name="connsiteX0" fmla="*/ 548640 w 548640"/>
              <a:gd name="connsiteY0" fmla="*/ 535577 h 535577"/>
              <a:gd name="connsiteX1" fmla="*/ 235132 w 548640"/>
              <a:gd name="connsiteY1" fmla="*/ 352697 h 535577"/>
              <a:gd name="connsiteX2" fmla="*/ 0 w 548640"/>
              <a:gd name="connsiteY2" fmla="*/ 0 h 53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535577">
                <a:moveTo>
                  <a:pt x="548640" y="535577"/>
                </a:moveTo>
                <a:cubicBezTo>
                  <a:pt x="437606" y="488768"/>
                  <a:pt x="326572" y="441960"/>
                  <a:pt x="235132" y="352697"/>
                </a:cubicBezTo>
                <a:cubicBezTo>
                  <a:pt x="143692" y="263434"/>
                  <a:pt x="71846" y="131717"/>
                  <a:pt x="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514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kumimoji="0" lang="en-US" sz="4400" b="1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+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05400" y="3505200"/>
            <a:ext cx="2362200" cy="19050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rename it the “generalized inverse”</a:t>
            </a:r>
            <a:b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use the symbol </a:t>
            </a:r>
            <a:r>
              <a:rPr lang="en-US" sz="28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2800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endParaRPr lang="en-US" sz="2800" baseline="30000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624251" y="3553097"/>
            <a:ext cx="548640" cy="535577"/>
          </a:xfrm>
          <a:custGeom>
            <a:avLst/>
            <a:gdLst>
              <a:gd name="connsiteX0" fmla="*/ 548640 w 548640"/>
              <a:gd name="connsiteY0" fmla="*/ 535577 h 535577"/>
              <a:gd name="connsiteX1" fmla="*/ 235132 w 548640"/>
              <a:gd name="connsiteY1" fmla="*/ 352697 h 535577"/>
              <a:gd name="connsiteX2" fmla="*/ 0 w 548640"/>
              <a:gd name="connsiteY2" fmla="*/ 0 h 53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535577">
                <a:moveTo>
                  <a:pt x="548640" y="535577"/>
                </a:moveTo>
                <a:cubicBezTo>
                  <a:pt x="437606" y="488768"/>
                  <a:pt x="326572" y="441960"/>
                  <a:pt x="235132" y="352697"/>
                </a:cubicBezTo>
                <a:cubicBezTo>
                  <a:pt x="143692" y="263434"/>
                  <a:pt x="71846" y="131717"/>
                  <a:pt x="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5943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(let’s ignore the vector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 moment)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Generalized Inverse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operates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the data to give an estimate of the model parameters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pre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6400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Generalized Inverse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pre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then 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sort of looks like a matrix inverse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except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M⨉N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not square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GG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err="1" smtClean="0">
                <a:latin typeface="Cambria Math"/>
                <a:ea typeface="Cambria Math"/>
                <a:cs typeface="Times New Roman" pitchFamily="18" charset="0"/>
              </a:rPr>
              <a:t>≠</a:t>
            </a:r>
            <a:r>
              <a:rPr lang="en-US" b="1" dirty="0" err="1" smtClean="0">
                <a:latin typeface="Cambria Math"/>
                <a:ea typeface="Cambria Math"/>
                <a:cs typeface="Times New Roman" pitchFamily="18" charset="0"/>
              </a:rPr>
              <a:t>I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  and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b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err="1" smtClean="0">
                <a:latin typeface="Cambria Math"/>
                <a:ea typeface="Cambria Math"/>
                <a:cs typeface="Times New Roman" pitchFamily="18" charset="0"/>
              </a:rPr>
              <a:t>≠</a:t>
            </a:r>
            <a:r>
              <a:rPr lang="en-US" b="1" dirty="0" err="1" smtClean="0">
                <a:latin typeface="Cambria Math"/>
                <a:ea typeface="Cambria Math"/>
                <a:cs typeface="Times New Roman" pitchFamily="18" charset="0"/>
              </a:rPr>
              <a:t>I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2244</Words>
  <Application>Microsoft Office PowerPoint</Application>
  <PresentationFormat>On-screen Show (4:3)</PresentationFormat>
  <Paragraphs>319</Paragraphs>
  <Slides>52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Lecture 6   Resolution and Generalized Inverses</vt:lpstr>
      <vt:lpstr>Syllabus</vt:lpstr>
      <vt:lpstr>Purpose of the Lecture</vt:lpstr>
      <vt:lpstr>Part 1  The Generalized Inverse,  the Data and Model Resolution Matrices  and the Unit Covariance Matrix </vt:lpstr>
      <vt:lpstr>all of the solutions</vt:lpstr>
      <vt:lpstr>let’s focus on this matrix</vt:lpstr>
      <vt:lpstr>rename it the “generalized inverse” and use the symbol G-g</vt:lpstr>
      <vt:lpstr> (let’s ignore the vector v for a moment)  Generalized Inverse G-g  operates on the data to give an estimate of the model parameters if dpre = Gmest then mest = G-gdobs  </vt:lpstr>
      <vt:lpstr>Generalized Inverse G-g  if  dpre = Gmest  then  mest = G-gdobs   sort of looks like a matrix inverse except  M⨉N, not square and GG-g≠I  and G-gG≠I  </vt:lpstr>
      <vt:lpstr>so actually the generalized inverse is not a matrix inverse at all</vt:lpstr>
      <vt:lpstr> dpre = Gmest   and   mest = G-gdobs  </vt:lpstr>
      <vt:lpstr> Data Resolution Matrix, N</vt:lpstr>
      <vt:lpstr> if N=I</vt:lpstr>
      <vt:lpstr>Slide 14</vt:lpstr>
      <vt:lpstr>Slide 15</vt:lpstr>
      <vt:lpstr>Slide 16</vt:lpstr>
      <vt:lpstr> dobs = Gmtrue   and   mest = G-gdobs  </vt:lpstr>
      <vt:lpstr> Model Resolution Matrix, R</vt:lpstr>
      <vt:lpstr> if R=I</vt:lpstr>
      <vt:lpstr>else if R≠I</vt:lpstr>
      <vt:lpstr>Slide 21</vt:lpstr>
      <vt:lpstr>Discrete version of Laplace Transform</vt:lpstr>
      <vt:lpstr>e-chiz</vt:lpstr>
      <vt:lpstr>Slide 24</vt:lpstr>
      <vt:lpstr>Covariance associated with the Generalized Inverse</vt:lpstr>
      <vt:lpstr>unit covariance for straight line problem</vt:lpstr>
      <vt:lpstr>Part 2   The spread of resolution and the size of the covariance</vt:lpstr>
      <vt:lpstr>a resolution matrix has small spread if only its main diagonal has large elements  it is close to the identity matrix</vt:lpstr>
      <vt:lpstr>“Dirichlet” Spread Functions</vt:lpstr>
      <vt:lpstr>a unit covariance matrix has small size if its diagonal elements are small  error in the data corresponds to only small error in the model parameters  (ignore correlations)</vt:lpstr>
      <vt:lpstr>Slide 31</vt:lpstr>
      <vt:lpstr>Part 3   minimization of spread of resolution and/or size of covariance as the guiding principle for creating a generalized inverse  </vt:lpstr>
      <vt:lpstr>over-determined case  note that for simple least squares</vt:lpstr>
      <vt:lpstr>suggests that we try to minimize the spread of the data resolution matrix, N  find G-g that minimizes spread(N)</vt:lpstr>
      <vt:lpstr>spread of the k-th row of N</vt:lpstr>
      <vt:lpstr>Slide 36</vt:lpstr>
      <vt:lpstr>Slide 37</vt:lpstr>
      <vt:lpstr>which is just simple least squares</vt:lpstr>
      <vt:lpstr>the simple least squares solution minimizes the spread of data resolution and  has zero spread of the model resolution</vt:lpstr>
      <vt:lpstr>under-determined case  note that for minimum length solution</vt:lpstr>
      <vt:lpstr>suggests that we try to minimize the spread of the model resolution matrix, R  find G-g that minimizes spread(R)</vt:lpstr>
      <vt:lpstr>which is just minimum length solution</vt:lpstr>
      <vt:lpstr>the minimum length solution minimizes the spread of model resolution and  has zero spread of the data resolution</vt:lpstr>
      <vt:lpstr>general case</vt:lpstr>
      <vt:lpstr>a Sylvester Equation, so explicit solution in terms of matrices</vt:lpstr>
      <vt:lpstr>1</vt:lpstr>
      <vt:lpstr>0</vt:lpstr>
      <vt:lpstr>so</vt:lpstr>
      <vt:lpstr>reinterpretation</vt:lpstr>
      <vt:lpstr>criticism of Direchlet spread() functions  when m represents m(x)  is that they don’t capture the sense of “being localized” very well</vt:lpstr>
      <vt:lpstr>Slide 51</vt:lpstr>
      <vt:lpstr>we will take up this issue in the next lecture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351</cp:revision>
  <dcterms:created xsi:type="dcterms:W3CDTF">2011-08-18T12:44:59Z</dcterms:created>
  <dcterms:modified xsi:type="dcterms:W3CDTF">2011-11-17T20:40:00Z</dcterms:modified>
</cp:coreProperties>
</file>