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6" r:id="rId4"/>
    <p:sldId id="270" r:id="rId5"/>
    <p:sldId id="315" r:id="rId6"/>
    <p:sldId id="316" r:id="rId7"/>
    <p:sldId id="317" r:id="rId8"/>
    <p:sldId id="320" r:id="rId9"/>
    <p:sldId id="327" r:id="rId10"/>
    <p:sldId id="319" r:id="rId11"/>
    <p:sldId id="318" r:id="rId12"/>
    <p:sldId id="321" r:id="rId13"/>
    <p:sldId id="322" r:id="rId14"/>
    <p:sldId id="323" r:id="rId15"/>
    <p:sldId id="324" r:id="rId16"/>
    <p:sldId id="325" r:id="rId17"/>
    <p:sldId id="326" r:id="rId18"/>
    <p:sldId id="331" r:id="rId19"/>
    <p:sldId id="332" r:id="rId20"/>
    <p:sldId id="333" r:id="rId21"/>
    <p:sldId id="334" r:id="rId22"/>
    <p:sldId id="335" r:id="rId23"/>
    <p:sldId id="336" r:id="rId24"/>
    <p:sldId id="353" r:id="rId25"/>
    <p:sldId id="337" r:id="rId26"/>
    <p:sldId id="338" r:id="rId27"/>
    <p:sldId id="32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7" r:id="rId36"/>
    <p:sldId id="354" r:id="rId37"/>
    <p:sldId id="355" r:id="rId38"/>
    <p:sldId id="356" r:id="rId39"/>
    <p:sldId id="348" r:id="rId40"/>
    <p:sldId id="350" r:id="rId41"/>
    <p:sldId id="346" r:id="rId42"/>
    <p:sldId id="351" r:id="rId43"/>
    <p:sldId id="352" r:id="rId44"/>
    <p:sldId id="34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Backus-Gilbert</a:t>
            </a:r>
            <a:r>
              <a:rPr lang="en-US" baseline="0" dirty="0" smtClean="0"/>
              <a:t> generalized inverse is especially important in cases where the model parameters</a:t>
            </a:r>
          </a:p>
          <a:p>
            <a:r>
              <a:rPr lang="en-US" baseline="0" dirty="0" smtClean="0"/>
              <a:t>represent </a:t>
            </a:r>
            <a:r>
              <a:rPr lang="en-US" baseline="0" dirty="0" err="1" smtClean="0"/>
              <a:t>discritized</a:t>
            </a:r>
            <a:r>
              <a:rPr lang="en-US" baseline="0" dirty="0" smtClean="0"/>
              <a:t> versions of a continuous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</a:t>
            </a:r>
            <a:r>
              <a:rPr lang="en-US" baseline="0" dirty="0" smtClean="0"/>
              <a:t> the weight function so that it is zero or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=j simplifies the form of the spread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1D function</a:t>
            </a:r>
            <a:r>
              <a:rPr lang="en-US" baseline="0" dirty="0" smtClean="0"/>
              <a:t> that is evenly sampled, (i-2)</a:t>
            </a:r>
            <a:r>
              <a:rPr lang="en-US" baseline="30000" dirty="0" smtClean="0"/>
              <a:t>2</a:t>
            </a:r>
            <a:r>
              <a:rPr lang="en-US" baseline="0" dirty="0" smtClean="0"/>
              <a:t> is a good measure of the physical distance between model parameters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and j.  We could have put in a factor of (</a:t>
            </a:r>
            <a:r>
              <a:rPr lang="el-GR" baseline="0" dirty="0" smtClean="0">
                <a:latin typeface="Cambria Math"/>
                <a:ea typeface="Cambria Math"/>
              </a:rPr>
              <a:t>Δ</a:t>
            </a:r>
            <a:r>
              <a:rPr lang="en-US" baseline="0" dirty="0" smtClean="0"/>
              <a:t>x)</a:t>
            </a:r>
            <a:r>
              <a:rPr lang="en-US" baseline="30000" dirty="0" smtClean="0"/>
              <a:t>2</a:t>
            </a:r>
            <a:r>
              <a:rPr lang="en-US" baseline="0" dirty="0" smtClean="0"/>
              <a:t>, so that it is exactly length, but it turns out that this is unnecessary.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2D, what counts</a:t>
            </a:r>
            <a:r>
              <a:rPr lang="en-US" baseline="0" dirty="0" smtClean="0"/>
              <a:t> is not the distance of the model parameters from one another in their</a:t>
            </a:r>
          </a:p>
          <a:p>
            <a:r>
              <a:rPr lang="en-US" baseline="0" dirty="0" smtClean="0"/>
              <a:t>arrangement in the vector of model parameters, but their physical arrangement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almost exactly parallel to the procedure of the last lecture – with one catch.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</a:t>
            </a:r>
            <a:r>
              <a:rPr lang="en-US" baseline="0" dirty="0" smtClean="0"/>
              <a:t> we did last time. It won’t work here though because the diagonal elements</a:t>
            </a:r>
          </a:p>
          <a:p>
            <a:r>
              <a:rPr lang="en-US" baseline="0" dirty="0" smtClean="0"/>
              <a:t>of R do not affect the spread, which the weights are zero for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must add a constraint that limits the size of the diagonal of R.</a:t>
            </a:r>
          </a:p>
          <a:p>
            <a:r>
              <a:rPr lang="en-US" baseline="0" dirty="0" smtClean="0"/>
              <a:t>Here we require that every row of R sum to unity.</a:t>
            </a:r>
          </a:p>
          <a:p>
            <a:r>
              <a:rPr lang="en-US" baseline="0" dirty="0" smtClean="0"/>
              <a:t>Thus, since </a:t>
            </a:r>
            <a:r>
              <a:rPr lang="en-US" baseline="0" dirty="0" err="1" smtClean="0"/>
              <a:t>mest</a:t>
            </a:r>
            <a:r>
              <a:rPr lang="en-US" baseline="0" dirty="0" smtClean="0"/>
              <a:t> = R </a:t>
            </a:r>
            <a:r>
              <a:rPr lang="en-US" baseline="0" dirty="0" err="1" smtClean="0"/>
              <a:t>mtrue</a:t>
            </a:r>
            <a:r>
              <a:rPr lang="en-US" baseline="0" dirty="0" smtClean="0"/>
              <a:t> every </a:t>
            </a:r>
            <a:r>
              <a:rPr lang="en-US" baseline="0" dirty="0" err="1" smtClean="0"/>
              <a:t>mest</a:t>
            </a:r>
            <a:r>
              <a:rPr lang="en-US" baseline="0" dirty="0" smtClean="0"/>
              <a:t> is true weighted average</a:t>
            </a:r>
          </a:p>
          <a:p>
            <a:r>
              <a:rPr lang="en-US" baseline="0" dirty="0" smtClean="0"/>
              <a:t>in the sense that the weights sum to unity.</a:t>
            </a:r>
          </a:p>
          <a:p>
            <a:r>
              <a:rPr lang="en-US" baseline="0" dirty="0" smtClean="0"/>
              <a:t>Note however that a really good weighted average should have positive weights</a:t>
            </a:r>
          </a:p>
          <a:p>
            <a:r>
              <a:rPr lang="en-US" baseline="0" dirty="0" smtClean="0"/>
              <a:t>and that this constraint is not implemented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localized average is a separate thing,</a:t>
            </a:r>
            <a:r>
              <a:rPr lang="en-US" baseline="0" dirty="0" smtClean="0"/>
              <a:t> so quantify its spread with J.</a:t>
            </a:r>
            <a:endParaRPr lang="en-US" dirty="0" smtClean="0"/>
          </a:p>
          <a:p>
            <a:r>
              <a:rPr lang="en-US" dirty="0" smtClean="0"/>
              <a:t>Plug R=G</a:t>
            </a:r>
            <a:r>
              <a:rPr lang="en-US" baseline="30000" dirty="0" smtClean="0"/>
              <a:t>-</a:t>
            </a:r>
            <a:r>
              <a:rPr lang="en-US" baseline="30000" dirty="0" err="1" smtClean="0"/>
              <a:t>g</a:t>
            </a:r>
            <a:r>
              <a:rPr lang="en-US" dirty="0" err="1" smtClean="0"/>
              <a:t>G</a:t>
            </a:r>
            <a:r>
              <a:rPr lang="en-US" dirty="0" smtClean="0"/>
              <a:t> into the formula for J.</a:t>
            </a:r>
          </a:p>
          <a:p>
            <a:r>
              <a:rPr lang="en-US" dirty="0" smtClean="0"/>
              <a:t>Note that J depends on G through the matrix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style of manipulation</a:t>
            </a:r>
            <a:r>
              <a:rPr lang="en-US" baseline="0" dirty="0" smtClean="0"/>
              <a:t> for the constraint.</a:t>
            </a:r>
          </a:p>
          <a:p>
            <a:r>
              <a:rPr lang="en-US" baseline="0" dirty="0" smtClean="0"/>
              <a:t>G enters through the vector 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do a constrained</a:t>
            </a:r>
            <a:r>
              <a:rPr lang="en-US" baseline="0" dirty="0" smtClean="0"/>
              <a:t> minimization with </a:t>
            </a:r>
            <a:r>
              <a:rPr lang="en-US" baseline="0" dirty="0" err="1" smtClean="0"/>
              <a:t>Lagrane</a:t>
            </a:r>
            <a:r>
              <a:rPr lang="en-US" baseline="0" dirty="0" smtClean="0"/>
              <a:t> multipliers.</a:t>
            </a:r>
          </a:p>
          <a:p>
            <a:r>
              <a:rPr lang="en-US" baseline="0" dirty="0" smtClean="0"/>
              <a:t>Factor of 2 thrown in to make result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much algebra,</a:t>
            </a:r>
            <a:r>
              <a:rPr lang="en-US" baseline="0" dirty="0" smtClean="0"/>
              <a:t> get Lagrange equation, written here involving a column-vector g</a:t>
            </a:r>
          </a:p>
          <a:p>
            <a:r>
              <a:rPr lang="en-US" baseline="0" dirty="0" smtClean="0"/>
              <a:t>Note the transform of this column-vector is a row of the generalized inverse.</a:t>
            </a:r>
          </a:p>
          <a:p>
            <a:r>
              <a:rPr lang="en-US" baseline="0" dirty="0" smtClean="0"/>
              <a:t>Lagrange equation must be solved simultaneously with the constraint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</a:t>
            </a:r>
            <a:r>
              <a:rPr lang="en-US" baseline="0" dirty="0" smtClean="0"/>
              <a:t> three sections parallel the last lecture, the last, on trade-off, introduces a new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form of the two</a:t>
            </a:r>
            <a:r>
              <a:rPr lang="en-US" baseline="0" dirty="0" smtClean="0"/>
              <a:t> equations.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propose that an inverse exists.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Painfully solve or each of its component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Actually, all we need is the</a:t>
            </a:r>
            <a:r>
              <a:rPr lang="en-US" baseline="0" dirty="0" smtClean="0"/>
              <a:t> vector b.  A row of the generalized inverse is given by </a:t>
            </a:r>
            <a:r>
              <a:rPr lang="en-US" baseline="0" dirty="0" err="1" smtClean="0"/>
              <a:t>b</a:t>
            </a:r>
            <a:r>
              <a:rPr lang="en-US" baseline="30000" dirty="0" err="1" smtClean="0"/>
              <a:t>T</a:t>
            </a:r>
            <a:r>
              <a:rPr lang="en-US" baseline="0" dirty="0" err="1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</a:t>
            </a:r>
            <a:r>
              <a:rPr lang="en-US" baseline="0" dirty="0" smtClean="0"/>
              <a:t> thing, written component-wise.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Laplace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Transform problem. Top: Backus-Gilbert; Bottom Minimum Length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Backus-Gilbert is much more localized than Minimum Length.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But central peal is also wider than Minimum Length.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Hence one pays a price.  It’s a trade off.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4.5. Comparison of the Backus-Gilbert and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solutions of the inverse problem described in Figure  4.2. (A) The true model (red) contains a series of sharp spikes.  The estimated model (blue) using the Backus-Gilbert spread function is much smoother, with the width of the smoothing increasing 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(B) Corresponding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  (C) and (D) Same, but for 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spread function. Note that the Backus-Gilbert resolution matrix has the lower intensity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sidelobes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but a wider central band.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scripts gda04_?? and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idea as last time.</a:t>
            </a:r>
            <a:r>
              <a:rPr lang="en-US" baseline="0" dirty="0" smtClean="0"/>
              <a:t>  Throw size([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m]) into inversion.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Same size function as in last lecture.</a:t>
            </a:r>
          </a:p>
          <a:p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 smtClean="0"/>
              <a:t>=1, </a:t>
            </a:r>
            <a:r>
              <a:rPr lang="en-US" baseline="0" dirty="0" smtClean="0"/>
              <a:t> only consider spread(R), same as result we just worked out.</a:t>
            </a:r>
          </a:p>
          <a:p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baseline="0" dirty="0" smtClean="0"/>
              <a:t>&lt;1,  given weight to size of covariance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version</a:t>
            </a:r>
            <a:r>
              <a:rPr lang="en-US" baseline="0" dirty="0" smtClean="0"/>
              <a:t> J.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algebra,</a:t>
            </a:r>
            <a:r>
              <a:rPr lang="en-US" baseline="0" dirty="0" smtClean="0"/>
              <a:t> note that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noted at the end</a:t>
            </a:r>
            <a:r>
              <a:rPr lang="en-US" baseline="0" dirty="0" smtClean="0"/>
              <a:t> of the last lecture, the </a:t>
            </a:r>
            <a:r>
              <a:rPr lang="en-US" baseline="0" dirty="0" err="1" smtClean="0"/>
              <a:t>Direchlet</a:t>
            </a:r>
            <a:r>
              <a:rPr lang="en-US" baseline="0" dirty="0" smtClean="0"/>
              <a:t> spread function is not the greatest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algebra,</a:t>
            </a:r>
            <a:r>
              <a:rPr lang="en-US" baseline="0" dirty="0" smtClean="0"/>
              <a:t> note that … two terms have the same summations, and can be grouped together.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leads to a redefinition of the matrix S, here called S’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old derivation – with modified S - will work.  No algebra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all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Code;</a:t>
            </a:r>
            <a:r>
              <a:rPr lang="en-US" baseline="0" dirty="0" smtClean="0"/>
              <a:t> not so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lingo</a:t>
            </a:r>
            <a:r>
              <a:rPr lang="en-US" baseline="0" dirty="0" smtClean="0"/>
              <a:t> here will be important throughout the course, so be sure to emphasize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special case is damped</a:t>
            </a:r>
            <a:r>
              <a:rPr lang="en-US" baseline="0" dirty="0" smtClean="0"/>
              <a:t> least squares.  Note that it arrived out by including the size of the covariance</a:t>
            </a:r>
          </a:p>
          <a:p>
            <a:r>
              <a:rPr lang="en-US" baseline="0" dirty="0" smtClean="0"/>
              <a:t>in the minimization.  The link between damped least squares and the minimization of variance is an important</a:t>
            </a:r>
          </a:p>
          <a:p>
            <a:r>
              <a:rPr lang="en-US" baseline="0" dirty="0" smtClean="0"/>
              <a:t>one we will further develop in a subsequent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Extremely important</a:t>
            </a:r>
            <a:r>
              <a:rPr lang="en-US" baseline="0" dirty="0" smtClean="0"/>
              <a:t> concept in inverse theory.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issue: how much</a:t>
            </a:r>
            <a:r>
              <a:rPr lang="en-US" baseline="0" dirty="0" smtClean="0"/>
              <a:t> is variance in the data “averaged away”.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Left – big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boxes correspond to poorly localized model parameters.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Lots of rays in a big box; opportunity for errors in the data to average out.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Right: Little boxes are better localized.  But fewer rays pass through each one, so less opportunity for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errors in the data to average out.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Fig, 4.6.  Hypothetical tomography experiment with (A) large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voxels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(B) small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voxels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 The small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voxel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case has better spatial resolution, but also had higher variance, since fewer rays pass through each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voxel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leaving less opportunity for measurement error to average out. 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9C2-182A-4A23-A706-1FF157EEE40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trade off in inverse theory.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resolution is</a:t>
            </a:r>
            <a:r>
              <a:rPr lang="en-US" baseline="0" dirty="0" smtClean="0"/>
              <a:t> localized when any large off-diagonal elements of R are near the main diagonal.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Trade</a:t>
            </a:r>
            <a:r>
              <a:rPr lang="en-US" baseline="0" dirty="0" smtClean="0"/>
              <a:t> off is parameterized by parameter alpha.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off curves for both Backus-Gilbert and Damped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Minimim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Length generalized inverses.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that the size of covariance varies by the huge factor of 10</a:t>
            </a:r>
            <a:r>
              <a:rPr lang="en-US" sz="1200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4.7. Trade-off curves of resolution and variance for the inverse problem shown in Figure 4.2.  (A) Backus-Gilbert solution, (B) Damped Minimum Length solution. The larger the parameter, </a:t>
            </a:r>
            <a:r>
              <a:rPr lang="el-GR" sz="1200" dirty="0" smtClean="0"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the more weight resolution is given (relative to variance) when forming the generalized inverse. The details of the trade-off curve depend upon the parameterization.  The resolution can be no better than the smallest element in the parameterization and no worse than the sum of all the elements.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script gda04_??.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leftt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Near the main diagonal = localized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(right) far from the main diagonal =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unlocalized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 4.4. (A)  and (B). Resolution matrices have the same  spread, when measured by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spread function.  Nevertheless, if the model parameters possess a natural ordering, then A) is better resolved. The Backus-Gilbert spread function is designed to measure A) as having a smaller spread than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only new thing we’ve done is to introduce a weight function w(</a:t>
            </a:r>
            <a:r>
              <a:rPr lang="en-US" baseline="0" dirty="0" err="1" smtClean="0"/>
              <a:t>i,j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modification was first proposed by George Backus and Freeman Gilbert in the late 1960’s.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is to choose the weight function so that it grows with physical distance between</a:t>
            </a:r>
          </a:p>
          <a:p>
            <a:r>
              <a:rPr lang="en-US" baseline="0" dirty="0" smtClean="0"/>
              <a:t>two model parameters.  Then resolution is better when the average is “localized”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7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Backus-Gilbert Generalized Inverse and the Trade Off of Resolution and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95800"/>
            <a:ext cx="582328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2590800" cy="3810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grows with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distance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between model parameters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26971" y="2599509"/>
            <a:ext cx="1828800" cy="2364377"/>
          </a:xfrm>
          <a:custGeom>
            <a:avLst/>
            <a:gdLst>
              <a:gd name="connsiteX0" fmla="*/ 0 w 1828800"/>
              <a:gd name="connsiteY0" fmla="*/ 0 h 2364377"/>
              <a:gd name="connsiteX1" fmla="*/ 1280160 w 1828800"/>
              <a:gd name="connsiteY1" fmla="*/ 770708 h 2364377"/>
              <a:gd name="connsiteX2" fmla="*/ 1828800 w 1828800"/>
              <a:gd name="connsiteY2" fmla="*/ 2364377 h 236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364377">
                <a:moveTo>
                  <a:pt x="0" y="0"/>
                </a:moveTo>
                <a:cubicBezTo>
                  <a:pt x="487680" y="188322"/>
                  <a:pt x="975360" y="376645"/>
                  <a:pt x="1280160" y="770708"/>
                </a:cubicBezTo>
                <a:cubicBezTo>
                  <a:pt x="1584960" y="1164771"/>
                  <a:pt x="1706880" y="1764574"/>
                  <a:pt x="1828800" y="236437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48400" y="1219200"/>
            <a:ext cx="2590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zero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when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=j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488578" y="2616926"/>
            <a:ext cx="1828800" cy="2364377"/>
          </a:xfrm>
          <a:custGeom>
            <a:avLst/>
            <a:gdLst>
              <a:gd name="connsiteX0" fmla="*/ 0 w 1828800"/>
              <a:gd name="connsiteY0" fmla="*/ 0 h 2364377"/>
              <a:gd name="connsiteX1" fmla="*/ 1280160 w 1828800"/>
              <a:gd name="connsiteY1" fmla="*/ 770708 h 2364377"/>
              <a:gd name="connsiteX2" fmla="*/ 1828800 w 1828800"/>
              <a:gd name="connsiteY2" fmla="*/ 2364377 h 236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364377">
                <a:moveTo>
                  <a:pt x="0" y="0"/>
                </a:moveTo>
                <a:cubicBezTo>
                  <a:pt x="487680" y="188322"/>
                  <a:pt x="975360" y="376645"/>
                  <a:pt x="1280160" y="770708"/>
                </a:cubicBezTo>
                <a:cubicBezTo>
                  <a:pt x="1584960" y="1164771"/>
                  <a:pt x="1706880" y="1764574"/>
                  <a:pt x="1828800" y="236437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i,i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)=0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769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342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one spatial dimension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discretized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x), m(2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x), … m(M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 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x)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]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1910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w(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i,j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= (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-j)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would work fine</a:t>
            </a:r>
            <a:endParaRPr kumimoji="0" lang="en-US" sz="4400" b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9373"/>
            <a:ext cx="8915400" cy="342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two spatial dimension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discretized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K⨉L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grid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y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), m(x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y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), … m(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]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4646017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w(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i,j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= (x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44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2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 (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r>
              <a:rPr lang="en-US" sz="44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-y</a:t>
            </a:r>
            <a:r>
              <a:rPr lang="en-US" sz="44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would work fine</a:t>
            </a:r>
            <a:endParaRPr kumimoji="0" lang="en-US" sz="4400" b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Constructing a Generalized Inverse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under-determined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that minimizes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spread(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under-determined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that minimizes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spread(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with the constraint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953000"/>
            <a:ext cx="297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under-determined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that minimizes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spread(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with the constraint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953000"/>
            <a:ext cx="297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24600" y="4953000"/>
            <a:ext cx="2514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(since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kumimoji="0" lang="en-US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not constrained by spread function)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706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once again, solve for each row of </a:t>
            </a:r>
            <a:r>
              <a:rPr lang="en-US" sz="40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0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separately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spread of </a:t>
            </a:r>
            <a:r>
              <a:rPr lang="en-US" sz="40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row of resolution matrix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43771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310052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86200" y="5791200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6553200" y="49530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symmetric in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i,j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867400" y="4876800"/>
            <a:ext cx="685800" cy="838200"/>
          </a:xfrm>
          <a:custGeom>
            <a:avLst/>
            <a:gdLst>
              <a:gd name="connsiteX0" fmla="*/ 0 w 548640"/>
              <a:gd name="connsiteY0" fmla="*/ 148045 h 148045"/>
              <a:gd name="connsiteX1" fmla="*/ 248194 w 548640"/>
              <a:gd name="connsiteY1" fmla="*/ 17417 h 148045"/>
              <a:gd name="connsiteX2" fmla="*/ 548640 w 548640"/>
              <a:gd name="connsiteY2" fmla="*/ 43543 h 14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48045">
                <a:moveTo>
                  <a:pt x="0" y="148045"/>
                </a:moveTo>
                <a:cubicBezTo>
                  <a:pt x="78377" y="91439"/>
                  <a:pt x="156754" y="34834"/>
                  <a:pt x="248194" y="17417"/>
                </a:cubicBezTo>
                <a:cubicBezTo>
                  <a:pt x="339634" y="0"/>
                  <a:pt x="444137" y="21771"/>
                  <a:pt x="548640" y="435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320" y="2743200"/>
            <a:ext cx="70408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9624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81600" y="4419600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3226526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[1]</a:t>
            </a:r>
            <a:r>
              <a:rPr kumimoji="0" lang="en-US" sz="4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</a:t>
            </a: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07	Backus-Gilbert Inverse and the Trade Off of Resolution and Variance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Lagrange Multiplier Equation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05000"/>
            <a:ext cx="77497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now set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∂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Φ</a:t>
            </a:r>
            <a:r>
              <a:rPr lang="en-US" sz="4400" i="1" dirty="0" smtClean="0">
                <a:latin typeface="Cambria Math"/>
                <a:ea typeface="Cambria Math"/>
                <a:cs typeface="Times New Roman" pitchFamily="18" charset="0"/>
              </a:rPr>
              <a:t>/∂G</a:t>
            </a:r>
            <a:r>
              <a:rPr lang="en-US" sz="4400" i="1" baseline="30000" dirty="0" smtClean="0">
                <a:latin typeface="Cambria Math"/>
                <a:ea typeface="Cambria Math"/>
                <a:cs typeface="Times New Roman" pitchFamily="18" charset="0"/>
              </a:rPr>
              <a:t>-</a:t>
            </a:r>
            <a:r>
              <a:rPr lang="en-US" sz="44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g</a:t>
            </a:r>
            <a:r>
              <a:rPr lang="en-US" sz="4400" i="1" baseline="-25000" dirty="0" err="1" smtClean="0">
                <a:latin typeface="Cambria Math"/>
                <a:ea typeface="Cambria Math"/>
                <a:cs typeface="Times New Roman" pitchFamily="18" charset="0"/>
              </a:rPr>
              <a:t>kp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667000"/>
            <a:ext cx="381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0" y="2590800"/>
            <a:ext cx="106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14400"/>
            <a:ext cx="66831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8956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 </a:t>
            </a:r>
            <a:r>
              <a:rPr kumimoji="0" lang="el-GR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0</a:t>
            </a:r>
          </a:p>
          <a:p>
            <a:pPr lvl="0" algn="ctr">
              <a:spcBef>
                <a:spcPct val="0"/>
              </a:spcBef>
            </a:pPr>
            <a:endParaRPr lang="en-US" sz="44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(k)T</a:t>
            </a: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kumimoji="0" lang="en-US" sz="4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kumimoji="0" lang="en-US" sz="44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</a:t>
            </a: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row of </a:t>
            </a:r>
            <a:r>
              <a:rPr kumimoji="0" lang="en-US" sz="4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</a:p>
          <a:p>
            <a:pPr lvl="0" algn="ctr">
              <a:spcBef>
                <a:spcPct val="0"/>
              </a:spcBef>
            </a:pPr>
            <a:endParaRPr lang="en-US" sz="44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solve simultaneously with</a:t>
            </a:r>
          </a:p>
          <a:p>
            <a:pPr lvl="0" algn="ctr">
              <a:spcBef>
                <a:spcPct val="0"/>
              </a:spcBef>
            </a:pPr>
            <a:endParaRPr lang="en-US" sz="44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44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4400" b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</a:t>
            </a:r>
            <a:r>
              <a:rPr kumimoji="0" lang="en-US" sz="4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1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17474" y="1595846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93474" y="310243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putting the two equations together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662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inverse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9144000" cy="132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3400" y="3505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unknown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inverse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9144000" cy="132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0"/>
            <a:ext cx="8915400" cy="85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766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173" y="41910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00" y="4572000"/>
            <a:ext cx="764173" cy="79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638800"/>
            <a:ext cx="857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609600"/>
            <a:ext cx="1752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066800"/>
            <a:ext cx="121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838200"/>
            <a:ext cx="2133600" cy="185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48000" y="1295400"/>
            <a:ext cx="1145173" cy="79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8800" y="3581400"/>
            <a:ext cx="1373773" cy="79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9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9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32004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828800" y="5181600"/>
            <a:ext cx="1373773" cy="79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39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9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(k)T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4724400"/>
            <a:ext cx="2667000" cy="78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317967" y="4800600"/>
            <a:ext cx="1373773" cy="79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9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39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0" y="48768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562600"/>
            <a:ext cx="2667000" cy="74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62000" y="6096000"/>
            <a:ext cx="1828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row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of </a:t>
            </a:r>
            <a:r>
              <a:rPr lang="en-US" sz="4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110343" y="5603966"/>
            <a:ext cx="613954" cy="431074"/>
          </a:xfrm>
          <a:custGeom>
            <a:avLst/>
            <a:gdLst>
              <a:gd name="connsiteX0" fmla="*/ 0 w 613954"/>
              <a:gd name="connsiteY0" fmla="*/ 431074 h 431074"/>
              <a:gd name="connsiteX1" fmla="*/ 104503 w 613954"/>
              <a:gd name="connsiteY1" fmla="*/ 117565 h 431074"/>
              <a:gd name="connsiteX2" fmla="*/ 613954 w 613954"/>
              <a:gd name="connsiteY2" fmla="*/ 0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954" h="431074">
                <a:moveTo>
                  <a:pt x="0" y="431074"/>
                </a:moveTo>
                <a:cubicBezTo>
                  <a:pt x="1088" y="310242"/>
                  <a:pt x="2177" y="189411"/>
                  <a:pt x="104503" y="117565"/>
                </a:cubicBezTo>
                <a:cubicBezTo>
                  <a:pt x="206829" y="45719"/>
                  <a:pt x="410391" y="22859"/>
                  <a:pt x="613954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24000"/>
            <a:ext cx="556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13716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Backus-Gilbert Generalized Inverse</a:t>
            </a: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(analogous to Minimum Length Generalized Inverse)</a:t>
            </a: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written in terms of components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733800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51054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9"/>
          <p:cNvSpPr txBox="1">
            <a:spLocks/>
          </p:cNvSpPr>
          <p:nvPr/>
        </p:nvSpPr>
        <p:spPr>
          <a:xfrm>
            <a:off x="3505200" y="3276600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5534025" y="827127"/>
            <a:ext cx="2971800" cy="5497473"/>
            <a:chOff x="1600200" y="903327"/>
            <a:chExt cx="2971800" cy="549747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2433" t="11765" r="34054" b="18235"/>
            <a:stretch>
              <a:fillRect/>
            </a:stretch>
          </p:blipFill>
          <p:spPr bwMode="auto">
            <a:xfrm>
              <a:off x="1666875" y="990600"/>
              <a:ext cx="2362200" cy="226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33622" t="7627" r="24427" b="13277"/>
            <a:stretch>
              <a:fillRect/>
            </a:stretch>
          </p:blipFill>
          <p:spPr bwMode="auto">
            <a:xfrm>
              <a:off x="1600200" y="3733800"/>
              <a:ext cx="2438400" cy="232494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671889" y="3808787"/>
              <a:ext cx="2519111" cy="1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469050" y="5041049"/>
              <a:ext cx="2458221" cy="136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95450" y="612380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000" y="3656826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1889" y="1055288"/>
              <a:ext cx="2519111" cy="1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469050" y="2278025"/>
              <a:ext cx="2458221" cy="136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91000" y="903327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3380601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43000" y="923925"/>
            <a:ext cx="4495800" cy="5381625"/>
            <a:chOff x="457200" y="1000125"/>
            <a:chExt cx="4495800" cy="5381625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" y="1000125"/>
              <a:ext cx="4476750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250" y="3781425"/>
              <a:ext cx="4476750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" name="TextBox 29"/>
          <p:cNvSpPr txBox="1"/>
          <p:nvPr/>
        </p:nvSpPr>
        <p:spPr>
          <a:xfrm>
            <a:off x="1642251" y="837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7192" y="82766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32859" y="359866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(C)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7800" y="35891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(D)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5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minimization of the size of variance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9144000" cy="324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57400"/>
            <a:ext cx="91440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Introduce a new way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quantify the spread of resolution</a:t>
            </a: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Find the Generalized I</a:t>
            </a:r>
            <a:r>
              <a:rPr lang="en-US" sz="2800" noProof="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nverse</a:t>
            </a:r>
            <a:r>
              <a:rPr lang="en-US" sz="28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 that minimizes this spread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Include minimization of the size of variance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Discuss how resolution and variance trade off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version of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endParaRPr lang="en-US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78867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8867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517" y="1828800"/>
            <a:ext cx="861848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181600"/>
            <a:ext cx="601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9"/>
          <p:cNvSpPr txBox="1">
            <a:spLocks/>
          </p:cNvSpPr>
          <p:nvPr/>
        </p:nvSpPr>
        <p:spPr>
          <a:xfrm>
            <a:off x="1143000" y="5357948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8867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517" y="1828800"/>
            <a:ext cx="861848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181600"/>
            <a:ext cx="601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9"/>
          <p:cNvSpPr txBox="1">
            <a:spLocks/>
          </p:cNvSpPr>
          <p:nvPr/>
        </p:nvSpPr>
        <p:spPr>
          <a:xfrm>
            <a:off x="1143000" y="5357948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43000" y="1774370"/>
            <a:ext cx="22098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6400" y="1761307"/>
            <a:ext cx="22098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581400" y="1524000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04903" y="1824446"/>
            <a:ext cx="548640" cy="148045"/>
          </a:xfrm>
          <a:custGeom>
            <a:avLst/>
            <a:gdLst>
              <a:gd name="connsiteX0" fmla="*/ 0 w 548640"/>
              <a:gd name="connsiteY0" fmla="*/ 148045 h 148045"/>
              <a:gd name="connsiteX1" fmla="*/ 248194 w 548640"/>
              <a:gd name="connsiteY1" fmla="*/ 17417 h 148045"/>
              <a:gd name="connsiteX2" fmla="*/ 548640 w 548640"/>
              <a:gd name="connsiteY2" fmla="*/ 43543 h 14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48045">
                <a:moveTo>
                  <a:pt x="0" y="148045"/>
                </a:moveTo>
                <a:cubicBezTo>
                  <a:pt x="78377" y="91439"/>
                  <a:pt x="156754" y="34834"/>
                  <a:pt x="248194" y="17417"/>
                </a:cubicBezTo>
                <a:cubicBezTo>
                  <a:pt x="339634" y="0"/>
                  <a:pt x="444137" y="21771"/>
                  <a:pt x="548640" y="435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029200" y="1828800"/>
            <a:ext cx="548640" cy="148045"/>
          </a:xfrm>
          <a:custGeom>
            <a:avLst/>
            <a:gdLst>
              <a:gd name="connsiteX0" fmla="*/ 0 w 548640"/>
              <a:gd name="connsiteY0" fmla="*/ 148045 h 148045"/>
              <a:gd name="connsiteX1" fmla="*/ 248194 w 548640"/>
              <a:gd name="connsiteY1" fmla="*/ 17417 h 148045"/>
              <a:gd name="connsiteX2" fmla="*/ 548640 w 548640"/>
              <a:gd name="connsiteY2" fmla="*/ 43543 h 14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48045">
                <a:moveTo>
                  <a:pt x="0" y="148045"/>
                </a:moveTo>
                <a:cubicBezTo>
                  <a:pt x="78377" y="91439"/>
                  <a:pt x="156754" y="34834"/>
                  <a:pt x="248194" y="17417"/>
                </a:cubicBezTo>
                <a:cubicBezTo>
                  <a:pt x="339634" y="0"/>
                  <a:pt x="444137" y="21771"/>
                  <a:pt x="548640" y="435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adding size of variance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just a small modification to </a:t>
            </a:r>
            <a:r>
              <a:rPr lang="en-US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endParaRPr lang="en-US" b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3716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Backus-Gilbert Generalized Inverse</a:t>
            </a: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(analogous to Damped Minimum Length)</a:t>
            </a: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written in terms of components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800600"/>
            <a:ext cx="44788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900748"/>
            <a:ext cx="223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9"/>
          <p:cNvSpPr txBox="1">
            <a:spLocks/>
          </p:cNvSpPr>
          <p:nvPr/>
        </p:nvSpPr>
        <p:spPr>
          <a:xfrm>
            <a:off x="3505200" y="3276600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15240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114800"/>
            <a:ext cx="601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GMG = zeros(M,N);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 = G*ones(M,1);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k = [1:M]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 = G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(([1:M]-k).^2) * G';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Sp = alpha*S + (1-alpha)*eye(N,N);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uSpinv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u'/Sp;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GMG(k,:)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uSpinv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uSpinv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*u);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5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$20 Reward!</a:t>
            </a:r>
            <a:br>
              <a:rPr lang="en-US" sz="5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first person who sends 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that computes the BG generalized inverse without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loop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(but no creation of huge 3-indexed quantities, please.  Memory requirements need to be similar to my code)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Direchlet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analog of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Backus-Gilbert Generalized Inverse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Minimum Length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Generalized Inverse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67000"/>
            <a:ext cx="12192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8991600" cy="76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2800"/>
            <a:ext cx="8750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special case #2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1400" y="2667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43600" y="2667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ε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5554" y="2429691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99857" y="2438400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38257" y="2438400"/>
            <a:ext cx="272143" cy="444138"/>
          </a:xfrm>
          <a:custGeom>
            <a:avLst/>
            <a:gdLst>
              <a:gd name="connsiteX0" fmla="*/ 0 w 272143"/>
              <a:gd name="connsiteY0" fmla="*/ 0 h 444138"/>
              <a:gd name="connsiteX1" fmla="*/ 261257 w 272143"/>
              <a:gd name="connsiteY1" fmla="*/ 182880 h 444138"/>
              <a:gd name="connsiteX2" fmla="*/ 65315 w 272143"/>
              <a:gd name="connsiteY2" fmla="*/ 444138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43" h="444138">
                <a:moveTo>
                  <a:pt x="0" y="0"/>
                </a:moveTo>
                <a:cubicBezTo>
                  <a:pt x="125185" y="54428"/>
                  <a:pt x="250371" y="108857"/>
                  <a:pt x="261257" y="182880"/>
                </a:cubicBezTo>
                <a:cubicBezTo>
                  <a:pt x="272143" y="256903"/>
                  <a:pt x="168729" y="350520"/>
                  <a:pt x="65315" y="444138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1000" y="4419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</a:p>
          <a:p>
            <a:pPr algn="ctr">
              <a:spcBef>
                <a:spcPct val="0"/>
              </a:spcBef>
            </a:pPr>
            <a:endParaRPr lang="en-US" sz="4400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-g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956663" y="3219994"/>
            <a:ext cx="1515291" cy="320040"/>
          </a:xfrm>
          <a:custGeom>
            <a:avLst/>
            <a:gdLst>
              <a:gd name="connsiteX0" fmla="*/ 0 w 1515291"/>
              <a:gd name="connsiteY0" fmla="*/ 320040 h 320040"/>
              <a:gd name="connsiteX1" fmla="*/ 470263 w 1515291"/>
              <a:gd name="connsiteY1" fmla="*/ 32657 h 320040"/>
              <a:gd name="connsiteX2" fmla="*/ 1515291 w 1515291"/>
              <a:gd name="connsiteY2" fmla="*/ 124097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291" h="320040">
                <a:moveTo>
                  <a:pt x="0" y="320040"/>
                </a:moveTo>
                <a:cubicBezTo>
                  <a:pt x="108857" y="192677"/>
                  <a:pt x="217715" y="65314"/>
                  <a:pt x="470263" y="32657"/>
                </a:cubicBezTo>
                <a:cubicBezTo>
                  <a:pt x="722811" y="0"/>
                  <a:pt x="1119051" y="62048"/>
                  <a:pt x="1515291" y="12409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010400" y="3048000"/>
            <a:ext cx="1219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</a:t>
            </a:r>
            <a:endParaRPr kumimoji="0" lang="en-US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191000" y="6096000"/>
            <a:ext cx="3276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damped minimum length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trade-off of resolution and variance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new way to quantify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of resolution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localized average with small spread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controlled by few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so has large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962400"/>
            <a:ext cx="8229600" cy="216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value of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localized average with large spread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controlled by many data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so has small variance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l="51954" t="21379" r="38245" b="65563"/>
          <a:stretch>
            <a:fillRect/>
          </a:stretch>
        </p:blipFill>
        <p:spPr bwMode="auto">
          <a:xfrm>
            <a:off x="4151760" y="2384001"/>
            <a:ext cx="835818" cy="83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9921" t="5329" r="16692" b="10205"/>
          <a:stretch>
            <a:fillRect/>
          </a:stretch>
        </p:blipFill>
        <p:spPr bwMode="auto">
          <a:xfrm>
            <a:off x="990600" y="1948542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2155031" y="2324780"/>
            <a:ext cx="762000" cy="68580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38613" y="2369344"/>
            <a:ext cx="862012" cy="854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968385">
            <a:off x="2913204" y="2542843"/>
            <a:ext cx="1136402" cy="287778"/>
          </a:xfrm>
          <a:custGeom>
            <a:avLst/>
            <a:gdLst>
              <a:gd name="connsiteX0" fmla="*/ 0 w 1756229"/>
              <a:gd name="connsiteY0" fmla="*/ 261257 h 261257"/>
              <a:gd name="connsiteX1" fmla="*/ 1146629 w 1756229"/>
              <a:gd name="connsiteY1" fmla="*/ 29029 h 261257"/>
              <a:gd name="connsiteX2" fmla="*/ 1291772 w 1756229"/>
              <a:gd name="connsiteY2" fmla="*/ 232229 h 261257"/>
              <a:gd name="connsiteX3" fmla="*/ 1756229 w 1756229"/>
              <a:gd name="connsiteY3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9" h="261257">
                <a:moveTo>
                  <a:pt x="0" y="261257"/>
                </a:moveTo>
                <a:cubicBezTo>
                  <a:pt x="465667" y="147562"/>
                  <a:pt x="931334" y="33867"/>
                  <a:pt x="1146629" y="29029"/>
                </a:cubicBezTo>
                <a:cubicBezTo>
                  <a:pt x="1361924" y="24191"/>
                  <a:pt x="1190172" y="237067"/>
                  <a:pt x="1291772" y="232229"/>
                </a:cubicBezTo>
                <a:cubicBezTo>
                  <a:pt x="1393372" y="227391"/>
                  <a:pt x="1574800" y="113695"/>
                  <a:pt x="1756229" y="0"/>
                </a:cubicBezTo>
              </a:path>
            </a:pathLst>
          </a:custGeom>
          <a:noFill/>
          <a:ln w="57150">
            <a:solidFill>
              <a:srgbClr val="FF7C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19922" t="5976" r="16692" b="9559"/>
          <a:stretch>
            <a:fillRect/>
          </a:stretch>
        </p:blipFill>
        <p:spPr bwMode="auto">
          <a:xfrm>
            <a:off x="5441328" y="19812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 l="54892" t="23984" r="42280" b="72320"/>
          <a:stretch>
            <a:fillRect/>
          </a:stretch>
        </p:blipFill>
        <p:spPr bwMode="auto">
          <a:xfrm>
            <a:off x="4476750" y="3540919"/>
            <a:ext cx="238125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469606" y="3526631"/>
            <a:ext cx="252413" cy="25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46195" y="2477037"/>
            <a:ext cx="228600" cy="22860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968385">
            <a:off x="4983025" y="2370964"/>
            <a:ext cx="1689997" cy="1552117"/>
          </a:xfrm>
          <a:custGeom>
            <a:avLst/>
            <a:gdLst>
              <a:gd name="connsiteX0" fmla="*/ 0 w 1756229"/>
              <a:gd name="connsiteY0" fmla="*/ 261257 h 261257"/>
              <a:gd name="connsiteX1" fmla="*/ 1146629 w 1756229"/>
              <a:gd name="connsiteY1" fmla="*/ 29029 h 261257"/>
              <a:gd name="connsiteX2" fmla="*/ 1291772 w 1756229"/>
              <a:gd name="connsiteY2" fmla="*/ 232229 h 261257"/>
              <a:gd name="connsiteX3" fmla="*/ 1756229 w 1756229"/>
              <a:gd name="connsiteY3" fmla="*/ 0 h 261257"/>
              <a:gd name="connsiteX0" fmla="*/ 0 w 1756229"/>
              <a:gd name="connsiteY0" fmla="*/ 523747 h 523747"/>
              <a:gd name="connsiteX1" fmla="*/ 1146629 w 1756229"/>
              <a:gd name="connsiteY1" fmla="*/ 291519 h 523747"/>
              <a:gd name="connsiteX2" fmla="*/ 1418635 w 1756229"/>
              <a:gd name="connsiteY2" fmla="*/ 4838 h 523747"/>
              <a:gd name="connsiteX3" fmla="*/ 1756229 w 1756229"/>
              <a:gd name="connsiteY3" fmla="*/ 262490 h 523747"/>
              <a:gd name="connsiteX0" fmla="*/ 0 w 1962181"/>
              <a:gd name="connsiteY0" fmla="*/ 1137877 h 1137877"/>
              <a:gd name="connsiteX1" fmla="*/ 1146629 w 1962181"/>
              <a:gd name="connsiteY1" fmla="*/ 905649 h 1137877"/>
              <a:gd name="connsiteX2" fmla="*/ 1418635 w 1962181"/>
              <a:gd name="connsiteY2" fmla="*/ 618968 h 1137877"/>
              <a:gd name="connsiteX3" fmla="*/ 1962181 w 1962181"/>
              <a:gd name="connsiteY3" fmla="*/ 0 h 1137877"/>
              <a:gd name="connsiteX0" fmla="*/ 0 w 1962181"/>
              <a:gd name="connsiteY0" fmla="*/ 1137877 h 1137877"/>
              <a:gd name="connsiteX1" fmla="*/ 1146629 w 1962181"/>
              <a:gd name="connsiteY1" fmla="*/ 905649 h 1137877"/>
              <a:gd name="connsiteX2" fmla="*/ 1089886 w 1962181"/>
              <a:gd name="connsiteY2" fmla="*/ 505259 h 1137877"/>
              <a:gd name="connsiteX3" fmla="*/ 1962181 w 1962181"/>
              <a:gd name="connsiteY3" fmla="*/ 0 h 1137877"/>
              <a:gd name="connsiteX0" fmla="*/ 0 w 1962181"/>
              <a:gd name="connsiteY0" fmla="*/ 1137877 h 1137877"/>
              <a:gd name="connsiteX1" fmla="*/ 1297847 w 1962181"/>
              <a:gd name="connsiteY1" fmla="*/ 756517 h 1137877"/>
              <a:gd name="connsiteX2" fmla="*/ 1089886 w 1962181"/>
              <a:gd name="connsiteY2" fmla="*/ 505259 h 1137877"/>
              <a:gd name="connsiteX3" fmla="*/ 1962181 w 1962181"/>
              <a:gd name="connsiteY3" fmla="*/ 0 h 113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81" h="1137877">
                <a:moveTo>
                  <a:pt x="0" y="1137877"/>
                </a:moveTo>
                <a:cubicBezTo>
                  <a:pt x="465667" y="1024182"/>
                  <a:pt x="1116199" y="861953"/>
                  <a:pt x="1297847" y="756517"/>
                </a:cubicBezTo>
                <a:cubicBezTo>
                  <a:pt x="1479495" y="651081"/>
                  <a:pt x="979164" y="631345"/>
                  <a:pt x="1089886" y="505259"/>
                </a:cubicBezTo>
                <a:cubicBezTo>
                  <a:pt x="1200608" y="379173"/>
                  <a:pt x="1780752" y="113695"/>
                  <a:pt x="1962181" y="0"/>
                </a:cubicBezTo>
              </a:path>
            </a:pathLst>
          </a:custGeom>
          <a:noFill/>
          <a:ln w="57150">
            <a:solidFill>
              <a:srgbClr val="FF7C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28163" y="17461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5667" y="172684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2163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spread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038600"/>
            <a:ext cx="8229600" cy="216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large spread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small variance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Up-Down Arrow 4"/>
          <p:cNvSpPr/>
          <p:nvPr/>
        </p:nvSpPr>
        <p:spPr>
          <a:xfrm>
            <a:off x="4343400" y="2514600"/>
            <a:ext cx="381000" cy="182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163762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near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spread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variance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343400"/>
            <a:ext cx="8229600" cy="216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l-GR" sz="4400" dirty="0" smtClean="0"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near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large spread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small variance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Up-Down Arrow 4"/>
          <p:cNvSpPr/>
          <p:nvPr/>
        </p:nvSpPr>
        <p:spPr>
          <a:xfrm>
            <a:off x="4343400" y="2514600"/>
            <a:ext cx="381000" cy="182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4528" r="4920"/>
          <a:stretch>
            <a:fillRect/>
          </a:stretch>
        </p:blipFill>
        <p:spPr bwMode="auto">
          <a:xfrm>
            <a:off x="609600" y="1873281"/>
            <a:ext cx="7315152" cy="35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1443334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441156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3758" y="4282440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α</a:t>
            </a:r>
            <a:r>
              <a:rPr lang="en-US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=0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319" y="2225040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α</a:t>
            </a:r>
            <a:r>
              <a:rPr lang="en-US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=1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8358" y="3169920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α</a:t>
            </a:r>
            <a:r>
              <a:rPr lang="en-US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398" y="4328160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α</a:t>
            </a:r>
            <a:r>
              <a:rPr lang="en-US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=0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0238" y="2042160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α</a:t>
            </a:r>
            <a:r>
              <a:rPr lang="en-US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=1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598" y="3566160"/>
            <a:ext cx="85344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α</a:t>
            </a:r>
            <a:r>
              <a:rPr lang="en-US" sz="24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4959" y="5151120"/>
            <a:ext cx="5486400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533400" y="2788920"/>
            <a:ext cx="457197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191000" y="2773680"/>
            <a:ext cx="426718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609600" y="5149882"/>
            <a:ext cx="4236718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spread of model resolution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5144589"/>
            <a:ext cx="377952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spread of model resolution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127595" y="2444405"/>
            <a:ext cx="428367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size of covariance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323647" y="2695248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size of covariance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304800" y="228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Trade-Off Curves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76400"/>
            <a:ext cx="8991600" cy="3992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criticism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Direchlet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spread()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represents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that they don’t capture the sense of “being localized” very well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14600" y="2392680"/>
            <a:ext cx="24384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Rectangle 24"/>
          <p:cNvSpPr/>
          <p:nvPr/>
        </p:nvSpPr>
        <p:spPr>
          <a:xfrm>
            <a:off x="2270760" y="3261360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4" name="Rectangle 23"/>
          <p:cNvSpPr/>
          <p:nvPr/>
        </p:nvSpPr>
        <p:spPr>
          <a:xfrm>
            <a:off x="2758440" y="3261358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Rectangle 25"/>
          <p:cNvSpPr/>
          <p:nvPr/>
        </p:nvSpPr>
        <p:spPr>
          <a:xfrm>
            <a:off x="7635240" y="3261360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6172200" y="3261361"/>
            <a:ext cx="243840" cy="350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Rectangle 22"/>
          <p:cNvSpPr/>
          <p:nvPr/>
        </p:nvSpPr>
        <p:spPr>
          <a:xfrm>
            <a:off x="6903720" y="2377440"/>
            <a:ext cx="243840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5240" y="2834640"/>
            <a:ext cx="1584960" cy="2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792480" y="3611880"/>
            <a:ext cx="3780790" cy="1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19600" y="2833369"/>
            <a:ext cx="1584960" cy="2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181602" y="3610609"/>
            <a:ext cx="3780790" cy="1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30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These two rows of the model resolution matrix have the same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Direchlet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spread …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2554069"/>
            <a:ext cx="8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2554069"/>
            <a:ext cx="8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3581400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index, 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index, 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6903720" y="3505200"/>
            <a:ext cx="243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07920" y="3627120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514600" y="3505200"/>
            <a:ext cx="243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2280" y="3627120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800" y="5257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 but the left case is better “localized”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2590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95800"/>
            <a:ext cx="582328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52600"/>
            <a:ext cx="236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752600"/>
            <a:ext cx="334975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0" y="3733800"/>
            <a:ext cx="259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new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2590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95800"/>
            <a:ext cx="582328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52600"/>
            <a:ext cx="236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752600"/>
            <a:ext cx="334975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0" y="3733800"/>
            <a:ext cx="259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new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4953000"/>
            <a:ext cx="10668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47657" y="3918857"/>
            <a:ext cx="1685109" cy="888274"/>
          </a:xfrm>
          <a:custGeom>
            <a:avLst/>
            <a:gdLst>
              <a:gd name="connsiteX0" fmla="*/ 0 w 1685109"/>
              <a:gd name="connsiteY0" fmla="*/ 888274 h 888274"/>
              <a:gd name="connsiteX1" fmla="*/ 692332 w 1685109"/>
              <a:gd name="connsiteY1" fmla="*/ 287383 h 888274"/>
              <a:gd name="connsiteX2" fmla="*/ 783772 w 1685109"/>
              <a:gd name="connsiteY2" fmla="*/ 640080 h 888274"/>
              <a:gd name="connsiteX3" fmla="*/ 1685109 w 1685109"/>
              <a:gd name="connsiteY3" fmla="*/ 0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109" h="888274">
                <a:moveTo>
                  <a:pt x="0" y="888274"/>
                </a:moveTo>
                <a:cubicBezTo>
                  <a:pt x="280851" y="608511"/>
                  <a:pt x="561703" y="328749"/>
                  <a:pt x="692332" y="287383"/>
                </a:cubicBezTo>
                <a:cubicBezTo>
                  <a:pt x="822961" y="246017"/>
                  <a:pt x="618309" y="687977"/>
                  <a:pt x="783772" y="640080"/>
                </a:cubicBezTo>
                <a:cubicBezTo>
                  <a:pt x="949235" y="592183"/>
                  <a:pt x="1317172" y="296091"/>
                  <a:pt x="1685109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800" y="2704011"/>
            <a:ext cx="2590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add this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2590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95800"/>
            <a:ext cx="582328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52600"/>
            <a:ext cx="236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752600"/>
            <a:ext cx="334975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0" y="3733800"/>
            <a:ext cx="259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new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91200" y="3581400"/>
            <a:ext cx="2590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Backus-Gilbert Spread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1701</Words>
  <Application>Microsoft Office PowerPoint</Application>
  <PresentationFormat>On-screen Show (4:3)</PresentationFormat>
  <Paragraphs>260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Lecture 7   Backus-Gilbert Generalized Inverse and the Trade Off of Resolution and Variance</vt:lpstr>
      <vt:lpstr>Syllabus</vt:lpstr>
      <vt:lpstr>Purpose of the Lecture</vt:lpstr>
      <vt:lpstr>Part 1  A new way to quantify the spread of resolution  </vt:lpstr>
      <vt:lpstr>criticism of Direchlet spread() functions  when m represents m(x)  is that they don’t capture the sense of “being localized” very well</vt:lpstr>
      <vt:lpstr>Slide 6</vt:lpstr>
      <vt:lpstr>old way</vt:lpstr>
      <vt:lpstr>old way</vt:lpstr>
      <vt:lpstr>old way</vt:lpstr>
      <vt:lpstr>grows with physical distance between model parameters</vt:lpstr>
      <vt:lpstr>if w(i,i)=0  then</vt:lpstr>
      <vt:lpstr>for one spatial dimension m is discretized version of m(x)  m = [m(Δx), m(2 Δx), … m(M Δx) ]T</vt:lpstr>
      <vt:lpstr>for two spatial dimension m is discretized version of m(x,y) on K⨉L grid  m = [m(x1, y1), m(x1, y2), … m(xK, yL) ]T</vt:lpstr>
      <vt:lpstr>Part 2  Constructing a Generalized Inverse  </vt:lpstr>
      <vt:lpstr>under-determined problem</vt:lpstr>
      <vt:lpstr>under-determined problem</vt:lpstr>
      <vt:lpstr>under-determined problem</vt:lpstr>
      <vt:lpstr>once again, solve for each row of G-g separately  spread of kth row of resolution matrix R </vt:lpstr>
      <vt:lpstr>for the constraint</vt:lpstr>
      <vt:lpstr>Lagrange Multiplier Equation</vt:lpstr>
      <vt:lpstr>Slide 21</vt:lpstr>
      <vt:lpstr>putting the two equations together</vt:lpstr>
      <vt:lpstr>construct inverse</vt:lpstr>
      <vt:lpstr>construct inverse</vt:lpstr>
      <vt:lpstr>Slide 25</vt:lpstr>
      <vt:lpstr>Slide 26</vt:lpstr>
      <vt:lpstr>Slide 27</vt:lpstr>
      <vt:lpstr>Part 3  Include minimization of the size of variance   </vt:lpstr>
      <vt:lpstr>minimize</vt:lpstr>
      <vt:lpstr>new version of Jk</vt:lpstr>
      <vt:lpstr>Slide 31</vt:lpstr>
      <vt:lpstr>Slide 32</vt:lpstr>
      <vt:lpstr>so adding size of variance is just a small modification to S</vt:lpstr>
      <vt:lpstr>Slide 34</vt:lpstr>
      <vt:lpstr>In MatLab</vt:lpstr>
      <vt:lpstr>$20 Reward!  to the first person who sends me MatLab code that computes the BG generalized inverse without a for loop  (but no creation of huge 3-indexed quantities, please.  Memory requirements need to be similar to my code) </vt:lpstr>
      <vt:lpstr>The Direchlet analog of the  Backus-Gilbert Generalized Inverse  is the  Damped Minimum Length Generalized Inverse</vt:lpstr>
      <vt:lpstr>0</vt:lpstr>
      <vt:lpstr>Part 4  the trade-off of resolution and variance  </vt:lpstr>
      <vt:lpstr>the value of a localized average with small spread is controlled by few data and so has large variance</vt:lpstr>
      <vt:lpstr>Slide 41</vt:lpstr>
      <vt:lpstr>small spread large variance</vt:lpstr>
      <vt:lpstr>α near 1 small spread large variance</vt:lpstr>
      <vt:lpstr>Slide 44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470</cp:revision>
  <dcterms:created xsi:type="dcterms:W3CDTF">2011-08-18T12:44:59Z</dcterms:created>
  <dcterms:modified xsi:type="dcterms:W3CDTF">2011-11-17T20:40:16Z</dcterms:modified>
</cp:coreProperties>
</file>