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6" r:id="rId4"/>
    <p:sldId id="270" r:id="rId5"/>
    <p:sldId id="342" r:id="rId6"/>
    <p:sldId id="334" r:id="rId7"/>
    <p:sldId id="344" r:id="rId8"/>
    <p:sldId id="337" r:id="rId9"/>
    <p:sldId id="345" r:id="rId10"/>
    <p:sldId id="346" r:id="rId11"/>
    <p:sldId id="347" r:id="rId12"/>
    <p:sldId id="348" r:id="rId13"/>
    <p:sldId id="338" r:id="rId14"/>
    <p:sldId id="349" r:id="rId15"/>
    <p:sldId id="350" r:id="rId16"/>
    <p:sldId id="351" r:id="rId17"/>
    <p:sldId id="339" r:id="rId18"/>
    <p:sldId id="352" r:id="rId19"/>
    <p:sldId id="353" r:id="rId20"/>
    <p:sldId id="356" r:id="rId21"/>
    <p:sldId id="355" r:id="rId22"/>
    <p:sldId id="357" r:id="rId23"/>
    <p:sldId id="358" r:id="rId24"/>
    <p:sldId id="360" r:id="rId25"/>
    <p:sldId id="359" r:id="rId26"/>
    <p:sldId id="361" r:id="rId27"/>
    <p:sldId id="362" r:id="rId28"/>
    <p:sldId id="363" r:id="rId29"/>
    <p:sldId id="364" r:id="rId30"/>
    <p:sldId id="365" r:id="rId31"/>
    <p:sldId id="366" r:id="rId32"/>
    <p:sldId id="368" r:id="rId33"/>
    <p:sldId id="369" r:id="rId34"/>
    <p:sldId id="373" r:id="rId35"/>
    <p:sldId id="367" r:id="rId36"/>
    <p:sldId id="370" r:id="rId37"/>
    <p:sldId id="381" r:id="rId38"/>
    <p:sldId id="402" r:id="rId39"/>
    <p:sldId id="403" r:id="rId40"/>
    <p:sldId id="371" r:id="rId41"/>
    <p:sldId id="372" r:id="rId42"/>
    <p:sldId id="341" r:id="rId43"/>
    <p:sldId id="377" r:id="rId44"/>
    <p:sldId id="383" r:id="rId45"/>
    <p:sldId id="384" r:id="rId46"/>
    <p:sldId id="385" r:id="rId47"/>
    <p:sldId id="379" r:id="rId48"/>
    <p:sldId id="380" r:id="rId49"/>
    <p:sldId id="404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75" r:id="rId63"/>
    <p:sldId id="399" r:id="rId64"/>
    <p:sldId id="398" r:id="rId65"/>
    <p:sldId id="401" r:id="rId66"/>
    <p:sldId id="40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lecture, we introduce the idea of an inexact theory; that is, one that is only approximately correct.</a:t>
            </a:r>
            <a:endParaRPr lang="en-US" baseline="0" dirty="0"/>
          </a:p>
          <a:p>
            <a:r>
              <a:rPr lang="en-US" baseline="0" dirty="0" smtClean="0"/>
              <a:t>However, only about the first two-thirds of the lecture is on this subject;</a:t>
            </a:r>
          </a:p>
          <a:p>
            <a:r>
              <a:rPr lang="en-US" baseline="0" dirty="0" smtClean="0"/>
              <a:t>a few other miscellaneous topics will be thrown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obvious</a:t>
            </a:r>
            <a:r>
              <a:rPr lang="en-US" baseline="0" dirty="0" smtClean="0"/>
              <a:t> properties that the process of combining should possess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answer</a:t>
            </a:r>
            <a:r>
              <a:rPr lang="en-US" baseline="0" dirty="0" smtClean="0"/>
              <a:t> is simple.  When the null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is constant, the combination is just</a:t>
            </a:r>
          </a:p>
          <a:p>
            <a:r>
              <a:rPr lang="en-US" baseline="0" dirty="0" smtClean="0"/>
              <a:t>multiplication.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Examples:  (top)  Very accurate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theory: results are more or less the same as one would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get with a surface.  The solution is very close to being on the surface.  (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botton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) Very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innacurate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theory.  The theory adds nothing and the solution is very close to the a priori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5.?. The rows of the figure have the same format as Fig. 5.?. If the theory is made more and more inexact (compare (A)-(C) with (D)-(F), the solution (black circle) moves towards the maximum likelihood  point of  the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distribution.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</a:t>
            </a:r>
            <a:r>
              <a:rPr lang="en-US" baseline="0" dirty="0" smtClean="0"/>
              <a:t> solution process is:  (A) Write down the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for the theory;</a:t>
            </a:r>
          </a:p>
          <a:p>
            <a:r>
              <a:rPr lang="en-US" baseline="0" dirty="0" smtClean="0"/>
              <a:t>(B) Multiply with the a priori distribution (C) find maximum likelihood point</a:t>
            </a:r>
          </a:p>
          <a:p>
            <a:r>
              <a:rPr lang="en-US" baseline="0" dirty="0" smtClean="0"/>
              <a:t>of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</a:t>
            </a:r>
            <a:r>
              <a:rPr lang="en-US" baseline="0" dirty="0" smtClean="0"/>
              <a:t> difference between these two </a:t>
            </a:r>
            <a:r>
              <a:rPr lang="en-US" baseline="0" dirty="0" err="1" smtClean="0"/>
              <a:t>p.d.f.’s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</a:t>
            </a:r>
            <a:r>
              <a:rPr lang="en-US" baseline="0" dirty="0" smtClean="0"/>
              <a:t> they have different maximum likelihood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Graphical interpretation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of difference.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5.15. (A) The joint probability density function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m,d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can be considered the solution to the inverse problem.  Its maximum likelihood point (black circle) gives an estimate of the model parameter,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a prediction of the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(B) The function,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m,d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is projected onto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-axis, by integrating over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to form the probability density function,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of the model parameter irrespective of the datum. This function also has a maximum likelihood point,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which in general can be different than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The distinction points out the difficulty of defining a unique “solution” to an inverse problem.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always,</a:t>
            </a:r>
            <a:r>
              <a:rPr lang="en-US" baseline="0" dirty="0" smtClean="0"/>
              <a:t> the notion of a definitive solution to the inverse problem is a bit elusive.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 problem is unimportant for Gaussian </a:t>
            </a:r>
            <a:r>
              <a:rPr lang="en-US" baseline="0" dirty="0" err="1" smtClean="0"/>
              <a:t>p.d.f.’s</a:t>
            </a:r>
            <a:r>
              <a:rPr lang="en-US" baseline="0" dirty="0" smtClean="0"/>
              <a:t>, because</a:t>
            </a:r>
          </a:p>
          <a:p>
            <a:r>
              <a:rPr lang="en-US" baseline="0" dirty="0" smtClean="0"/>
              <a:t>collapsing the distribution does not change the maximum likelihood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apply these ideas.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two sections are</a:t>
            </a:r>
            <a:r>
              <a:rPr lang="en-US" baseline="0" dirty="0" smtClean="0"/>
              <a:t> related; defining and inexact theory and then solving an inverse problem involving it.</a:t>
            </a:r>
          </a:p>
          <a:p>
            <a:r>
              <a:rPr lang="en-US" baseline="0" dirty="0" smtClean="0"/>
              <a:t>The last two are two less-related topics thrown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</a:t>
            </a:r>
            <a:r>
              <a:rPr lang="en-US" baseline="0" dirty="0" smtClean="0"/>
              <a:t> a priori information about model parameters probabilistically.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</a:t>
            </a:r>
            <a:r>
              <a:rPr lang="en-US" baseline="0" dirty="0" smtClean="0"/>
              <a:t> a priori information about model parameters probabilistically.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</a:t>
            </a:r>
            <a:r>
              <a:rPr lang="en-US" baseline="0" dirty="0" smtClean="0"/>
              <a:t> observations of the data probabilistically.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data have an observed</a:t>
            </a:r>
            <a:r>
              <a:rPr lang="en-US" baseline="0" dirty="0" smtClean="0"/>
              <a:t> value dobs and a measurement error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the theory probabilistically.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theory embodies</a:t>
            </a:r>
            <a:r>
              <a:rPr lang="en-US" baseline="0" dirty="0" smtClean="0"/>
              <a:t> a relationship between d and m and an uncertainty of that relationship.</a:t>
            </a:r>
          </a:p>
          <a:p>
            <a:r>
              <a:rPr lang="en-US" baseline="0" dirty="0" smtClean="0"/>
              <a:t>In this case, the relationship between d and m is linear.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product of Gaussian </a:t>
            </a:r>
            <a:r>
              <a:rPr lang="en-US" baseline="0" dirty="0" err="1" smtClean="0"/>
              <a:t>p.d.f.’s</a:t>
            </a:r>
            <a:r>
              <a:rPr lang="en-US" baseline="0" dirty="0" smtClean="0"/>
              <a:t> is Gaussian, so the overall form of the solution will turn out to be Gaussian.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did this before ... write model and</a:t>
            </a:r>
            <a:r>
              <a:rPr lang="en-US" baseline="0" dirty="0" smtClean="0"/>
              <a:t> data </a:t>
            </a:r>
            <a:r>
              <a:rPr lang="en-US" dirty="0" smtClean="0"/>
              <a:t>in terms of a single vector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Nothing new in the derivation,</a:t>
            </a:r>
            <a:r>
              <a:rPr lang="en-US" baseline="0" dirty="0" smtClean="0"/>
              <a:t> just a lot of matrix manipulations.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x*, the mean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(x) is the solution. It contains </a:t>
            </a:r>
            <a:r>
              <a:rPr lang="en-US" baseline="0" dirty="0" err="1" smtClean="0"/>
              <a:t>dpre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mest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x*] is its covariance.  Its contains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dpre</a:t>
            </a:r>
            <a:r>
              <a:rPr lang="en-US" baseline="0" dirty="0" smtClean="0"/>
              <a:t>] and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mest</a:t>
            </a:r>
            <a:r>
              <a:rPr lang="en-US" baseline="0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inexact theory is one</a:t>
            </a:r>
            <a:r>
              <a:rPr lang="en-US" baseline="0" dirty="0" smtClean="0"/>
              <a:t> that is only approximately correct.</a:t>
            </a:r>
          </a:p>
          <a:p>
            <a:r>
              <a:rPr lang="en-US" baseline="0" dirty="0" smtClean="0"/>
              <a:t>For this approach to be helpful, we must have an a priori notion of how approximate it is.</a:t>
            </a:r>
          </a:p>
          <a:p>
            <a:r>
              <a:rPr lang="en-US" baseline="0" dirty="0" smtClean="0"/>
              <a:t>For example, that it typically gives results that are incorrect by 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formula ought</a:t>
            </a:r>
            <a:r>
              <a:rPr lang="en-US" baseline="0" dirty="0" smtClean="0"/>
              <a:t> to look very familiar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</a:t>
            </a:r>
            <a:r>
              <a:rPr lang="en-US" baseline="0" dirty="0" smtClean="0"/>
              <a:t> the form of a minimum length type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</a:t>
            </a:r>
            <a:r>
              <a:rPr lang="en-US" baseline="0" dirty="0" smtClean="0"/>
              <a:t> uncertainty of the theory appears in only one place,</a:t>
            </a:r>
          </a:p>
          <a:p>
            <a:r>
              <a:rPr lang="en-US" baseline="0" dirty="0" smtClean="0"/>
              <a:t>and is added to the uncertainty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 can be rewritten</a:t>
            </a:r>
            <a:r>
              <a:rPr lang="en-US" baseline="0" dirty="0" smtClean="0"/>
              <a:t> to involve the model resolution matrix R.</a:t>
            </a:r>
          </a:p>
          <a:p>
            <a:r>
              <a:rPr lang="en-US" baseline="0" dirty="0" smtClean="0"/>
              <a:t>The solution depends on the a priori values of the model parameters only to</a:t>
            </a:r>
          </a:p>
          <a:p>
            <a:r>
              <a:rPr lang="en-US" baseline="0" dirty="0" smtClean="0"/>
              <a:t>  the extent that R is not the identity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algebra reveals that the solution can also be</a:t>
            </a:r>
            <a:r>
              <a:rPr lang="en-US" baseline="0" dirty="0" smtClean="0"/>
              <a:t> written as a</a:t>
            </a:r>
          </a:p>
          <a:p>
            <a:r>
              <a:rPr lang="en-US" baseline="0" dirty="0" smtClean="0"/>
              <a:t>least squares type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weighted least squares and weighted minimum length are very closely linked.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did not</a:t>
            </a:r>
            <a:r>
              <a:rPr lang="en-US" baseline="0" dirty="0" smtClean="0"/>
              <a:t> learn much.  An inexact theory just adds to the variance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sections is unrelated</a:t>
            </a:r>
            <a:r>
              <a:rPr lang="en-US" baseline="0" dirty="0" smtClean="0"/>
              <a:t> to the issue of inexact theories.</a:t>
            </a:r>
          </a:p>
          <a:p>
            <a:r>
              <a:rPr lang="en-US" baseline="0" dirty="0" smtClean="0"/>
              <a:t>It concerns using the maximization of entropy as a guiding principle for solving inverse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introduce </a:t>
            </a:r>
            <a:r>
              <a:rPr lang="en-US" dirty="0" err="1" smtClean="0"/>
              <a:t>informatiton</a:t>
            </a:r>
            <a:r>
              <a:rPr lang="en-US" dirty="0" smtClean="0"/>
              <a:t> gain / relative entropy in the last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gain is used</a:t>
            </a:r>
            <a:r>
              <a:rPr lang="en-US" baseline="0" dirty="0" smtClean="0"/>
              <a:t> to assess how much information is in one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relative to another.</a:t>
            </a:r>
          </a:p>
          <a:p>
            <a:r>
              <a:rPr lang="en-US" baseline="0" dirty="0" smtClean="0"/>
              <a:t>We originally stated it for the a priori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pA</a:t>
            </a:r>
            <a:r>
              <a:rPr lang="en-US" baseline="0" dirty="0" smtClean="0"/>
              <a:t>(m) relative to the null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pN</a:t>
            </a:r>
            <a:r>
              <a:rPr lang="en-US" baseline="0" dirty="0" smtClean="0"/>
              <a:t>(m).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lecture</a:t>
            </a:r>
            <a:r>
              <a:rPr lang="en-US" baseline="0" dirty="0" smtClean="0"/>
              <a:t> we developed a procedure for solving the exact theory problem that contained</a:t>
            </a:r>
          </a:p>
          <a:p>
            <a:r>
              <a:rPr lang="en-US" baseline="0" dirty="0" smtClean="0"/>
              <a:t>both data and a priori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and example.  A narrow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should have more information than a wide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That’s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bourne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out by the calculation.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5.9. (A) In this example, a wide Gaussian (green,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is used for the null probability density function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 narrow Gaussian (red, 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is used for the a priori probability density function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(B) The information Gain S decreases as the width of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is increased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The case in (A) is depicted with a red dot.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how we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we are measuring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(m) with respect to </a:t>
            </a:r>
            <a:r>
              <a:rPr lang="en-US" baseline="0" dirty="0" err="1" smtClean="0"/>
              <a:t>pA</a:t>
            </a:r>
            <a:r>
              <a:rPr lang="en-US" baseline="0" dirty="0" smtClean="0"/>
              <a:t>(m).</a:t>
            </a:r>
          </a:p>
          <a:p>
            <a:r>
              <a:rPr lang="en-US" baseline="0" dirty="0" smtClean="0"/>
              <a:t>Total with respect to a priori.</a:t>
            </a:r>
          </a:p>
          <a:p>
            <a:r>
              <a:rPr lang="en-US" baseline="0" dirty="0" smtClean="0"/>
              <a:t>That’s different than a priori against null</a:t>
            </a:r>
          </a:p>
          <a:p>
            <a:r>
              <a:rPr lang="en-US" baseline="0" dirty="0" smtClean="0"/>
              <a:t>that we looked at a moment ago.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just minimized S, we would get S=0 when </a:t>
            </a:r>
            <a:r>
              <a:rPr lang="en-US" dirty="0" err="1" smtClean="0"/>
              <a:t>pT</a:t>
            </a:r>
            <a:r>
              <a:rPr lang="en-US" dirty="0" smtClean="0"/>
              <a:t>(m)=</a:t>
            </a:r>
            <a:r>
              <a:rPr lang="en-US" dirty="0" err="1" smtClean="0"/>
              <a:t>pA</a:t>
            </a:r>
            <a:r>
              <a:rPr lang="en-US" dirty="0" smtClean="0"/>
              <a:t>(m).</a:t>
            </a:r>
          </a:p>
          <a:p>
            <a:r>
              <a:rPr lang="en-US" dirty="0" smtClean="0"/>
              <a:t>So we have to add some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constaints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One constraint is that </a:t>
            </a:r>
            <a:r>
              <a:rPr lang="en-US" baseline="0" dirty="0" err="1" smtClean="0"/>
              <a:t>pT</a:t>
            </a:r>
            <a:r>
              <a:rPr lang="en-US" baseline="0" dirty="0" smtClean="0"/>
              <a:t>(m) is properly normalized.</a:t>
            </a:r>
          </a:p>
          <a:p>
            <a:r>
              <a:rPr lang="en-US" baseline="0" dirty="0" smtClean="0"/>
              <a:t>For an underdetermined problem, it makes sense to require that the</a:t>
            </a:r>
          </a:p>
          <a:p>
            <a:r>
              <a:rPr lang="en-US" baseline="0" dirty="0" smtClean="0"/>
              <a:t>   prediction error e is ob average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“The prediction error e is ob average zero”</a:t>
            </a:r>
          </a:p>
          <a:p>
            <a:r>
              <a:rPr lang="en-US" baseline="0" dirty="0" smtClean="0"/>
              <a:t>“The data is satisfied in the mean”</a:t>
            </a:r>
          </a:p>
          <a:p>
            <a:r>
              <a:rPr lang="en-US" baseline="0" dirty="0" smtClean="0"/>
              <a:t>“The expected value of the error is zero”</a:t>
            </a:r>
          </a:p>
          <a:p>
            <a:r>
              <a:rPr lang="en-US" baseline="0" dirty="0" smtClean="0"/>
              <a:t>are all different ways of saying the same thing.</a:t>
            </a:r>
          </a:p>
          <a:p>
            <a:r>
              <a:rPr lang="en-US" baseline="0" dirty="0" smtClean="0"/>
              <a:t>Here we are treating the underdetermined problem, which is simplest.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minimization is moderately messy.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result is that the total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is Gaussian</a:t>
            </a:r>
          </a:p>
          <a:p>
            <a:r>
              <a:rPr lang="en-US" baseline="0" dirty="0" smtClean="0"/>
              <a:t>and that the solution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just the weighted minimu</a:t>
            </a:r>
            <a:r>
              <a:rPr lang="en-US" baseline="0" dirty="0" smtClean="0"/>
              <a:t>m length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only thing new is an expanded </a:t>
            </a:r>
            <a:r>
              <a:rPr lang="en-US" baseline="0" dirty="0" err="1" smtClean="0"/>
              <a:t>undertstading</a:t>
            </a:r>
            <a:r>
              <a:rPr lang="en-US" baseline="0" dirty="0" smtClean="0"/>
              <a:t> of solutions that we already have derived.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most important</a:t>
            </a:r>
            <a:r>
              <a:rPr lang="en-US" baseline="0" dirty="0" smtClean="0"/>
              <a:t> statistical test in inverse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 priori information was</a:t>
            </a:r>
            <a:r>
              <a:rPr lang="en-US" baseline="0" dirty="0" smtClean="0"/>
              <a:t> represented by a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theory was represented as a surface.</a:t>
            </a:r>
          </a:p>
          <a:p>
            <a:r>
              <a:rPr lang="en-US" baseline="0" dirty="0" smtClean="0"/>
              <a:t>The solution was the point of maximum likelihood along the surface.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</a:t>
            </a:r>
            <a:r>
              <a:rPr lang="en-US" baseline="0" dirty="0" smtClean="0"/>
              <a:t> the data with two different theories.</a:t>
            </a:r>
          </a:p>
          <a:p>
            <a:r>
              <a:rPr lang="en-US" baseline="0" dirty="0" smtClean="0"/>
              <a:t>Based on the fits, which is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</a:t>
            </a:r>
            <a:r>
              <a:rPr lang="en-US" baseline="0" dirty="0" smtClean="0"/>
              <a:t>er error, better 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with</a:t>
            </a:r>
            <a:r>
              <a:rPr lang="en-US" baseline="0" dirty="0" smtClean="0"/>
              <a:t> a lot of model parameters, you can always do better than with just a few.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</a:t>
            </a:r>
            <a:r>
              <a:rPr lang="en-US" baseline="0" dirty="0" smtClean="0"/>
              <a:t> Hypothesis – “Random Variation did it”.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here assumes</a:t>
            </a:r>
            <a:r>
              <a:rPr lang="en-US" baseline="0" dirty="0" smtClean="0"/>
              <a:t> Gaussian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estimated</a:t>
            </a:r>
            <a:r>
              <a:rPr lang="en-US" baseline="0" dirty="0" smtClean="0"/>
              <a:t> variance involves the error E and the degrees of freedom 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to examine this ratio.  What is its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Actually,</a:t>
            </a:r>
            <a:r>
              <a:rPr lang="en-US" baseline="0" dirty="0" smtClean="0"/>
              <a:t> this ratio is a little more versatile, since it allows the numerator and</a:t>
            </a:r>
          </a:p>
          <a:p>
            <a:r>
              <a:rPr lang="en-US" baseline="0" dirty="0" smtClean="0"/>
              <a:t>denominator to have different true variances.  Thus we could test two theories</a:t>
            </a:r>
          </a:p>
          <a:p>
            <a:r>
              <a:rPr lang="en-US" baseline="0" dirty="0" smtClean="0"/>
              <a:t>each with its own dataset (not that we’ll do that much).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of F is known.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11.4.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-probability density function,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p(F</a:t>
            </a:r>
            <a:r>
              <a:rPr lang="en-US" sz="1200" i="1" baseline="-25000" dirty="0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for selected values of M and N.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eda11_04.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its mean and variance.  Note that the mean is &lt;F&gt;=1 when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large.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make the theory inexact by blurring it into a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typical example.  The cubic fit has more parameters than a linear fit (4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2),</a:t>
            </a:r>
          </a:p>
          <a:p>
            <a:r>
              <a:rPr lang="en-US" baseline="0" dirty="0" smtClean="0"/>
              <a:t>so its no surprise that the error of the cubic is less than the error in the linear fit.  But</a:t>
            </a:r>
          </a:p>
          <a:p>
            <a:r>
              <a:rPr lang="en-US" baseline="0" dirty="0" smtClean="0"/>
              <a:t>is it “enough less” to justify saying that its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What do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you think?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5.17. Hypothetical dataset (red circles) fit (blue curve) with (A) a straight line and (B) a cubic polynomial. Although the cubic fit appears superior, an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-test reveals that this level of improvement of fit will be obtained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6.4%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under the Null Hypothesis that the improvement is due to random variation.  The improvement of fit is not significant at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95%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level.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5.17. Hypothetical dataset (red circles) fit (blue curve) with (A) a straight line and (B) a cubic polynomial. Although the cubic fit appears superior, an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-test reveals that this level of improvement of fit will be obtained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6.4%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under the Null Hypothesis that the improvement is due to random variation.  The improvement of fit is not significant at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95%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level.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the</a:t>
            </a:r>
            <a:r>
              <a:rPr lang="en-US" baseline="0" dirty="0" smtClean="0"/>
              <a:t> two-sided test above.</a:t>
            </a:r>
          </a:p>
          <a:p>
            <a:r>
              <a:rPr lang="en-US" baseline="0" dirty="0" smtClean="0"/>
              <a:t>Typically, one has no reason to think that theory A is better or worse than theory B.</a:t>
            </a:r>
          </a:p>
          <a:p>
            <a:r>
              <a:rPr lang="en-US" baseline="0" dirty="0" smtClean="0"/>
              <a:t>So one should compute the probability one seeming better than the 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fcdf</a:t>
            </a:r>
            <a:r>
              <a:rPr lang="en-US" dirty="0" smtClean="0"/>
              <a:t>()</a:t>
            </a:r>
            <a:r>
              <a:rPr lang="en-US" baseline="0" dirty="0" smtClean="0"/>
              <a:t> function is the cumulative F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case, the</a:t>
            </a:r>
            <a:r>
              <a:rPr lang="en-US" baseline="0" dirty="0" smtClean="0"/>
              <a:t> Null Hypothesis cannot be rejected to 95% confidence.</a:t>
            </a:r>
          </a:p>
          <a:p>
            <a:r>
              <a:rPr lang="en-US" baseline="0" dirty="0" smtClean="0"/>
              <a:t>(Even though the data really do </a:t>
            </a:r>
            <a:r>
              <a:rPr lang="en-US" baseline="0" dirty="0" err="1" smtClean="0"/>
              <a:t>scatterr</a:t>
            </a:r>
            <a:r>
              <a:rPr lang="en-US" baseline="0" dirty="0" smtClean="0"/>
              <a:t> about </a:t>
            </a:r>
            <a:r>
              <a:rPr lang="en-US" baseline="0" smtClean="0"/>
              <a:t>a cubic).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a priori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is the same as before.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theory becomes a cloud.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two combine somehow or other.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then we select the maximum likelihood point of the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as the solution to the inverse problem.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5.13. (A) The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probability density function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m,d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respresents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the state of knowledge before the theory is applied.  Its mean (white circle) is the a priori model parameter,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observed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(B) An inexact theory is represented by the conditional probability density function,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Pg(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m|d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which is centered about the exact theory (dotted white curve).  (C) The product,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m,d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m,d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p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m|d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combines the a prior information and theory.  Its peak is at the estimated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predicted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gda05_??.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</a:t>
            </a:r>
            <a:r>
              <a:rPr lang="en-US" baseline="0" dirty="0" smtClean="0"/>
              <a:t> is combining the two </a:t>
            </a:r>
            <a:r>
              <a:rPr lang="en-US" baseline="0" dirty="0" err="1" smtClean="0"/>
              <a:t>p.d.f.’s</a:t>
            </a:r>
            <a:r>
              <a:rPr lang="en-US" baseline="0" dirty="0" smtClean="0"/>
              <a:t> in a sensible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Sensible</a:t>
            </a:r>
            <a:r>
              <a:rPr lang="en-US" baseline="0" dirty="0" smtClean="0"/>
              <a:t> means that the information they represent is sensibly combined.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9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Inexact Theories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001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 you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probability density functions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419600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 that the information in them is combined ...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desirable properties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order shouldn’t matter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combining something with the null distribution should leave it unchanged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combination should be invariant under change of variables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438400"/>
            <a:ext cx="22199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362200"/>
            <a:ext cx="99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2610" t="4293" r="9441" b="13213"/>
          <a:stretch>
            <a:fillRect/>
          </a:stretch>
        </p:blipFill>
        <p:spPr bwMode="auto">
          <a:xfrm>
            <a:off x="1609725" y="990600"/>
            <a:ext cx="58578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29000" y="1028700"/>
            <a:ext cx="285750" cy="207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3550" y="1028700"/>
            <a:ext cx="285750" cy="207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l="12470" t="6489" r="9113" b="13740"/>
          <a:stretch>
            <a:fillRect/>
          </a:stretch>
        </p:blipFill>
        <p:spPr bwMode="auto">
          <a:xfrm>
            <a:off x="1600201" y="3600451"/>
            <a:ext cx="5901486" cy="18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452813" y="968324"/>
            <a:ext cx="261937" cy="208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72126" y="958798"/>
            <a:ext cx="261937" cy="208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>
            <a:off x="1633541" y="1069132"/>
            <a:ext cx="1828800" cy="2033585"/>
            <a:chOff x="1785941" y="2844008"/>
            <a:chExt cx="1828800" cy="203358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785941" y="2857504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70729" y="3860007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3733800" y="1061191"/>
            <a:ext cx="1828800" cy="2033585"/>
            <a:chOff x="1785941" y="2860675"/>
            <a:chExt cx="1828800" cy="203358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785941" y="2874171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770729" y="3876674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8"/>
          <p:cNvGrpSpPr/>
          <p:nvPr/>
        </p:nvGrpSpPr>
        <p:grpSpPr>
          <a:xfrm>
            <a:off x="5867400" y="1068339"/>
            <a:ext cx="1828800" cy="2033585"/>
            <a:chOff x="1785941" y="2844008"/>
            <a:chExt cx="1828800" cy="2033585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85941" y="2857504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770729" y="3860007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 rot="16200000">
            <a:off x="1028464" y="1692460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1495425" y="1907675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052900" y="24871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000" y="81592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2219721" y="2942777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4075" y="2949524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147775" y="1701986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>
            <a:off x="3614736" y="1907677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336651" y="2952303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3386" y="2959050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24242" y="1516245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0800000">
            <a:off x="5715000" y="190529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446438" y="2945159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57936" y="2949525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6263080" y="3014215"/>
            <a:ext cx="242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9348" y="3082864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est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5629268" y="1949398"/>
            <a:ext cx="314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5276612" y="1787712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pre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81592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000" y="81592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132240" y="250622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5251772" y="250622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3970" y="304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theory,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52813" y="3513961"/>
            <a:ext cx="261937" cy="208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2126" y="3504435"/>
            <a:ext cx="261937" cy="208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9"/>
          <p:cNvGrpSpPr/>
          <p:nvPr/>
        </p:nvGrpSpPr>
        <p:grpSpPr>
          <a:xfrm>
            <a:off x="1633541" y="3614769"/>
            <a:ext cx="1828800" cy="2033585"/>
            <a:chOff x="1785941" y="2844008"/>
            <a:chExt cx="1828800" cy="203358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1785941" y="2857504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770729" y="3860007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2"/>
          <p:cNvGrpSpPr/>
          <p:nvPr/>
        </p:nvGrpSpPr>
        <p:grpSpPr>
          <a:xfrm>
            <a:off x="3733800" y="3606828"/>
            <a:ext cx="1828800" cy="2033585"/>
            <a:chOff x="1785941" y="2860675"/>
            <a:chExt cx="1828800" cy="203358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785941" y="2874171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770729" y="3876674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5"/>
          <p:cNvGrpSpPr/>
          <p:nvPr/>
        </p:nvGrpSpPr>
        <p:grpSpPr>
          <a:xfrm>
            <a:off x="5867400" y="3613976"/>
            <a:ext cx="1828800" cy="2033585"/>
            <a:chOff x="1785941" y="2844008"/>
            <a:chExt cx="1828800" cy="2033585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785941" y="2857504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770729" y="3860007"/>
              <a:ext cx="203358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 rot="16200000">
            <a:off x="1028464" y="4238097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rot="10800000">
            <a:off x="1495425" y="445331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1052900" y="503281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67000" y="33615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2219721" y="5488414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24075" y="5495161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147775" y="4247623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0800000">
            <a:off x="3614736" y="445331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336651" y="5497940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43386" y="5504687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5324242" y="4061882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0800000">
            <a:off x="5715000" y="4450931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6446438" y="5490796"/>
            <a:ext cx="165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57936" y="5495162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ap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6263080" y="5559852"/>
            <a:ext cx="242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29348" y="5628501"/>
            <a:ext cx="85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est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10800000">
            <a:off x="5629268" y="4495035"/>
            <a:ext cx="314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5276612" y="4333349"/>
            <a:ext cx="65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pre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400" y="33615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8000" y="33615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3132240" y="50518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251772" y="50518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datum,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200" i="1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67400" y="3247251"/>
            <a:ext cx="96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(F)</a:t>
            </a:r>
            <a:endParaRPr lang="en-US" sz="12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3800" y="3247251"/>
            <a:ext cx="96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(E)</a:t>
            </a:r>
            <a:endParaRPr lang="en-US" sz="12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00200" y="3247251"/>
            <a:ext cx="96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(D)</a:t>
            </a:r>
            <a:endParaRPr lang="en-US" sz="12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00200" y="29391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, </a:t>
            </a:r>
            <a:r>
              <a:rPr lang="en-US" sz="28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304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total, </a:t>
            </a:r>
            <a:r>
              <a:rPr lang="en-US" sz="28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“solution to inverse problem”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likelihood point 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10200" y="2819400"/>
            <a:ext cx="304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(with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p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∝constant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)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4196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simultaneously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gives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pre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6002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the estimated model parameters are near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and the predicted data are near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57200"/>
            <a:ext cx="220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302830"/>
            <a:ext cx="445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47244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the estimated model parameters are near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irrespective of the value of the  predicted data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7656" y="40857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conceptual problem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447800"/>
            <a:ext cx="2209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302830"/>
            <a:ext cx="4457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4876800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do not necessarily have maximum likelihood points at the same value of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362200"/>
            <a:ext cx="85344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7656" y="40857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6744" t="6165" r="9624" b="58091"/>
          <a:stretch>
            <a:fillRect/>
          </a:stretch>
        </p:blipFill>
        <p:spPr bwMode="auto">
          <a:xfrm>
            <a:off x="2848428" y="537030"/>
            <a:ext cx="2489982" cy="242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2168695" y="156030"/>
            <a:ext cx="4384505" cy="6310789"/>
            <a:chOff x="1606404" y="942220"/>
            <a:chExt cx="2923003" cy="4207192"/>
          </a:xfrm>
        </p:grpSpPr>
        <p:sp>
          <p:nvSpPr>
            <p:cNvPr id="16" name="Rectangle 15"/>
            <p:cNvSpPr/>
            <p:nvPr/>
          </p:nvSpPr>
          <p:spPr>
            <a:xfrm>
              <a:off x="1789386" y="1133474"/>
              <a:ext cx="261937" cy="2081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84660" y="1256511"/>
              <a:ext cx="1828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1219070" y="2112568"/>
              <a:ext cx="173752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1541502" y="1516887"/>
              <a:ext cx="65847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>
              <a:off x="1932260" y="1947859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1846528" y="1984689"/>
              <a:ext cx="3143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1493872" y="1834727"/>
              <a:ext cx="65847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</a:rPr>
                <a:t>pre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75259" y="942220"/>
              <a:ext cx="145414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467240" y="2272765"/>
              <a:ext cx="914400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687211" y="2760634"/>
              <a:ext cx="2740595" cy="2388778"/>
              <a:chOff x="1687211" y="2760634"/>
              <a:chExt cx="2740595" cy="238877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5400000">
                <a:off x="1969850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2188235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>
                <a:off x="2406620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2625005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843390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3061775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3280160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3498546" y="3312158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069" t="65001" r="4528" b="10276"/>
              <a:stretch>
                <a:fillRect/>
              </a:stretch>
            </p:blipFill>
            <p:spPr bwMode="auto">
              <a:xfrm>
                <a:off x="2076450" y="3657600"/>
                <a:ext cx="1767547" cy="1118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22" name="Straight Connector 21"/>
              <p:cNvCxnSpPr/>
              <p:nvPr/>
            </p:nvCxnSpPr>
            <p:spPr>
              <a:xfrm rot="5400000">
                <a:off x="2682750" y="2843581"/>
                <a:ext cx="1658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705088" y="2790822"/>
                <a:ext cx="852489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sz="2800" i="1" baseline="30000" dirty="0" smtClean="0">
                    <a:latin typeface="Cambria Math" pitchFamily="18" charset="0"/>
                    <a:ea typeface="Cambria Math" pitchFamily="18" charset="0"/>
                  </a:rPr>
                  <a:t>ap</a:t>
                </a:r>
                <a:endParaRPr lang="en-US" sz="2800" i="1" baseline="30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2499392" y="2907110"/>
                <a:ext cx="2421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224088" y="2862259"/>
                <a:ext cx="852489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sz="2800" i="1" baseline="30000" dirty="0" err="1" smtClean="0">
                    <a:latin typeface="Cambria Math" pitchFamily="18" charset="0"/>
                    <a:ea typeface="Cambria Math" pitchFamily="18" charset="0"/>
                  </a:rPr>
                  <a:t>est</a:t>
                </a:r>
                <a:endParaRPr lang="en-US" sz="2800" i="1" baseline="30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24199" y="4743129"/>
                <a:ext cx="130360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model,</a:t>
                </a:r>
                <a:r>
                  <a:rPr lang="en-US" sz="28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endParaRPr lang="en-US" sz="2800" i="1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2507850" y="4736699"/>
                <a:ext cx="2421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405060" y="4800599"/>
                <a:ext cx="852489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sz="2800" i="1" baseline="30000" dirty="0" err="1" smtClean="0">
                    <a:latin typeface="Cambria Math" pitchFamily="18" charset="0"/>
                    <a:ea typeface="Cambria Math" pitchFamily="18" charset="0"/>
                  </a:rPr>
                  <a:t>est</a:t>
                </a:r>
                <a:r>
                  <a:rPr lang="en-US" sz="2800" i="1" dirty="0" smtClean="0">
                    <a:latin typeface="Cambria Math" pitchFamily="18" charset="0"/>
                    <a:ea typeface="Cambria Math" pitchFamily="18" charset="0"/>
                  </a:rPr>
                  <a:t>’</a:t>
                </a:r>
                <a:endParaRPr lang="en-US" sz="2800" i="1" baseline="30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04418" y="3692743"/>
                <a:ext cx="9144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p(m)</a:t>
                </a:r>
                <a:endParaRPr lang="en-US" sz="2800" i="1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209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illustrates the problem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 defining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definitive</a:t>
            </a:r>
            <a:r>
              <a:rPr lang="en-US" sz="4400" b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 inverse problem</a:t>
            </a:r>
            <a:endParaRPr lang="en-US" sz="4400" baseline="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209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illustrates the problem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 defining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definitive</a:t>
            </a:r>
            <a:r>
              <a:rPr lang="en-US" sz="4400" b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 inverse problem</a:t>
            </a:r>
            <a:endParaRPr lang="en-US" sz="4400" baseline="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800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fortunately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all distributions are Gaussian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two points are the same</a:t>
            </a:r>
            <a:endParaRPr lang="en-US" sz="2800" baseline="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09	Inexact Theories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Empirical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of the inexact linear Gaussian inverse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a priori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a priori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4038599" y="3643086"/>
            <a:ext cx="605971" cy="1005114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5791200" y="3733800"/>
            <a:ext cx="1219200" cy="2057400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3200" y="4648200"/>
            <a:ext cx="23622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priori values of model parameters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4600" y="5638800"/>
            <a:ext cx="2362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their uncertainty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observations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observations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886199" y="3643086"/>
            <a:ext cx="605971" cy="1005114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5791200" y="3733800"/>
            <a:ext cx="1219200" cy="2057400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0" y="4572000"/>
            <a:ext cx="1752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observed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4600" y="5791200"/>
            <a:ext cx="2362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measurement error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4191000" y="3352800"/>
            <a:ext cx="605971" cy="1005114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5943600" y="3352800"/>
            <a:ext cx="1219200" cy="2057400"/>
          </a:xfrm>
          <a:custGeom>
            <a:avLst/>
            <a:gdLst>
              <a:gd name="connsiteX0" fmla="*/ 1146628 w 1146628"/>
              <a:gd name="connsiteY0" fmla="*/ 0 h 1553028"/>
              <a:gd name="connsiteX1" fmla="*/ 740228 w 1146628"/>
              <a:gd name="connsiteY1" fmla="*/ 957943 h 1553028"/>
              <a:gd name="connsiteX2" fmla="*/ 0 w 1146628"/>
              <a:gd name="connsiteY2" fmla="*/ 1553028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28" h="1553028">
                <a:moveTo>
                  <a:pt x="1146628" y="0"/>
                </a:moveTo>
                <a:cubicBezTo>
                  <a:pt x="1038980" y="349552"/>
                  <a:pt x="931333" y="699105"/>
                  <a:pt x="740228" y="957943"/>
                </a:cubicBezTo>
                <a:cubicBezTo>
                  <a:pt x="549123" y="1216781"/>
                  <a:pt x="274561" y="1384904"/>
                  <a:pt x="0" y="155302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0" y="4343400"/>
            <a:ext cx="152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linear theory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24600" y="5486400"/>
            <a:ext cx="2362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uncertainty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 theory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statement of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3124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that maximizes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and, along the way, work out the form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notational simplification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single vector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cov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single matrix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d-Gm=0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Fx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F=[I,  –G]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33800"/>
            <a:ext cx="472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7931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after much algebra, we find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is a Gaussian distribution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with mean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429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variance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84" y="4495800"/>
            <a:ext cx="90144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Discuss how an inexact theory can be represented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Solve the inexact, linear Gaussian inverse problem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Use maximization of relative entropy as a guiding principle for solving inverse problems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F-test as way to determine whether one solution is “better” than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7931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after much algebra, we find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is a Gaussian distribution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with mean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429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variance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84" y="4495800"/>
            <a:ext cx="90144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990600" y="3276600"/>
            <a:ext cx="435428" cy="783771"/>
          </a:xfrm>
          <a:custGeom>
            <a:avLst/>
            <a:gdLst>
              <a:gd name="connsiteX0" fmla="*/ 0 w 435428"/>
              <a:gd name="connsiteY0" fmla="*/ 0 h 783771"/>
              <a:gd name="connsiteX1" fmla="*/ 290286 w 435428"/>
              <a:gd name="connsiteY1" fmla="*/ 188685 h 783771"/>
              <a:gd name="connsiteX2" fmla="*/ 58057 w 435428"/>
              <a:gd name="connsiteY2" fmla="*/ 420914 h 783771"/>
              <a:gd name="connsiteX3" fmla="*/ 435428 w 435428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" h="783771">
                <a:moveTo>
                  <a:pt x="0" y="0"/>
                </a:moveTo>
                <a:cubicBezTo>
                  <a:pt x="140305" y="59266"/>
                  <a:pt x="280610" y="118533"/>
                  <a:pt x="290286" y="188685"/>
                </a:cubicBezTo>
                <a:cubicBezTo>
                  <a:pt x="299962" y="258837"/>
                  <a:pt x="33867" y="321733"/>
                  <a:pt x="58057" y="420914"/>
                </a:cubicBezTo>
                <a:cubicBezTo>
                  <a:pt x="82247" y="520095"/>
                  <a:pt x="258837" y="651933"/>
                  <a:pt x="435428" y="78377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35052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to inverse problem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pulling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4268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pulling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4268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6629400" y="3276600"/>
            <a:ext cx="1905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32004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419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reminiscent of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length solution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pulling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4268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114800" y="3258456"/>
            <a:ext cx="2362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4267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in theory adds to error in data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pulling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4268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620000" y="2667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4267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depends on the values of the prior information only to the extent that the model resolution matrix is different from an identity matrix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after algebraic manipulation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42682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9530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7288" y="4419600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which also equals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48768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48768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5874603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reminiscent of 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squares solution</a:t>
            </a:r>
            <a:endParaRPr lang="en-US" sz="24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49530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interesting aside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least squares solution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equal to the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minimum length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did we learn?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linear Gaussian inverse problem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inexactness of theory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adds to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inexactness of data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maximization of relative entropy as a guiding principle for solving inverse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last lecture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Inexact Theories can be Represented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828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assessing the information content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000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4000" i="1" baseline="-25000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4000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4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259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 we know a little about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lot about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Gain,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77958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  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called 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elative Entropy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828800" y="533400"/>
            <a:ext cx="5105400" cy="5857219"/>
            <a:chOff x="1838325" y="609600"/>
            <a:chExt cx="5105400" cy="36607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8036" r="6607" b="10303"/>
            <a:stretch>
              <a:fillRect/>
            </a:stretch>
          </p:blipFill>
          <p:spPr bwMode="auto">
            <a:xfrm>
              <a:off x="2362200" y="762000"/>
              <a:ext cx="455295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10000" r="5714" b="9278"/>
            <a:stretch>
              <a:fillRect/>
            </a:stretch>
          </p:blipFill>
          <p:spPr bwMode="auto">
            <a:xfrm>
              <a:off x="2447925" y="2313801"/>
              <a:ext cx="44958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467225" y="2066925"/>
              <a:ext cx="45720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6775" y="990600"/>
              <a:ext cx="1428750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p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</a:rPr>
                <a:t>A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(m)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750085" y="2888590"/>
              <a:ext cx="69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S(</a:t>
              </a:r>
              <a:r>
                <a:rPr lang="el-GR" sz="2800" i="1" dirty="0" smtClean="0">
                  <a:latin typeface="Cambria Math"/>
                  <a:ea typeface="Cambria Math"/>
                </a:rPr>
                <a:t>σ</a:t>
              </a:r>
              <a:r>
                <a:rPr lang="en-US" sz="2800" i="1" baseline="-25000" dirty="0" smtClean="0">
                  <a:latin typeface="Cambria Math"/>
                  <a:ea typeface="Cambria Math"/>
                </a:rPr>
                <a:t>A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9175" y="1475601"/>
              <a:ext cx="1200150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p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(m)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9525" y="3943350"/>
              <a:ext cx="1685925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</a:rPr>
                <a:t>σ</a:t>
              </a:r>
              <a:r>
                <a:rPr lang="en-US" sz="2800" i="1" baseline="-25000" dirty="0" smtClean="0">
                  <a:latin typeface="Cambria Math"/>
                  <a:ea typeface="Cambria Math"/>
                </a:rPr>
                <a:t>A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9989" y="609600"/>
              <a:ext cx="838200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7811" y="2237601"/>
              <a:ext cx="838200" cy="3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Relative Entropy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if you prefer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Principle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Information Gain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4724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 solution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) that has smallest possible new information as compared to a priori </a:t>
            </a:r>
            <a:r>
              <a:rPr lang="en-US" sz="3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3200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3200" baseline="-25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38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 solution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) that has the largest relative entropy as compared to a priori </a:t>
            </a:r>
            <a:r>
              <a:rPr lang="en-US" sz="32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3200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3200" baseline="-25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 if you prefer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7848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7848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2148114" y="3900714"/>
            <a:ext cx="464457" cy="566057"/>
          </a:xfrm>
          <a:custGeom>
            <a:avLst/>
            <a:gdLst>
              <a:gd name="connsiteX0" fmla="*/ 0 w 464457"/>
              <a:gd name="connsiteY0" fmla="*/ 0 h 566057"/>
              <a:gd name="connsiteX1" fmla="*/ 362857 w 464457"/>
              <a:gd name="connsiteY1" fmla="*/ 174172 h 566057"/>
              <a:gd name="connsiteX2" fmla="*/ 203200 w 464457"/>
              <a:gd name="connsiteY2" fmla="*/ 319315 h 566057"/>
              <a:gd name="connsiteX3" fmla="*/ 464457 w 464457"/>
              <a:gd name="connsiteY3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57" h="566057">
                <a:moveTo>
                  <a:pt x="0" y="0"/>
                </a:moveTo>
                <a:cubicBezTo>
                  <a:pt x="164495" y="60476"/>
                  <a:pt x="328990" y="120953"/>
                  <a:pt x="362857" y="174172"/>
                </a:cubicBezTo>
                <a:cubicBezTo>
                  <a:pt x="396724" y="227391"/>
                  <a:pt x="186267" y="254001"/>
                  <a:pt x="203200" y="319315"/>
                </a:cubicBezTo>
                <a:cubicBezTo>
                  <a:pt x="220133" y="384629"/>
                  <a:pt x="342295" y="475343"/>
                  <a:pt x="464457" y="56605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4419600"/>
            <a:ext cx="2133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properly normalized</a:t>
            </a:r>
          </a:p>
          <a:p>
            <a:pPr lvl="0" algn="ctr">
              <a:spcBef>
                <a:spcPct val="0"/>
              </a:spcBef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00600" y="4572000"/>
            <a:ext cx="4343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 is satisfied in the mean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2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expected value of error is zero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800600" y="3962400"/>
            <a:ext cx="464457" cy="566057"/>
          </a:xfrm>
          <a:custGeom>
            <a:avLst/>
            <a:gdLst>
              <a:gd name="connsiteX0" fmla="*/ 0 w 464457"/>
              <a:gd name="connsiteY0" fmla="*/ 0 h 566057"/>
              <a:gd name="connsiteX1" fmla="*/ 362857 w 464457"/>
              <a:gd name="connsiteY1" fmla="*/ 174172 h 566057"/>
              <a:gd name="connsiteX2" fmla="*/ 203200 w 464457"/>
              <a:gd name="connsiteY2" fmla="*/ 319315 h 566057"/>
              <a:gd name="connsiteX3" fmla="*/ 464457 w 464457"/>
              <a:gd name="connsiteY3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57" h="566057">
                <a:moveTo>
                  <a:pt x="0" y="0"/>
                </a:moveTo>
                <a:cubicBezTo>
                  <a:pt x="164495" y="60476"/>
                  <a:pt x="328990" y="120953"/>
                  <a:pt x="362857" y="174172"/>
                </a:cubicBezTo>
                <a:cubicBezTo>
                  <a:pt x="396724" y="227391"/>
                  <a:pt x="186267" y="254001"/>
                  <a:pt x="203200" y="319315"/>
                </a:cubicBezTo>
                <a:cubicBezTo>
                  <a:pt x="220133" y="384629"/>
                  <a:pt x="342295" y="475343"/>
                  <a:pt x="464457" y="56605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minimization using Lagrange Multipliers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0" y="3886200"/>
            <a:ext cx="87782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Gaussian with maximum likelihood point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satisfying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minimization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Lagrane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Multipliers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0" y="3886200"/>
            <a:ext cx="87782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Gaussian with maximum likelihood point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6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satisfying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4953000"/>
            <a:ext cx="5257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just the weighted minimum length solution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What did we learn?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that the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 of Maximum Entropy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yet another way of deriving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inverse problem solutions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already familiar 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 we generalize the case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exact theory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one that is inexact?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F-test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 way to determine whether one solution is “better” than another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50802"/>
            <a:ext cx="9173029" cy="6705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Scenario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different theories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error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error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50802"/>
            <a:ext cx="9173029" cy="670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&lt; E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 really better than A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50802"/>
            <a:ext cx="9173029" cy="670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B has many more model parameters than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&gt;&gt; 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 fitting better any surprise?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50802"/>
            <a:ext cx="9173029" cy="670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against Null Hypothesis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difference in error is due to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variation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error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a Gaussian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uncorrelated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uniform variance 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estimate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750794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want to known the probability density function of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667000"/>
            <a:ext cx="4642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actually, we’ll use the quantity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8750"/>
          <a:stretch>
            <a:fillRect/>
          </a:stretch>
        </p:blipFill>
        <p:spPr bwMode="auto">
          <a:xfrm>
            <a:off x="1981200" y="2438400"/>
            <a:ext cx="190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55000"/>
          <a:stretch>
            <a:fillRect/>
          </a:stretch>
        </p:blipFill>
        <p:spPr bwMode="auto">
          <a:xfrm>
            <a:off x="3962400" y="2438400"/>
            <a:ext cx="2743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which is the same,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 as long as the two theories that we’re testing is applied to the same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5007947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87376"/>
            <a:ext cx="8686800" cy="359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273845" y="1824334"/>
            <a:ext cx="8001000" cy="3666532"/>
            <a:chOff x="1524000" y="1974940"/>
            <a:chExt cx="5334000" cy="2444354"/>
          </a:xfrm>
        </p:grpSpPr>
        <p:sp>
          <p:nvSpPr>
            <p:cNvPr id="19" name="TextBox 18"/>
            <p:cNvSpPr txBox="1"/>
            <p:nvPr/>
          </p:nvSpPr>
          <p:spPr>
            <a:xfrm>
              <a:off x="1524000" y="2231917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p(F</a:t>
              </a:r>
              <a:r>
                <a:rPr lang="en-US" sz="2400" i="1" baseline="-25000" dirty="0" smtClean="0">
                  <a:latin typeface="Times New Roman" pitchFamily="18" charset="0"/>
                  <a:cs typeface="Times New Roman" pitchFamily="18" charset="0"/>
                </a:rPr>
                <a:t>N,2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24000" y="2689117"/>
              <a:ext cx="71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p(F</a:t>
              </a:r>
              <a:r>
                <a:rPr lang="en-US" sz="2400" i="1" baseline="-25000" dirty="0" smtClean="0">
                  <a:latin typeface="Times New Roman" pitchFamily="18" charset="0"/>
                  <a:cs typeface="Times New Roman" pitchFamily="18" charset="0"/>
                </a:rPr>
                <a:t>N,5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4000" y="3806717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p(F</a:t>
              </a:r>
              <a:r>
                <a:rPr lang="en-US" sz="2400" i="1" baseline="-25000" dirty="0" smtClean="0">
                  <a:latin typeface="Times New Roman" pitchFamily="18" charset="0"/>
                  <a:cs typeface="Times New Roman" pitchFamily="18" charset="0"/>
                </a:rPr>
                <a:t>N,50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2400" y="4111517"/>
              <a:ext cx="35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7800" y="3603517"/>
              <a:ext cx="33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3199" y="3146317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27799" y="2638317"/>
              <a:ext cx="27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24000" y="3247917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p(F</a:t>
              </a:r>
              <a:r>
                <a:rPr lang="en-US" sz="2400" i="1" baseline="-25000" dirty="0" smtClean="0">
                  <a:latin typeface="Times New Roman" pitchFamily="18" charset="0"/>
                  <a:cs typeface="Times New Roman" pitchFamily="18" charset="0"/>
                </a:rPr>
                <a:t>N,25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0800" y="197494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N=2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0" y="20287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50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607469" y="2271719"/>
              <a:ext cx="73819" cy="1428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3046810" y="2287192"/>
              <a:ext cx="76199" cy="738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652722" y="25875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N=2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00400" y="25875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50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2659856" y="2788438"/>
              <a:ext cx="83354" cy="238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107531" y="2802721"/>
              <a:ext cx="76210" cy="3334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67000" y="31463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N=2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29000" y="31971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50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543175" y="3326606"/>
              <a:ext cx="133350" cy="857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302000" y="3298717"/>
              <a:ext cx="152400" cy="50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90800" y="3719655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N=2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76600" y="3654317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50</a:t>
              </a:r>
              <a:endParaRPr lang="en-US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2557463" y="3826814"/>
              <a:ext cx="119062" cy="974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64684" y="3833957"/>
              <a:ext cx="33347" cy="284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981200" y="5334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of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known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74741" y="762000"/>
            <a:ext cx="7064259" cy="5466686"/>
            <a:chOff x="1064235" y="762000"/>
            <a:chExt cx="4709506" cy="3644457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1922" t="6558" r="7765" b="10018"/>
            <a:stretch>
              <a:fillRect/>
            </a:stretch>
          </p:blipFill>
          <p:spPr bwMode="auto">
            <a:xfrm>
              <a:off x="1600200" y="1092200"/>
              <a:ext cx="3251200" cy="290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635125" y="1115213"/>
              <a:ext cx="339883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95802" y="2651671"/>
              <a:ext cx="3098800" cy="84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1142764" y="1955053"/>
              <a:ext cx="65847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4799" y="762000"/>
              <a:ext cx="115094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87801" y="3318093"/>
              <a:ext cx="109219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411287" y="2486018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560243" y="4050907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7342" y="3962400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</a:rPr>
                <a:t>ap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70142" y="4057644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</a:rPr>
                <a:t>est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781442" y="2130645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</a:rPr>
                <a:t>pre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1535109" y="2397922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862678" y="3969147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24399" y="3262311"/>
              <a:ext cx="104934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d=g(m)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33400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exact theory 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239000" y="227874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648200" y="2743200"/>
            <a:ext cx="2627086" cy="1596571"/>
          </a:xfrm>
          <a:custGeom>
            <a:avLst/>
            <a:gdLst>
              <a:gd name="connsiteX0" fmla="*/ 0 w 2627086"/>
              <a:gd name="connsiteY0" fmla="*/ 1596571 h 1596571"/>
              <a:gd name="connsiteX1" fmla="*/ 870857 w 2627086"/>
              <a:gd name="connsiteY1" fmla="*/ 624114 h 1596571"/>
              <a:gd name="connsiteX2" fmla="*/ 1204686 w 2627086"/>
              <a:gd name="connsiteY2" fmla="*/ 986971 h 1596571"/>
              <a:gd name="connsiteX3" fmla="*/ 2627086 w 2627086"/>
              <a:gd name="connsiteY3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086" h="1596571">
                <a:moveTo>
                  <a:pt x="0" y="1596571"/>
                </a:moveTo>
                <a:cubicBezTo>
                  <a:pt x="335038" y="1161142"/>
                  <a:pt x="670076" y="725714"/>
                  <a:pt x="870857" y="624114"/>
                </a:cubicBezTo>
                <a:cubicBezTo>
                  <a:pt x="1071638" y="522514"/>
                  <a:pt x="911981" y="1090990"/>
                  <a:pt x="1204686" y="986971"/>
                </a:cubicBezTo>
                <a:cubicBezTo>
                  <a:pt x="1497391" y="882952"/>
                  <a:pt x="2062238" y="441476"/>
                  <a:pt x="2627086" y="0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4000" y="12954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 is its mean and variance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0000" t="28824" r="25000" b="50000"/>
          <a:stretch>
            <a:fillRect/>
          </a:stretch>
        </p:blipFill>
        <p:spPr bwMode="auto">
          <a:xfrm>
            <a:off x="838200" y="2438400"/>
            <a:ext cx="7823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dataset fit with</a:t>
            </a:r>
          </a:p>
          <a:p>
            <a:pPr marL="514350" indent="-51435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straight line</a:t>
            </a:r>
          </a:p>
          <a:p>
            <a:pPr marL="514350" indent="-51435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514350" indent="-51435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cubic polynomial</a:t>
            </a:r>
          </a:p>
          <a:p>
            <a:pPr marL="514350" indent="-51435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 l="8654" t="6854" r="6731" b="7470"/>
          <a:stretch>
            <a:fillRect/>
          </a:stretch>
        </p:blipFill>
        <p:spPr bwMode="auto">
          <a:xfrm>
            <a:off x="426720" y="685800"/>
            <a:ext cx="871728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6200" y="533400"/>
            <a:ext cx="7696200" cy="5615834"/>
            <a:chOff x="76200" y="556928"/>
            <a:chExt cx="7696200" cy="4319872"/>
          </a:xfrm>
        </p:grpSpPr>
        <p:sp>
          <p:nvSpPr>
            <p:cNvPr id="11" name="Rectangle 10"/>
            <p:cNvSpPr/>
            <p:nvPr/>
          </p:nvSpPr>
          <p:spPr>
            <a:xfrm>
              <a:off x="4419600" y="457200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2374005"/>
              <a:ext cx="990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556928"/>
              <a:ext cx="65532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 Linear fit,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N-M=9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E=0.030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725697"/>
              <a:ext cx="52578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 Cubic fit,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N-M=7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E=0.006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3516" y="2323221"/>
              <a:ext cx="147248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z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4425544"/>
              <a:ext cx="147248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z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" y="1201698"/>
              <a:ext cx="5334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" y="3370467"/>
              <a:ext cx="5334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 l="8654" t="6854" r="6731" b="7470"/>
          <a:stretch>
            <a:fillRect/>
          </a:stretch>
        </p:blipFill>
        <p:spPr bwMode="auto">
          <a:xfrm>
            <a:off x="426720" y="685800"/>
            <a:ext cx="871728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9"/>
          <p:cNvGrpSpPr>
            <a:grpSpLocks noChangeAspect="1"/>
          </p:cNvGrpSpPr>
          <p:nvPr/>
        </p:nvGrpSpPr>
        <p:grpSpPr>
          <a:xfrm>
            <a:off x="76200" y="533400"/>
            <a:ext cx="7696200" cy="5615834"/>
            <a:chOff x="76200" y="556928"/>
            <a:chExt cx="7696200" cy="4319872"/>
          </a:xfrm>
        </p:grpSpPr>
        <p:sp>
          <p:nvSpPr>
            <p:cNvPr id="11" name="Rectangle 10"/>
            <p:cNvSpPr/>
            <p:nvPr/>
          </p:nvSpPr>
          <p:spPr>
            <a:xfrm>
              <a:off x="4419600" y="4572000"/>
              <a:ext cx="76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2374005"/>
              <a:ext cx="990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556928"/>
              <a:ext cx="65532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(A) Linear fit,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N-M=9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E=0.030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725697"/>
              <a:ext cx="52578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(B) Cubic fit,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N-M=7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E=0.006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3516" y="2323221"/>
              <a:ext cx="147248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z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4425544"/>
              <a:ext cx="1472484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z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" y="1201698"/>
              <a:ext cx="5334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" y="3370467"/>
              <a:ext cx="533400" cy="40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65716" y="457200"/>
            <a:ext cx="3352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4200" y="3276600"/>
            <a:ext cx="33528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733143" y="1190170"/>
            <a:ext cx="1734457" cy="4905829"/>
          </a:xfrm>
          <a:custGeom>
            <a:avLst/>
            <a:gdLst>
              <a:gd name="connsiteX0" fmla="*/ 0 w 2496457"/>
              <a:gd name="connsiteY0" fmla="*/ 0 h 4876800"/>
              <a:gd name="connsiteX1" fmla="*/ 609600 w 2496457"/>
              <a:gd name="connsiteY1" fmla="*/ 1727200 h 4876800"/>
              <a:gd name="connsiteX2" fmla="*/ 2496457 w 2496457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4876800">
                <a:moveTo>
                  <a:pt x="0" y="0"/>
                </a:moveTo>
                <a:cubicBezTo>
                  <a:pt x="96762" y="457200"/>
                  <a:pt x="193524" y="914400"/>
                  <a:pt x="609600" y="1727200"/>
                </a:cubicBezTo>
                <a:cubicBezTo>
                  <a:pt x="1025676" y="2540000"/>
                  <a:pt x="1761066" y="3708400"/>
                  <a:pt x="2496457" y="4876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876800" y="4343400"/>
            <a:ext cx="2514600" cy="1752600"/>
          </a:xfrm>
          <a:custGeom>
            <a:avLst/>
            <a:gdLst>
              <a:gd name="connsiteX0" fmla="*/ 0 w 2496457"/>
              <a:gd name="connsiteY0" fmla="*/ 0 h 4876800"/>
              <a:gd name="connsiteX1" fmla="*/ 609600 w 2496457"/>
              <a:gd name="connsiteY1" fmla="*/ 1727200 h 4876800"/>
              <a:gd name="connsiteX2" fmla="*/ 2496457 w 2496457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4876800">
                <a:moveTo>
                  <a:pt x="0" y="0"/>
                </a:moveTo>
                <a:cubicBezTo>
                  <a:pt x="96762" y="457200"/>
                  <a:pt x="193524" y="914400"/>
                  <a:pt x="609600" y="1727200"/>
                </a:cubicBezTo>
                <a:cubicBezTo>
                  <a:pt x="1025676" y="2540000"/>
                  <a:pt x="1761066" y="3708400"/>
                  <a:pt x="2496457" y="4876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05600" y="6096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7,9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4.1</a:t>
            </a:r>
            <a:endParaRPr lang="en-US" sz="2800" i="1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6858" y="580571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endParaRPr lang="en-US" sz="2800" i="1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704" t="24383" r="34259" b="61674"/>
          <a:stretch>
            <a:fillRect/>
          </a:stretch>
        </p:blipFill>
        <p:spPr bwMode="auto">
          <a:xfrm>
            <a:off x="1295400" y="0"/>
            <a:ext cx="609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&gt;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sz="36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(cubic fit seems better than linear fit)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by random chance alone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or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&lt; 1/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sz="36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(linear fit seems better than cubic fit)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by random chance alone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0438"/>
            <a:ext cx="9144000" cy="4373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 </a:t>
            </a:r>
            <a:r>
              <a:rPr lang="en-US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 = 1 -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fcdf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Fobs,vA,vB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fcdf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Fobs,vA,vB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248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answer: 6%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Null Hypothesis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that the difference is due to random variation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cannot be rejected to 95% confidence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 noChangeAspect="1"/>
          </p:cNvGrpSpPr>
          <p:nvPr/>
        </p:nvGrpSpPr>
        <p:grpSpPr>
          <a:xfrm>
            <a:off x="174741" y="762000"/>
            <a:ext cx="7064259" cy="5466686"/>
            <a:chOff x="1064235" y="762000"/>
            <a:chExt cx="4709506" cy="3644457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1922" t="6558" r="7765" b="10018"/>
            <a:stretch>
              <a:fillRect/>
            </a:stretch>
          </p:blipFill>
          <p:spPr bwMode="auto">
            <a:xfrm>
              <a:off x="1600200" y="1092200"/>
              <a:ext cx="3251200" cy="290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635125" y="1115213"/>
              <a:ext cx="339883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95802" y="2651671"/>
              <a:ext cx="3098800" cy="84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1142764" y="1955053"/>
              <a:ext cx="65847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4799" y="762000"/>
              <a:ext cx="115094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87801" y="3318093"/>
              <a:ext cx="109219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8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411287" y="2486018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560243" y="4050907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7342" y="3962400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smtClean="0">
                  <a:latin typeface="Cambria Math" pitchFamily="18" charset="0"/>
                  <a:ea typeface="Cambria Math" pitchFamily="18" charset="0"/>
                </a:rPr>
                <a:t>ap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70142" y="4057644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30000" dirty="0" err="1" smtClean="0">
                  <a:latin typeface="Cambria Math" pitchFamily="18" charset="0"/>
                  <a:ea typeface="Cambria Math" pitchFamily="18" charset="0"/>
                </a:rPr>
                <a:t>est</a:t>
              </a:r>
              <a:endParaRPr lang="en-US" sz="28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781442" y="2130645"/>
              <a:ext cx="914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</a:rPr>
                <a:t>pre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1535109" y="2397922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862678" y="3969147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24399" y="3262311"/>
              <a:ext cx="1049342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d=g(m)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33400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theory inexact 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8400" y="457200"/>
            <a:ext cx="2895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must make the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theory probabilistic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 fuzzy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648200" y="2667000"/>
            <a:ext cx="2627086" cy="1596571"/>
          </a:xfrm>
          <a:custGeom>
            <a:avLst/>
            <a:gdLst>
              <a:gd name="connsiteX0" fmla="*/ 0 w 2627086"/>
              <a:gd name="connsiteY0" fmla="*/ 1596571 h 1596571"/>
              <a:gd name="connsiteX1" fmla="*/ 870857 w 2627086"/>
              <a:gd name="connsiteY1" fmla="*/ 624114 h 1596571"/>
              <a:gd name="connsiteX2" fmla="*/ 1204686 w 2627086"/>
              <a:gd name="connsiteY2" fmla="*/ 986971 h 1596571"/>
              <a:gd name="connsiteX3" fmla="*/ 2627086 w 2627086"/>
              <a:gd name="connsiteY3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086" h="1596571">
                <a:moveTo>
                  <a:pt x="0" y="1596571"/>
                </a:moveTo>
                <a:cubicBezTo>
                  <a:pt x="335038" y="1161142"/>
                  <a:pt x="670076" y="725714"/>
                  <a:pt x="870857" y="624114"/>
                </a:cubicBezTo>
                <a:cubicBezTo>
                  <a:pt x="1071638" y="522514"/>
                  <a:pt x="911981" y="1090990"/>
                  <a:pt x="1204686" y="986971"/>
                </a:cubicBezTo>
                <a:cubicBezTo>
                  <a:pt x="1497391" y="882952"/>
                  <a:pt x="2062238" y="441476"/>
                  <a:pt x="2627086" y="0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2610" t="4092" r="8427" b="13517"/>
          <a:stretch>
            <a:fillRect/>
          </a:stretch>
        </p:blipFill>
        <p:spPr bwMode="auto">
          <a:xfrm>
            <a:off x="867234" y="2235216"/>
            <a:ext cx="7714290" cy="253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358096" y="1730844"/>
            <a:ext cx="8539166" cy="3615353"/>
            <a:chOff x="1356211" y="2384476"/>
            <a:chExt cx="6568589" cy="2781041"/>
          </a:xfrm>
        </p:grpSpPr>
        <p:sp>
          <p:nvSpPr>
            <p:cNvPr id="5" name="Rectangle 4"/>
            <p:cNvSpPr/>
            <p:nvPr/>
          </p:nvSpPr>
          <p:spPr>
            <a:xfrm>
              <a:off x="3605213" y="2743200"/>
              <a:ext cx="261937" cy="2081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4526" y="2733674"/>
              <a:ext cx="261937" cy="2081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85941" y="2843215"/>
              <a:ext cx="1828800" cy="2033585"/>
              <a:chOff x="1785941" y="2844008"/>
              <a:chExt cx="1828800" cy="203358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785941" y="2857504"/>
                <a:ext cx="1828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>
                <a:off x="770729" y="3860007"/>
                <a:ext cx="2033585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3886200" y="2835274"/>
              <a:ext cx="1828800" cy="2033585"/>
              <a:chOff x="3886200" y="2836067"/>
              <a:chExt cx="1828800" cy="203358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886200" y="2849563"/>
                <a:ext cx="1828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2870988" y="3852066"/>
                <a:ext cx="2033585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019800" y="2842422"/>
              <a:ext cx="1828800" cy="2033585"/>
              <a:chOff x="6019800" y="2843215"/>
              <a:chExt cx="1828800" cy="203358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6019800" y="2856711"/>
                <a:ext cx="1828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5004588" y="3859214"/>
                <a:ext cx="2033585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 rot="16200000">
              <a:off x="1180864" y="3451948"/>
              <a:ext cx="65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>
              <a:off x="1647825" y="3682551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1171806" y="424666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9400" y="254614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2372121" y="4717653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76476" y="4724400"/>
              <a:ext cx="852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ap</a:t>
              </a:r>
              <a:endParaRPr lang="en-US" sz="20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300175" y="3461474"/>
              <a:ext cx="65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0800000">
              <a:off x="3767136" y="3682553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89051" y="4727179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95786" y="4733926"/>
              <a:ext cx="852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ap</a:t>
              </a:r>
              <a:endParaRPr lang="en-US" sz="20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5476642" y="3275733"/>
              <a:ext cx="65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obs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0800000">
              <a:off x="5867400" y="368017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598838" y="4720035"/>
              <a:ext cx="1658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10336" y="4724401"/>
              <a:ext cx="852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000" i="1" baseline="30000" dirty="0" smtClean="0">
                  <a:latin typeface="Cambria Math" pitchFamily="18" charset="0"/>
                  <a:ea typeface="Cambria Math" pitchFamily="18" charset="0"/>
                </a:rPr>
                <a:t>ap</a:t>
              </a:r>
              <a:endParaRPr lang="en-US" sz="20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6415480" y="4789091"/>
              <a:ext cx="242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81748" y="4857740"/>
              <a:ext cx="852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000" i="1" baseline="30000" dirty="0" err="1" smtClean="0">
                  <a:latin typeface="Cambria Math" pitchFamily="18" charset="0"/>
                  <a:ea typeface="Cambria Math" pitchFamily="18" charset="0"/>
                </a:rPr>
                <a:t>est</a:t>
              </a:r>
              <a:endParaRPr lang="en-US" sz="2000" i="1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5781668" y="3724274"/>
              <a:ext cx="3143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5429012" y="3547200"/>
              <a:ext cx="658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baseline="30000" dirty="0" err="1" smtClean="0">
                  <a:latin typeface="Cambria Math" pitchFamily="18" charset="0"/>
                  <a:ea typeface="Cambria Math" pitchFamily="18" charset="0"/>
                </a:rPr>
                <a:t>pre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76800" y="254614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254614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model,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251146" y="426571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5370678" y="426571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datum,</a:t>
              </a:r>
              <a:r>
                <a:rPr lang="en-US" sz="20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20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0" y="2384476"/>
              <a:ext cx="1625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combination</a:t>
              </a:r>
              <a:endParaRPr lang="en-US" sz="20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384476"/>
              <a:ext cx="963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theory</a:t>
              </a:r>
              <a:endParaRPr lang="en-US" sz="20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2384476"/>
              <a:ext cx="1321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a prior </a:t>
              </a:r>
              <a:r>
                <a:rPr lang="en-US" sz="2000" dirty="0" err="1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p.d.f</a:t>
              </a:r>
              <a:r>
                <a:rPr lang="en-US" sz="2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.</a:t>
              </a:r>
              <a:endParaRPr lang="en-US" sz="20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001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 you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probability density functions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2917</Words>
  <Application>Microsoft Office PowerPoint</Application>
  <PresentationFormat>On-screen Show (4:3)</PresentationFormat>
  <Paragraphs>459</Paragraphs>
  <Slides>66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Lecture 9   Inexact Theories</vt:lpstr>
      <vt:lpstr>Syllabus</vt:lpstr>
      <vt:lpstr>Purpose of the Lecture</vt:lpstr>
      <vt:lpstr>Part 1  How Inexact Theories can be Represented   </vt:lpstr>
      <vt:lpstr>How do we generalize the case of  an exact theory  to one that is inexact?   </vt:lpstr>
      <vt:lpstr>exact theory case</vt:lpstr>
      <vt:lpstr>to make theory inexact ...</vt:lpstr>
      <vt:lpstr>Slide 8</vt:lpstr>
      <vt:lpstr>how do you combine two probability density functions ?</vt:lpstr>
      <vt:lpstr>how do you combine two probability density functions ?</vt:lpstr>
      <vt:lpstr>desirable properties</vt:lpstr>
      <vt:lpstr>Answer</vt:lpstr>
      <vt:lpstr>Slide 13</vt:lpstr>
      <vt:lpstr>“solution to inverse problem” maximum likelihood point of</vt:lpstr>
      <vt:lpstr>Slide 15</vt:lpstr>
      <vt:lpstr>Slide 16</vt:lpstr>
      <vt:lpstr>Slide 17</vt:lpstr>
      <vt:lpstr>Slide 18</vt:lpstr>
      <vt:lpstr>Slide 19</vt:lpstr>
      <vt:lpstr>Part 2  Solution of the inexact linear Gaussian inverse problem   </vt:lpstr>
      <vt:lpstr>Gaussian a priori information</vt:lpstr>
      <vt:lpstr>Gaussian a priori information</vt:lpstr>
      <vt:lpstr>Gaussian observations</vt:lpstr>
      <vt:lpstr>Gaussian observations</vt:lpstr>
      <vt:lpstr>Gaussian theory</vt:lpstr>
      <vt:lpstr>Gaussian theory</vt:lpstr>
      <vt:lpstr>mathematical statement of problem</vt:lpstr>
      <vt:lpstr>notational simplification</vt:lpstr>
      <vt:lpstr>after much algebra, we find  pT(x) is a Gaussian distribution  with mean</vt:lpstr>
      <vt:lpstr>after much algebra, we find  pT(x) is a Gaussian distribution  with mean</vt:lpstr>
      <vt:lpstr>after pulling mest out of x*</vt:lpstr>
      <vt:lpstr>after pulling mest out of x*</vt:lpstr>
      <vt:lpstr>after pulling mest out of x*</vt:lpstr>
      <vt:lpstr>after pulling mest out of x*</vt:lpstr>
      <vt:lpstr>and after algebraic manipulation</vt:lpstr>
      <vt:lpstr>interesting aside</vt:lpstr>
      <vt:lpstr>what did we learn?</vt:lpstr>
      <vt:lpstr>Part 3  Use maximization of relative entropy as a guiding principle for solving inverse problems   </vt:lpstr>
      <vt:lpstr>  from last lecture   </vt:lpstr>
      <vt:lpstr>assessing the information content in pA(m)</vt:lpstr>
      <vt:lpstr>Information Gain, S</vt:lpstr>
      <vt:lpstr>Slide 42</vt:lpstr>
      <vt:lpstr>Principle of Maximum Relative Entropy  or if you prefer   Principle of Minimum Information Gain</vt:lpstr>
      <vt:lpstr>Slide 44</vt:lpstr>
      <vt:lpstr>Slide 45</vt:lpstr>
      <vt:lpstr>Slide 46</vt:lpstr>
      <vt:lpstr>After minimization using Lagrange Multipliers process</vt:lpstr>
      <vt:lpstr>After minimization using Lagrane Multipliers process</vt:lpstr>
      <vt:lpstr>What did we learn?</vt:lpstr>
      <vt:lpstr>Part 4  F-test  as way to determine whether one solution is “better” than another    </vt:lpstr>
      <vt:lpstr>Common Scenario  two different theories  solution mestA  MA model parameters prediction error EA   solution mestB  MB model parameters prediction error EB</vt:lpstr>
      <vt:lpstr>Suppose EB &lt; EA  Is B really better than A ?</vt:lpstr>
      <vt:lpstr>What if B has many more model parameters than A  MB &gt;&gt; MA  Is B fitting better any surprise?</vt:lpstr>
      <vt:lpstr>Need to against Null Hypothesis    The difference in error is due to random variation</vt:lpstr>
      <vt:lpstr>suppose error e has a Gaussian p.d.f. uncorrelated uniform variance σd</vt:lpstr>
      <vt:lpstr>estimate variance</vt:lpstr>
      <vt:lpstr>want to known the probability density function of</vt:lpstr>
      <vt:lpstr>actually, we’ll use the quantity</vt:lpstr>
      <vt:lpstr>Slide 59</vt:lpstr>
      <vt:lpstr>Slide 60</vt:lpstr>
      <vt:lpstr>example</vt:lpstr>
      <vt:lpstr>Slide 62</vt:lpstr>
      <vt:lpstr>Slide 63</vt:lpstr>
      <vt:lpstr>probability that F  &gt;F est (cubic fit seems better than linear fit) by random chance alone  or  F  &lt; 1/F est (linear fit seems better than cubic fit) by random chance alone</vt:lpstr>
      <vt:lpstr>in  MatLab   P = 1 - (fcdf(Fobs,vA,vB)-fcdf(1/Fobs,vA,vB)); </vt:lpstr>
      <vt:lpstr>answer: 6%  The Null Hypothesis  that the difference is due to random variation  cannot be rejected to 95% confidence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567</cp:revision>
  <dcterms:created xsi:type="dcterms:W3CDTF">2011-08-18T12:44:59Z</dcterms:created>
  <dcterms:modified xsi:type="dcterms:W3CDTF">2011-10-06T15:17:36Z</dcterms:modified>
</cp:coreProperties>
</file>