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66" r:id="rId4"/>
    <p:sldId id="333" r:id="rId5"/>
    <p:sldId id="337" r:id="rId6"/>
    <p:sldId id="335" r:id="rId7"/>
    <p:sldId id="338" r:id="rId8"/>
    <p:sldId id="336" r:id="rId9"/>
    <p:sldId id="340" r:id="rId10"/>
    <p:sldId id="341" r:id="rId11"/>
    <p:sldId id="342" r:id="rId12"/>
    <p:sldId id="343" r:id="rId13"/>
    <p:sldId id="344" r:id="rId14"/>
    <p:sldId id="332" r:id="rId15"/>
    <p:sldId id="339" r:id="rId16"/>
    <p:sldId id="331" r:id="rId17"/>
    <p:sldId id="345" r:id="rId18"/>
    <p:sldId id="351" r:id="rId19"/>
    <p:sldId id="350" r:id="rId20"/>
    <p:sldId id="352" r:id="rId21"/>
    <p:sldId id="353" r:id="rId22"/>
    <p:sldId id="354" r:id="rId23"/>
    <p:sldId id="355" r:id="rId24"/>
    <p:sldId id="356" r:id="rId25"/>
    <p:sldId id="357" r:id="rId26"/>
    <p:sldId id="358" r:id="rId27"/>
    <p:sldId id="359" r:id="rId28"/>
    <p:sldId id="360" r:id="rId29"/>
    <p:sldId id="361" r:id="rId30"/>
    <p:sldId id="363" r:id="rId31"/>
    <p:sldId id="362" r:id="rId32"/>
    <p:sldId id="364" r:id="rId33"/>
    <p:sldId id="366" r:id="rId34"/>
    <p:sldId id="365" r:id="rId35"/>
    <p:sldId id="327" r:id="rId36"/>
    <p:sldId id="367" r:id="rId37"/>
    <p:sldId id="368" r:id="rId38"/>
    <p:sldId id="369" r:id="rId39"/>
    <p:sldId id="370" r:id="rId40"/>
    <p:sldId id="328" r:id="rId41"/>
    <p:sldId id="371" r:id="rId42"/>
    <p:sldId id="372" r:id="rId43"/>
    <p:sldId id="373" r:id="rId44"/>
    <p:sldId id="375" r:id="rId45"/>
    <p:sldId id="378" r:id="rId46"/>
    <p:sldId id="376" r:id="rId47"/>
    <p:sldId id="377" r:id="rId48"/>
    <p:sldId id="399" r:id="rId49"/>
    <p:sldId id="379" r:id="rId50"/>
    <p:sldId id="380" r:id="rId51"/>
    <p:sldId id="381" r:id="rId52"/>
    <p:sldId id="382" r:id="rId53"/>
    <p:sldId id="383" r:id="rId54"/>
    <p:sldId id="384" r:id="rId55"/>
    <p:sldId id="385" r:id="rId56"/>
    <p:sldId id="386" r:id="rId57"/>
    <p:sldId id="388" r:id="rId58"/>
    <p:sldId id="389" r:id="rId59"/>
    <p:sldId id="390" r:id="rId60"/>
    <p:sldId id="392" r:id="rId61"/>
    <p:sldId id="397" r:id="rId62"/>
    <p:sldId id="398" r:id="rId63"/>
    <p:sldId id="405" r:id="rId64"/>
    <p:sldId id="391" r:id="rId65"/>
    <p:sldId id="393" r:id="rId66"/>
    <p:sldId id="394" r:id="rId67"/>
    <p:sldId id="395" r:id="rId68"/>
    <p:sldId id="330" r:id="rId69"/>
    <p:sldId id="401" r:id="rId70"/>
    <p:sldId id="402" r:id="rId71"/>
    <p:sldId id="403" r:id="rId72"/>
    <p:sldId id="400" r:id="rId73"/>
    <p:sldId id="40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74" d="100"/>
          <a:sy n="74" d="100"/>
        </p:scale>
        <p:origin x="-7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the primary results </a:t>
            </a:r>
            <a:r>
              <a:rPr lang="en-US" baseline="0" dirty="0" smtClean="0"/>
              <a:t>of today’s is a general technique to determine the</a:t>
            </a:r>
          </a:p>
          <a:p>
            <a:r>
              <a:rPr lang="en-US" baseline="0" dirty="0" smtClean="0"/>
              <a:t>null vectors of a linear inverse problem, something that we recognized was</a:t>
            </a:r>
          </a:p>
          <a:p>
            <a:r>
              <a:rPr lang="en-US" baseline="0" dirty="0" smtClean="0"/>
              <a:t>important (and missing) in the last lecture.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if some lambdas are zero, then the </a:t>
            </a:r>
            <a:r>
              <a:rPr lang="en-US" baseline="0" dirty="0" err="1" smtClean="0"/>
              <a:t>matric</a:t>
            </a:r>
            <a:r>
              <a:rPr lang="en-US" baseline="0" dirty="0" smtClean="0"/>
              <a:t> LAMBDA looks like this.  It has a block of zeros at the bottom.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three</a:t>
            </a:r>
            <a:r>
              <a:rPr lang="en-US" baseline="0" dirty="0" smtClean="0"/>
              <a:t> matrices are multiplied, the block of zeros cancels out some of the eigenvectors.</a:t>
            </a:r>
          </a:p>
          <a:p>
            <a:r>
              <a:rPr lang="en-US" baseline="0" dirty="0" smtClean="0"/>
              <a:t>The remaining eigenvectors form smaller matrices Up and </a:t>
            </a:r>
            <a:r>
              <a:rPr lang="en-US" baseline="0" dirty="0" err="1" smtClean="0"/>
              <a:t>Vp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vectors making</a:t>
            </a:r>
            <a:r>
              <a:rPr lang="en-US" baseline="0" dirty="0" smtClean="0"/>
              <a:t> up the </a:t>
            </a:r>
            <a:r>
              <a:rPr lang="en-US" dirty="0" err="1" smtClean="0"/>
              <a:t>submatrices</a:t>
            </a:r>
            <a:r>
              <a:rPr lang="en-US" baseline="0" dirty="0" smtClean="0"/>
              <a:t> Up and </a:t>
            </a:r>
            <a:r>
              <a:rPr lang="en-US" baseline="0" dirty="0" err="1" smtClean="0"/>
              <a:t>Vp</a:t>
            </a:r>
            <a:r>
              <a:rPr lang="en-US" baseline="0" dirty="0" smtClean="0"/>
              <a:t> are </a:t>
            </a:r>
            <a:r>
              <a:rPr lang="en-US" baseline="0" dirty="0" err="1" smtClean="0"/>
              <a:t>orthonormal</a:t>
            </a:r>
            <a:endParaRPr lang="en-US" baseline="0" dirty="0" smtClean="0"/>
          </a:p>
          <a:p>
            <a:r>
              <a:rPr lang="en-US" baseline="0" dirty="0" smtClean="0"/>
              <a:t>(the top equations), but they don’t span the complete space (bottom equations).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way to calculate the natural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it’s called</a:t>
            </a:r>
            <a:r>
              <a:rPr lang="en-US" baseline="0" dirty="0" smtClean="0"/>
              <a:t> THE generalized inverse, though of course its only one of many.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a:t>
            </a:r>
            <a:r>
              <a:rPr lang="en-US" baseline="0" dirty="0" smtClean="0"/>
              <a:t> formulas of R and N.</a:t>
            </a:r>
          </a:p>
          <a:p>
            <a:r>
              <a:rPr lang="en-US" baseline="0" dirty="0" smtClean="0"/>
              <a:t>Note covariance depends on size of largest singular value.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SVD to further use.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no</a:t>
            </a:r>
            <a:r>
              <a:rPr lang="en-US" baseline="0" dirty="0" smtClean="0"/>
              <a:t> matter what the value of alpha, the</a:t>
            </a:r>
          </a:p>
          <a:p>
            <a:r>
              <a:rPr lang="en-US" dirty="0" smtClean="0"/>
              <a:t>solution still minimizes the error.</a:t>
            </a:r>
            <a:r>
              <a:rPr lang="en-US" baseline="0" dirty="0" smtClean="0"/>
              <a:t>  Thus alpha can be</a:t>
            </a:r>
          </a:p>
          <a:p>
            <a:r>
              <a:rPr lang="en-US" baseline="0" dirty="0" smtClean="0"/>
              <a:t>chosen in accord with a priori information.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choose alpha to minimize the</a:t>
            </a:r>
            <a:r>
              <a:rPr lang="en-US" baseline="0" dirty="0" smtClean="0"/>
              <a:t> distance of m from an a priori value &lt;m&gt;,</a:t>
            </a:r>
          </a:p>
          <a:p>
            <a:r>
              <a:rPr lang="en-US" baseline="0" dirty="0" smtClean="0"/>
              <a:t>that is, solution is close to an a priori value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solution is understood as follows.</a:t>
            </a:r>
          </a:p>
          <a:p>
            <a:r>
              <a:rPr lang="en-US" dirty="0" smtClean="0"/>
              <a:t>Par</a:t>
            </a:r>
            <a:r>
              <a:rPr lang="en-US" baseline="0" dirty="0" smtClean="0"/>
              <a:t>t of &lt;m&gt; lies in the Sp space, part in the S0 space.</a:t>
            </a:r>
          </a:p>
          <a:p>
            <a:r>
              <a:rPr lang="en-US" baseline="0" dirty="0" smtClean="0"/>
              <a:t>The Sp part is </a:t>
            </a:r>
            <a:r>
              <a:rPr lang="en-US" baseline="0" dirty="0" err="1" smtClean="0"/>
              <a:t>VpT</a:t>
            </a:r>
            <a:r>
              <a:rPr lang="en-US" baseline="0" dirty="0" smtClean="0"/>
              <a:t>&lt;m&gt;, the S0 is V0T&lt;m&gt;.</a:t>
            </a:r>
          </a:p>
          <a:p>
            <a:r>
              <a:rPr lang="en-US" baseline="0" dirty="0" smtClean="0"/>
              <a:t>You are not allowed to change mp to try to match &lt;m&gt;, because that would increase the error.</a:t>
            </a:r>
          </a:p>
          <a:p>
            <a:r>
              <a:rPr lang="en-US" baseline="0" dirty="0" smtClean="0"/>
              <a:t>So you can only minimize the distance between m0 and &lt;m&gt;0.</a:t>
            </a:r>
          </a:p>
          <a:p>
            <a:r>
              <a:rPr lang="en-US" baseline="0" dirty="0" smtClean="0"/>
              <a:t>So rotate &lt;m&gt; into the (p,0) subspaces, throw the p part away, and rotate back.</a:t>
            </a:r>
          </a:p>
          <a:p>
            <a:r>
              <a:rPr lang="en-US" baseline="0" dirty="0" smtClean="0"/>
              <a:t>That gives m0=VVT&lt;m&gt;.</a:t>
            </a:r>
          </a:p>
          <a:p>
            <a:r>
              <a:rPr lang="en-US" baseline="0" dirty="0" smtClean="0"/>
              <a:t>Which is m0=(I-R)&lt;m&gt;, a result that we have encountered before.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the last lecture, this one </a:t>
            </a:r>
            <a:r>
              <a:rPr lang="en-US" baseline="0" dirty="0" err="1" smtClean="0"/>
              <a:t>oneupon</a:t>
            </a:r>
            <a:r>
              <a:rPr lang="en-US" baseline="0" dirty="0" smtClean="0"/>
              <a:t> ideas from vector spaces.</a:t>
            </a:r>
          </a:p>
          <a:p>
            <a:r>
              <a:rPr lang="en-US" baseline="0" dirty="0" smtClean="0"/>
              <a:t>The first half deals with SVD.  The second half deals with inequality constraints.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solved this previously</a:t>
            </a:r>
            <a:r>
              <a:rPr lang="en-US" baseline="0" dirty="0" smtClean="0"/>
              <a:t> with Lagrange Multipliers.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a:t>
            </a:r>
            <a:r>
              <a:rPr lang="en-US" baseline="0" dirty="0" smtClean="0"/>
              <a:t> that we’re taking the SCD of H not G.</a:t>
            </a:r>
          </a:p>
          <a:p>
            <a:r>
              <a:rPr lang="en-US" baseline="0" dirty="0" smtClean="0"/>
              <a:t>The general solution is one that minimizes the error of </a:t>
            </a:r>
            <a:r>
              <a:rPr lang="en-US" baseline="0" dirty="0" err="1" smtClean="0"/>
              <a:t>Hm</a:t>
            </a:r>
            <a:r>
              <a:rPr lang="en-US" baseline="0" dirty="0" smtClean="0"/>
              <a:t>=h.</a:t>
            </a:r>
          </a:p>
          <a:p>
            <a:r>
              <a:rPr lang="en-US" baseline="0" dirty="0" smtClean="0"/>
              <a:t>If </a:t>
            </a:r>
            <a:r>
              <a:rPr lang="en-US" baseline="0" dirty="0" err="1" smtClean="0"/>
              <a:t>Hm</a:t>
            </a:r>
            <a:r>
              <a:rPr lang="en-US" baseline="0" dirty="0" smtClean="0"/>
              <a:t>=h is consistent, then it will have zero error and be satisfied exactly.</a:t>
            </a:r>
          </a:p>
          <a:p>
            <a:r>
              <a:rPr lang="en-US" baseline="0" dirty="0" smtClean="0"/>
              <a:t>So the general solution at the bottom satisfies the </a:t>
            </a:r>
            <a:r>
              <a:rPr lang="en-US" baseline="0" dirty="0" err="1" smtClean="0"/>
              <a:t>constrints</a:t>
            </a:r>
            <a:r>
              <a:rPr lang="en-US" baseline="0" dirty="0" smtClean="0"/>
              <a:t> for any value of alpha.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vary alpha to minimize e=d-Gm.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Equation can now be solved with simple</a:t>
            </a:r>
            <a:r>
              <a:rPr lang="en-US" baseline="0" dirty="0" smtClean="0"/>
              <a:t> least </a:t>
            </a:r>
            <a:r>
              <a:rPr lang="en-US" baseline="0" dirty="0" err="1" smtClean="0"/>
              <a:t>sqared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 you must</a:t>
            </a:r>
            <a:r>
              <a:rPr lang="en-US" baseline="0" dirty="0" smtClean="0"/>
              <a:t> transform  back from alpha to 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a:t>
            </a:r>
            <a:r>
              <a:rPr lang="en-US" baseline="0" dirty="0" smtClean="0"/>
              <a:t> of linear i</a:t>
            </a:r>
            <a:r>
              <a:rPr lang="en-US" dirty="0" smtClean="0"/>
              <a:t>nequality</a:t>
            </a:r>
            <a:r>
              <a:rPr lang="en-US" baseline="0" dirty="0" smtClean="0"/>
              <a:t> constraints:</a:t>
            </a:r>
          </a:p>
          <a:p>
            <a:r>
              <a:rPr lang="en-US" baseline="0" dirty="0" smtClean="0"/>
              <a:t>model parameters are positive;</a:t>
            </a:r>
          </a:p>
          <a:p>
            <a:r>
              <a:rPr lang="en-US" baseline="0" dirty="0" smtClean="0"/>
              <a:t>one model parameter is bigger than another;</a:t>
            </a:r>
          </a:p>
          <a:p>
            <a:r>
              <a:rPr lang="en-US" baseline="0" dirty="0" smtClean="0"/>
              <a:t>etc.</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 the second condition</a:t>
            </a:r>
            <a:r>
              <a:rPr lang="en-US" baseline="0" dirty="0" smtClean="0"/>
              <a:t> is implied by the first.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so is redundant.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example,</a:t>
            </a:r>
          </a:p>
          <a:p>
            <a:r>
              <a:rPr lang="en-US" dirty="0" smtClean="0"/>
              <a:t>the constraints are incompatible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no solution exists</a:t>
            </a:r>
            <a:r>
              <a:rPr lang="en-US" baseline="0" dirty="0" smtClean="0"/>
              <a:t> that can satisfy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of last lecture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Feasible means</a:t>
            </a:r>
            <a:r>
              <a:rPr lang="en-US" baseline="0" dirty="0" smtClean="0"/>
              <a:t> that the solution satisfies the constraint;</a:t>
            </a:r>
          </a:p>
          <a:p>
            <a:r>
              <a:rPr lang="en-US" baseline="0" dirty="0" smtClean="0"/>
              <a:t>infeasible means that it doesn’t.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Feasible volume:</a:t>
            </a:r>
            <a:r>
              <a:rPr lang="en-US" baseline="0" dirty="0" smtClean="0"/>
              <a:t>  any point in the volume satisfies all the constraints simultaneously.</a:t>
            </a:r>
          </a:p>
          <a:p>
            <a:r>
              <a:rPr lang="en-US" baseline="0" dirty="0" err="1" smtClean="0"/>
              <a:t>Infesible</a:t>
            </a:r>
            <a:r>
              <a:rPr lang="en-US" baseline="0" dirty="0" smtClean="0"/>
              <a:t>: No feasible volume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Each</a:t>
            </a:r>
            <a:r>
              <a:rPr lang="en-US" sz="1200" baseline="0" dirty="0" smtClean="0">
                <a:latin typeface="Times New Roman" pitchFamily="18" charset="0"/>
                <a:ea typeface="Cambria Math" pitchFamily="18" charset="0"/>
                <a:cs typeface="Times New Roman" pitchFamily="18" charset="0"/>
              </a:rPr>
              <a:t> line represents an inequality constraint.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The infeasible side of each constraint is shaded.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A solution can exist only on the </a:t>
            </a:r>
            <a:r>
              <a:rPr lang="en-US" sz="1200" baseline="0" dirty="0" err="1" smtClean="0">
                <a:latin typeface="Times New Roman" pitchFamily="18" charset="0"/>
                <a:ea typeface="Cambria Math" pitchFamily="18" charset="0"/>
                <a:cs typeface="Times New Roman" pitchFamily="18" charset="0"/>
              </a:rPr>
              <a:t>unshaded</a:t>
            </a:r>
            <a:r>
              <a:rPr lang="en-US" sz="1200" baseline="0" dirty="0" smtClean="0">
                <a:latin typeface="Times New Roman" pitchFamily="18" charset="0"/>
                <a:ea typeface="Cambria Math" pitchFamily="18" charset="0"/>
                <a:cs typeface="Times New Roman" pitchFamily="18" charset="0"/>
              </a:rPr>
              <a:t> (feasible)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In the left plot, the planes are arranged to form a polygonal feasible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In the right plot, no feasible volume exists.</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In general,</a:t>
            </a:r>
            <a:r>
              <a:rPr lang="en-US" sz="1200" baseline="0" dirty="0" smtClean="0">
                <a:latin typeface="Times New Roman" pitchFamily="18" charset="0"/>
                <a:ea typeface="Cambria Math" pitchFamily="18" charset="0"/>
                <a:cs typeface="Times New Roman" pitchFamily="18" charset="0"/>
              </a:rPr>
              <a:t> linear constraints form a feasible volume that is a convex polyhedron.</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7.5. (A) Each linear inequality constraint divides </a:t>
            </a:r>
            <a:r>
              <a:rPr lang="en-US" sz="1200" i="1" dirty="0" smtClean="0">
                <a:latin typeface="Cambria Math" pitchFamily="18" charset="0"/>
                <a:ea typeface="Cambria Math" pitchFamily="18" charset="0"/>
                <a:cs typeface="Times New Roman" pitchFamily="18" charset="0"/>
              </a:rPr>
              <a:t>S(</a:t>
            </a:r>
            <a:r>
              <a:rPr lang="en-US" sz="1200" b="1" dirty="0" smtClean="0">
                <a:latin typeface="Cambria Math" pitchFamily="18" charset="0"/>
                <a:ea typeface="Cambria Math" pitchFamily="18" charset="0"/>
                <a:cs typeface="Times New Roman" pitchFamily="18" charset="0"/>
              </a:rPr>
              <a:t>m</a:t>
            </a:r>
            <a:r>
              <a:rPr lang="en-US" sz="1200" i="1" dirty="0" smtClean="0">
                <a:latin typeface="Cambria Math" pitchFamily="18" charset="0"/>
                <a:ea typeface="Cambria Math" pitchFamily="18" charset="0"/>
                <a:cs typeface="Times New Roman" pitchFamily="18" charset="0"/>
              </a:rPr>
              <a:t>)</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into two half-spaces, one infeasible (shaded) and the other feasible (white). Consistent constraints combine to form a convex, polygonal region within </a:t>
            </a:r>
            <a:r>
              <a:rPr lang="en-US" sz="1200" i="1" dirty="0" smtClean="0">
                <a:latin typeface="Cambria Math" pitchFamily="18" charset="0"/>
                <a:ea typeface="Cambria Math" pitchFamily="18" charset="0"/>
                <a:cs typeface="Times New Roman" pitchFamily="18" charset="0"/>
              </a:rPr>
              <a:t>S(</a:t>
            </a:r>
            <a:r>
              <a:rPr lang="en-US" sz="1200" b="1" dirty="0" smtClean="0">
                <a:latin typeface="Cambria Math" pitchFamily="18" charset="0"/>
                <a:ea typeface="Cambria Math" pitchFamily="18" charset="0"/>
                <a:cs typeface="Times New Roman" pitchFamily="18" charset="0"/>
              </a:rPr>
              <a:t>m</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(white) of feasible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ea typeface="Cambria Math" pitchFamily="18" charset="0"/>
                <a:cs typeface="Times New Roman" pitchFamily="18" charset="0"/>
              </a:rPr>
              <a:t>. (B) Inconsistent constraints do not form a feasible region.</a:t>
            </a:r>
            <a:endParaRPr lang="en-US" sz="1200" baseline="-25000" dirty="0" smtClean="0">
              <a:latin typeface="Times New Roman" pitchFamily="18" charset="0"/>
              <a:ea typeface="Cambria Math"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least squares with inequality constraints.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global</a:t>
            </a:r>
            <a:r>
              <a:rPr lang="en-US" baseline="0" dirty="0" smtClean="0"/>
              <a:t> minimum is feasible, then the solution is at the global minimum</a:t>
            </a:r>
          </a:p>
          <a:p>
            <a:r>
              <a:rPr lang="en-US" baseline="0" dirty="0" smtClean="0"/>
              <a:t>and the constraints are irrelevant.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a:t>
            </a:r>
            <a:r>
              <a:rPr lang="en-US" baseline="0" dirty="0" smtClean="0"/>
              <a:t> global minimum is infeasible, you could</a:t>
            </a:r>
          </a:p>
          <a:p>
            <a:r>
              <a:rPr lang="en-US" baseline="0" dirty="0" smtClean="0"/>
              <a:t>ask, how close can I get to it and still be feasible?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Solution</a:t>
            </a:r>
            <a:r>
              <a:rPr lang="en-US" baseline="0" dirty="0" smtClean="0"/>
              <a:t> will be on the surface of the feasible volume, here the error is smallest.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error surface is shown in color.</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Blue is low error. Red is high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inequality</a:t>
            </a:r>
            <a:r>
              <a:rPr lang="en-US" sz="1200" baseline="0" dirty="0" smtClean="0">
                <a:latin typeface="Times New Roman" pitchFamily="18" charset="0"/>
                <a:cs typeface="Times New Roman" pitchFamily="18" charset="0"/>
              </a:rPr>
              <a:t> constraint is the line, with the feasible side to the upper right.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global solution</a:t>
            </a:r>
            <a:r>
              <a:rPr lang="en-US" sz="1200" baseline="0" dirty="0" smtClean="0">
                <a:latin typeface="Times New Roman" pitchFamily="18" charset="0"/>
                <a:cs typeface="Times New Roman" pitchFamily="18" charset="0"/>
              </a:rPr>
              <a:t> (yellow triangle) is infeasible,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best you can do is on the line close to the triangle.</a:t>
            </a:r>
            <a:endParaRPr lang="en-US" dirty="0"/>
          </a:p>
        </p:txBody>
      </p:sp>
      <p:sp>
        <p:nvSpPr>
          <p:cNvPr id="4" name="Slide Number Placeholder 3"/>
          <p:cNvSpPr>
            <a:spLocks noGrp="1"/>
          </p:cNvSpPr>
          <p:nvPr>
            <p:ph type="sldNum" sz="quarter" idx="10"/>
          </p:nvPr>
        </p:nvSpPr>
        <p:spPr/>
        <p:txBody>
          <a:bodyPr/>
          <a:lstStyle/>
          <a:p>
            <a:fld id="{18580D10-F1E3-4F6C-8419-24C322FADD3B}"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encountered</a:t>
            </a:r>
            <a:r>
              <a:rPr lang="en-US" baseline="0" dirty="0" smtClean="0"/>
              <a:t> this kind of thinking before when discussing Lagrange Multipliers.</a:t>
            </a:r>
            <a:endParaRPr lang="en-US" dirty="0" smtClean="0"/>
          </a:p>
          <a:p>
            <a:r>
              <a:rPr lang="en-US" dirty="0" smtClean="0"/>
              <a:t>This</a:t>
            </a:r>
            <a:r>
              <a:rPr lang="en-US" baseline="0" dirty="0" smtClean="0"/>
              <a:t> is just the condition that the solution be at the minimum of E on the surface.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7.6. The error, </a:t>
            </a:r>
            <a:r>
              <a:rPr lang="en-US" sz="1200" i="1" dirty="0" smtClean="0">
                <a:latin typeface="Cambria Math" pitchFamily="18" charset="0"/>
                <a:ea typeface="Cambria Math" pitchFamily="18" charset="0"/>
                <a:cs typeface="Times New Roman" pitchFamily="18" charset="0"/>
              </a:rPr>
              <a:t>E(m), </a:t>
            </a:r>
            <a:r>
              <a:rPr lang="en-US" sz="1200" dirty="0" smtClean="0">
                <a:latin typeface="Times New Roman" pitchFamily="18" charset="0"/>
                <a:cs typeface="Times New Roman" pitchFamily="18" charset="0"/>
              </a:rPr>
              <a:t>(colors) has a single minimum (yellow triangle). The linear equality constraint, </a:t>
            </a:r>
            <a:r>
              <a:rPr lang="en-US" sz="1200" b="1" dirty="0" err="1" smtClean="0">
                <a:latin typeface="Cambria Math" pitchFamily="18" charset="0"/>
                <a:ea typeface="Cambria Math" pitchFamily="18" charset="0"/>
                <a:cs typeface="Times New Roman" pitchFamily="18" charset="0"/>
              </a:rPr>
              <a:t>Hm</a:t>
            </a:r>
            <a:r>
              <a:rPr lang="en-US" sz="1200" dirty="0" err="1" smtClean="0">
                <a:latin typeface="Cambria Math" pitchFamily="18" charset="0"/>
                <a:ea typeface="Cambria Math" pitchFamily="18" charset="0"/>
                <a:cs typeface="Times New Roman" pitchFamily="18" charset="0"/>
              </a:rPr>
              <a:t>≥</a:t>
            </a:r>
            <a:r>
              <a:rPr lang="en-US" sz="1200" b="1" dirty="0" err="1"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divides </a:t>
            </a:r>
            <a:r>
              <a:rPr lang="en-US" sz="1200" i="1" dirty="0" smtClean="0">
                <a:latin typeface="Cambria Math" pitchFamily="18" charset="0"/>
                <a:ea typeface="Cambria Math" pitchFamily="18" charset="0"/>
                <a:cs typeface="Times New Roman" pitchFamily="18" charset="0"/>
              </a:rPr>
              <a:t>S(</a:t>
            </a:r>
            <a:r>
              <a:rPr lang="en-US" sz="1200" b="1" dirty="0" smtClean="0">
                <a:latin typeface="Cambria Math" pitchFamily="18" charset="0"/>
                <a:ea typeface="Cambria Math" pitchFamily="18" charset="0"/>
                <a:cs typeface="Times New Roman" pitchFamily="18" charset="0"/>
              </a:rPr>
              <a:t>m</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into two half-spaces (black line, with grey arrows pointing into the feasible half-space). Solution (circle) lies on the boundary between the two half-spaces and therefore satisfies the constraint in the equality sense. At this point, the normal of the constraint </a:t>
            </a:r>
            <a:r>
              <a:rPr lang="en-US" sz="1200" dirty="0" err="1" smtClean="0">
                <a:latin typeface="Times New Roman" pitchFamily="18" charset="0"/>
                <a:cs typeface="Times New Roman" pitchFamily="18" charset="0"/>
              </a:rPr>
              <a:t>hyperplane</a:t>
            </a:r>
            <a:r>
              <a:rPr lang="en-US" sz="1200" dirty="0" smtClean="0">
                <a:latin typeface="Times New Roman" pitchFamily="18" charset="0"/>
                <a:cs typeface="Times New Roman" pitchFamily="18" charset="0"/>
              </a:rPr>
              <a:t> (grey arrow) is anti-parallel to </a:t>
            </a:r>
            <a:r>
              <a:rPr lang="en-US" sz="1200" i="1" dirty="0" smtClean="0">
                <a:latin typeface="Cambria Math" pitchFamily="18" charset="0"/>
                <a:ea typeface="Cambria Math" pitchFamily="18" charset="0"/>
                <a:cs typeface="Times New Roman" pitchFamily="18" charset="0"/>
                <a:sym typeface="Symbol"/>
              </a:rPr>
              <a:t>-</a:t>
            </a:r>
            <a:r>
              <a:rPr lang="en-US" sz="1200" i="1" dirty="0" smtClean="0">
                <a:latin typeface="Cambria Math" pitchFamily="18" charset="0"/>
                <a:ea typeface="Cambria Math" pitchFamily="18" charset="0"/>
                <a:cs typeface="Times New Roman" pitchFamily="18" charset="0"/>
              </a:rPr>
              <a:t>E</a:t>
            </a:r>
            <a:r>
              <a:rPr lang="en-US" sz="1200" i="1"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gda07_05.</a:t>
            </a:r>
          </a:p>
          <a:p>
            <a:endParaRPr lang="en-US" dirty="0"/>
          </a:p>
        </p:txBody>
      </p:sp>
      <p:sp>
        <p:nvSpPr>
          <p:cNvPr id="4" name="Slide Number Placeholder 3"/>
          <p:cNvSpPr>
            <a:spLocks noGrp="1"/>
          </p:cNvSpPr>
          <p:nvPr>
            <p:ph type="sldNum" sz="quarter" idx="10"/>
          </p:nvPr>
        </p:nvSpPr>
        <p:spPr/>
        <p:txBody>
          <a:bodyPr/>
          <a:lstStyle/>
          <a:p>
            <a:fld id="{18580D10-F1E3-4F6C-8419-24C322FADD3B}"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Natural</a:t>
            </a:r>
            <a:r>
              <a:rPr lang="en-US" baseline="0" dirty="0" smtClean="0"/>
              <a:t> solution.  Smallest error, just ||d0||^2.  Smallest model parameter length, just ||m0||2.</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Basis</a:t>
            </a:r>
            <a:r>
              <a:rPr lang="en-US" baseline="0" dirty="0" smtClean="0"/>
              <a:t> for solving problems with inequality constraints.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go through this step by step.</a:t>
            </a:r>
          </a:p>
          <a:p>
            <a:r>
              <a:rPr lang="en-US" dirty="0" smtClean="0"/>
              <a:t>Concerning the bottom, we’ve divided the components of the variable y into to</a:t>
            </a:r>
            <a:r>
              <a:rPr lang="en-US" baseline="0" dirty="0" smtClean="0"/>
              <a:t> groups,</a:t>
            </a:r>
          </a:p>
          <a:p>
            <a:r>
              <a:rPr lang="en-US" baseline="0" dirty="0" smtClean="0"/>
              <a:t>one indexed with E (for equality)</a:t>
            </a:r>
          </a:p>
          <a:p>
            <a:r>
              <a:rPr lang="en-US" baseline="0" dirty="0" smtClean="0"/>
              <a:t>one indexed with S (for slack)</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column of grad </a:t>
            </a:r>
            <a:r>
              <a:rPr lang="en-US" dirty="0" err="1" smtClean="0"/>
              <a:t>Hm</a:t>
            </a:r>
            <a:r>
              <a:rPr lang="en-US" dirty="0" smtClean="0"/>
              <a:t> is a  normal to a constraint</a:t>
            </a:r>
            <a:r>
              <a:rPr lang="en-US" baseline="0" dirty="0" smtClean="0"/>
              <a:t> plane.</a:t>
            </a:r>
          </a:p>
          <a:p>
            <a:r>
              <a:rPr lang="en-US" baseline="0" dirty="0" smtClean="0"/>
              <a:t>the sign chosen so that the normal points into the </a:t>
            </a:r>
            <a:r>
              <a:rPr lang="en-US" baseline="0" dirty="0" err="1" smtClean="0"/>
              <a:t>fesible</a:t>
            </a:r>
            <a:r>
              <a:rPr lang="en-US" baseline="0" dirty="0" smtClean="0"/>
              <a:t> volume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gradient of the error must not have a component anti=parallel</a:t>
            </a:r>
            <a:r>
              <a:rPr lang="en-US" baseline="0" dirty="0" smtClean="0"/>
              <a:t> to any of the </a:t>
            </a:r>
            <a:r>
              <a:rPr lang="en-US" baseline="0" dirty="0" err="1" smtClean="0"/>
              <a:t>normals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you must be able to construct it by adding together a positive amount of all the </a:t>
            </a:r>
            <a:r>
              <a:rPr lang="en-US" dirty="0" err="1" smtClean="0"/>
              <a:t>normals</a:t>
            </a:r>
            <a:r>
              <a:rPr lang="en-US" dirty="0" smtClean="0"/>
              <a:t>.</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the vector y specifies the </a:t>
            </a:r>
            <a:r>
              <a:rPr lang="en-US" dirty="0" err="1" smtClean="0"/>
              <a:t>amout</a:t>
            </a:r>
            <a:r>
              <a:rPr lang="en-US" dirty="0" smtClean="0"/>
              <a:t> of each normal that you need to construct the gradient of the error.</a:t>
            </a:r>
          </a:p>
          <a:p>
            <a:r>
              <a:rPr lang="en-US" dirty="0" smtClean="0"/>
              <a:t>None of the elements of y can be negative.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a:r>
            <a:r>
              <a:rPr lang="en-US" baseline="0" dirty="0" smtClean="0"/>
              <a:t>e right</a:t>
            </a:r>
            <a:r>
              <a:rPr lang="en-US" dirty="0" smtClean="0"/>
              <a:t> equation is just the left equation with d=Gm</a:t>
            </a:r>
            <a:r>
              <a:rPr lang="en-US" baseline="0" dirty="0" smtClean="0"/>
              <a:t> substituted in,</a:t>
            </a:r>
          </a:p>
          <a:p>
            <a:r>
              <a:rPr lang="en-US" baseline="0" dirty="0" smtClean="0"/>
              <a:t>and with the gradient performed.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y’s</a:t>
            </a:r>
            <a:r>
              <a:rPr lang="en-US" dirty="0" smtClean="0"/>
              <a:t> cannot</a:t>
            </a:r>
            <a:r>
              <a:rPr lang="en-US" baseline="0" dirty="0" smtClean="0"/>
              <a:t> be negative.</a:t>
            </a:r>
          </a:p>
          <a:p>
            <a:r>
              <a:rPr lang="en-US" baseline="0" dirty="0" smtClean="0"/>
              <a:t>Some can be zero, others are positive.</a:t>
            </a:r>
          </a:p>
          <a:p>
            <a:r>
              <a:rPr lang="en-US" baseline="0" dirty="0" smtClean="0"/>
              <a:t>We divide them into the positive group </a:t>
            </a:r>
            <a:r>
              <a:rPr lang="en-US" baseline="0" dirty="0" err="1" smtClean="0"/>
              <a:t>yE</a:t>
            </a:r>
            <a:endParaRPr lang="en-US" baseline="0" dirty="0" smtClean="0"/>
          </a:p>
          <a:p>
            <a:r>
              <a:rPr lang="en-US" baseline="0" dirty="0" smtClean="0"/>
              <a:t>and a zero group </a:t>
            </a:r>
            <a:r>
              <a:rPr lang="en-US" baseline="0" dirty="0" err="1" smtClean="0"/>
              <a:t>yS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y&gt;0,</a:t>
            </a:r>
            <a:r>
              <a:rPr lang="en-US" baseline="0" dirty="0" smtClean="0"/>
              <a:t> then it has a non-zero contribution to the gradient of the error.</a:t>
            </a:r>
          </a:p>
          <a:p>
            <a:r>
              <a:rPr lang="en-US" baseline="0" dirty="0" smtClean="0"/>
              <a:t>This happens when the solution is on the constraint surface.</a:t>
            </a:r>
          </a:p>
          <a:p>
            <a:r>
              <a:rPr lang="en-US" baseline="0" dirty="0" smtClean="0"/>
              <a:t>So the solution satisfies those constraints in the equality sense.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coefficients are zero.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Natural</a:t>
            </a:r>
            <a:r>
              <a:rPr lang="en-US" baseline="0" dirty="0" smtClean="0"/>
              <a:t> solution.  Smallest error, just ||d0||^2.  Smallest model parameter length, just ||m0||2.</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y=0,</a:t>
            </a:r>
            <a:r>
              <a:rPr lang="en-US" baseline="0" dirty="0" smtClean="0"/>
              <a:t> then it has a zero contribution to the gradient of the error.</a:t>
            </a:r>
          </a:p>
          <a:p>
            <a:r>
              <a:rPr lang="en-US" baseline="0" dirty="0" smtClean="0"/>
              <a:t>This happens when the solution is off the constraint surface, within the feasible volume.</a:t>
            </a:r>
          </a:p>
          <a:p>
            <a:r>
              <a:rPr lang="en-US" baseline="0" dirty="0" smtClean="0"/>
              <a:t>So the solution satisfies those constraints in the inequality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use the theorem</a:t>
            </a:r>
            <a:r>
              <a:rPr lang="en-US" baseline="0" dirty="0" smtClean="0"/>
              <a:t> we just derived.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l</a:t>
            </a:r>
            <a:r>
              <a:rPr lang="en-US" dirty="0" smtClean="0"/>
              <a:t>east squares</a:t>
            </a:r>
            <a:r>
              <a:rPr lang="en-US" baseline="0" dirty="0" smtClean="0"/>
              <a:t> with positivity constraints.</a:t>
            </a:r>
          </a:p>
          <a:p>
            <a:r>
              <a:rPr lang="en-US" baseline="0" dirty="0" smtClean="0"/>
              <a:t>Note there is one constraint per model parameter, since each model parameter must be positive.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thing about this problem that</a:t>
            </a:r>
            <a:r>
              <a:rPr lang="en-US" baseline="0" dirty="0" smtClean="0"/>
              <a:t> allows for easy solution is that you already know</a:t>
            </a:r>
          </a:p>
          <a:p>
            <a:r>
              <a:rPr lang="en-US" baseline="0" dirty="0" smtClean="0"/>
              <a:t>The shape of the feasible volume.  Its easy to pick a point – for example, m=0 - that is guaranteed to be feasible.</a:t>
            </a:r>
          </a:p>
          <a:p>
            <a:r>
              <a:rPr lang="en-US" baseline="0" dirty="0" smtClean="0"/>
              <a:t>Note that the solution will have some zero model parameters and some positive model parameters.</a:t>
            </a:r>
          </a:p>
          <a:p>
            <a:r>
              <a:rPr lang="en-US" baseline="0" dirty="0" smtClean="0"/>
              <a:t>Suppose that we know which were which.  Then we could merely throw the zero ones out of Gm=d</a:t>
            </a:r>
          </a:p>
          <a:p>
            <a:r>
              <a:rPr lang="en-US" baseline="0" dirty="0" smtClean="0"/>
              <a:t>leaving GS </a:t>
            </a:r>
            <a:r>
              <a:rPr lang="en-US" baseline="0" dirty="0" err="1" smtClean="0"/>
              <a:t>mS</a:t>
            </a:r>
            <a:r>
              <a:rPr lang="en-US" baseline="0" dirty="0" smtClean="0"/>
              <a:t> = DS and we could solve this reduced problem by simple least squares.</a:t>
            </a:r>
          </a:p>
          <a:p>
            <a:r>
              <a:rPr lang="en-US" baseline="0" dirty="0" smtClean="0"/>
              <a:t>Thus the hard part is merely figuring out which model parameters are zero.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also</a:t>
            </a:r>
            <a:r>
              <a:rPr lang="en-US" baseline="0" dirty="0" smtClean="0"/>
              <a:t> easy to check whether a trial solution satisfies the KT theorem.</a:t>
            </a:r>
          </a:p>
          <a:p>
            <a:r>
              <a:rPr lang="en-US" baseline="0" dirty="0" smtClean="0"/>
              <a:t>If any component of the gradient of the error is negative, the solution</a:t>
            </a:r>
          </a:p>
          <a:p>
            <a:r>
              <a:rPr lang="en-US" baseline="0" dirty="0" smtClean="0"/>
              <a:t>  can be moved to decrease the error.</a:t>
            </a:r>
          </a:p>
          <a:p>
            <a:r>
              <a:rPr lang="en-US" baseline="0" dirty="0" smtClean="0"/>
              <a:t>So if so component of the gradient is negative, we’re done.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if there is</a:t>
            </a:r>
            <a:r>
              <a:rPr lang="en-US" baseline="0" dirty="0" smtClean="0"/>
              <a:t> a negative gradient, we can move the solution to reduce the error.</a:t>
            </a:r>
          </a:p>
          <a:p>
            <a:r>
              <a:rPr lang="en-US" baseline="0" dirty="0" smtClean="0"/>
              <a:t>So we move one model parameter to the group with positive solution (the S group)</a:t>
            </a:r>
          </a:p>
          <a:p>
            <a:r>
              <a:rPr lang="en-US" baseline="0" dirty="0" err="1" smtClean="0"/>
              <a:t>Recompute</a:t>
            </a:r>
            <a:r>
              <a:rPr lang="en-US" baseline="0" dirty="0" smtClean="0"/>
              <a:t> the solution and see if its feasible.  If it is feasible, we go back to step 2.</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if</a:t>
            </a:r>
            <a:r>
              <a:rPr lang="en-US" baseline="0" dirty="0" smtClean="0"/>
              <a:t> its not feasible,  we modify it by moving it back towards the old solution until no model parameters are negative.</a:t>
            </a:r>
          </a:p>
          <a:p>
            <a:r>
              <a:rPr lang="en-US" baseline="0" dirty="0" smtClean="0"/>
              <a:t>Any model parameters that are zero are moved back to the equality group.</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59</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algorith</a:t>
            </a:r>
            <a:r>
              <a:rPr lang="en-US" baseline="0" dirty="0" smtClean="0"/>
              <a:t>m is implemented in </a:t>
            </a:r>
            <a:r>
              <a:rPr lang="en-US" baseline="0" dirty="0" err="1" smtClean="0"/>
              <a:t>MatLab</a:t>
            </a:r>
            <a:r>
              <a:rPr lang="en-US" baseline="0" dirty="0" smtClean="0"/>
              <a:t> and is very easy to use.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Density</a:t>
            </a:r>
            <a:r>
              <a:rPr lang="en-US" baseline="0" dirty="0" smtClean="0"/>
              <a:t> – inherently positive.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a:t>
            </a:r>
            <a:r>
              <a:rPr lang="en-US" baseline="0" dirty="0" smtClean="0"/>
              <a:t> field to estimate density.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 requirement that that solution minimize the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 this example, the true</a:t>
            </a:r>
            <a:r>
              <a:rPr lang="en-US" sz="1200" baseline="0" dirty="0" smtClean="0">
                <a:latin typeface="Times New Roman" pitchFamily="18" charset="0"/>
                <a:cs typeface="Times New Roman" pitchFamily="18" charset="0"/>
              </a:rPr>
              <a:t> model is a variable-density cube (bottom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inverse-square law gives the force (bell-shaped curve)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a:t>
            </a:r>
            <a:r>
              <a:rPr lang="en-US" sz="1200" baseline="0" dirty="0" err="1" smtClean="0">
                <a:latin typeface="Times New Roman" pitchFamily="18" charset="0"/>
                <a:cs typeface="Times New Roman" pitchFamily="18" charset="0"/>
              </a:rPr>
              <a:t>differnent</a:t>
            </a:r>
            <a:r>
              <a:rPr lang="en-US" sz="1200" baseline="0" dirty="0" smtClean="0">
                <a:latin typeface="Times New Roman" pitchFamily="18" charset="0"/>
                <a:cs typeface="Times New Roman" pitchFamily="18" charset="0"/>
              </a:rPr>
              <a:t> solutions are wildly different.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all satisfy the data (black) up to the noise.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non-negative solution (green) satisfies the data very well/</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7.7. (A) The  vertical force of gravity is measured on a horizontal line above a massive.  This cube contains a grid of </a:t>
            </a:r>
            <a:r>
              <a:rPr lang="en-US" sz="1200" i="1" dirty="0" smtClean="0">
                <a:latin typeface="Cambria Math" pitchFamily="18" charset="0"/>
                <a:ea typeface="Cambria Math" pitchFamily="18" charset="0"/>
                <a:cs typeface="Times New Roman" pitchFamily="18" charset="0"/>
              </a:rPr>
              <a:t>20×20</a:t>
            </a:r>
            <a:r>
              <a:rPr lang="en-US" sz="1200" dirty="0" smtClean="0">
                <a:latin typeface="Times New Roman" pitchFamily="18" charset="0"/>
                <a:cs typeface="Times New Roman" pitchFamily="18" charset="0"/>
              </a:rPr>
              <a:t> model parameters representing spatially-varying density, </a:t>
            </a:r>
            <a:r>
              <a:rPr lang="en-US" sz="1200" b="1" dirty="0" smtClean="0">
                <a:latin typeface="Cambria Math" pitchFamily="18" charset="0"/>
                <a:ea typeface="Cambria Math" pitchFamily="18" charset="0"/>
                <a:cs typeface="Times New Roman" pitchFamily="18" charset="0"/>
              </a:rPr>
              <a:t>m</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(colors). The equation </a:t>
            </a:r>
            <a:r>
              <a:rPr lang="en-US" sz="1200" b="1" dirty="0" smtClean="0">
                <a:latin typeface="Cambria Math" pitchFamily="18" charset="0"/>
                <a:ea typeface="Cambria Math" pitchFamily="18" charset="0"/>
                <a:cs typeface="Times New Roman" pitchFamily="18" charset="0"/>
              </a:rPr>
              <a:t>Gm</a:t>
            </a:r>
            <a:r>
              <a:rPr lang="en-US" sz="1200"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embodies Newton’s inverse-square law of gravity. (B) The </a:t>
            </a:r>
            <a:r>
              <a:rPr lang="en-US" sz="1200" i="1" dirty="0" smtClean="0">
                <a:latin typeface="Cambria Math" pitchFamily="18" charset="0"/>
                <a:ea typeface="Cambria Math" pitchFamily="18" charset="0"/>
                <a:cs typeface="Times New Roman" pitchFamily="18" charset="0"/>
              </a:rPr>
              <a:t>N=600</a:t>
            </a:r>
            <a:r>
              <a:rPr lang="en-US" sz="1200" dirty="0" smtClean="0">
                <a:latin typeface="Times New Roman" pitchFamily="18" charset="0"/>
                <a:cs typeface="Times New Roman" pitchFamily="18" charset="0"/>
              </a:rPr>
              <a:t> gravitational force observations</a:t>
            </a:r>
            <a:r>
              <a:rPr lang="en-US" sz="1200" b="1" dirty="0" smtClean="0">
                <a:latin typeface="Cambria Math" pitchFamily="18" charset="0"/>
                <a:ea typeface="Cambria Math" pitchFamily="18" charset="0"/>
                <a:cs typeface="Times New Roman" pitchFamily="18" charset="0"/>
              </a:rPr>
              <a:t> d</a:t>
            </a:r>
            <a:r>
              <a:rPr lang="en-US" sz="1200" baseline="30000" dirty="0" smtClean="0">
                <a:latin typeface="Cambria Math" pitchFamily="18" charset="0"/>
                <a:ea typeface="Cambria Math" pitchFamily="18" charset="0"/>
                <a:cs typeface="Times New Roman" pitchFamily="18" charset="0"/>
              </a:rPr>
              <a:t>obs</a:t>
            </a:r>
            <a:r>
              <a:rPr lang="en-US" sz="1200" dirty="0" smtClean="0">
                <a:latin typeface="Times New Roman" pitchFamily="18" charset="0"/>
                <a:cs typeface="Times New Roman" pitchFamily="18" charset="0"/>
              </a:rPr>
              <a:t> (black curve) and the gravitational force predicted by the natural solution (red curve, </a:t>
            </a:r>
            <a:r>
              <a:rPr lang="en-US" sz="1200" i="1" dirty="0" smtClean="0">
                <a:latin typeface="Cambria Math" pitchFamily="18" charset="0"/>
                <a:ea typeface="Cambria Math" pitchFamily="18" charset="0"/>
                <a:cs typeface="Times New Roman" pitchFamily="18" charset="0"/>
              </a:rPr>
              <a:t>p=15</a:t>
            </a:r>
            <a:r>
              <a:rPr lang="en-US" sz="1200" dirty="0" smtClean="0">
                <a:latin typeface="Times New Roman" pitchFamily="18" charset="0"/>
                <a:cs typeface="Times New Roman" pitchFamily="18" charset="0"/>
              </a:rPr>
              <a:t>) and non-negative least squares (green curve).  (C) True model. (D) Natural estimate of model, with </a:t>
            </a:r>
            <a:r>
              <a:rPr lang="en-US" sz="1200" i="1" dirty="0" smtClean="0">
                <a:latin typeface="Cambria Math" pitchFamily="18" charset="0"/>
                <a:ea typeface="Cambria Math" pitchFamily="18" charset="0"/>
                <a:cs typeface="Times New Roman" pitchFamily="18" charset="0"/>
              </a:rPr>
              <a:t>p=4</a:t>
            </a:r>
            <a:r>
              <a:rPr lang="en-US" sz="1200" dirty="0" smtClean="0">
                <a:latin typeface="Times New Roman" pitchFamily="18" charset="0"/>
                <a:cs typeface="Times New Roman" pitchFamily="18" charset="0"/>
              </a:rPr>
              <a:t>. (E) Natural estimate of model, with </a:t>
            </a:r>
            <a:r>
              <a:rPr lang="en-US" sz="1200" i="1" dirty="0" smtClean="0">
                <a:latin typeface="Cambria Math" pitchFamily="18" charset="0"/>
                <a:ea typeface="Cambria Math" pitchFamily="18" charset="0"/>
                <a:cs typeface="Times New Roman" pitchFamily="18" charset="0"/>
              </a:rPr>
              <a:t>p=15</a:t>
            </a:r>
            <a:r>
              <a:rPr lang="en-US" sz="1200" dirty="0" smtClean="0">
                <a:latin typeface="Times New Roman" pitchFamily="18" charset="0"/>
                <a:cs typeface="Times New Roman" pitchFamily="18" charset="0"/>
              </a:rPr>
              <a:t>. (F) Non-negative estimate of model.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gda07_06.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63</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describe the transformation</a:t>
            </a:r>
            <a:r>
              <a:rPr lang="en-US" baseline="0" dirty="0" smtClean="0"/>
              <a:t> of this problem </a:t>
            </a:r>
            <a:r>
              <a:rPr lang="en-US" dirty="0" smtClean="0"/>
              <a:t>into</a:t>
            </a:r>
            <a:r>
              <a:rPr lang="en-US" baseline="0" dirty="0" smtClean="0"/>
              <a:t> the previous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64</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wont do the derivation</a:t>
            </a:r>
            <a:r>
              <a:rPr lang="en-US" baseline="0" dirty="0" smtClean="0"/>
              <a:t> here, just state the result.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65</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set up a new matrix equation</a:t>
            </a:r>
          </a:p>
          <a:p>
            <a:r>
              <a:rPr lang="en-US" baseline="0" dirty="0" smtClean="0"/>
              <a:t>solve it by nonnegative least squares</a:t>
            </a:r>
          </a:p>
          <a:p>
            <a:r>
              <a:rPr lang="en-US" baseline="0" dirty="0" smtClean="0"/>
              <a:t>and then the error of the transformed problem is the solution to the original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66</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set up.</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67</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We</a:t>
            </a:r>
            <a:r>
              <a:rPr lang="en-US" sz="1200" baseline="0" dirty="0" smtClean="0">
                <a:latin typeface="Times New Roman" pitchFamily="18" charset="0"/>
                <a:cs typeface="Times New Roman" pitchFamily="18" charset="0"/>
              </a:rPr>
              <a:t> illustrate the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There are 3 constraints, shown in the first three figures.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union of the feasible areas is shown in the last figure.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a:t>
            </a:r>
            <a:r>
              <a:rPr lang="en-US" sz="1200" baseline="0" dirty="0" err="1" smtClean="0">
                <a:latin typeface="Times New Roman" pitchFamily="18" charset="0"/>
                <a:cs typeface="Times New Roman" pitchFamily="18" charset="0"/>
              </a:rPr>
              <a:t>methd</a:t>
            </a:r>
            <a:r>
              <a:rPr lang="en-US" sz="1200" baseline="0" dirty="0" smtClean="0">
                <a:latin typeface="Times New Roman" pitchFamily="18" charset="0"/>
                <a:cs typeface="Times New Roman" pitchFamily="18" charset="0"/>
              </a:rPr>
              <a:t> gives the point (</a:t>
            </a:r>
            <a:r>
              <a:rPr lang="en-US" sz="1200" baseline="0" dirty="0" err="1" smtClean="0">
                <a:latin typeface="Times New Roman" pitchFamily="18" charset="0"/>
                <a:cs typeface="Times New Roman" pitchFamily="18" charset="0"/>
              </a:rPr>
              <a:t>creen</a:t>
            </a:r>
            <a:r>
              <a:rPr lang="en-US" sz="1200" baseline="0" dirty="0" smtClean="0">
                <a:latin typeface="Times New Roman" pitchFamily="18" charset="0"/>
                <a:cs typeface="Times New Roman" pitchFamily="18" charset="0"/>
              </a:rPr>
              <a:t> circle) on the boundary of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feasible area that is as close as possible to the origin,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that is, the point where ||m|| (the distance to the origin)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is minimized.</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Example</a:t>
            </a:r>
            <a:r>
              <a:rPr lang="en-US" sz="1200" baseline="0" dirty="0" smtClean="0">
                <a:latin typeface="Times New Roman" pitchFamily="18" charset="0"/>
                <a:cs typeface="Times New Roman" pitchFamily="18" charset="0"/>
              </a:rPr>
              <a:t> with three constraints.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Each constraint is shown separately.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Their union is shown at right.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solution is the point in the feasible volume as close as possible to the origin.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7.8.  Exemplary solution of the problem of minimizing </a:t>
            </a:r>
            <a:r>
              <a:rPr lang="en-US" sz="1200" b="1" dirty="0" err="1" smtClean="0">
                <a:latin typeface="Cambria Math" pitchFamily="18" charset="0"/>
                <a:ea typeface="Cambria Math" pitchFamily="18" charset="0"/>
                <a:cs typeface="Times New Roman" pitchFamily="18" charset="0"/>
              </a:rPr>
              <a:t>m</a:t>
            </a:r>
            <a:r>
              <a:rPr lang="en-US" sz="1200" baseline="30000" dirty="0" err="1" smtClean="0">
                <a:latin typeface="Cambria Math" pitchFamily="18" charset="0"/>
                <a:ea typeface="Cambria Math" pitchFamily="18" charset="0"/>
                <a:cs typeface="Times New Roman" pitchFamily="18" charset="0"/>
              </a:rPr>
              <a:t>T</a:t>
            </a:r>
            <a:r>
              <a:rPr lang="en-US" sz="1200" b="1" dirty="0" err="1" smtClean="0">
                <a:latin typeface="Cambria Math" pitchFamily="18" charset="0"/>
                <a:ea typeface="Cambria Math" pitchFamily="18" charset="0"/>
                <a:cs typeface="Times New Roman" pitchFamily="18" charset="0"/>
              </a:rPr>
              <a:t>m</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with </a:t>
            </a:r>
            <a:r>
              <a:rPr lang="en-US" sz="1200" i="1" dirty="0" smtClean="0">
                <a:latin typeface="Cambria Math" pitchFamily="18" charset="0"/>
                <a:ea typeface="Cambria Math" pitchFamily="18" charset="0"/>
                <a:cs typeface="Times New Roman" pitchFamily="18" charset="0"/>
              </a:rPr>
              <a:t>N=3 </a:t>
            </a:r>
            <a:r>
              <a:rPr lang="en-US" sz="1200" dirty="0" smtClean="0">
                <a:latin typeface="Times New Roman" pitchFamily="18" charset="0"/>
                <a:cs typeface="Times New Roman" pitchFamily="18" charset="0"/>
              </a:rPr>
              <a:t> inequality constraints </a:t>
            </a:r>
            <a:r>
              <a:rPr lang="en-US" sz="1200" b="1" dirty="0" err="1" smtClean="0">
                <a:latin typeface="Times New Roman" pitchFamily="18" charset="0"/>
                <a:cs typeface="Times New Roman" pitchFamily="18" charset="0"/>
              </a:rPr>
              <a:t>Hm</a:t>
            </a:r>
            <a:r>
              <a:rPr lang="en-US" sz="1200" dirty="0" err="1" smtClean="0">
                <a:latin typeface="Cambria Math"/>
                <a:ea typeface="Cambria Math"/>
                <a:cs typeface="Times New Roman" pitchFamily="18" charset="0"/>
              </a:rPr>
              <a:t>≥</a:t>
            </a:r>
            <a:r>
              <a:rPr lang="en-US" sz="1200" b="1" dirty="0" err="1" smtClean="0">
                <a:latin typeface="Times New Roman" pitchFamily="18" charset="0"/>
                <a:cs typeface="Times New Roman" pitchFamily="18" charset="0"/>
              </a:rPr>
              <a:t>h</a:t>
            </a:r>
            <a:r>
              <a:rPr lang="en-US" sz="1200" dirty="0" smtClean="0">
                <a:latin typeface="Times New Roman" pitchFamily="18" charset="0"/>
                <a:cs typeface="Times New Roman" pitchFamily="18" charset="0"/>
              </a:rPr>
              <a:t>. (A-c) Each constraint divides the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plane into two half-places, one feasible and the other infeasible. (D) The intersection of the three feasible half-planes is polygonal in shape. The solution </a:t>
            </a:r>
            <a:r>
              <a:rPr lang="en-US" sz="1200" b="1" dirty="0" err="1" smtClean="0">
                <a:latin typeface="Cambria Math" pitchFamily="18" charset="0"/>
                <a:ea typeface="Cambria Math" pitchFamily="18" charset="0"/>
                <a:cs typeface="Times New Roman" pitchFamily="18" charset="0"/>
              </a:rPr>
              <a:t>m</a:t>
            </a:r>
            <a:r>
              <a:rPr lang="en-US" sz="1200"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cs typeface="Times New Roman" pitchFamily="18" charset="0"/>
              </a:rPr>
              <a:t> (green circle) is the point in feasible area that is closest to the origin.  Note that two of the three constrains are satisfied in the equality sense. </a:t>
            </a:r>
            <a:r>
              <a:rPr lang="en-US" sz="1200"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gda07_07</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a:t>
            </a:r>
            <a:r>
              <a:rPr lang="en-US" baseline="0" dirty="0" smtClean="0"/>
              <a:t> constrained least squares problem,</a:t>
            </a:r>
          </a:p>
          <a:p>
            <a:r>
              <a:rPr lang="en-US" baseline="0" dirty="0" smtClean="0"/>
              <a:t>minimize the prediction error W</a:t>
            </a:r>
          </a:p>
          <a:p>
            <a:r>
              <a:rPr lang="en-US" dirty="0" smtClean="0"/>
              <a:t>with a</a:t>
            </a:r>
            <a:r>
              <a:rPr lang="en-US" baseline="0" dirty="0" smtClean="0"/>
              <a:t> set of linear equality constraints.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won’t do the derivation</a:t>
            </a:r>
            <a:r>
              <a:rPr lang="en-US" baseline="0" dirty="0" smtClean="0"/>
              <a:t> here, just state the result.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not derive the transformation here. </a:t>
            </a:r>
            <a:r>
              <a:rPr lang="en-US" baseline="0" dirty="0" smtClean="0"/>
              <a:t> Note that it requires the SVD of the data kernel G</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is an example, using</a:t>
            </a:r>
            <a:r>
              <a:rPr lang="en-US" sz="1200" baseline="0" dirty="0" smtClean="0">
                <a:latin typeface="Times New Roman" pitchFamily="18" charset="0"/>
                <a:cs typeface="Times New Roman" pitchFamily="18" charset="0"/>
              </a:rPr>
              <a:t> the straight line problem.</a:t>
            </a:r>
          </a:p>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cs typeface="Times New Roman" pitchFamily="18" charset="0"/>
              </a:rPr>
              <a:t>only certain combinations of intercept (m1) and slope (m2) are feasible.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 The global minimum (orange circle) is outside the feasible area.</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constrained solution (green circle) gives a point on the boundary of the feasible area</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along the ridge of low error.</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(C) The constrained solution (green line) fits the data more poorly  than the unconstrained solution (red line)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7.9.  Problem of minimizing the prediction error </a:t>
            </a:r>
            <a:r>
              <a:rPr lang="en-US" sz="1200" i="1" dirty="0" smtClean="0">
                <a:latin typeface="Cambria Math" pitchFamily="18" charset="0"/>
                <a:ea typeface="Cambria Math" pitchFamily="18" charset="0"/>
                <a:cs typeface="Times New Roman" pitchFamily="18" charset="0"/>
              </a:rPr>
              <a:t>E</a:t>
            </a:r>
            <a:r>
              <a:rPr lang="en-US" sz="1200" dirty="0" smtClean="0">
                <a:latin typeface="Cambria Math" pitchFamily="18" charset="0"/>
                <a:ea typeface="Cambria Math" pitchFamily="18" charset="0"/>
                <a:cs typeface="Times New Roman" pitchFamily="18" charset="0"/>
              </a:rPr>
              <a:t> subject </a:t>
            </a:r>
            <a:r>
              <a:rPr lang="en-US" sz="1200" dirty="0" err="1" smtClean="0">
                <a:latin typeface="Cambria Math" pitchFamily="18" charset="0"/>
                <a:ea typeface="Cambria Math" pitchFamily="18" charset="0"/>
                <a:cs typeface="Times New Roman" pitchFamily="18" charset="0"/>
              </a:rPr>
              <a:t>to</a:t>
            </a:r>
            <a:r>
              <a:rPr lang="en-US" sz="1200" dirty="0" err="1" smtClean="0">
                <a:latin typeface="Times New Roman" pitchFamily="18" charset="0"/>
                <a:cs typeface="Times New Roman" pitchFamily="18" charset="0"/>
              </a:rPr>
              <a:t>inequality</a:t>
            </a:r>
            <a:r>
              <a:rPr lang="en-US" sz="1200" dirty="0" smtClean="0">
                <a:latin typeface="Times New Roman" pitchFamily="18" charset="0"/>
                <a:cs typeface="Times New Roman" pitchFamily="18" charset="0"/>
              </a:rPr>
              <a:t> constraints, applied to the straight line problem. (A) Feasible region of the model parameters (the intercept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slope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of the straight line).  The unconstrained solution (orange circle) is outside the feasible region, but the constrained solution (green circle) is outside of it. (B) The unconstrained solution (orange circle) is at the global minimum of the prediction error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cs typeface="Times New Roman" pitchFamily="18" charset="0"/>
              </a:rPr>
              <a:t> while the constrained solution is not. (C) Plot of the data </a:t>
            </a:r>
            <a:r>
              <a:rPr lang="en-US" sz="1200" i="1" dirty="0" smtClean="0">
                <a:latin typeface="Cambria Math" pitchFamily="18" charset="0"/>
                <a:ea typeface="Cambria Math" pitchFamily="18" charset="0"/>
                <a:cs typeface="Times New Roman" pitchFamily="18" charset="0"/>
              </a:rPr>
              <a:t>d(z)</a:t>
            </a:r>
            <a:r>
              <a:rPr lang="en-US" sz="1200" dirty="0" smtClean="0">
                <a:latin typeface="Times New Roman" pitchFamily="18" charset="0"/>
                <a:cs typeface="Times New Roman" pitchFamily="18" charset="0"/>
              </a:rPr>
              <a:t> showing true data (black line), observed data (black circles), unconstrained prediction (red line) and constrained prediction (green line).  </a:t>
            </a:r>
            <a:r>
              <a:rPr lang="en-US" sz="1200"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gda07_08.</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requirement that the solution</a:t>
            </a:r>
            <a:r>
              <a:rPr lang="en-US" baseline="0" dirty="0" smtClean="0"/>
              <a:t> is – of all the solutions that minimize the</a:t>
            </a:r>
          </a:p>
          <a:p>
            <a:r>
              <a:rPr lang="en-US" baseline="0" dirty="0" smtClean="0"/>
              <a:t>error – the one with the smallest solution length.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do in </a:t>
            </a:r>
            <a:r>
              <a:rPr lang="en-US" dirty="0" err="1" smtClean="0"/>
              <a:t>MatLab</a:t>
            </a:r>
            <a:r>
              <a:rPr lang="en-US"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SVD</a:t>
            </a:r>
            <a:r>
              <a:rPr lang="en-US" baseline="0" dirty="0" smtClean="0"/>
              <a:t> decomposes the solution into a left and right </a:t>
            </a:r>
            <a:r>
              <a:rPr lang="en-US" baseline="0" dirty="0" err="1" smtClean="0"/>
              <a:t>eigenvalue</a:t>
            </a:r>
            <a:r>
              <a:rPr lang="en-US" baseline="0" dirty="0" smtClean="0"/>
              <a:t> matrix and a </a:t>
            </a:r>
            <a:r>
              <a:rPr lang="en-US" baseline="0" dirty="0" err="1" smtClean="0"/>
              <a:t>diaginal</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the two</a:t>
            </a:r>
            <a:r>
              <a:rPr lang="en-US" baseline="0" dirty="0" smtClean="0"/>
              <a:t> </a:t>
            </a:r>
            <a:r>
              <a:rPr lang="en-US" baseline="0" dirty="0" err="1" smtClean="0"/>
              <a:t>eigenvalue</a:t>
            </a:r>
            <a:r>
              <a:rPr lang="en-US" baseline="0" dirty="0" smtClean="0"/>
              <a:t> matrices are </a:t>
            </a:r>
            <a:r>
              <a:rPr lang="en-US" baseline="0" dirty="0" err="1" smtClean="0"/>
              <a:t>orthonormal</a:t>
            </a:r>
            <a:r>
              <a:rPr lang="en-US" baseline="0" dirty="0" smtClean="0"/>
              <a:t>.</a:t>
            </a:r>
          </a:p>
          <a:p>
            <a:r>
              <a:rPr lang="en-US" baseline="0" dirty="0" smtClean="0"/>
              <a:t>The lambdas are called singular values.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12</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Equality and Inequality Constraints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latin typeface="Times New Roman" pitchFamily="18" charset="0"/>
                <a:cs typeface="Times New Roman" pitchFamily="18" charset="0"/>
              </a:rPr>
              <a:t>singular value decomposition</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3048000" y="1143000"/>
            <a:ext cx="2743200" cy="838200"/>
          </a:xfrm>
          <a:prstGeom prst="rect">
            <a:avLst/>
          </a:prstGeom>
          <a:noFill/>
          <a:ln w="9525">
            <a:noFill/>
            <a:miter lim="800000"/>
            <a:headEnd/>
            <a:tailEnd/>
          </a:ln>
        </p:spPr>
      </p:pic>
      <p:sp>
        <p:nvSpPr>
          <p:cNvPr id="11" name="Title 1"/>
          <p:cNvSpPr txBox="1">
            <a:spLocks/>
          </p:cNvSpPr>
          <p:nvPr/>
        </p:nvSpPr>
        <p:spPr>
          <a:xfrm>
            <a:off x="457200" y="2286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U</a:t>
            </a:r>
            <a:r>
              <a:rPr kumimoji="0" lang="en-US" sz="44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U</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and   </a:t>
            </a:r>
            <a:r>
              <a:rPr kumimoji="0" lang="en-US" sz="44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V</a:t>
            </a:r>
            <a:r>
              <a:rPr kumimoji="0" lang="en-US" sz="44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44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V</a:t>
            </a:r>
            <a:r>
              <a:rPr kumimoji="0" lang="en-US" sz="4400" b="0"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I</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pic>
        <p:nvPicPr>
          <p:cNvPr id="11266" name="Picture 2"/>
          <p:cNvPicPr>
            <a:picLocks noChangeAspect="1" noChangeArrowheads="1"/>
          </p:cNvPicPr>
          <p:nvPr/>
        </p:nvPicPr>
        <p:blipFill>
          <a:blip r:embed="rId4" cstate="print"/>
          <a:srcRect/>
          <a:stretch>
            <a:fillRect/>
          </a:stretch>
        </p:blipFill>
        <p:spPr bwMode="auto">
          <a:xfrm>
            <a:off x="2057400" y="3733800"/>
            <a:ext cx="4419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latin typeface="Times New Roman" pitchFamily="18" charset="0"/>
                <a:cs typeface="Times New Roman" pitchFamily="18" charset="0"/>
              </a:rPr>
              <a:t>suppose only </a:t>
            </a:r>
            <a:r>
              <a:rPr lang="en-US" i="1"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a:t>
            </a:r>
            <a:r>
              <a:rPr lang="el-GR" i="1" dirty="0" smtClean="0">
                <a:latin typeface="Cambria Math"/>
                <a:ea typeface="Cambria Math"/>
                <a:cs typeface="Times New Roman" pitchFamily="18" charset="0"/>
              </a:rPr>
              <a:t>λ</a:t>
            </a:r>
            <a:r>
              <a:rPr lang="en-US" dirty="0" smtClean="0">
                <a:latin typeface="Times New Roman" pitchFamily="18" charset="0"/>
                <a:cs typeface="Times New Roman" pitchFamily="18" charset="0"/>
              </a:rPr>
              <a:t>’s are non-zero</a:t>
            </a:r>
            <a:endParaRPr lang="en-US"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3" cstate="print"/>
          <a:srcRect/>
          <a:stretch>
            <a:fillRect/>
          </a:stretch>
        </p:blipFill>
        <p:spPr bwMode="auto">
          <a:xfrm>
            <a:off x="1524000" y="2057400"/>
            <a:ext cx="5715000" cy="2695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latin typeface="Times New Roman" pitchFamily="18" charset="0"/>
                <a:cs typeface="Times New Roman" pitchFamily="18" charset="0"/>
              </a:rPr>
              <a:t>suppose only </a:t>
            </a:r>
            <a:r>
              <a:rPr lang="en-US" i="1"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a:t>
            </a:r>
            <a:r>
              <a:rPr lang="el-GR" i="1" dirty="0" smtClean="0">
                <a:latin typeface="Cambria Math"/>
                <a:ea typeface="Cambria Math"/>
                <a:cs typeface="Times New Roman" pitchFamily="18" charset="0"/>
              </a:rPr>
              <a:t>λ</a:t>
            </a:r>
            <a:r>
              <a:rPr lang="en-US" dirty="0" smtClean="0">
                <a:latin typeface="Times New Roman" pitchFamily="18" charset="0"/>
                <a:cs typeface="Times New Roman" pitchFamily="18" charset="0"/>
              </a:rPr>
              <a:t>’s are non-zero</a:t>
            </a: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srcRect/>
          <a:stretch>
            <a:fillRect/>
          </a:stretch>
        </p:blipFill>
        <p:spPr bwMode="auto">
          <a:xfrm>
            <a:off x="1143000" y="2362200"/>
            <a:ext cx="2743200" cy="838200"/>
          </a:xfrm>
          <a:prstGeom prst="rect">
            <a:avLst/>
          </a:prstGeom>
          <a:noFill/>
          <a:ln w="9525">
            <a:noFill/>
            <a:miter lim="800000"/>
            <a:headEnd/>
            <a:tailEnd/>
          </a:ln>
        </p:spPr>
      </p:pic>
      <p:sp>
        <p:nvSpPr>
          <p:cNvPr id="5" name="Right Arrow 4"/>
          <p:cNvSpPr/>
          <p:nvPr/>
        </p:nvSpPr>
        <p:spPr>
          <a:xfrm>
            <a:off x="3962400" y="2514600"/>
            <a:ext cx="1447800" cy="533400"/>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p:cNvPicPr>
            <a:picLocks noChangeAspect="1" noChangeArrowheads="1"/>
          </p:cNvPicPr>
          <p:nvPr/>
        </p:nvPicPr>
        <p:blipFill>
          <a:blip r:embed="rId4" cstate="print"/>
          <a:srcRect/>
          <a:stretch>
            <a:fillRect/>
          </a:stretch>
        </p:blipFill>
        <p:spPr bwMode="auto">
          <a:xfrm>
            <a:off x="5715000" y="2362200"/>
            <a:ext cx="1905000" cy="762000"/>
          </a:xfrm>
          <a:prstGeom prst="rect">
            <a:avLst/>
          </a:prstGeom>
          <a:noFill/>
          <a:ln w="9525">
            <a:noFill/>
            <a:miter lim="800000"/>
            <a:headEnd/>
            <a:tailEnd/>
          </a:ln>
        </p:spPr>
      </p:pic>
      <p:sp>
        <p:nvSpPr>
          <p:cNvPr id="7" name="Freeform 6"/>
          <p:cNvSpPr/>
          <p:nvPr/>
        </p:nvSpPr>
        <p:spPr>
          <a:xfrm>
            <a:off x="3962400" y="2983043"/>
            <a:ext cx="1958715" cy="1512757"/>
          </a:xfrm>
          <a:custGeom>
            <a:avLst/>
            <a:gdLst>
              <a:gd name="connsiteX0" fmla="*/ 1456545 w 1456545"/>
              <a:gd name="connsiteY0" fmla="*/ 0 h 1424065"/>
              <a:gd name="connsiteX1" fmla="*/ 227351 w 1456545"/>
              <a:gd name="connsiteY1" fmla="*/ 734518 h 1424065"/>
              <a:gd name="connsiteX2" fmla="*/ 92440 w 1456545"/>
              <a:gd name="connsiteY2" fmla="*/ 1424065 h 1424065"/>
            </a:gdLst>
            <a:ahLst/>
            <a:cxnLst>
              <a:cxn ang="0">
                <a:pos x="connsiteX0" y="connsiteY0"/>
              </a:cxn>
              <a:cxn ang="0">
                <a:pos x="connsiteX1" y="connsiteY1"/>
              </a:cxn>
              <a:cxn ang="0">
                <a:pos x="connsiteX2" y="connsiteY2"/>
              </a:cxn>
            </a:cxnLst>
            <a:rect l="l" t="t" r="r" b="b"/>
            <a:pathLst>
              <a:path w="1456545" h="1424065">
                <a:moveTo>
                  <a:pt x="1456545" y="0"/>
                </a:moveTo>
                <a:cubicBezTo>
                  <a:pt x="955623" y="248587"/>
                  <a:pt x="454702" y="497174"/>
                  <a:pt x="227351" y="734518"/>
                </a:cubicBezTo>
                <a:cubicBezTo>
                  <a:pt x="0" y="971862"/>
                  <a:pt x="46220" y="1197963"/>
                  <a:pt x="92440" y="1424065"/>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p:cNvSpPr txBox="1">
            <a:spLocks/>
          </p:cNvSpPr>
          <p:nvPr/>
        </p:nvSpPr>
        <p:spPr>
          <a:xfrm>
            <a:off x="2971800" y="4419600"/>
            <a:ext cx="2286000" cy="1752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only first </a:t>
            </a:r>
            <a:r>
              <a:rPr kumimoji="0" lang="en-US" sz="4400" b="0" i="1"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p</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columns</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of </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U</a:t>
            </a:r>
            <a:endParaRPr kumimoji="0" lang="en-US" sz="4400" b="1"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9" name="Title 1"/>
          <p:cNvSpPr txBox="1">
            <a:spLocks/>
          </p:cNvSpPr>
          <p:nvPr/>
        </p:nvSpPr>
        <p:spPr>
          <a:xfrm>
            <a:off x="6172200" y="4419600"/>
            <a:ext cx="2286000" cy="1752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only first </a:t>
            </a:r>
            <a:r>
              <a:rPr kumimoji="0" lang="en-US" sz="4400" b="0" i="1"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p </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columns</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of </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V</a:t>
            </a:r>
            <a:endParaRPr kumimoji="0" lang="en-US" sz="4400" b="1"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0" name="Freeform 9"/>
          <p:cNvSpPr/>
          <p:nvPr/>
        </p:nvSpPr>
        <p:spPr>
          <a:xfrm flipH="1">
            <a:off x="7162800" y="3124200"/>
            <a:ext cx="152400" cy="1295400"/>
          </a:xfrm>
          <a:custGeom>
            <a:avLst/>
            <a:gdLst>
              <a:gd name="connsiteX0" fmla="*/ 1456545 w 1456545"/>
              <a:gd name="connsiteY0" fmla="*/ 0 h 1424065"/>
              <a:gd name="connsiteX1" fmla="*/ 227351 w 1456545"/>
              <a:gd name="connsiteY1" fmla="*/ 734518 h 1424065"/>
              <a:gd name="connsiteX2" fmla="*/ 92440 w 1456545"/>
              <a:gd name="connsiteY2" fmla="*/ 1424065 h 1424065"/>
            </a:gdLst>
            <a:ahLst/>
            <a:cxnLst>
              <a:cxn ang="0">
                <a:pos x="connsiteX0" y="connsiteY0"/>
              </a:cxn>
              <a:cxn ang="0">
                <a:pos x="connsiteX1" y="connsiteY1"/>
              </a:cxn>
              <a:cxn ang="0">
                <a:pos x="connsiteX2" y="connsiteY2"/>
              </a:cxn>
            </a:cxnLst>
            <a:rect l="l" t="t" r="r" b="b"/>
            <a:pathLst>
              <a:path w="1456545" h="1424065">
                <a:moveTo>
                  <a:pt x="1456545" y="0"/>
                </a:moveTo>
                <a:cubicBezTo>
                  <a:pt x="955623" y="248587"/>
                  <a:pt x="454702" y="497174"/>
                  <a:pt x="227351" y="734518"/>
                </a:cubicBezTo>
                <a:cubicBezTo>
                  <a:pt x="0" y="971862"/>
                  <a:pt x="46220" y="1197963"/>
                  <a:pt x="92440" y="1424065"/>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981200"/>
          </a:xfrm>
        </p:spPr>
        <p:txBody>
          <a:bodyPr>
            <a:normAutofit fontScale="90000"/>
          </a:bodyPr>
          <a:lstStyle/>
          <a:p>
            <a:r>
              <a:rPr lang="en-US" b="1" dirty="0" err="1" smtClean="0">
                <a:latin typeface="Times New Roman" pitchFamily="18" charset="0"/>
                <a:cs typeface="Times New Roman" pitchFamily="18" charset="0"/>
              </a:rPr>
              <a:t>U</a:t>
            </a:r>
            <a:r>
              <a:rPr lang="en-US" baseline="-25000" dirty="0" err="1" smtClean="0">
                <a:latin typeface="Times New Roman" pitchFamily="18" charset="0"/>
                <a:cs typeface="Times New Roman" pitchFamily="18" charset="0"/>
              </a:rPr>
              <a:t>p</a:t>
            </a:r>
            <a:r>
              <a:rPr lang="en-US" baseline="30000" dirty="0" err="1" smtClean="0">
                <a:latin typeface="Times New Roman" pitchFamily="18" charset="0"/>
                <a:cs typeface="Times New Roman" pitchFamily="18" charset="0"/>
              </a:rPr>
              <a:t>T</a:t>
            </a:r>
            <a:r>
              <a:rPr lang="en-US" b="1" dirty="0" err="1" smtClean="0">
                <a:latin typeface="Times New Roman" pitchFamily="18" charset="0"/>
                <a:cs typeface="Times New Roman" pitchFamily="18" charset="0"/>
              </a:rPr>
              <a:t>U</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p</a:t>
            </a:r>
            <a:r>
              <a:rPr lang="en-US" baseline="30000" dirty="0" err="1" smtClean="0">
                <a:latin typeface="Times New Roman" pitchFamily="18" charset="0"/>
                <a:cs typeface="Times New Roman" pitchFamily="18" charset="0"/>
              </a:rPr>
              <a:t>T</a:t>
            </a:r>
            <a:r>
              <a:rPr lang="en-US" b="1"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I</a:t>
            </a:r>
            <a:br>
              <a:rPr lang="en-US"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since vectors mutually </a:t>
            </a:r>
            <a:r>
              <a:rPr lang="en-US" dirty="0" err="1" smtClean="0">
                <a:latin typeface="Times New Roman" pitchFamily="18" charset="0"/>
                <a:cs typeface="Times New Roman" pitchFamily="18" charset="0"/>
              </a:rPr>
              <a:t>pependicular</a:t>
            </a:r>
            <a:r>
              <a:rPr lang="en-US" dirty="0" smtClean="0">
                <a:latin typeface="Times New Roman" pitchFamily="18" charset="0"/>
                <a:cs typeface="Times New Roman" pitchFamily="18" charset="0"/>
              </a:rPr>
              <a:t> and of unit length</a:t>
            </a:r>
            <a:endParaRPr lang="en-US" dirty="0">
              <a:latin typeface="Times New Roman" pitchFamily="18" charset="0"/>
              <a:cs typeface="Times New Roman" pitchFamily="18" charset="0"/>
            </a:endParaRPr>
          </a:p>
        </p:txBody>
      </p:sp>
      <p:sp>
        <p:nvSpPr>
          <p:cNvPr id="11" name="Title 1"/>
          <p:cNvSpPr txBox="1">
            <a:spLocks/>
          </p:cNvSpPr>
          <p:nvPr/>
        </p:nvSpPr>
        <p:spPr>
          <a:xfrm>
            <a:off x="0" y="3733800"/>
            <a:ext cx="9144000" cy="1981200"/>
          </a:xfrm>
          <a:prstGeom prst="rect">
            <a:avLst/>
          </a:prstGeom>
        </p:spPr>
        <p:txBody>
          <a:bodyPr vert="horz" lIns="91440" tIns="45720" rIns="91440" bIns="45720" rtlCol="0" anchor="ctr">
            <a:normAutofit fontScale="97500"/>
          </a:bodyPr>
          <a:lstStyle/>
          <a:p>
            <a:pPr lvl="0" algn="ctr">
              <a:spcBef>
                <a:spcPct val="0"/>
              </a:spcBef>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U</a:t>
            </a:r>
            <a:r>
              <a:rPr kumimoji="0" lang="en-US" sz="4400" b="0" i="0" u="none" strike="noStrike" kern="1200" cap="none" spc="0" normalizeH="0" baseline="-25000" noProof="0" dirty="0" smtClean="0">
                <a:ln>
                  <a:noFill/>
                </a:ln>
                <a:solidFill>
                  <a:schemeClr val="tx1"/>
                </a:solidFill>
                <a:effectLst/>
                <a:uLnTx/>
                <a:uFillTx/>
                <a:latin typeface="Times New Roman" pitchFamily="18" charset="0"/>
                <a:ea typeface="+mj-ea"/>
                <a:cs typeface="Times New Roman" pitchFamily="18" charset="0"/>
              </a:rPr>
              <a:t>p</a:t>
            </a:r>
            <a:r>
              <a:rPr lang="en-US" sz="4400" b="1" dirty="0" err="1" smtClean="0">
                <a:latin typeface="Times New Roman" pitchFamily="18" charset="0"/>
                <a:cs typeface="Times New Roman" pitchFamily="18" charset="0"/>
              </a:rPr>
              <a:t>U</a:t>
            </a:r>
            <a:r>
              <a:rPr lang="en-US" sz="4400" baseline="-25000" dirty="0" err="1" smtClean="0">
                <a:latin typeface="Times New Roman" pitchFamily="18" charset="0"/>
                <a:cs typeface="Times New Roman" pitchFamily="18" charset="0"/>
              </a:rPr>
              <a:t>p</a:t>
            </a:r>
            <a:r>
              <a:rPr lang="en-US" sz="4400" baseline="30000" dirty="0" err="1" smtClean="0">
                <a:latin typeface="Times New Roman" pitchFamily="18" charset="0"/>
                <a:cs typeface="Times New Roman" pitchFamily="18" charset="0"/>
              </a:rPr>
              <a:t>T</a:t>
            </a:r>
            <a:r>
              <a:rPr kumimoji="0" lang="en-US" sz="4400" b="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and </a:t>
            </a:r>
            <a:r>
              <a:rPr kumimoji="0" lang="en-US" sz="4400" b="1"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V</a:t>
            </a:r>
            <a:r>
              <a:rPr kumimoji="0" lang="en-US" sz="4400" b="0" i="0" u="none" strike="noStrike" kern="1200" cap="none" spc="0" normalizeH="0" baseline="-25000" noProof="0" dirty="0" err="1" smtClean="0">
                <a:ln>
                  <a:noFill/>
                </a:ln>
                <a:solidFill>
                  <a:schemeClr val="tx1"/>
                </a:solidFill>
                <a:effectLst/>
                <a:uLnTx/>
                <a:uFillTx/>
                <a:latin typeface="Times New Roman" pitchFamily="18" charset="0"/>
                <a:ea typeface="+mj-ea"/>
                <a:cs typeface="Times New Roman" pitchFamily="18" charset="0"/>
              </a:rPr>
              <a:t>p</a:t>
            </a:r>
            <a:r>
              <a:rPr lang="en-US" sz="4400" b="1" dirty="0" err="1" smtClean="0">
                <a:latin typeface="Times New Roman" pitchFamily="18" charset="0"/>
                <a:cs typeface="Times New Roman" pitchFamily="18" charset="0"/>
              </a:rPr>
              <a:t>V</a:t>
            </a:r>
            <a:r>
              <a:rPr lang="en-US" sz="4400" baseline="-25000" dirty="0" err="1" smtClean="0">
                <a:latin typeface="Times New Roman" pitchFamily="18" charset="0"/>
                <a:cs typeface="Times New Roman" pitchFamily="18" charset="0"/>
              </a:rPr>
              <a:t>p</a:t>
            </a:r>
            <a:r>
              <a:rPr lang="en-US" sz="4400" baseline="30000" dirty="0" err="1" smtClean="0">
                <a:latin typeface="Times New Roman" pitchFamily="18" charset="0"/>
                <a:cs typeface="Times New Roman" pitchFamily="18" charset="0"/>
              </a:rPr>
              <a:t>T</a:t>
            </a:r>
            <a:r>
              <a:rPr kumimoji="0" lang="en-US" sz="4400" b="0" i="0"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b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since vectors do not span entire space</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latin typeface="Times New Roman" pitchFamily="18" charset="0"/>
                <a:ea typeface="Cambria Math" pitchFamily="18" charset="0"/>
                <a:cs typeface="Times New Roman" pitchFamily="18" charset="0"/>
              </a:rPr>
              <a:t>The Natural Solution</a:t>
            </a:r>
            <a:endParaRPr lang="en-US" dirty="0">
              <a:latin typeface="Times New Roman" pitchFamily="18" charset="0"/>
              <a:ea typeface="Cambria Math" pitchFamily="18" charset="0"/>
              <a:cs typeface="Times New Roman" pitchFamily="18" charset="0"/>
            </a:endParaRPr>
          </a:p>
        </p:txBody>
      </p:sp>
      <p:pic>
        <p:nvPicPr>
          <p:cNvPr id="15362" name="Picture 2"/>
          <p:cNvPicPr>
            <a:picLocks noGrp="1" noChangeAspect="1" noChangeArrowheads="1"/>
          </p:cNvPicPr>
          <p:nvPr>
            <p:ph idx="1"/>
          </p:nvPr>
        </p:nvPicPr>
        <p:blipFill>
          <a:blip r:embed="rId3" cstate="print"/>
          <a:srcRect/>
          <a:stretch>
            <a:fillRect/>
          </a:stretch>
        </p:blipFill>
        <p:spPr bwMode="auto">
          <a:xfrm>
            <a:off x="1905000" y="2667000"/>
            <a:ext cx="562356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latin typeface="Times New Roman" pitchFamily="18" charset="0"/>
                <a:ea typeface="Cambria Math" pitchFamily="18" charset="0"/>
                <a:cs typeface="Times New Roman" pitchFamily="18" charset="0"/>
              </a:rPr>
              <a:t>The Natural Solution</a:t>
            </a:r>
            <a:endParaRPr lang="en-US" dirty="0">
              <a:latin typeface="Times New Roman" pitchFamily="18" charset="0"/>
              <a:ea typeface="Cambria Math" pitchFamily="18" charset="0"/>
              <a:cs typeface="Times New Roman" pitchFamily="18" charset="0"/>
            </a:endParaRPr>
          </a:p>
        </p:txBody>
      </p:sp>
      <p:pic>
        <p:nvPicPr>
          <p:cNvPr id="15362" name="Picture 2"/>
          <p:cNvPicPr>
            <a:picLocks noGrp="1" noChangeAspect="1" noChangeArrowheads="1"/>
          </p:cNvPicPr>
          <p:nvPr>
            <p:ph idx="1"/>
          </p:nvPr>
        </p:nvPicPr>
        <p:blipFill>
          <a:blip r:embed="rId3" cstate="print"/>
          <a:srcRect/>
          <a:stretch>
            <a:fillRect/>
          </a:stretch>
        </p:blipFill>
        <p:spPr bwMode="auto">
          <a:xfrm>
            <a:off x="1905000" y="2667000"/>
            <a:ext cx="5623560" cy="1371600"/>
          </a:xfrm>
          <a:prstGeom prst="rect">
            <a:avLst/>
          </a:prstGeom>
          <a:noFill/>
          <a:ln w="9525">
            <a:noFill/>
            <a:miter lim="800000"/>
            <a:headEnd/>
            <a:tailEnd/>
          </a:ln>
        </p:spPr>
      </p:pic>
      <p:sp>
        <p:nvSpPr>
          <p:cNvPr id="4" name="Freeform 3"/>
          <p:cNvSpPr/>
          <p:nvPr/>
        </p:nvSpPr>
        <p:spPr>
          <a:xfrm>
            <a:off x="4953000" y="4191000"/>
            <a:ext cx="1074057" cy="1509486"/>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5" name="Rectangle 4"/>
          <p:cNvSpPr/>
          <p:nvPr/>
        </p:nvSpPr>
        <p:spPr>
          <a:xfrm>
            <a:off x="6096000" y="4876800"/>
            <a:ext cx="2286000" cy="1569660"/>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natural generalized inverse </a:t>
            </a:r>
            <a:r>
              <a:rPr lang="en-US" sz="3200" b="1" dirty="0" smtClean="0">
                <a:solidFill>
                  <a:srgbClr val="FF0000"/>
                </a:solidFill>
                <a:latin typeface="Cambria Math" pitchFamily="18" charset="0"/>
                <a:ea typeface="Cambria Math" pitchFamily="18" charset="0"/>
                <a:cs typeface="Times New Roman" pitchFamily="18" charset="0"/>
              </a:rPr>
              <a:t>G</a:t>
            </a:r>
            <a:r>
              <a:rPr lang="en-US" sz="3200" baseline="30000" dirty="0" smtClean="0">
                <a:solidFill>
                  <a:srgbClr val="FF0000"/>
                </a:solidFill>
                <a:latin typeface="Cambria Math" pitchFamily="18" charset="0"/>
                <a:ea typeface="Cambria Math" pitchFamily="18" charset="0"/>
                <a:cs typeface="Times New Roman" pitchFamily="18" charset="0"/>
              </a:rPr>
              <a:t>-g</a:t>
            </a:r>
            <a:endParaRPr lang="en-US" sz="3200" baseline="30000" dirty="0">
              <a:solidFill>
                <a:srgbClr val="FF0000"/>
              </a:solidFill>
              <a:latin typeface="Cambria Math" pitchFamily="18" charset="0"/>
              <a:ea typeface="Cambria Math" pitchFamily="18" charset="0"/>
              <a:cs typeface="Times New Roman" pitchFamily="18" charset="0"/>
            </a:endParaRPr>
          </a:p>
        </p:txBody>
      </p:sp>
      <p:sp>
        <p:nvSpPr>
          <p:cNvPr id="7" name="Rounded Rectangle 6"/>
          <p:cNvSpPr/>
          <p:nvPr/>
        </p:nvSpPr>
        <p:spPr>
          <a:xfrm>
            <a:off x="4267200" y="2819400"/>
            <a:ext cx="2514600" cy="1219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pitchFamily="18" charset="0"/>
              </a:rPr>
              <a:t>resolution and covariance</a:t>
            </a:r>
            <a:endParaRPr lang="en-US" dirty="0">
              <a:latin typeface="Times"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838200" y="1828800"/>
            <a:ext cx="7528560" cy="990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38200" y="3048000"/>
            <a:ext cx="7726680" cy="9906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762000" y="4191000"/>
            <a:ext cx="5334000" cy="1066800"/>
          </a:xfrm>
          <a:prstGeom prst="rect">
            <a:avLst/>
          </a:prstGeom>
          <a:noFill/>
          <a:ln w="9525">
            <a:noFill/>
            <a:miter lim="800000"/>
            <a:headEnd/>
            <a:tailEnd/>
          </a:ln>
        </p:spPr>
      </p:pic>
      <p:pic>
        <p:nvPicPr>
          <p:cNvPr id="9" name="Picture 5"/>
          <p:cNvPicPr>
            <a:picLocks noChangeAspect="1" noChangeArrowheads="1"/>
          </p:cNvPicPr>
          <p:nvPr/>
        </p:nvPicPr>
        <p:blipFill>
          <a:blip r:embed="rId6" cstate="print"/>
          <a:srcRect/>
          <a:stretch>
            <a:fillRect/>
          </a:stretch>
        </p:blipFill>
        <p:spPr bwMode="auto">
          <a:xfrm>
            <a:off x="1676400" y="5105400"/>
            <a:ext cx="6754091"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62600"/>
          </a:xfrm>
        </p:spPr>
        <p:txBody>
          <a:bodyPr>
            <a:normAutofit/>
          </a:bodyPr>
          <a:lstStyle/>
          <a:p>
            <a:pPr lvl="0">
              <a:defRPr/>
            </a:pPr>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Application of SVD to other types of prior information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to</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equality constraints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Math" pitchFamily="18" charset="0"/>
                <a:ea typeface="Cambria Math" pitchFamily="18" charset="0"/>
              </a:rPr>
              <a:t>general solution to linear inverse problem</a:t>
            </a:r>
            <a:endParaRPr lang="en-US" dirty="0">
              <a:latin typeface="Cambria Math" pitchFamily="18" charset="0"/>
              <a:ea typeface="Cambria Math"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133600" y="1905000"/>
            <a:ext cx="48196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514600" y="4343400"/>
            <a:ext cx="4114800" cy="9569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133600" y="1905000"/>
            <a:ext cx="48196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514600" y="4343400"/>
            <a:ext cx="4114800" cy="956930"/>
          </a:xfrm>
          <a:prstGeom prst="rect">
            <a:avLst/>
          </a:prstGeom>
          <a:noFill/>
          <a:ln w="9525">
            <a:noFill/>
            <a:miter lim="800000"/>
            <a:headEnd/>
            <a:tailEnd/>
          </a:ln>
        </p:spPr>
      </p:pic>
      <p:sp>
        <p:nvSpPr>
          <p:cNvPr id="6" name="Freeform 5"/>
          <p:cNvSpPr/>
          <p:nvPr/>
        </p:nvSpPr>
        <p:spPr>
          <a:xfrm>
            <a:off x="4876800" y="3429000"/>
            <a:ext cx="1447800" cy="838200"/>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Rectangle 6"/>
          <p:cNvSpPr/>
          <p:nvPr/>
        </p:nvSpPr>
        <p:spPr>
          <a:xfrm>
            <a:off x="6400800" y="3429000"/>
            <a:ext cx="2514600" cy="584775"/>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2 lectures ago</a:t>
            </a:r>
            <a:endParaRPr lang="en-US" sz="3200" baseline="30000" dirty="0">
              <a:solidFill>
                <a:srgbClr val="FF0000"/>
              </a:solidFill>
              <a:latin typeface="Cambria Math" pitchFamily="18" charset="0"/>
              <a:ea typeface="Cambria Math" pitchFamily="18" charset="0"/>
              <a:cs typeface="Times New Roman" pitchFamily="18" charset="0"/>
            </a:endParaRPr>
          </a:p>
        </p:txBody>
      </p:sp>
      <p:sp>
        <p:nvSpPr>
          <p:cNvPr id="9" name="Title 1"/>
          <p:cNvSpPr>
            <a:spLocks noGrp="1"/>
          </p:cNvSpPr>
          <p:nvPr>
            <p:ph type="title"/>
          </p:nvPr>
        </p:nvSpPr>
        <p:spPr>
          <a:xfrm>
            <a:off x="0" y="274638"/>
            <a:ext cx="9144000" cy="1143000"/>
          </a:xfrm>
        </p:spPr>
        <p:txBody>
          <a:bodyPr>
            <a:normAutofit/>
          </a:bodyPr>
          <a:lstStyle/>
          <a:p>
            <a:r>
              <a:rPr lang="en-US" dirty="0" smtClean="0">
                <a:latin typeface="Times New Roman" pitchFamily="18" charset="0"/>
                <a:ea typeface="Cambria Math" pitchFamily="18" charset="0"/>
                <a:cs typeface="Times New Roman" pitchFamily="18" charset="0"/>
              </a:rPr>
              <a:t>general minimum-error solution</a:t>
            </a:r>
            <a:endParaRPr lang="en-US"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b="1" dirty="0" smtClean="0">
                <a:latin typeface="Times New Roman" pitchFamily="18" charset="0"/>
                <a:cs typeface="Times New Roman" pitchFamily="18" charset="0"/>
              </a:rPr>
              <a:t>Lecture 12	Equality and Inequality Constraints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Empirical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latin typeface="Times New Roman" pitchFamily="18" charset="0"/>
                <a:ea typeface="Cambria Math" pitchFamily="18" charset="0"/>
                <a:cs typeface="Times New Roman" pitchFamily="18" charset="0"/>
              </a:rPr>
              <a:t>general minimum-error solution</a:t>
            </a:r>
            <a:endParaRPr lang="en-US" dirty="0">
              <a:latin typeface="Times New Roman" pitchFamily="18" charset="0"/>
              <a:ea typeface="Cambria Math" pitchFamily="18" charset="0"/>
              <a:cs typeface="Times New Roman" pitchFamily="18" charset="0"/>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2133600" y="1905000"/>
            <a:ext cx="4819650" cy="1752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514600" y="4343400"/>
            <a:ext cx="4114800" cy="956930"/>
          </a:xfrm>
          <a:prstGeom prst="rect">
            <a:avLst/>
          </a:prstGeom>
          <a:noFill/>
          <a:ln w="9525">
            <a:noFill/>
            <a:miter lim="800000"/>
            <a:headEnd/>
            <a:tailEnd/>
          </a:ln>
        </p:spPr>
      </p:pic>
      <p:sp>
        <p:nvSpPr>
          <p:cNvPr id="6" name="Freeform 5"/>
          <p:cNvSpPr/>
          <p:nvPr/>
        </p:nvSpPr>
        <p:spPr>
          <a:xfrm>
            <a:off x="4038600" y="5181600"/>
            <a:ext cx="381000" cy="762000"/>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Rectangle 6"/>
          <p:cNvSpPr/>
          <p:nvPr/>
        </p:nvSpPr>
        <p:spPr>
          <a:xfrm>
            <a:off x="3142344" y="5961744"/>
            <a:ext cx="2971800" cy="584775"/>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natural solution</a:t>
            </a:r>
            <a:endParaRPr lang="en-US" sz="3200" baseline="30000" dirty="0">
              <a:solidFill>
                <a:srgbClr val="FF0000"/>
              </a:solidFill>
              <a:latin typeface="Cambria Math" pitchFamily="18" charset="0"/>
              <a:ea typeface="Cambria Math" pitchFamily="18" charset="0"/>
              <a:cs typeface="Times New Roman" pitchFamily="18" charset="0"/>
            </a:endParaRPr>
          </a:p>
        </p:txBody>
      </p:sp>
      <p:sp>
        <p:nvSpPr>
          <p:cNvPr id="8" name="Freeform 7"/>
          <p:cNvSpPr/>
          <p:nvPr/>
        </p:nvSpPr>
        <p:spPr>
          <a:xfrm>
            <a:off x="6019800" y="5105400"/>
            <a:ext cx="762000" cy="609600"/>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9" name="Rectangle 8"/>
          <p:cNvSpPr/>
          <p:nvPr/>
        </p:nvSpPr>
        <p:spPr>
          <a:xfrm>
            <a:off x="6814458" y="5143200"/>
            <a:ext cx="2286000" cy="1569660"/>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plus amount </a:t>
            </a:r>
            <a:r>
              <a:rPr lang="el-GR" sz="3200" b="1" dirty="0" smtClean="0">
                <a:solidFill>
                  <a:srgbClr val="FF0000"/>
                </a:solidFill>
                <a:latin typeface="Cambria Math"/>
                <a:ea typeface="Cambria Math"/>
                <a:cs typeface="Times New Roman" pitchFamily="18" charset="0"/>
              </a:rPr>
              <a:t>α</a:t>
            </a:r>
            <a:r>
              <a:rPr lang="en-US" sz="3200" dirty="0" smtClean="0">
                <a:solidFill>
                  <a:srgbClr val="FF0000"/>
                </a:solidFill>
                <a:latin typeface="Times New Roman" pitchFamily="18" charset="0"/>
                <a:cs typeface="Times New Roman" pitchFamily="18" charset="0"/>
              </a:rPr>
              <a:t> of null vectors</a:t>
            </a:r>
            <a:endParaRPr lang="en-US" sz="3200"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230562"/>
          </a:xfrm>
        </p:spPr>
        <p:txBody>
          <a:bodyPr>
            <a:normAutofit fontScale="90000"/>
          </a:bodyPr>
          <a:lstStyle/>
          <a:p>
            <a:r>
              <a:rPr lang="en-US" dirty="0" smtClean="0">
                <a:latin typeface="Times New Roman" pitchFamily="18" charset="0"/>
                <a:ea typeface="Cambria Math" pitchFamily="18" charset="0"/>
                <a:cs typeface="Times New Roman" pitchFamily="18" charset="0"/>
              </a:rPr>
              <a:t>you can adjust </a:t>
            </a:r>
            <a:r>
              <a:rPr lang="el-GR" b="1" dirty="0" smtClean="0">
                <a:latin typeface="Cambria Math"/>
                <a:ea typeface="Cambria Math"/>
                <a:cs typeface="Times New Roman" pitchFamily="18" charset="0"/>
              </a:rPr>
              <a:t>α</a:t>
            </a:r>
            <a:r>
              <a:rPr lang="en-US" dirty="0" smtClean="0">
                <a:latin typeface="Times New Roman" pitchFamily="18" charset="0"/>
                <a:ea typeface="Cambria Math"/>
                <a:cs typeface="Times New Roman" pitchFamily="18" charset="0"/>
              </a:rPr>
              <a:t> to match whatever</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a priori information you want</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
            </a:r>
            <a:br>
              <a:rPr lang="en-US" dirty="0" smtClean="0">
                <a:latin typeface="Times New Roman" pitchFamily="18" charset="0"/>
                <a:ea typeface="Cambria Math"/>
                <a:cs typeface="Times New Roman" pitchFamily="18" charset="0"/>
              </a:rPr>
            </a:br>
            <a:endParaRPr lang="en-US" dirty="0">
              <a:latin typeface="Times New Roman" pitchFamily="18" charset="0"/>
              <a:ea typeface="Cambria Math"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2590800" y="2057400"/>
            <a:ext cx="4114800" cy="956930"/>
          </a:xfrm>
          <a:prstGeom prst="rect">
            <a:avLst/>
          </a:prstGeom>
          <a:noFill/>
          <a:ln w="9525">
            <a:noFill/>
            <a:miter lim="800000"/>
            <a:headEnd/>
            <a:tailEnd/>
          </a:ln>
        </p:spPr>
      </p:pic>
      <p:sp>
        <p:nvSpPr>
          <p:cNvPr id="11" name="Title 1"/>
          <p:cNvSpPr txBox="1">
            <a:spLocks/>
          </p:cNvSpPr>
          <p:nvPr/>
        </p:nvSpPr>
        <p:spPr>
          <a:xfrm>
            <a:off x="0" y="3200400"/>
            <a:ext cx="9144000" cy="2438400"/>
          </a:xfrm>
          <a:prstGeom prst="rect">
            <a:avLst/>
          </a:prstGeom>
        </p:spPr>
        <p:txBody>
          <a:bodyPr vert="horz" lIns="91440" tIns="45720" rIns="91440" bIns="45720" rtlCol="0" anchor="ctr">
            <a:normAutofit fontScale="90000" lnSpcReduction="10000"/>
          </a:bodyPr>
          <a:lstStyle/>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br>
            <a:r>
              <a:rPr lang="en-US" sz="4400" dirty="0" smtClean="0">
                <a:latin typeface="Times New Roman" pitchFamily="18" charset="0"/>
                <a:ea typeface="Cambria Math"/>
                <a:cs typeface="Times New Roman" pitchFamily="18" charset="0"/>
              </a:rPr>
              <a:t> for example</a:t>
            </a:r>
            <a:br>
              <a:rPr lang="en-US" sz="4400" dirty="0" smtClean="0">
                <a:latin typeface="Times New Roman" pitchFamily="18" charset="0"/>
                <a:ea typeface="Cambria Math"/>
                <a:cs typeface="Times New Roman" pitchFamily="18" charset="0"/>
              </a:rPr>
            </a:br>
            <a:r>
              <a:rPr lang="en-US" sz="4400" b="1" dirty="0" smtClean="0">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=&lt;</a:t>
            </a:r>
            <a:r>
              <a:rPr lang="en-US" sz="4400" b="1" dirty="0" smtClean="0">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&gt; </a:t>
            </a:r>
          </a:p>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by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minimizing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-&lt;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&gt;||</a:t>
            </a:r>
            <a:r>
              <a:rPr kumimoji="0" lang="en-US" sz="44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lang="en-US" sz="4400" noProof="0" dirty="0" smtClean="0">
                <a:latin typeface="Cambria Math" pitchFamily="18" charset="0"/>
                <a:ea typeface="Cambria Math" pitchFamily="18" charset="0"/>
                <a:cs typeface="Times New Roman" pitchFamily="18" charset="0"/>
              </a:rPr>
              <a:t> </a:t>
            </a:r>
            <a:r>
              <a:rPr lang="en-US" sz="4400" dirty="0" err="1" smtClean="0">
                <a:latin typeface="Times New Roman" pitchFamily="18" charset="0"/>
                <a:ea typeface="Cambria Math" pitchFamily="18" charset="0"/>
                <a:cs typeface="Times New Roman" pitchFamily="18" charset="0"/>
              </a:rPr>
              <a:t>w.r.t</a:t>
            </a:r>
            <a:r>
              <a:rPr lang="en-US" sz="4400" dirty="0" smtClean="0">
                <a:latin typeface="Times New Roman" pitchFamily="18" charset="0"/>
                <a:ea typeface="Cambria Math" pitchFamily="18" charset="0"/>
                <a:cs typeface="Times New Roman" pitchFamily="18" charset="0"/>
              </a:rPr>
              <a:t>. </a:t>
            </a:r>
            <a:r>
              <a:rPr lang="el-GR" sz="4400" b="1" dirty="0" smtClean="0">
                <a:latin typeface="Cambria Math"/>
                <a:ea typeface="Cambria Math"/>
                <a:cs typeface="Times New Roman" pitchFamily="18" charset="0"/>
              </a:rPr>
              <a:t>α</a:t>
            </a:r>
            <a:r>
              <a:rPr lang="en-US" sz="4400" dirty="0" smtClean="0">
                <a:latin typeface="Times New Roman" pitchFamily="18" charset="0"/>
                <a:ea typeface="Cambria Math" pitchFamily="18" charset="0"/>
                <a:cs typeface="Times New Roman" pitchFamily="18" charset="0"/>
              </a:rPr>
              <a:t>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230562"/>
          </a:xfrm>
        </p:spPr>
        <p:txBody>
          <a:bodyPr>
            <a:normAutofit fontScale="90000"/>
          </a:bodyPr>
          <a:lstStyle/>
          <a:p>
            <a:r>
              <a:rPr lang="en-US" dirty="0" smtClean="0">
                <a:latin typeface="Times New Roman" pitchFamily="18" charset="0"/>
                <a:ea typeface="Cambria Math" pitchFamily="18" charset="0"/>
                <a:cs typeface="Times New Roman" pitchFamily="18" charset="0"/>
              </a:rPr>
              <a:t>you can adjust </a:t>
            </a:r>
            <a:r>
              <a:rPr lang="el-GR" b="1" dirty="0" smtClean="0">
                <a:latin typeface="Cambria Math"/>
                <a:ea typeface="Cambria Math"/>
                <a:cs typeface="Times New Roman" pitchFamily="18" charset="0"/>
              </a:rPr>
              <a:t>α</a:t>
            </a:r>
            <a:r>
              <a:rPr lang="en-US" dirty="0" smtClean="0">
                <a:latin typeface="Times New Roman" pitchFamily="18" charset="0"/>
                <a:ea typeface="Cambria Math"/>
                <a:cs typeface="Times New Roman" pitchFamily="18" charset="0"/>
              </a:rPr>
              <a:t> to match whatever</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a priori information you want</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
            </a:r>
            <a:br>
              <a:rPr lang="en-US" dirty="0" smtClean="0">
                <a:latin typeface="Times New Roman" pitchFamily="18" charset="0"/>
                <a:ea typeface="Cambria Math"/>
                <a:cs typeface="Times New Roman" pitchFamily="18" charset="0"/>
              </a:rPr>
            </a:br>
            <a:r>
              <a:rPr lang="en-US" dirty="0" smtClean="0">
                <a:latin typeface="Times New Roman" pitchFamily="18" charset="0"/>
                <a:ea typeface="Cambria Math"/>
                <a:cs typeface="Times New Roman" pitchFamily="18" charset="0"/>
              </a:rPr>
              <a:t/>
            </a:r>
            <a:br>
              <a:rPr lang="en-US" dirty="0" smtClean="0">
                <a:latin typeface="Times New Roman" pitchFamily="18" charset="0"/>
                <a:ea typeface="Cambria Math"/>
                <a:cs typeface="Times New Roman" pitchFamily="18" charset="0"/>
              </a:rPr>
            </a:br>
            <a:endParaRPr lang="en-US" dirty="0">
              <a:latin typeface="Times New Roman" pitchFamily="18" charset="0"/>
              <a:ea typeface="Cambria Math"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2590800" y="2057400"/>
            <a:ext cx="4114800" cy="956930"/>
          </a:xfrm>
          <a:prstGeom prst="rect">
            <a:avLst/>
          </a:prstGeom>
          <a:noFill/>
          <a:ln w="9525">
            <a:noFill/>
            <a:miter lim="800000"/>
            <a:headEnd/>
            <a:tailEnd/>
          </a:ln>
        </p:spPr>
      </p:pic>
      <p:sp>
        <p:nvSpPr>
          <p:cNvPr id="11" name="Title 1"/>
          <p:cNvSpPr txBox="1">
            <a:spLocks/>
          </p:cNvSpPr>
          <p:nvPr/>
        </p:nvSpPr>
        <p:spPr>
          <a:xfrm>
            <a:off x="0" y="3200400"/>
            <a:ext cx="9144000" cy="2438400"/>
          </a:xfrm>
          <a:prstGeom prst="rect">
            <a:avLst/>
          </a:prstGeom>
        </p:spPr>
        <p:txBody>
          <a:bodyPr vert="horz" lIns="91440" tIns="45720" rIns="91440" bIns="45720" rtlCol="0" anchor="ctr">
            <a:normAutofit fontScale="90000" lnSpcReduction="10000"/>
          </a:bodyPr>
          <a:lstStyle/>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br>
            <a:r>
              <a:rPr lang="en-US" sz="4400" dirty="0" smtClean="0">
                <a:latin typeface="Times New Roman" pitchFamily="18" charset="0"/>
                <a:ea typeface="Cambria Math"/>
                <a:cs typeface="Times New Roman" pitchFamily="18" charset="0"/>
              </a:rPr>
              <a:t> for example</a:t>
            </a:r>
            <a:br>
              <a:rPr lang="en-US" sz="4400" dirty="0" smtClean="0">
                <a:latin typeface="Times New Roman" pitchFamily="18" charset="0"/>
                <a:ea typeface="Cambria Math"/>
                <a:cs typeface="Times New Roman" pitchFamily="18" charset="0"/>
              </a:rPr>
            </a:br>
            <a:r>
              <a:rPr lang="en-US" sz="4400" b="1" dirty="0" smtClean="0">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=&lt;</a:t>
            </a:r>
            <a:r>
              <a:rPr lang="en-US" sz="4400" b="1" dirty="0" smtClean="0">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&gt; </a:t>
            </a:r>
          </a:p>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by </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a:cs typeface="Times New Roman" pitchFamily="18" charset="0"/>
              </a:rPr>
              <a:t>minimizing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-&lt;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&gt;||</a:t>
            </a:r>
            <a:r>
              <a:rPr kumimoji="0" lang="en-US" sz="44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lang="en-US" sz="4400" noProof="0" dirty="0" smtClean="0">
                <a:latin typeface="Cambria Math" pitchFamily="18" charset="0"/>
                <a:ea typeface="Cambria Math" pitchFamily="18" charset="0"/>
                <a:cs typeface="Times New Roman" pitchFamily="18" charset="0"/>
              </a:rPr>
              <a:t> </a:t>
            </a:r>
            <a:r>
              <a:rPr lang="en-US" sz="4400" dirty="0" err="1" smtClean="0">
                <a:latin typeface="Times New Roman" pitchFamily="18" charset="0"/>
                <a:ea typeface="Cambria Math" pitchFamily="18" charset="0"/>
                <a:cs typeface="Times New Roman" pitchFamily="18" charset="0"/>
              </a:rPr>
              <a:t>w.r.t</a:t>
            </a:r>
            <a:r>
              <a:rPr lang="en-US" sz="4400" dirty="0" smtClean="0">
                <a:latin typeface="Times New Roman" pitchFamily="18" charset="0"/>
                <a:ea typeface="Cambria Math" pitchFamily="18" charset="0"/>
                <a:cs typeface="Times New Roman" pitchFamily="18" charset="0"/>
              </a:rPr>
              <a:t>. </a:t>
            </a:r>
            <a:r>
              <a:rPr lang="el-GR" sz="4400" b="1" dirty="0" smtClean="0">
                <a:latin typeface="Cambria Math"/>
                <a:ea typeface="Cambria Math"/>
                <a:cs typeface="Times New Roman" pitchFamily="18" charset="0"/>
              </a:rPr>
              <a:t>α</a:t>
            </a:r>
            <a:r>
              <a:rPr lang="en-US" sz="4400" dirty="0" smtClean="0">
                <a:latin typeface="Times New Roman" pitchFamily="18" charset="0"/>
                <a:ea typeface="Cambria Math" pitchFamily="18" charset="0"/>
                <a:cs typeface="Times New Roman" pitchFamily="18" charset="0"/>
              </a:rPr>
              <a:t>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5" name="Rectangle 4"/>
          <p:cNvSpPr/>
          <p:nvPr/>
        </p:nvSpPr>
        <p:spPr>
          <a:xfrm>
            <a:off x="228600" y="5867400"/>
            <a:ext cx="8686800" cy="584775"/>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get </a:t>
            </a:r>
            <a:r>
              <a:rPr lang="el-GR" sz="3200" b="1" dirty="0" smtClean="0">
                <a:solidFill>
                  <a:srgbClr val="FF0000"/>
                </a:solidFill>
                <a:latin typeface="Cambria Math" pitchFamily="18" charset="0"/>
                <a:ea typeface="Cambria Math" pitchFamily="18" charset="0"/>
                <a:cs typeface="Times New Roman" pitchFamily="18" charset="0"/>
              </a:rPr>
              <a:t>α</a:t>
            </a:r>
            <a:r>
              <a:rPr lang="en-US" sz="3200" dirty="0" smtClean="0">
                <a:solidFill>
                  <a:srgbClr val="FF0000"/>
                </a:solidFill>
                <a:latin typeface="Cambria Math" pitchFamily="18" charset="0"/>
                <a:ea typeface="Cambria Math" pitchFamily="18" charset="0"/>
                <a:cs typeface="Times New Roman" pitchFamily="18" charset="0"/>
              </a:rPr>
              <a:t> =</a:t>
            </a:r>
            <a:r>
              <a:rPr lang="en-US" sz="3200" b="1" dirty="0" smtClean="0">
                <a:solidFill>
                  <a:srgbClr val="FF0000"/>
                </a:solidFill>
                <a:latin typeface="Cambria Math" pitchFamily="18" charset="0"/>
                <a:ea typeface="Cambria Math" pitchFamily="18" charset="0"/>
                <a:cs typeface="Times New Roman" pitchFamily="18" charset="0"/>
              </a:rPr>
              <a:t>V</a:t>
            </a:r>
            <a:r>
              <a:rPr lang="en-US" sz="3200" baseline="-25000" dirty="0" smtClean="0">
                <a:solidFill>
                  <a:srgbClr val="FF0000"/>
                </a:solidFill>
                <a:latin typeface="Times New Roman" pitchFamily="18" charset="0"/>
                <a:cs typeface="Times New Roman" pitchFamily="18" charset="0"/>
              </a:rPr>
              <a:t>0</a:t>
            </a:r>
            <a:r>
              <a:rPr lang="en-US" sz="3200" baseline="30000" dirty="0" smtClean="0">
                <a:solidFill>
                  <a:srgbClr val="FF0000"/>
                </a:solidFill>
                <a:latin typeface="Cambria Math" pitchFamily="18" charset="0"/>
                <a:ea typeface="Cambria Math" pitchFamily="18" charset="0"/>
                <a:cs typeface="Times New Roman" pitchFamily="18" charset="0"/>
              </a:rPr>
              <a:t>T</a:t>
            </a:r>
            <a:r>
              <a:rPr lang="en-US" sz="3200" dirty="0" smtClean="0">
                <a:solidFill>
                  <a:srgbClr val="FF0000"/>
                </a:solidFill>
                <a:latin typeface="Cambria Math" pitchFamily="18" charset="0"/>
                <a:ea typeface="Cambria Math" pitchFamily="18" charset="0"/>
                <a:cs typeface="Times New Roman" pitchFamily="18" charset="0"/>
              </a:rPr>
              <a:t>&lt;</a:t>
            </a:r>
            <a:r>
              <a:rPr lang="en-US" sz="3200" b="1" dirty="0" smtClean="0">
                <a:solidFill>
                  <a:srgbClr val="FF0000"/>
                </a:solidFill>
                <a:latin typeface="Cambria Math" pitchFamily="18" charset="0"/>
                <a:ea typeface="Cambria Math" pitchFamily="18" charset="0"/>
                <a:cs typeface="Times New Roman" pitchFamily="18" charset="0"/>
              </a:rPr>
              <a:t>m</a:t>
            </a:r>
            <a:r>
              <a:rPr lang="en-US" sz="3200" dirty="0" smtClean="0">
                <a:solidFill>
                  <a:srgbClr val="FF0000"/>
                </a:solidFill>
                <a:latin typeface="Cambria Math" pitchFamily="18" charset="0"/>
                <a:ea typeface="Cambria Math" pitchFamily="18" charset="0"/>
                <a:cs typeface="Times New Roman" pitchFamily="18" charset="0"/>
              </a:rPr>
              <a:t>&gt;</a:t>
            </a:r>
            <a:r>
              <a:rPr lang="en-US" sz="3200" dirty="0" smtClean="0">
                <a:solidFill>
                  <a:srgbClr val="FF0000"/>
                </a:solidFill>
                <a:latin typeface="Times New Roman" pitchFamily="18" charset="0"/>
                <a:cs typeface="Times New Roman" pitchFamily="18" charset="0"/>
              </a:rPr>
              <a:t>  so </a:t>
            </a:r>
            <a:r>
              <a:rPr lang="en-US" sz="3200" b="1" dirty="0" smtClean="0">
                <a:solidFill>
                  <a:srgbClr val="FF0000"/>
                </a:solidFill>
                <a:latin typeface="Cambria Math" pitchFamily="18" charset="0"/>
                <a:ea typeface="Cambria Math" pitchFamily="18" charset="0"/>
                <a:cs typeface="Times New Roman" pitchFamily="18" charset="0"/>
              </a:rPr>
              <a:t>m</a:t>
            </a:r>
            <a:r>
              <a:rPr lang="en-US" sz="3200" dirty="0" smtClean="0">
                <a:solidFill>
                  <a:srgbClr val="FF0000"/>
                </a:solidFill>
                <a:latin typeface="Cambria Math" pitchFamily="18" charset="0"/>
                <a:ea typeface="Cambria Math" pitchFamily="18" charset="0"/>
                <a:cs typeface="Times New Roman" pitchFamily="18" charset="0"/>
              </a:rPr>
              <a:t> = </a:t>
            </a:r>
            <a:r>
              <a:rPr lang="en-US" sz="3200" b="1" dirty="0" err="1" smtClean="0">
                <a:solidFill>
                  <a:srgbClr val="FF0000"/>
                </a:solidFill>
                <a:latin typeface="Cambria Math" pitchFamily="18" charset="0"/>
                <a:ea typeface="Cambria Math" pitchFamily="18" charset="0"/>
                <a:cs typeface="Times New Roman" pitchFamily="18" charset="0"/>
              </a:rPr>
              <a:t>V</a:t>
            </a:r>
            <a:r>
              <a:rPr lang="en-US" sz="3200" b="1" baseline="-25000" dirty="0" err="1" smtClean="0">
                <a:solidFill>
                  <a:srgbClr val="FF0000"/>
                </a:solidFill>
                <a:latin typeface="Cambria Math" pitchFamily="18" charset="0"/>
                <a:ea typeface="Cambria Math" pitchFamily="18" charset="0"/>
                <a:cs typeface="Times New Roman" pitchFamily="18" charset="0"/>
              </a:rPr>
              <a:t>p</a:t>
            </a:r>
            <a:r>
              <a:rPr lang="el-GR" sz="3200" b="1" dirty="0" smtClean="0">
                <a:solidFill>
                  <a:srgbClr val="FF0000"/>
                </a:solidFill>
                <a:latin typeface="Cambria Math" pitchFamily="18" charset="0"/>
                <a:ea typeface="Cambria Math" pitchFamily="18" charset="0"/>
                <a:cs typeface="Times New Roman" pitchFamily="18" charset="0"/>
              </a:rPr>
              <a:t>Λ</a:t>
            </a:r>
            <a:r>
              <a:rPr lang="en-US" sz="3200" baseline="-25000" dirty="0" smtClean="0">
                <a:solidFill>
                  <a:srgbClr val="FF0000"/>
                </a:solidFill>
                <a:latin typeface="Cambria Math" pitchFamily="18" charset="0"/>
                <a:ea typeface="Cambria Math" pitchFamily="18" charset="0"/>
                <a:cs typeface="Times New Roman" pitchFamily="18" charset="0"/>
              </a:rPr>
              <a:t>p</a:t>
            </a:r>
            <a:r>
              <a:rPr lang="en-US" sz="3200" baseline="30000" dirty="0" smtClean="0">
                <a:solidFill>
                  <a:srgbClr val="FF0000"/>
                </a:solidFill>
                <a:latin typeface="Cambria Math" pitchFamily="18" charset="0"/>
                <a:ea typeface="Cambria Math" pitchFamily="18" charset="0"/>
                <a:cs typeface="Times New Roman" pitchFamily="18" charset="0"/>
              </a:rPr>
              <a:t>-1</a:t>
            </a:r>
            <a:r>
              <a:rPr lang="en-US" sz="3200" b="1" dirty="0" smtClean="0">
                <a:solidFill>
                  <a:srgbClr val="FF0000"/>
                </a:solidFill>
                <a:latin typeface="Cambria Math" pitchFamily="18" charset="0"/>
                <a:ea typeface="Cambria Math" pitchFamily="18" charset="0"/>
                <a:cs typeface="Times New Roman" pitchFamily="18" charset="0"/>
              </a:rPr>
              <a:t>U</a:t>
            </a:r>
            <a:r>
              <a:rPr lang="en-US" sz="3200" baseline="-25000" dirty="0" smtClean="0">
                <a:solidFill>
                  <a:srgbClr val="FF0000"/>
                </a:solidFill>
                <a:latin typeface="Cambria Math" pitchFamily="18" charset="0"/>
                <a:ea typeface="Cambria Math" pitchFamily="18" charset="0"/>
                <a:cs typeface="Times New Roman" pitchFamily="18" charset="0"/>
              </a:rPr>
              <a:t>p</a:t>
            </a:r>
            <a:r>
              <a:rPr lang="en-US" sz="3200" baseline="30000" dirty="0" smtClean="0">
                <a:solidFill>
                  <a:srgbClr val="FF0000"/>
                </a:solidFill>
                <a:latin typeface="Cambria Math" pitchFamily="18" charset="0"/>
                <a:ea typeface="Cambria Math" pitchFamily="18" charset="0"/>
                <a:cs typeface="Times New Roman" pitchFamily="18" charset="0"/>
              </a:rPr>
              <a:t>T</a:t>
            </a:r>
            <a:r>
              <a:rPr lang="en-US" sz="3200" b="1" dirty="0" smtClean="0">
                <a:solidFill>
                  <a:srgbClr val="FF0000"/>
                </a:solidFill>
                <a:latin typeface="Cambria Math" pitchFamily="18" charset="0"/>
                <a:ea typeface="Cambria Math" pitchFamily="18" charset="0"/>
                <a:cs typeface="Times New Roman" pitchFamily="18" charset="0"/>
              </a:rPr>
              <a:t>d</a:t>
            </a:r>
            <a:r>
              <a:rPr lang="en-US" sz="3200" dirty="0" smtClean="0">
                <a:solidFill>
                  <a:srgbClr val="FF0000"/>
                </a:solidFill>
                <a:latin typeface="Cambria Math" pitchFamily="18" charset="0"/>
                <a:ea typeface="Cambria Math" pitchFamily="18" charset="0"/>
                <a:cs typeface="Times New Roman" pitchFamily="18" charset="0"/>
              </a:rPr>
              <a:t> + </a:t>
            </a:r>
            <a:r>
              <a:rPr lang="en-US" sz="3200" b="1" dirty="0" smtClean="0">
                <a:solidFill>
                  <a:srgbClr val="FF0000"/>
                </a:solidFill>
                <a:latin typeface="Cambria Math" pitchFamily="18" charset="0"/>
                <a:ea typeface="Cambria Math" pitchFamily="18" charset="0"/>
                <a:cs typeface="Times New Roman" pitchFamily="18" charset="0"/>
              </a:rPr>
              <a:t>V</a:t>
            </a:r>
            <a:r>
              <a:rPr lang="en-US" sz="3200" baseline="-25000" dirty="0" smtClean="0">
                <a:solidFill>
                  <a:srgbClr val="FF0000"/>
                </a:solidFill>
                <a:latin typeface="Cambria Math" pitchFamily="18" charset="0"/>
                <a:ea typeface="Cambria Math" pitchFamily="18" charset="0"/>
                <a:cs typeface="Times New Roman" pitchFamily="18" charset="0"/>
              </a:rPr>
              <a:t>0</a:t>
            </a:r>
            <a:r>
              <a:rPr lang="en-US" sz="3200" b="1" dirty="0" smtClean="0">
                <a:solidFill>
                  <a:srgbClr val="FF0000"/>
                </a:solidFill>
                <a:latin typeface="Cambria Math" pitchFamily="18" charset="0"/>
                <a:ea typeface="Cambria Math" pitchFamily="18" charset="0"/>
                <a:cs typeface="Times New Roman" pitchFamily="18" charset="0"/>
              </a:rPr>
              <a:t>V</a:t>
            </a:r>
            <a:r>
              <a:rPr lang="en-US" sz="3200" baseline="-25000" dirty="0" smtClean="0">
                <a:solidFill>
                  <a:srgbClr val="FF0000"/>
                </a:solidFill>
                <a:latin typeface="Cambria Math" pitchFamily="18" charset="0"/>
                <a:ea typeface="Cambria Math" pitchFamily="18" charset="0"/>
                <a:cs typeface="Times New Roman" pitchFamily="18" charset="0"/>
              </a:rPr>
              <a:t>0</a:t>
            </a:r>
            <a:r>
              <a:rPr lang="en-US" sz="3200" baseline="30000" dirty="0" smtClean="0">
                <a:solidFill>
                  <a:srgbClr val="FF0000"/>
                </a:solidFill>
                <a:latin typeface="Cambria Math" pitchFamily="18" charset="0"/>
                <a:ea typeface="Cambria Math" pitchFamily="18" charset="0"/>
                <a:cs typeface="Times New Roman" pitchFamily="18" charset="0"/>
              </a:rPr>
              <a:t>T</a:t>
            </a:r>
            <a:r>
              <a:rPr lang="en-US" sz="3200" dirty="0" smtClean="0">
                <a:solidFill>
                  <a:srgbClr val="FF0000"/>
                </a:solidFill>
                <a:latin typeface="Cambria Math" pitchFamily="18" charset="0"/>
                <a:ea typeface="Cambria Math" pitchFamily="18" charset="0"/>
                <a:cs typeface="Times New Roman" pitchFamily="18" charset="0"/>
              </a:rPr>
              <a:t>&lt;</a:t>
            </a:r>
            <a:r>
              <a:rPr lang="en-US" sz="3200" b="1" dirty="0" smtClean="0">
                <a:solidFill>
                  <a:srgbClr val="FF0000"/>
                </a:solidFill>
                <a:latin typeface="Cambria Math" pitchFamily="18" charset="0"/>
                <a:ea typeface="Cambria Math" pitchFamily="18" charset="0"/>
                <a:cs typeface="Times New Roman" pitchFamily="18" charset="0"/>
              </a:rPr>
              <a:t>m</a:t>
            </a:r>
            <a:r>
              <a:rPr lang="en-US" sz="3200" dirty="0" smtClean="0">
                <a:solidFill>
                  <a:srgbClr val="FF0000"/>
                </a:solidFill>
                <a:latin typeface="Cambria Math" pitchFamily="18" charset="0"/>
                <a:ea typeface="Cambria Math" pitchFamily="18" charset="0"/>
                <a:cs typeface="Times New Roman" pitchFamily="18" charset="0"/>
              </a:rPr>
              <a:t>&gt;</a:t>
            </a:r>
            <a:endParaRPr lang="en-US" sz="3200"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0"/>
            <a:ext cx="9144000" cy="2819400"/>
          </a:xfrm>
        </p:spPr>
        <p:txBody>
          <a:bodyPr>
            <a:normAutofit/>
          </a:bodyPr>
          <a:lstStyle/>
          <a:p>
            <a:r>
              <a:rPr lang="en-US" dirty="0" smtClean="0">
                <a:latin typeface="Times New Roman" pitchFamily="18" charset="0"/>
                <a:ea typeface="Cambria Math" pitchFamily="18" charset="0"/>
                <a:cs typeface="Times New Roman" pitchFamily="18" charset="0"/>
              </a:rPr>
              <a:t>equality constraints</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E</a:t>
            </a:r>
            <a:r>
              <a:rPr lang="en-US" dirty="0" smtClean="0">
                <a:latin typeface="Times New Roman" pitchFamily="18" charset="0"/>
                <a:ea typeface="Cambria Math" pitchFamily="18" charset="0"/>
                <a:cs typeface="Times New Roman" pitchFamily="18" charset="0"/>
              </a:rPr>
              <a:t> with constraint </a:t>
            </a:r>
            <a:r>
              <a:rPr lang="en-US" b="1" dirty="0" err="1" smtClean="0">
                <a:latin typeface="Cambria Math" pitchFamily="18" charset="0"/>
                <a:ea typeface="Cambria Math" pitchFamily="18" charset="0"/>
                <a:cs typeface="Times New Roman" pitchFamily="18" charset="0"/>
              </a:rPr>
              <a:t>Hm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h</a:t>
            </a:r>
            <a:endParaRPr lang="en-US"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Step 1</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find</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part of solution constrained by </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Hm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h</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1" dirty="0" smtClean="0">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Cambria Math" pitchFamily="18" charset="0"/>
                <a:cs typeface="Times New Roman" pitchFamily="18" charset="0"/>
              </a:rPr>
              <a:t>SVD of </a:t>
            </a:r>
            <a:r>
              <a:rPr lang="en-US" sz="4400" b="1" dirty="0" smtClean="0">
                <a:latin typeface="Cambria Math" pitchFamily="18" charset="0"/>
                <a:ea typeface="Cambria Math" pitchFamily="18" charset="0"/>
                <a:cs typeface="Times New Roman" pitchFamily="18" charset="0"/>
              </a:rPr>
              <a:t>H </a:t>
            </a:r>
            <a:r>
              <a:rPr lang="en-US" sz="4400" dirty="0" smtClean="0">
                <a:latin typeface="Times New Roman" pitchFamily="18" charset="0"/>
                <a:ea typeface="Cambria Math" pitchFamily="18" charset="0"/>
                <a:cs typeface="Times New Roman" pitchFamily="18" charset="0"/>
              </a:rPr>
              <a:t>(not </a:t>
            </a:r>
            <a:r>
              <a:rPr lang="en-US" sz="4400" b="1" dirty="0" smtClean="0">
                <a:latin typeface="Cambria Math" pitchFamily="18" charset="0"/>
                <a:ea typeface="Cambria Math" pitchFamily="18" charset="0"/>
                <a:cs typeface="Times New Roman" pitchFamily="18" charset="0"/>
              </a:rPr>
              <a:t>G</a:t>
            </a:r>
            <a:r>
              <a:rPr lang="en-US" sz="4400" dirty="0" smtClean="0">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Cambria Math" pitchFamily="18" charset="0"/>
              <a:ea typeface="Cambria Math" pitchFamily="18" charset="0"/>
              <a:cs typeface="Times New Roman" pitchFamily="18" charset="0"/>
            </a:endParaRPr>
          </a:p>
          <a:p>
            <a:pPr lvl="0" algn="ctr">
              <a:spcBef>
                <a:spcPct val="0"/>
              </a:spcBef>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H </a:t>
            </a:r>
            <a:r>
              <a:rPr kumimoji="0" lang="en-US" sz="4400" b="1" i="0" u="none" strike="noStrike" kern="1200" cap="none" spc="0" normalizeH="0" baseline="0" noProof="0" dirty="0" smtClean="0">
                <a:ln>
                  <a:noFill/>
                </a:ln>
                <a:effectLst/>
                <a:uLnTx/>
                <a:uFillTx/>
                <a:latin typeface="Cambria Math" pitchFamily="18" charset="0"/>
                <a:ea typeface="Cambria Math" pitchFamily="18" charset="0"/>
                <a:cs typeface="Times New Roman" pitchFamily="18" charset="0"/>
              </a:rPr>
              <a:t>= </a:t>
            </a:r>
            <a:r>
              <a:rPr lang="en-US" sz="4400" b="1" dirty="0" err="1" smtClean="0">
                <a:latin typeface="Cambria Math" pitchFamily="18" charset="0"/>
                <a:ea typeface="Cambria Math" pitchFamily="18" charset="0"/>
                <a:cs typeface="Times New Roman" pitchFamily="18" charset="0"/>
              </a:rPr>
              <a:t>V</a:t>
            </a:r>
            <a:r>
              <a:rPr lang="en-US" sz="4400" b="1" baseline="-25000" dirty="0" err="1" smtClean="0">
                <a:latin typeface="Cambria Math" pitchFamily="18" charset="0"/>
                <a:ea typeface="Cambria Math" pitchFamily="18" charset="0"/>
                <a:cs typeface="Times New Roman" pitchFamily="18" charset="0"/>
              </a:rPr>
              <a:t>p</a:t>
            </a:r>
            <a:r>
              <a:rPr lang="el-GR" sz="4400" b="1" dirty="0" smtClean="0">
                <a:latin typeface="Cambria Math" pitchFamily="18" charset="0"/>
                <a:ea typeface="Cambria Math" pitchFamily="18" charset="0"/>
                <a:cs typeface="Times New Roman" pitchFamily="18" charset="0"/>
              </a:rPr>
              <a:t>Λ</a:t>
            </a:r>
            <a:r>
              <a:rPr lang="en-US" sz="4400" baseline="-25000" dirty="0" err="1" smtClean="0">
                <a:latin typeface="Cambria Math" pitchFamily="18" charset="0"/>
                <a:ea typeface="Cambria Math" pitchFamily="18" charset="0"/>
                <a:cs typeface="Times New Roman" pitchFamily="18" charset="0"/>
              </a:rPr>
              <a:t>p</a:t>
            </a:r>
            <a:r>
              <a:rPr lang="en-US" sz="4400" b="1" dirty="0" err="1" smtClean="0">
                <a:latin typeface="Cambria Math" pitchFamily="18" charset="0"/>
                <a:ea typeface="Cambria Math" pitchFamily="18" charset="0"/>
                <a:cs typeface="Times New Roman" pitchFamily="18" charset="0"/>
              </a:rPr>
              <a:t>U</a:t>
            </a:r>
            <a:r>
              <a:rPr lang="en-US" sz="4400" baseline="-25000" dirty="0" err="1" smtClean="0">
                <a:latin typeface="Cambria Math" pitchFamily="18" charset="0"/>
                <a:ea typeface="Cambria Math" pitchFamily="18" charset="0"/>
                <a:cs typeface="Times New Roman" pitchFamily="18" charset="0"/>
              </a:rPr>
              <a:t>p</a:t>
            </a:r>
            <a:r>
              <a:rPr lang="en-US" sz="4400" baseline="30000" dirty="0" err="1" smtClean="0">
                <a:latin typeface="Cambria Math" pitchFamily="18" charset="0"/>
                <a:ea typeface="Cambria Math" pitchFamily="18" charset="0"/>
                <a:cs typeface="Times New Roman" pitchFamily="18" charset="0"/>
              </a:rPr>
              <a:t>T</a:t>
            </a:r>
            <a:endParaRPr lang="en-US" sz="4400" baseline="30000" dirty="0" smtClean="0">
              <a:latin typeface="Cambria Math" pitchFamily="18" charset="0"/>
              <a:ea typeface="Cambria Math" pitchFamily="18" charset="0"/>
              <a:cs typeface="Times New Roman" pitchFamily="18" charset="0"/>
            </a:endParaRPr>
          </a:p>
          <a:p>
            <a:pPr lvl="0" algn="ctr">
              <a:spcBef>
                <a:spcPct val="0"/>
              </a:spcBef>
            </a:pPr>
            <a:r>
              <a:rPr lang="en-US" sz="4400" dirty="0" smtClean="0">
                <a:latin typeface="Cambria Math" pitchFamily="18" charset="0"/>
                <a:ea typeface="Cambria Math" pitchFamily="18" charset="0"/>
                <a:cs typeface="Times New Roman" pitchFamily="18" charset="0"/>
              </a:rPr>
              <a:t>so</a:t>
            </a:r>
            <a:endParaRPr lang="en-US" sz="4400" baseline="30000" dirty="0" smtClean="0">
              <a:latin typeface="Cambria Math" pitchFamily="18" charset="0"/>
              <a:ea typeface="Cambria Math" pitchFamily="18" charset="0"/>
              <a:cs typeface="Times New Roman" pitchFamily="18" charset="0"/>
            </a:endParaRPr>
          </a:p>
          <a:p>
            <a:pPr lvl="0" algn="ctr">
              <a:spcBef>
                <a:spcPct val="0"/>
              </a:spcBef>
            </a:pPr>
            <a:r>
              <a:rPr lang="en-US" sz="4400" b="1" dirty="0" smtClean="0">
                <a:latin typeface="Cambria Math" pitchFamily="18" charset="0"/>
                <a:ea typeface="Cambria Math" pitchFamily="18" charset="0"/>
                <a:cs typeface="Times New Roman" pitchFamily="18" charset="0"/>
              </a:rPr>
              <a:t>m=</a:t>
            </a:r>
            <a:r>
              <a:rPr lang="en-US" sz="4400" b="1" dirty="0" err="1" smtClean="0">
                <a:latin typeface="Cambria Math" pitchFamily="18" charset="0"/>
                <a:ea typeface="Cambria Math" pitchFamily="18" charset="0"/>
                <a:cs typeface="Times New Roman" pitchFamily="18" charset="0"/>
              </a:rPr>
              <a:t>V</a:t>
            </a:r>
            <a:r>
              <a:rPr lang="en-US" sz="4400" b="1" baseline="-25000" dirty="0" err="1" smtClean="0">
                <a:latin typeface="Cambria Math" pitchFamily="18" charset="0"/>
                <a:ea typeface="Cambria Math" pitchFamily="18" charset="0"/>
                <a:cs typeface="Times New Roman" pitchFamily="18" charset="0"/>
              </a:rPr>
              <a:t>p</a:t>
            </a:r>
            <a:r>
              <a:rPr lang="el-GR" sz="4400" b="1" dirty="0" smtClean="0">
                <a:latin typeface="Cambria Math" pitchFamily="18" charset="0"/>
                <a:ea typeface="Cambria Math" pitchFamily="18" charset="0"/>
                <a:cs typeface="Times New Roman" pitchFamily="18" charset="0"/>
              </a:rPr>
              <a:t>Λ</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-1</a:t>
            </a:r>
            <a:r>
              <a:rPr lang="en-US" sz="4400" b="1" dirty="0" smtClean="0">
                <a:latin typeface="Cambria Math" pitchFamily="18" charset="0"/>
                <a:ea typeface="Cambria Math" pitchFamily="18" charset="0"/>
                <a:cs typeface="Times New Roman" pitchFamily="18" charset="0"/>
              </a:rPr>
              <a:t>U</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pitchFamily="18" charset="0"/>
                <a:ea typeface="Cambria Math" pitchFamily="18" charset="0"/>
                <a:cs typeface="Times New Roman" pitchFamily="18" charset="0"/>
              </a:rPr>
              <a:t>h + V</a:t>
            </a:r>
            <a:r>
              <a:rPr lang="en-US" sz="4400" baseline="-25000" dirty="0" smtClean="0">
                <a:latin typeface="Cambria Math" pitchFamily="18" charset="0"/>
                <a:ea typeface="Cambria Math" pitchFamily="18" charset="0"/>
                <a:cs typeface="Times New Roman" pitchFamily="18" charset="0"/>
              </a:rPr>
              <a:t>0</a:t>
            </a:r>
            <a:r>
              <a:rPr lang="el-GR" sz="4400" b="1" dirty="0" smtClean="0">
                <a:latin typeface="Cambria Math"/>
                <a:ea typeface="Cambria Math"/>
                <a:cs typeface="Times New Roman" pitchFamily="18" charset="0"/>
              </a:rPr>
              <a:t>α</a:t>
            </a:r>
            <a:endParaRPr kumimoji="0" lang="en-US" sz="4400" b="0" i="0" u="none" strike="noStrike" kern="1200" cap="none" spc="0" normalizeH="0" baseline="0" noProof="0" dirty="0">
              <a:ln>
                <a:noFill/>
              </a:ln>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Step 2</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convert</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Gm</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p>
          <a:p>
            <a:pPr lvl="0" algn="ctr">
              <a:spcBef>
                <a:spcPct val="0"/>
              </a:spcBef>
            </a:pPr>
            <a:r>
              <a:rPr lang="en-US" sz="4400" noProof="0" dirty="0" smtClean="0">
                <a:latin typeface="Times New Roman" pitchFamily="18" charset="0"/>
                <a:ea typeface="Cambria Math" pitchFamily="18" charset="0"/>
                <a:cs typeface="Times New Roman" pitchFamily="18" charset="0"/>
              </a:rPr>
              <a:t>into and equation for </a:t>
            </a:r>
            <a:r>
              <a:rPr lang="el-GR" sz="4400" b="1" dirty="0" smtClean="0">
                <a:latin typeface="Cambria Math"/>
                <a:ea typeface="Cambria Math"/>
                <a:cs typeface="Times New Roman" pitchFamily="18" charset="0"/>
              </a:rPr>
              <a:t>α</a:t>
            </a:r>
            <a:r>
              <a:rPr lang="en-US" sz="4400" noProof="0" dirty="0" smtClean="0">
                <a:latin typeface="Times New Roman" pitchFamily="18" charset="0"/>
                <a:ea typeface="Cambria Math" pitchFamily="18" charset="0"/>
                <a:cs typeface="Times New Roman" pitchFamily="18" charset="0"/>
              </a:rPr>
              <a:t> </a:t>
            </a:r>
            <a:endParaRPr kumimoji="0" lang="en-US" sz="440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1" dirty="0" smtClean="0">
              <a:latin typeface="Cambria Math" pitchFamily="18" charset="0"/>
              <a:ea typeface="Cambria Math" pitchFamily="18" charset="0"/>
              <a:cs typeface="Times New Roman" pitchFamily="18" charset="0"/>
            </a:endParaRPr>
          </a:p>
          <a:p>
            <a:pPr lvl="0" algn="ctr">
              <a:spcBef>
                <a:spcPct val="0"/>
              </a:spcBef>
            </a:pPr>
            <a:r>
              <a:rPr lang="en-US" sz="4400" b="1" dirty="0" err="1" smtClean="0">
                <a:latin typeface="Cambria Math" pitchFamily="18" charset="0"/>
                <a:ea typeface="Cambria Math" pitchFamily="18" charset="0"/>
                <a:cs typeface="Times New Roman" pitchFamily="18" charset="0"/>
              </a:rPr>
              <a:t>GV</a:t>
            </a:r>
            <a:r>
              <a:rPr lang="en-US" sz="4400" b="1" baseline="-25000" dirty="0" err="1" smtClean="0">
                <a:latin typeface="Cambria Math" pitchFamily="18" charset="0"/>
                <a:ea typeface="Cambria Math" pitchFamily="18" charset="0"/>
                <a:cs typeface="Times New Roman" pitchFamily="18" charset="0"/>
              </a:rPr>
              <a:t>p</a:t>
            </a:r>
            <a:r>
              <a:rPr lang="el-GR" sz="4400" b="1" dirty="0" smtClean="0">
                <a:latin typeface="Cambria Math" pitchFamily="18" charset="0"/>
                <a:ea typeface="Cambria Math" pitchFamily="18" charset="0"/>
                <a:cs typeface="Times New Roman" pitchFamily="18" charset="0"/>
              </a:rPr>
              <a:t>Λ</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-1</a:t>
            </a:r>
            <a:r>
              <a:rPr lang="en-US" sz="4400" b="1" dirty="0" smtClean="0">
                <a:latin typeface="Cambria Math" pitchFamily="18" charset="0"/>
                <a:ea typeface="Cambria Math" pitchFamily="18" charset="0"/>
                <a:cs typeface="Times New Roman" pitchFamily="18" charset="0"/>
              </a:rPr>
              <a:t>U</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pitchFamily="18" charset="0"/>
                <a:ea typeface="Cambria Math" pitchFamily="18" charset="0"/>
                <a:cs typeface="Times New Roman" pitchFamily="18" charset="0"/>
              </a:rPr>
              <a:t>h + GV</a:t>
            </a:r>
            <a:r>
              <a:rPr lang="en-US" sz="4400" baseline="-25000" dirty="0" smtClean="0">
                <a:latin typeface="Cambria Math" pitchFamily="18" charset="0"/>
                <a:ea typeface="Cambria Math" pitchFamily="18" charset="0"/>
                <a:cs typeface="Times New Roman" pitchFamily="18" charset="0"/>
              </a:rPr>
              <a:t>0</a:t>
            </a:r>
            <a:r>
              <a:rPr lang="el-GR" sz="4400" b="1" dirty="0" smtClean="0">
                <a:latin typeface="Cambria Math"/>
                <a:ea typeface="Cambria Math"/>
                <a:cs typeface="Times New Roman" pitchFamily="18" charset="0"/>
              </a:rPr>
              <a:t>α</a:t>
            </a:r>
            <a:r>
              <a:rPr lang="en-US" sz="4400" b="1" dirty="0" smtClean="0">
                <a:latin typeface="Cambria Math"/>
                <a:ea typeface="Cambria Math"/>
                <a:cs typeface="Times New Roman" pitchFamily="18" charset="0"/>
              </a:rPr>
              <a:t> = d</a:t>
            </a:r>
          </a:p>
          <a:p>
            <a:pPr lvl="0" algn="ctr">
              <a:spcBef>
                <a:spcPct val="0"/>
              </a:spcBef>
            </a:pPr>
            <a:r>
              <a:rPr kumimoji="0" lang="en-US" sz="4400" i="0" u="none" strike="noStrike" kern="1200" cap="none" spc="0" normalizeH="0" baseline="0" noProof="0" dirty="0" smtClean="0">
                <a:ln>
                  <a:noFill/>
                </a:ln>
                <a:effectLst/>
                <a:uLnTx/>
                <a:uFillTx/>
                <a:latin typeface="Times New Roman" pitchFamily="18" charset="0"/>
                <a:ea typeface="Cambria Math"/>
                <a:cs typeface="Times New Roman" pitchFamily="18" charset="0"/>
              </a:rPr>
              <a:t>and rearrange</a:t>
            </a:r>
          </a:p>
          <a:p>
            <a:pPr lvl="0" algn="ctr">
              <a:spcBef>
                <a:spcPct val="0"/>
              </a:spcBef>
            </a:pPr>
            <a:endParaRPr lang="en-US" sz="4400" dirty="0" smtClean="0">
              <a:latin typeface="Times New Roman" pitchFamily="18" charset="0"/>
              <a:ea typeface="Cambria Math"/>
              <a:cs typeface="Times New Roman" pitchFamily="18" charset="0"/>
            </a:endParaRPr>
          </a:p>
          <a:p>
            <a:pPr algn="ctr">
              <a:spcBef>
                <a:spcPct val="0"/>
              </a:spcBef>
            </a:pPr>
            <a:r>
              <a:rPr lang="en-US" sz="4400"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GV</a:t>
            </a:r>
            <a:r>
              <a:rPr lang="en-US" sz="4400" baseline="-25000" dirty="0" smtClean="0">
                <a:latin typeface="Cambria Math" pitchFamily="18" charset="0"/>
                <a:ea typeface="Cambria Math" pitchFamily="18" charset="0"/>
                <a:cs typeface="Times New Roman" pitchFamily="18" charset="0"/>
              </a:rPr>
              <a:t>0</a:t>
            </a:r>
            <a:r>
              <a:rPr lang="en-US" sz="4400" dirty="0" smtClean="0">
                <a:latin typeface="Cambria Math" pitchFamily="18" charset="0"/>
                <a:ea typeface="Cambria Math" pitchFamily="18" charset="0"/>
                <a:cs typeface="Times New Roman" pitchFamily="18" charset="0"/>
              </a:rPr>
              <a:t>]</a:t>
            </a:r>
            <a:r>
              <a:rPr lang="el-GR" sz="4400" b="1" dirty="0" smtClean="0">
                <a:latin typeface="Cambria Math"/>
                <a:ea typeface="Cambria Math"/>
                <a:cs typeface="Times New Roman" pitchFamily="18" charset="0"/>
              </a:rPr>
              <a:t>α</a:t>
            </a:r>
            <a:r>
              <a:rPr lang="en-US" sz="4400" b="1" dirty="0" smtClean="0">
                <a:latin typeface="Cambria Math"/>
                <a:ea typeface="Cambria Math"/>
                <a:cs typeface="Times New Roman" pitchFamily="18" charset="0"/>
              </a:rPr>
              <a:t> = </a:t>
            </a:r>
            <a:r>
              <a:rPr lang="en-US" sz="4400" dirty="0" smtClean="0">
                <a:latin typeface="Cambria Math"/>
                <a:ea typeface="Cambria Math"/>
                <a:cs typeface="Times New Roman" pitchFamily="18" charset="0"/>
              </a:rPr>
              <a:t>[</a:t>
            </a:r>
            <a:r>
              <a:rPr lang="en-US" sz="4400" b="1" dirty="0" smtClean="0">
                <a:latin typeface="Cambria Math"/>
                <a:ea typeface="Cambria Math"/>
                <a:cs typeface="Times New Roman" pitchFamily="18" charset="0"/>
              </a:rPr>
              <a:t>d - </a:t>
            </a:r>
            <a:r>
              <a:rPr lang="en-US" sz="4400" b="1" dirty="0" err="1" smtClean="0">
                <a:latin typeface="Cambria Math" pitchFamily="18" charset="0"/>
                <a:ea typeface="Cambria Math" pitchFamily="18" charset="0"/>
                <a:cs typeface="Times New Roman" pitchFamily="18" charset="0"/>
              </a:rPr>
              <a:t>GV</a:t>
            </a:r>
            <a:r>
              <a:rPr lang="en-US" sz="4400" b="1" baseline="-25000" dirty="0" err="1" smtClean="0">
                <a:latin typeface="Cambria Math" pitchFamily="18" charset="0"/>
                <a:ea typeface="Cambria Math" pitchFamily="18" charset="0"/>
                <a:cs typeface="Times New Roman" pitchFamily="18" charset="0"/>
              </a:rPr>
              <a:t>p</a:t>
            </a:r>
            <a:r>
              <a:rPr lang="el-GR" sz="4400" b="1" dirty="0" smtClean="0">
                <a:latin typeface="Cambria Math" pitchFamily="18" charset="0"/>
                <a:ea typeface="Cambria Math" pitchFamily="18" charset="0"/>
                <a:cs typeface="Times New Roman" pitchFamily="18" charset="0"/>
              </a:rPr>
              <a:t>Λ</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-1</a:t>
            </a:r>
            <a:r>
              <a:rPr lang="en-US" sz="4400" b="1" dirty="0" smtClean="0">
                <a:latin typeface="Cambria Math" pitchFamily="18" charset="0"/>
                <a:ea typeface="Cambria Math" pitchFamily="18" charset="0"/>
                <a:cs typeface="Times New Roman" pitchFamily="18" charset="0"/>
              </a:rPr>
              <a:t>U</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pitchFamily="18" charset="0"/>
                <a:ea typeface="Cambria Math" pitchFamily="18" charset="0"/>
                <a:cs typeface="Times New Roman" pitchFamily="18" charset="0"/>
              </a:rPr>
              <a:t>h</a:t>
            </a:r>
            <a:r>
              <a:rPr lang="en-US" sz="4400" dirty="0" smtClean="0">
                <a:latin typeface="Cambria Math" pitchFamily="18" charset="0"/>
                <a:ea typeface="Cambria Math" pitchFamily="18" charset="0"/>
                <a:cs typeface="Times New Roman" pitchFamily="18" charset="0"/>
              </a:rPr>
              <a:t>]</a:t>
            </a:r>
          </a:p>
          <a:p>
            <a:pPr algn="ctr">
              <a:spcBef>
                <a:spcPct val="0"/>
              </a:spcBef>
            </a:pPr>
            <a:r>
              <a:rPr lang="en-US" sz="4400" b="1" dirty="0" smtClean="0">
                <a:latin typeface="Cambria Math" pitchFamily="18" charset="0"/>
                <a:ea typeface="Cambria Math" pitchFamily="18" charset="0"/>
                <a:cs typeface="Times New Roman" pitchFamily="18" charset="0"/>
              </a:rPr>
              <a:t>G</a:t>
            </a:r>
            <a:r>
              <a:rPr lang="en-US" sz="4400" dirty="0" smtClean="0">
                <a:latin typeface="Cambria Math" pitchFamily="18" charset="0"/>
                <a:ea typeface="Cambria Math" pitchFamily="18" charset="0"/>
                <a:cs typeface="Times New Roman" pitchFamily="18" charset="0"/>
              </a:rPr>
              <a:t>’</a:t>
            </a:r>
            <a:r>
              <a:rPr lang="el-GR" sz="4400" b="1" dirty="0" smtClean="0">
                <a:latin typeface="Cambria Math"/>
                <a:ea typeface="Cambria Math"/>
                <a:cs typeface="Times New Roman" pitchFamily="18" charset="0"/>
              </a:rPr>
              <a:t>α</a:t>
            </a:r>
            <a:r>
              <a:rPr lang="en-US" sz="4400" b="1" dirty="0" smtClean="0">
                <a:latin typeface="Cambria Math"/>
                <a:ea typeface="Cambria Math"/>
                <a:cs typeface="Times New Roman" pitchFamily="18" charset="0"/>
              </a:rPr>
              <a:t>=</a:t>
            </a:r>
            <a:r>
              <a:rPr lang="en-US" sz="4400" b="1" dirty="0" smtClean="0">
                <a:latin typeface="Cambria Math" pitchFamily="18" charset="0"/>
                <a:ea typeface="Cambria Math" pitchFamily="18" charset="0"/>
                <a:cs typeface="Times New Roman" pitchFamily="18" charset="0"/>
              </a:rPr>
              <a:t> d</a:t>
            </a:r>
            <a:r>
              <a:rPr lang="en-US" sz="4400" dirty="0" smtClean="0">
                <a:latin typeface="Cambria Math" pitchFamily="18" charset="0"/>
                <a:ea typeface="Cambria Math" pitchFamily="18" charset="0"/>
                <a:cs typeface="Times New Roman" pitchFamily="18" charset="0"/>
              </a:rPr>
              <a:t>’</a:t>
            </a:r>
            <a:endParaRPr kumimoji="0" lang="en-US" sz="4400" i="0" u="none" strike="noStrike" kern="1200" cap="none" spc="0" normalizeH="0" baseline="0" noProof="0" dirty="0">
              <a:ln>
                <a:noFill/>
              </a:ln>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Step 3</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kumimoji="0" lang="en-US" sz="440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solve</a:t>
            </a:r>
            <a:r>
              <a:rPr lang="en-US" sz="4400" noProof="0" dirty="0" smtClean="0">
                <a:latin typeface="Times New Roman" pitchFamily="18" charset="0"/>
                <a:ea typeface="Cambria Math" pitchFamily="18" charset="0"/>
                <a:cs typeface="Times New Roman" pitchFamily="18" charset="0"/>
              </a:rPr>
              <a:t> </a:t>
            </a:r>
            <a:r>
              <a:rPr lang="en-US" sz="4400" b="1" dirty="0" smtClean="0">
                <a:latin typeface="Cambria Math" pitchFamily="18" charset="0"/>
                <a:ea typeface="Cambria Math" pitchFamily="18" charset="0"/>
                <a:cs typeface="Times New Roman" pitchFamily="18" charset="0"/>
              </a:rPr>
              <a:t>G</a:t>
            </a:r>
            <a:r>
              <a:rPr lang="en-US" sz="4400" dirty="0" smtClean="0">
                <a:latin typeface="Cambria Math" pitchFamily="18" charset="0"/>
                <a:ea typeface="Cambria Math" pitchFamily="18" charset="0"/>
                <a:cs typeface="Times New Roman" pitchFamily="18" charset="0"/>
              </a:rPr>
              <a:t>’</a:t>
            </a:r>
            <a:r>
              <a:rPr lang="el-GR" sz="4400" b="1" dirty="0" smtClean="0">
                <a:latin typeface="Cambria Math"/>
                <a:ea typeface="Cambria Math"/>
                <a:cs typeface="Times New Roman" pitchFamily="18" charset="0"/>
              </a:rPr>
              <a:t>α</a:t>
            </a:r>
            <a:r>
              <a:rPr lang="en-US" sz="4400" b="1" dirty="0" smtClean="0">
                <a:latin typeface="Cambria Math"/>
                <a:ea typeface="Cambria Math"/>
                <a:cs typeface="Times New Roman" pitchFamily="18" charset="0"/>
              </a:rPr>
              <a:t>=</a:t>
            </a:r>
            <a:r>
              <a:rPr lang="en-US" sz="4400" b="1" dirty="0" smtClean="0">
                <a:latin typeface="Cambria Math" pitchFamily="18" charset="0"/>
                <a:ea typeface="Cambria Math" pitchFamily="18" charset="0"/>
                <a:cs typeface="Times New Roman" pitchFamily="18" charset="0"/>
              </a:rPr>
              <a:t> d</a:t>
            </a:r>
            <a:r>
              <a:rPr lang="en-US" sz="4400" dirty="0" smtClean="0">
                <a:latin typeface="Cambria Math" pitchFamily="18" charset="0"/>
                <a:ea typeface="Cambria Math" pitchFamily="18" charset="0"/>
                <a:cs typeface="Times New Roman" pitchFamily="18" charset="0"/>
              </a:rPr>
              <a:t>’</a:t>
            </a:r>
          </a:p>
          <a:p>
            <a:pPr lvl="0" algn="ctr">
              <a:spcBef>
                <a:spcPct val="0"/>
              </a:spcBef>
            </a:pPr>
            <a:r>
              <a:rPr kumimoji="0" lang="en-US" sz="4400" i="0" u="none" strike="noStrike" kern="1200" cap="none" spc="0" normalizeH="0" baseline="0" noProof="0" dirty="0" smtClean="0">
                <a:ln>
                  <a:noFill/>
                </a:ln>
                <a:effectLst/>
                <a:uLnTx/>
                <a:uFillTx/>
                <a:latin typeface="Times New Roman" pitchFamily="18" charset="0"/>
                <a:ea typeface="Cambria Math" pitchFamily="18" charset="0"/>
                <a:cs typeface="Times New Roman" pitchFamily="18" charset="0"/>
              </a:rPr>
              <a:t>for </a:t>
            </a:r>
            <a:r>
              <a:rPr lang="el-GR" sz="4400" b="1" dirty="0" smtClean="0">
                <a:latin typeface="Cambria Math"/>
                <a:ea typeface="Cambria Math"/>
                <a:cs typeface="Times New Roman" pitchFamily="18" charset="0"/>
              </a:rPr>
              <a:t>α</a:t>
            </a:r>
            <a:endParaRPr lang="en-US" sz="4400" b="1" dirty="0" smtClean="0">
              <a:latin typeface="Cambria Math"/>
              <a:ea typeface="Cambria Math"/>
              <a:cs typeface="Times New Roman" pitchFamily="18" charset="0"/>
            </a:endParaRPr>
          </a:p>
          <a:p>
            <a:pPr lvl="0" algn="ctr">
              <a:spcBef>
                <a:spcPct val="0"/>
              </a:spcBef>
            </a:pPr>
            <a:r>
              <a:rPr kumimoji="0" lang="en-US" sz="4400" i="0" u="none" strike="noStrike" kern="1200" cap="none" spc="0" normalizeH="0" baseline="0" noProof="0" dirty="0" smtClean="0">
                <a:ln>
                  <a:noFill/>
                </a:ln>
                <a:effectLst/>
                <a:uLnTx/>
                <a:uFillTx/>
                <a:latin typeface="Times New Roman" pitchFamily="18" charset="0"/>
                <a:ea typeface="Cambria Math" pitchFamily="18" charset="0"/>
                <a:cs typeface="Times New Roman" pitchFamily="18" charset="0"/>
              </a:rPr>
              <a:t>using least squares</a:t>
            </a:r>
            <a:endParaRPr kumimoji="0" lang="en-US" sz="4400" i="0" u="none" strike="noStrike" kern="1200" cap="none" spc="0" normalizeH="0" baseline="0" noProof="0" dirty="0">
              <a:ln>
                <a:noFill/>
              </a:ln>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Step 4</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ea typeface="Cambria Math" pitchFamily="18" charset="0"/>
                <a:cs typeface="Times New Roman" pitchFamily="18" charset="0"/>
              </a:rPr>
              <a:t> reconstruct </a:t>
            </a:r>
            <a:r>
              <a:rPr lang="en-US" sz="4400" b="1" dirty="0" smtClean="0">
                <a:latin typeface="Cambria Math" pitchFamily="18" charset="0"/>
                <a:ea typeface="Cambria Math" pitchFamily="18" charset="0"/>
                <a:cs typeface="Times New Roman" pitchFamily="18" charset="0"/>
              </a:rPr>
              <a:t>m </a:t>
            </a:r>
            <a:r>
              <a:rPr kumimoji="0" lang="en-US" sz="440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from </a:t>
            </a:r>
            <a:r>
              <a:rPr lang="el-GR" sz="4400" b="1" dirty="0" smtClean="0">
                <a:latin typeface="Cambria Math"/>
                <a:ea typeface="Cambria Math"/>
                <a:cs typeface="Times New Roman" pitchFamily="18" charset="0"/>
              </a:rPr>
              <a:t>α</a:t>
            </a:r>
            <a:endParaRPr lang="en-US" sz="4400" b="1" dirty="0" smtClean="0">
              <a:latin typeface="Cambria Math" pitchFamily="18" charset="0"/>
              <a:ea typeface="Cambria Math" pitchFamily="18" charset="0"/>
              <a:cs typeface="Times New Roman" pitchFamily="18" charset="0"/>
            </a:endParaRPr>
          </a:p>
          <a:p>
            <a:pPr lvl="0" algn="ctr">
              <a:spcBef>
                <a:spcPct val="0"/>
              </a:spcBef>
            </a:pPr>
            <a:r>
              <a:rPr lang="en-US" sz="4400" b="1" dirty="0" smtClean="0">
                <a:latin typeface="Cambria Math" pitchFamily="18" charset="0"/>
                <a:ea typeface="Cambria Math" pitchFamily="18" charset="0"/>
                <a:cs typeface="Times New Roman" pitchFamily="18" charset="0"/>
              </a:rPr>
              <a:t>m=</a:t>
            </a:r>
            <a:r>
              <a:rPr lang="en-US" sz="4400" b="1" dirty="0" err="1" smtClean="0">
                <a:latin typeface="Cambria Math" pitchFamily="18" charset="0"/>
                <a:ea typeface="Cambria Math" pitchFamily="18" charset="0"/>
                <a:cs typeface="Times New Roman" pitchFamily="18" charset="0"/>
              </a:rPr>
              <a:t>V</a:t>
            </a:r>
            <a:r>
              <a:rPr lang="en-US" sz="4400" b="1" baseline="-25000" dirty="0" err="1" smtClean="0">
                <a:latin typeface="Cambria Math" pitchFamily="18" charset="0"/>
                <a:ea typeface="Cambria Math" pitchFamily="18" charset="0"/>
                <a:cs typeface="Times New Roman" pitchFamily="18" charset="0"/>
              </a:rPr>
              <a:t>p</a:t>
            </a:r>
            <a:r>
              <a:rPr lang="el-GR" sz="4400" b="1" dirty="0" smtClean="0">
                <a:latin typeface="Cambria Math" pitchFamily="18" charset="0"/>
                <a:ea typeface="Cambria Math" pitchFamily="18" charset="0"/>
                <a:cs typeface="Times New Roman" pitchFamily="18" charset="0"/>
              </a:rPr>
              <a:t>Λ</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-1</a:t>
            </a:r>
            <a:r>
              <a:rPr lang="en-US" sz="4400" b="1" dirty="0" smtClean="0">
                <a:latin typeface="Cambria Math" pitchFamily="18" charset="0"/>
                <a:ea typeface="Cambria Math" pitchFamily="18" charset="0"/>
                <a:cs typeface="Times New Roman" pitchFamily="18" charset="0"/>
              </a:rPr>
              <a:t>U</a:t>
            </a:r>
            <a:r>
              <a:rPr lang="en-US" sz="4400" baseline="-25000" dirty="0" smtClean="0">
                <a:latin typeface="Cambria Math" pitchFamily="18" charset="0"/>
                <a:ea typeface="Cambria Math" pitchFamily="18" charset="0"/>
                <a:cs typeface="Times New Roman" pitchFamily="18" charset="0"/>
              </a:rPr>
              <a:t>p</a:t>
            </a:r>
            <a:r>
              <a:rPr lang="en-US" sz="4400" baseline="30000" dirty="0" smtClean="0">
                <a:latin typeface="Cambria Math" pitchFamily="18" charset="0"/>
                <a:ea typeface="Cambria Math" pitchFamily="18" charset="0"/>
                <a:cs typeface="Times New Roman" pitchFamily="18" charset="0"/>
              </a:rPr>
              <a:t>T</a:t>
            </a:r>
            <a:r>
              <a:rPr lang="en-US" sz="4400" b="1" dirty="0" smtClean="0">
                <a:latin typeface="Cambria Math" pitchFamily="18" charset="0"/>
                <a:ea typeface="Cambria Math" pitchFamily="18" charset="0"/>
                <a:cs typeface="Times New Roman" pitchFamily="18" charset="0"/>
              </a:rPr>
              <a:t>h + V</a:t>
            </a:r>
            <a:r>
              <a:rPr lang="en-US" sz="4400" baseline="-25000" dirty="0" smtClean="0">
                <a:latin typeface="Cambria Math" pitchFamily="18" charset="0"/>
                <a:ea typeface="Cambria Math" pitchFamily="18" charset="0"/>
                <a:cs typeface="Times New Roman" pitchFamily="18" charset="0"/>
              </a:rPr>
              <a:t>0</a:t>
            </a:r>
            <a:r>
              <a:rPr lang="el-GR" sz="4400" b="1" dirty="0" smtClean="0">
                <a:latin typeface="Cambria Math"/>
                <a:ea typeface="Cambria Math"/>
                <a:cs typeface="Times New Roman" pitchFamily="18" charset="0"/>
              </a:rPr>
              <a:t>α</a:t>
            </a:r>
            <a:endParaRPr lang="en-US" sz="4400"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Part 3</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cs typeface="Times New Roman" pitchFamily="18" charset="0"/>
              </a:rPr>
              <a:t>Inequality Constraints and the</a:t>
            </a:r>
          </a:p>
          <a:p>
            <a:pPr lvl="0" algn="ctr">
              <a:spcBef>
                <a:spcPct val="0"/>
              </a:spcBef>
              <a:defRPr/>
            </a:pPr>
            <a:r>
              <a:rPr lang="en-US" sz="4400" dirty="0" smtClean="0">
                <a:latin typeface="Times New Roman" pitchFamily="18" charset="0"/>
                <a:cs typeface="Times New Roman" pitchFamily="18" charset="0"/>
              </a:rPr>
              <a:t>Notion of Feasibility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Not all inequality constraints provide new information</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cs typeface="Times New Roman" pitchFamily="18" charset="0"/>
              </a:rPr>
              <a:t>x &gt; 3</a:t>
            </a:r>
          </a:p>
          <a:p>
            <a:pPr lvl="0" algn="ctr">
              <a:spcBef>
                <a:spcPct val="0"/>
              </a:spcBef>
              <a:defRPr/>
            </a:pPr>
            <a:r>
              <a:rPr lang="en-US" sz="4400" dirty="0" smtClean="0">
                <a:latin typeface="Times New Roman" pitchFamily="18" charset="0"/>
                <a:cs typeface="Times New Roman" pitchFamily="18" charset="0"/>
              </a:rPr>
              <a:t>x &gt; 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1524000"/>
            <a:ext cx="9144000" cy="5334000"/>
          </a:xfrm>
          <a:prstGeom prst="rect">
            <a:avLst/>
          </a:prstGeom>
        </p:spPr>
        <p:txBody>
          <a:bodyPr vert="horz" lIns="91440" tIns="45720" rIns="91440" bIns="45720" rtlCol="0" anchor="ctr">
            <a:normAutofit/>
          </a:bodyPr>
          <a:lstStyle/>
          <a:p>
            <a:pPr lvl="0" algn="ctr">
              <a:spcBef>
                <a:spcPct val="0"/>
              </a:spcBef>
              <a:defRPr/>
            </a:pPr>
            <a:r>
              <a:rPr lang="en-US" sz="2800" dirty="0" smtClean="0">
                <a:latin typeface="Times New Roman" pitchFamily="18" charset="0"/>
                <a:ea typeface="+mj-ea"/>
                <a:cs typeface="Times New Roman" pitchFamily="18" charset="0"/>
              </a:rPr>
              <a:t>Review the Natural Solution and SVD</a:t>
            </a:r>
          </a:p>
          <a:p>
            <a:pPr lvl="0" algn="ctr">
              <a:spcBef>
                <a:spcPct val="0"/>
              </a:spcBef>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Apply SVD to other types of prior information</a:t>
            </a:r>
          </a:p>
          <a:p>
            <a:pPr lvl="0" algn="ctr">
              <a:spcBef>
                <a:spcPct val="0"/>
              </a:spcBef>
              <a:defRPr/>
            </a:pPr>
            <a:r>
              <a:rPr lang="en-US" sz="2800" dirty="0" smtClean="0">
                <a:latin typeface="Times New Roman" pitchFamily="18" charset="0"/>
                <a:ea typeface="+mj-ea"/>
                <a:cs typeface="Times New Roman" pitchFamily="18" charset="0"/>
              </a:rPr>
              <a:t>and to</a:t>
            </a:r>
          </a:p>
          <a:p>
            <a:pPr lvl="0" algn="ctr">
              <a:spcBef>
                <a:spcPct val="0"/>
              </a:spcBef>
              <a:defRPr/>
            </a:pPr>
            <a:r>
              <a:rPr lang="en-US" sz="2800" dirty="0" smtClean="0">
                <a:latin typeface="Times New Roman" pitchFamily="18" charset="0"/>
                <a:ea typeface="+mj-ea"/>
                <a:cs typeface="Times New Roman" pitchFamily="18" charset="0"/>
              </a:rPr>
              <a:t>equality constraints</a:t>
            </a:r>
          </a:p>
          <a:p>
            <a:pPr lvl="0" algn="ctr">
              <a:spcBef>
                <a:spcPct val="0"/>
              </a:spcBef>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Introduce Inequality Constraints and the</a:t>
            </a:r>
          </a:p>
          <a:p>
            <a:pPr lvl="0" algn="ctr">
              <a:spcBef>
                <a:spcPct val="0"/>
              </a:spcBef>
              <a:defRPr/>
            </a:pPr>
            <a:r>
              <a:rPr lang="en-US" sz="2800" dirty="0" smtClean="0">
                <a:latin typeface="Times New Roman" pitchFamily="18" charset="0"/>
                <a:ea typeface="+mj-ea"/>
                <a:cs typeface="Times New Roman" pitchFamily="18" charset="0"/>
              </a:rPr>
              <a:t>Notion of Feasibility</a:t>
            </a:r>
          </a:p>
          <a:p>
            <a:pPr lvl="0" algn="ctr">
              <a:spcBef>
                <a:spcPct val="0"/>
              </a:spcBef>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Develop Solution Methods</a:t>
            </a:r>
          </a:p>
          <a:p>
            <a:pPr lvl="0" algn="ctr">
              <a:spcBef>
                <a:spcPct val="0"/>
              </a:spcBef>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Solve Exemplary Problems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Not all inequality constraints provide new information</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cs typeface="Times New Roman" pitchFamily="18" charset="0"/>
              </a:rPr>
              <a:t>x &gt; 3</a:t>
            </a:r>
          </a:p>
          <a:p>
            <a:pPr lvl="0" algn="ctr">
              <a:spcBef>
                <a:spcPct val="0"/>
              </a:spcBef>
              <a:defRPr/>
            </a:pPr>
            <a:r>
              <a:rPr lang="en-US" sz="4400" dirty="0" smtClean="0">
                <a:latin typeface="Times New Roman" pitchFamily="18" charset="0"/>
                <a:cs typeface="Times New Roman" pitchFamily="18" charset="0"/>
              </a:rPr>
              <a:t>x &gt; 2</a:t>
            </a:r>
          </a:p>
        </p:txBody>
      </p:sp>
      <p:sp>
        <p:nvSpPr>
          <p:cNvPr id="4" name="Freeform 3"/>
          <p:cNvSpPr/>
          <p:nvPr/>
        </p:nvSpPr>
        <p:spPr>
          <a:xfrm>
            <a:off x="5257800" y="4800600"/>
            <a:ext cx="1320800" cy="972457"/>
          </a:xfrm>
          <a:custGeom>
            <a:avLst/>
            <a:gdLst>
              <a:gd name="connsiteX0" fmla="*/ 0 w 1320800"/>
              <a:gd name="connsiteY0" fmla="*/ 0 h 972457"/>
              <a:gd name="connsiteX1" fmla="*/ 595086 w 1320800"/>
              <a:gd name="connsiteY1" fmla="*/ 130628 h 972457"/>
              <a:gd name="connsiteX2" fmla="*/ 595086 w 1320800"/>
              <a:gd name="connsiteY2" fmla="*/ 464457 h 972457"/>
              <a:gd name="connsiteX3" fmla="*/ 1320800 w 1320800"/>
              <a:gd name="connsiteY3" fmla="*/ 972457 h 972457"/>
            </a:gdLst>
            <a:ahLst/>
            <a:cxnLst>
              <a:cxn ang="0">
                <a:pos x="connsiteX0" y="connsiteY0"/>
              </a:cxn>
              <a:cxn ang="0">
                <a:pos x="connsiteX1" y="connsiteY1"/>
              </a:cxn>
              <a:cxn ang="0">
                <a:pos x="connsiteX2" y="connsiteY2"/>
              </a:cxn>
              <a:cxn ang="0">
                <a:pos x="connsiteX3" y="connsiteY3"/>
              </a:cxn>
            </a:cxnLst>
            <a:rect l="l" t="t" r="r" b="b"/>
            <a:pathLst>
              <a:path w="1320800" h="972457">
                <a:moveTo>
                  <a:pt x="0" y="0"/>
                </a:moveTo>
                <a:cubicBezTo>
                  <a:pt x="247952" y="26609"/>
                  <a:pt x="495905" y="53219"/>
                  <a:pt x="595086" y="130628"/>
                </a:cubicBezTo>
                <a:cubicBezTo>
                  <a:pt x="694267" y="208037"/>
                  <a:pt x="474134" y="324152"/>
                  <a:pt x="595086" y="464457"/>
                </a:cubicBezTo>
                <a:cubicBezTo>
                  <a:pt x="716038" y="604762"/>
                  <a:pt x="1018419" y="788609"/>
                  <a:pt x="1320800" y="97245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5943600" y="5704582"/>
            <a:ext cx="2971800" cy="1077218"/>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follows from first constraint</a:t>
            </a:r>
            <a:endParaRPr lang="en-US" sz="3200"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Some inequality constraints are incompatible</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cs typeface="Times New Roman" pitchFamily="18" charset="0"/>
              </a:rPr>
              <a:t>x &gt; 3</a:t>
            </a:r>
          </a:p>
          <a:p>
            <a:pPr lvl="0" algn="ctr">
              <a:spcBef>
                <a:spcPct val="0"/>
              </a:spcBef>
              <a:defRPr/>
            </a:pPr>
            <a:r>
              <a:rPr lang="en-US" sz="4400" dirty="0" smtClean="0">
                <a:latin typeface="Times New Roman" pitchFamily="18" charset="0"/>
                <a:cs typeface="Times New Roman" pitchFamily="18" charset="0"/>
              </a:rPr>
              <a:t>x &lt; 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Some inequality constraints are incompatible</a:t>
            </a: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dirty="0" smtClean="0">
                <a:latin typeface="Times New Roman" pitchFamily="18" charset="0"/>
                <a:cs typeface="Times New Roman" pitchFamily="18" charset="0"/>
              </a:rPr>
              <a:t>x &gt; 3</a:t>
            </a:r>
          </a:p>
          <a:p>
            <a:pPr lvl="0" algn="ctr">
              <a:spcBef>
                <a:spcPct val="0"/>
              </a:spcBef>
              <a:defRPr/>
            </a:pPr>
            <a:r>
              <a:rPr lang="en-US" sz="4400" dirty="0" smtClean="0">
                <a:latin typeface="Times New Roman" pitchFamily="18" charset="0"/>
                <a:cs typeface="Times New Roman" pitchFamily="18" charset="0"/>
              </a:rPr>
              <a:t>x &lt; 2</a:t>
            </a:r>
          </a:p>
        </p:txBody>
      </p:sp>
      <p:sp>
        <p:nvSpPr>
          <p:cNvPr id="4" name="Rectangle 3"/>
          <p:cNvSpPr/>
          <p:nvPr/>
        </p:nvSpPr>
        <p:spPr>
          <a:xfrm>
            <a:off x="5867400" y="3352800"/>
            <a:ext cx="2971800" cy="2062103"/>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nothing can be both bigger than 3 and smaller than 2</a:t>
            </a:r>
            <a:endParaRPr lang="en-US" sz="3200" baseline="30000" dirty="0">
              <a:solidFill>
                <a:srgbClr val="FF0000"/>
              </a:solidFill>
              <a:latin typeface="Cambria Math" pitchFamily="18" charset="0"/>
              <a:ea typeface="Cambria Math" pitchFamily="18" charset="0"/>
              <a:cs typeface="Times New Roman" pitchFamily="18" charset="0"/>
            </a:endParaRPr>
          </a:p>
        </p:txBody>
      </p:sp>
      <p:sp>
        <p:nvSpPr>
          <p:cNvPr id="5" name="Right Brace 4"/>
          <p:cNvSpPr/>
          <p:nvPr/>
        </p:nvSpPr>
        <p:spPr>
          <a:xfrm>
            <a:off x="5486400" y="3962400"/>
            <a:ext cx="228600" cy="10668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lnSpcReduction="10000"/>
          </a:bodyPr>
          <a:lstStyle/>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every row of the inequality</a:t>
            </a:r>
            <a:r>
              <a:rPr kumimoji="0" lang="en-US" sz="44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constraint</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lvl="0" algn="ctr">
              <a:spcBef>
                <a:spcPct val="0"/>
              </a:spcBef>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br>
            <a:r>
              <a:rPr lang="en-US" sz="4400" b="1" noProof="0" dirty="0" err="1" smtClean="0">
                <a:latin typeface="Cambria Math" pitchFamily="18" charset="0"/>
                <a:ea typeface="Cambria Math" pitchFamily="18" charset="0"/>
                <a:cs typeface="Times New Roman" pitchFamily="18" charset="0"/>
              </a:rPr>
              <a:t>Hm</a:t>
            </a:r>
            <a:r>
              <a:rPr lang="en-US" sz="4400" dirty="0" smtClean="0">
                <a:latin typeface="Cambria Math" pitchFamily="18" charset="0"/>
                <a:ea typeface="Cambria Math" pitchFamily="18" charset="0"/>
                <a:cs typeface="Times New Roman" pitchFamily="18" charset="0"/>
              </a:rPr>
              <a:t> </a:t>
            </a:r>
            <a:r>
              <a:rPr lang="en-US" sz="4400" dirty="0" smtClean="0">
                <a:latin typeface="Cambria Math" pitchFamily="18" charset="0"/>
                <a:ea typeface="Cambria Math" pitchFamily="18" charset="0"/>
              </a:rPr>
              <a:t>≥</a:t>
            </a:r>
            <a:r>
              <a:rPr lang="en-US" sz="4400" dirty="0" smtClean="0">
                <a:latin typeface="Cambria Math" pitchFamily="18" charset="0"/>
                <a:ea typeface="Cambria Math" pitchFamily="18" charset="0"/>
                <a:cs typeface="Times New Roman" pitchFamily="18" charset="0"/>
              </a:rPr>
              <a:t> </a:t>
            </a:r>
            <a:r>
              <a:rPr lang="en-US" sz="4400" b="1" dirty="0" smtClean="0">
                <a:latin typeface="Cambria Math" pitchFamily="18" charset="0"/>
                <a:ea typeface="Cambria Math" pitchFamily="18" charset="0"/>
                <a:cs typeface="Times New Roman" pitchFamily="18" charset="0"/>
              </a:rPr>
              <a:t>h</a:t>
            </a:r>
          </a:p>
          <a:p>
            <a:pPr lvl="0" algn="ctr">
              <a:spcBef>
                <a:spcPct val="0"/>
              </a:spcBef>
              <a:defRPr/>
            </a:pPr>
            <a:endParaRPr lang="en-US" sz="4400" dirty="0" smtClean="0">
              <a:latin typeface="Times New Roman" pitchFamily="18" charset="0"/>
              <a:cs typeface="Times New Roman" pitchFamily="18" charset="0"/>
            </a:endParaRPr>
          </a:p>
          <a:p>
            <a:pPr lvl="0" algn="ctr">
              <a:spcBef>
                <a:spcPct val="0"/>
              </a:spcBef>
              <a:defRPr/>
            </a:pPr>
            <a:r>
              <a:rPr lang="en-US" sz="4400" dirty="0" smtClean="0">
                <a:latin typeface="Times New Roman" pitchFamily="18" charset="0"/>
                <a:cs typeface="Times New Roman" pitchFamily="18" charset="0"/>
              </a:rPr>
              <a:t>divides the space of </a:t>
            </a:r>
            <a:r>
              <a:rPr lang="en-US" sz="4400" b="1" dirty="0" smtClean="0">
                <a:latin typeface="Cambria Math" pitchFamily="18" charset="0"/>
                <a:ea typeface="Cambria Math" pitchFamily="18" charset="0"/>
                <a:cs typeface="Times New Roman" pitchFamily="18" charset="0"/>
              </a:rPr>
              <a:t>m</a:t>
            </a:r>
          </a:p>
          <a:p>
            <a:pPr lvl="0" algn="ctr">
              <a:spcBef>
                <a:spcPct val="0"/>
              </a:spcBef>
              <a:defRPr/>
            </a:pPr>
            <a:r>
              <a:rPr lang="en-US" sz="4400" dirty="0" smtClean="0">
                <a:latin typeface="Times New Roman" pitchFamily="18" charset="0"/>
                <a:cs typeface="Times New Roman" pitchFamily="18" charset="0"/>
              </a:rPr>
              <a:t>into two parts</a:t>
            </a:r>
          </a:p>
          <a:p>
            <a:pPr lvl="0" algn="ctr">
              <a:spcBef>
                <a:spcPct val="0"/>
              </a:spcBef>
              <a:defRPr/>
            </a:pPr>
            <a:endParaRPr lang="en-US" sz="4400" dirty="0" smtClean="0">
              <a:latin typeface="Times New Roman" pitchFamily="18" charset="0"/>
              <a:cs typeface="Times New Roman" pitchFamily="18" charset="0"/>
            </a:endParaRPr>
          </a:p>
          <a:p>
            <a:pPr lvl="0" algn="ctr">
              <a:spcBef>
                <a:spcPct val="0"/>
              </a:spcBef>
              <a:defRPr/>
            </a:pPr>
            <a:r>
              <a:rPr lang="en-US" sz="4400" dirty="0" smtClean="0">
                <a:latin typeface="Times New Roman" pitchFamily="18" charset="0"/>
                <a:cs typeface="Times New Roman" pitchFamily="18" charset="0"/>
              </a:rPr>
              <a:t>one where a solution is </a:t>
            </a:r>
            <a:r>
              <a:rPr lang="en-US" sz="4400" i="1" dirty="0" smtClean="0">
                <a:latin typeface="Times New Roman" pitchFamily="18" charset="0"/>
                <a:cs typeface="Times New Roman" pitchFamily="18" charset="0"/>
              </a:rPr>
              <a:t>feasible</a:t>
            </a:r>
          </a:p>
          <a:p>
            <a:pPr lvl="0" algn="ctr">
              <a:spcBef>
                <a:spcPct val="0"/>
              </a:spcBef>
              <a:defRPr/>
            </a:pPr>
            <a:r>
              <a:rPr lang="en-US" sz="4400" dirty="0" smtClean="0">
                <a:latin typeface="Times New Roman" pitchFamily="18" charset="0"/>
                <a:cs typeface="Times New Roman" pitchFamily="18" charset="0"/>
              </a:rPr>
              <a:t>one where it is </a:t>
            </a:r>
            <a:r>
              <a:rPr lang="en-US" sz="4400" i="1" dirty="0" smtClean="0">
                <a:latin typeface="Times New Roman" pitchFamily="18" charset="0"/>
                <a:cs typeface="Times New Roman" pitchFamily="18" charset="0"/>
              </a:rPr>
              <a:t>infeasible</a:t>
            </a:r>
          </a:p>
          <a:p>
            <a:pPr lvl="0" algn="ctr">
              <a:spcBef>
                <a:spcPct val="0"/>
              </a:spcBef>
              <a:defRPr/>
            </a:pPr>
            <a:endParaRPr lang="en-US" sz="4400" i="1" dirty="0" smtClean="0">
              <a:latin typeface="Times New Roman" pitchFamily="18" charset="0"/>
              <a:cs typeface="Times New Roman" pitchFamily="18" charset="0"/>
            </a:endParaRPr>
          </a:p>
          <a:p>
            <a:pPr lvl="0" algn="ctr">
              <a:spcBef>
                <a:spcPct val="0"/>
              </a:spcBef>
              <a:defRPr/>
            </a:pPr>
            <a:r>
              <a:rPr lang="en-US" sz="4400" dirty="0" smtClean="0">
                <a:latin typeface="Times New Roman" pitchFamily="18" charset="0"/>
                <a:cs typeface="Times New Roman" pitchFamily="18" charset="0"/>
              </a:rPr>
              <a:t>the boundary is a planar surface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when all the constraints are considered together</a:t>
            </a:r>
          </a:p>
          <a:p>
            <a:pPr lvl="0" algn="ctr">
              <a:spcBef>
                <a:spcPct val="0"/>
              </a:spcBef>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they</a:t>
            </a:r>
            <a:r>
              <a:rPr kumimoji="0" lang="en-US" sz="36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either </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create a feasible volume</a:t>
            </a:r>
          </a:p>
          <a:p>
            <a:pPr lvl="0" algn="ctr">
              <a:spcBef>
                <a:spcPct val="0"/>
              </a:spcBef>
              <a:defRPr/>
            </a:pPr>
            <a:r>
              <a:rPr lang="en-US" sz="3600" dirty="0" smtClean="0">
                <a:latin typeface="Times New Roman" pitchFamily="18" charset="0"/>
                <a:ea typeface="Cambria Math" pitchFamily="18" charset="0"/>
                <a:cs typeface="Times New Roman" pitchFamily="18" charset="0"/>
              </a:rPr>
              <a:t>or they don’t</a:t>
            </a:r>
          </a:p>
          <a:p>
            <a:pPr lvl="0" algn="ctr">
              <a:spcBef>
                <a:spcPct val="0"/>
              </a:spcBef>
              <a:defRPr/>
            </a:pPr>
            <a:endParaRPr lang="en-US" sz="3600" dirty="0" smtClean="0">
              <a:latin typeface="Times New Roman" pitchFamily="18" charset="0"/>
              <a:ea typeface="Cambria Math" pitchFamily="18" charset="0"/>
              <a:cs typeface="Times New Roman" pitchFamily="18" charset="0"/>
            </a:endParaRPr>
          </a:p>
          <a:p>
            <a:pPr lvl="0" algn="ctr">
              <a:spcBef>
                <a:spcPct val="0"/>
              </a:spcBef>
              <a:defRPr/>
            </a:pPr>
            <a:r>
              <a:rPr lang="en-US" sz="3600" dirty="0" smtClean="0">
                <a:latin typeface="Times New Roman" pitchFamily="18" charset="0"/>
                <a:ea typeface="Cambria Math" pitchFamily="18" charset="0"/>
                <a:cs typeface="Times New Roman" pitchFamily="18" charset="0"/>
              </a:rPr>
              <a:t>if they do, then the solution must be in that volume</a:t>
            </a:r>
          </a:p>
          <a:p>
            <a:pPr lvl="0" algn="ctr">
              <a:spcBef>
                <a:spcPct val="0"/>
              </a:spcBef>
              <a:defRPr/>
            </a:pPr>
            <a:endParaRPr lang="en-US" sz="3600" dirty="0" smtClean="0">
              <a:latin typeface="Times New Roman" pitchFamily="18" charset="0"/>
              <a:ea typeface="Cambria Math" pitchFamily="18" charset="0"/>
              <a:cs typeface="Times New Roman" pitchFamily="18" charset="0"/>
            </a:endParaRPr>
          </a:p>
          <a:p>
            <a:pPr lvl="0" algn="ctr">
              <a:spcBef>
                <a:spcPct val="0"/>
              </a:spcBef>
              <a:defRPr/>
            </a:pPr>
            <a:r>
              <a:rPr lang="en-US" sz="3600" dirty="0" smtClean="0">
                <a:latin typeface="Times New Roman" pitchFamily="18" charset="0"/>
                <a:ea typeface="Cambria Math" pitchFamily="18" charset="0"/>
                <a:cs typeface="Times New Roman" pitchFamily="18" charset="0"/>
              </a:rPr>
              <a:t>if they don’t, then no solution exists</a:t>
            </a:r>
            <a:endParaRPr lang="en-US" sz="3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a:grpSpLocks noChangeAspect="1"/>
          </p:cNvGrpSpPr>
          <p:nvPr/>
        </p:nvGrpSpPr>
        <p:grpSpPr>
          <a:xfrm>
            <a:off x="0" y="838200"/>
            <a:ext cx="8831579" cy="4892640"/>
            <a:chOff x="1643063" y="1714500"/>
            <a:chExt cx="5519737" cy="3057900"/>
          </a:xfrm>
        </p:grpSpPr>
        <p:sp>
          <p:nvSpPr>
            <p:cNvPr id="8" name="Freeform 7"/>
            <p:cNvSpPr/>
            <p:nvPr/>
          </p:nvSpPr>
          <p:spPr>
            <a:xfrm>
              <a:off x="2605086" y="2438400"/>
              <a:ext cx="1600200" cy="1760120"/>
            </a:xfrm>
            <a:custGeom>
              <a:avLst/>
              <a:gdLst>
                <a:gd name="connsiteX0" fmla="*/ 0 w 2143125"/>
                <a:gd name="connsiteY0" fmla="*/ 371475 h 1447800"/>
                <a:gd name="connsiteX1" fmla="*/ 990600 w 2143125"/>
                <a:gd name="connsiteY1" fmla="*/ 1447800 h 1447800"/>
                <a:gd name="connsiteX2" fmla="*/ 2143125 w 2143125"/>
                <a:gd name="connsiteY2" fmla="*/ 981075 h 1447800"/>
                <a:gd name="connsiteX3" fmla="*/ 1390650 w 2143125"/>
                <a:gd name="connsiteY3" fmla="*/ 0 h 1447800"/>
                <a:gd name="connsiteX4" fmla="*/ 0 w 2143125"/>
                <a:gd name="connsiteY4" fmla="*/ 371475 h 1447800"/>
                <a:gd name="connsiteX0" fmla="*/ 0 w 2143125"/>
                <a:gd name="connsiteY0" fmla="*/ 371475 h 1825487"/>
                <a:gd name="connsiteX1" fmla="*/ 1600200 w 2143125"/>
                <a:gd name="connsiteY1" fmla="*/ 1825487 h 1825487"/>
                <a:gd name="connsiteX2" fmla="*/ 2143125 w 2143125"/>
                <a:gd name="connsiteY2" fmla="*/ 981075 h 1825487"/>
                <a:gd name="connsiteX3" fmla="*/ 1390650 w 2143125"/>
                <a:gd name="connsiteY3" fmla="*/ 0 h 1825487"/>
                <a:gd name="connsiteX4" fmla="*/ 0 w 2143125"/>
                <a:gd name="connsiteY4" fmla="*/ 371475 h 1825487"/>
                <a:gd name="connsiteX0" fmla="*/ 0 w 1600200"/>
                <a:gd name="connsiteY0" fmla="*/ 371475 h 1825487"/>
                <a:gd name="connsiteX1" fmla="*/ 1600200 w 1600200"/>
                <a:gd name="connsiteY1" fmla="*/ 1825487 h 1825487"/>
                <a:gd name="connsiteX2" fmla="*/ 1600200 w 1600200"/>
                <a:gd name="connsiteY2" fmla="*/ 881270 h 1825487"/>
                <a:gd name="connsiteX3" fmla="*/ 1390650 w 1600200"/>
                <a:gd name="connsiteY3" fmla="*/ 0 h 1825487"/>
                <a:gd name="connsiteX4" fmla="*/ 0 w 1600200"/>
                <a:gd name="connsiteY4" fmla="*/ 371475 h 1825487"/>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0 w 1600200"/>
                <a:gd name="connsiteY4" fmla="*/ 56736 h 1510748"/>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304800 w 1600200"/>
                <a:gd name="connsiteY4" fmla="*/ 62948 h 1510748"/>
                <a:gd name="connsiteX5" fmla="*/ 0 w 1600200"/>
                <a:gd name="connsiteY5" fmla="*/ 56736 h 1510748"/>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9160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212 h 1454012"/>
                <a:gd name="connsiteX4" fmla="*/ 304800 w 1600200"/>
                <a:gd name="connsiteY4" fmla="*/ 6212 h 1454012"/>
                <a:gd name="connsiteX5" fmla="*/ 0 w 1600200"/>
                <a:gd name="connsiteY5" fmla="*/ 0 h 145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1454012">
                  <a:moveTo>
                    <a:pt x="0" y="0"/>
                  </a:moveTo>
                  <a:lnTo>
                    <a:pt x="1600200" y="1454012"/>
                  </a:lnTo>
                  <a:lnTo>
                    <a:pt x="1600200" y="509795"/>
                  </a:lnTo>
                  <a:lnTo>
                    <a:pt x="1600200" y="6212"/>
                  </a:lnTo>
                  <a:lnTo>
                    <a:pt x="304800" y="6212"/>
                  </a:lnTo>
                  <a:lnTo>
                    <a:pt x="0" y="0"/>
                  </a:lnTo>
                  <a:close/>
                </a:path>
              </a:pathLst>
            </a:custGeom>
            <a:solidFill>
              <a:srgbClr val="FFFF00">
                <a:alpha val="32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Freeform 8"/>
            <p:cNvSpPr/>
            <p:nvPr/>
          </p:nvSpPr>
          <p:spPr>
            <a:xfrm rot="16200000">
              <a:off x="2234991" y="2351299"/>
              <a:ext cx="1585914" cy="1760116"/>
            </a:xfrm>
            <a:custGeom>
              <a:avLst/>
              <a:gdLst>
                <a:gd name="connsiteX0" fmla="*/ 0 w 2143125"/>
                <a:gd name="connsiteY0" fmla="*/ 371475 h 1447800"/>
                <a:gd name="connsiteX1" fmla="*/ 990600 w 2143125"/>
                <a:gd name="connsiteY1" fmla="*/ 1447800 h 1447800"/>
                <a:gd name="connsiteX2" fmla="*/ 2143125 w 2143125"/>
                <a:gd name="connsiteY2" fmla="*/ 981075 h 1447800"/>
                <a:gd name="connsiteX3" fmla="*/ 1390650 w 2143125"/>
                <a:gd name="connsiteY3" fmla="*/ 0 h 1447800"/>
                <a:gd name="connsiteX4" fmla="*/ 0 w 2143125"/>
                <a:gd name="connsiteY4" fmla="*/ 371475 h 1447800"/>
                <a:gd name="connsiteX0" fmla="*/ 0 w 2143125"/>
                <a:gd name="connsiteY0" fmla="*/ 371475 h 1825487"/>
                <a:gd name="connsiteX1" fmla="*/ 1600200 w 2143125"/>
                <a:gd name="connsiteY1" fmla="*/ 1825487 h 1825487"/>
                <a:gd name="connsiteX2" fmla="*/ 2143125 w 2143125"/>
                <a:gd name="connsiteY2" fmla="*/ 981075 h 1825487"/>
                <a:gd name="connsiteX3" fmla="*/ 1390650 w 2143125"/>
                <a:gd name="connsiteY3" fmla="*/ 0 h 1825487"/>
                <a:gd name="connsiteX4" fmla="*/ 0 w 2143125"/>
                <a:gd name="connsiteY4" fmla="*/ 371475 h 1825487"/>
                <a:gd name="connsiteX0" fmla="*/ 0 w 1600200"/>
                <a:gd name="connsiteY0" fmla="*/ 371475 h 1825487"/>
                <a:gd name="connsiteX1" fmla="*/ 1600200 w 1600200"/>
                <a:gd name="connsiteY1" fmla="*/ 1825487 h 1825487"/>
                <a:gd name="connsiteX2" fmla="*/ 1600200 w 1600200"/>
                <a:gd name="connsiteY2" fmla="*/ 881270 h 1825487"/>
                <a:gd name="connsiteX3" fmla="*/ 1390650 w 1600200"/>
                <a:gd name="connsiteY3" fmla="*/ 0 h 1825487"/>
                <a:gd name="connsiteX4" fmla="*/ 0 w 1600200"/>
                <a:gd name="connsiteY4" fmla="*/ 371475 h 1825487"/>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0 w 1600200"/>
                <a:gd name="connsiteY4" fmla="*/ 56736 h 1510748"/>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304800 w 1600200"/>
                <a:gd name="connsiteY4" fmla="*/ 62948 h 1510748"/>
                <a:gd name="connsiteX5" fmla="*/ 0 w 1600200"/>
                <a:gd name="connsiteY5" fmla="*/ 56736 h 1510748"/>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9160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212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10147 h 1454012"/>
                <a:gd name="connsiteX4" fmla="*/ 304800 w 1600200"/>
                <a:gd name="connsiteY4" fmla="*/ 6212 h 1454012"/>
                <a:gd name="connsiteX5" fmla="*/ 0 w 1600200"/>
                <a:gd name="connsiteY5" fmla="*/ 0 h 1454012"/>
                <a:gd name="connsiteX0" fmla="*/ 0 w 1600200"/>
                <a:gd name="connsiteY0" fmla="*/ 1656 h 1455668"/>
                <a:gd name="connsiteX1" fmla="*/ 1600200 w 1600200"/>
                <a:gd name="connsiteY1" fmla="*/ 1455668 h 1455668"/>
                <a:gd name="connsiteX2" fmla="*/ 1600200 w 1600200"/>
                <a:gd name="connsiteY2" fmla="*/ 511451 h 1455668"/>
                <a:gd name="connsiteX3" fmla="*/ 1600200 w 1600200"/>
                <a:gd name="connsiteY3" fmla="*/ 0 h 1455668"/>
                <a:gd name="connsiteX4" fmla="*/ 304800 w 1600200"/>
                <a:gd name="connsiteY4" fmla="*/ 7868 h 1455668"/>
                <a:gd name="connsiteX5" fmla="*/ 0 w 1600200"/>
                <a:gd name="connsiteY5" fmla="*/ 1656 h 1455668"/>
                <a:gd name="connsiteX0" fmla="*/ 0 w 1600201"/>
                <a:gd name="connsiteY0" fmla="*/ 0 h 1461878"/>
                <a:gd name="connsiteX1" fmla="*/ 1600201 w 1600201"/>
                <a:gd name="connsiteY1" fmla="*/ 1461878 h 1461878"/>
                <a:gd name="connsiteX2" fmla="*/ 1600201 w 1600201"/>
                <a:gd name="connsiteY2" fmla="*/ 517661 h 1461878"/>
                <a:gd name="connsiteX3" fmla="*/ 1600201 w 1600201"/>
                <a:gd name="connsiteY3" fmla="*/ 6210 h 1461878"/>
                <a:gd name="connsiteX4" fmla="*/ 304801 w 1600201"/>
                <a:gd name="connsiteY4" fmla="*/ 14078 h 1461878"/>
                <a:gd name="connsiteX5" fmla="*/ 0 w 1600201"/>
                <a:gd name="connsiteY5" fmla="*/ 0 h 1461878"/>
                <a:gd name="connsiteX0" fmla="*/ 0 w 1600201"/>
                <a:gd name="connsiteY0" fmla="*/ 0 h 1461878"/>
                <a:gd name="connsiteX1" fmla="*/ 1600201 w 1600201"/>
                <a:gd name="connsiteY1" fmla="*/ 1461878 h 1461878"/>
                <a:gd name="connsiteX2" fmla="*/ 1600201 w 1600201"/>
                <a:gd name="connsiteY2" fmla="*/ 517661 h 1461878"/>
                <a:gd name="connsiteX3" fmla="*/ 1600201 w 1600201"/>
                <a:gd name="connsiteY3" fmla="*/ 6210 h 1461878"/>
                <a:gd name="connsiteX4" fmla="*/ 0 w 1600201"/>
                <a:gd name="connsiteY4" fmla="*/ 0 h 1461878"/>
                <a:gd name="connsiteX0" fmla="*/ 0 w 1585914"/>
                <a:gd name="connsiteY0" fmla="*/ 0 h 1461876"/>
                <a:gd name="connsiteX1" fmla="*/ 1585914 w 1585914"/>
                <a:gd name="connsiteY1" fmla="*/ 1461876 h 1461876"/>
                <a:gd name="connsiteX2" fmla="*/ 1585914 w 1585914"/>
                <a:gd name="connsiteY2" fmla="*/ 517659 h 1461876"/>
                <a:gd name="connsiteX3" fmla="*/ 1585914 w 1585914"/>
                <a:gd name="connsiteY3" fmla="*/ 6208 h 1461876"/>
                <a:gd name="connsiteX4" fmla="*/ 0 w 1585914"/>
                <a:gd name="connsiteY4" fmla="*/ 0 h 1461876"/>
                <a:gd name="connsiteX0" fmla="*/ 0 w 1585914"/>
                <a:gd name="connsiteY0" fmla="*/ 1660 h 1455668"/>
                <a:gd name="connsiteX1" fmla="*/ 1585914 w 1585914"/>
                <a:gd name="connsiteY1" fmla="*/ 1455668 h 1455668"/>
                <a:gd name="connsiteX2" fmla="*/ 1585914 w 1585914"/>
                <a:gd name="connsiteY2" fmla="*/ 511451 h 1455668"/>
                <a:gd name="connsiteX3" fmla="*/ 1585914 w 1585914"/>
                <a:gd name="connsiteY3" fmla="*/ 0 h 1455668"/>
                <a:gd name="connsiteX4" fmla="*/ 0 w 1585914"/>
                <a:gd name="connsiteY4" fmla="*/ 1660 h 1455668"/>
                <a:gd name="connsiteX0" fmla="*/ 0 w 1585914"/>
                <a:gd name="connsiteY0" fmla="*/ 0 h 1454008"/>
                <a:gd name="connsiteX1" fmla="*/ 1585914 w 1585914"/>
                <a:gd name="connsiteY1" fmla="*/ 1454008 h 1454008"/>
                <a:gd name="connsiteX2" fmla="*/ 1585914 w 1585914"/>
                <a:gd name="connsiteY2" fmla="*/ 509791 h 1454008"/>
                <a:gd name="connsiteX3" fmla="*/ 1571626 w 1585914"/>
                <a:gd name="connsiteY3" fmla="*/ 2273 h 1454008"/>
                <a:gd name="connsiteX4" fmla="*/ 0 w 1585914"/>
                <a:gd name="connsiteY4" fmla="*/ 0 h 1454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914" h="1454008">
                  <a:moveTo>
                    <a:pt x="0" y="0"/>
                  </a:moveTo>
                  <a:lnTo>
                    <a:pt x="1585914" y="1454008"/>
                  </a:lnTo>
                  <a:lnTo>
                    <a:pt x="1585914" y="509791"/>
                  </a:lnTo>
                  <a:lnTo>
                    <a:pt x="1571626" y="2273"/>
                  </a:lnTo>
                  <a:lnTo>
                    <a:pt x="0" y="0"/>
                  </a:lnTo>
                  <a:close/>
                </a:path>
              </a:pathLst>
            </a:custGeom>
            <a:solidFill>
              <a:schemeClr val="accent1">
                <a:alpha val="3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Freeform 10"/>
            <p:cNvSpPr/>
            <p:nvPr/>
          </p:nvSpPr>
          <p:spPr>
            <a:xfrm>
              <a:off x="2143124" y="2962275"/>
              <a:ext cx="2081214" cy="1466850"/>
            </a:xfrm>
            <a:custGeom>
              <a:avLst/>
              <a:gdLst>
                <a:gd name="connsiteX0" fmla="*/ 0 w 2066925"/>
                <a:gd name="connsiteY0" fmla="*/ 0 h 1485900"/>
                <a:gd name="connsiteX1" fmla="*/ 2057400 w 2066925"/>
                <a:gd name="connsiteY1" fmla="*/ 723900 h 1485900"/>
                <a:gd name="connsiteX2" fmla="*/ 2066925 w 2066925"/>
                <a:gd name="connsiteY2" fmla="*/ 1466850 h 1485900"/>
                <a:gd name="connsiteX3" fmla="*/ 0 w 2066925"/>
                <a:gd name="connsiteY3" fmla="*/ 1485900 h 1485900"/>
                <a:gd name="connsiteX4" fmla="*/ 0 w 2066925"/>
                <a:gd name="connsiteY4" fmla="*/ 0 h 1485900"/>
                <a:gd name="connsiteX0" fmla="*/ 9525 w 2076450"/>
                <a:gd name="connsiteY0" fmla="*/ 0 h 1466850"/>
                <a:gd name="connsiteX1" fmla="*/ 2066925 w 2076450"/>
                <a:gd name="connsiteY1" fmla="*/ 723900 h 1466850"/>
                <a:gd name="connsiteX2" fmla="*/ 2076450 w 2076450"/>
                <a:gd name="connsiteY2" fmla="*/ 1466850 h 1466850"/>
                <a:gd name="connsiteX3" fmla="*/ 0 w 2076450"/>
                <a:gd name="connsiteY3" fmla="*/ 1457325 h 1466850"/>
                <a:gd name="connsiteX4" fmla="*/ 9525 w 2076450"/>
                <a:gd name="connsiteY4" fmla="*/ 0 h 1466850"/>
                <a:gd name="connsiteX0" fmla="*/ 14287 w 2081212"/>
                <a:gd name="connsiteY0" fmla="*/ 0 h 1466850"/>
                <a:gd name="connsiteX1" fmla="*/ 2071687 w 2081212"/>
                <a:gd name="connsiteY1" fmla="*/ 723900 h 1466850"/>
                <a:gd name="connsiteX2" fmla="*/ 2081212 w 2081212"/>
                <a:gd name="connsiteY2" fmla="*/ 1466850 h 1466850"/>
                <a:gd name="connsiteX3" fmla="*/ 0 w 2081212"/>
                <a:gd name="connsiteY3" fmla="*/ 1452563 h 1466850"/>
                <a:gd name="connsiteX4" fmla="*/ 14287 w 2081212"/>
                <a:gd name="connsiteY4" fmla="*/ 0 h 1466850"/>
                <a:gd name="connsiteX0" fmla="*/ 14287 w 2081214"/>
                <a:gd name="connsiteY0" fmla="*/ 0 h 1466850"/>
                <a:gd name="connsiteX1" fmla="*/ 2081214 w 2081214"/>
                <a:gd name="connsiteY1" fmla="*/ 1152525 h 1466850"/>
                <a:gd name="connsiteX2" fmla="*/ 2081212 w 2081214"/>
                <a:gd name="connsiteY2" fmla="*/ 1466850 h 1466850"/>
                <a:gd name="connsiteX3" fmla="*/ 0 w 2081214"/>
                <a:gd name="connsiteY3" fmla="*/ 1452563 h 1466850"/>
                <a:gd name="connsiteX4" fmla="*/ 14287 w 2081214"/>
                <a:gd name="connsiteY4" fmla="*/ 0 h 1466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214" h="1466850">
                  <a:moveTo>
                    <a:pt x="14287" y="0"/>
                  </a:moveTo>
                  <a:lnTo>
                    <a:pt x="2081214" y="1152525"/>
                  </a:lnTo>
                  <a:cubicBezTo>
                    <a:pt x="2081213" y="1257300"/>
                    <a:pt x="2081213" y="1362075"/>
                    <a:pt x="2081212" y="1466850"/>
                  </a:cubicBezTo>
                  <a:lnTo>
                    <a:pt x="0" y="1452563"/>
                  </a:lnTo>
                  <a:lnTo>
                    <a:pt x="14287" y="0"/>
                  </a:lnTo>
                  <a:close/>
                </a:path>
              </a:pathLst>
            </a:custGeom>
            <a:solidFill>
              <a:srgbClr val="92D050">
                <a:alpha val="33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Freeform 11"/>
            <p:cNvSpPr/>
            <p:nvPr/>
          </p:nvSpPr>
          <p:spPr>
            <a:xfrm>
              <a:off x="2143124" y="3238501"/>
              <a:ext cx="2052638" cy="1183480"/>
            </a:xfrm>
            <a:custGeom>
              <a:avLst/>
              <a:gdLst>
                <a:gd name="connsiteX0" fmla="*/ 19050 w 2066925"/>
                <a:gd name="connsiteY0" fmla="*/ 933450 h 1209675"/>
                <a:gd name="connsiteX1" fmla="*/ 2066925 w 2066925"/>
                <a:gd name="connsiteY1" fmla="*/ 0 h 1209675"/>
                <a:gd name="connsiteX2" fmla="*/ 2066925 w 2066925"/>
                <a:gd name="connsiteY2" fmla="*/ 1190625 h 1209675"/>
                <a:gd name="connsiteX3" fmla="*/ 0 w 2066925"/>
                <a:gd name="connsiteY3" fmla="*/ 1209675 h 1209675"/>
                <a:gd name="connsiteX4" fmla="*/ 19050 w 2066925"/>
                <a:gd name="connsiteY4" fmla="*/ 933450 h 1209675"/>
                <a:gd name="connsiteX0" fmla="*/ 0 w 2047875"/>
                <a:gd name="connsiteY0" fmla="*/ 933450 h 1190625"/>
                <a:gd name="connsiteX1" fmla="*/ 2047875 w 2047875"/>
                <a:gd name="connsiteY1" fmla="*/ 0 h 1190625"/>
                <a:gd name="connsiteX2" fmla="*/ 2047875 w 2047875"/>
                <a:gd name="connsiteY2" fmla="*/ 1190625 h 1190625"/>
                <a:gd name="connsiteX3" fmla="*/ 9525 w 2047875"/>
                <a:gd name="connsiteY3" fmla="*/ 1178719 h 1190625"/>
                <a:gd name="connsiteX4" fmla="*/ 0 w 2047875"/>
                <a:gd name="connsiteY4" fmla="*/ 93345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1190625">
                  <a:moveTo>
                    <a:pt x="0" y="933450"/>
                  </a:moveTo>
                  <a:lnTo>
                    <a:pt x="2047875" y="0"/>
                  </a:lnTo>
                  <a:lnTo>
                    <a:pt x="2047875" y="1190625"/>
                  </a:lnTo>
                  <a:lnTo>
                    <a:pt x="9525" y="1178719"/>
                  </a:lnTo>
                  <a:lnTo>
                    <a:pt x="0" y="933450"/>
                  </a:lnTo>
                  <a:close/>
                </a:path>
              </a:pathLst>
            </a:custGeom>
            <a:solidFill>
              <a:srgbClr val="FFC000">
                <a:alpha val="33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reeform 13"/>
            <p:cNvSpPr/>
            <p:nvPr/>
          </p:nvSpPr>
          <p:spPr>
            <a:xfrm>
              <a:off x="2205036" y="2381250"/>
              <a:ext cx="2095500" cy="2171700"/>
            </a:xfrm>
            <a:custGeom>
              <a:avLst/>
              <a:gdLst>
                <a:gd name="connsiteX0" fmla="*/ 0 w 2095500"/>
                <a:gd name="connsiteY0" fmla="*/ 0 h 2171700"/>
                <a:gd name="connsiteX1" fmla="*/ 76200 w 2095500"/>
                <a:gd name="connsiteY1" fmla="*/ 104775 h 2171700"/>
                <a:gd name="connsiteX2" fmla="*/ 266700 w 2095500"/>
                <a:gd name="connsiteY2" fmla="*/ 85725 h 2171700"/>
                <a:gd name="connsiteX3" fmla="*/ 352425 w 2095500"/>
                <a:gd name="connsiteY3" fmla="*/ 133350 h 2171700"/>
                <a:gd name="connsiteX4" fmla="*/ 542925 w 2095500"/>
                <a:gd name="connsiteY4" fmla="*/ 85725 h 2171700"/>
                <a:gd name="connsiteX5" fmla="*/ 638175 w 2095500"/>
                <a:gd name="connsiteY5" fmla="*/ 123825 h 2171700"/>
                <a:gd name="connsiteX6" fmla="*/ 800100 w 2095500"/>
                <a:gd name="connsiteY6" fmla="*/ 85725 h 2171700"/>
                <a:gd name="connsiteX7" fmla="*/ 933450 w 2095500"/>
                <a:gd name="connsiteY7" fmla="*/ 123825 h 2171700"/>
                <a:gd name="connsiteX8" fmla="*/ 1085850 w 2095500"/>
                <a:gd name="connsiteY8" fmla="*/ 85725 h 2171700"/>
                <a:gd name="connsiteX9" fmla="*/ 1209675 w 2095500"/>
                <a:gd name="connsiteY9" fmla="*/ 104775 h 2171700"/>
                <a:gd name="connsiteX10" fmla="*/ 1400175 w 2095500"/>
                <a:gd name="connsiteY10" fmla="*/ 95250 h 2171700"/>
                <a:gd name="connsiteX11" fmla="*/ 1543050 w 2095500"/>
                <a:gd name="connsiteY11" fmla="*/ 123825 h 2171700"/>
                <a:gd name="connsiteX12" fmla="*/ 1733550 w 2095500"/>
                <a:gd name="connsiteY12" fmla="*/ 85725 h 2171700"/>
                <a:gd name="connsiteX13" fmla="*/ 1838325 w 2095500"/>
                <a:gd name="connsiteY13" fmla="*/ 104775 h 2171700"/>
                <a:gd name="connsiteX14" fmla="*/ 1962150 w 2095500"/>
                <a:gd name="connsiteY14" fmla="*/ 123825 h 2171700"/>
                <a:gd name="connsiteX15" fmla="*/ 1924050 w 2095500"/>
                <a:gd name="connsiteY15" fmla="*/ 276225 h 2171700"/>
                <a:gd name="connsiteX16" fmla="*/ 1962150 w 2095500"/>
                <a:gd name="connsiteY16" fmla="*/ 447675 h 2171700"/>
                <a:gd name="connsiteX17" fmla="*/ 1905000 w 2095500"/>
                <a:gd name="connsiteY17" fmla="*/ 676275 h 2171700"/>
                <a:gd name="connsiteX18" fmla="*/ 1962150 w 2095500"/>
                <a:gd name="connsiteY18" fmla="*/ 866775 h 2171700"/>
                <a:gd name="connsiteX19" fmla="*/ 1905000 w 2095500"/>
                <a:gd name="connsiteY19" fmla="*/ 1104900 h 2171700"/>
                <a:gd name="connsiteX20" fmla="*/ 1962150 w 2095500"/>
                <a:gd name="connsiteY20" fmla="*/ 1352550 h 2171700"/>
                <a:gd name="connsiteX21" fmla="*/ 1895475 w 2095500"/>
                <a:gd name="connsiteY21" fmla="*/ 1514475 h 2171700"/>
                <a:gd name="connsiteX22" fmla="*/ 1962150 w 2095500"/>
                <a:gd name="connsiteY22" fmla="*/ 1676400 h 2171700"/>
                <a:gd name="connsiteX23" fmla="*/ 1885950 w 2095500"/>
                <a:gd name="connsiteY23" fmla="*/ 1847850 h 2171700"/>
                <a:gd name="connsiteX24" fmla="*/ 2085975 w 2095500"/>
                <a:gd name="connsiteY24" fmla="*/ 2171700 h 2171700"/>
                <a:gd name="connsiteX25" fmla="*/ 2095500 w 2095500"/>
                <a:gd name="connsiteY25" fmla="*/ 0 h 2171700"/>
                <a:gd name="connsiteX26" fmla="*/ 0 w 2095500"/>
                <a:gd name="connsiteY26" fmla="*/ 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95500" h="2171700">
                  <a:moveTo>
                    <a:pt x="0" y="0"/>
                  </a:moveTo>
                  <a:lnTo>
                    <a:pt x="76200" y="104775"/>
                  </a:lnTo>
                  <a:lnTo>
                    <a:pt x="266700" y="85725"/>
                  </a:lnTo>
                  <a:lnTo>
                    <a:pt x="352425" y="133350"/>
                  </a:lnTo>
                  <a:lnTo>
                    <a:pt x="542925" y="85725"/>
                  </a:lnTo>
                  <a:lnTo>
                    <a:pt x="638175" y="123825"/>
                  </a:lnTo>
                  <a:lnTo>
                    <a:pt x="800100" y="85725"/>
                  </a:lnTo>
                  <a:lnTo>
                    <a:pt x="933450" y="123825"/>
                  </a:lnTo>
                  <a:lnTo>
                    <a:pt x="1085850" y="85725"/>
                  </a:lnTo>
                  <a:lnTo>
                    <a:pt x="1209675" y="104775"/>
                  </a:lnTo>
                  <a:lnTo>
                    <a:pt x="1400175" y="95250"/>
                  </a:lnTo>
                  <a:lnTo>
                    <a:pt x="1543050" y="123825"/>
                  </a:lnTo>
                  <a:lnTo>
                    <a:pt x="1733550" y="85725"/>
                  </a:lnTo>
                  <a:lnTo>
                    <a:pt x="1838325" y="104775"/>
                  </a:lnTo>
                  <a:lnTo>
                    <a:pt x="1962150" y="123825"/>
                  </a:lnTo>
                  <a:lnTo>
                    <a:pt x="1924050" y="276225"/>
                  </a:lnTo>
                  <a:lnTo>
                    <a:pt x="1962150" y="447675"/>
                  </a:lnTo>
                  <a:lnTo>
                    <a:pt x="1905000" y="676275"/>
                  </a:lnTo>
                  <a:lnTo>
                    <a:pt x="1962150" y="866775"/>
                  </a:lnTo>
                  <a:lnTo>
                    <a:pt x="1905000" y="1104900"/>
                  </a:lnTo>
                  <a:lnTo>
                    <a:pt x="1962150" y="1352550"/>
                  </a:lnTo>
                  <a:lnTo>
                    <a:pt x="1895475" y="1514475"/>
                  </a:lnTo>
                  <a:lnTo>
                    <a:pt x="1962150" y="1676400"/>
                  </a:lnTo>
                  <a:lnTo>
                    <a:pt x="1885950" y="1847850"/>
                  </a:lnTo>
                  <a:lnTo>
                    <a:pt x="2085975" y="2171700"/>
                  </a:lnTo>
                  <a:lnTo>
                    <a:pt x="2095500" y="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p:nvPr/>
          </p:nvSpPr>
          <p:spPr>
            <a:xfrm>
              <a:off x="2014538" y="2405060"/>
              <a:ext cx="2571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5" name="Straight Arrow Connector 4"/>
            <p:cNvCxnSpPr/>
            <p:nvPr/>
          </p:nvCxnSpPr>
          <p:spPr>
            <a:xfrm rot="5400000">
              <a:off x="1080688" y="3352403"/>
              <a:ext cx="2132806" cy="1588"/>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33600" y="4419600"/>
              <a:ext cx="2209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5424486" y="2437606"/>
              <a:ext cx="1600200" cy="1760120"/>
            </a:xfrm>
            <a:custGeom>
              <a:avLst/>
              <a:gdLst>
                <a:gd name="connsiteX0" fmla="*/ 0 w 2143125"/>
                <a:gd name="connsiteY0" fmla="*/ 371475 h 1447800"/>
                <a:gd name="connsiteX1" fmla="*/ 990600 w 2143125"/>
                <a:gd name="connsiteY1" fmla="*/ 1447800 h 1447800"/>
                <a:gd name="connsiteX2" fmla="*/ 2143125 w 2143125"/>
                <a:gd name="connsiteY2" fmla="*/ 981075 h 1447800"/>
                <a:gd name="connsiteX3" fmla="*/ 1390650 w 2143125"/>
                <a:gd name="connsiteY3" fmla="*/ 0 h 1447800"/>
                <a:gd name="connsiteX4" fmla="*/ 0 w 2143125"/>
                <a:gd name="connsiteY4" fmla="*/ 371475 h 1447800"/>
                <a:gd name="connsiteX0" fmla="*/ 0 w 2143125"/>
                <a:gd name="connsiteY0" fmla="*/ 371475 h 1825487"/>
                <a:gd name="connsiteX1" fmla="*/ 1600200 w 2143125"/>
                <a:gd name="connsiteY1" fmla="*/ 1825487 h 1825487"/>
                <a:gd name="connsiteX2" fmla="*/ 2143125 w 2143125"/>
                <a:gd name="connsiteY2" fmla="*/ 981075 h 1825487"/>
                <a:gd name="connsiteX3" fmla="*/ 1390650 w 2143125"/>
                <a:gd name="connsiteY3" fmla="*/ 0 h 1825487"/>
                <a:gd name="connsiteX4" fmla="*/ 0 w 2143125"/>
                <a:gd name="connsiteY4" fmla="*/ 371475 h 1825487"/>
                <a:gd name="connsiteX0" fmla="*/ 0 w 1600200"/>
                <a:gd name="connsiteY0" fmla="*/ 371475 h 1825487"/>
                <a:gd name="connsiteX1" fmla="*/ 1600200 w 1600200"/>
                <a:gd name="connsiteY1" fmla="*/ 1825487 h 1825487"/>
                <a:gd name="connsiteX2" fmla="*/ 1600200 w 1600200"/>
                <a:gd name="connsiteY2" fmla="*/ 881270 h 1825487"/>
                <a:gd name="connsiteX3" fmla="*/ 1390650 w 1600200"/>
                <a:gd name="connsiteY3" fmla="*/ 0 h 1825487"/>
                <a:gd name="connsiteX4" fmla="*/ 0 w 1600200"/>
                <a:gd name="connsiteY4" fmla="*/ 371475 h 1825487"/>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0 w 1600200"/>
                <a:gd name="connsiteY4" fmla="*/ 56736 h 1510748"/>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304800 w 1600200"/>
                <a:gd name="connsiteY4" fmla="*/ 62948 h 1510748"/>
                <a:gd name="connsiteX5" fmla="*/ 0 w 1600200"/>
                <a:gd name="connsiteY5" fmla="*/ 56736 h 1510748"/>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9160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212 h 1454012"/>
                <a:gd name="connsiteX4" fmla="*/ 304800 w 1600200"/>
                <a:gd name="connsiteY4" fmla="*/ 6212 h 1454012"/>
                <a:gd name="connsiteX5" fmla="*/ 0 w 1600200"/>
                <a:gd name="connsiteY5" fmla="*/ 0 h 145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1454012">
                  <a:moveTo>
                    <a:pt x="0" y="0"/>
                  </a:moveTo>
                  <a:lnTo>
                    <a:pt x="1600200" y="1454012"/>
                  </a:lnTo>
                  <a:lnTo>
                    <a:pt x="1600200" y="509795"/>
                  </a:lnTo>
                  <a:lnTo>
                    <a:pt x="1600200" y="6212"/>
                  </a:lnTo>
                  <a:lnTo>
                    <a:pt x="304800" y="6212"/>
                  </a:lnTo>
                  <a:lnTo>
                    <a:pt x="0" y="0"/>
                  </a:lnTo>
                  <a:close/>
                </a:path>
              </a:pathLst>
            </a:custGeom>
            <a:solidFill>
              <a:srgbClr val="FFFF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Freeform 18"/>
            <p:cNvSpPr/>
            <p:nvPr/>
          </p:nvSpPr>
          <p:spPr>
            <a:xfrm rot="16200000">
              <a:off x="4990704" y="2399902"/>
              <a:ext cx="1981994" cy="2057401"/>
            </a:xfrm>
            <a:custGeom>
              <a:avLst/>
              <a:gdLst>
                <a:gd name="connsiteX0" fmla="*/ 0 w 2143125"/>
                <a:gd name="connsiteY0" fmla="*/ 371475 h 1447800"/>
                <a:gd name="connsiteX1" fmla="*/ 990600 w 2143125"/>
                <a:gd name="connsiteY1" fmla="*/ 1447800 h 1447800"/>
                <a:gd name="connsiteX2" fmla="*/ 2143125 w 2143125"/>
                <a:gd name="connsiteY2" fmla="*/ 981075 h 1447800"/>
                <a:gd name="connsiteX3" fmla="*/ 1390650 w 2143125"/>
                <a:gd name="connsiteY3" fmla="*/ 0 h 1447800"/>
                <a:gd name="connsiteX4" fmla="*/ 0 w 2143125"/>
                <a:gd name="connsiteY4" fmla="*/ 371475 h 1447800"/>
                <a:gd name="connsiteX0" fmla="*/ 0 w 2143125"/>
                <a:gd name="connsiteY0" fmla="*/ 371475 h 1825487"/>
                <a:gd name="connsiteX1" fmla="*/ 1600200 w 2143125"/>
                <a:gd name="connsiteY1" fmla="*/ 1825487 h 1825487"/>
                <a:gd name="connsiteX2" fmla="*/ 2143125 w 2143125"/>
                <a:gd name="connsiteY2" fmla="*/ 981075 h 1825487"/>
                <a:gd name="connsiteX3" fmla="*/ 1390650 w 2143125"/>
                <a:gd name="connsiteY3" fmla="*/ 0 h 1825487"/>
                <a:gd name="connsiteX4" fmla="*/ 0 w 2143125"/>
                <a:gd name="connsiteY4" fmla="*/ 371475 h 1825487"/>
                <a:gd name="connsiteX0" fmla="*/ 0 w 1600200"/>
                <a:gd name="connsiteY0" fmla="*/ 371475 h 1825487"/>
                <a:gd name="connsiteX1" fmla="*/ 1600200 w 1600200"/>
                <a:gd name="connsiteY1" fmla="*/ 1825487 h 1825487"/>
                <a:gd name="connsiteX2" fmla="*/ 1600200 w 1600200"/>
                <a:gd name="connsiteY2" fmla="*/ 881270 h 1825487"/>
                <a:gd name="connsiteX3" fmla="*/ 1390650 w 1600200"/>
                <a:gd name="connsiteY3" fmla="*/ 0 h 1825487"/>
                <a:gd name="connsiteX4" fmla="*/ 0 w 1600200"/>
                <a:gd name="connsiteY4" fmla="*/ 371475 h 1825487"/>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0 w 1600200"/>
                <a:gd name="connsiteY4" fmla="*/ 56736 h 1510748"/>
                <a:gd name="connsiteX0" fmla="*/ 0 w 1600200"/>
                <a:gd name="connsiteY0" fmla="*/ 56736 h 1510748"/>
                <a:gd name="connsiteX1" fmla="*/ 1600200 w 1600200"/>
                <a:gd name="connsiteY1" fmla="*/ 1510748 h 1510748"/>
                <a:gd name="connsiteX2" fmla="*/ 1600200 w 1600200"/>
                <a:gd name="connsiteY2" fmla="*/ 566531 h 1510748"/>
                <a:gd name="connsiteX3" fmla="*/ 1600200 w 1600200"/>
                <a:gd name="connsiteY3" fmla="*/ 0 h 1510748"/>
                <a:gd name="connsiteX4" fmla="*/ 304800 w 1600200"/>
                <a:gd name="connsiteY4" fmla="*/ 62948 h 1510748"/>
                <a:gd name="connsiteX5" fmla="*/ 0 w 1600200"/>
                <a:gd name="connsiteY5" fmla="*/ 56736 h 1510748"/>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9160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6212 h 1454012"/>
                <a:gd name="connsiteX4" fmla="*/ 304800 w 1600200"/>
                <a:gd name="connsiteY4" fmla="*/ 6212 h 1454012"/>
                <a:gd name="connsiteX5" fmla="*/ 0 w 1600200"/>
                <a:gd name="connsiteY5" fmla="*/ 0 h 1454012"/>
                <a:gd name="connsiteX0" fmla="*/ 0 w 1600200"/>
                <a:gd name="connsiteY0" fmla="*/ 0 h 1454012"/>
                <a:gd name="connsiteX1" fmla="*/ 1600200 w 1600200"/>
                <a:gd name="connsiteY1" fmla="*/ 1454012 h 1454012"/>
                <a:gd name="connsiteX2" fmla="*/ 1600200 w 1600200"/>
                <a:gd name="connsiteY2" fmla="*/ 509795 h 1454012"/>
                <a:gd name="connsiteX3" fmla="*/ 1600200 w 1600200"/>
                <a:gd name="connsiteY3" fmla="*/ 10147 h 1454012"/>
                <a:gd name="connsiteX4" fmla="*/ 304800 w 1600200"/>
                <a:gd name="connsiteY4" fmla="*/ 6212 h 1454012"/>
                <a:gd name="connsiteX5" fmla="*/ 0 w 1600200"/>
                <a:gd name="connsiteY5" fmla="*/ 0 h 1454012"/>
                <a:gd name="connsiteX0" fmla="*/ 0 w 1600200"/>
                <a:gd name="connsiteY0" fmla="*/ 1656 h 1455668"/>
                <a:gd name="connsiteX1" fmla="*/ 1600200 w 1600200"/>
                <a:gd name="connsiteY1" fmla="*/ 1455668 h 1455668"/>
                <a:gd name="connsiteX2" fmla="*/ 1600200 w 1600200"/>
                <a:gd name="connsiteY2" fmla="*/ 511451 h 1455668"/>
                <a:gd name="connsiteX3" fmla="*/ 1600200 w 1600200"/>
                <a:gd name="connsiteY3" fmla="*/ 0 h 1455668"/>
                <a:gd name="connsiteX4" fmla="*/ 304800 w 1600200"/>
                <a:gd name="connsiteY4" fmla="*/ 7868 h 1455668"/>
                <a:gd name="connsiteX5" fmla="*/ 0 w 1600200"/>
                <a:gd name="connsiteY5" fmla="*/ 1656 h 1455668"/>
                <a:gd name="connsiteX0" fmla="*/ 0 w 1600201"/>
                <a:gd name="connsiteY0" fmla="*/ 0 h 1461878"/>
                <a:gd name="connsiteX1" fmla="*/ 1600201 w 1600201"/>
                <a:gd name="connsiteY1" fmla="*/ 1461878 h 1461878"/>
                <a:gd name="connsiteX2" fmla="*/ 1600201 w 1600201"/>
                <a:gd name="connsiteY2" fmla="*/ 517661 h 1461878"/>
                <a:gd name="connsiteX3" fmla="*/ 1600201 w 1600201"/>
                <a:gd name="connsiteY3" fmla="*/ 6210 h 1461878"/>
                <a:gd name="connsiteX4" fmla="*/ 304801 w 1600201"/>
                <a:gd name="connsiteY4" fmla="*/ 14078 h 1461878"/>
                <a:gd name="connsiteX5" fmla="*/ 0 w 1600201"/>
                <a:gd name="connsiteY5" fmla="*/ 0 h 1461878"/>
                <a:gd name="connsiteX0" fmla="*/ 0 w 1600201"/>
                <a:gd name="connsiteY0" fmla="*/ 0 h 1461878"/>
                <a:gd name="connsiteX1" fmla="*/ 1600201 w 1600201"/>
                <a:gd name="connsiteY1" fmla="*/ 1461878 h 1461878"/>
                <a:gd name="connsiteX2" fmla="*/ 1600201 w 1600201"/>
                <a:gd name="connsiteY2" fmla="*/ 517661 h 1461878"/>
                <a:gd name="connsiteX3" fmla="*/ 1600201 w 1600201"/>
                <a:gd name="connsiteY3" fmla="*/ 6210 h 1461878"/>
                <a:gd name="connsiteX4" fmla="*/ 0 w 1600201"/>
                <a:gd name="connsiteY4" fmla="*/ 0 h 1461878"/>
                <a:gd name="connsiteX0" fmla="*/ 0 w 1585914"/>
                <a:gd name="connsiteY0" fmla="*/ 0 h 1461876"/>
                <a:gd name="connsiteX1" fmla="*/ 1585914 w 1585914"/>
                <a:gd name="connsiteY1" fmla="*/ 1461876 h 1461876"/>
                <a:gd name="connsiteX2" fmla="*/ 1585914 w 1585914"/>
                <a:gd name="connsiteY2" fmla="*/ 517659 h 1461876"/>
                <a:gd name="connsiteX3" fmla="*/ 1585914 w 1585914"/>
                <a:gd name="connsiteY3" fmla="*/ 6208 h 1461876"/>
                <a:gd name="connsiteX4" fmla="*/ 0 w 1585914"/>
                <a:gd name="connsiteY4" fmla="*/ 0 h 1461876"/>
                <a:gd name="connsiteX0" fmla="*/ 0 w 1585914"/>
                <a:gd name="connsiteY0" fmla="*/ 1660 h 1455668"/>
                <a:gd name="connsiteX1" fmla="*/ 1585914 w 1585914"/>
                <a:gd name="connsiteY1" fmla="*/ 1455668 h 1455668"/>
                <a:gd name="connsiteX2" fmla="*/ 1585914 w 1585914"/>
                <a:gd name="connsiteY2" fmla="*/ 511451 h 1455668"/>
                <a:gd name="connsiteX3" fmla="*/ 1585914 w 1585914"/>
                <a:gd name="connsiteY3" fmla="*/ 0 h 1455668"/>
                <a:gd name="connsiteX4" fmla="*/ 0 w 1585914"/>
                <a:gd name="connsiteY4" fmla="*/ 1660 h 1455668"/>
                <a:gd name="connsiteX0" fmla="*/ 0 w 1585914"/>
                <a:gd name="connsiteY0" fmla="*/ 0 h 1454008"/>
                <a:gd name="connsiteX1" fmla="*/ 1585914 w 1585914"/>
                <a:gd name="connsiteY1" fmla="*/ 1454008 h 1454008"/>
                <a:gd name="connsiteX2" fmla="*/ 1585914 w 1585914"/>
                <a:gd name="connsiteY2" fmla="*/ 509791 h 1454008"/>
                <a:gd name="connsiteX3" fmla="*/ 1571626 w 1585914"/>
                <a:gd name="connsiteY3" fmla="*/ 2273 h 1454008"/>
                <a:gd name="connsiteX4" fmla="*/ 0 w 1585914"/>
                <a:gd name="connsiteY4" fmla="*/ 0 h 1454008"/>
                <a:gd name="connsiteX0" fmla="*/ 0 w 1981994"/>
                <a:gd name="connsiteY0" fmla="*/ 0 h 1465813"/>
                <a:gd name="connsiteX1" fmla="*/ 1981994 w 1981994"/>
                <a:gd name="connsiteY1" fmla="*/ 1465813 h 1465813"/>
                <a:gd name="connsiteX2" fmla="*/ 1981994 w 1981994"/>
                <a:gd name="connsiteY2" fmla="*/ 521596 h 1465813"/>
                <a:gd name="connsiteX3" fmla="*/ 1967706 w 1981994"/>
                <a:gd name="connsiteY3" fmla="*/ 14078 h 1465813"/>
                <a:gd name="connsiteX4" fmla="*/ 0 w 1981994"/>
                <a:gd name="connsiteY4" fmla="*/ 0 h 1465813"/>
                <a:gd name="connsiteX0" fmla="*/ 0 w 1981994"/>
                <a:gd name="connsiteY0" fmla="*/ 0 h 1465813"/>
                <a:gd name="connsiteX1" fmla="*/ 814754 w 1981994"/>
                <a:gd name="connsiteY1" fmla="*/ 608172 h 1465813"/>
                <a:gd name="connsiteX2" fmla="*/ 1981994 w 1981994"/>
                <a:gd name="connsiteY2" fmla="*/ 1465813 h 1465813"/>
                <a:gd name="connsiteX3" fmla="*/ 1981994 w 1981994"/>
                <a:gd name="connsiteY3" fmla="*/ 521596 h 1465813"/>
                <a:gd name="connsiteX4" fmla="*/ 1967706 w 1981994"/>
                <a:gd name="connsiteY4" fmla="*/ 14078 h 1465813"/>
                <a:gd name="connsiteX5" fmla="*/ 0 w 1981994"/>
                <a:gd name="connsiteY5" fmla="*/ 0 h 1465813"/>
                <a:gd name="connsiteX0" fmla="*/ 0 w 1981994"/>
                <a:gd name="connsiteY0" fmla="*/ 0 h 1699591"/>
                <a:gd name="connsiteX1" fmla="*/ 0 w 1981994"/>
                <a:gd name="connsiteY1" fmla="*/ 1699591 h 1699591"/>
                <a:gd name="connsiteX2" fmla="*/ 1981994 w 1981994"/>
                <a:gd name="connsiteY2" fmla="*/ 1465813 h 1699591"/>
                <a:gd name="connsiteX3" fmla="*/ 1981994 w 1981994"/>
                <a:gd name="connsiteY3" fmla="*/ 521596 h 1699591"/>
                <a:gd name="connsiteX4" fmla="*/ 1967706 w 1981994"/>
                <a:gd name="connsiteY4" fmla="*/ 14078 h 1699591"/>
                <a:gd name="connsiteX5" fmla="*/ 0 w 1981994"/>
                <a:gd name="connsiteY5" fmla="*/ 0 h 1699591"/>
                <a:gd name="connsiteX0" fmla="*/ 0 w 1981994"/>
                <a:gd name="connsiteY0" fmla="*/ 0 h 1699591"/>
                <a:gd name="connsiteX1" fmla="*/ 0 w 1981994"/>
                <a:gd name="connsiteY1" fmla="*/ 1699591 h 1699591"/>
                <a:gd name="connsiteX2" fmla="*/ 1981201 w 1981994"/>
                <a:gd name="connsiteY2" fmla="*/ 1699591 h 1699591"/>
                <a:gd name="connsiteX3" fmla="*/ 1981994 w 1981994"/>
                <a:gd name="connsiteY3" fmla="*/ 521596 h 1699591"/>
                <a:gd name="connsiteX4" fmla="*/ 1967706 w 1981994"/>
                <a:gd name="connsiteY4" fmla="*/ 14078 h 1699591"/>
                <a:gd name="connsiteX5" fmla="*/ 0 w 1981994"/>
                <a:gd name="connsiteY5" fmla="*/ 0 h 16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994" h="1699591">
                  <a:moveTo>
                    <a:pt x="0" y="0"/>
                  </a:moveTo>
                  <a:lnTo>
                    <a:pt x="0" y="1699591"/>
                  </a:lnTo>
                  <a:lnTo>
                    <a:pt x="1981201" y="1699591"/>
                  </a:lnTo>
                  <a:cubicBezTo>
                    <a:pt x="1981465" y="1306926"/>
                    <a:pt x="1981730" y="914261"/>
                    <a:pt x="1981994" y="521596"/>
                  </a:cubicBezTo>
                  <a:lnTo>
                    <a:pt x="1967706" y="14078"/>
                  </a:lnTo>
                  <a:lnTo>
                    <a:pt x="0" y="0"/>
                  </a:lnTo>
                  <a:close/>
                </a:path>
              </a:pathLst>
            </a:custGeom>
            <a:solidFill>
              <a:schemeClr val="accent1">
                <a:alpha val="3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Freeform 20"/>
            <p:cNvSpPr/>
            <p:nvPr/>
          </p:nvSpPr>
          <p:spPr>
            <a:xfrm>
              <a:off x="4962524" y="2590801"/>
              <a:ext cx="2081214" cy="1830386"/>
            </a:xfrm>
            <a:custGeom>
              <a:avLst/>
              <a:gdLst>
                <a:gd name="connsiteX0" fmla="*/ 19050 w 2066925"/>
                <a:gd name="connsiteY0" fmla="*/ 933450 h 1209675"/>
                <a:gd name="connsiteX1" fmla="*/ 2066925 w 2066925"/>
                <a:gd name="connsiteY1" fmla="*/ 0 h 1209675"/>
                <a:gd name="connsiteX2" fmla="*/ 2066925 w 2066925"/>
                <a:gd name="connsiteY2" fmla="*/ 1190625 h 1209675"/>
                <a:gd name="connsiteX3" fmla="*/ 0 w 2066925"/>
                <a:gd name="connsiteY3" fmla="*/ 1209675 h 1209675"/>
                <a:gd name="connsiteX4" fmla="*/ 19050 w 2066925"/>
                <a:gd name="connsiteY4" fmla="*/ 933450 h 1209675"/>
                <a:gd name="connsiteX0" fmla="*/ 0 w 2047875"/>
                <a:gd name="connsiteY0" fmla="*/ 933450 h 1190625"/>
                <a:gd name="connsiteX1" fmla="*/ 2047875 w 2047875"/>
                <a:gd name="connsiteY1" fmla="*/ 0 h 1190625"/>
                <a:gd name="connsiteX2" fmla="*/ 2047875 w 2047875"/>
                <a:gd name="connsiteY2" fmla="*/ 1190625 h 1190625"/>
                <a:gd name="connsiteX3" fmla="*/ 9525 w 2047875"/>
                <a:gd name="connsiteY3" fmla="*/ 1178719 h 1190625"/>
                <a:gd name="connsiteX4" fmla="*/ 0 w 2047875"/>
                <a:gd name="connsiteY4" fmla="*/ 933450 h 1190625"/>
                <a:gd name="connsiteX0" fmla="*/ 0 w 2047875"/>
                <a:gd name="connsiteY0" fmla="*/ 1584263 h 1841438"/>
                <a:gd name="connsiteX1" fmla="*/ 1967101 w 2047875"/>
                <a:gd name="connsiteY1" fmla="*/ 0 h 1841438"/>
                <a:gd name="connsiteX2" fmla="*/ 2047875 w 2047875"/>
                <a:gd name="connsiteY2" fmla="*/ 1841438 h 1841438"/>
                <a:gd name="connsiteX3" fmla="*/ 9525 w 2047875"/>
                <a:gd name="connsiteY3" fmla="*/ 1829532 h 1841438"/>
                <a:gd name="connsiteX4" fmla="*/ 0 w 2047875"/>
                <a:gd name="connsiteY4" fmla="*/ 1584263 h 1841438"/>
                <a:gd name="connsiteX0" fmla="*/ 0 w 2076385"/>
                <a:gd name="connsiteY0" fmla="*/ 1584262 h 1841437"/>
                <a:gd name="connsiteX1" fmla="*/ 2076385 w 2076385"/>
                <a:gd name="connsiteY1" fmla="*/ 0 h 1841437"/>
                <a:gd name="connsiteX2" fmla="*/ 2047875 w 2076385"/>
                <a:gd name="connsiteY2" fmla="*/ 1841437 h 1841437"/>
                <a:gd name="connsiteX3" fmla="*/ 9525 w 2076385"/>
                <a:gd name="connsiteY3" fmla="*/ 1829531 h 1841437"/>
                <a:gd name="connsiteX4" fmla="*/ 0 w 2076385"/>
                <a:gd name="connsiteY4" fmla="*/ 1584262 h 1841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6385" h="1841437">
                  <a:moveTo>
                    <a:pt x="0" y="1584262"/>
                  </a:moveTo>
                  <a:lnTo>
                    <a:pt x="2076385" y="0"/>
                  </a:lnTo>
                  <a:lnTo>
                    <a:pt x="2047875" y="1841437"/>
                  </a:lnTo>
                  <a:lnTo>
                    <a:pt x="9525" y="1829531"/>
                  </a:lnTo>
                  <a:lnTo>
                    <a:pt x="0" y="1584262"/>
                  </a:lnTo>
                  <a:close/>
                </a:path>
              </a:pathLst>
            </a:custGeom>
            <a:solidFill>
              <a:srgbClr val="FFC000">
                <a:alpha val="33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Freeform 19"/>
            <p:cNvSpPr/>
            <p:nvPr/>
          </p:nvSpPr>
          <p:spPr>
            <a:xfrm>
              <a:off x="4962524" y="2961481"/>
              <a:ext cx="2081212" cy="1466850"/>
            </a:xfrm>
            <a:custGeom>
              <a:avLst/>
              <a:gdLst>
                <a:gd name="connsiteX0" fmla="*/ 0 w 2066925"/>
                <a:gd name="connsiteY0" fmla="*/ 0 h 1485900"/>
                <a:gd name="connsiteX1" fmla="*/ 2057400 w 2066925"/>
                <a:gd name="connsiteY1" fmla="*/ 723900 h 1485900"/>
                <a:gd name="connsiteX2" fmla="*/ 2066925 w 2066925"/>
                <a:gd name="connsiteY2" fmla="*/ 1466850 h 1485900"/>
                <a:gd name="connsiteX3" fmla="*/ 0 w 2066925"/>
                <a:gd name="connsiteY3" fmla="*/ 1485900 h 1485900"/>
                <a:gd name="connsiteX4" fmla="*/ 0 w 2066925"/>
                <a:gd name="connsiteY4" fmla="*/ 0 h 1485900"/>
                <a:gd name="connsiteX0" fmla="*/ 9525 w 2076450"/>
                <a:gd name="connsiteY0" fmla="*/ 0 h 1466850"/>
                <a:gd name="connsiteX1" fmla="*/ 2066925 w 2076450"/>
                <a:gd name="connsiteY1" fmla="*/ 723900 h 1466850"/>
                <a:gd name="connsiteX2" fmla="*/ 2076450 w 2076450"/>
                <a:gd name="connsiteY2" fmla="*/ 1466850 h 1466850"/>
                <a:gd name="connsiteX3" fmla="*/ 0 w 2076450"/>
                <a:gd name="connsiteY3" fmla="*/ 1457325 h 1466850"/>
                <a:gd name="connsiteX4" fmla="*/ 9525 w 2076450"/>
                <a:gd name="connsiteY4" fmla="*/ 0 h 1466850"/>
                <a:gd name="connsiteX0" fmla="*/ 14287 w 2081212"/>
                <a:gd name="connsiteY0" fmla="*/ 0 h 1466850"/>
                <a:gd name="connsiteX1" fmla="*/ 2071687 w 2081212"/>
                <a:gd name="connsiteY1" fmla="*/ 723900 h 1466850"/>
                <a:gd name="connsiteX2" fmla="*/ 2081212 w 2081212"/>
                <a:gd name="connsiteY2" fmla="*/ 1466850 h 1466850"/>
                <a:gd name="connsiteX3" fmla="*/ 0 w 2081212"/>
                <a:gd name="connsiteY3" fmla="*/ 1452563 h 1466850"/>
                <a:gd name="connsiteX4" fmla="*/ 14287 w 2081212"/>
                <a:gd name="connsiteY4" fmla="*/ 0 h 1466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212" h="1466850">
                  <a:moveTo>
                    <a:pt x="14287" y="0"/>
                  </a:moveTo>
                  <a:lnTo>
                    <a:pt x="2071687" y="723900"/>
                  </a:lnTo>
                  <a:lnTo>
                    <a:pt x="2081212" y="1466850"/>
                  </a:lnTo>
                  <a:lnTo>
                    <a:pt x="0" y="1452563"/>
                  </a:lnTo>
                  <a:lnTo>
                    <a:pt x="14287" y="0"/>
                  </a:lnTo>
                  <a:close/>
                </a:path>
              </a:pathLst>
            </a:custGeom>
            <a:solidFill>
              <a:srgbClr val="92D050">
                <a:alpha val="33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Rectangle 22"/>
            <p:cNvSpPr/>
            <p:nvPr/>
          </p:nvSpPr>
          <p:spPr>
            <a:xfrm>
              <a:off x="4833938" y="2404266"/>
              <a:ext cx="2571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4" name="Straight Arrow Connector 23"/>
            <p:cNvCxnSpPr/>
            <p:nvPr/>
          </p:nvCxnSpPr>
          <p:spPr>
            <a:xfrm rot="5400000">
              <a:off x="3900088" y="3351609"/>
              <a:ext cx="2132806" cy="1588"/>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14538" y="1932801"/>
              <a:ext cx="609600"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a:t>
              </a:r>
              <a:endParaRPr lang="en-US" sz="2800" baseline="-25000" dirty="0">
                <a:latin typeface="Times New Roman" pitchFamily="18" charset="0"/>
                <a:ea typeface="Cambria Math" pitchFamily="18" charset="0"/>
                <a:cs typeface="Times New Roman" pitchFamily="18" charset="0"/>
              </a:endParaRPr>
            </a:p>
          </p:txBody>
        </p:sp>
        <p:sp>
          <p:nvSpPr>
            <p:cNvPr id="27" name="TextBox 26"/>
            <p:cNvSpPr txBox="1"/>
            <p:nvPr/>
          </p:nvSpPr>
          <p:spPr>
            <a:xfrm>
              <a:off x="4757738" y="1932801"/>
              <a:ext cx="609600"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(B)</a:t>
              </a:r>
              <a:endParaRPr lang="en-US" sz="2800" baseline="-25000" dirty="0">
                <a:latin typeface="Times New Roman" pitchFamily="18" charset="0"/>
                <a:ea typeface="Cambria Math" pitchFamily="18" charset="0"/>
                <a:cs typeface="Times New Roman" pitchFamily="18" charset="0"/>
              </a:endParaRPr>
            </a:p>
          </p:txBody>
        </p:sp>
        <p:sp>
          <p:nvSpPr>
            <p:cNvPr id="28" name="TextBox 27"/>
            <p:cNvSpPr txBox="1"/>
            <p:nvPr/>
          </p:nvSpPr>
          <p:spPr>
            <a:xfrm>
              <a:off x="2090738" y="4419600"/>
              <a:ext cx="2057400" cy="3270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30" name="TextBox 29"/>
            <p:cNvSpPr txBox="1"/>
            <p:nvPr/>
          </p:nvSpPr>
          <p:spPr>
            <a:xfrm>
              <a:off x="4952342" y="4445388"/>
              <a:ext cx="2057400" cy="327012"/>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31" name="TextBox 30"/>
            <p:cNvSpPr txBox="1"/>
            <p:nvPr/>
          </p:nvSpPr>
          <p:spPr>
            <a:xfrm>
              <a:off x="1643063" y="3324664"/>
              <a:ext cx="523875" cy="3270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32" name="TextBox 31"/>
            <p:cNvSpPr txBox="1"/>
            <p:nvPr/>
          </p:nvSpPr>
          <p:spPr>
            <a:xfrm>
              <a:off x="4452938" y="3324664"/>
              <a:ext cx="533400" cy="3270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35" name="Freeform 34"/>
            <p:cNvSpPr/>
            <p:nvPr/>
          </p:nvSpPr>
          <p:spPr>
            <a:xfrm>
              <a:off x="3191535" y="2268416"/>
              <a:ext cx="548640" cy="970671"/>
            </a:xfrm>
            <a:custGeom>
              <a:avLst/>
              <a:gdLst>
                <a:gd name="connsiteX0" fmla="*/ 0 w 548640"/>
                <a:gd name="connsiteY0" fmla="*/ 970671 h 970671"/>
                <a:gd name="connsiteX1" fmla="*/ 168812 w 548640"/>
                <a:gd name="connsiteY1" fmla="*/ 365760 h 970671"/>
                <a:gd name="connsiteX2" fmla="*/ 309489 w 548640"/>
                <a:gd name="connsiteY2" fmla="*/ 450166 h 970671"/>
                <a:gd name="connsiteX3" fmla="*/ 548640 w 548640"/>
                <a:gd name="connsiteY3" fmla="*/ 0 h 970671"/>
              </a:gdLst>
              <a:ahLst/>
              <a:cxnLst>
                <a:cxn ang="0">
                  <a:pos x="connsiteX0" y="connsiteY0"/>
                </a:cxn>
                <a:cxn ang="0">
                  <a:pos x="connsiteX1" y="connsiteY1"/>
                </a:cxn>
                <a:cxn ang="0">
                  <a:pos x="connsiteX2" y="connsiteY2"/>
                </a:cxn>
                <a:cxn ang="0">
                  <a:pos x="connsiteX3" y="connsiteY3"/>
                </a:cxn>
              </a:cxnLst>
              <a:rect l="l" t="t" r="r" b="b"/>
              <a:pathLst>
                <a:path w="548640" h="970671">
                  <a:moveTo>
                    <a:pt x="0" y="970671"/>
                  </a:moveTo>
                  <a:cubicBezTo>
                    <a:pt x="58615" y="711591"/>
                    <a:pt x="117231" y="452511"/>
                    <a:pt x="168812" y="365760"/>
                  </a:cubicBezTo>
                  <a:cubicBezTo>
                    <a:pt x="220394" y="279009"/>
                    <a:pt x="246184" y="511126"/>
                    <a:pt x="309489" y="450166"/>
                  </a:cubicBezTo>
                  <a:cubicBezTo>
                    <a:pt x="372794" y="389206"/>
                    <a:pt x="460717" y="194603"/>
                    <a:pt x="548640" y="0"/>
                  </a:cubicBezTo>
                </a:path>
              </a:pathLst>
            </a:custGeom>
            <a:noFill/>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6" name="TextBox 35"/>
            <p:cNvSpPr txBox="1"/>
            <p:nvPr/>
          </p:nvSpPr>
          <p:spPr>
            <a:xfrm>
              <a:off x="3690938" y="1714500"/>
              <a:ext cx="838200" cy="596317"/>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feasible region</a:t>
              </a:r>
            </a:p>
          </p:txBody>
        </p:sp>
        <p:sp>
          <p:nvSpPr>
            <p:cNvPr id="37" name="Freeform 36"/>
            <p:cNvSpPr/>
            <p:nvPr/>
          </p:nvSpPr>
          <p:spPr>
            <a:xfrm>
              <a:off x="4967287" y="3267075"/>
              <a:ext cx="2062163" cy="1154905"/>
            </a:xfrm>
            <a:custGeom>
              <a:avLst/>
              <a:gdLst>
                <a:gd name="connsiteX0" fmla="*/ 19050 w 2066925"/>
                <a:gd name="connsiteY0" fmla="*/ 933450 h 1209675"/>
                <a:gd name="connsiteX1" fmla="*/ 2066925 w 2066925"/>
                <a:gd name="connsiteY1" fmla="*/ 0 h 1209675"/>
                <a:gd name="connsiteX2" fmla="*/ 2066925 w 2066925"/>
                <a:gd name="connsiteY2" fmla="*/ 1190625 h 1209675"/>
                <a:gd name="connsiteX3" fmla="*/ 0 w 2066925"/>
                <a:gd name="connsiteY3" fmla="*/ 1209675 h 1209675"/>
                <a:gd name="connsiteX4" fmla="*/ 19050 w 2066925"/>
                <a:gd name="connsiteY4" fmla="*/ 933450 h 1209675"/>
                <a:gd name="connsiteX0" fmla="*/ 0 w 2047875"/>
                <a:gd name="connsiteY0" fmla="*/ 933450 h 1190625"/>
                <a:gd name="connsiteX1" fmla="*/ 2047875 w 2047875"/>
                <a:gd name="connsiteY1" fmla="*/ 0 h 1190625"/>
                <a:gd name="connsiteX2" fmla="*/ 2047875 w 2047875"/>
                <a:gd name="connsiteY2" fmla="*/ 1190625 h 1190625"/>
                <a:gd name="connsiteX3" fmla="*/ 9525 w 2047875"/>
                <a:gd name="connsiteY3" fmla="*/ 1178719 h 1190625"/>
                <a:gd name="connsiteX4" fmla="*/ 0 w 2047875"/>
                <a:gd name="connsiteY4" fmla="*/ 933450 h 1190625"/>
                <a:gd name="connsiteX0" fmla="*/ 0 w 2047875"/>
                <a:gd name="connsiteY0" fmla="*/ 933450 h 1178719"/>
                <a:gd name="connsiteX1" fmla="*/ 2047875 w 2047875"/>
                <a:gd name="connsiteY1" fmla="*/ 0 h 1178719"/>
                <a:gd name="connsiteX2" fmla="*/ 2000361 w 2047875"/>
                <a:gd name="connsiteY2" fmla="*/ 1152295 h 1178719"/>
                <a:gd name="connsiteX3" fmla="*/ 9525 w 2047875"/>
                <a:gd name="connsiteY3" fmla="*/ 1178719 h 1178719"/>
                <a:gd name="connsiteX4" fmla="*/ 0 w 2047875"/>
                <a:gd name="connsiteY4" fmla="*/ 933450 h 1178719"/>
                <a:gd name="connsiteX0" fmla="*/ 0 w 2000361"/>
                <a:gd name="connsiteY0" fmla="*/ 914285 h 1159554"/>
                <a:gd name="connsiteX1" fmla="*/ 2000361 w 2000361"/>
                <a:gd name="connsiteY1" fmla="*/ 0 h 1159554"/>
                <a:gd name="connsiteX2" fmla="*/ 2000361 w 2000361"/>
                <a:gd name="connsiteY2" fmla="*/ 1133130 h 1159554"/>
                <a:gd name="connsiteX3" fmla="*/ 9525 w 2000361"/>
                <a:gd name="connsiteY3" fmla="*/ 1159554 h 1159554"/>
                <a:gd name="connsiteX4" fmla="*/ 0 w 2000361"/>
                <a:gd name="connsiteY4" fmla="*/ 914285 h 1159554"/>
                <a:gd name="connsiteX0" fmla="*/ 0 w 2038373"/>
                <a:gd name="connsiteY0" fmla="*/ 914285 h 1159554"/>
                <a:gd name="connsiteX1" fmla="*/ 2038373 w 2038373"/>
                <a:gd name="connsiteY1" fmla="*/ 0 h 1159554"/>
                <a:gd name="connsiteX2" fmla="*/ 2000361 w 2038373"/>
                <a:gd name="connsiteY2" fmla="*/ 1133130 h 1159554"/>
                <a:gd name="connsiteX3" fmla="*/ 9525 w 2038373"/>
                <a:gd name="connsiteY3" fmla="*/ 1159554 h 1159554"/>
                <a:gd name="connsiteX4" fmla="*/ 0 w 2038373"/>
                <a:gd name="connsiteY4" fmla="*/ 914285 h 1159554"/>
                <a:gd name="connsiteX0" fmla="*/ 0 w 2057379"/>
                <a:gd name="connsiteY0" fmla="*/ 914285 h 1161878"/>
                <a:gd name="connsiteX1" fmla="*/ 2038373 w 2057379"/>
                <a:gd name="connsiteY1" fmla="*/ 0 h 1161878"/>
                <a:gd name="connsiteX2" fmla="*/ 2057379 w 2057379"/>
                <a:gd name="connsiteY2" fmla="*/ 1161878 h 1161878"/>
                <a:gd name="connsiteX3" fmla="*/ 9525 w 2057379"/>
                <a:gd name="connsiteY3" fmla="*/ 1159554 h 1161878"/>
                <a:gd name="connsiteX4" fmla="*/ 0 w 2057379"/>
                <a:gd name="connsiteY4" fmla="*/ 914285 h 1161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79" h="1161878">
                  <a:moveTo>
                    <a:pt x="0" y="914285"/>
                  </a:moveTo>
                  <a:lnTo>
                    <a:pt x="2038373" y="0"/>
                  </a:lnTo>
                  <a:lnTo>
                    <a:pt x="2057379" y="1161878"/>
                  </a:lnTo>
                  <a:lnTo>
                    <a:pt x="9525" y="1159554"/>
                  </a:lnTo>
                  <a:lnTo>
                    <a:pt x="0" y="914285"/>
                  </a:lnTo>
                  <a:close/>
                </a:path>
              </a:pathLst>
            </a:custGeom>
            <a:solidFill>
              <a:srgbClr val="FFC000">
                <a:alpha val="33000"/>
              </a:srgb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Freeform 21"/>
            <p:cNvSpPr/>
            <p:nvPr/>
          </p:nvSpPr>
          <p:spPr>
            <a:xfrm>
              <a:off x="5024436" y="2380456"/>
              <a:ext cx="2095500" cy="2171700"/>
            </a:xfrm>
            <a:custGeom>
              <a:avLst/>
              <a:gdLst>
                <a:gd name="connsiteX0" fmla="*/ 0 w 2095500"/>
                <a:gd name="connsiteY0" fmla="*/ 0 h 2171700"/>
                <a:gd name="connsiteX1" fmla="*/ 76200 w 2095500"/>
                <a:gd name="connsiteY1" fmla="*/ 104775 h 2171700"/>
                <a:gd name="connsiteX2" fmla="*/ 266700 w 2095500"/>
                <a:gd name="connsiteY2" fmla="*/ 85725 h 2171700"/>
                <a:gd name="connsiteX3" fmla="*/ 352425 w 2095500"/>
                <a:gd name="connsiteY3" fmla="*/ 133350 h 2171700"/>
                <a:gd name="connsiteX4" fmla="*/ 542925 w 2095500"/>
                <a:gd name="connsiteY4" fmla="*/ 85725 h 2171700"/>
                <a:gd name="connsiteX5" fmla="*/ 638175 w 2095500"/>
                <a:gd name="connsiteY5" fmla="*/ 123825 h 2171700"/>
                <a:gd name="connsiteX6" fmla="*/ 800100 w 2095500"/>
                <a:gd name="connsiteY6" fmla="*/ 85725 h 2171700"/>
                <a:gd name="connsiteX7" fmla="*/ 933450 w 2095500"/>
                <a:gd name="connsiteY7" fmla="*/ 123825 h 2171700"/>
                <a:gd name="connsiteX8" fmla="*/ 1085850 w 2095500"/>
                <a:gd name="connsiteY8" fmla="*/ 85725 h 2171700"/>
                <a:gd name="connsiteX9" fmla="*/ 1209675 w 2095500"/>
                <a:gd name="connsiteY9" fmla="*/ 104775 h 2171700"/>
                <a:gd name="connsiteX10" fmla="*/ 1400175 w 2095500"/>
                <a:gd name="connsiteY10" fmla="*/ 95250 h 2171700"/>
                <a:gd name="connsiteX11" fmla="*/ 1543050 w 2095500"/>
                <a:gd name="connsiteY11" fmla="*/ 123825 h 2171700"/>
                <a:gd name="connsiteX12" fmla="*/ 1733550 w 2095500"/>
                <a:gd name="connsiteY12" fmla="*/ 85725 h 2171700"/>
                <a:gd name="connsiteX13" fmla="*/ 1838325 w 2095500"/>
                <a:gd name="connsiteY13" fmla="*/ 104775 h 2171700"/>
                <a:gd name="connsiteX14" fmla="*/ 1962150 w 2095500"/>
                <a:gd name="connsiteY14" fmla="*/ 123825 h 2171700"/>
                <a:gd name="connsiteX15" fmla="*/ 1924050 w 2095500"/>
                <a:gd name="connsiteY15" fmla="*/ 276225 h 2171700"/>
                <a:gd name="connsiteX16" fmla="*/ 1962150 w 2095500"/>
                <a:gd name="connsiteY16" fmla="*/ 447675 h 2171700"/>
                <a:gd name="connsiteX17" fmla="*/ 1905000 w 2095500"/>
                <a:gd name="connsiteY17" fmla="*/ 676275 h 2171700"/>
                <a:gd name="connsiteX18" fmla="*/ 1962150 w 2095500"/>
                <a:gd name="connsiteY18" fmla="*/ 866775 h 2171700"/>
                <a:gd name="connsiteX19" fmla="*/ 1905000 w 2095500"/>
                <a:gd name="connsiteY19" fmla="*/ 1104900 h 2171700"/>
                <a:gd name="connsiteX20" fmla="*/ 1962150 w 2095500"/>
                <a:gd name="connsiteY20" fmla="*/ 1352550 h 2171700"/>
                <a:gd name="connsiteX21" fmla="*/ 1895475 w 2095500"/>
                <a:gd name="connsiteY21" fmla="*/ 1514475 h 2171700"/>
                <a:gd name="connsiteX22" fmla="*/ 1962150 w 2095500"/>
                <a:gd name="connsiteY22" fmla="*/ 1676400 h 2171700"/>
                <a:gd name="connsiteX23" fmla="*/ 1885950 w 2095500"/>
                <a:gd name="connsiteY23" fmla="*/ 1847850 h 2171700"/>
                <a:gd name="connsiteX24" fmla="*/ 2085975 w 2095500"/>
                <a:gd name="connsiteY24" fmla="*/ 2171700 h 2171700"/>
                <a:gd name="connsiteX25" fmla="*/ 2095500 w 2095500"/>
                <a:gd name="connsiteY25" fmla="*/ 0 h 2171700"/>
                <a:gd name="connsiteX26" fmla="*/ 0 w 2095500"/>
                <a:gd name="connsiteY26" fmla="*/ 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95500" h="2171700">
                  <a:moveTo>
                    <a:pt x="0" y="0"/>
                  </a:moveTo>
                  <a:lnTo>
                    <a:pt x="76200" y="104775"/>
                  </a:lnTo>
                  <a:lnTo>
                    <a:pt x="266700" y="85725"/>
                  </a:lnTo>
                  <a:lnTo>
                    <a:pt x="352425" y="133350"/>
                  </a:lnTo>
                  <a:lnTo>
                    <a:pt x="542925" y="85725"/>
                  </a:lnTo>
                  <a:lnTo>
                    <a:pt x="638175" y="123825"/>
                  </a:lnTo>
                  <a:lnTo>
                    <a:pt x="800100" y="85725"/>
                  </a:lnTo>
                  <a:lnTo>
                    <a:pt x="933450" y="123825"/>
                  </a:lnTo>
                  <a:lnTo>
                    <a:pt x="1085850" y="85725"/>
                  </a:lnTo>
                  <a:lnTo>
                    <a:pt x="1209675" y="104775"/>
                  </a:lnTo>
                  <a:lnTo>
                    <a:pt x="1400175" y="95250"/>
                  </a:lnTo>
                  <a:lnTo>
                    <a:pt x="1543050" y="123825"/>
                  </a:lnTo>
                  <a:lnTo>
                    <a:pt x="1733550" y="85725"/>
                  </a:lnTo>
                  <a:lnTo>
                    <a:pt x="1838325" y="104775"/>
                  </a:lnTo>
                  <a:lnTo>
                    <a:pt x="1962150" y="123825"/>
                  </a:lnTo>
                  <a:lnTo>
                    <a:pt x="1924050" y="276225"/>
                  </a:lnTo>
                  <a:lnTo>
                    <a:pt x="1962150" y="447675"/>
                  </a:lnTo>
                  <a:lnTo>
                    <a:pt x="1905000" y="676275"/>
                  </a:lnTo>
                  <a:lnTo>
                    <a:pt x="1962150" y="866775"/>
                  </a:lnTo>
                  <a:lnTo>
                    <a:pt x="1905000" y="1104900"/>
                  </a:lnTo>
                  <a:lnTo>
                    <a:pt x="1962150" y="1352550"/>
                  </a:lnTo>
                  <a:lnTo>
                    <a:pt x="1895475" y="1514475"/>
                  </a:lnTo>
                  <a:lnTo>
                    <a:pt x="1962150" y="1676400"/>
                  </a:lnTo>
                  <a:lnTo>
                    <a:pt x="1885950" y="1847850"/>
                  </a:lnTo>
                  <a:lnTo>
                    <a:pt x="2085975" y="2171700"/>
                  </a:lnTo>
                  <a:lnTo>
                    <a:pt x="2095500" y="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5" name="Straight Arrow Connector 24"/>
            <p:cNvCxnSpPr/>
            <p:nvPr/>
          </p:nvCxnSpPr>
          <p:spPr>
            <a:xfrm>
              <a:off x="4953000" y="4418806"/>
              <a:ext cx="2209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now</a:t>
            </a:r>
            <a:r>
              <a:rPr kumimoji="0" lang="en-US" sz="3600" b="0" i="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consider the problem of minimizing the error </a:t>
            </a:r>
            <a:r>
              <a:rPr kumimoji="0" lang="en-US" sz="360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E</a:t>
            </a:r>
          </a:p>
          <a:p>
            <a:pPr lvl="0" algn="ctr">
              <a:spcBef>
                <a:spcPct val="0"/>
              </a:spcBef>
              <a:defRPr/>
            </a:pPr>
            <a:r>
              <a:rPr lang="en-US" sz="3600" dirty="0" smtClean="0">
                <a:latin typeface="Times New Roman" pitchFamily="18" charset="0"/>
                <a:ea typeface="Cambria Math" pitchFamily="18" charset="0"/>
                <a:cs typeface="Times New Roman" pitchFamily="18" charset="0"/>
              </a:rPr>
              <a:t>subject to inequality constraints </a:t>
            </a:r>
            <a:r>
              <a:rPr lang="en-US" sz="3600" b="1" dirty="0" err="1" smtClean="0">
                <a:latin typeface="Times New Roman" pitchFamily="18" charset="0"/>
                <a:ea typeface="Cambria Math" pitchFamily="18" charset="0"/>
                <a:cs typeface="Times New Roman" pitchFamily="18" charset="0"/>
              </a:rPr>
              <a:t>Hm</a:t>
            </a:r>
            <a:r>
              <a:rPr lang="en-US" sz="3600" b="1" dirty="0" smtClean="0">
                <a:latin typeface="Times New Roman" pitchFamily="18" charset="0"/>
                <a:ea typeface="Cambria Math" pitchFamily="18" charset="0"/>
                <a:cs typeface="Times New Roman" pitchFamily="18" charset="0"/>
              </a:rPr>
              <a:t> ≥ h</a:t>
            </a:r>
            <a:endParaRPr lang="en-US" sz="3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if the global minimum is</a:t>
            </a:r>
          </a:p>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inside the feasible region</a:t>
            </a:r>
          </a:p>
          <a:p>
            <a:pPr lvl="0" algn="ctr">
              <a:spcBef>
                <a:spcPct val="0"/>
              </a:spcBef>
              <a:defRPr/>
            </a:pPr>
            <a:endParaRPr lang="en-US" sz="3200" dirty="0" smtClean="0">
              <a:latin typeface="Times New Roman" pitchFamily="18" charset="0"/>
              <a:ea typeface="Cambria Math" pitchFamily="18" charset="0"/>
              <a:cs typeface="Times New Roman" pitchFamily="18" charset="0"/>
            </a:endParaRPr>
          </a:p>
          <a:p>
            <a:pPr lvl="0" algn="ctr">
              <a:spcBef>
                <a:spcPct val="0"/>
              </a:spcBef>
              <a:defRPr/>
            </a:pPr>
            <a:r>
              <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then</a:t>
            </a:r>
          </a:p>
          <a:p>
            <a:pPr lvl="0" algn="ctr">
              <a:spcBef>
                <a:spcPct val="0"/>
              </a:spcBef>
              <a:defRPr/>
            </a:pPr>
            <a:endPar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lvl="0" algn="ctr">
              <a:spcBef>
                <a:spcPct val="0"/>
              </a:spcBef>
              <a:defRPr/>
            </a:pPr>
            <a:r>
              <a:rPr lang="en-US" sz="3200" dirty="0" smtClean="0">
                <a:latin typeface="Times New Roman" pitchFamily="18" charset="0"/>
                <a:ea typeface="Cambria Math" pitchFamily="18" charset="0"/>
                <a:cs typeface="Times New Roman" pitchFamily="18" charset="0"/>
              </a:rPr>
              <a:t>the inequality constraints</a:t>
            </a:r>
          </a:p>
          <a:p>
            <a:pPr lvl="0" algn="ctr">
              <a:spcBef>
                <a:spcPct val="0"/>
              </a:spcBef>
              <a:defRPr/>
            </a:pPr>
            <a:r>
              <a:rPr lang="en-US" sz="3200" dirty="0" smtClean="0">
                <a:latin typeface="Times New Roman" pitchFamily="18" charset="0"/>
                <a:ea typeface="Cambria Math" pitchFamily="18" charset="0"/>
                <a:cs typeface="Times New Roman" pitchFamily="18" charset="0"/>
              </a:rPr>
              <a:t>have no effect on the solution</a:t>
            </a:r>
            <a:endParaRPr lang="en-US" sz="32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but</a:t>
            </a:r>
          </a:p>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if the global minimum is</a:t>
            </a:r>
          </a:p>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outside the feasible region</a:t>
            </a:r>
          </a:p>
          <a:p>
            <a:pPr lvl="0" algn="ctr">
              <a:spcBef>
                <a:spcPct val="0"/>
              </a:spcBef>
              <a:defRPr/>
            </a:pPr>
            <a:endParaRPr lang="en-US" sz="3200" dirty="0" smtClean="0">
              <a:latin typeface="Times New Roman" pitchFamily="18" charset="0"/>
              <a:ea typeface="Cambria Math" pitchFamily="18" charset="0"/>
              <a:cs typeface="Times New Roman" pitchFamily="18" charset="0"/>
            </a:endParaRPr>
          </a:p>
          <a:p>
            <a:pPr lvl="0" algn="ctr">
              <a:spcBef>
                <a:spcPct val="0"/>
              </a:spcBef>
              <a:defRPr/>
            </a:pPr>
            <a:r>
              <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then</a:t>
            </a:r>
          </a:p>
          <a:p>
            <a:pPr lvl="0" algn="ctr">
              <a:spcBef>
                <a:spcPct val="0"/>
              </a:spcBef>
              <a:defRPr/>
            </a:pPr>
            <a:endPar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lvl="0" algn="ctr">
              <a:spcBef>
                <a:spcPct val="0"/>
              </a:spcBef>
              <a:defRPr/>
            </a:pPr>
            <a:r>
              <a:rPr lang="en-US" sz="3200" dirty="0" smtClean="0">
                <a:latin typeface="Times New Roman" pitchFamily="18" charset="0"/>
                <a:ea typeface="Cambria Math" pitchFamily="18" charset="0"/>
                <a:cs typeface="Times New Roman" pitchFamily="18" charset="0"/>
              </a:rPr>
              <a:t>the solution is on the surface</a:t>
            </a:r>
          </a:p>
          <a:p>
            <a:pPr lvl="0" algn="ctr">
              <a:spcBef>
                <a:spcPct val="0"/>
              </a:spcBef>
              <a:defRPr/>
            </a:pPr>
            <a:r>
              <a:rPr lang="en-US" sz="3200" dirty="0" smtClean="0">
                <a:latin typeface="Times New Roman" pitchFamily="18" charset="0"/>
                <a:ea typeface="Cambria Math" pitchFamily="18" charset="0"/>
                <a:cs typeface="Times New Roman" pitchFamily="18" charset="0"/>
              </a:rPr>
              <a:t>of the feasible volume</a:t>
            </a: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but</a:t>
            </a:r>
          </a:p>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if the global minimum is</a:t>
            </a:r>
          </a:p>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outside the feasible region</a:t>
            </a:r>
          </a:p>
          <a:p>
            <a:pPr lvl="0" algn="ctr">
              <a:spcBef>
                <a:spcPct val="0"/>
              </a:spcBef>
              <a:defRPr/>
            </a:pPr>
            <a:endParaRPr lang="en-US" sz="3200" dirty="0" smtClean="0">
              <a:latin typeface="Times New Roman" pitchFamily="18" charset="0"/>
              <a:ea typeface="Cambria Math" pitchFamily="18" charset="0"/>
              <a:cs typeface="Times New Roman" pitchFamily="18" charset="0"/>
            </a:endParaRPr>
          </a:p>
          <a:p>
            <a:pPr lvl="0" algn="ctr">
              <a:spcBef>
                <a:spcPct val="0"/>
              </a:spcBef>
              <a:defRPr/>
            </a:pPr>
            <a:r>
              <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then</a:t>
            </a:r>
          </a:p>
          <a:p>
            <a:pPr lvl="0" algn="ctr">
              <a:spcBef>
                <a:spcPct val="0"/>
              </a:spcBef>
              <a:defRPr/>
            </a:pPr>
            <a:endPar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lvl="0" algn="ctr">
              <a:spcBef>
                <a:spcPct val="0"/>
              </a:spcBef>
              <a:defRPr/>
            </a:pPr>
            <a:r>
              <a:rPr lang="en-US" sz="3200" dirty="0" smtClean="0">
                <a:latin typeface="Times New Roman" pitchFamily="18" charset="0"/>
                <a:ea typeface="Cambria Math" pitchFamily="18" charset="0"/>
                <a:cs typeface="Times New Roman" pitchFamily="18" charset="0"/>
              </a:rPr>
              <a:t>the solution is on the surface</a:t>
            </a:r>
          </a:p>
          <a:p>
            <a:pPr lvl="0" algn="ctr">
              <a:spcBef>
                <a:spcPct val="0"/>
              </a:spcBef>
              <a:defRPr/>
            </a:pPr>
            <a:r>
              <a:rPr lang="en-US" sz="3200" dirty="0" smtClean="0">
                <a:latin typeface="Times New Roman" pitchFamily="18" charset="0"/>
                <a:ea typeface="Cambria Math" pitchFamily="18" charset="0"/>
                <a:cs typeface="Times New Roman" pitchFamily="18" charset="0"/>
              </a:rPr>
              <a:t>of the feasible volume</a:t>
            </a:r>
            <a:endParaRPr lang="en-US" sz="3200" dirty="0" smtClean="0">
              <a:latin typeface="Times New Roman" pitchFamily="18" charset="0"/>
              <a:cs typeface="Times New Roman" pitchFamily="18" charset="0"/>
            </a:endParaRPr>
          </a:p>
        </p:txBody>
      </p:sp>
      <p:sp>
        <p:nvSpPr>
          <p:cNvPr id="3" name="Rectangle 2"/>
          <p:cNvSpPr/>
          <p:nvPr/>
        </p:nvSpPr>
        <p:spPr>
          <a:xfrm>
            <a:off x="685800" y="5715000"/>
            <a:ext cx="8077200" cy="584775"/>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the point on the surface where </a:t>
            </a:r>
            <a:r>
              <a:rPr lang="en-US" sz="3200" i="1" dirty="0" smtClean="0">
                <a:solidFill>
                  <a:srgbClr val="FF0000"/>
                </a:solidFill>
                <a:latin typeface="Cambria Math" pitchFamily="18" charset="0"/>
                <a:ea typeface="Cambria Math" pitchFamily="18" charset="0"/>
                <a:cs typeface="Times New Roman" pitchFamily="18" charset="0"/>
              </a:rPr>
              <a:t>E</a:t>
            </a:r>
            <a:r>
              <a:rPr lang="en-US" sz="3200" dirty="0" smtClean="0">
                <a:solidFill>
                  <a:srgbClr val="FF0000"/>
                </a:solidFill>
                <a:latin typeface="Times New Roman" pitchFamily="18" charset="0"/>
                <a:cs typeface="Times New Roman" pitchFamily="18" charset="0"/>
              </a:rPr>
              <a:t> is the smallest</a:t>
            </a:r>
            <a:endParaRPr lang="en-US" sz="3200"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62600"/>
          </a:xfrm>
        </p:spPr>
        <p:txBody>
          <a:bodyPr>
            <a:normAutofit/>
          </a:bodyPr>
          <a:lstStyle/>
          <a:p>
            <a:pPr lvl="0">
              <a:defRPr/>
            </a:pPr>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Review the Natural 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SVD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noChangeAspect="1"/>
          </p:cNvGrpSpPr>
          <p:nvPr/>
        </p:nvGrpSpPr>
        <p:grpSpPr>
          <a:xfrm>
            <a:off x="1143000" y="838200"/>
            <a:ext cx="6645198" cy="5586797"/>
            <a:chOff x="1216388" y="1621226"/>
            <a:chExt cx="3908940" cy="3286351"/>
          </a:xfrm>
        </p:grpSpPr>
        <p:pic>
          <p:nvPicPr>
            <p:cNvPr id="2050" name="Picture 2"/>
            <p:cNvPicPr>
              <a:picLocks noChangeAspect="1" noChangeArrowheads="1"/>
            </p:cNvPicPr>
            <p:nvPr/>
          </p:nvPicPr>
          <p:blipFill>
            <a:blip r:embed="rId3" cstate="print"/>
            <a:srcRect l="19143" t="21525" r="40242" b="25376"/>
            <a:stretch>
              <a:fillRect/>
            </a:stretch>
          </p:blipFill>
          <p:spPr bwMode="auto">
            <a:xfrm>
              <a:off x="1763884" y="2116159"/>
              <a:ext cx="2474744" cy="2426533"/>
            </a:xfrm>
            <a:prstGeom prst="rect">
              <a:avLst/>
            </a:prstGeom>
            <a:noFill/>
            <a:ln w="9525">
              <a:noFill/>
              <a:miter lim="800000"/>
              <a:headEnd/>
              <a:tailEnd/>
            </a:ln>
            <a:effectLst/>
          </p:spPr>
        </p:pic>
        <p:sp>
          <p:nvSpPr>
            <p:cNvPr id="5" name="TextBox 4"/>
            <p:cNvSpPr txBox="1"/>
            <p:nvPr/>
          </p:nvSpPr>
          <p:spPr>
            <a:xfrm>
              <a:off x="3143799" y="1621226"/>
              <a:ext cx="881067" cy="307776"/>
            </a:xfrm>
            <a:prstGeom prst="rect">
              <a:avLst/>
            </a:prstGeom>
            <a:noFill/>
          </p:spPr>
          <p:txBody>
            <a:bodyPr wrap="square" rtlCol="0">
              <a:spAutoFit/>
            </a:bodyPr>
            <a:lstStyle/>
            <a:p>
              <a:r>
                <a:rPr lang="en-US" sz="2800" b="1" dirty="0" err="1" smtClean="0">
                  <a:latin typeface="Cambria Math" pitchFamily="18" charset="0"/>
                  <a:ea typeface="Cambria Math" pitchFamily="18" charset="0"/>
                  <a:cs typeface="Times New Roman" pitchFamily="18" charset="0"/>
                </a:rPr>
                <a:t>Hm</a:t>
              </a:r>
              <a:r>
                <a:rPr lang="en-US" sz="2800" dirty="0" err="1" smtClean="0">
                  <a:latin typeface="Cambria Math" pitchFamily="18" charset="0"/>
                  <a:ea typeface="Cambria Math" pitchFamily="18" charset="0"/>
                  <a:cs typeface="Times New Roman" pitchFamily="18" charset="0"/>
                </a:rPr>
                <a:t>≥</a:t>
              </a:r>
              <a:r>
                <a:rPr lang="en-US" sz="2800" b="1" dirty="0" err="1" smtClean="0">
                  <a:latin typeface="Cambria Math" pitchFamily="18" charset="0"/>
                  <a:ea typeface="Cambria Math" pitchFamily="18" charset="0"/>
                  <a:cs typeface="Times New Roman" pitchFamily="18" charset="0"/>
                </a:rPr>
                <a:t>h</a:t>
              </a:r>
              <a:endParaRPr lang="en-US" sz="2800" i="1" dirty="0">
                <a:latin typeface="Cambria Math" pitchFamily="18" charset="0"/>
                <a:ea typeface="Cambria Math" pitchFamily="18" charset="0"/>
                <a:cs typeface="Times New Roman" pitchFamily="18" charset="0"/>
              </a:endParaRPr>
            </a:p>
          </p:txBody>
        </p:sp>
        <p:cxnSp>
          <p:nvCxnSpPr>
            <p:cNvPr id="7" name="Straight Arrow Connector 6"/>
            <p:cNvCxnSpPr/>
            <p:nvPr/>
          </p:nvCxnSpPr>
          <p:spPr>
            <a:xfrm rot="5400000">
              <a:off x="571500" y="3415848"/>
              <a:ext cx="2514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16892" y="2158548"/>
              <a:ext cx="2590006"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85243" y="4599801"/>
              <a:ext cx="562086"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12" name="TextBox 11"/>
            <p:cNvSpPr txBox="1"/>
            <p:nvPr/>
          </p:nvSpPr>
          <p:spPr>
            <a:xfrm>
              <a:off x="4398858" y="1979814"/>
              <a:ext cx="537882"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sp>
          <p:nvSpPr>
            <p:cNvPr id="75" name="Freeform 74"/>
            <p:cNvSpPr/>
            <p:nvPr/>
          </p:nvSpPr>
          <p:spPr>
            <a:xfrm>
              <a:off x="3828597" y="3232303"/>
              <a:ext cx="591004" cy="221645"/>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76" name="TextBox 75"/>
            <p:cNvSpPr txBox="1"/>
            <p:nvPr/>
          </p:nvSpPr>
          <p:spPr>
            <a:xfrm>
              <a:off x="4363328" y="3225348"/>
              <a:ext cx="762000"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sym typeface="Symbol"/>
                </a:rPr>
                <a:t>-</a:t>
              </a:r>
              <a:r>
                <a:rPr lang="en-US" sz="2800" i="1" dirty="0" smtClean="0">
                  <a:latin typeface="Cambria Math" pitchFamily="18" charset="0"/>
                  <a:ea typeface="Cambria Math" pitchFamily="18" charset="0"/>
                  <a:cs typeface="Times New Roman" pitchFamily="18" charset="0"/>
                </a:rPr>
                <a:t>E</a:t>
              </a:r>
              <a:endParaRPr lang="en-US" sz="2800" i="1" dirty="0">
                <a:latin typeface="Cambria Math" pitchFamily="18" charset="0"/>
                <a:ea typeface="Cambria Math" pitchFamily="18" charset="0"/>
                <a:cs typeface="Times New Roman" pitchFamily="18" charset="0"/>
              </a:endParaRPr>
            </a:p>
          </p:txBody>
        </p:sp>
        <p:sp>
          <p:nvSpPr>
            <p:cNvPr id="77" name="Oval 76"/>
            <p:cNvSpPr/>
            <p:nvPr/>
          </p:nvSpPr>
          <p:spPr>
            <a:xfrm>
              <a:off x="2906149" y="3312891"/>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9" name="Freeform 78"/>
            <p:cNvSpPr/>
            <p:nvPr/>
          </p:nvSpPr>
          <p:spPr>
            <a:xfrm rot="2864565" flipH="1" flipV="1">
              <a:off x="3548357" y="1930856"/>
              <a:ext cx="348343" cy="200008"/>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 name="connsiteX0" fmla="*/ 0 w 638629"/>
                <a:gd name="connsiteY0" fmla="*/ 200781 h 200781"/>
                <a:gd name="connsiteX1" fmla="*/ 348343 w 638629"/>
                <a:gd name="connsiteY1" fmla="*/ 12095 h 200781"/>
                <a:gd name="connsiteX2" fmla="*/ 638629 w 638629"/>
                <a:gd name="connsiteY2" fmla="*/ 128209 h 200781"/>
                <a:gd name="connsiteX0" fmla="*/ 0 w 348343"/>
                <a:gd name="connsiteY0" fmla="*/ 188686 h 188686"/>
                <a:gd name="connsiteX1" fmla="*/ 348343 w 348343"/>
                <a:gd name="connsiteY1" fmla="*/ 0 h 188686"/>
              </a:gdLst>
              <a:ahLst/>
              <a:cxnLst>
                <a:cxn ang="0">
                  <a:pos x="connsiteX0" y="connsiteY0"/>
                </a:cxn>
                <a:cxn ang="0">
                  <a:pos x="connsiteX1" y="connsiteY1"/>
                </a:cxn>
              </a:cxnLst>
              <a:rect l="l" t="t" r="r" b="b"/>
              <a:pathLst>
                <a:path w="348343" h="188686">
                  <a:moveTo>
                    <a:pt x="0" y="188686"/>
                  </a:moveTo>
                  <a:cubicBezTo>
                    <a:pt x="120952" y="100390"/>
                    <a:pt x="241905" y="12095"/>
                    <a:pt x="348343" y="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25" name="Freeform 124"/>
            <p:cNvSpPr/>
            <p:nvPr/>
          </p:nvSpPr>
          <p:spPr>
            <a:xfrm rot="12328452">
              <a:off x="1648854" y="3098017"/>
              <a:ext cx="1212577" cy="146007"/>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26" name="TextBox 125"/>
            <p:cNvSpPr txBox="1"/>
            <p:nvPr/>
          </p:nvSpPr>
          <p:spPr>
            <a:xfrm>
              <a:off x="1216388" y="2652167"/>
              <a:ext cx="762000" cy="307776"/>
            </a:xfrm>
            <a:prstGeom prst="rect">
              <a:avLst/>
            </a:prstGeom>
            <a:noFill/>
          </p:spPr>
          <p:txBody>
            <a:bodyPr wrap="square" rtlCol="0">
              <a:spAutoFit/>
            </a:bodyPr>
            <a:lstStyle/>
            <a:p>
              <a:r>
                <a:rPr lang="en-US" sz="2800" b="1" dirty="0" err="1" smtClean="0">
                  <a:latin typeface="Cambria Math" pitchFamily="18" charset="0"/>
                  <a:ea typeface="Cambria Math" pitchFamily="18" charset="0"/>
                  <a:cs typeface="Times New Roman" pitchFamily="18" charset="0"/>
                </a:rPr>
                <a:t>m</a:t>
              </a:r>
              <a:r>
                <a:rPr lang="en-US" sz="2800" baseline="30000" dirty="0" err="1" smtClean="0">
                  <a:latin typeface="Cambria Math" pitchFamily="18" charset="0"/>
                  <a:ea typeface="Cambria Math" pitchFamily="18" charset="0"/>
                  <a:cs typeface="Times New Roman" pitchFamily="18" charset="0"/>
                </a:rPr>
                <a:t>est</a:t>
              </a:r>
              <a:endParaRPr lang="en-US" sz="2800" baseline="30000" dirty="0">
                <a:latin typeface="Cambria Math" pitchFamily="18" charset="0"/>
                <a:ea typeface="Cambria Math" pitchFamily="18" charset="0"/>
                <a:cs typeface="Times New Roman" pitchFamily="18" charset="0"/>
              </a:endParaRPr>
            </a:p>
          </p:txBody>
        </p:sp>
        <p:cxnSp>
          <p:nvCxnSpPr>
            <p:cNvPr id="46" name="Straight Connector 45"/>
            <p:cNvCxnSpPr/>
            <p:nvPr/>
          </p:nvCxnSpPr>
          <p:spPr>
            <a:xfrm rot="5400000" flipH="1" flipV="1">
              <a:off x="1816893" y="2403818"/>
              <a:ext cx="2466976" cy="1824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4110257" y="4401466"/>
              <a:ext cx="88392" cy="762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9" name="Straight Arrow Connector 68"/>
            <p:cNvCxnSpPr/>
            <p:nvPr/>
          </p:nvCxnSpPr>
          <p:spPr>
            <a:xfrm>
              <a:off x="2986088" y="3387273"/>
              <a:ext cx="242887" cy="17621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rot="20399961">
            <a:off x="6114144" y="5078707"/>
            <a:ext cx="1106713" cy="301242"/>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5" name="TextBox 44"/>
          <p:cNvSpPr txBox="1"/>
          <p:nvPr/>
        </p:nvSpPr>
        <p:spPr>
          <a:xfrm>
            <a:off x="7239000" y="4724400"/>
            <a:ext cx="129540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E</a:t>
            </a:r>
            <a:r>
              <a:rPr lang="en-US" sz="2800" i="1" baseline="-25000" dirty="0" err="1" smtClean="0">
                <a:latin typeface="Cambria Math" pitchFamily="18" charset="0"/>
                <a:ea typeface="Cambria Math" pitchFamily="18" charset="0"/>
                <a:cs typeface="Times New Roman" pitchFamily="18" charset="0"/>
              </a:rPr>
              <a:t>min</a:t>
            </a:r>
            <a:endParaRPr lang="en-US" sz="2800" i="1" baseline="-25000" dirty="0">
              <a:latin typeface="Cambria Math" pitchFamily="18" charset="0"/>
              <a:ea typeface="Cambria Math" pitchFamily="18" charset="0"/>
              <a:cs typeface="Times New Roman" pitchFamily="18" charset="0"/>
            </a:endParaRPr>
          </a:p>
        </p:txBody>
      </p:sp>
      <p:sp>
        <p:nvSpPr>
          <p:cNvPr id="48" name="TextBox 47"/>
          <p:cNvSpPr txBox="1"/>
          <p:nvPr/>
        </p:nvSpPr>
        <p:spPr>
          <a:xfrm>
            <a:off x="4038600" y="4953000"/>
            <a:ext cx="20574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infeasible</a:t>
            </a:r>
            <a:endParaRPr lang="en-US" sz="2800" dirty="0">
              <a:latin typeface="Times New Roman" pitchFamily="18" charset="0"/>
              <a:cs typeface="Times New Roman" pitchFamily="18" charset="0"/>
            </a:endParaRPr>
          </a:p>
        </p:txBody>
      </p:sp>
      <p:sp>
        <p:nvSpPr>
          <p:cNvPr id="49" name="TextBox 48"/>
          <p:cNvSpPr txBox="1"/>
          <p:nvPr/>
        </p:nvSpPr>
        <p:spPr>
          <a:xfrm>
            <a:off x="2743200" y="1905000"/>
            <a:ext cx="2057400" cy="523220"/>
          </a:xfrm>
          <a:prstGeom prst="rect">
            <a:avLst/>
          </a:prstGeom>
          <a:noFill/>
        </p:spPr>
        <p:txBody>
          <a:bodyPr wrap="square" rtlCol="0">
            <a:spAutoFit/>
          </a:bodyPr>
          <a:lstStyle/>
          <a:p>
            <a:r>
              <a:rPr lang="en-US" sz="2800" dirty="0" smtClean="0">
                <a:solidFill>
                  <a:schemeClr val="bg1"/>
                </a:solidFill>
                <a:latin typeface="Times New Roman" pitchFamily="18" charset="0"/>
                <a:cs typeface="Times New Roman" pitchFamily="18" charset="0"/>
              </a:rPr>
              <a:t>feasible</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furthermore</a:t>
            </a:r>
          </a:p>
          <a:p>
            <a:pPr lvl="0" algn="ctr">
              <a:spcBef>
                <a:spcPct val="0"/>
              </a:spcBef>
              <a:defRPr/>
            </a:pPr>
            <a:endParaRPr lang="en-US" sz="3200" dirty="0" smtClean="0">
              <a:latin typeface="Times New Roman" pitchFamily="18" charset="0"/>
              <a:ea typeface="Cambria Math" pitchFamily="18" charset="0"/>
              <a:cs typeface="Times New Roman" pitchFamily="18" charset="0"/>
            </a:endParaRPr>
          </a:p>
          <a:p>
            <a:pPr lvl="0" algn="ctr">
              <a:spcBef>
                <a:spcPct val="0"/>
              </a:spcBef>
              <a:defRPr/>
            </a:pPr>
            <a:r>
              <a:rPr kumimoji="0" lang="en-US" sz="32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the feasible-pointing normal to the surface</a:t>
            </a:r>
          </a:p>
          <a:p>
            <a:pPr lvl="0" algn="ctr">
              <a:spcBef>
                <a:spcPct val="0"/>
              </a:spcBef>
              <a:defRPr/>
            </a:pPr>
            <a:r>
              <a:rPr lang="en-US" sz="3200" dirty="0" smtClean="0">
                <a:latin typeface="Times New Roman" pitchFamily="18" charset="0"/>
                <a:ea typeface="Cambria Math" pitchFamily="18" charset="0"/>
                <a:cs typeface="Times New Roman" pitchFamily="18" charset="0"/>
              </a:rPr>
              <a:t>must be parallel to </a:t>
            </a:r>
            <a:r>
              <a:rPr lang="en-US" sz="3200" i="1" dirty="0" smtClean="0">
                <a:latin typeface="Cambria Math"/>
                <a:ea typeface="Cambria Math"/>
                <a:cs typeface="Times New Roman" pitchFamily="18" charset="0"/>
              </a:rPr>
              <a:t>∇E</a:t>
            </a:r>
          </a:p>
          <a:p>
            <a:pPr lvl="0" algn="ctr">
              <a:spcBef>
                <a:spcPct val="0"/>
              </a:spcBef>
              <a:defRPr/>
            </a:pPr>
            <a:endParaRPr lang="en-US" sz="3200" dirty="0" smtClean="0">
              <a:latin typeface="Cambria Math"/>
              <a:ea typeface="Cambria Math"/>
              <a:cs typeface="Times New Roman" pitchFamily="18" charset="0"/>
            </a:endParaRPr>
          </a:p>
          <a:p>
            <a:pPr lvl="0" algn="ctr">
              <a:spcBef>
                <a:spcPct val="0"/>
              </a:spcBef>
              <a:defRPr/>
            </a:pPr>
            <a:r>
              <a:rPr lang="en-US" sz="3200" dirty="0" smtClean="0">
                <a:latin typeface="Times New Roman" pitchFamily="18" charset="0"/>
                <a:ea typeface="Cambria Math"/>
                <a:cs typeface="Times New Roman" pitchFamily="18" charset="0"/>
              </a:rPr>
              <a:t>else</a:t>
            </a:r>
          </a:p>
          <a:p>
            <a:pPr lvl="0" algn="ctr">
              <a:spcBef>
                <a:spcPct val="0"/>
              </a:spcBef>
              <a:defRPr/>
            </a:pPr>
            <a:r>
              <a:rPr lang="en-US" sz="3200" dirty="0" smtClean="0">
                <a:latin typeface="Times New Roman" pitchFamily="18" charset="0"/>
                <a:ea typeface="Cambria Math"/>
                <a:cs typeface="Times New Roman" pitchFamily="18" charset="0"/>
              </a:rPr>
              <a:t>you could slide the point along the surface</a:t>
            </a:r>
          </a:p>
          <a:p>
            <a:pPr lvl="0" algn="ctr">
              <a:spcBef>
                <a:spcPct val="0"/>
              </a:spcBef>
              <a:defRPr/>
            </a:pPr>
            <a:r>
              <a:rPr lang="en-US" sz="3200" dirty="0" smtClean="0">
                <a:latin typeface="Times New Roman" pitchFamily="18" charset="0"/>
                <a:ea typeface="Cambria Math"/>
                <a:cs typeface="Times New Roman" pitchFamily="18" charset="0"/>
              </a:rPr>
              <a:t>to reduce the error </a:t>
            </a:r>
            <a:r>
              <a:rPr lang="en-US" sz="3200" i="1" dirty="0" smtClean="0">
                <a:latin typeface="Cambria Math"/>
                <a:ea typeface="Cambria Math"/>
                <a:cs typeface="Times New Roman" pitchFamily="18" charset="0"/>
              </a:rPr>
              <a:t>E</a:t>
            </a:r>
          </a:p>
          <a:p>
            <a:pPr lvl="0" algn="ctr">
              <a:spcBef>
                <a:spcPct val="0"/>
              </a:spcBef>
              <a:defRPr/>
            </a:pPr>
            <a:endParaRPr lang="en-US" sz="3200" dirty="0" smtClean="0">
              <a:latin typeface="Cambria Math"/>
              <a:ea typeface="Cambria Math"/>
              <a:cs typeface="Times New Roman" pitchFamily="18" charset="0"/>
            </a:endParaRPr>
          </a:p>
          <a:p>
            <a:pPr lvl="0" algn="ctr">
              <a:spcBef>
                <a:spcPct val="0"/>
              </a:spcBef>
              <a:defRPr/>
            </a:pP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noChangeAspect="1"/>
          </p:cNvGrpSpPr>
          <p:nvPr/>
        </p:nvGrpSpPr>
        <p:grpSpPr>
          <a:xfrm>
            <a:off x="609600" y="838200"/>
            <a:ext cx="7178599" cy="5586797"/>
            <a:chOff x="902623" y="1621226"/>
            <a:chExt cx="4222705" cy="3286351"/>
          </a:xfrm>
        </p:grpSpPr>
        <p:pic>
          <p:nvPicPr>
            <p:cNvPr id="2050" name="Picture 2"/>
            <p:cNvPicPr>
              <a:picLocks noChangeAspect="1" noChangeArrowheads="1"/>
            </p:cNvPicPr>
            <p:nvPr/>
          </p:nvPicPr>
          <p:blipFill>
            <a:blip r:embed="rId3" cstate="print"/>
            <a:srcRect l="19143" t="21525" r="40242" b="25376"/>
            <a:stretch>
              <a:fillRect/>
            </a:stretch>
          </p:blipFill>
          <p:spPr bwMode="auto">
            <a:xfrm>
              <a:off x="1763884" y="2116159"/>
              <a:ext cx="2474744" cy="2426533"/>
            </a:xfrm>
            <a:prstGeom prst="rect">
              <a:avLst/>
            </a:prstGeom>
            <a:noFill/>
            <a:ln w="9525">
              <a:noFill/>
              <a:miter lim="800000"/>
              <a:headEnd/>
              <a:tailEnd/>
            </a:ln>
            <a:effectLst/>
          </p:spPr>
        </p:pic>
        <p:sp>
          <p:nvSpPr>
            <p:cNvPr id="5" name="TextBox 4"/>
            <p:cNvSpPr txBox="1"/>
            <p:nvPr/>
          </p:nvSpPr>
          <p:spPr>
            <a:xfrm>
              <a:off x="3143799" y="1621226"/>
              <a:ext cx="881067" cy="307776"/>
            </a:xfrm>
            <a:prstGeom prst="rect">
              <a:avLst/>
            </a:prstGeom>
            <a:noFill/>
          </p:spPr>
          <p:txBody>
            <a:bodyPr wrap="square" rtlCol="0">
              <a:spAutoFit/>
            </a:bodyPr>
            <a:lstStyle/>
            <a:p>
              <a:r>
                <a:rPr lang="en-US" sz="2800" b="1" dirty="0" err="1" smtClean="0">
                  <a:latin typeface="Cambria Math" pitchFamily="18" charset="0"/>
                  <a:ea typeface="Cambria Math" pitchFamily="18" charset="0"/>
                  <a:cs typeface="Times New Roman" pitchFamily="18" charset="0"/>
                </a:rPr>
                <a:t>Hm</a:t>
              </a:r>
              <a:r>
                <a:rPr lang="en-US" sz="2800" dirty="0" err="1" smtClean="0">
                  <a:latin typeface="Cambria Math" pitchFamily="18" charset="0"/>
                  <a:ea typeface="Cambria Math" pitchFamily="18" charset="0"/>
                  <a:cs typeface="Times New Roman" pitchFamily="18" charset="0"/>
                </a:rPr>
                <a:t>≥</a:t>
              </a:r>
              <a:r>
                <a:rPr lang="en-US" sz="2800" b="1" dirty="0" err="1" smtClean="0">
                  <a:latin typeface="Cambria Math" pitchFamily="18" charset="0"/>
                  <a:ea typeface="Cambria Math" pitchFamily="18" charset="0"/>
                  <a:cs typeface="Times New Roman" pitchFamily="18" charset="0"/>
                </a:rPr>
                <a:t>h</a:t>
              </a:r>
              <a:endParaRPr lang="en-US" sz="2800" i="1" dirty="0">
                <a:latin typeface="Cambria Math" pitchFamily="18" charset="0"/>
                <a:ea typeface="Cambria Math" pitchFamily="18" charset="0"/>
                <a:cs typeface="Times New Roman" pitchFamily="18" charset="0"/>
              </a:endParaRPr>
            </a:p>
          </p:txBody>
        </p:sp>
        <p:cxnSp>
          <p:nvCxnSpPr>
            <p:cNvPr id="7" name="Straight Arrow Connector 6"/>
            <p:cNvCxnSpPr/>
            <p:nvPr/>
          </p:nvCxnSpPr>
          <p:spPr>
            <a:xfrm rot="5400000">
              <a:off x="571500" y="3415848"/>
              <a:ext cx="2514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16892" y="2158548"/>
              <a:ext cx="2590006"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85243" y="4599801"/>
              <a:ext cx="381000"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endParaRPr lang="en-US" sz="2800" i="1" baseline="-25000" dirty="0">
                <a:latin typeface="Cambria Math" pitchFamily="18" charset="0"/>
                <a:ea typeface="Cambria Math" pitchFamily="18" charset="0"/>
                <a:cs typeface="Times New Roman" pitchFamily="18" charset="0"/>
              </a:endParaRPr>
            </a:p>
          </p:txBody>
        </p:sp>
        <p:sp>
          <p:nvSpPr>
            <p:cNvPr id="12" name="TextBox 11"/>
            <p:cNvSpPr txBox="1"/>
            <p:nvPr/>
          </p:nvSpPr>
          <p:spPr>
            <a:xfrm>
              <a:off x="4398858" y="1979814"/>
              <a:ext cx="381000"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i="1" baseline="-25000" dirty="0">
                <a:latin typeface="Cambria Math" pitchFamily="18" charset="0"/>
                <a:ea typeface="Cambria Math" pitchFamily="18" charset="0"/>
                <a:cs typeface="Times New Roman" pitchFamily="18" charset="0"/>
              </a:endParaRPr>
            </a:p>
          </p:txBody>
        </p:sp>
        <p:cxnSp>
          <p:nvCxnSpPr>
            <p:cNvPr id="19" name="Straight Arrow Connector 18"/>
            <p:cNvCxnSpPr/>
            <p:nvPr/>
          </p:nvCxnSpPr>
          <p:spPr>
            <a:xfrm>
              <a:off x="2376489" y="2858637"/>
              <a:ext cx="247649" cy="209549"/>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6200000" flipH="1">
              <a:off x="3302800" y="3008659"/>
              <a:ext cx="295271" cy="176206"/>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6200000" flipH="1">
              <a:off x="3195638" y="2315710"/>
              <a:ext cx="276225" cy="114300"/>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981200" y="3530148"/>
              <a:ext cx="266700" cy="1047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3667125" y="3458710"/>
              <a:ext cx="300038" cy="12858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3429000" y="3834948"/>
              <a:ext cx="223838" cy="1809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19361" y="4096884"/>
              <a:ext cx="280989" cy="52389"/>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H="1">
              <a:off x="2562225" y="2263323"/>
              <a:ext cx="247652" cy="190502"/>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981200" y="2387148"/>
              <a:ext cx="228600" cy="2190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3828597" y="3232303"/>
              <a:ext cx="591004" cy="221645"/>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76" name="TextBox 75"/>
            <p:cNvSpPr txBox="1"/>
            <p:nvPr/>
          </p:nvSpPr>
          <p:spPr>
            <a:xfrm>
              <a:off x="4363328" y="3225348"/>
              <a:ext cx="762000" cy="307776"/>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sym typeface="Symbol"/>
                </a:rPr>
                <a:t>-</a:t>
              </a:r>
              <a:r>
                <a:rPr lang="en-US" sz="2800" i="1" dirty="0" smtClean="0">
                  <a:latin typeface="Cambria Math" pitchFamily="18" charset="0"/>
                  <a:ea typeface="Cambria Math" pitchFamily="18" charset="0"/>
                  <a:cs typeface="Times New Roman" pitchFamily="18" charset="0"/>
                </a:rPr>
                <a:t>E</a:t>
              </a:r>
              <a:endParaRPr lang="en-US" sz="2800" i="1" dirty="0">
                <a:latin typeface="Cambria Math" pitchFamily="18" charset="0"/>
                <a:ea typeface="Cambria Math" pitchFamily="18" charset="0"/>
                <a:cs typeface="Times New Roman" pitchFamily="18" charset="0"/>
              </a:endParaRPr>
            </a:p>
          </p:txBody>
        </p:sp>
        <p:sp>
          <p:nvSpPr>
            <p:cNvPr id="77" name="Oval 76"/>
            <p:cNvSpPr/>
            <p:nvPr/>
          </p:nvSpPr>
          <p:spPr>
            <a:xfrm>
              <a:off x="2906149" y="3312891"/>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9" name="Freeform 78"/>
            <p:cNvSpPr/>
            <p:nvPr/>
          </p:nvSpPr>
          <p:spPr>
            <a:xfrm rot="2864565" flipH="1" flipV="1">
              <a:off x="3548357" y="1930856"/>
              <a:ext cx="348343" cy="200008"/>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 name="connsiteX0" fmla="*/ 0 w 638629"/>
                <a:gd name="connsiteY0" fmla="*/ 200781 h 200781"/>
                <a:gd name="connsiteX1" fmla="*/ 348343 w 638629"/>
                <a:gd name="connsiteY1" fmla="*/ 12095 h 200781"/>
                <a:gd name="connsiteX2" fmla="*/ 638629 w 638629"/>
                <a:gd name="connsiteY2" fmla="*/ 128209 h 200781"/>
                <a:gd name="connsiteX0" fmla="*/ 0 w 348343"/>
                <a:gd name="connsiteY0" fmla="*/ 188686 h 188686"/>
                <a:gd name="connsiteX1" fmla="*/ 348343 w 348343"/>
                <a:gd name="connsiteY1" fmla="*/ 0 h 188686"/>
              </a:gdLst>
              <a:ahLst/>
              <a:cxnLst>
                <a:cxn ang="0">
                  <a:pos x="connsiteX0" y="connsiteY0"/>
                </a:cxn>
                <a:cxn ang="0">
                  <a:pos x="connsiteX1" y="connsiteY1"/>
                </a:cxn>
              </a:cxnLst>
              <a:rect l="l" t="t" r="r" b="b"/>
              <a:pathLst>
                <a:path w="348343" h="188686">
                  <a:moveTo>
                    <a:pt x="0" y="188686"/>
                  </a:moveTo>
                  <a:cubicBezTo>
                    <a:pt x="120952" y="100390"/>
                    <a:pt x="241905" y="12095"/>
                    <a:pt x="348343" y="0"/>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99" name="Straight Arrow Connector 98"/>
            <p:cNvCxnSpPr/>
            <p:nvPr/>
          </p:nvCxnSpPr>
          <p:spPr>
            <a:xfrm>
              <a:off x="1866904" y="4377874"/>
              <a:ext cx="304800" cy="1588"/>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flipH="1">
              <a:off x="3688443" y="2951390"/>
              <a:ext cx="281895" cy="10409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Freeform 124"/>
            <p:cNvSpPr/>
            <p:nvPr/>
          </p:nvSpPr>
          <p:spPr>
            <a:xfrm rot="12328452">
              <a:off x="1648854" y="3098017"/>
              <a:ext cx="1212577" cy="146007"/>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26" name="TextBox 125"/>
            <p:cNvSpPr txBox="1"/>
            <p:nvPr/>
          </p:nvSpPr>
          <p:spPr>
            <a:xfrm>
              <a:off x="902623" y="2696991"/>
              <a:ext cx="762000" cy="307776"/>
            </a:xfrm>
            <a:prstGeom prst="rect">
              <a:avLst/>
            </a:prstGeom>
            <a:noFill/>
          </p:spPr>
          <p:txBody>
            <a:bodyPr wrap="square" rtlCol="0">
              <a:spAutoFit/>
            </a:bodyPr>
            <a:lstStyle/>
            <a:p>
              <a:r>
                <a:rPr lang="en-US" sz="2800" b="1" dirty="0" err="1" smtClean="0">
                  <a:latin typeface="Cambria Math" pitchFamily="18" charset="0"/>
                  <a:ea typeface="Cambria Math" pitchFamily="18" charset="0"/>
                  <a:cs typeface="Times New Roman" pitchFamily="18" charset="0"/>
                </a:rPr>
                <a:t>m</a:t>
              </a:r>
              <a:r>
                <a:rPr lang="en-US" sz="2800" baseline="30000" dirty="0" err="1" smtClean="0">
                  <a:latin typeface="Cambria Math" pitchFamily="18" charset="0"/>
                  <a:ea typeface="Cambria Math" pitchFamily="18" charset="0"/>
                  <a:cs typeface="Times New Roman" pitchFamily="18" charset="0"/>
                </a:rPr>
                <a:t>est</a:t>
              </a:r>
              <a:endParaRPr lang="en-US" sz="2800" baseline="30000" dirty="0">
                <a:latin typeface="Cambria Math" pitchFamily="18" charset="0"/>
                <a:ea typeface="Cambria Math" pitchFamily="18" charset="0"/>
                <a:cs typeface="Times New Roman" pitchFamily="18" charset="0"/>
              </a:endParaRPr>
            </a:p>
          </p:txBody>
        </p:sp>
        <p:cxnSp>
          <p:nvCxnSpPr>
            <p:cNvPr id="88" name="Straight Arrow Connector 87"/>
            <p:cNvCxnSpPr/>
            <p:nvPr/>
          </p:nvCxnSpPr>
          <p:spPr>
            <a:xfrm>
              <a:off x="3005138" y="4096886"/>
              <a:ext cx="290512" cy="8572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810000" y="4139748"/>
              <a:ext cx="219075" cy="180975"/>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2897982" y="2958648"/>
              <a:ext cx="262618" cy="195358"/>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2724152" y="3201536"/>
              <a:ext cx="258543" cy="190724"/>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2347914" y="3687311"/>
              <a:ext cx="265487" cy="196500"/>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2181225" y="3944487"/>
              <a:ext cx="252578" cy="18723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000251" y="4208805"/>
              <a:ext cx="260405" cy="184979"/>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3459959" y="2196650"/>
              <a:ext cx="262937" cy="190207"/>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3274220" y="2458588"/>
              <a:ext cx="261243" cy="190335"/>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3095626" y="2730049"/>
              <a:ext cx="257169" cy="190467"/>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2536032" y="3449187"/>
              <a:ext cx="259230" cy="195617"/>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1816893" y="2403818"/>
              <a:ext cx="2466976" cy="1824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4110257" y="4401466"/>
              <a:ext cx="88392" cy="76200"/>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9" name="Straight Arrow Connector 68"/>
            <p:cNvCxnSpPr/>
            <p:nvPr/>
          </p:nvCxnSpPr>
          <p:spPr>
            <a:xfrm>
              <a:off x="2986088" y="3387273"/>
              <a:ext cx="242887" cy="176213"/>
            </a:xfrm>
            <a:prstGeom prst="straightConnector1">
              <a:avLst/>
            </a:prstGeom>
            <a:ln w="571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rot="20399961">
            <a:off x="6114144" y="5078707"/>
            <a:ext cx="1106713" cy="301242"/>
          </a:xfrm>
          <a:custGeom>
            <a:avLst/>
            <a:gdLst>
              <a:gd name="connsiteX0" fmla="*/ 0 w 841829"/>
              <a:gd name="connsiteY0" fmla="*/ 200781 h 200781"/>
              <a:gd name="connsiteX1" fmla="*/ 348343 w 841829"/>
              <a:gd name="connsiteY1" fmla="*/ 12095 h 200781"/>
              <a:gd name="connsiteX2" fmla="*/ 638629 w 841829"/>
              <a:gd name="connsiteY2" fmla="*/ 128209 h 200781"/>
              <a:gd name="connsiteX3" fmla="*/ 841829 w 841829"/>
              <a:gd name="connsiteY3" fmla="*/ 128209 h 200781"/>
            </a:gdLst>
            <a:ahLst/>
            <a:cxnLst>
              <a:cxn ang="0">
                <a:pos x="connsiteX0" y="connsiteY0"/>
              </a:cxn>
              <a:cxn ang="0">
                <a:pos x="connsiteX1" y="connsiteY1"/>
              </a:cxn>
              <a:cxn ang="0">
                <a:pos x="connsiteX2" y="connsiteY2"/>
              </a:cxn>
              <a:cxn ang="0">
                <a:pos x="connsiteX3" y="connsiteY3"/>
              </a:cxn>
            </a:cxnLst>
            <a:rect l="l" t="t" r="r" b="b"/>
            <a:pathLst>
              <a:path w="841829" h="200781">
                <a:moveTo>
                  <a:pt x="0" y="200781"/>
                </a:moveTo>
                <a:cubicBezTo>
                  <a:pt x="120952" y="112485"/>
                  <a:pt x="241905" y="24190"/>
                  <a:pt x="348343" y="12095"/>
                </a:cubicBezTo>
                <a:cubicBezTo>
                  <a:pt x="454781" y="0"/>
                  <a:pt x="556381" y="108857"/>
                  <a:pt x="638629" y="128209"/>
                </a:cubicBezTo>
                <a:cubicBezTo>
                  <a:pt x="720877" y="147561"/>
                  <a:pt x="781353" y="137885"/>
                  <a:pt x="841829" y="128209"/>
                </a:cubicBez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1" name="TextBox 40"/>
          <p:cNvSpPr txBox="1"/>
          <p:nvPr/>
        </p:nvSpPr>
        <p:spPr>
          <a:xfrm>
            <a:off x="7239000" y="4724400"/>
            <a:ext cx="1295400" cy="523220"/>
          </a:xfrm>
          <a:prstGeom prst="rect">
            <a:avLst/>
          </a:prstGeom>
          <a:noFill/>
        </p:spPr>
        <p:txBody>
          <a:bodyPr wrap="square" rtlCol="0">
            <a:spAutoFit/>
          </a:bodyPr>
          <a:lstStyle/>
          <a:p>
            <a:r>
              <a:rPr lang="en-US" sz="2800" i="1" dirty="0" err="1" smtClean="0">
                <a:latin typeface="Cambria Math" pitchFamily="18" charset="0"/>
                <a:ea typeface="Cambria Math" pitchFamily="18" charset="0"/>
                <a:cs typeface="Times New Roman" pitchFamily="18" charset="0"/>
              </a:rPr>
              <a:t>E</a:t>
            </a:r>
            <a:r>
              <a:rPr lang="en-US" sz="2800" i="1" baseline="-25000" dirty="0" err="1" smtClean="0">
                <a:latin typeface="Cambria Math" pitchFamily="18" charset="0"/>
                <a:ea typeface="Cambria Math" pitchFamily="18" charset="0"/>
                <a:cs typeface="Times New Roman" pitchFamily="18" charset="0"/>
              </a:rPr>
              <a:t>min</a:t>
            </a:r>
            <a:endParaRPr lang="en-US" sz="2800" i="1" baseline="-25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68580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Kuhn – Tucker theorem</a:t>
            </a:r>
            <a:endParaRPr lang="en-US" sz="4000" dirty="0" smtClean="0">
              <a:latin typeface="Times New Roman" pitchFamily="18" charset="0"/>
              <a:ea typeface="Cambria Math"/>
              <a:cs typeface="Times New Roman" pitchFamily="18" charset="0"/>
            </a:endParaRPr>
          </a:p>
          <a:p>
            <a:pPr lvl="0" algn="ctr">
              <a:spcBef>
                <a:spcPct val="0"/>
              </a:spcBef>
              <a:defRPr/>
            </a:pP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a:t>
            </a:r>
            <a:r>
              <a:rPr lang="en-US" sz="3200" i="1" dirty="0" smtClean="0">
                <a:latin typeface="Cambria Math" pitchFamily="18" charset="0"/>
                <a:ea typeface="Cambria Math" pitchFamily="18" charset="0"/>
                <a:cs typeface="Times New Roman" pitchFamily="18" charset="0"/>
              </a:rPr>
              <a:t>y</a:t>
            </a:r>
            <a:r>
              <a:rPr lang="en-US" sz="3200" i="1" baseline="-25000" dirty="0" smtClean="0">
                <a:latin typeface="Cambria Math" pitchFamily="18" charset="0"/>
                <a:ea typeface="Cambria Math" pitchFamily="18" charset="0"/>
                <a:cs typeface="Times New Roman" pitchFamily="18" charset="0"/>
              </a:rPr>
              <a:t>i</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447800" y="1676400"/>
            <a:ext cx="65532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cstate="print"/>
          <a:srcRect/>
          <a:stretch>
            <a:fillRect/>
          </a:stretch>
        </p:blipFill>
        <p:spPr bwMode="auto">
          <a:xfrm>
            <a:off x="1447800" y="1676400"/>
            <a:ext cx="6553200" cy="838200"/>
          </a:xfrm>
          <a:prstGeom prst="rect">
            <a:avLst/>
          </a:prstGeom>
          <a:noFill/>
          <a:ln w="9525">
            <a:noFill/>
            <a:miter lim="800000"/>
            <a:headEnd/>
            <a:tailEnd/>
          </a:ln>
        </p:spPr>
      </p:pic>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4" cstate="print"/>
          <a:srcRect/>
          <a:stretch>
            <a:fillRect/>
          </a:stretch>
        </p:blipFill>
        <p:spPr bwMode="auto">
          <a:xfrm>
            <a:off x="1752600" y="4114800"/>
            <a:ext cx="5486400" cy="990600"/>
          </a:xfrm>
          <a:prstGeom prst="rect">
            <a:avLst/>
          </a:prstGeom>
          <a:noFill/>
          <a:ln w="9525">
            <a:noFill/>
            <a:miter lim="800000"/>
            <a:headEnd/>
            <a:tailEnd/>
          </a:ln>
        </p:spPr>
      </p:pic>
      <p:sp>
        <p:nvSpPr>
          <p:cNvPr id="7" name="Right Brace 6"/>
          <p:cNvSpPr/>
          <p:nvPr/>
        </p:nvSpPr>
        <p:spPr>
          <a:xfrm rot="16200000">
            <a:off x="2889776" y="1340976"/>
            <a:ext cx="358776" cy="762000"/>
          </a:xfrm>
          <a:prstGeom prst="righ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1632864" y="947058"/>
            <a:ext cx="2884716" cy="609600"/>
          </a:xfrm>
          <a:prstGeom prst="rect">
            <a:avLst/>
          </a:prstGeom>
        </p:spPr>
        <p:txBody>
          <a:bodyPr vert="horz" lIns="91440" tIns="45720" rIns="91440" bIns="45720" rtlCol="0" anchor="ctr">
            <a:normAutofit fontScale="55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feasible-pointing </a:t>
            </a:r>
            <a:r>
              <a:rPr lang="en-US" sz="3600" dirty="0" err="1" smtClean="0">
                <a:solidFill>
                  <a:srgbClr val="FF0000"/>
                </a:solidFill>
                <a:latin typeface="Times New Roman" pitchFamily="18" charset="0"/>
                <a:cs typeface="Times New Roman" pitchFamily="18" charset="0"/>
              </a:rPr>
              <a:t>normals</a:t>
            </a:r>
            <a:r>
              <a:rPr lang="en-US" sz="3600" dirty="0" smtClean="0">
                <a:solidFill>
                  <a:srgbClr val="FF0000"/>
                </a:solidFill>
                <a:latin typeface="Times New Roman" pitchFamily="18" charset="0"/>
                <a:cs typeface="Times New Roman" pitchFamily="18" charset="0"/>
              </a:rPr>
              <a:t> to surface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sp>
        <p:nvSpPr>
          <p:cNvPr id="5" name="Freeform 4"/>
          <p:cNvSpPr/>
          <p:nvPr/>
        </p:nvSpPr>
        <p:spPr>
          <a:xfrm>
            <a:off x="2286000" y="2514600"/>
            <a:ext cx="1146628" cy="1103085"/>
          </a:xfrm>
          <a:custGeom>
            <a:avLst/>
            <a:gdLst>
              <a:gd name="connsiteX0" fmla="*/ 0 w 1146628"/>
              <a:gd name="connsiteY0" fmla="*/ 0 h 1103085"/>
              <a:gd name="connsiteX1" fmla="*/ 522514 w 1146628"/>
              <a:gd name="connsiteY1" fmla="*/ 159657 h 1103085"/>
              <a:gd name="connsiteX2" fmla="*/ 406400 w 1146628"/>
              <a:gd name="connsiteY2" fmla="*/ 464457 h 1103085"/>
              <a:gd name="connsiteX3" fmla="*/ 1146628 w 1146628"/>
              <a:gd name="connsiteY3" fmla="*/ 1103085 h 1103085"/>
            </a:gdLst>
            <a:ahLst/>
            <a:cxnLst>
              <a:cxn ang="0">
                <a:pos x="connsiteX0" y="connsiteY0"/>
              </a:cxn>
              <a:cxn ang="0">
                <a:pos x="connsiteX1" y="connsiteY1"/>
              </a:cxn>
              <a:cxn ang="0">
                <a:pos x="connsiteX2" y="connsiteY2"/>
              </a:cxn>
              <a:cxn ang="0">
                <a:pos x="connsiteX3" y="connsiteY3"/>
              </a:cxn>
            </a:cxnLst>
            <a:rect l="l" t="t" r="r" b="b"/>
            <a:pathLst>
              <a:path w="1146628" h="1103085">
                <a:moveTo>
                  <a:pt x="0" y="0"/>
                </a:moveTo>
                <a:cubicBezTo>
                  <a:pt x="227390" y="41124"/>
                  <a:pt x="454781" y="82248"/>
                  <a:pt x="522514" y="159657"/>
                </a:cubicBezTo>
                <a:cubicBezTo>
                  <a:pt x="590247" y="237067"/>
                  <a:pt x="302381" y="307219"/>
                  <a:pt x="406400" y="464457"/>
                </a:cubicBezTo>
                <a:cubicBezTo>
                  <a:pt x="510419" y="621695"/>
                  <a:pt x="828523" y="862390"/>
                  <a:pt x="1146628" y="110308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3429000" y="3124200"/>
            <a:ext cx="2057400" cy="1143000"/>
          </a:xfrm>
          <a:prstGeom prst="rect">
            <a:avLst/>
          </a:prstGeom>
        </p:spPr>
        <p:txBody>
          <a:bodyPr vert="horz" lIns="91440" tIns="45720" rIns="91440" bIns="45720" rtlCol="0" anchor="ctr">
            <a:normAutofit fontScale="85000" lnSpcReduction="1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the gradient of the error</a:t>
            </a:r>
          </a:p>
        </p:txBody>
      </p:sp>
      <p:pic>
        <p:nvPicPr>
          <p:cNvPr id="7" name="Picture 3"/>
          <p:cNvPicPr>
            <a:picLocks noChangeAspect="1" noChangeArrowheads="1"/>
          </p:cNvPicPr>
          <p:nvPr/>
        </p:nvPicPr>
        <p:blipFill>
          <a:blip r:embed="rId4" cstate="print"/>
          <a:srcRect/>
          <a:stretch>
            <a:fillRect/>
          </a:stretch>
        </p:blipFill>
        <p:spPr bwMode="auto">
          <a:xfrm>
            <a:off x="1447800" y="1676400"/>
            <a:ext cx="6553200" cy="838200"/>
          </a:xfrm>
          <a:prstGeom prst="rect">
            <a:avLst/>
          </a:prstGeom>
          <a:noFill/>
          <a:ln w="9525">
            <a:noFill/>
            <a:miter lim="800000"/>
            <a:headEnd/>
            <a:tailEnd/>
          </a:ln>
        </p:spPr>
      </p:pic>
      <p:sp>
        <p:nvSpPr>
          <p:cNvPr id="8" name="Right Brace 7"/>
          <p:cNvSpPr/>
          <p:nvPr/>
        </p:nvSpPr>
        <p:spPr>
          <a:xfrm rot="16200000">
            <a:off x="2889776" y="1340976"/>
            <a:ext cx="358776" cy="762000"/>
          </a:xfrm>
          <a:prstGeom prst="righ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1632864" y="947058"/>
            <a:ext cx="2884716" cy="609600"/>
          </a:xfrm>
          <a:prstGeom prst="rect">
            <a:avLst/>
          </a:prstGeom>
        </p:spPr>
        <p:txBody>
          <a:bodyPr vert="horz" lIns="91440" tIns="45720" rIns="91440" bIns="45720" rtlCol="0" anchor="ctr">
            <a:normAutofit fontScale="55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feasible-pointing </a:t>
            </a:r>
            <a:r>
              <a:rPr lang="en-US" sz="3600" dirty="0" err="1" smtClean="0">
                <a:solidFill>
                  <a:srgbClr val="FF0000"/>
                </a:solidFill>
                <a:latin typeface="Times New Roman" pitchFamily="18" charset="0"/>
                <a:cs typeface="Times New Roman" pitchFamily="18" charset="0"/>
              </a:rPr>
              <a:t>normals</a:t>
            </a:r>
            <a:r>
              <a:rPr lang="en-US" sz="3600" dirty="0" smtClean="0">
                <a:solidFill>
                  <a:srgbClr val="FF0000"/>
                </a:solidFill>
                <a:latin typeface="Times New Roman" pitchFamily="18" charset="0"/>
                <a:cs typeface="Times New Roman" pitchFamily="18" charset="0"/>
              </a:rPr>
              <a:t> to surface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cstate="print"/>
          <a:srcRect/>
          <a:stretch>
            <a:fillRect/>
          </a:stretch>
        </p:blipFill>
        <p:spPr bwMode="auto">
          <a:xfrm>
            <a:off x="1447800" y="1676400"/>
            <a:ext cx="6553200" cy="838200"/>
          </a:xfrm>
          <a:prstGeom prst="rect">
            <a:avLst/>
          </a:prstGeom>
          <a:noFill/>
          <a:ln w="9525">
            <a:noFill/>
            <a:miter lim="800000"/>
            <a:headEnd/>
            <a:tailEnd/>
          </a:ln>
        </p:spPr>
      </p:pic>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4" cstate="print"/>
          <a:srcRect/>
          <a:stretch>
            <a:fillRect/>
          </a:stretch>
        </p:blipFill>
        <p:spPr bwMode="auto">
          <a:xfrm>
            <a:off x="1752600" y="4114800"/>
            <a:ext cx="5486400" cy="990600"/>
          </a:xfrm>
          <a:prstGeom prst="rect">
            <a:avLst/>
          </a:prstGeom>
          <a:noFill/>
          <a:ln w="9525">
            <a:noFill/>
            <a:miter lim="800000"/>
            <a:headEnd/>
            <a:tailEnd/>
          </a:ln>
        </p:spPr>
      </p:pic>
      <p:sp>
        <p:nvSpPr>
          <p:cNvPr id="5" name="Freeform 4"/>
          <p:cNvSpPr/>
          <p:nvPr/>
        </p:nvSpPr>
        <p:spPr>
          <a:xfrm>
            <a:off x="2286000" y="2514600"/>
            <a:ext cx="1146628" cy="1103085"/>
          </a:xfrm>
          <a:custGeom>
            <a:avLst/>
            <a:gdLst>
              <a:gd name="connsiteX0" fmla="*/ 0 w 1146628"/>
              <a:gd name="connsiteY0" fmla="*/ 0 h 1103085"/>
              <a:gd name="connsiteX1" fmla="*/ 522514 w 1146628"/>
              <a:gd name="connsiteY1" fmla="*/ 159657 h 1103085"/>
              <a:gd name="connsiteX2" fmla="*/ 406400 w 1146628"/>
              <a:gd name="connsiteY2" fmla="*/ 464457 h 1103085"/>
              <a:gd name="connsiteX3" fmla="*/ 1146628 w 1146628"/>
              <a:gd name="connsiteY3" fmla="*/ 1103085 h 1103085"/>
            </a:gdLst>
            <a:ahLst/>
            <a:cxnLst>
              <a:cxn ang="0">
                <a:pos x="connsiteX0" y="connsiteY0"/>
              </a:cxn>
              <a:cxn ang="0">
                <a:pos x="connsiteX1" y="connsiteY1"/>
              </a:cxn>
              <a:cxn ang="0">
                <a:pos x="connsiteX2" y="connsiteY2"/>
              </a:cxn>
              <a:cxn ang="0">
                <a:pos x="connsiteX3" y="connsiteY3"/>
              </a:cxn>
            </a:cxnLst>
            <a:rect l="l" t="t" r="r" b="b"/>
            <a:pathLst>
              <a:path w="1146628" h="1103085">
                <a:moveTo>
                  <a:pt x="0" y="0"/>
                </a:moveTo>
                <a:cubicBezTo>
                  <a:pt x="227390" y="41124"/>
                  <a:pt x="454781" y="82248"/>
                  <a:pt x="522514" y="159657"/>
                </a:cubicBezTo>
                <a:cubicBezTo>
                  <a:pt x="590247" y="237067"/>
                  <a:pt x="302381" y="307219"/>
                  <a:pt x="406400" y="464457"/>
                </a:cubicBezTo>
                <a:cubicBezTo>
                  <a:pt x="510419" y="621695"/>
                  <a:pt x="828523" y="862390"/>
                  <a:pt x="1146628" y="110308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3429000" y="3124200"/>
            <a:ext cx="2057400" cy="1143000"/>
          </a:xfrm>
          <a:prstGeom prst="rect">
            <a:avLst/>
          </a:prstGeom>
        </p:spPr>
        <p:txBody>
          <a:bodyPr vert="horz" lIns="91440" tIns="45720" rIns="91440" bIns="45720" rtlCol="0" anchor="ctr">
            <a:normAutofit fontScale="85000" lnSpcReduction="1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the gradient of the error</a:t>
            </a:r>
          </a:p>
        </p:txBody>
      </p:sp>
      <p:sp>
        <p:nvSpPr>
          <p:cNvPr id="8" name="Title 1"/>
          <p:cNvSpPr txBox="1">
            <a:spLocks/>
          </p:cNvSpPr>
          <p:nvPr/>
        </p:nvSpPr>
        <p:spPr>
          <a:xfrm>
            <a:off x="6248400" y="2971800"/>
            <a:ext cx="2590800" cy="1143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is a non-negative combination of feasible </a:t>
            </a:r>
            <a:r>
              <a:rPr lang="en-US" sz="3600" dirty="0" err="1" smtClean="0">
                <a:solidFill>
                  <a:srgbClr val="FF0000"/>
                </a:solidFill>
                <a:latin typeface="Times New Roman" pitchFamily="18" charset="0"/>
                <a:cs typeface="Times New Roman" pitchFamily="18" charset="0"/>
              </a:rPr>
              <a:t>normals</a:t>
            </a:r>
            <a:endParaRPr lang="en-US" sz="3600" dirty="0" smtClean="0">
              <a:solidFill>
                <a:srgbClr val="FF0000"/>
              </a:solidFill>
              <a:latin typeface="Times New Roman" pitchFamily="18" charset="0"/>
              <a:cs typeface="Times New Roman" pitchFamily="18" charset="0"/>
            </a:endParaRPr>
          </a:p>
        </p:txBody>
      </p:sp>
      <p:sp>
        <p:nvSpPr>
          <p:cNvPr id="11" name="Freeform 10"/>
          <p:cNvSpPr/>
          <p:nvPr/>
        </p:nvSpPr>
        <p:spPr>
          <a:xfrm rot="9253812">
            <a:off x="5365185" y="3345496"/>
            <a:ext cx="1108865" cy="397116"/>
          </a:xfrm>
          <a:custGeom>
            <a:avLst/>
            <a:gdLst>
              <a:gd name="connsiteX0" fmla="*/ 0 w 2844799"/>
              <a:gd name="connsiteY0" fmla="*/ 0 h 972458"/>
              <a:gd name="connsiteX1" fmla="*/ 2467428 w 2844799"/>
              <a:gd name="connsiteY1" fmla="*/ 261258 h 972458"/>
              <a:gd name="connsiteX2" fmla="*/ 2264228 w 2844799"/>
              <a:gd name="connsiteY2" fmla="*/ 609600 h 972458"/>
              <a:gd name="connsiteX3" fmla="*/ 2554514 w 2844799"/>
              <a:gd name="connsiteY3" fmla="*/ 972458 h 972458"/>
            </a:gdLst>
            <a:ahLst/>
            <a:cxnLst>
              <a:cxn ang="0">
                <a:pos x="connsiteX0" y="connsiteY0"/>
              </a:cxn>
              <a:cxn ang="0">
                <a:pos x="connsiteX1" y="connsiteY1"/>
              </a:cxn>
              <a:cxn ang="0">
                <a:pos x="connsiteX2" y="connsiteY2"/>
              </a:cxn>
              <a:cxn ang="0">
                <a:pos x="connsiteX3" y="connsiteY3"/>
              </a:cxn>
            </a:cxnLst>
            <a:rect l="l" t="t" r="r" b="b"/>
            <a:pathLst>
              <a:path w="2844799" h="972458">
                <a:moveTo>
                  <a:pt x="0" y="0"/>
                </a:moveTo>
                <a:cubicBezTo>
                  <a:pt x="1045028" y="79829"/>
                  <a:pt x="2090057" y="159658"/>
                  <a:pt x="2467428" y="261258"/>
                </a:cubicBezTo>
                <a:cubicBezTo>
                  <a:pt x="2844799" y="362858"/>
                  <a:pt x="2249714" y="491067"/>
                  <a:pt x="2264228" y="609600"/>
                </a:cubicBezTo>
                <a:cubicBezTo>
                  <a:pt x="2278742" y="728133"/>
                  <a:pt x="2416628" y="850295"/>
                  <a:pt x="2554514" y="972458"/>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16200000">
            <a:off x="2889776" y="1340976"/>
            <a:ext cx="358776" cy="762000"/>
          </a:xfrm>
          <a:prstGeom prst="righ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
          <p:cNvSpPr txBox="1">
            <a:spLocks/>
          </p:cNvSpPr>
          <p:nvPr/>
        </p:nvSpPr>
        <p:spPr>
          <a:xfrm>
            <a:off x="1542144" y="947058"/>
            <a:ext cx="3048000" cy="609600"/>
          </a:xfrm>
          <a:prstGeom prst="rect">
            <a:avLst/>
          </a:prstGeom>
        </p:spPr>
        <p:txBody>
          <a:bodyPr vert="horz" lIns="91440" tIns="45720" rIns="91440" bIns="45720" rtlCol="0" anchor="ctr">
            <a:normAutofit fontScale="55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feasible-pointing  </a:t>
            </a:r>
            <a:r>
              <a:rPr lang="en-US" sz="3600" dirty="0" err="1" smtClean="0">
                <a:solidFill>
                  <a:srgbClr val="FF0000"/>
                </a:solidFill>
                <a:latin typeface="Times New Roman" pitchFamily="18" charset="0"/>
                <a:cs typeface="Times New Roman" pitchFamily="18" charset="0"/>
              </a:rPr>
              <a:t>normals</a:t>
            </a:r>
            <a:r>
              <a:rPr lang="en-US" sz="3600" dirty="0" smtClean="0">
                <a:solidFill>
                  <a:srgbClr val="FF0000"/>
                </a:solidFill>
                <a:latin typeface="Times New Roman" pitchFamily="18" charset="0"/>
                <a:cs typeface="Times New Roman" pitchFamily="18" charset="0"/>
              </a:rPr>
              <a:t> to surface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cstate="print"/>
          <a:srcRect/>
          <a:stretch>
            <a:fillRect/>
          </a:stretch>
        </p:blipFill>
        <p:spPr bwMode="auto">
          <a:xfrm>
            <a:off x="1447800" y="1676400"/>
            <a:ext cx="6553200" cy="838200"/>
          </a:xfrm>
          <a:prstGeom prst="rect">
            <a:avLst/>
          </a:prstGeom>
          <a:noFill/>
          <a:ln w="9525">
            <a:noFill/>
            <a:miter lim="800000"/>
            <a:headEnd/>
            <a:tailEnd/>
          </a:ln>
        </p:spPr>
      </p:pic>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4" cstate="print"/>
          <a:srcRect/>
          <a:stretch>
            <a:fillRect/>
          </a:stretch>
        </p:blipFill>
        <p:spPr bwMode="auto">
          <a:xfrm>
            <a:off x="1752600" y="4114800"/>
            <a:ext cx="5486400" cy="990600"/>
          </a:xfrm>
          <a:prstGeom prst="rect">
            <a:avLst/>
          </a:prstGeom>
          <a:noFill/>
          <a:ln w="9525">
            <a:noFill/>
            <a:miter lim="800000"/>
            <a:headEnd/>
            <a:tailEnd/>
          </a:ln>
        </p:spPr>
      </p:pic>
      <p:sp>
        <p:nvSpPr>
          <p:cNvPr id="5" name="Freeform 4"/>
          <p:cNvSpPr/>
          <p:nvPr/>
        </p:nvSpPr>
        <p:spPr>
          <a:xfrm>
            <a:off x="2286000" y="2514600"/>
            <a:ext cx="1146628" cy="1103085"/>
          </a:xfrm>
          <a:custGeom>
            <a:avLst/>
            <a:gdLst>
              <a:gd name="connsiteX0" fmla="*/ 0 w 1146628"/>
              <a:gd name="connsiteY0" fmla="*/ 0 h 1103085"/>
              <a:gd name="connsiteX1" fmla="*/ 522514 w 1146628"/>
              <a:gd name="connsiteY1" fmla="*/ 159657 h 1103085"/>
              <a:gd name="connsiteX2" fmla="*/ 406400 w 1146628"/>
              <a:gd name="connsiteY2" fmla="*/ 464457 h 1103085"/>
              <a:gd name="connsiteX3" fmla="*/ 1146628 w 1146628"/>
              <a:gd name="connsiteY3" fmla="*/ 1103085 h 1103085"/>
            </a:gdLst>
            <a:ahLst/>
            <a:cxnLst>
              <a:cxn ang="0">
                <a:pos x="connsiteX0" y="connsiteY0"/>
              </a:cxn>
              <a:cxn ang="0">
                <a:pos x="connsiteX1" y="connsiteY1"/>
              </a:cxn>
              <a:cxn ang="0">
                <a:pos x="connsiteX2" y="connsiteY2"/>
              </a:cxn>
              <a:cxn ang="0">
                <a:pos x="connsiteX3" y="connsiteY3"/>
              </a:cxn>
            </a:cxnLst>
            <a:rect l="l" t="t" r="r" b="b"/>
            <a:pathLst>
              <a:path w="1146628" h="1103085">
                <a:moveTo>
                  <a:pt x="0" y="0"/>
                </a:moveTo>
                <a:cubicBezTo>
                  <a:pt x="227390" y="41124"/>
                  <a:pt x="454781" y="82248"/>
                  <a:pt x="522514" y="159657"/>
                </a:cubicBezTo>
                <a:cubicBezTo>
                  <a:pt x="590247" y="237067"/>
                  <a:pt x="302381" y="307219"/>
                  <a:pt x="406400" y="464457"/>
                </a:cubicBezTo>
                <a:cubicBezTo>
                  <a:pt x="510419" y="621695"/>
                  <a:pt x="828523" y="862390"/>
                  <a:pt x="1146628" y="110308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3429000" y="3124200"/>
            <a:ext cx="2057400" cy="1143000"/>
          </a:xfrm>
          <a:prstGeom prst="rect">
            <a:avLst/>
          </a:prstGeom>
        </p:spPr>
        <p:txBody>
          <a:bodyPr vert="horz" lIns="91440" tIns="45720" rIns="91440" bIns="45720" rtlCol="0" anchor="ctr">
            <a:normAutofit fontScale="85000" lnSpcReduction="1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the gradient of the error</a:t>
            </a:r>
          </a:p>
        </p:txBody>
      </p:sp>
      <p:sp>
        <p:nvSpPr>
          <p:cNvPr id="8" name="Title 1"/>
          <p:cNvSpPr txBox="1">
            <a:spLocks/>
          </p:cNvSpPr>
          <p:nvPr/>
        </p:nvSpPr>
        <p:spPr>
          <a:xfrm>
            <a:off x="6248400" y="2971800"/>
            <a:ext cx="2590800" cy="1143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is a non-negative combination of feasible </a:t>
            </a:r>
            <a:r>
              <a:rPr lang="en-US" sz="3600" dirty="0" err="1" smtClean="0">
                <a:solidFill>
                  <a:srgbClr val="FF0000"/>
                </a:solidFill>
                <a:latin typeface="Times New Roman" pitchFamily="18" charset="0"/>
                <a:cs typeface="Times New Roman" pitchFamily="18" charset="0"/>
              </a:rPr>
              <a:t>normals</a:t>
            </a:r>
            <a:endParaRPr lang="en-US" sz="3600" dirty="0" smtClean="0">
              <a:solidFill>
                <a:srgbClr val="FF0000"/>
              </a:solidFill>
              <a:latin typeface="Times New Roman" pitchFamily="18" charset="0"/>
              <a:cs typeface="Times New Roman" pitchFamily="18" charset="0"/>
            </a:endParaRPr>
          </a:p>
        </p:txBody>
      </p:sp>
      <p:sp>
        <p:nvSpPr>
          <p:cNvPr id="11" name="Freeform 10"/>
          <p:cNvSpPr/>
          <p:nvPr/>
        </p:nvSpPr>
        <p:spPr>
          <a:xfrm rot="9253812">
            <a:off x="5365185" y="3345496"/>
            <a:ext cx="1108865" cy="397116"/>
          </a:xfrm>
          <a:custGeom>
            <a:avLst/>
            <a:gdLst>
              <a:gd name="connsiteX0" fmla="*/ 0 w 2844799"/>
              <a:gd name="connsiteY0" fmla="*/ 0 h 972458"/>
              <a:gd name="connsiteX1" fmla="*/ 2467428 w 2844799"/>
              <a:gd name="connsiteY1" fmla="*/ 261258 h 972458"/>
              <a:gd name="connsiteX2" fmla="*/ 2264228 w 2844799"/>
              <a:gd name="connsiteY2" fmla="*/ 609600 h 972458"/>
              <a:gd name="connsiteX3" fmla="*/ 2554514 w 2844799"/>
              <a:gd name="connsiteY3" fmla="*/ 972458 h 972458"/>
            </a:gdLst>
            <a:ahLst/>
            <a:cxnLst>
              <a:cxn ang="0">
                <a:pos x="connsiteX0" y="connsiteY0"/>
              </a:cxn>
              <a:cxn ang="0">
                <a:pos x="connsiteX1" y="connsiteY1"/>
              </a:cxn>
              <a:cxn ang="0">
                <a:pos x="connsiteX2" y="connsiteY2"/>
              </a:cxn>
              <a:cxn ang="0">
                <a:pos x="connsiteX3" y="connsiteY3"/>
              </a:cxn>
            </a:cxnLst>
            <a:rect l="l" t="t" r="r" b="b"/>
            <a:pathLst>
              <a:path w="2844799" h="972458">
                <a:moveTo>
                  <a:pt x="0" y="0"/>
                </a:moveTo>
                <a:cubicBezTo>
                  <a:pt x="1045028" y="79829"/>
                  <a:pt x="2090057" y="159658"/>
                  <a:pt x="2467428" y="261258"/>
                </a:cubicBezTo>
                <a:cubicBezTo>
                  <a:pt x="2844799" y="362858"/>
                  <a:pt x="2249714" y="491067"/>
                  <a:pt x="2264228" y="609600"/>
                </a:cubicBezTo>
                <a:cubicBezTo>
                  <a:pt x="2278742" y="728133"/>
                  <a:pt x="2416628" y="850295"/>
                  <a:pt x="2554514" y="972458"/>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16200000">
            <a:off x="2889776" y="1340976"/>
            <a:ext cx="358776" cy="762000"/>
          </a:xfrm>
          <a:prstGeom prst="righ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
          <p:cNvSpPr txBox="1">
            <a:spLocks/>
          </p:cNvSpPr>
          <p:nvPr/>
        </p:nvSpPr>
        <p:spPr>
          <a:xfrm>
            <a:off x="1542144" y="947058"/>
            <a:ext cx="3048000" cy="609600"/>
          </a:xfrm>
          <a:prstGeom prst="rect">
            <a:avLst/>
          </a:prstGeom>
        </p:spPr>
        <p:txBody>
          <a:bodyPr vert="horz" lIns="91440" tIns="45720" rIns="91440" bIns="45720" rtlCol="0" anchor="ctr">
            <a:normAutofit fontScale="55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feasible-pointing  </a:t>
            </a:r>
            <a:r>
              <a:rPr lang="en-US" sz="3600" dirty="0" err="1" smtClean="0">
                <a:solidFill>
                  <a:srgbClr val="FF0000"/>
                </a:solidFill>
                <a:latin typeface="Times New Roman" pitchFamily="18" charset="0"/>
                <a:cs typeface="Times New Roman" pitchFamily="18" charset="0"/>
              </a:rPr>
              <a:t>normals</a:t>
            </a:r>
            <a:r>
              <a:rPr lang="en-US" sz="3600" dirty="0" smtClean="0">
                <a:solidFill>
                  <a:srgbClr val="FF0000"/>
                </a:solidFill>
                <a:latin typeface="Times New Roman" pitchFamily="18" charset="0"/>
                <a:cs typeface="Times New Roman" pitchFamily="18" charset="0"/>
              </a:rPr>
              <a:t> to surface</a:t>
            </a:r>
          </a:p>
        </p:txBody>
      </p:sp>
      <p:sp>
        <p:nvSpPr>
          <p:cNvPr id="15" name="Freeform 14"/>
          <p:cNvSpPr/>
          <p:nvPr/>
        </p:nvSpPr>
        <p:spPr>
          <a:xfrm>
            <a:off x="3733800" y="2286001"/>
            <a:ext cx="3200400" cy="457200"/>
          </a:xfrm>
          <a:custGeom>
            <a:avLst/>
            <a:gdLst>
              <a:gd name="connsiteX0" fmla="*/ 0 w 1146628"/>
              <a:gd name="connsiteY0" fmla="*/ 0 h 1103085"/>
              <a:gd name="connsiteX1" fmla="*/ 522514 w 1146628"/>
              <a:gd name="connsiteY1" fmla="*/ 159657 h 1103085"/>
              <a:gd name="connsiteX2" fmla="*/ 406400 w 1146628"/>
              <a:gd name="connsiteY2" fmla="*/ 464457 h 1103085"/>
              <a:gd name="connsiteX3" fmla="*/ 1146628 w 1146628"/>
              <a:gd name="connsiteY3" fmla="*/ 1103085 h 1103085"/>
              <a:gd name="connsiteX0" fmla="*/ 0 w 1146628"/>
              <a:gd name="connsiteY0" fmla="*/ 0 h 1103085"/>
              <a:gd name="connsiteX1" fmla="*/ 522514 w 1146628"/>
              <a:gd name="connsiteY1" fmla="*/ 159657 h 1103085"/>
              <a:gd name="connsiteX2" fmla="*/ 561614 w 1146628"/>
              <a:gd name="connsiteY2" fmla="*/ 735388 h 1103085"/>
              <a:gd name="connsiteX3" fmla="*/ 1146628 w 1146628"/>
              <a:gd name="connsiteY3" fmla="*/ 1103085 h 1103085"/>
            </a:gdLst>
            <a:ahLst/>
            <a:cxnLst>
              <a:cxn ang="0">
                <a:pos x="connsiteX0" y="connsiteY0"/>
              </a:cxn>
              <a:cxn ang="0">
                <a:pos x="connsiteX1" y="connsiteY1"/>
              </a:cxn>
              <a:cxn ang="0">
                <a:pos x="connsiteX2" y="connsiteY2"/>
              </a:cxn>
              <a:cxn ang="0">
                <a:pos x="connsiteX3" y="connsiteY3"/>
              </a:cxn>
            </a:cxnLst>
            <a:rect l="l" t="t" r="r" b="b"/>
            <a:pathLst>
              <a:path w="1146628" h="1103085">
                <a:moveTo>
                  <a:pt x="0" y="0"/>
                </a:moveTo>
                <a:cubicBezTo>
                  <a:pt x="227390" y="41124"/>
                  <a:pt x="428912" y="37092"/>
                  <a:pt x="522514" y="159657"/>
                </a:cubicBezTo>
                <a:cubicBezTo>
                  <a:pt x="616116" y="282222"/>
                  <a:pt x="457595" y="578150"/>
                  <a:pt x="561614" y="735388"/>
                </a:cubicBezTo>
                <a:cubicBezTo>
                  <a:pt x="665633" y="892626"/>
                  <a:pt x="828523" y="862390"/>
                  <a:pt x="1146628" y="110308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itle 1"/>
          <p:cNvSpPr txBox="1">
            <a:spLocks/>
          </p:cNvSpPr>
          <p:nvPr/>
        </p:nvSpPr>
        <p:spPr>
          <a:xfrm>
            <a:off x="7010400" y="2209800"/>
            <a:ext cx="1905000" cy="838200"/>
          </a:xfrm>
          <a:prstGeom prst="rect">
            <a:avLst/>
          </a:prstGeom>
        </p:spPr>
        <p:txBody>
          <a:bodyPr vert="horz" lIns="91440" tIns="45720" rIns="91440" bIns="45720" rtlCol="0" anchor="ctr">
            <a:normAutofit fontScale="62500" lnSpcReduction="20000"/>
          </a:bodyPr>
          <a:lstStyle/>
          <a:p>
            <a:pPr lvl="0" algn="ctr">
              <a:spcBef>
                <a:spcPct val="0"/>
              </a:spcBef>
              <a:defRPr/>
            </a:pPr>
            <a:r>
              <a:rPr lang="en-US" sz="3600" b="1" dirty="0" smtClean="0">
                <a:solidFill>
                  <a:srgbClr val="FF0000"/>
                </a:solidFill>
                <a:latin typeface="Cambria Math" pitchFamily="18" charset="0"/>
                <a:ea typeface="Cambria Math" pitchFamily="18" charset="0"/>
                <a:cs typeface="Times New Roman" pitchFamily="18" charset="0"/>
              </a:rPr>
              <a:t>y</a:t>
            </a:r>
            <a:r>
              <a:rPr lang="en-US" sz="3600" dirty="0" smtClean="0">
                <a:solidFill>
                  <a:srgbClr val="FF0000"/>
                </a:solidFill>
                <a:latin typeface="Times New Roman" pitchFamily="18" charset="0"/>
                <a:cs typeface="Times New Roman" pitchFamily="18" charset="0"/>
              </a:rPr>
              <a:t> specifies the combination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600200" y="1828800"/>
            <a:ext cx="6400800" cy="685800"/>
          </a:xfrm>
          <a:prstGeom prst="rect">
            <a:avLst/>
          </a:prstGeom>
          <a:noFill/>
          <a:ln w="9525">
            <a:noFill/>
            <a:miter lim="800000"/>
            <a:headEnd/>
            <a:tailEnd/>
          </a:ln>
        </p:spPr>
      </p:pic>
      <p:sp>
        <p:nvSpPr>
          <p:cNvPr id="12" name="Right Brace 11"/>
          <p:cNvSpPr/>
          <p:nvPr/>
        </p:nvSpPr>
        <p:spPr>
          <a:xfrm rot="5400000">
            <a:off x="6137730" y="1562100"/>
            <a:ext cx="609600" cy="2667000"/>
          </a:xfrm>
          <a:prstGeom prst="righ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1"/>
          <p:cNvSpPr txBox="1">
            <a:spLocks/>
          </p:cNvSpPr>
          <p:nvPr/>
        </p:nvSpPr>
        <p:spPr>
          <a:xfrm>
            <a:off x="5003802" y="3167742"/>
            <a:ext cx="2895600" cy="762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for linear case with </a:t>
            </a:r>
            <a:r>
              <a:rPr lang="en-US" sz="3600" b="1" dirty="0" smtClean="0">
                <a:solidFill>
                  <a:srgbClr val="FF0000"/>
                </a:solidFill>
                <a:latin typeface="Cambria Math" pitchFamily="18" charset="0"/>
                <a:ea typeface="Cambria Math" pitchFamily="18" charset="0"/>
                <a:cs typeface="Times New Roman" pitchFamily="18" charset="0"/>
              </a:rPr>
              <a:t>Gm</a:t>
            </a:r>
            <a:r>
              <a:rPr lang="en-US" sz="3600" dirty="0" smtClean="0">
                <a:solidFill>
                  <a:srgbClr val="FF0000"/>
                </a:solidFill>
                <a:latin typeface="Cambria Math" pitchFamily="18" charset="0"/>
                <a:ea typeface="Cambria Math" pitchFamily="18" charset="0"/>
                <a:cs typeface="Times New Roman" pitchFamily="18" charset="0"/>
              </a:rPr>
              <a:t>=</a:t>
            </a:r>
            <a:r>
              <a:rPr lang="en-US" sz="3600" b="1" dirty="0" smtClean="0">
                <a:solidFill>
                  <a:srgbClr val="FF0000"/>
                </a:solidFill>
                <a:latin typeface="Cambria Math" pitchFamily="18" charset="0"/>
                <a:ea typeface="Cambria Math" pitchFamily="18" charset="0"/>
                <a:cs typeface="Times New Roman" pitchFamily="18" charset="0"/>
              </a:rPr>
              <a: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5287962"/>
          </a:xfrm>
        </p:spPr>
        <p:txBody>
          <a:bodyPr>
            <a:normAutofit fontScale="90000"/>
          </a:bodyPr>
          <a:lstStyle/>
          <a:p>
            <a:r>
              <a:rPr lang="en-US" dirty="0" smtClean="0">
                <a:latin typeface="Times New Roman" pitchFamily="18" charset="0"/>
                <a:cs typeface="Times New Roman" pitchFamily="18" charset="0"/>
              </a:rPr>
              <a:t>subspaces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model parameters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can affect data</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cannot affect data</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err="1" smtClean="0">
                <a:latin typeface="Cambria Math" pitchFamily="18" charset="0"/>
                <a:ea typeface="Cambria Math" pitchFamily="18" charset="0"/>
                <a:cs typeface="Times New Roman" pitchFamily="18" charset="0"/>
              </a:rPr>
              <a:t>d</a:t>
            </a:r>
            <a:r>
              <a:rPr lang="en-US" baseline="-25000" dirty="0" err="1"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can be fit by model</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d</a:t>
            </a:r>
            <a:r>
              <a:rPr lang="en-US" baseline="-25000"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ea typeface="Cambria Math" pitchFamily="18" charset="0"/>
                <a:cs typeface="Times New Roman" pitchFamily="18" charset="0"/>
              </a:rPr>
              <a:t>cannot be fit by any model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600200" y="1828800"/>
            <a:ext cx="6400800" cy="685800"/>
          </a:xfrm>
          <a:prstGeom prst="rect">
            <a:avLst/>
          </a:prstGeom>
          <a:noFill/>
          <a:ln w="9525">
            <a:noFill/>
            <a:miter lim="800000"/>
            <a:headEnd/>
            <a:tailEnd/>
          </a:ln>
        </p:spPr>
      </p:pic>
      <p:sp>
        <p:nvSpPr>
          <p:cNvPr id="13" name="Title 1"/>
          <p:cNvSpPr txBox="1">
            <a:spLocks/>
          </p:cNvSpPr>
          <p:nvPr/>
        </p:nvSpPr>
        <p:spPr>
          <a:xfrm>
            <a:off x="2438400" y="3124200"/>
            <a:ext cx="2895600" cy="762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some coefficients </a:t>
            </a:r>
            <a:r>
              <a:rPr lang="en-US" sz="3600" i="1" dirty="0" err="1" smtClean="0">
                <a:solidFill>
                  <a:srgbClr val="FF0000"/>
                </a:solidFill>
                <a:latin typeface="Times New Roman" pitchFamily="18" charset="0"/>
                <a:cs typeface="Times New Roman" pitchFamily="18" charset="0"/>
              </a:rPr>
              <a:t>y</a:t>
            </a:r>
            <a:r>
              <a:rPr lang="en-US" sz="3600" i="1" baseline="-25000" dirty="0" err="1" smtClean="0">
                <a:solidFill>
                  <a:srgbClr val="FF0000"/>
                </a:solidFill>
                <a:latin typeface="Times New Roman" pitchFamily="18" charset="0"/>
                <a:cs typeface="Times New Roman" pitchFamily="18" charset="0"/>
              </a:rPr>
              <a:t>i</a:t>
            </a:r>
            <a:r>
              <a:rPr lang="en-US" sz="3600" i="1" dirty="0" smtClean="0">
                <a:solidFill>
                  <a:srgbClr val="FF0000"/>
                </a:solidFill>
                <a:latin typeface="Times New Roman" pitchFamily="18" charset="0"/>
                <a:cs typeface="Times New Roman" pitchFamily="18" charset="0"/>
              </a:rPr>
              <a:t> </a:t>
            </a:r>
            <a:r>
              <a:rPr lang="en-US" sz="3600" dirty="0" smtClean="0">
                <a:solidFill>
                  <a:srgbClr val="FF0000"/>
                </a:solidFill>
                <a:latin typeface="Times New Roman" pitchFamily="18" charset="0"/>
                <a:cs typeface="Times New Roman" pitchFamily="18" charset="0"/>
              </a:rPr>
              <a:t>are positive</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7" name="Rounded Rectangle 6"/>
          <p:cNvSpPr/>
          <p:nvPr/>
        </p:nvSpPr>
        <p:spPr>
          <a:xfrm>
            <a:off x="2438400" y="4194630"/>
            <a:ext cx="1295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810000" y="3810000"/>
            <a:ext cx="319315" cy="580571"/>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600200" y="1828800"/>
            <a:ext cx="6400800" cy="685800"/>
          </a:xfrm>
          <a:prstGeom prst="rect">
            <a:avLst/>
          </a:prstGeom>
          <a:noFill/>
          <a:ln w="9525">
            <a:noFill/>
            <a:miter lim="800000"/>
            <a:headEnd/>
            <a:tailEnd/>
          </a:ln>
        </p:spPr>
      </p:pic>
      <p:sp>
        <p:nvSpPr>
          <p:cNvPr id="13" name="Title 1"/>
          <p:cNvSpPr txBox="1">
            <a:spLocks/>
          </p:cNvSpPr>
          <p:nvPr/>
        </p:nvSpPr>
        <p:spPr>
          <a:xfrm>
            <a:off x="2438400" y="3124200"/>
            <a:ext cx="2895600" cy="762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some coefficients </a:t>
            </a:r>
            <a:r>
              <a:rPr lang="en-US" sz="3600" i="1" dirty="0" err="1" smtClean="0">
                <a:solidFill>
                  <a:srgbClr val="FF0000"/>
                </a:solidFill>
                <a:latin typeface="Cambria Math" pitchFamily="18" charset="0"/>
                <a:ea typeface="Cambria Math" pitchFamily="18" charset="0"/>
                <a:cs typeface="Times New Roman" pitchFamily="18" charset="0"/>
              </a:rPr>
              <a:t>y</a:t>
            </a:r>
            <a:r>
              <a:rPr lang="en-US" sz="3600" i="1" baseline="-25000" dirty="0" err="1" smtClean="0">
                <a:solidFill>
                  <a:srgbClr val="FF0000"/>
                </a:solidFill>
                <a:latin typeface="Cambria Math" pitchFamily="18" charset="0"/>
                <a:ea typeface="Cambria Math" pitchFamily="18" charset="0"/>
                <a:cs typeface="Times New Roman" pitchFamily="18" charset="0"/>
              </a:rPr>
              <a:t>i</a:t>
            </a:r>
            <a:r>
              <a:rPr lang="en-US" sz="3600" dirty="0" smtClean="0">
                <a:solidFill>
                  <a:srgbClr val="FF0000"/>
                </a:solidFill>
                <a:latin typeface="Times New Roman" pitchFamily="18" charset="0"/>
                <a:cs typeface="Times New Roman" pitchFamily="18" charset="0"/>
              </a:rPr>
              <a:t> are positive</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7" name="Rounded Rectangle 6"/>
          <p:cNvSpPr/>
          <p:nvPr/>
        </p:nvSpPr>
        <p:spPr>
          <a:xfrm>
            <a:off x="2438400" y="4194630"/>
            <a:ext cx="1295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810000" y="3810000"/>
            <a:ext cx="319315" cy="580571"/>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p:cNvSpPr/>
          <p:nvPr/>
        </p:nvSpPr>
        <p:spPr>
          <a:xfrm>
            <a:off x="4876800" y="4114800"/>
            <a:ext cx="2362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5638800" y="2895600"/>
            <a:ext cx="3352800" cy="10668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the solution is on the corresponding constraint surface</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11" name="Freeform 10"/>
          <p:cNvSpPr/>
          <p:nvPr/>
        </p:nvSpPr>
        <p:spPr>
          <a:xfrm>
            <a:off x="7315200" y="3886200"/>
            <a:ext cx="319315" cy="580571"/>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600200" y="1828800"/>
            <a:ext cx="6400800" cy="685800"/>
          </a:xfrm>
          <a:prstGeom prst="rect">
            <a:avLst/>
          </a:prstGeom>
          <a:noFill/>
          <a:ln w="9525">
            <a:noFill/>
            <a:miter lim="800000"/>
            <a:headEnd/>
            <a:tailEnd/>
          </a:ln>
        </p:spPr>
      </p:pic>
      <p:sp>
        <p:nvSpPr>
          <p:cNvPr id="13" name="Title 1"/>
          <p:cNvSpPr txBox="1">
            <a:spLocks/>
          </p:cNvSpPr>
          <p:nvPr/>
        </p:nvSpPr>
        <p:spPr>
          <a:xfrm>
            <a:off x="2514600" y="5410200"/>
            <a:ext cx="2895600" cy="762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some coefficients </a:t>
            </a:r>
            <a:r>
              <a:rPr lang="en-US" sz="3600" i="1" dirty="0" err="1" smtClean="0">
                <a:solidFill>
                  <a:srgbClr val="FF0000"/>
                </a:solidFill>
                <a:latin typeface="Cambria Math" pitchFamily="18" charset="0"/>
                <a:ea typeface="Cambria Math" pitchFamily="18" charset="0"/>
                <a:cs typeface="Times New Roman" pitchFamily="18" charset="0"/>
              </a:rPr>
              <a:t>y</a:t>
            </a:r>
            <a:r>
              <a:rPr lang="en-US" sz="3600" i="1" baseline="-25000" dirty="0" err="1" smtClean="0">
                <a:solidFill>
                  <a:srgbClr val="FF0000"/>
                </a:solidFill>
                <a:latin typeface="Cambria Math" pitchFamily="18" charset="0"/>
                <a:ea typeface="Cambria Math" pitchFamily="18" charset="0"/>
                <a:cs typeface="Times New Roman" pitchFamily="18" charset="0"/>
              </a:rPr>
              <a:t>i</a:t>
            </a:r>
            <a:r>
              <a:rPr lang="en-US" sz="3600" dirty="0" smtClean="0">
                <a:solidFill>
                  <a:srgbClr val="FF0000"/>
                </a:solidFill>
                <a:latin typeface="Times New Roman" pitchFamily="18" charset="0"/>
                <a:cs typeface="Times New Roman" pitchFamily="18" charset="0"/>
              </a:rPr>
              <a:t> are zero</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7" name="Rounded Rectangle 6"/>
          <p:cNvSpPr/>
          <p:nvPr/>
        </p:nvSpPr>
        <p:spPr>
          <a:xfrm>
            <a:off x="2438400" y="4572000"/>
            <a:ext cx="1295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flipV="1">
            <a:off x="3810000" y="4953000"/>
            <a:ext cx="457200" cy="410029"/>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600200"/>
          </a:xfrm>
          <a:prstGeom prst="rect">
            <a:avLst/>
          </a:prstGeom>
        </p:spPr>
        <p:txBody>
          <a:bodyPr vert="horz" lIns="91440" tIns="45720" rIns="91440" bIns="45720" rtlCol="0" anchor="ctr">
            <a:normAutofit/>
          </a:bodyPr>
          <a:lstStyle/>
          <a:p>
            <a:pPr lvl="0" algn="ctr">
              <a:spcBef>
                <a:spcPct val="0"/>
              </a:spcBef>
              <a:defRPr/>
            </a:pPr>
            <a:r>
              <a:rPr lang="en-US" sz="3200" dirty="0" smtClean="0">
                <a:latin typeface="Times New Roman" pitchFamily="18" charset="0"/>
                <a:cs typeface="Times New Roman" pitchFamily="18" charset="0"/>
              </a:rPr>
              <a:t>it’s possible to find a vector </a:t>
            </a:r>
            <a:r>
              <a:rPr lang="en-US" sz="3200" b="1" dirty="0" smtClean="0">
                <a:latin typeface="Cambria Math" pitchFamily="18" charset="0"/>
                <a:ea typeface="Cambria Math" pitchFamily="18" charset="0"/>
                <a:cs typeface="Times New Roman" pitchFamily="18" charset="0"/>
              </a:rPr>
              <a:t>y </a:t>
            </a:r>
            <a:r>
              <a:rPr lang="en-US" sz="3200" dirty="0" smtClean="0">
                <a:latin typeface="Times New Roman" pitchFamily="18" charset="0"/>
                <a:ea typeface="Cambria Math" pitchFamily="18" charset="0"/>
                <a:cs typeface="Times New Roman" pitchFamily="18" charset="0"/>
              </a:rPr>
              <a:t>with</a:t>
            </a:r>
            <a:r>
              <a:rPr lang="en-US" sz="3200" b="1" dirty="0" smtClean="0">
                <a:latin typeface="Cambria Math" pitchFamily="18" charset="0"/>
                <a:ea typeface="Cambria Math" pitchFamily="18" charset="0"/>
                <a:cs typeface="Times New Roman" pitchFamily="18" charset="0"/>
              </a:rPr>
              <a:t> y</a:t>
            </a:r>
            <a:r>
              <a:rPr lang="en-US" sz="3200" dirty="0" smtClean="0">
                <a:latin typeface="Cambria Math"/>
                <a:ea typeface="Cambria Math"/>
                <a:cs typeface="Times New Roman" pitchFamily="18" charset="0"/>
              </a:rPr>
              <a:t>≥</a:t>
            </a:r>
            <a:r>
              <a:rPr lang="en-US" sz="3200" dirty="0" smtClean="0">
                <a:latin typeface="Cambria Math" pitchFamily="18" charset="0"/>
                <a:ea typeface="Cambria Math" pitchFamily="18" charset="0"/>
                <a:cs typeface="Times New Roman" pitchFamily="18" charset="0"/>
              </a:rPr>
              <a:t>0</a:t>
            </a:r>
            <a:r>
              <a:rPr lang="en-US" sz="3200" b="1" dirty="0" smtClean="0">
                <a:latin typeface="Cambria Math" pitchFamily="18" charset="0"/>
                <a:ea typeface="Cambria Math" pitchFamily="18" charset="0"/>
                <a:cs typeface="Times New Roman" pitchFamily="18" charset="0"/>
              </a:rPr>
              <a:t> </a:t>
            </a:r>
            <a:r>
              <a:rPr lang="en-US" sz="3200" dirty="0" smtClean="0">
                <a:latin typeface="Times New Roman" pitchFamily="18" charset="0"/>
                <a:cs typeface="Times New Roman" pitchFamily="18" charset="0"/>
              </a:rPr>
              <a:t>such that</a:t>
            </a:r>
          </a:p>
        </p:txBody>
      </p:sp>
      <p:pic>
        <p:nvPicPr>
          <p:cNvPr id="2051" name="Picture 3"/>
          <p:cNvPicPr>
            <a:picLocks noChangeAspect="1" noChangeArrowheads="1"/>
          </p:cNvPicPr>
          <p:nvPr/>
        </p:nvPicPr>
        <p:blipFill>
          <a:blip r:embed="rId3" cstate="print"/>
          <a:srcRect/>
          <a:stretch>
            <a:fillRect/>
          </a:stretch>
        </p:blipFill>
        <p:spPr bwMode="auto">
          <a:xfrm>
            <a:off x="1752600" y="4114800"/>
            <a:ext cx="5486400" cy="99060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600200" y="1828800"/>
            <a:ext cx="6400800" cy="685800"/>
          </a:xfrm>
          <a:prstGeom prst="rect">
            <a:avLst/>
          </a:prstGeom>
          <a:noFill/>
          <a:ln w="9525">
            <a:noFill/>
            <a:miter lim="800000"/>
            <a:headEnd/>
            <a:tailEnd/>
          </a:ln>
        </p:spPr>
      </p:pic>
      <p:sp>
        <p:nvSpPr>
          <p:cNvPr id="13" name="Title 1"/>
          <p:cNvSpPr txBox="1">
            <a:spLocks/>
          </p:cNvSpPr>
          <p:nvPr/>
        </p:nvSpPr>
        <p:spPr>
          <a:xfrm>
            <a:off x="2514600" y="5410200"/>
            <a:ext cx="2895600" cy="7620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some coefficients </a:t>
            </a:r>
            <a:r>
              <a:rPr lang="en-US" sz="3600" i="1" dirty="0" err="1" smtClean="0">
                <a:solidFill>
                  <a:srgbClr val="FF0000"/>
                </a:solidFill>
                <a:latin typeface="Cambria Math" pitchFamily="18" charset="0"/>
                <a:ea typeface="Cambria Math" pitchFamily="18" charset="0"/>
                <a:cs typeface="Times New Roman" pitchFamily="18" charset="0"/>
              </a:rPr>
              <a:t>y</a:t>
            </a:r>
            <a:r>
              <a:rPr lang="en-US" sz="3600" i="1" baseline="-25000" dirty="0" err="1" smtClean="0">
                <a:solidFill>
                  <a:srgbClr val="FF0000"/>
                </a:solidFill>
                <a:latin typeface="Cambria Math" pitchFamily="18" charset="0"/>
                <a:ea typeface="Cambria Math" pitchFamily="18" charset="0"/>
                <a:cs typeface="Times New Roman" pitchFamily="18" charset="0"/>
              </a:rPr>
              <a:t>i</a:t>
            </a:r>
            <a:r>
              <a:rPr lang="en-US" sz="3600" dirty="0" smtClean="0">
                <a:solidFill>
                  <a:srgbClr val="FF0000"/>
                </a:solidFill>
                <a:latin typeface="Times New Roman" pitchFamily="18" charset="0"/>
                <a:cs typeface="Times New Roman" pitchFamily="18" charset="0"/>
              </a:rPr>
              <a:t> are zero</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7" name="Rounded Rectangle 6"/>
          <p:cNvSpPr/>
          <p:nvPr/>
        </p:nvSpPr>
        <p:spPr>
          <a:xfrm>
            <a:off x="2438400" y="4572000"/>
            <a:ext cx="12954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flipV="1">
            <a:off x="3810000" y="4953000"/>
            <a:ext cx="457200" cy="410029"/>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p:cNvSpPr/>
          <p:nvPr/>
        </p:nvSpPr>
        <p:spPr>
          <a:xfrm>
            <a:off x="4876800" y="4550220"/>
            <a:ext cx="2362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5791200" y="5181600"/>
            <a:ext cx="3352800" cy="1447800"/>
          </a:xfrm>
          <a:prstGeom prst="rect">
            <a:avLst/>
          </a:prstGeom>
        </p:spPr>
        <p:txBody>
          <a:bodyPr vert="horz" lIns="91440" tIns="45720" rIns="91440" bIns="45720" rtlCol="0" anchor="ctr">
            <a:normAutofit fontScale="70000" lnSpcReduction="20000"/>
          </a:bodyPr>
          <a:lstStyle/>
          <a:p>
            <a:pPr lvl="0" algn="ctr">
              <a:spcBef>
                <a:spcPct val="0"/>
              </a:spcBef>
              <a:defRPr/>
            </a:pPr>
            <a:r>
              <a:rPr lang="en-US" sz="3600" dirty="0" smtClean="0">
                <a:solidFill>
                  <a:srgbClr val="FF0000"/>
                </a:solidFill>
                <a:latin typeface="Times New Roman" pitchFamily="18" charset="0"/>
                <a:cs typeface="Times New Roman" pitchFamily="18" charset="0"/>
              </a:rPr>
              <a:t>the solution is on the feasible side of the  corresponding constraint surface</a:t>
            </a:r>
            <a:endParaRPr lang="en-US" sz="3600" b="1" dirty="0" smtClean="0">
              <a:solidFill>
                <a:srgbClr val="FF0000"/>
              </a:solidFill>
              <a:latin typeface="Cambria Math" pitchFamily="18" charset="0"/>
              <a:ea typeface="Cambria Math" pitchFamily="18" charset="0"/>
              <a:cs typeface="Times New Roman" pitchFamily="18" charset="0"/>
            </a:endParaRPr>
          </a:p>
        </p:txBody>
      </p:sp>
      <p:sp>
        <p:nvSpPr>
          <p:cNvPr id="11" name="Freeform 10"/>
          <p:cNvSpPr/>
          <p:nvPr/>
        </p:nvSpPr>
        <p:spPr>
          <a:xfrm flipV="1">
            <a:off x="7315200" y="4724400"/>
            <a:ext cx="609600" cy="457200"/>
          </a:xfrm>
          <a:custGeom>
            <a:avLst/>
            <a:gdLst>
              <a:gd name="connsiteX0" fmla="*/ 319315 w 319315"/>
              <a:gd name="connsiteY0" fmla="*/ 0 h 580571"/>
              <a:gd name="connsiteX1" fmla="*/ 116115 w 319315"/>
              <a:gd name="connsiteY1" fmla="*/ 174171 h 580571"/>
              <a:gd name="connsiteX2" fmla="*/ 188686 w 319315"/>
              <a:gd name="connsiteY2" fmla="*/ 319314 h 580571"/>
              <a:gd name="connsiteX3" fmla="*/ 0 w 319315"/>
              <a:gd name="connsiteY3" fmla="*/ 580571 h 580571"/>
            </a:gdLst>
            <a:ahLst/>
            <a:cxnLst>
              <a:cxn ang="0">
                <a:pos x="connsiteX0" y="connsiteY0"/>
              </a:cxn>
              <a:cxn ang="0">
                <a:pos x="connsiteX1" y="connsiteY1"/>
              </a:cxn>
              <a:cxn ang="0">
                <a:pos x="connsiteX2" y="connsiteY2"/>
              </a:cxn>
              <a:cxn ang="0">
                <a:pos x="connsiteX3" y="connsiteY3"/>
              </a:cxn>
            </a:cxnLst>
            <a:rect l="l" t="t" r="r" b="b"/>
            <a:pathLst>
              <a:path w="319315" h="580571">
                <a:moveTo>
                  <a:pt x="319315" y="0"/>
                </a:moveTo>
                <a:cubicBezTo>
                  <a:pt x="228600" y="60476"/>
                  <a:pt x="137886" y="120952"/>
                  <a:pt x="116115" y="174171"/>
                </a:cubicBezTo>
                <a:cubicBezTo>
                  <a:pt x="94344" y="227390"/>
                  <a:pt x="208038" y="251581"/>
                  <a:pt x="188686" y="319314"/>
                </a:cubicBezTo>
                <a:cubicBezTo>
                  <a:pt x="169334" y="387047"/>
                  <a:pt x="84667" y="483809"/>
                  <a:pt x="0" y="5805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62600"/>
          </a:xfrm>
        </p:spPr>
        <p:txBody>
          <a:bodyPr>
            <a:normAutofit/>
          </a:bodyPr>
          <a:lstStyle/>
          <a:p>
            <a:pPr lvl="0">
              <a:defRPr/>
            </a:pPr>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Solution Methods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562600"/>
          </a:xfrm>
        </p:spPr>
        <p:txBody>
          <a:bodyPr>
            <a:normAutofit/>
          </a:bodyPr>
          <a:lstStyle/>
          <a:p>
            <a:pPr lvl="0">
              <a:defRPr/>
            </a:pPr>
            <a:r>
              <a:rPr lang="en-US" dirty="0" smtClean="0">
                <a:latin typeface="Times New Roman" pitchFamily="18" charset="0"/>
                <a:cs typeface="Times New Roman" pitchFamily="18" charset="0"/>
              </a:rPr>
              <a:t>simplest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i="1" dirty="0" smtClean="0">
                <a:latin typeface="Cambria Math" pitchFamily="18" charset="0"/>
                <a:ea typeface="Cambria Math" pitchFamily="18" charset="0"/>
                <a:cs typeface="Times New Roman" pitchFamily="18" charset="0"/>
              </a:rPr>
              <a:t>E</a:t>
            </a:r>
            <a:r>
              <a:rPr lang="en-US" dirty="0" smtClean="0">
                <a:latin typeface="Times New Roman" pitchFamily="18" charset="0"/>
                <a:cs typeface="Times New Roman" pitchFamily="18" charset="0"/>
              </a:rPr>
              <a:t> subject to </a:t>
            </a:r>
            <a:r>
              <a:rPr lang="en-US" i="1" dirty="0" smtClean="0">
                <a:latin typeface="Times New Roman" pitchFamily="18" charset="0"/>
                <a:cs typeface="Times New Roman" pitchFamily="18" charset="0"/>
              </a:rPr>
              <a:t>m</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&gt;0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iterative algorithm with two nested loops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Step 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None/>
            </a:pPr>
            <a:r>
              <a:rPr lang="en-US" dirty="0" smtClean="0">
                <a:latin typeface="Times New Roman" pitchFamily="18" charset="0"/>
                <a:cs typeface="Times New Roman" pitchFamily="18" charset="0"/>
              </a:rPr>
              <a:t>Start with an initial guess for </a:t>
            </a:r>
            <a:r>
              <a:rPr lang="en-US" b="1" dirty="0" smtClean="0">
                <a:latin typeface="Cambria Math" pitchFamily="18" charset="0"/>
                <a:ea typeface="Cambria Math" pitchFamily="18" charset="0"/>
                <a:cs typeface="Times New Roman" pitchFamily="18" charset="0"/>
              </a:rPr>
              <a:t>m</a:t>
            </a: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The particular initial guess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=0 </a:t>
            </a:r>
            <a:r>
              <a:rPr lang="en-US" dirty="0" smtClean="0">
                <a:latin typeface="Times New Roman" pitchFamily="18" charset="0"/>
                <a:cs typeface="Times New Roman" pitchFamily="18" charset="0"/>
              </a:rPr>
              <a:t>is feasible</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It has all its elements in </a:t>
            </a:r>
            <a:r>
              <a:rPr lang="en-US" b="1"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E</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constraints satisfied in the equality sense</a:t>
            </a:r>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Step 2</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None/>
            </a:pPr>
            <a:r>
              <a:rPr lang="en-US" dirty="0" smtClean="0">
                <a:latin typeface="Times New Roman" pitchFamily="18" charset="0"/>
                <a:cs typeface="Times New Roman" pitchFamily="18" charset="0"/>
              </a:rPr>
              <a:t>Any model parameter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i</a:t>
            </a:r>
            <a:r>
              <a:rPr lang="en-US" dirty="0" smtClean="0">
                <a:latin typeface="Times New Roman" pitchFamily="18" charset="0"/>
                <a:cs typeface="Times New Roman" pitchFamily="18" charset="0"/>
              </a:rPr>
              <a:t> in </a:t>
            </a:r>
            <a:r>
              <a:rPr lang="en-US" b="1" dirty="0" err="1" smtClean="0">
                <a:latin typeface="Cambria Math" pitchFamily="18" charset="0"/>
                <a:ea typeface="Cambria Math" pitchFamily="18" charset="0"/>
                <a:cs typeface="Times New Roman" pitchFamily="18" charset="0"/>
              </a:rPr>
              <a:t>m</a:t>
            </a:r>
            <a:r>
              <a:rPr lang="en-US" baseline="-25000" dirty="0" err="1" smtClean="0">
                <a:latin typeface="Cambria Math" pitchFamily="18" charset="0"/>
                <a:ea typeface="Cambria Math" pitchFamily="18" charset="0"/>
                <a:cs typeface="Times New Roman" pitchFamily="18" charset="0"/>
              </a:rPr>
              <a:t>E</a:t>
            </a:r>
            <a:r>
              <a:rPr lang="en-US" dirty="0" smtClean="0">
                <a:latin typeface="Times New Roman" pitchFamily="18" charset="0"/>
                <a:cs typeface="Times New Roman" pitchFamily="18" charset="0"/>
              </a:rPr>
              <a:t> that has associated with it a negative gradient </a:t>
            </a:r>
            <a:r>
              <a:rPr lang="en-US" dirty="0" smtClean="0">
                <a:latin typeface="Cambria Math" pitchFamily="18" charset="0"/>
                <a:ea typeface="Cambria Math" pitchFamily="18" charset="0"/>
                <a:cs typeface="Times New Roman" pitchFamily="18" charset="0"/>
              </a:rPr>
              <a:t>[∇</a:t>
            </a:r>
            <a:r>
              <a:rPr lang="en-US" i="1" dirty="0" smtClean="0">
                <a:latin typeface="Cambria Math" pitchFamily="18" charset="0"/>
                <a:ea typeface="Cambria Math" pitchFamily="18" charset="0"/>
                <a:cs typeface="Times New Roman" pitchFamily="18" charset="0"/>
              </a:rPr>
              <a:t>E</a:t>
            </a:r>
            <a:r>
              <a:rPr lang="en-US" dirty="0" smtClean="0">
                <a:latin typeface="Cambria Math" pitchFamily="18" charset="0"/>
                <a:ea typeface="Cambria Math" pitchFamily="18" charset="0"/>
                <a:cs typeface="Times New Roman" pitchFamily="18" charset="0"/>
              </a:rPr>
              <a:t>]</a:t>
            </a:r>
            <a:r>
              <a:rPr lang="en-US" baseline="-25000" dirty="0" err="1" smtClean="0">
                <a:latin typeface="Cambria Math" pitchFamily="18" charset="0"/>
                <a:ea typeface="Cambria Math" pitchFamily="18" charset="0"/>
                <a:cs typeface="Times New Roman" pitchFamily="18" charset="0"/>
              </a:rPr>
              <a:t>i</a:t>
            </a:r>
            <a:r>
              <a:rPr lang="en-US" baseline="-25000"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can be changed both to decrease the error and to remain feasible. </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If there is no such model parameter in </a:t>
            </a:r>
            <a:r>
              <a:rPr lang="en-US" b="1"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E</a:t>
            </a:r>
            <a:r>
              <a:rPr lang="en-US" dirty="0" smtClean="0">
                <a:latin typeface="Times New Roman" pitchFamily="18" charset="0"/>
                <a:cs typeface="Times New Roman" pitchFamily="18" charset="0"/>
              </a:rPr>
              <a:t>, the Kuhn – Tucker theorem indicates that this </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the solution to the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latin typeface="Times New Roman" pitchFamily="18" charset="0"/>
                <a:cs typeface="Times New Roman" pitchFamily="18" charset="0"/>
              </a:rPr>
              <a:t>Step 3</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pPr lvl="1">
              <a:buNone/>
            </a:pPr>
            <a:r>
              <a:rPr lang="en-US" dirty="0" smtClean="0">
                <a:latin typeface="Times New Roman"/>
                <a:ea typeface="Times New Roman"/>
              </a:rPr>
              <a:t>If some model parameter </a:t>
            </a:r>
            <a:r>
              <a:rPr lang="en-US" i="1" dirty="0" smtClean="0">
                <a:latin typeface="Cambria Math"/>
                <a:ea typeface="Times New Roman"/>
                <a:cs typeface="Times New Roman"/>
              </a:rPr>
              <a:t>m</a:t>
            </a:r>
            <a:r>
              <a:rPr lang="en-US" i="1" baseline="-25000" dirty="0" smtClean="0">
                <a:latin typeface="Cambria Math"/>
                <a:ea typeface="Times New Roman"/>
                <a:cs typeface="Times New Roman"/>
              </a:rPr>
              <a:t>i</a:t>
            </a:r>
            <a:r>
              <a:rPr lang="en-US" dirty="0" smtClean="0">
                <a:latin typeface="Times New Roman"/>
                <a:ea typeface="Times New Roman"/>
              </a:rPr>
              <a:t> in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E</a:t>
            </a:r>
            <a:r>
              <a:rPr lang="en-US" dirty="0" smtClean="0">
                <a:latin typeface="Times New Roman"/>
                <a:ea typeface="Times New Roman"/>
              </a:rPr>
              <a:t> has a corresponding negative gradient, then the solution can be changed to decrease the prediction error.</a:t>
            </a:r>
          </a:p>
          <a:p>
            <a:pPr lvl="1">
              <a:buNone/>
            </a:pPr>
            <a:endParaRPr lang="en-US" dirty="0" smtClean="0">
              <a:latin typeface="Times New Roman"/>
              <a:ea typeface="Times New Roman"/>
            </a:endParaRPr>
          </a:p>
          <a:p>
            <a:pPr lvl="1">
              <a:buNone/>
            </a:pPr>
            <a:r>
              <a:rPr lang="en-US" dirty="0" smtClean="0">
                <a:latin typeface="Times New Roman"/>
                <a:ea typeface="Times New Roman"/>
              </a:rPr>
              <a:t>To change the solution, we select the model parameter corresponding to the most negative gradient and move it to the set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err="1" smtClean="0">
                <a:latin typeface="Times New Roman"/>
                <a:ea typeface="Times New Roman"/>
              </a:rPr>
              <a:t>.</a:t>
            </a:r>
            <a:endParaRPr lang="en-US" dirty="0" smtClean="0">
              <a:latin typeface="Times New Roman"/>
              <a:ea typeface="Times New Roman"/>
            </a:endParaRPr>
          </a:p>
          <a:p>
            <a:pPr lvl="1">
              <a:buNone/>
            </a:pPr>
            <a:endParaRPr lang="en-US" dirty="0" smtClean="0">
              <a:latin typeface="Times New Roman"/>
              <a:ea typeface="Times New Roman"/>
            </a:endParaRPr>
          </a:p>
          <a:p>
            <a:pPr lvl="1">
              <a:buNone/>
            </a:pPr>
            <a:r>
              <a:rPr lang="en-US" dirty="0" smtClean="0">
                <a:latin typeface="Times New Roman"/>
                <a:ea typeface="Times New Roman"/>
              </a:rPr>
              <a:t>All the model parameters in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Times New Roman"/>
                <a:ea typeface="Times New Roman"/>
              </a:rPr>
              <a:t> are now recomputed by solving the system </a:t>
            </a:r>
            <a:r>
              <a:rPr lang="en-US" b="1" dirty="0" err="1" smtClean="0">
                <a:latin typeface="Times New Roman"/>
                <a:ea typeface="Times New Roman"/>
              </a:rPr>
              <a:t>G</a:t>
            </a:r>
            <a:r>
              <a:rPr lang="en-US" baseline="-25000" dirty="0" err="1" smtClean="0">
                <a:latin typeface="Times New Roman"/>
                <a:ea typeface="Times New Roman"/>
              </a:rPr>
              <a:t>S</a:t>
            </a:r>
            <a:r>
              <a:rPr lang="en-US" b="1" dirty="0" err="1" smtClean="0">
                <a:latin typeface="Times New Roman"/>
                <a:ea typeface="Times New Roman"/>
              </a:rPr>
              <a:t>m</a:t>
            </a:r>
            <a:r>
              <a:rPr lang="en-US" dirty="0" err="1" smtClean="0">
                <a:latin typeface="Times New Roman"/>
                <a:ea typeface="Times New Roman"/>
              </a:rPr>
              <a:t>’</a:t>
            </a:r>
            <a:r>
              <a:rPr lang="en-US" baseline="-25000" dirty="0" err="1" smtClean="0">
                <a:latin typeface="Times New Roman"/>
                <a:ea typeface="Times New Roman"/>
              </a:rPr>
              <a:t>S</a:t>
            </a:r>
            <a:r>
              <a:rPr lang="en-US" dirty="0" smtClean="0">
                <a:latin typeface="Times New Roman"/>
                <a:ea typeface="Times New Roman"/>
              </a:rPr>
              <a:t>=</a:t>
            </a:r>
            <a:r>
              <a:rPr lang="en-US" b="1" dirty="0" err="1" smtClean="0">
                <a:latin typeface="Times New Roman"/>
                <a:ea typeface="Times New Roman"/>
              </a:rPr>
              <a:t>d</a:t>
            </a:r>
            <a:r>
              <a:rPr lang="en-US" baseline="-25000" dirty="0" err="1" smtClean="0">
                <a:latin typeface="Times New Roman"/>
                <a:ea typeface="Times New Roman"/>
              </a:rPr>
              <a:t>S</a:t>
            </a:r>
            <a:r>
              <a:rPr lang="en-US" dirty="0" smtClean="0">
                <a:latin typeface="Times New Roman"/>
                <a:ea typeface="Times New Roman"/>
              </a:rPr>
              <a:t> in the least squares sense. The subscript </a:t>
            </a:r>
            <a:r>
              <a:rPr lang="en-US" dirty="0" smtClean="0">
                <a:latin typeface="Cambria Math"/>
                <a:ea typeface="Times New Roman"/>
                <a:cs typeface="Times New Roman"/>
              </a:rPr>
              <a:t>S</a:t>
            </a:r>
            <a:r>
              <a:rPr lang="en-US" dirty="0" smtClean="0">
                <a:latin typeface="Times New Roman"/>
                <a:ea typeface="Times New Roman"/>
              </a:rPr>
              <a:t> on the matrix indicates that only the columns multiplying the model parameters in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Times New Roman"/>
                <a:ea typeface="Times New Roman"/>
              </a:rPr>
              <a:t> have been included in the calculation.</a:t>
            </a:r>
          </a:p>
          <a:p>
            <a:pPr lvl="1">
              <a:buNone/>
            </a:pPr>
            <a:endParaRPr lang="en-US" dirty="0" smtClean="0">
              <a:latin typeface="Times New Roman"/>
              <a:ea typeface="Times New Roman"/>
            </a:endParaRPr>
          </a:p>
          <a:p>
            <a:pPr lvl="1">
              <a:buNone/>
            </a:pPr>
            <a:r>
              <a:rPr lang="en-US" dirty="0" smtClean="0">
                <a:latin typeface="Times New Roman"/>
                <a:ea typeface="Times New Roman"/>
              </a:rPr>
              <a:t>All the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E</a:t>
            </a:r>
            <a:r>
              <a:rPr lang="en-US" dirty="0" err="1" smtClean="0">
                <a:latin typeface="Times New Roman"/>
                <a:ea typeface="Times New Roman"/>
              </a:rPr>
              <a:t>’s</a:t>
            </a:r>
            <a:r>
              <a:rPr lang="en-US" dirty="0" smtClean="0">
                <a:latin typeface="Times New Roman"/>
                <a:ea typeface="Times New Roman"/>
              </a:rPr>
              <a:t> are still zero. If the new model parameters are all feasible, then we set </a:t>
            </a:r>
            <a:r>
              <a:rPr lang="en-US" b="1" dirty="0" smtClean="0">
                <a:latin typeface="Cambria Math"/>
                <a:ea typeface="Times New Roman"/>
                <a:cs typeface="Times New Roman"/>
              </a:rPr>
              <a:t>m = m</a:t>
            </a:r>
            <a:r>
              <a:rPr lang="en-US" dirty="0" smtClean="0">
                <a:latin typeface="Cambria Math"/>
                <a:ea typeface="Times New Roman"/>
                <a:cs typeface="Times New Roman"/>
              </a:rPr>
              <a:t>′</a:t>
            </a:r>
            <a:r>
              <a:rPr lang="en-US" dirty="0" smtClean="0">
                <a:latin typeface="Times New Roman"/>
                <a:ea typeface="Times New Roman"/>
              </a:rPr>
              <a:t> and return to Step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latin typeface="Times New Roman" pitchFamily="18" charset="0"/>
                <a:cs typeface="Times New Roman" pitchFamily="18" charset="0"/>
              </a:rPr>
              <a:t>Step 4</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lvl="1">
              <a:buNone/>
            </a:pPr>
            <a:r>
              <a:rPr lang="en-US" dirty="0" smtClean="0">
                <a:latin typeface="Times New Roman"/>
                <a:ea typeface="Times New Roman"/>
              </a:rPr>
              <a:t>If some of the elements of </a:t>
            </a:r>
            <a:r>
              <a:rPr lang="en-US" b="1" dirty="0" err="1" smtClean="0">
                <a:latin typeface="Cambria Math"/>
                <a:ea typeface="Times New Roman"/>
                <a:cs typeface="Times New Roman"/>
              </a:rPr>
              <a:t>m</a:t>
            </a:r>
            <a:r>
              <a:rPr lang="en-US" dirty="0" err="1" smtClean="0">
                <a:latin typeface="Cambria Math"/>
                <a:ea typeface="Times New Roman"/>
                <a:cs typeface="Times New Roman"/>
              </a:rPr>
              <a:t>’</a:t>
            </a:r>
            <a:r>
              <a:rPr lang="en-US" baseline="-25000" dirty="0" err="1" smtClean="0">
                <a:latin typeface="Cambria Math"/>
                <a:ea typeface="Times New Roman"/>
                <a:cs typeface="Times New Roman"/>
              </a:rPr>
              <a:t>S</a:t>
            </a:r>
            <a:r>
              <a:rPr lang="en-US" dirty="0" smtClean="0">
                <a:latin typeface="Times New Roman"/>
                <a:ea typeface="Times New Roman"/>
              </a:rPr>
              <a:t> are infeasible, however, we cannot use this vector as a new guess for the solution.</a:t>
            </a:r>
          </a:p>
          <a:p>
            <a:pPr lvl="1">
              <a:buNone/>
            </a:pPr>
            <a:endParaRPr lang="en-US" dirty="0" smtClean="0">
              <a:latin typeface="Times New Roman"/>
              <a:ea typeface="Times New Roman"/>
            </a:endParaRPr>
          </a:p>
          <a:p>
            <a:pPr lvl="1">
              <a:buNone/>
            </a:pPr>
            <a:r>
              <a:rPr lang="en-US" dirty="0" smtClean="0">
                <a:latin typeface="Times New Roman"/>
                <a:ea typeface="Times New Roman"/>
              </a:rPr>
              <a:t>So, we compute the change in the solution  and add as much of this vector as possible to the solution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Times New Roman"/>
                <a:ea typeface="Times New Roman"/>
              </a:rPr>
              <a:t> without causing the solution to become infeasible.</a:t>
            </a:r>
          </a:p>
          <a:p>
            <a:pPr lvl="1">
              <a:buNone/>
            </a:pPr>
            <a:endParaRPr lang="en-US" dirty="0" smtClean="0">
              <a:latin typeface="Times New Roman"/>
              <a:ea typeface="Times New Roman"/>
            </a:endParaRPr>
          </a:p>
          <a:p>
            <a:pPr lvl="1">
              <a:buNone/>
            </a:pPr>
            <a:r>
              <a:rPr lang="en-US" dirty="0" smtClean="0">
                <a:latin typeface="Times New Roman"/>
                <a:ea typeface="Times New Roman"/>
              </a:rPr>
              <a:t>We therefore replace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Times New Roman"/>
                <a:ea typeface="Times New Roman"/>
              </a:rPr>
              <a:t> with the new guess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Cambria Math"/>
                <a:ea typeface="Times New Roman"/>
                <a:cs typeface="Times New Roman"/>
              </a:rPr>
              <a:t> + </a:t>
            </a:r>
            <a:r>
              <a:rPr lang="en-US" i="1" dirty="0" smtClean="0">
                <a:latin typeface="Cambria Math"/>
                <a:ea typeface="Times New Roman"/>
                <a:cs typeface="Times New Roman"/>
              </a:rPr>
              <a:t>α </a:t>
            </a:r>
            <a:r>
              <a:rPr lang="en-US" i="1" dirty="0" err="1" smtClean="0">
                <a:latin typeface="Cambria Math"/>
                <a:ea typeface="Times New Roman"/>
                <a:cs typeface="Times New Roman"/>
              </a:rPr>
              <a:t>δ</a:t>
            </a:r>
            <a:r>
              <a:rPr lang="en-US" b="1" dirty="0" err="1" smtClean="0">
                <a:latin typeface="Cambria Math"/>
                <a:ea typeface="Times New Roman"/>
                <a:cs typeface="Times New Roman"/>
              </a:rPr>
              <a:t>m</a:t>
            </a:r>
            <a:r>
              <a:rPr lang="en-US" dirty="0" smtClean="0">
                <a:latin typeface="Times New Roman"/>
                <a:ea typeface="Times New Roman"/>
              </a:rPr>
              <a:t>, where  is the largest choice that can be made without some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dirty="0" smtClean="0">
                <a:latin typeface="Times New Roman"/>
                <a:ea typeface="Times New Roman"/>
              </a:rPr>
              <a:t> becoming infeasible. At least one of the </a:t>
            </a:r>
            <a:r>
              <a:rPr lang="en-US" i="1" dirty="0" err="1" smtClean="0">
                <a:latin typeface="Cambria Math"/>
                <a:ea typeface="Times New Roman"/>
                <a:cs typeface="Times New Roman"/>
              </a:rPr>
              <a:t>m</a:t>
            </a:r>
            <a:r>
              <a:rPr lang="en-US" baseline="-25000" dirty="0" err="1" smtClean="0">
                <a:latin typeface="Cambria Math"/>
                <a:ea typeface="Times New Roman"/>
                <a:cs typeface="Times New Roman"/>
              </a:rPr>
              <a:t>S</a:t>
            </a:r>
            <a:r>
              <a:rPr lang="en-US" i="1" baseline="-25000" dirty="0" err="1" smtClean="0">
                <a:latin typeface="Cambria Math"/>
                <a:ea typeface="Times New Roman"/>
                <a:cs typeface="Times New Roman"/>
              </a:rPr>
              <a:t>i</a:t>
            </a:r>
            <a:r>
              <a:rPr lang="en-US" dirty="0" err="1" smtClean="0">
                <a:latin typeface="Times New Roman"/>
                <a:ea typeface="Times New Roman"/>
              </a:rPr>
              <a:t>’s</a:t>
            </a:r>
            <a:r>
              <a:rPr lang="en-US" dirty="0" smtClean="0">
                <a:latin typeface="Times New Roman"/>
                <a:ea typeface="Times New Roman"/>
              </a:rPr>
              <a:t> has its constraint satisfied in the equality sense and must be moved back to </a:t>
            </a:r>
            <a:r>
              <a:rPr lang="en-US" b="1" dirty="0" err="1" smtClean="0">
                <a:latin typeface="Cambria Math"/>
                <a:ea typeface="Times New Roman"/>
                <a:cs typeface="Times New Roman"/>
              </a:rPr>
              <a:t>m</a:t>
            </a:r>
            <a:r>
              <a:rPr lang="en-US" baseline="-25000" dirty="0" err="1" smtClean="0">
                <a:latin typeface="Cambria Math"/>
                <a:ea typeface="Times New Roman"/>
                <a:cs typeface="Times New Roman"/>
              </a:rPr>
              <a:t>E</a:t>
            </a:r>
            <a:r>
              <a:rPr lang="en-US" dirty="0" smtClean="0">
                <a:latin typeface="Times New Roman"/>
                <a:ea typeface="Times New Roman"/>
              </a:rPr>
              <a:t>. The process then returns to Step 3.</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5287962"/>
          </a:xfrm>
        </p:spPr>
        <p:txBody>
          <a:bodyPr>
            <a:normAutofit/>
          </a:bodyPr>
          <a:lstStyle/>
          <a:p>
            <a:r>
              <a:rPr lang="en-US" i="1" dirty="0" smtClean="0">
                <a:latin typeface="Times New Roman" pitchFamily="18" charset="0"/>
                <a:cs typeface="Times New Roman" pitchFamily="18" charset="0"/>
              </a:rPr>
              <a:t>natural</a:t>
            </a:r>
            <a:r>
              <a:rPr lang="en-US" dirty="0" smtClean="0">
                <a:latin typeface="Times New Roman" pitchFamily="18" charset="0"/>
                <a:cs typeface="Times New Roman" pitchFamily="18" charset="0"/>
              </a:rPr>
              <a:t> 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determine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by solving </a:t>
            </a:r>
            <a:r>
              <a:rPr lang="en-US" b="1" dirty="0" err="1" smtClean="0">
                <a:latin typeface="Cambria Math" pitchFamily="18" charset="0"/>
                <a:ea typeface="Cambria Math" pitchFamily="18" charset="0"/>
                <a:cs typeface="Times New Roman" pitchFamily="18" charset="0"/>
              </a:rPr>
              <a:t>d</a:t>
            </a:r>
            <a:r>
              <a:rPr lang="en-US" baseline="-25000" dirty="0" err="1" smtClean="0">
                <a:latin typeface="Cambria Math" pitchFamily="18" charset="0"/>
                <a:ea typeface="Cambria Math" pitchFamily="18" charset="0"/>
                <a:cs typeface="Times New Roman" pitchFamily="18" charset="0"/>
              </a:rPr>
              <a:t>p</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Gm</a:t>
            </a:r>
            <a:r>
              <a:rPr lang="en-US" baseline="-25000" dirty="0" err="1"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=0</a:t>
            </a:r>
            <a:br>
              <a:rPr lang="en-US" dirty="0" smtClean="0">
                <a:latin typeface="Cambria Math"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set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=0</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In </a:t>
            </a:r>
            <a:r>
              <a:rPr lang="en-US" dirty="0" err="1" smtClean="0">
                <a:latin typeface="Times New Roman" pitchFamily="18" charset="0"/>
                <a:ea typeface="Cambria Math" pitchFamily="18" charset="0"/>
                <a:cs typeface="Times New Roman" pitchFamily="18" charset="0"/>
              </a:rPr>
              <a:t>MatLab</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609600" y="2895600"/>
            <a:ext cx="6781800" cy="609600"/>
          </a:xfrm>
        </p:spPr>
        <p:txBody>
          <a:bodyPr>
            <a:normAutofit/>
          </a:bodyPr>
          <a:lstStyle/>
          <a:p>
            <a:pPr marL="0" marR="0" algn="just">
              <a:spcBef>
                <a:spcPts val="0"/>
              </a:spcBef>
              <a:spcAft>
                <a:spcPts val="0"/>
              </a:spcAft>
              <a:buNone/>
            </a:pPr>
            <a:r>
              <a:rPr lang="en-US" b="1" dirty="0" err="1" smtClean="0">
                <a:latin typeface="Courier New"/>
                <a:ea typeface="Times New Roman"/>
              </a:rPr>
              <a:t>mest</a:t>
            </a:r>
            <a:r>
              <a:rPr lang="en-US" b="1" dirty="0" smtClean="0">
                <a:latin typeface="Courier New"/>
                <a:ea typeface="Times New Roman"/>
              </a:rPr>
              <a:t> = </a:t>
            </a:r>
            <a:r>
              <a:rPr lang="en-US" b="1" dirty="0" err="1" smtClean="0">
                <a:latin typeface="Courier New"/>
                <a:ea typeface="Times New Roman"/>
              </a:rPr>
              <a:t>lsqnonneg</a:t>
            </a:r>
            <a:r>
              <a:rPr lang="en-US" b="1" dirty="0" smtClean="0">
                <a:latin typeface="Courier New"/>
                <a:ea typeface="Times New Roman"/>
              </a:rPr>
              <a:t>(</a:t>
            </a:r>
            <a:r>
              <a:rPr lang="en-US" b="1" dirty="0" err="1" smtClean="0">
                <a:latin typeface="Courier New"/>
                <a:ea typeface="Times New Roman"/>
              </a:rPr>
              <a:t>G,dobs</a:t>
            </a:r>
            <a:r>
              <a:rPr lang="en-US" b="1" dirty="0" smtClean="0">
                <a:latin typeface="Courier New"/>
                <a:ea typeface="Times New Roman"/>
              </a:rPr>
              <a:t>);</a:t>
            </a:r>
            <a:endParaRPr lang="en-US" sz="2000" b="1" dirty="0" smtClean="0">
              <a:latin typeface="Courier New"/>
              <a:ea typeface="Times New Roman"/>
            </a:endParaRPr>
          </a:p>
          <a:p>
            <a:pPr>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5" name="Content Placeholder 2"/>
          <p:cNvSpPr txBox="1">
            <a:spLocks/>
          </p:cNvSpPr>
          <p:nvPr/>
        </p:nvSpPr>
        <p:spPr>
          <a:xfrm>
            <a:off x="990600" y="2514600"/>
            <a:ext cx="68580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gravitational field depends upon density</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Content Placeholder 2"/>
          <p:cNvSpPr txBox="1">
            <a:spLocks/>
          </p:cNvSpPr>
          <p:nvPr/>
        </p:nvSpPr>
        <p:spPr>
          <a:xfrm>
            <a:off x="2286000" y="4343400"/>
            <a:ext cx="4572000" cy="533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via the inverse square</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law</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47800" y="3200400"/>
            <a:ext cx="2286000" cy="609600"/>
          </a:xfrm>
        </p:spPr>
        <p:txBody>
          <a:bodyPr/>
          <a:lstStyle/>
          <a:p>
            <a:pPr>
              <a:buNone/>
            </a:pPr>
            <a:r>
              <a:rPr lang="en-US" dirty="0" smtClean="0">
                <a:solidFill>
                  <a:srgbClr val="FF0000"/>
                </a:solidFill>
                <a:latin typeface="Times New Roman" pitchFamily="18" charset="0"/>
                <a:cs typeface="Times New Roman" pitchFamily="18" charset="0"/>
              </a:rPr>
              <a:t>observations</a:t>
            </a:r>
            <a:endParaRPr lang="en-US" dirty="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990600" y="2514600"/>
            <a:ext cx="68580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gravitational force depends upon density</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txBox="1">
            <a:spLocks/>
          </p:cNvSpPr>
          <p:nvPr/>
        </p:nvSpPr>
        <p:spPr>
          <a:xfrm>
            <a:off x="5791200" y="3124200"/>
            <a:ext cx="2590800" cy="762000"/>
          </a:xfrm>
          <a:prstGeom prst="rect">
            <a:avLst/>
          </a:prstGeom>
        </p:spPr>
        <p:txBody>
          <a:bodyPr vert="horz" lIns="91440" tIns="45720" rIns="91440" bIns="45720" rtlCol="0">
            <a:normAutofit fontScale="85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model parameters</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7" name="Content Placeholder 2"/>
          <p:cNvSpPr txBox="1">
            <a:spLocks/>
          </p:cNvSpPr>
          <p:nvPr/>
        </p:nvSpPr>
        <p:spPr>
          <a:xfrm>
            <a:off x="2286000" y="4343400"/>
            <a:ext cx="4572000" cy="533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via the inverse square</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law</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Content Placeholder 2"/>
          <p:cNvSpPr txBox="1">
            <a:spLocks/>
          </p:cNvSpPr>
          <p:nvPr/>
        </p:nvSpPr>
        <p:spPr>
          <a:xfrm>
            <a:off x="3429000" y="4876800"/>
            <a:ext cx="2590800" cy="457200"/>
          </a:xfrm>
          <a:prstGeom prst="rect">
            <a:avLst/>
          </a:prstGeom>
        </p:spPr>
        <p:txBody>
          <a:bodyPr vert="horz" lIns="91440" tIns="45720" rIns="91440" bIns="45720" rtlCol="0">
            <a:normAutofit fontScale="9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theory</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a:grpSpLocks noChangeAspect="1"/>
          </p:cNvGrpSpPr>
          <p:nvPr/>
        </p:nvGrpSpPr>
        <p:grpSpPr>
          <a:xfrm>
            <a:off x="-76200" y="914400"/>
            <a:ext cx="9113520" cy="5250180"/>
            <a:chOff x="1066800" y="914400"/>
            <a:chExt cx="7010400" cy="4038600"/>
          </a:xfrm>
        </p:grpSpPr>
        <p:pic>
          <p:nvPicPr>
            <p:cNvPr id="1027" name="Picture 3"/>
            <p:cNvPicPr>
              <a:picLocks noChangeAspect="1" noChangeArrowheads="1"/>
            </p:cNvPicPr>
            <p:nvPr/>
          </p:nvPicPr>
          <p:blipFill>
            <a:blip r:embed="rId3" cstate="print"/>
            <a:srcRect l="14286" t="34683" r="65714" b="38651"/>
            <a:stretch>
              <a:fillRect/>
            </a:stretch>
          </p:blipFill>
          <p:spPr bwMode="auto">
            <a:xfrm>
              <a:off x="3569525" y="3962150"/>
              <a:ext cx="960120" cy="9908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l="8235" r="8235" b="9279"/>
            <a:stretch>
              <a:fillRect/>
            </a:stretch>
          </p:blipFill>
          <p:spPr bwMode="auto">
            <a:xfrm>
              <a:off x="1295400" y="1371600"/>
              <a:ext cx="5410200" cy="1676400"/>
            </a:xfrm>
            <a:prstGeom prst="rect">
              <a:avLst/>
            </a:prstGeom>
            <a:noFill/>
            <a:ln w="9525">
              <a:noFill/>
              <a:miter lim="800000"/>
              <a:headEnd/>
              <a:tailEnd/>
            </a:ln>
            <a:effectLst/>
          </p:spPr>
        </p:pic>
        <p:cxnSp>
          <p:nvCxnSpPr>
            <p:cNvPr id="7" name="Straight Connector 6"/>
            <p:cNvCxnSpPr/>
            <p:nvPr/>
          </p:nvCxnSpPr>
          <p:spPr>
            <a:xfrm>
              <a:off x="1600200" y="3352800"/>
              <a:ext cx="502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50725" y="3962400"/>
              <a:ext cx="990600" cy="990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5400000">
              <a:off x="4076700" y="3467100"/>
              <a:ext cx="838200" cy="60960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5" cstate="print"/>
            <a:srcRect l="18527" t="25992" r="37857" b="17163"/>
            <a:stretch>
              <a:fillRect/>
            </a:stretch>
          </p:blipFill>
          <p:spPr bwMode="auto">
            <a:xfrm>
              <a:off x="7162800" y="931225"/>
              <a:ext cx="914400" cy="8938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l="31429" t="23576" r="25288" b="20024"/>
            <a:stretch>
              <a:fillRect/>
            </a:stretch>
          </p:blipFill>
          <p:spPr bwMode="auto">
            <a:xfrm>
              <a:off x="7162800" y="1976652"/>
              <a:ext cx="914400" cy="893627"/>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l="32857" t="22982" r="23284" b="20617"/>
            <a:stretch>
              <a:fillRect/>
            </a:stretch>
          </p:blipFill>
          <p:spPr bwMode="auto">
            <a:xfrm>
              <a:off x="7162800" y="3021897"/>
              <a:ext cx="914400" cy="881909"/>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cstate="print"/>
            <a:srcRect l="34416" t="18232" r="21948" b="25070"/>
            <a:stretch>
              <a:fillRect/>
            </a:stretch>
          </p:blipFill>
          <p:spPr bwMode="auto">
            <a:xfrm>
              <a:off x="7162800" y="4055425"/>
              <a:ext cx="914400" cy="891074"/>
            </a:xfrm>
            <a:prstGeom prst="rect">
              <a:avLst/>
            </a:prstGeom>
            <a:noFill/>
            <a:ln w="9525">
              <a:noFill/>
              <a:miter lim="800000"/>
              <a:headEnd/>
              <a:tailEnd/>
            </a:ln>
            <a:effectLst/>
          </p:spPr>
        </p:pic>
        <p:sp>
          <p:nvSpPr>
            <p:cNvPr id="19" name="TextBox 18"/>
            <p:cNvSpPr txBox="1"/>
            <p:nvPr/>
          </p:nvSpPr>
          <p:spPr>
            <a:xfrm>
              <a:off x="1600200" y="3429000"/>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(A)</a:t>
              </a:r>
              <a:endParaRPr lang="en-US" sz="1200" baseline="-25000" dirty="0">
                <a:latin typeface="Times New Roman" pitchFamily="18" charset="0"/>
                <a:ea typeface="Cambria Math" pitchFamily="18" charset="0"/>
                <a:cs typeface="Times New Roman" pitchFamily="18" charset="0"/>
              </a:endParaRPr>
            </a:p>
          </p:txBody>
        </p:sp>
        <p:sp>
          <p:nvSpPr>
            <p:cNvPr id="20" name="TextBox 19"/>
            <p:cNvSpPr txBox="1"/>
            <p:nvPr/>
          </p:nvSpPr>
          <p:spPr>
            <a:xfrm>
              <a:off x="1524000" y="1143000"/>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(B)</a:t>
              </a:r>
              <a:endParaRPr lang="en-US" sz="1200" baseline="-25000" dirty="0">
                <a:latin typeface="Times New Roman" pitchFamily="18" charset="0"/>
                <a:ea typeface="Cambria Math" pitchFamily="18" charset="0"/>
                <a:cs typeface="Times New Roman" pitchFamily="18" charset="0"/>
              </a:endParaRPr>
            </a:p>
          </p:txBody>
        </p:sp>
        <p:sp>
          <p:nvSpPr>
            <p:cNvPr id="21" name="TextBox 20"/>
            <p:cNvSpPr txBox="1"/>
            <p:nvPr/>
          </p:nvSpPr>
          <p:spPr>
            <a:xfrm>
              <a:off x="6695700" y="914400"/>
              <a:ext cx="457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(C)</a:t>
              </a:r>
              <a:endParaRPr lang="en-US" sz="1200" baseline="-25000" dirty="0">
                <a:latin typeface="Times New Roman" pitchFamily="18" charset="0"/>
                <a:ea typeface="Cambria Math" pitchFamily="18" charset="0"/>
                <a:cs typeface="Times New Roman" pitchFamily="18" charset="0"/>
              </a:endParaRPr>
            </a:p>
          </p:txBody>
        </p:sp>
        <p:sp>
          <p:nvSpPr>
            <p:cNvPr id="22" name="TextBox 21"/>
            <p:cNvSpPr txBox="1"/>
            <p:nvPr/>
          </p:nvSpPr>
          <p:spPr>
            <a:xfrm>
              <a:off x="6705600" y="1973376"/>
              <a:ext cx="457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(D)</a:t>
              </a:r>
              <a:endParaRPr lang="en-US" sz="1200" baseline="-25000" dirty="0">
                <a:latin typeface="Times New Roman" pitchFamily="18" charset="0"/>
                <a:ea typeface="Cambria Math" pitchFamily="18" charset="0"/>
                <a:cs typeface="Times New Roman" pitchFamily="18" charset="0"/>
              </a:endParaRPr>
            </a:p>
          </p:txBody>
        </p:sp>
        <p:sp>
          <p:nvSpPr>
            <p:cNvPr id="23" name="TextBox 22"/>
            <p:cNvSpPr txBox="1"/>
            <p:nvPr/>
          </p:nvSpPr>
          <p:spPr>
            <a:xfrm>
              <a:off x="6705600" y="3030276"/>
              <a:ext cx="457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(E)</a:t>
              </a:r>
              <a:endParaRPr lang="en-US" sz="1200" baseline="-25000" dirty="0">
                <a:latin typeface="Times New Roman" pitchFamily="18" charset="0"/>
                <a:ea typeface="Cambria Math" pitchFamily="18" charset="0"/>
                <a:cs typeface="Times New Roman" pitchFamily="18" charset="0"/>
              </a:endParaRPr>
            </a:p>
          </p:txBody>
        </p:sp>
        <p:sp>
          <p:nvSpPr>
            <p:cNvPr id="24" name="TextBox 23"/>
            <p:cNvSpPr txBox="1"/>
            <p:nvPr/>
          </p:nvSpPr>
          <p:spPr>
            <a:xfrm>
              <a:off x="6705600" y="4066401"/>
              <a:ext cx="457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(F)</a:t>
              </a:r>
              <a:endParaRPr lang="en-US" sz="1200" baseline="-25000" dirty="0">
                <a:latin typeface="Times New Roman" pitchFamily="18" charset="0"/>
                <a:ea typeface="Cambria Math" pitchFamily="18" charset="0"/>
                <a:cs typeface="Times New Roman" pitchFamily="18" charset="0"/>
              </a:endParaRPr>
            </a:p>
          </p:txBody>
        </p:sp>
        <p:sp>
          <p:nvSpPr>
            <p:cNvPr id="26" name="TextBox 25"/>
            <p:cNvSpPr txBox="1"/>
            <p:nvPr/>
          </p:nvSpPr>
          <p:spPr>
            <a:xfrm>
              <a:off x="4752975" y="3048000"/>
              <a:ext cx="609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x</a:t>
              </a:r>
              <a:r>
                <a:rPr lang="en-US" sz="1200" i="1" baseline="-25000" dirty="0" err="1" smtClean="0">
                  <a:latin typeface="Cambria Math" pitchFamily="18" charset="0"/>
                  <a:ea typeface="Cambria Math" pitchFamily="18" charset="0"/>
                  <a:cs typeface="Times New Roman" pitchFamily="18" charset="0"/>
                </a:rPr>
                <a:t>i</a:t>
              </a:r>
              <a:r>
                <a:rPr lang="en-US" sz="1200" i="1" dirty="0" err="1" smtClean="0">
                  <a:latin typeface="Cambria Math" pitchFamily="18" charset="0"/>
                  <a:ea typeface="Cambria Math" pitchFamily="18" charset="0"/>
                  <a:cs typeface="Times New Roman" pitchFamily="18" charset="0"/>
                </a:rPr>
                <a:t>,y</a:t>
              </a:r>
              <a:r>
                <a:rPr lang="en-US" sz="1200" i="1" baseline="-25000" dirty="0" err="1"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endParaRPr lang="en-US" sz="1200" i="1" baseline="-25000" dirty="0">
                <a:latin typeface="Cambria Math" pitchFamily="18" charset="0"/>
                <a:ea typeface="Cambria Math" pitchFamily="18" charset="0"/>
                <a:cs typeface="Times New Roman" pitchFamily="18" charset="0"/>
              </a:endParaRPr>
            </a:p>
          </p:txBody>
        </p:sp>
        <p:sp>
          <p:nvSpPr>
            <p:cNvPr id="27" name="TextBox 26"/>
            <p:cNvSpPr txBox="1"/>
            <p:nvPr/>
          </p:nvSpPr>
          <p:spPr>
            <a:xfrm>
              <a:off x="3886200" y="4191000"/>
              <a:ext cx="609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x</a:t>
              </a:r>
              <a:r>
                <a:rPr lang="en-US" sz="1200" i="1" baseline="-25000" dirty="0" err="1" smtClean="0">
                  <a:latin typeface="Cambria Math" pitchFamily="18" charset="0"/>
                  <a:ea typeface="Cambria Math" pitchFamily="18" charset="0"/>
                  <a:cs typeface="Times New Roman" pitchFamily="18" charset="0"/>
                </a:rPr>
                <a:t>j</a:t>
              </a:r>
              <a:r>
                <a:rPr lang="en-US" sz="1200" i="1" dirty="0" err="1" smtClean="0">
                  <a:latin typeface="Cambria Math" pitchFamily="18" charset="0"/>
                  <a:ea typeface="Cambria Math" pitchFamily="18" charset="0"/>
                  <a:cs typeface="Times New Roman" pitchFamily="18" charset="0"/>
                </a:rPr>
                <a:t>,y</a:t>
              </a:r>
              <a:r>
                <a:rPr lang="en-US" sz="1200" i="1" baseline="-25000" dirty="0" err="1" smtClean="0">
                  <a:latin typeface="Cambria Math" pitchFamily="18" charset="0"/>
                  <a:ea typeface="Cambria Math" pitchFamily="18" charset="0"/>
                  <a:cs typeface="Times New Roman" pitchFamily="18" charset="0"/>
                </a:rPr>
                <a:t>j</a:t>
              </a:r>
              <a:r>
                <a:rPr lang="en-US" sz="1200" i="1" dirty="0" smtClean="0">
                  <a:latin typeface="Cambria Math" pitchFamily="18" charset="0"/>
                  <a:ea typeface="Cambria Math" pitchFamily="18" charset="0"/>
                  <a:cs typeface="Times New Roman" pitchFamily="18" charset="0"/>
                </a:rPr>
                <a:t>)</a:t>
              </a:r>
              <a:endParaRPr lang="en-US" sz="1200" i="1" baseline="-25000" dirty="0">
                <a:latin typeface="Cambria Math" pitchFamily="18" charset="0"/>
                <a:ea typeface="Cambria Math" pitchFamily="18" charset="0"/>
                <a:cs typeface="Times New Roman" pitchFamily="18" charset="0"/>
              </a:endParaRPr>
            </a:p>
          </p:txBody>
        </p:sp>
        <p:sp>
          <p:nvSpPr>
            <p:cNvPr id="29" name="TextBox 28"/>
            <p:cNvSpPr txBox="1"/>
            <p:nvPr/>
          </p:nvSpPr>
          <p:spPr>
            <a:xfrm rot="16200000">
              <a:off x="595700" y="1995100"/>
              <a:ext cx="1219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gravity force,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endParaRPr lang="en-US" sz="1200" i="1" baseline="-25000" dirty="0">
                <a:latin typeface="Times New Roman" pitchFamily="18" charset="0"/>
                <a:cs typeface="Times New Roman" pitchFamily="18" charset="0"/>
              </a:endParaRPr>
            </a:p>
          </p:txBody>
        </p:sp>
        <p:sp>
          <p:nvSpPr>
            <p:cNvPr id="31" name="TextBox 30"/>
            <p:cNvSpPr txBox="1"/>
            <p:nvPr/>
          </p:nvSpPr>
          <p:spPr>
            <a:xfrm>
              <a:off x="3686175" y="2981325"/>
              <a:ext cx="12192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distance,  </a:t>
              </a:r>
              <a:r>
                <a:rPr lang="en-US" sz="1200" i="1" dirty="0" err="1" smtClean="0">
                  <a:latin typeface="Cambria Math" pitchFamily="18" charset="0"/>
                  <a:ea typeface="Cambria Math" pitchFamily="18" charset="0"/>
                  <a:cs typeface="Times New Roman" pitchFamily="18" charset="0"/>
                </a:rPr>
                <a:t>y</a:t>
              </a:r>
              <a:r>
                <a:rPr lang="en-US" sz="1200" i="1" baseline="-25000" dirty="0" err="1" smtClean="0">
                  <a:latin typeface="Cambria Math" pitchFamily="18" charset="0"/>
                  <a:ea typeface="Cambria Math" pitchFamily="18" charset="0"/>
                  <a:cs typeface="Times New Roman" pitchFamily="18" charset="0"/>
                </a:rPr>
                <a:t>i</a:t>
              </a:r>
              <a:endParaRPr lang="en-US" sz="1200" i="1" baseline="-25000" dirty="0">
                <a:latin typeface="Times New Roman" pitchFamily="18" charset="0"/>
                <a:cs typeface="Times New Roman" pitchFamily="18" charset="0"/>
              </a:endParaRPr>
            </a:p>
          </p:txBody>
        </p:sp>
        <p:cxnSp>
          <p:nvCxnSpPr>
            <p:cNvPr id="30" name="Straight Connector 29"/>
            <p:cNvCxnSpPr/>
            <p:nvPr/>
          </p:nvCxnSpPr>
          <p:spPr>
            <a:xfrm rot="10800000" flipV="1">
              <a:off x="4800600" y="3352800"/>
              <a:ext cx="0" cy="3949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495800" y="3581400"/>
              <a:ext cx="609600" cy="276999"/>
            </a:xfrm>
            <a:prstGeom prst="rect">
              <a:avLst/>
            </a:prstGeom>
            <a:noFill/>
          </p:spPr>
          <p:txBody>
            <a:bodyPr wrap="square" rtlCol="0">
              <a:spAutoFit/>
            </a:bodyPr>
            <a:lstStyle/>
            <a:p>
              <a:r>
                <a:rPr lang="el-GR" sz="1200" i="1" dirty="0" smtClean="0">
                  <a:latin typeface="Cambria Math"/>
                  <a:ea typeface="Cambria Math"/>
                  <a:cs typeface="Times New Roman" pitchFamily="18" charset="0"/>
                </a:rPr>
                <a:t>θ</a:t>
              </a:r>
              <a:r>
                <a:rPr lang="en-US" sz="1200" i="1" baseline="-25000" dirty="0" err="1" smtClean="0">
                  <a:latin typeface="Cambria Math"/>
                  <a:ea typeface="Cambria Math"/>
                  <a:cs typeface="Times New Roman" pitchFamily="18" charset="0"/>
                </a:rPr>
                <a:t>ij</a:t>
              </a:r>
              <a:endParaRPr lang="en-US" sz="1200" i="1" baseline="-25000" dirty="0">
                <a:latin typeface="Cambria Math" pitchFamily="18" charset="0"/>
                <a:ea typeface="Cambria Math" pitchFamily="18" charset="0"/>
                <a:cs typeface="Times New Roman" pitchFamily="18" charset="0"/>
              </a:endParaRPr>
            </a:p>
          </p:txBody>
        </p:sp>
        <p:sp>
          <p:nvSpPr>
            <p:cNvPr id="34" name="TextBox 33"/>
            <p:cNvSpPr txBox="1"/>
            <p:nvPr/>
          </p:nvSpPr>
          <p:spPr>
            <a:xfrm rot="18314865">
              <a:off x="4221438" y="3453882"/>
              <a:ext cx="390980" cy="276999"/>
            </a:xfrm>
            <a:prstGeom prst="rect">
              <a:avLst/>
            </a:prstGeom>
            <a:noFill/>
          </p:spPr>
          <p:txBody>
            <a:bodyPr wrap="square" rtlCol="0">
              <a:spAutoFit/>
            </a:bodyPr>
            <a:lstStyle/>
            <a:p>
              <a:r>
                <a:rPr lang="en-US" sz="1200" i="1" dirty="0" err="1" smtClean="0">
                  <a:latin typeface="Cambria Math"/>
                  <a:ea typeface="Cambria Math"/>
                  <a:cs typeface="Times New Roman" pitchFamily="18" charset="0"/>
                </a:rPr>
                <a:t>R</a:t>
              </a:r>
              <a:r>
                <a:rPr lang="en-US" sz="1200" i="1" baseline="-25000" dirty="0" err="1" smtClean="0">
                  <a:latin typeface="Cambria Math"/>
                  <a:ea typeface="Cambria Math"/>
                  <a:cs typeface="Times New Roman" pitchFamily="18" charset="0"/>
                </a:rPr>
                <a:t>ij</a:t>
              </a:r>
              <a:endParaRPr lang="en-US" sz="1200" i="1" baseline="-25000" dirty="0">
                <a:latin typeface="Cambria Math" pitchFamily="18" charset="0"/>
                <a:ea typeface="Cambria Math" pitchFamily="18" charset="0"/>
                <a:cs typeface="Times New Roman"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562600"/>
          </a:xfrm>
        </p:spPr>
        <p:txBody>
          <a:bodyPr>
            <a:normAutofit/>
          </a:bodyPr>
          <a:lstStyle/>
          <a:p>
            <a:pPr lvl="0">
              <a:defRPr/>
            </a:pPr>
            <a:r>
              <a:rPr lang="en-US" dirty="0" smtClean="0">
                <a:latin typeface="Times New Roman" pitchFamily="18" charset="0"/>
                <a:cs typeface="Times New Roman" pitchFamily="18" charset="0"/>
              </a:rPr>
              <a:t>more complicated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2</a:t>
            </a:r>
            <a:r>
              <a:rPr lang="en-US" dirty="0" smtClean="0">
                <a:latin typeface="Times New Roman" pitchFamily="18" charset="0"/>
                <a:cs typeface="Times New Roman" pitchFamily="18" charset="0"/>
              </a:rPr>
              <a:t> subject to </a:t>
            </a:r>
            <a:r>
              <a:rPr lang="en-US" b="1" dirty="0" err="1" smtClean="0">
                <a:latin typeface="Cambria Math" pitchFamily="18" charset="0"/>
                <a:ea typeface="Cambria Math" pitchFamily="18" charset="0"/>
                <a:cs typeface="Times New Roman" pitchFamily="18" charset="0"/>
              </a:rPr>
              <a:t>Hm</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3687762"/>
          </a:xfrm>
        </p:spPr>
        <p:txBody>
          <a:bodyPr>
            <a:normAutofit/>
          </a:bodyPr>
          <a:lstStyle/>
          <a:p>
            <a:r>
              <a:rPr lang="en-US" dirty="0" smtClean="0">
                <a:latin typeface="Times New Roman" pitchFamily="18" charset="0"/>
                <a:cs typeface="Times New Roman" pitchFamily="18" charset="0"/>
              </a:rPr>
              <a:t>this problem is solved by transformation to the previous problem</a:t>
            </a:r>
            <a:endParaRPr lang="en-US"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990600" y="1066800"/>
            <a:ext cx="6803571" cy="1371600"/>
          </a:xfrm>
          <a:prstGeom prst="rect">
            <a:avLst/>
          </a:prstGeom>
          <a:noFill/>
          <a:ln w="9525">
            <a:noFill/>
            <a:miter lim="800000"/>
            <a:headEnd/>
            <a:tailEnd/>
          </a:ln>
        </p:spPr>
      </p:pic>
      <p:sp>
        <p:nvSpPr>
          <p:cNvPr id="5" name="Title 1"/>
          <p:cNvSpPr>
            <a:spLocks noGrp="1"/>
          </p:cNvSpPr>
          <p:nvPr>
            <p:ph type="title"/>
          </p:nvPr>
        </p:nvSpPr>
        <p:spPr>
          <a:xfrm>
            <a:off x="381000" y="228600"/>
            <a:ext cx="8229600" cy="914400"/>
          </a:xfrm>
        </p:spPr>
        <p:txBody>
          <a:bodyPr>
            <a:normAutofit/>
          </a:bodyPr>
          <a:lstStyle/>
          <a:p>
            <a:r>
              <a:rPr lang="en-US" dirty="0" smtClean="0">
                <a:latin typeface="Times New Roman" pitchFamily="18" charset="0"/>
                <a:cs typeface="Times New Roman" pitchFamily="18" charset="0"/>
              </a:rPr>
              <a:t>solve by non-negative least squares</a:t>
            </a:r>
            <a:endParaRPr lang="en-US" dirty="0">
              <a:latin typeface="Times New Roman" pitchFamily="18" charset="0"/>
              <a:cs typeface="Times New Roman" pitchFamily="18" charset="0"/>
            </a:endParaRPr>
          </a:p>
        </p:txBody>
      </p:sp>
      <p:sp>
        <p:nvSpPr>
          <p:cNvPr id="6" name="Title 1"/>
          <p:cNvSpPr txBox="1">
            <a:spLocks/>
          </p:cNvSpPr>
          <p:nvPr/>
        </p:nvSpPr>
        <p:spPr>
          <a:xfrm>
            <a:off x="609600" y="34290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then</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compute </a:t>
            </a:r>
            <a:r>
              <a:rPr kumimoji="0" lang="en-US" sz="440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457200" y="55626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with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e</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G’m</a:t>
            </a:r>
            <a:r>
              <a:rPr kumimoji="0" lang="en-US" sz="44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440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pic>
        <p:nvPicPr>
          <p:cNvPr id="4100" name="Picture 4"/>
          <p:cNvPicPr>
            <a:picLocks noChangeAspect="1" noChangeArrowheads="1"/>
          </p:cNvPicPr>
          <p:nvPr/>
        </p:nvPicPr>
        <p:blipFill>
          <a:blip r:embed="rId4" cstate="print"/>
          <a:srcRect/>
          <a:stretch>
            <a:fillRect/>
          </a:stretch>
        </p:blipFill>
        <p:spPr bwMode="auto">
          <a:xfrm>
            <a:off x="3200400" y="4572000"/>
            <a:ext cx="2758970" cy="762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In </a:t>
            </a:r>
            <a:r>
              <a:rPr lang="en-US" dirty="0" err="1" smtClean="0">
                <a:latin typeface="Times New Roman" pitchFamily="18" charset="0"/>
                <a:ea typeface="Cambria Math" pitchFamily="18" charset="0"/>
                <a:cs typeface="Times New Roman" pitchFamily="18" charset="0"/>
              </a:rPr>
              <a:t>MatLab</a:t>
            </a:r>
            <a:endParaRPr lang="en-US" dirty="0">
              <a:latin typeface="Times New Roman" pitchFamily="18" charset="0"/>
              <a:ea typeface="Cambria Math" pitchFamily="18" charset="0"/>
              <a:cs typeface="Times New Roman"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609600" y="2133600"/>
            <a:ext cx="7992836" cy="25146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92929" y="2371708"/>
            <a:ext cx="8270071" cy="2200292"/>
            <a:chOff x="211939" y="685800"/>
            <a:chExt cx="8270071" cy="2200292"/>
          </a:xfrm>
        </p:grpSpPr>
        <p:pic>
          <p:nvPicPr>
            <p:cNvPr id="2050" name="Picture 2"/>
            <p:cNvPicPr>
              <a:picLocks noChangeAspect="1" noChangeArrowheads="1"/>
            </p:cNvPicPr>
            <p:nvPr/>
          </p:nvPicPr>
          <p:blipFill>
            <a:blip r:embed="rId3" cstate="print"/>
            <a:srcRect l="18696" t="14781" r="38406" b="20554"/>
            <a:stretch>
              <a:fillRect/>
            </a:stretch>
          </p:blipFill>
          <p:spPr bwMode="auto">
            <a:xfrm>
              <a:off x="304800" y="952500"/>
              <a:ext cx="1760766" cy="166703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l="33768" t="16628" r="23333" b="18707"/>
            <a:stretch>
              <a:fillRect/>
            </a:stretch>
          </p:blipFill>
          <p:spPr bwMode="auto">
            <a:xfrm>
              <a:off x="2352644" y="952500"/>
              <a:ext cx="1760807" cy="1667038"/>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l="41884" t="16628" r="16377" b="20554"/>
            <a:stretch>
              <a:fillRect/>
            </a:stretch>
          </p:blipFill>
          <p:spPr bwMode="auto">
            <a:xfrm>
              <a:off x="4400529" y="976308"/>
              <a:ext cx="1713194" cy="1619423"/>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cstate="print"/>
            <a:srcRect l="40725" t="14781" r="17536" b="20554"/>
            <a:stretch>
              <a:fillRect/>
            </a:stretch>
          </p:blipFill>
          <p:spPr bwMode="auto">
            <a:xfrm>
              <a:off x="6400800" y="952500"/>
              <a:ext cx="1713194" cy="1667038"/>
            </a:xfrm>
            <a:prstGeom prst="rect">
              <a:avLst/>
            </a:prstGeom>
            <a:noFill/>
            <a:ln w="9525">
              <a:noFill/>
              <a:miter lim="800000"/>
              <a:headEnd/>
              <a:tailEnd/>
            </a:ln>
            <a:effectLst/>
          </p:spPr>
        </p:pic>
        <p:cxnSp>
          <p:nvCxnSpPr>
            <p:cNvPr id="9" name="Straight Connector 8"/>
            <p:cNvCxnSpPr/>
            <p:nvPr/>
          </p:nvCxnSpPr>
          <p:spPr>
            <a:xfrm flipV="1">
              <a:off x="2438400" y="990600"/>
              <a:ext cx="1752600" cy="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593058" y="1831183"/>
              <a:ext cx="170973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695326"/>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15" name="TextBox 14"/>
            <p:cNvSpPr txBox="1"/>
            <p:nvPr/>
          </p:nvSpPr>
          <p:spPr>
            <a:xfrm>
              <a:off x="2286000" y="2590792"/>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cxnSp>
          <p:nvCxnSpPr>
            <p:cNvPr id="16" name="Straight Connector 15"/>
            <p:cNvCxnSpPr/>
            <p:nvPr/>
          </p:nvCxnSpPr>
          <p:spPr>
            <a:xfrm flipV="1">
              <a:off x="364339" y="1008901"/>
              <a:ext cx="1752600" cy="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81003" y="1849484"/>
              <a:ext cx="170973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88339" y="713627"/>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19" name="TextBox 18"/>
            <p:cNvSpPr txBox="1"/>
            <p:nvPr/>
          </p:nvSpPr>
          <p:spPr>
            <a:xfrm>
              <a:off x="211939" y="2609093"/>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cxnSp>
          <p:nvCxnSpPr>
            <p:cNvPr id="20" name="Straight Connector 19"/>
            <p:cNvCxnSpPr/>
            <p:nvPr/>
          </p:nvCxnSpPr>
          <p:spPr>
            <a:xfrm flipV="1">
              <a:off x="4424460" y="1002631"/>
              <a:ext cx="1752600" cy="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79118" y="1843214"/>
              <a:ext cx="170973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8460" y="707357"/>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23" name="TextBox 22"/>
            <p:cNvSpPr txBox="1"/>
            <p:nvPr/>
          </p:nvSpPr>
          <p:spPr>
            <a:xfrm>
              <a:off x="4272060" y="2602823"/>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cxnSp>
          <p:nvCxnSpPr>
            <p:cNvPr id="24" name="Straight Connector 23"/>
            <p:cNvCxnSpPr/>
            <p:nvPr/>
          </p:nvCxnSpPr>
          <p:spPr>
            <a:xfrm flipV="1">
              <a:off x="6424610" y="981074"/>
              <a:ext cx="1752600" cy="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579268" y="1821657"/>
              <a:ext cx="1709735"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948610" y="685800"/>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27" name="TextBox 26"/>
            <p:cNvSpPr txBox="1"/>
            <p:nvPr/>
          </p:nvSpPr>
          <p:spPr>
            <a:xfrm>
              <a:off x="6272210" y="2581266"/>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sp>
          <p:nvSpPr>
            <p:cNvPr id="28" name="TextBox 27"/>
            <p:cNvSpPr txBox="1"/>
            <p:nvPr/>
          </p:nvSpPr>
          <p:spPr>
            <a:xfrm>
              <a:off x="379025" y="2328550"/>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29" name="TextBox 28"/>
            <p:cNvSpPr txBox="1"/>
            <p:nvPr/>
          </p:nvSpPr>
          <p:spPr>
            <a:xfrm>
              <a:off x="274125" y="685800"/>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0</a:t>
              </a:r>
              <a:endParaRPr lang="en-US" sz="1200" i="1" dirty="0">
                <a:latin typeface="Cambria Math" pitchFamily="18" charset="0"/>
                <a:ea typeface="Cambria Math" pitchFamily="18" charset="0"/>
                <a:cs typeface="Times New Roman" pitchFamily="18" charset="0"/>
              </a:endParaRPr>
            </a:p>
          </p:txBody>
        </p:sp>
        <p:sp>
          <p:nvSpPr>
            <p:cNvPr id="32" name="TextBox 31"/>
            <p:cNvSpPr txBox="1"/>
            <p:nvPr/>
          </p:nvSpPr>
          <p:spPr>
            <a:xfrm>
              <a:off x="2367150" y="685800"/>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 </a:t>
              </a:r>
              <a:r>
                <a:rPr lang="en-US" sz="1200" i="1" dirty="0" smtClean="0">
                  <a:latin typeface="Cambria Math"/>
                  <a:ea typeface="Cambria Math"/>
                  <a:cs typeface="Times New Roman" pitchFamily="18" charset="0"/>
                </a:rPr>
                <a:t>½</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1</a:t>
              </a:r>
              <a:endParaRPr lang="en-US" sz="1200" i="1" dirty="0">
                <a:latin typeface="Cambria Math" pitchFamily="18" charset="0"/>
                <a:ea typeface="Cambria Math" pitchFamily="18" charset="0"/>
                <a:cs typeface="Times New Roman" pitchFamily="18" charset="0"/>
              </a:endParaRPr>
            </a:p>
          </p:txBody>
        </p:sp>
        <p:sp>
          <p:nvSpPr>
            <p:cNvPr id="33" name="TextBox 32"/>
            <p:cNvSpPr txBox="1"/>
            <p:nvPr/>
          </p:nvSpPr>
          <p:spPr>
            <a:xfrm>
              <a:off x="4343400" y="685800"/>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0.2</a:t>
              </a:r>
              <a:endParaRPr lang="en-US" sz="1200" i="1" dirty="0">
                <a:latin typeface="Cambria Math" pitchFamily="18" charset="0"/>
                <a:ea typeface="Cambria Math" pitchFamily="18" charset="0"/>
                <a:cs typeface="Times New Roman" pitchFamily="18" charset="0"/>
              </a:endParaRPr>
            </a:p>
          </p:txBody>
        </p:sp>
        <p:sp>
          <p:nvSpPr>
            <p:cNvPr id="34" name="TextBox 33"/>
            <p:cNvSpPr txBox="1"/>
            <p:nvPr/>
          </p:nvSpPr>
          <p:spPr>
            <a:xfrm>
              <a:off x="6305800" y="685800"/>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(D) Intersection</a:t>
              </a:r>
              <a:endParaRPr lang="en-US" sz="1200" dirty="0">
                <a:latin typeface="Cambria Math" pitchFamily="18" charset="0"/>
                <a:ea typeface="Cambria Math" pitchFamily="18" charset="0"/>
                <a:cs typeface="Times New Roman" pitchFamily="18" charset="0"/>
              </a:endParaRPr>
            </a:p>
          </p:txBody>
        </p:sp>
        <p:sp>
          <p:nvSpPr>
            <p:cNvPr id="35" name="TextBox 34"/>
            <p:cNvSpPr txBox="1"/>
            <p:nvPr/>
          </p:nvSpPr>
          <p:spPr>
            <a:xfrm>
              <a:off x="2514600" y="2328550"/>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36" name="TextBox 35"/>
            <p:cNvSpPr txBox="1"/>
            <p:nvPr/>
          </p:nvSpPr>
          <p:spPr>
            <a:xfrm>
              <a:off x="4439400" y="2340425"/>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37" name="TextBox 36"/>
            <p:cNvSpPr txBox="1"/>
            <p:nvPr/>
          </p:nvSpPr>
          <p:spPr>
            <a:xfrm>
              <a:off x="6574975" y="2316675"/>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38" name="TextBox 37"/>
            <p:cNvSpPr txBox="1"/>
            <p:nvPr/>
          </p:nvSpPr>
          <p:spPr>
            <a:xfrm>
              <a:off x="1149925" y="971800"/>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infeasible</a:t>
              </a:r>
              <a:endParaRPr lang="en-US" sz="1200" dirty="0">
                <a:solidFill>
                  <a:schemeClr val="bg1"/>
                </a:solidFill>
                <a:latin typeface="Times New Roman" pitchFamily="18" charset="0"/>
                <a:cs typeface="Times New Roman" pitchFamily="18" charset="0"/>
              </a:endParaRPr>
            </a:p>
          </p:txBody>
        </p:sp>
        <p:sp>
          <p:nvSpPr>
            <p:cNvPr id="39" name="TextBox 38"/>
            <p:cNvSpPr txBox="1"/>
            <p:nvPr/>
          </p:nvSpPr>
          <p:spPr>
            <a:xfrm>
              <a:off x="2402775" y="954975"/>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infeasible</a:t>
              </a:r>
              <a:endParaRPr lang="en-US" sz="1200" dirty="0">
                <a:solidFill>
                  <a:schemeClr val="bg1"/>
                </a:solidFill>
                <a:latin typeface="Times New Roman" pitchFamily="18" charset="0"/>
                <a:cs typeface="Times New Roman" pitchFamily="18" charset="0"/>
              </a:endParaRPr>
            </a:p>
          </p:txBody>
        </p:sp>
        <p:sp>
          <p:nvSpPr>
            <p:cNvPr id="40" name="TextBox 39"/>
            <p:cNvSpPr txBox="1"/>
            <p:nvPr/>
          </p:nvSpPr>
          <p:spPr>
            <a:xfrm>
              <a:off x="4419600" y="938150"/>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infeasible</a:t>
              </a:r>
              <a:endParaRPr lang="en-US" sz="1200" dirty="0">
                <a:solidFill>
                  <a:schemeClr val="bg1"/>
                </a:solidFill>
                <a:latin typeface="Times New Roman" pitchFamily="18" charset="0"/>
                <a:cs typeface="Times New Roman" pitchFamily="18" charset="0"/>
              </a:endParaRPr>
            </a:p>
          </p:txBody>
        </p:sp>
        <p:sp>
          <p:nvSpPr>
            <p:cNvPr id="41" name="TextBox 40"/>
            <p:cNvSpPr txBox="1"/>
            <p:nvPr/>
          </p:nvSpPr>
          <p:spPr>
            <a:xfrm>
              <a:off x="7236025" y="943100"/>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infeasible</a:t>
              </a:r>
              <a:endParaRPr lang="en-US" sz="1200" dirty="0">
                <a:solidFill>
                  <a:schemeClr val="bg1"/>
                </a:solidFill>
                <a:latin typeface="Times New Roman" pitchFamily="18" charset="0"/>
                <a:cs typeface="Times New Roman" pitchFamily="18" charset="0"/>
              </a:endParaRPr>
            </a:p>
          </p:txBody>
        </p:sp>
        <p:sp>
          <p:nvSpPr>
            <p:cNvPr id="42" name="Oval 41"/>
            <p:cNvSpPr/>
            <p:nvPr/>
          </p:nvSpPr>
          <p:spPr>
            <a:xfrm>
              <a:off x="6924675" y="1428750"/>
              <a:ext cx="114300" cy="114300"/>
            </a:xfrm>
            <a:prstGeom prst="ellipse">
              <a:avLst/>
            </a:prstGeom>
            <a:solidFill>
              <a:srgbClr val="1BFC10"/>
            </a:solidFill>
            <a:ln>
              <a:solidFill>
                <a:srgbClr val="1BF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010400" y="1333500"/>
              <a:ext cx="990600" cy="276999"/>
            </a:xfrm>
            <a:prstGeom prst="rect">
              <a:avLst/>
            </a:prstGeom>
            <a:noFill/>
          </p:spPr>
          <p:txBody>
            <a:bodyPr wrap="square" rtlCol="0">
              <a:spAutoFit/>
            </a:bodyPr>
            <a:lstStyle/>
            <a:p>
              <a:r>
                <a:rPr lang="en-US" sz="1200" b="1" dirty="0" err="1" smtClean="0">
                  <a:solidFill>
                    <a:schemeClr val="bg1"/>
                  </a:solidFill>
                  <a:latin typeface="Cambria Math" pitchFamily="18" charset="0"/>
                  <a:ea typeface="Cambria Math" pitchFamily="18" charset="0"/>
                  <a:cs typeface="Times New Roman" pitchFamily="18" charset="0"/>
                </a:rPr>
                <a:t>m</a:t>
              </a:r>
              <a:r>
                <a:rPr lang="en-US" sz="1200" baseline="30000" dirty="0" err="1" smtClean="0">
                  <a:solidFill>
                    <a:schemeClr val="bg1"/>
                  </a:solidFill>
                  <a:latin typeface="Cambria Math" pitchFamily="18" charset="0"/>
                  <a:ea typeface="Cambria Math" pitchFamily="18" charset="0"/>
                  <a:cs typeface="Times New Roman" pitchFamily="18" charset="0"/>
                </a:rPr>
                <a:t>est</a:t>
              </a:r>
              <a:endParaRPr lang="en-US" sz="1200" dirty="0">
                <a:solidFill>
                  <a:schemeClr val="bg1"/>
                </a:solidFill>
                <a:latin typeface="Times New Roman" pitchFamily="18" charset="0"/>
                <a:cs typeface="Times New Roman" pitchFamily="18"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5562600"/>
          </a:xfrm>
        </p:spPr>
        <p:txBody>
          <a:bodyPr>
            <a:normAutofit/>
          </a:bodyPr>
          <a:lstStyle/>
          <a:p>
            <a:pPr lvl="0">
              <a:defRPr/>
            </a:pPr>
            <a:r>
              <a:rPr lang="en-US" dirty="0" smtClean="0">
                <a:latin typeface="Times New Roman" pitchFamily="18" charset="0"/>
                <a:cs typeface="Times New Roman" pitchFamily="18" charset="0"/>
              </a:rPr>
              <a:t>yet more complicated case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minimize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2</a:t>
            </a:r>
            <a:r>
              <a:rPr lang="en-US" dirty="0" smtClean="0">
                <a:latin typeface="Times New Roman" pitchFamily="18" charset="0"/>
                <a:cs typeface="Times New Roman" pitchFamily="18" charset="0"/>
              </a:rPr>
              <a:t> subject to </a:t>
            </a:r>
            <a:r>
              <a:rPr lang="en-US" b="1" dirty="0" err="1" smtClean="0">
                <a:latin typeface="Cambria Math" pitchFamily="18" charset="0"/>
                <a:ea typeface="Cambria Math" pitchFamily="18" charset="0"/>
                <a:cs typeface="Times New Roman" pitchFamily="18" charset="0"/>
              </a:rPr>
              <a:t>Hm</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5287962"/>
          </a:xfrm>
        </p:spPr>
        <p:txBody>
          <a:bodyPr>
            <a:normAutofit/>
          </a:bodyPr>
          <a:lstStyle/>
          <a:p>
            <a:r>
              <a:rPr lang="en-US" i="1" dirty="0" smtClean="0">
                <a:latin typeface="Times New Roman" pitchFamily="18" charset="0"/>
                <a:cs typeface="Times New Roman" pitchFamily="18" charset="0"/>
              </a:rPr>
              <a:t>natural</a:t>
            </a:r>
            <a:r>
              <a:rPr lang="en-US" dirty="0" smtClean="0">
                <a:latin typeface="Times New Roman" pitchFamily="18" charset="0"/>
                <a:cs typeface="Times New Roman" pitchFamily="18" charset="0"/>
              </a:rPr>
              <a:t> 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determine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by solving </a:t>
            </a:r>
            <a:r>
              <a:rPr lang="en-US" b="1" dirty="0" err="1" smtClean="0">
                <a:latin typeface="Cambria Math" pitchFamily="18" charset="0"/>
                <a:ea typeface="Cambria Math" pitchFamily="18" charset="0"/>
                <a:cs typeface="Times New Roman" pitchFamily="18" charset="0"/>
              </a:rPr>
              <a:t>d</a:t>
            </a:r>
            <a:r>
              <a:rPr lang="en-US" baseline="-25000" dirty="0" err="1" smtClean="0">
                <a:latin typeface="Cambria Math" pitchFamily="18" charset="0"/>
                <a:ea typeface="Cambria Math" pitchFamily="18" charset="0"/>
                <a:cs typeface="Times New Roman" pitchFamily="18" charset="0"/>
              </a:rPr>
              <a:t>p</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Gm</a:t>
            </a:r>
            <a:r>
              <a:rPr lang="en-US" baseline="-25000" dirty="0" err="1"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=0</a:t>
            </a:r>
            <a:br>
              <a:rPr lang="en-US" dirty="0" smtClean="0">
                <a:latin typeface="Cambria Math"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set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=0</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Freeform 2"/>
          <p:cNvSpPr/>
          <p:nvPr/>
        </p:nvSpPr>
        <p:spPr>
          <a:xfrm>
            <a:off x="6821714" y="3425371"/>
            <a:ext cx="1074057" cy="1509486"/>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5" name="Rectangle 4"/>
          <p:cNvSpPr/>
          <p:nvPr/>
        </p:nvSpPr>
        <p:spPr>
          <a:xfrm>
            <a:off x="5486400" y="5029200"/>
            <a:ext cx="3886200" cy="1077218"/>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error reduced to its minimum </a:t>
            </a:r>
            <a:r>
              <a:rPr lang="en-US" sz="3200" dirty="0" smtClean="0">
                <a:solidFill>
                  <a:srgbClr val="FF0000"/>
                </a:solidFill>
                <a:latin typeface="Cambria Math" pitchFamily="18" charset="0"/>
                <a:ea typeface="Cambria Math" pitchFamily="18" charset="0"/>
                <a:cs typeface="Times New Roman" pitchFamily="18" charset="0"/>
              </a:rPr>
              <a:t>E=</a:t>
            </a:r>
            <a:r>
              <a:rPr lang="en-US" sz="3200" b="1" dirty="0" smtClean="0">
                <a:solidFill>
                  <a:srgbClr val="FF0000"/>
                </a:solidFill>
                <a:latin typeface="Cambria Math" pitchFamily="18" charset="0"/>
                <a:ea typeface="Cambria Math" pitchFamily="18" charset="0"/>
                <a:cs typeface="Times New Roman" pitchFamily="18" charset="0"/>
              </a:rPr>
              <a:t>e</a:t>
            </a:r>
            <a:r>
              <a:rPr lang="en-US" sz="3200" baseline="-25000" dirty="0" smtClean="0">
                <a:solidFill>
                  <a:srgbClr val="FF0000"/>
                </a:solidFill>
                <a:latin typeface="Cambria Math" pitchFamily="18" charset="0"/>
                <a:ea typeface="Cambria Math" pitchFamily="18" charset="0"/>
                <a:cs typeface="Times New Roman" pitchFamily="18" charset="0"/>
              </a:rPr>
              <a:t>0</a:t>
            </a:r>
            <a:r>
              <a:rPr lang="en-US" sz="3200" baseline="30000" dirty="0" smtClean="0">
                <a:solidFill>
                  <a:srgbClr val="FF0000"/>
                </a:solidFill>
                <a:latin typeface="Cambria Math" pitchFamily="18" charset="0"/>
                <a:ea typeface="Cambria Math" pitchFamily="18" charset="0"/>
                <a:cs typeface="Times New Roman" pitchFamily="18" charset="0"/>
              </a:rPr>
              <a:t>T</a:t>
            </a:r>
            <a:r>
              <a:rPr lang="en-US" sz="3200" b="1" dirty="0" smtClean="0">
                <a:solidFill>
                  <a:srgbClr val="FF0000"/>
                </a:solidFill>
                <a:latin typeface="Cambria Math" pitchFamily="18" charset="0"/>
                <a:ea typeface="Cambria Math" pitchFamily="18" charset="0"/>
                <a:cs typeface="Times New Roman" pitchFamily="18" charset="0"/>
              </a:rPr>
              <a:t>e</a:t>
            </a:r>
            <a:r>
              <a:rPr lang="en-US" sz="3200" baseline="-25000" dirty="0" smtClean="0">
                <a:solidFill>
                  <a:srgbClr val="FF0000"/>
                </a:solidFill>
                <a:latin typeface="Cambria Math" pitchFamily="18" charset="0"/>
                <a:ea typeface="Cambria Math" pitchFamily="18" charset="0"/>
                <a:cs typeface="Times New Roman" pitchFamily="18" charset="0"/>
              </a:rPr>
              <a:t>0</a:t>
            </a:r>
            <a:endParaRPr lang="en-US" sz="3200" baseline="-25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3687762"/>
          </a:xfrm>
        </p:spPr>
        <p:txBody>
          <a:bodyPr>
            <a:normAutofit/>
          </a:bodyPr>
          <a:lstStyle/>
          <a:p>
            <a:r>
              <a:rPr lang="en-US" dirty="0" smtClean="0">
                <a:latin typeface="Times New Roman" pitchFamily="18" charset="0"/>
                <a:cs typeface="Times New Roman" pitchFamily="18" charset="0"/>
              </a:rPr>
              <a:t>this problem is solved by transformation to the previous problem</a:t>
            </a:r>
            <a:endParaRPr lang="en-US"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10668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minimize ||</a:t>
            </a:r>
            <a:r>
              <a:rPr kumimoji="0" lang="en-US" sz="4400" b="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subject to </a:t>
            </a:r>
            <a:r>
              <a:rPr kumimoji="0" lang="en-US" sz="4400" b="1" i="0" u="none" strike="noStrike" kern="1200" cap="none" spc="0" normalizeH="0" noProof="0" dirty="0" err="1" smtClean="0">
                <a:ln>
                  <a:noFill/>
                </a:ln>
                <a:solidFill>
                  <a:schemeClr val="tx1"/>
                </a:solidFill>
                <a:effectLst/>
                <a:uLnTx/>
                <a:uFillTx/>
                <a:latin typeface="Cambria Math" pitchFamily="18" charset="0"/>
                <a:ea typeface="Cambria Math" pitchFamily="18" charset="0"/>
                <a:cs typeface="Times New Roman" pitchFamily="18" charset="0"/>
              </a:rPr>
              <a:t>H</a:t>
            </a:r>
            <a:r>
              <a:rPr kumimoji="0" lang="en-US" sz="4400" b="0" i="0" u="none" strike="noStrike" kern="1200" cap="none" spc="0" normalizeH="0" noProof="0" dirty="0" err="1"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400" b="1" i="0" u="none" strike="noStrike" kern="1200" cap="none" spc="0" normalizeH="0" noProof="0" dirty="0" err="1" smtClean="0">
                <a:ln>
                  <a:noFill/>
                </a:ln>
                <a:solidFill>
                  <a:schemeClr val="tx1"/>
                </a:solidFill>
                <a:effectLst/>
                <a:uLnTx/>
                <a:uFillTx/>
                <a:latin typeface="Cambria Math" pitchFamily="18" charset="0"/>
                <a:ea typeface="Cambria Math" pitchFamily="18" charset="0"/>
                <a:cs typeface="Times New Roman" pitchFamily="18" charset="0"/>
              </a:rPr>
              <a:t>m</a:t>
            </a:r>
            <a:r>
              <a:rPr lang="en-US" sz="4400" dirty="0" smtClean="0">
                <a:latin typeface="Cambria Math" pitchFamily="18" charset="0"/>
                <a:ea typeface="Cambria Math" pitchFamily="18" charset="0"/>
                <a:cs typeface="Times New Roman" pitchFamily="18" charset="0"/>
              </a:rPr>
              <a:t>’≥</a:t>
            </a:r>
            <a:r>
              <a:rPr lang="en-US" sz="4400" b="1" dirty="0" smtClean="0">
                <a:latin typeface="Cambria Math" pitchFamily="18" charset="0"/>
                <a:ea typeface="Cambria Math" pitchFamily="18" charset="0"/>
                <a:cs typeface="Times New Roman" pitchFamily="18" charset="0"/>
              </a:rPr>
              <a:t>h</a:t>
            </a:r>
            <a:r>
              <a:rPr lang="en-US" sz="4400" dirty="0" smtClean="0">
                <a:latin typeface="Cambria Math" pitchFamily="18" charset="0"/>
                <a:ea typeface="Cambria Math" pitchFamily="18" charset="0"/>
                <a:cs typeface="Times New Roman" pitchFamily="18" charset="0"/>
              </a:rPr>
              <a:t>’</a:t>
            </a:r>
            <a:endParaRPr kumimoji="0" lang="en-US" sz="44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8" name="Title 1"/>
          <p:cNvSpPr txBox="1">
            <a:spLocks/>
          </p:cNvSpPr>
          <p:nvPr/>
        </p:nvSpPr>
        <p:spPr>
          <a:xfrm>
            <a:off x="609600" y="41910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and</a:t>
            </a:r>
            <a:endParaRPr kumimoji="0" lang="en-US" sz="440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28600" y="3276600"/>
            <a:ext cx="8754533" cy="838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28600" y="5181600"/>
            <a:ext cx="8458200" cy="685800"/>
          </a:xfrm>
          <a:prstGeom prst="rect">
            <a:avLst/>
          </a:prstGeom>
          <a:noFill/>
          <a:ln w="9525">
            <a:noFill/>
            <a:miter lim="800000"/>
            <a:headEnd/>
            <a:tailEnd/>
          </a:ln>
        </p:spPr>
      </p:pic>
      <p:sp>
        <p:nvSpPr>
          <p:cNvPr id="9" name="Rectangle 8"/>
          <p:cNvSpPr/>
          <p:nvPr/>
        </p:nvSpPr>
        <p:spPr>
          <a:xfrm>
            <a:off x="5105400" y="5562600"/>
            <a:ext cx="76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533400" y="2438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where</a:t>
            </a:r>
            <a:endParaRPr kumimoji="0" lang="en-US" sz="440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a:grpSpLocks noChangeAspect="1"/>
          </p:cNvGrpSpPr>
          <p:nvPr/>
        </p:nvGrpSpPr>
        <p:grpSpPr>
          <a:xfrm>
            <a:off x="44244" y="1676400"/>
            <a:ext cx="9228046" cy="3600450"/>
            <a:chOff x="457200" y="1759803"/>
            <a:chExt cx="6835589" cy="2667000"/>
          </a:xfrm>
        </p:grpSpPr>
        <p:pic>
          <p:nvPicPr>
            <p:cNvPr id="1027" name="Picture 3"/>
            <p:cNvPicPr>
              <a:picLocks noChangeAspect="1" noChangeArrowheads="1"/>
            </p:cNvPicPr>
            <p:nvPr/>
          </p:nvPicPr>
          <p:blipFill>
            <a:blip r:embed="rId3" cstate="print"/>
            <a:srcRect l="23795" t="34126" r="43541" b="37841"/>
            <a:stretch>
              <a:fillRect/>
            </a:stretch>
          </p:blipFill>
          <p:spPr bwMode="auto">
            <a:xfrm>
              <a:off x="762000" y="2293203"/>
              <a:ext cx="3899969" cy="1828800"/>
            </a:xfrm>
            <a:prstGeom prst="rect">
              <a:avLst/>
            </a:prstGeom>
            <a:noFill/>
            <a:ln w="9525">
              <a:noFill/>
              <a:miter lim="800000"/>
              <a:headEnd/>
              <a:tailEnd/>
            </a:ln>
            <a:effectLst/>
          </p:spPr>
        </p:pic>
        <p:cxnSp>
          <p:nvCxnSpPr>
            <p:cNvPr id="9" name="Straight Connector 8"/>
            <p:cNvCxnSpPr/>
            <p:nvPr/>
          </p:nvCxnSpPr>
          <p:spPr>
            <a:xfrm flipV="1">
              <a:off x="2895600" y="2369403"/>
              <a:ext cx="1752600" cy="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86074" y="2355118"/>
              <a:ext cx="1" cy="184785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200" y="4122003"/>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cxnSp>
          <p:nvCxnSpPr>
            <p:cNvPr id="16" name="Straight Connector 15"/>
            <p:cNvCxnSpPr/>
            <p:nvPr/>
          </p:nvCxnSpPr>
          <p:spPr>
            <a:xfrm>
              <a:off x="821539" y="2363891"/>
              <a:ext cx="1845461" cy="551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1065" y="2354367"/>
              <a:ext cx="2373" cy="186765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9837" y="2088410"/>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19" name="TextBox 18"/>
            <p:cNvSpPr txBox="1"/>
            <p:nvPr/>
          </p:nvSpPr>
          <p:spPr>
            <a:xfrm>
              <a:off x="669139" y="4149804"/>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sp>
          <p:nvSpPr>
            <p:cNvPr id="28" name="TextBox 27"/>
            <p:cNvSpPr txBox="1"/>
            <p:nvPr/>
          </p:nvSpPr>
          <p:spPr>
            <a:xfrm>
              <a:off x="836225" y="3707353"/>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29" name="TextBox 28"/>
            <p:cNvSpPr txBox="1"/>
            <p:nvPr/>
          </p:nvSpPr>
          <p:spPr>
            <a:xfrm>
              <a:off x="533400" y="1759803"/>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i="1" dirty="0">
                <a:latin typeface="Cambria Math" pitchFamily="18" charset="0"/>
                <a:ea typeface="Cambria Math" pitchFamily="18" charset="0"/>
                <a:cs typeface="Times New Roman" pitchFamily="18" charset="0"/>
              </a:endParaRPr>
            </a:p>
          </p:txBody>
        </p:sp>
        <p:sp>
          <p:nvSpPr>
            <p:cNvPr id="32" name="TextBox 31"/>
            <p:cNvSpPr txBox="1"/>
            <p:nvPr/>
          </p:nvSpPr>
          <p:spPr>
            <a:xfrm>
              <a:off x="2743200" y="1759803"/>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i="1" dirty="0">
                <a:latin typeface="Cambria Math" pitchFamily="18" charset="0"/>
                <a:ea typeface="Cambria Math" pitchFamily="18" charset="0"/>
                <a:cs typeface="Times New Roman" pitchFamily="18" charset="0"/>
              </a:endParaRPr>
            </a:p>
          </p:txBody>
        </p:sp>
        <p:sp>
          <p:nvSpPr>
            <p:cNvPr id="33" name="TextBox 32"/>
            <p:cNvSpPr txBox="1"/>
            <p:nvPr/>
          </p:nvSpPr>
          <p:spPr>
            <a:xfrm>
              <a:off x="4800600" y="1759803"/>
              <a:ext cx="147155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i="1" dirty="0">
                <a:latin typeface="Cambria Math" pitchFamily="18" charset="0"/>
                <a:ea typeface="Cambria Math" pitchFamily="18" charset="0"/>
                <a:cs typeface="Times New Roman" pitchFamily="18" charset="0"/>
              </a:endParaRPr>
            </a:p>
          </p:txBody>
        </p:sp>
        <p:sp>
          <p:nvSpPr>
            <p:cNvPr id="36" name="TextBox 35"/>
            <p:cNvSpPr txBox="1"/>
            <p:nvPr/>
          </p:nvSpPr>
          <p:spPr>
            <a:xfrm>
              <a:off x="4748683" y="3719228"/>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feasible</a:t>
              </a:r>
              <a:endParaRPr lang="en-US" sz="1200" dirty="0">
                <a:solidFill>
                  <a:schemeClr val="bg1"/>
                </a:solidFill>
                <a:latin typeface="Times New Roman" pitchFamily="18" charset="0"/>
                <a:cs typeface="Times New Roman" pitchFamily="18" charset="0"/>
              </a:endParaRPr>
            </a:p>
          </p:txBody>
        </p:sp>
        <p:sp>
          <p:nvSpPr>
            <p:cNvPr id="38" name="TextBox 37"/>
            <p:cNvSpPr txBox="1"/>
            <p:nvPr/>
          </p:nvSpPr>
          <p:spPr>
            <a:xfrm>
              <a:off x="1607125" y="2350603"/>
              <a:ext cx="990600" cy="276999"/>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infeasible</a:t>
              </a:r>
              <a:endParaRPr lang="en-US" sz="1200" dirty="0">
                <a:solidFill>
                  <a:schemeClr val="bg1"/>
                </a:solidFill>
                <a:latin typeface="Times New Roman" pitchFamily="18" charset="0"/>
                <a:cs typeface="Times New Roman" pitchFamily="18" charset="0"/>
              </a:endParaRPr>
            </a:p>
          </p:txBody>
        </p:sp>
        <p:sp>
          <p:nvSpPr>
            <p:cNvPr id="42" name="Oval 41"/>
            <p:cNvSpPr/>
            <p:nvPr/>
          </p:nvSpPr>
          <p:spPr>
            <a:xfrm>
              <a:off x="3305175" y="2988528"/>
              <a:ext cx="114300" cy="114300"/>
            </a:xfrm>
            <a:prstGeom prst="ellipse">
              <a:avLst/>
            </a:prstGeom>
            <a:solidFill>
              <a:srgbClr val="1BFC10"/>
            </a:solidFill>
            <a:ln>
              <a:solidFill>
                <a:srgbClr val="1BF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262063" y="2988528"/>
              <a:ext cx="114300" cy="114300"/>
            </a:xfrm>
            <a:prstGeom prst="ellipse">
              <a:avLst/>
            </a:prstGeom>
            <a:solidFill>
              <a:srgbClr val="1BFC10"/>
            </a:solidFill>
            <a:ln>
              <a:solidFill>
                <a:srgbClr val="1BF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14400" y="3145691"/>
              <a:ext cx="114300" cy="11430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71800" y="3145691"/>
              <a:ext cx="114300" cy="11430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685800" y="2364640"/>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85800" y="4045803"/>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85800" y="3205221"/>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47953" y="2369403"/>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47953" y="4050566"/>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47953" y="3209984"/>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57200" y="3893395"/>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68" name="TextBox 67"/>
            <p:cNvSpPr txBox="1"/>
            <p:nvPr/>
          </p:nvSpPr>
          <p:spPr>
            <a:xfrm>
              <a:off x="457200" y="3068715"/>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sp>
          <p:nvSpPr>
            <p:cNvPr id="69" name="TextBox 68"/>
            <p:cNvSpPr txBox="1"/>
            <p:nvPr/>
          </p:nvSpPr>
          <p:spPr>
            <a:xfrm>
              <a:off x="457200" y="2217003"/>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0</a:t>
              </a:r>
              <a:endParaRPr lang="en-US" sz="1200" i="1" baseline="-25000" dirty="0">
                <a:latin typeface="Cambria Math" pitchFamily="18" charset="0"/>
                <a:ea typeface="Cambria Math" pitchFamily="18" charset="0"/>
              </a:endParaRPr>
            </a:p>
          </p:txBody>
        </p:sp>
        <p:sp>
          <p:nvSpPr>
            <p:cNvPr id="70" name="TextBox 69"/>
            <p:cNvSpPr txBox="1"/>
            <p:nvPr/>
          </p:nvSpPr>
          <p:spPr>
            <a:xfrm>
              <a:off x="2533652" y="3893395"/>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71" name="TextBox 70"/>
            <p:cNvSpPr txBox="1"/>
            <p:nvPr/>
          </p:nvSpPr>
          <p:spPr>
            <a:xfrm>
              <a:off x="2533652" y="3068715"/>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grpSp>
          <p:nvGrpSpPr>
            <p:cNvPr id="2" name="Group 75"/>
            <p:cNvGrpSpPr/>
            <p:nvPr/>
          </p:nvGrpSpPr>
          <p:grpSpPr>
            <a:xfrm rot="5400000">
              <a:off x="1612107" y="1462151"/>
              <a:ext cx="133350" cy="1681162"/>
              <a:chOff x="381000" y="1138238"/>
              <a:chExt cx="133350" cy="1681162"/>
            </a:xfrm>
          </p:grpSpPr>
          <p:cxnSp>
            <p:nvCxnSpPr>
              <p:cNvPr id="73" name="Straight Connector 72"/>
              <p:cNvCxnSpPr/>
              <p:nvPr/>
            </p:nvCxnSpPr>
            <p:spPr>
              <a:xfrm>
                <a:off x="381000" y="1138238"/>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81000" y="2819400"/>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1000" y="1978818"/>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700089" y="2016973"/>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0</a:t>
              </a:r>
              <a:endParaRPr lang="en-US" sz="1200" i="1" baseline="-25000" dirty="0">
                <a:latin typeface="Cambria Math" pitchFamily="18" charset="0"/>
                <a:ea typeface="Cambria Math" pitchFamily="18" charset="0"/>
              </a:endParaRPr>
            </a:p>
          </p:txBody>
        </p:sp>
        <p:sp>
          <p:nvSpPr>
            <p:cNvPr id="79" name="TextBox 78"/>
            <p:cNvSpPr txBox="1"/>
            <p:nvPr/>
          </p:nvSpPr>
          <p:spPr>
            <a:xfrm>
              <a:off x="1543052" y="202173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sp>
          <p:nvSpPr>
            <p:cNvPr id="80" name="TextBox 79"/>
            <p:cNvSpPr txBox="1"/>
            <p:nvPr/>
          </p:nvSpPr>
          <p:spPr>
            <a:xfrm>
              <a:off x="2390770" y="202173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sp>
          <p:nvSpPr>
            <p:cNvPr id="81" name="TextBox 80"/>
            <p:cNvSpPr txBox="1"/>
            <p:nvPr/>
          </p:nvSpPr>
          <p:spPr>
            <a:xfrm>
              <a:off x="4557711" y="2088410"/>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m</a:t>
              </a:r>
              <a:r>
                <a:rPr lang="en-US" sz="1200" i="1" baseline="-25000"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grpSp>
          <p:nvGrpSpPr>
            <p:cNvPr id="3" name="Group 81"/>
            <p:cNvGrpSpPr/>
            <p:nvPr/>
          </p:nvGrpSpPr>
          <p:grpSpPr>
            <a:xfrm rot="5400000">
              <a:off x="3659981" y="1462151"/>
              <a:ext cx="133350" cy="1681162"/>
              <a:chOff x="381000" y="1138238"/>
              <a:chExt cx="133350" cy="1681162"/>
            </a:xfrm>
          </p:grpSpPr>
          <p:cxnSp>
            <p:nvCxnSpPr>
              <p:cNvPr id="83" name="Straight Connector 82"/>
              <p:cNvCxnSpPr/>
              <p:nvPr/>
            </p:nvCxnSpPr>
            <p:spPr>
              <a:xfrm>
                <a:off x="381000" y="1138238"/>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81000" y="2819400"/>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81000" y="1978818"/>
                <a:ext cx="1333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2747963" y="2016973"/>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0</a:t>
              </a:r>
              <a:endParaRPr lang="en-US" sz="1200" i="1" baseline="-25000" dirty="0">
                <a:latin typeface="Cambria Math" pitchFamily="18" charset="0"/>
                <a:ea typeface="Cambria Math" pitchFamily="18" charset="0"/>
              </a:endParaRPr>
            </a:p>
          </p:txBody>
        </p:sp>
        <p:sp>
          <p:nvSpPr>
            <p:cNvPr id="87" name="TextBox 86"/>
            <p:cNvSpPr txBox="1"/>
            <p:nvPr/>
          </p:nvSpPr>
          <p:spPr>
            <a:xfrm>
              <a:off x="3590926" y="202173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1</a:t>
              </a:r>
              <a:endParaRPr lang="en-US" sz="1200" i="1" baseline="-25000" dirty="0">
                <a:latin typeface="Cambria Math" pitchFamily="18" charset="0"/>
                <a:ea typeface="Cambria Math" pitchFamily="18" charset="0"/>
              </a:endParaRPr>
            </a:p>
          </p:txBody>
        </p:sp>
        <p:sp>
          <p:nvSpPr>
            <p:cNvPr id="88" name="TextBox 87"/>
            <p:cNvSpPr txBox="1"/>
            <p:nvPr/>
          </p:nvSpPr>
          <p:spPr>
            <a:xfrm>
              <a:off x="4438644" y="202173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2</a:t>
              </a:r>
              <a:endParaRPr lang="en-US" sz="1200" i="1" baseline="-25000" dirty="0">
                <a:latin typeface="Cambria Math" pitchFamily="18" charset="0"/>
                <a:ea typeface="Cambria Math" pitchFamily="18" charset="0"/>
              </a:endParaRPr>
            </a:p>
          </p:txBody>
        </p:sp>
        <p:pic>
          <p:nvPicPr>
            <p:cNvPr id="1028" name="Picture 4"/>
            <p:cNvPicPr>
              <a:picLocks noChangeAspect="1" noChangeArrowheads="1"/>
            </p:cNvPicPr>
            <p:nvPr/>
          </p:nvPicPr>
          <p:blipFill>
            <a:blip r:embed="rId4" cstate="print"/>
            <a:srcRect/>
            <a:stretch>
              <a:fillRect/>
            </a:stretch>
          </p:blipFill>
          <p:spPr bwMode="auto">
            <a:xfrm>
              <a:off x="4666130" y="2208038"/>
              <a:ext cx="2343150" cy="2047875"/>
            </a:xfrm>
            <a:prstGeom prst="rect">
              <a:avLst/>
            </a:prstGeom>
            <a:noFill/>
            <a:ln w="9525">
              <a:noFill/>
              <a:miter lim="800000"/>
              <a:headEnd/>
              <a:tailEnd/>
            </a:ln>
            <a:effectLst/>
          </p:spPr>
        </p:pic>
        <p:sp>
          <p:nvSpPr>
            <p:cNvPr id="89" name="TextBox 88"/>
            <p:cNvSpPr txBox="1"/>
            <p:nvPr/>
          </p:nvSpPr>
          <p:spPr>
            <a:xfrm>
              <a:off x="4805083" y="2064603"/>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d</a:t>
              </a:r>
              <a:endParaRPr lang="en-US" sz="1200" i="1" baseline="-25000" dirty="0">
                <a:latin typeface="Cambria Math" pitchFamily="18" charset="0"/>
                <a:ea typeface="Cambria Math" pitchFamily="18" charset="0"/>
              </a:endParaRPr>
            </a:p>
          </p:txBody>
        </p:sp>
        <p:sp>
          <p:nvSpPr>
            <p:cNvPr id="90" name="TextBox 89"/>
            <p:cNvSpPr txBox="1"/>
            <p:nvPr/>
          </p:nvSpPr>
          <p:spPr>
            <a:xfrm>
              <a:off x="6759389" y="3879956"/>
              <a:ext cx="533400" cy="276999"/>
            </a:xfrm>
            <a:prstGeom prst="rect">
              <a:avLst/>
            </a:prstGeom>
            <a:noFill/>
          </p:spPr>
          <p:txBody>
            <a:bodyPr wrap="square" rtlCol="0">
              <a:spAutoFit/>
            </a:bodyPr>
            <a:lstStyle/>
            <a:p>
              <a:r>
                <a:rPr lang="en-US" sz="1200" i="1" dirty="0" smtClean="0">
                  <a:latin typeface="Cambria Math" pitchFamily="18" charset="0"/>
                  <a:ea typeface="Cambria Math" pitchFamily="18" charset="0"/>
                </a:rPr>
                <a:t>z</a:t>
              </a:r>
              <a:endParaRPr lang="en-US" sz="1200" i="1" baseline="-25000" dirty="0">
                <a:latin typeface="Cambria Math" pitchFamily="18" charset="0"/>
                <a:ea typeface="Cambria Math" pitchFamily="18" charset="0"/>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In </a:t>
            </a:r>
            <a:r>
              <a:rPr lang="en-US" dirty="0" err="1" smtClean="0">
                <a:latin typeface="Times New Roman" pitchFamily="18" charset="0"/>
                <a:ea typeface="Cambria Math" pitchFamily="18" charset="0"/>
                <a:cs typeface="Times New Roman" pitchFamily="18" charset="0"/>
              </a:rPr>
              <a:t>MatLab</a:t>
            </a:r>
            <a:endParaRPr lang="en-US" dirty="0">
              <a:latin typeface="Times New Roman" pitchFamily="18" charset="0"/>
              <a:ea typeface="Cambria Math" pitchFamily="18" charset="0"/>
              <a:cs typeface="Times New Roman" pitchFamily="18" charset="0"/>
            </a:endParaRPr>
          </a:p>
        </p:txBody>
      </p:sp>
      <p:sp>
        <p:nvSpPr>
          <p:cNvPr id="3073" name="Rectangle 1"/>
          <p:cNvSpPr>
            <a:spLocks noChangeArrowheads="1"/>
          </p:cNvSpPr>
          <p:nvPr/>
        </p:nvSpPr>
        <p:spPr bwMode="auto">
          <a:xfrm>
            <a:off x="1219200" y="1524000"/>
            <a:ext cx="63246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[Up,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Vp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svd</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(G,0);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lambda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diag</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rlambda</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1./lambda;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Lpi</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diag</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rlambda</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transformation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Hp = -H*</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Vp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Lpi</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hp = h + Hp*Up'*dobs;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transformation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Gp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[Hp, hp]';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dp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[zeros(1,length(Hp(1,:))),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mpp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lsqnonneg</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Gp,dp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ep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dp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Gp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mpp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mp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ep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(1:end-1)/</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ep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(end);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take mp back to 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mest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Vp</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Lpi</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*(Up'*dobs-mp);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dpre</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 G*</a:t>
            </a:r>
            <a:r>
              <a:rPr kumimoji="0" lang="en-US" sz="1600" b="1" i="0" u="none" strike="noStrike" cap="none" normalizeH="0" baseline="0" dirty="0" err="1" smtClean="0">
                <a:ln>
                  <a:noFill/>
                </a:ln>
                <a:solidFill>
                  <a:schemeClr val="tx1"/>
                </a:solidFill>
                <a:effectLst/>
                <a:latin typeface="Courier New" pitchFamily="49" charset="0"/>
                <a:cs typeface="Courier New" pitchFamily="49" charset="0"/>
              </a:rPr>
              <a:t>mest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5287962"/>
          </a:xfrm>
        </p:spPr>
        <p:txBody>
          <a:bodyPr>
            <a:normAutofit/>
          </a:bodyPr>
          <a:lstStyle/>
          <a:p>
            <a:r>
              <a:rPr lang="en-US" i="1" dirty="0" smtClean="0">
                <a:latin typeface="Times New Roman" pitchFamily="18" charset="0"/>
                <a:cs typeface="Times New Roman" pitchFamily="18" charset="0"/>
              </a:rPr>
              <a:t>natural</a:t>
            </a:r>
            <a:r>
              <a:rPr lang="en-US" dirty="0" smtClean="0">
                <a:latin typeface="Times New Roman" pitchFamily="18" charset="0"/>
                <a:cs typeface="Times New Roman" pitchFamily="18" charset="0"/>
              </a:rPr>
              <a:t> 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determine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by solving </a:t>
            </a:r>
            <a:r>
              <a:rPr lang="en-US" b="1" dirty="0" err="1" smtClean="0">
                <a:latin typeface="Cambria Math" pitchFamily="18" charset="0"/>
                <a:ea typeface="Cambria Math" pitchFamily="18" charset="0"/>
                <a:cs typeface="Times New Roman" pitchFamily="18" charset="0"/>
              </a:rPr>
              <a:t>d</a:t>
            </a:r>
            <a:r>
              <a:rPr lang="en-US" baseline="-25000" dirty="0" err="1" smtClean="0">
                <a:latin typeface="Cambria Math" pitchFamily="18" charset="0"/>
                <a:ea typeface="Cambria Math" pitchFamily="18" charset="0"/>
                <a:cs typeface="Times New Roman" pitchFamily="18" charset="0"/>
              </a:rPr>
              <a:t>p</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Gm</a:t>
            </a:r>
            <a:r>
              <a:rPr lang="en-US" baseline="-25000" dirty="0" err="1"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=0</a:t>
            </a:r>
            <a:br>
              <a:rPr lang="en-US" dirty="0" smtClean="0">
                <a:latin typeface="Cambria Math"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set </a:t>
            </a:r>
            <a:r>
              <a:rPr lang="en-US" b="1" dirty="0" smtClean="0">
                <a:latin typeface="Cambria Math" pitchFamily="18" charset="0"/>
                <a:ea typeface="Cambria Math" pitchFamily="18" charset="0"/>
                <a:cs typeface="Times New Roman" pitchFamily="18" charset="0"/>
              </a:rPr>
              <a:t>m</a:t>
            </a:r>
            <a:r>
              <a:rPr lang="en-US" baseline="-25000" dirty="0" smtClean="0">
                <a:latin typeface="Cambria Math" pitchFamily="18" charset="0"/>
                <a:ea typeface="Cambria Math" pitchFamily="18" charset="0"/>
                <a:cs typeface="Times New Roman" pitchFamily="18" charset="0"/>
              </a:rPr>
              <a:t>0</a:t>
            </a:r>
            <a:r>
              <a:rPr lang="en-US" dirty="0" smtClean="0">
                <a:latin typeface="Cambria Math" pitchFamily="18" charset="0"/>
                <a:ea typeface="Cambria Math" pitchFamily="18" charset="0"/>
                <a:cs typeface="Times New Roman" pitchFamily="18" charset="0"/>
              </a:rPr>
              <a:t>=0</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Freeform 2"/>
          <p:cNvSpPr/>
          <p:nvPr/>
        </p:nvSpPr>
        <p:spPr>
          <a:xfrm>
            <a:off x="4343400" y="4724400"/>
            <a:ext cx="1074057" cy="1509486"/>
          </a:xfrm>
          <a:custGeom>
            <a:avLst/>
            <a:gdLst>
              <a:gd name="connsiteX0" fmla="*/ 0 w 1074057"/>
              <a:gd name="connsiteY0" fmla="*/ 0 h 1509486"/>
              <a:gd name="connsiteX1" fmla="*/ 537029 w 1074057"/>
              <a:gd name="connsiteY1" fmla="*/ 420915 h 1509486"/>
              <a:gd name="connsiteX2" fmla="*/ 261257 w 1074057"/>
              <a:gd name="connsiteY2" fmla="*/ 812800 h 1509486"/>
              <a:gd name="connsiteX3" fmla="*/ 1074057 w 1074057"/>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1074057" h="1509486">
                <a:moveTo>
                  <a:pt x="0" y="0"/>
                </a:moveTo>
                <a:cubicBezTo>
                  <a:pt x="246743" y="142724"/>
                  <a:pt x="493486" y="285448"/>
                  <a:pt x="537029" y="420915"/>
                </a:cubicBezTo>
                <a:cubicBezTo>
                  <a:pt x="580572" y="556382"/>
                  <a:pt x="171752" y="631372"/>
                  <a:pt x="261257" y="812800"/>
                </a:cubicBezTo>
                <a:cubicBezTo>
                  <a:pt x="350762" y="994229"/>
                  <a:pt x="712409" y="1251857"/>
                  <a:pt x="1074057" y="15094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5" name="Rectangle 4"/>
          <p:cNvSpPr/>
          <p:nvPr/>
        </p:nvSpPr>
        <p:spPr>
          <a:xfrm>
            <a:off x="5486400" y="5029200"/>
            <a:ext cx="3886200" cy="1569660"/>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solution length reduced to its minimum </a:t>
            </a:r>
            <a:r>
              <a:rPr lang="en-US" sz="3200" dirty="0" smtClean="0">
                <a:solidFill>
                  <a:srgbClr val="FF0000"/>
                </a:solidFill>
                <a:latin typeface="Cambria Math" pitchFamily="18" charset="0"/>
                <a:ea typeface="Cambria Math" pitchFamily="18" charset="0"/>
                <a:cs typeface="Times New Roman" pitchFamily="18" charset="0"/>
              </a:rPr>
              <a:t>L=</a:t>
            </a:r>
            <a:r>
              <a:rPr lang="en-US" sz="3200" b="1" dirty="0" err="1" smtClean="0">
                <a:solidFill>
                  <a:srgbClr val="FF0000"/>
                </a:solidFill>
                <a:latin typeface="Cambria Math" pitchFamily="18" charset="0"/>
                <a:ea typeface="Cambria Math" pitchFamily="18" charset="0"/>
                <a:cs typeface="Times New Roman" pitchFamily="18" charset="0"/>
              </a:rPr>
              <a:t>m</a:t>
            </a:r>
            <a:r>
              <a:rPr lang="en-US" sz="3200" baseline="-25000" dirty="0" err="1" smtClean="0">
                <a:solidFill>
                  <a:srgbClr val="FF0000"/>
                </a:solidFill>
                <a:latin typeface="Cambria Math" pitchFamily="18" charset="0"/>
                <a:ea typeface="Cambria Math" pitchFamily="18" charset="0"/>
                <a:cs typeface="Times New Roman" pitchFamily="18" charset="0"/>
              </a:rPr>
              <a:t>p</a:t>
            </a:r>
            <a:r>
              <a:rPr lang="en-US" sz="3200" baseline="30000" dirty="0" err="1" smtClean="0">
                <a:solidFill>
                  <a:srgbClr val="FF0000"/>
                </a:solidFill>
                <a:latin typeface="Cambria Math" pitchFamily="18" charset="0"/>
                <a:ea typeface="Cambria Math" pitchFamily="18" charset="0"/>
                <a:cs typeface="Times New Roman" pitchFamily="18" charset="0"/>
              </a:rPr>
              <a:t>T</a:t>
            </a:r>
            <a:r>
              <a:rPr lang="en-US" sz="3200" b="1" dirty="0" err="1" smtClean="0">
                <a:solidFill>
                  <a:srgbClr val="FF0000"/>
                </a:solidFill>
                <a:latin typeface="Cambria Math" pitchFamily="18" charset="0"/>
                <a:ea typeface="Cambria Math" pitchFamily="18" charset="0"/>
                <a:cs typeface="Times New Roman" pitchFamily="18" charset="0"/>
              </a:rPr>
              <a:t>m</a:t>
            </a:r>
            <a:r>
              <a:rPr lang="en-US" sz="3200" baseline="-25000" dirty="0" err="1" smtClean="0">
                <a:solidFill>
                  <a:srgbClr val="FF0000"/>
                </a:solidFill>
                <a:latin typeface="Cambria Math" pitchFamily="18" charset="0"/>
                <a:ea typeface="Cambria Math" pitchFamily="18" charset="0"/>
                <a:cs typeface="Times New Roman" pitchFamily="18" charset="0"/>
              </a:rPr>
              <a:t>p</a:t>
            </a:r>
            <a:endParaRPr lang="en-US" sz="3200" baseline="-25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latin typeface="Times New Roman" pitchFamily="18" charset="0"/>
                <a:cs typeface="Times New Roman" pitchFamily="18" charset="0"/>
              </a:rPr>
              <a:t>Singular Value Decomposition (SVD)</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3048000" y="1143000"/>
            <a:ext cx="2743200" cy="8382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1219200" y="2895600"/>
            <a:ext cx="7391400" cy="838200"/>
          </a:xfrm>
          <a:prstGeom prst="rect">
            <a:avLst/>
          </a:prstGeom>
          <a:noFill/>
          <a:ln w="9525">
            <a:noFill/>
            <a:miter lim="800000"/>
            <a:headEnd/>
            <a:tailEnd/>
          </a:ln>
        </p:spPr>
      </p:pic>
      <p:pic>
        <p:nvPicPr>
          <p:cNvPr id="10246" name="Picture 6"/>
          <p:cNvPicPr>
            <a:picLocks noChangeAspect="1" noChangeArrowheads="1"/>
          </p:cNvPicPr>
          <p:nvPr/>
        </p:nvPicPr>
        <p:blipFill>
          <a:blip r:embed="rId5" cstate="print"/>
          <a:srcRect/>
          <a:stretch>
            <a:fillRect/>
          </a:stretch>
        </p:blipFill>
        <p:spPr bwMode="auto">
          <a:xfrm>
            <a:off x="1295400" y="4710660"/>
            <a:ext cx="7239000" cy="685800"/>
          </a:xfrm>
          <a:prstGeom prst="rect">
            <a:avLst/>
          </a:prstGeom>
          <a:noFill/>
          <a:ln w="9525">
            <a:noFill/>
            <a:miter lim="800000"/>
            <a:headEnd/>
            <a:tailEnd/>
          </a:ln>
        </p:spPr>
      </p:pic>
      <p:pic>
        <p:nvPicPr>
          <p:cNvPr id="10247" name="Picture 7"/>
          <p:cNvPicPr>
            <a:picLocks noChangeAspect="1" noChangeArrowheads="1"/>
          </p:cNvPicPr>
          <p:nvPr/>
        </p:nvPicPr>
        <p:blipFill>
          <a:blip r:embed="rId6" cstate="print"/>
          <a:srcRect/>
          <a:stretch>
            <a:fillRect/>
          </a:stretch>
        </p:blipFill>
        <p:spPr bwMode="auto">
          <a:xfrm>
            <a:off x="228600" y="5562600"/>
            <a:ext cx="5791200" cy="762000"/>
          </a:xfrm>
          <a:prstGeom prst="rect">
            <a:avLst/>
          </a:prstGeom>
          <a:noFill/>
          <a:ln w="9525">
            <a:noFill/>
            <a:miter lim="800000"/>
            <a:headEnd/>
            <a:tailEnd/>
          </a:ln>
        </p:spPr>
      </p:pic>
      <p:pic>
        <p:nvPicPr>
          <p:cNvPr id="10" name="Picture 5"/>
          <p:cNvPicPr>
            <a:picLocks noChangeAspect="1" noChangeArrowheads="1"/>
          </p:cNvPicPr>
          <p:nvPr/>
        </p:nvPicPr>
        <p:blipFill>
          <a:blip r:embed="rId7" cstate="print"/>
          <a:srcRect/>
          <a:stretch>
            <a:fillRect/>
          </a:stretch>
        </p:blipFill>
        <p:spPr bwMode="auto">
          <a:xfrm>
            <a:off x="5943600" y="5683770"/>
            <a:ext cx="1524000" cy="641684"/>
          </a:xfrm>
          <a:prstGeom prst="rect">
            <a:avLst/>
          </a:prstGeom>
          <a:noFill/>
          <a:ln w="9525">
            <a:noFill/>
            <a:miter lim="800000"/>
            <a:headEnd/>
            <a:tailEnd/>
          </a:ln>
        </p:spPr>
      </p:pic>
      <p:pic>
        <p:nvPicPr>
          <p:cNvPr id="10243" name="Picture 3"/>
          <p:cNvPicPr>
            <a:picLocks noChangeAspect="1" noChangeArrowheads="1"/>
          </p:cNvPicPr>
          <p:nvPr/>
        </p:nvPicPr>
        <p:blipFill>
          <a:blip r:embed="rId8" cstate="print"/>
          <a:srcRect/>
          <a:stretch>
            <a:fillRect/>
          </a:stretch>
        </p:blipFill>
        <p:spPr bwMode="auto">
          <a:xfrm>
            <a:off x="304800" y="2362200"/>
            <a:ext cx="6248400" cy="685800"/>
          </a:xfrm>
          <a:prstGeom prst="rect">
            <a:avLst/>
          </a:prstGeom>
          <a:noFill/>
          <a:ln w="9525">
            <a:noFill/>
            <a:miter lim="800000"/>
            <a:headEnd/>
            <a:tailEnd/>
          </a:ln>
        </p:spPr>
      </p:pic>
      <p:pic>
        <p:nvPicPr>
          <p:cNvPr id="10245" name="Picture 5"/>
          <p:cNvPicPr>
            <a:picLocks noChangeAspect="1" noChangeArrowheads="1"/>
          </p:cNvPicPr>
          <p:nvPr/>
        </p:nvPicPr>
        <p:blipFill>
          <a:blip r:embed="rId9" cstate="print"/>
          <a:srcRect/>
          <a:stretch>
            <a:fillRect/>
          </a:stretch>
        </p:blipFill>
        <p:spPr bwMode="auto">
          <a:xfrm>
            <a:off x="152400" y="4038600"/>
            <a:ext cx="67818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10335</TotalTime>
  <Words>3684</Words>
  <Application>Microsoft Office PowerPoint</Application>
  <PresentationFormat>On-screen Show (4:3)</PresentationFormat>
  <Paragraphs>553</Paragraphs>
  <Slides>73</Slides>
  <Notes>70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Lecture 12   Equality and Inequality Constraints</vt:lpstr>
      <vt:lpstr>Syllabus</vt:lpstr>
      <vt:lpstr>Purpose of the Lecture</vt:lpstr>
      <vt:lpstr>Part 1  Review the Natural Solution and SVD  </vt:lpstr>
      <vt:lpstr>subspaces  model parameters  mp can affect data m0 cannot affect data    data  dp can be fit by model d0 cannot be fit by any model </vt:lpstr>
      <vt:lpstr>natural solution  determine mp by solving dp-Gmp=0  set m0=0  </vt:lpstr>
      <vt:lpstr>natural solution  determine mp by solving dp-Gmp=0  set m0=0  </vt:lpstr>
      <vt:lpstr>natural solution  determine mp by solving dp-Gmp=0  set m0=0  </vt:lpstr>
      <vt:lpstr>Singular Value Decomposition (SVD)</vt:lpstr>
      <vt:lpstr>singular value decomposition</vt:lpstr>
      <vt:lpstr>suppose only p λ’s are non-zero</vt:lpstr>
      <vt:lpstr>suppose only p λ’s are non-zero</vt:lpstr>
      <vt:lpstr>UpTUp=I  and VpTVp=I since vectors mutually pependicular and of unit length</vt:lpstr>
      <vt:lpstr>The Natural Solution</vt:lpstr>
      <vt:lpstr>The Natural Solution</vt:lpstr>
      <vt:lpstr>resolution and covariance</vt:lpstr>
      <vt:lpstr>Part 2  Application of SVD to other types of prior information and to equality constraints</vt:lpstr>
      <vt:lpstr>general solution to linear inverse problem</vt:lpstr>
      <vt:lpstr>general minimum-error solution</vt:lpstr>
      <vt:lpstr>general minimum-error solution</vt:lpstr>
      <vt:lpstr>you can adjust α to match whatever a priori information you want   </vt:lpstr>
      <vt:lpstr>you can adjust α to match whatever a priori information you want   </vt:lpstr>
      <vt:lpstr>equality constraints   minimize E with constraint Hm=h</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Part 4   Solution Methods   </vt:lpstr>
      <vt:lpstr>simplest case  minimize E subject to mi&gt;0 (H=I and h=0)  iterative algorithm with two nested loops</vt:lpstr>
      <vt:lpstr>Step 1</vt:lpstr>
      <vt:lpstr>Step 2</vt:lpstr>
      <vt:lpstr>Step 3</vt:lpstr>
      <vt:lpstr>Step 4</vt:lpstr>
      <vt:lpstr>In MatLab</vt:lpstr>
      <vt:lpstr>example</vt:lpstr>
      <vt:lpstr>example</vt:lpstr>
      <vt:lpstr>Slide 63</vt:lpstr>
      <vt:lpstr>more complicated case  minimize ||m||2 subject to Hm≥h </vt:lpstr>
      <vt:lpstr>this problem is solved by transformation to the previous problem</vt:lpstr>
      <vt:lpstr>solve by non-negative least squares</vt:lpstr>
      <vt:lpstr>In MatLab</vt:lpstr>
      <vt:lpstr>Slide 68</vt:lpstr>
      <vt:lpstr>yet more complicated case  minimize ||d-Gm||2 subject to Hm≥h </vt:lpstr>
      <vt:lpstr>this problem is solved by transformation to the previous problem</vt:lpstr>
      <vt:lpstr>Slide 71</vt:lpstr>
      <vt:lpstr>Slide 72</vt:lpstr>
      <vt:lpstr>In MatLab</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793</cp:revision>
  <dcterms:created xsi:type="dcterms:W3CDTF">2011-08-18T12:44:59Z</dcterms:created>
  <dcterms:modified xsi:type="dcterms:W3CDTF">2011-11-17T20:41:14Z</dcterms:modified>
</cp:coreProperties>
</file>