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66" r:id="rId4"/>
    <p:sldId id="270" r:id="rId5"/>
    <p:sldId id="282" r:id="rId6"/>
    <p:sldId id="283" r:id="rId7"/>
    <p:sldId id="285" r:id="rId8"/>
    <p:sldId id="284" r:id="rId9"/>
    <p:sldId id="286" r:id="rId10"/>
    <p:sldId id="281" r:id="rId11"/>
    <p:sldId id="279" r:id="rId12"/>
    <p:sldId id="271" r:id="rId13"/>
    <p:sldId id="277" r:id="rId14"/>
    <p:sldId id="278" r:id="rId15"/>
    <p:sldId id="280" r:id="rId16"/>
    <p:sldId id="288" r:id="rId17"/>
    <p:sldId id="287" r:id="rId18"/>
    <p:sldId id="289" r:id="rId19"/>
    <p:sldId id="290" r:id="rId20"/>
    <p:sldId id="272" r:id="rId21"/>
    <p:sldId id="291" r:id="rId22"/>
    <p:sldId id="292" r:id="rId23"/>
    <p:sldId id="296" r:id="rId24"/>
    <p:sldId id="294" r:id="rId25"/>
    <p:sldId id="311" r:id="rId26"/>
    <p:sldId id="295" r:id="rId27"/>
    <p:sldId id="297" r:id="rId28"/>
    <p:sldId id="273" r:id="rId29"/>
    <p:sldId id="298" r:id="rId30"/>
    <p:sldId id="274" r:id="rId31"/>
    <p:sldId id="299" r:id="rId32"/>
    <p:sldId id="301" r:id="rId33"/>
    <p:sldId id="302" r:id="rId34"/>
    <p:sldId id="275" r:id="rId35"/>
    <p:sldId id="303" r:id="rId36"/>
    <p:sldId id="304" r:id="rId37"/>
    <p:sldId id="305" r:id="rId38"/>
    <p:sldId id="306" r:id="rId39"/>
    <p:sldId id="312" r:id="rId40"/>
    <p:sldId id="300" r:id="rId41"/>
    <p:sldId id="307" r:id="rId42"/>
    <p:sldId id="276" r:id="rId43"/>
    <p:sldId id="308" r:id="rId44"/>
    <p:sldId id="313" r:id="rId45"/>
    <p:sldId id="309" r:id="rId46"/>
    <p:sldId id="31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10/24/2011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a:t>
            </a:r>
            <a:r>
              <a:rPr lang="en-US" baseline="0" dirty="0" smtClean="0"/>
              <a:t> first of three lectures on solving non-linear problems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just a standard calculation of the expected value of the two distributions.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Unfortunately,</a:t>
            </a:r>
            <a:r>
              <a:rPr lang="en-US" baseline="0" dirty="0" smtClean="0"/>
              <a:t> the means do not obey the transformation.</a:t>
            </a:r>
          </a:p>
          <a:p>
            <a:r>
              <a:rPr lang="en-US" baseline="0" dirty="0" smtClean="0"/>
              <a:t>“Means are not invariant under non-linear transformations of the model space”</a:t>
            </a:r>
          </a:p>
          <a:p>
            <a:r>
              <a:rPr lang="en-US" baseline="0" dirty="0" smtClean="0"/>
              <a:t>(They are invariant for linear transformations, as we showed when we discussed probability0.</a:t>
            </a:r>
          </a:p>
          <a:p>
            <a:r>
              <a:rPr lang="en-US" baseline="0" dirty="0" smtClean="0"/>
              <a:t>That’s bad, because in nonlinear problems its often hard to settle upon an authoritative parameterization.</a:t>
            </a:r>
          </a:p>
          <a:p>
            <a:r>
              <a:rPr lang="en-US" baseline="0" dirty="0" smtClean="0"/>
              <a:t>The “answer”, if that answer is a mean or maximum likelihood point, will be dependent upon the parameterization.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the very least,</a:t>
            </a:r>
            <a:r>
              <a:rPr lang="en-US" baseline="0" dirty="0" smtClean="0"/>
              <a:t> we should try to leave the calculation of “estimates” (mean, maximum likelihood points) to last.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linearizing</a:t>
            </a:r>
            <a:r>
              <a:rPr lang="en-US" dirty="0" smtClean="0"/>
              <a:t> transformation turns</a:t>
            </a:r>
            <a:r>
              <a:rPr lang="en-US" baseline="0" dirty="0" smtClean="0"/>
              <a:t> a nonlinear problem into a linear one.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general, we must</a:t>
            </a:r>
            <a:r>
              <a:rPr lang="en-US" baseline="0" dirty="0" smtClean="0"/>
              <a:t> transform both the data and model parameters</a:t>
            </a:r>
          </a:p>
          <a:p>
            <a:r>
              <a:rPr lang="en-US" baseline="0" dirty="0" smtClean="0"/>
              <a:t>(though occasionally we can get by with just transforming one or the other).</a:t>
            </a:r>
          </a:p>
          <a:p>
            <a:r>
              <a:rPr lang="en-US" baseline="0" dirty="0" smtClean="0"/>
              <a:t>The resulting problem is linear and can be solved with least squares.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practice,</a:t>
            </a:r>
            <a:r>
              <a:rPr lang="en-US" baseline="0" dirty="0" smtClean="0"/>
              <a:t> </a:t>
            </a:r>
            <a:r>
              <a:rPr lang="en-US" baseline="0" dirty="0" err="1" smtClean="0"/>
              <a:t>linearizing</a:t>
            </a:r>
            <a:r>
              <a:rPr lang="en-US" baseline="0" dirty="0" smtClean="0"/>
              <a:t> transformations can be found only occasionally.</a:t>
            </a:r>
          </a:p>
          <a:p>
            <a:r>
              <a:rPr lang="en-US" baseline="0" dirty="0" smtClean="0"/>
              <a:t>A few important ones are known, though ...</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important</a:t>
            </a:r>
            <a:r>
              <a:rPr lang="en-US" baseline="0" dirty="0" smtClean="0"/>
              <a:t> is the transformation of an exponential by the taking of a logarithm.</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Left:</a:t>
            </a:r>
            <a:r>
              <a:rPr lang="en-US" sz="1200" baseline="0" dirty="0" smtClean="0">
                <a:latin typeface="Times New Roman" pitchFamily="18" charset="0"/>
                <a:ea typeface="Cambria Math" pitchFamily="18" charset="0"/>
                <a:cs typeface="Times New Roman" pitchFamily="18" charset="0"/>
              </a:rPr>
              <a:t> linear plot; Right log-linear plot of the same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The problem is that the solution that minimizes E (green) is not the same one as minimizes E’ (blue)</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9.2. (A) Least-squares fit to the exponential function,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*exp(m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z</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ea typeface="Cambria Math" pitchFamily="18" charset="0"/>
                <a:cs typeface="Times New Roman" pitchFamily="18" charset="0"/>
              </a:rPr>
              <a:t>. (Red curve) The true function, </a:t>
            </a:r>
            <a:r>
              <a:rPr lang="en-US" sz="1200" i="1" dirty="0" smtClean="0">
                <a:latin typeface="Cambria Math" pitchFamily="18" charset="0"/>
                <a:ea typeface="Cambria Math" pitchFamily="18" charset="0"/>
                <a:cs typeface="Times New Roman" pitchFamily="18" charset="0"/>
              </a:rPr>
              <a:t>d(z)</a:t>
            </a:r>
            <a:r>
              <a:rPr lang="en-US" sz="1200" dirty="0" smtClean="0">
                <a:latin typeface="Times New Roman" pitchFamily="18" charset="0"/>
                <a:ea typeface="Cambria Math" pitchFamily="18" charset="0"/>
                <a:cs typeface="Times New Roman" pitchFamily="18" charset="0"/>
              </a:rPr>
              <a:t>, for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)=(0.7, 1.0).  </a:t>
            </a:r>
            <a:r>
              <a:rPr lang="en-US" sz="1200" dirty="0" smtClean="0">
                <a:latin typeface="Times New Roman" pitchFamily="18" charset="0"/>
                <a:ea typeface="Cambria Math" pitchFamily="18" charset="0"/>
                <a:cs typeface="Times New Roman" pitchFamily="18" charset="0"/>
              </a:rPr>
              <a:t>(Red circles) Data that includes Normally-distributed random noise with zero mean and variance</a:t>
            </a:r>
            <a:r>
              <a:rPr lang="en-US" sz="1200" dirty="0" smtClean="0">
                <a:latin typeface="Cambria Math" pitchFamily="18" charset="0"/>
                <a:ea typeface="Cambria Math" pitchFamily="18" charset="0"/>
                <a:cs typeface="Times New Roman" pitchFamily="18" charset="0"/>
              </a:rPr>
              <a:t>, </a:t>
            </a:r>
            <a:r>
              <a:rPr lang="el-GR" sz="1200" i="1" dirty="0" smtClean="0">
                <a:latin typeface="Cambria Math"/>
                <a:ea typeface="Cambria Math"/>
                <a:cs typeface="Times New Roman" pitchFamily="18" charset="0"/>
              </a:rPr>
              <a:t>σ</a:t>
            </a:r>
            <a:r>
              <a:rPr lang="en-US" sz="1200" i="1" baseline="-25000" dirty="0" smtClean="0">
                <a:latin typeface="Cambria Math" pitchFamily="18" charset="0"/>
                <a:ea typeface="Cambria Math" pitchFamily="18" charset="0"/>
                <a:cs typeface="Times New Roman" pitchFamily="18" charset="0"/>
              </a:rPr>
              <a:t>d</a:t>
            </a:r>
            <a:r>
              <a:rPr lang="en-US" sz="1200" i="1" baseline="30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=(0.1)</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ea typeface="Cambria Math" pitchFamily="18" charset="0"/>
                <a:cs typeface="Times New Roman" pitchFamily="18" charset="0"/>
              </a:rPr>
              <a:t>.  (Green curve) Non-linear least squares solution using Newton’s method. (Blue curve) Least-squares solution using the </a:t>
            </a:r>
            <a:r>
              <a:rPr lang="en-US" sz="1200" dirty="0" err="1" smtClean="0">
                <a:latin typeface="Times New Roman" pitchFamily="18" charset="0"/>
                <a:ea typeface="Cambria Math" pitchFamily="18" charset="0"/>
                <a:cs typeface="Times New Roman" pitchFamily="18" charset="0"/>
              </a:rPr>
              <a:t>linearizing</a:t>
            </a:r>
            <a:r>
              <a:rPr lang="en-US" sz="1200" dirty="0" smtClean="0">
                <a:latin typeface="Times New Roman" pitchFamily="18" charset="0"/>
                <a:ea typeface="Cambria Math" pitchFamily="18" charset="0"/>
                <a:cs typeface="Times New Roman" pitchFamily="18" charset="0"/>
              </a:rPr>
              <a:t> transformation, </a:t>
            </a:r>
            <a:r>
              <a:rPr lang="en-US" sz="1200" dirty="0" err="1" smtClean="0">
                <a:latin typeface="Times New Roman" pitchFamily="18" charset="0"/>
                <a:ea typeface="Cambria Math" pitchFamily="18" charset="0"/>
                <a:cs typeface="Times New Roman" pitchFamily="18" charset="0"/>
              </a:rPr>
              <a:t>ln</a:t>
            </a:r>
            <a:r>
              <a:rPr lang="en-US" sz="1200" dirty="0" smtClean="0">
                <a:latin typeface="Times New Roman" pitchFamily="18" charset="0"/>
                <a:ea typeface="Cambria Math" pitchFamily="18" charset="0"/>
                <a:cs typeface="Times New Roman" pitchFamily="18" charset="0"/>
              </a:rPr>
              <a:t>(</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dirty="0" err="1" smtClean="0">
                <a:latin typeface="Cambria Math" pitchFamily="18" charset="0"/>
                <a:ea typeface="Cambria Math" pitchFamily="18" charset="0"/>
                <a:cs typeface="Times New Roman" pitchFamily="18" charset="0"/>
              </a:rPr>
              <a:t>ln</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z</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 Note that the two solutions are different. (B) Log-linear version of the graph in A).  Note that the scatter of the data increases with </a:t>
            </a:r>
            <a:r>
              <a:rPr lang="en-US" sz="1200" i="1" dirty="0" smtClean="0">
                <a:latin typeface="Cambria Math" pitchFamily="18" charset="0"/>
                <a:ea typeface="Cambria Math" pitchFamily="18" charset="0"/>
                <a:cs typeface="Times New Roman" pitchFamily="18" charset="0"/>
              </a:rPr>
              <a:t>z</a:t>
            </a:r>
            <a:r>
              <a:rPr lang="en-US" sz="1200" dirty="0" smtClean="0">
                <a:latin typeface="Times New Roman" pitchFamily="18" charset="0"/>
                <a:ea typeface="Cambria Math" pitchFamily="18" charset="0"/>
                <a:cs typeface="Times New Roman" pitchFamily="18" charset="0"/>
              </a:rPr>
              <a:t>, and that the solution based on the </a:t>
            </a:r>
            <a:r>
              <a:rPr lang="en-US" sz="1200" dirty="0" err="1" smtClean="0">
                <a:latin typeface="Times New Roman" pitchFamily="18" charset="0"/>
                <a:ea typeface="Cambria Math" pitchFamily="18" charset="0"/>
                <a:cs typeface="Times New Roman" pitchFamily="18" charset="0"/>
              </a:rPr>
              <a:t>linearizing</a:t>
            </a:r>
            <a:r>
              <a:rPr lang="en-US" sz="1200" dirty="0" smtClean="0">
                <a:latin typeface="Times New Roman" pitchFamily="18" charset="0"/>
                <a:ea typeface="Cambria Math" pitchFamily="18" charset="0"/>
                <a:cs typeface="Times New Roman" pitchFamily="18" charset="0"/>
              </a:rPr>
              <a:t> transformation is strongly affected by outliers associate with it.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gda09_03.</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because of the </a:t>
            </a:r>
            <a:r>
              <a:rPr lang="en-US" baseline="0" dirty="0" err="1" smtClean="0"/>
              <a:t>p.d.f</a:t>
            </a:r>
            <a:r>
              <a:rPr lang="en-US" baseline="0" dirty="0" smtClean="0"/>
              <a:t>. of the data changing.  Presuming that d is Gaussian-distributed,</a:t>
            </a:r>
          </a:p>
          <a:p>
            <a:r>
              <a:rPr lang="en-US" baseline="0" dirty="0" smtClean="0"/>
              <a:t>Quantifying error via the L2 norm is correct for d(z) but is incorrect for log(d) against z,</a:t>
            </a:r>
          </a:p>
          <a:p>
            <a:r>
              <a:rPr lang="en-US" baseline="0" dirty="0" smtClean="0"/>
              <a:t>   which has a different </a:t>
            </a:r>
            <a:r>
              <a:rPr lang="en-US" baseline="0" dirty="0" err="1" smtClean="0"/>
              <a:t>p.d.f</a:t>
            </a:r>
            <a:r>
              <a:rPr lang="en-US" baseline="0" dirty="0" smtClean="0"/>
              <a:t>.</a:t>
            </a:r>
          </a:p>
          <a:p>
            <a:r>
              <a:rPr lang="en-US" baseline="0" dirty="0" smtClean="0"/>
              <a:t>Note that the transformation doesn’t work is a datum is negative.</a:t>
            </a:r>
          </a:p>
          <a:p>
            <a:r>
              <a:rPr lang="en-US" baseline="0" dirty="0" smtClean="0"/>
              <a:t>If the error is Gaussian-distributed, then there can be negative data,</a:t>
            </a:r>
          </a:p>
          <a:p>
            <a:r>
              <a:rPr lang="en-US" baseline="0" dirty="0" smtClean="0"/>
              <a:t>  especially at large z, when the true curve is close to zero.</a:t>
            </a:r>
          </a:p>
          <a:p>
            <a:r>
              <a:rPr lang="en-US" baseline="0" dirty="0" smtClean="0"/>
              <a:t>This should be a hint that something is fundamentally wrong with what’s being done.</a:t>
            </a:r>
          </a:p>
          <a:p>
            <a:r>
              <a:rPr lang="en-US" baseline="0" dirty="0" smtClean="0"/>
              <a:t>A patch is to imagine that the error have whatever </a:t>
            </a:r>
            <a:r>
              <a:rPr lang="en-US" baseline="0" dirty="0" err="1" smtClean="0"/>
              <a:t>p.d.f</a:t>
            </a:r>
            <a:r>
              <a:rPr lang="en-US" baseline="0" dirty="0" smtClean="0"/>
              <a:t>. is necessary for log(d) to be Gaussian-distributed.</a:t>
            </a:r>
          </a:p>
          <a:p>
            <a:r>
              <a:rPr lang="en-US" baseline="0" dirty="0" smtClean="0"/>
              <a:t>That distribution will turn out to be defined on the interval (0, infinity), so that negative </a:t>
            </a:r>
            <a:r>
              <a:rPr lang="en-US" baseline="0" dirty="0" err="1" smtClean="0"/>
              <a:t>z’s</a:t>
            </a:r>
            <a:r>
              <a:rPr lang="en-US" baseline="0" dirty="0" smtClean="0"/>
              <a:t> are impossible.</a:t>
            </a:r>
          </a:p>
          <a:p>
            <a:r>
              <a:rPr lang="en-US" baseline="0" dirty="0" smtClean="0"/>
              <a:t>But in most cases this is wishful thinking.</a:t>
            </a:r>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morale</a:t>
            </a:r>
            <a:r>
              <a:rPr lang="en-US" baseline="0" dirty="0" smtClean="0"/>
              <a:t> is that a </a:t>
            </a:r>
            <a:r>
              <a:rPr lang="en-US" baseline="0" dirty="0" err="1" smtClean="0"/>
              <a:t>linearizing</a:t>
            </a:r>
            <a:r>
              <a:rPr lang="en-US" baseline="0" dirty="0" smtClean="0"/>
              <a:t> </a:t>
            </a:r>
            <a:r>
              <a:rPr lang="en-US" baseline="0" dirty="0" err="1" smtClean="0"/>
              <a:t>transfomation</a:t>
            </a:r>
            <a:r>
              <a:rPr lang="en-US" baseline="0" dirty="0" smtClean="0"/>
              <a:t> is not as useful as one might hope ...</a:t>
            </a:r>
          </a:p>
          <a:p>
            <a:r>
              <a:rPr lang="en-US" baseline="0" dirty="0" smtClean="0"/>
              <a:t>If d (or m) is Gaussian-distributed, its better to keep it that way, and not transform to some</a:t>
            </a:r>
          </a:p>
          <a:p>
            <a:r>
              <a:rPr lang="en-US" baseline="0" dirty="0" smtClean="0"/>
              <a:t>   other variables that introduce a less familiar </a:t>
            </a:r>
            <a:r>
              <a:rPr lang="en-US" baseline="0" dirty="0" err="1" smtClean="0"/>
              <a:t>p.d.f</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section emphasizes issues that arise because the data and model parameters are random variables.</a:t>
            </a:r>
          </a:p>
          <a:p>
            <a:r>
              <a:rPr lang="en-US" baseline="0" dirty="0" smtClean="0"/>
              <a:t>The rest of the lecture discusses methods for solving non-linear problems.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Nonlinear</a:t>
            </a:r>
            <a:r>
              <a:rPr lang="en-US" baseline="0" dirty="0" smtClean="0"/>
              <a:t> problems can be </a:t>
            </a:r>
            <a:r>
              <a:rPr lang="en-US" baseline="0" dirty="0" err="1" smtClean="0"/>
              <a:t>nonunique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 a look at this non-linear problem.</a:t>
            </a:r>
            <a:endParaRPr lang="en-US" baseline="0" dirty="0" smtClean="0"/>
          </a:p>
          <a:p>
            <a:r>
              <a:rPr lang="en-US" baseline="0" dirty="0" smtClean="0"/>
              <a:t>It’s easy to cook up a transformation that </a:t>
            </a:r>
            <a:r>
              <a:rPr lang="en-US" baseline="0" dirty="0" err="1" smtClean="0"/>
              <a:t>linearizes</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transformation does not even effect the data, and hence does not change the</a:t>
            </a:r>
          </a:p>
          <a:p>
            <a:r>
              <a:rPr lang="en-US" baseline="0" dirty="0" smtClean="0"/>
              <a:t>   </a:t>
            </a:r>
            <a:r>
              <a:rPr lang="en-US" baseline="0" dirty="0" err="1" smtClean="0"/>
              <a:t>p.d.f</a:t>
            </a:r>
            <a:r>
              <a:rPr lang="en-US" baseline="0" dirty="0" smtClean="0"/>
              <a:t>. of the data.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was it </a:t>
            </a:r>
            <a:r>
              <a:rPr lang="en-US" dirty="0" err="1" smtClean="0"/>
              <a:t>obviuous</a:t>
            </a:r>
            <a:r>
              <a:rPr lang="en-US" dirty="0" smtClean="0"/>
              <a:t> that the non-linear</a:t>
            </a:r>
            <a:r>
              <a:rPr lang="en-US" baseline="0" dirty="0" smtClean="0"/>
              <a:t> problem has a non-</a:t>
            </a:r>
            <a:r>
              <a:rPr lang="en-US" baseline="0" dirty="0" err="1" smtClean="0"/>
              <a:t>uniquess</a:t>
            </a:r>
            <a:r>
              <a:rPr lang="en-US" baseline="0" dirty="0" smtClean="0"/>
              <a:t>?</a:t>
            </a:r>
          </a:p>
          <a:p>
            <a:r>
              <a:rPr lang="en-US" baseline="0" dirty="0" smtClean="0"/>
              <a:t>Did the transformation make it mode of less obvious?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a linear problem, non-uniqueness is due to the existence of Null Vector, which solve</a:t>
            </a:r>
          </a:p>
          <a:p>
            <a:r>
              <a:rPr lang="en-US" baseline="0" dirty="0" smtClean="0"/>
              <a:t>Gm=0. They span a sub-space of model space called the Null Space.  You can add any</a:t>
            </a:r>
          </a:p>
          <a:p>
            <a:r>
              <a:rPr lang="en-US" baseline="0" dirty="0" smtClean="0"/>
              <a:t>amount of any null vector to the problem, and it still minimizes the error.</a:t>
            </a:r>
          </a:p>
          <a:p>
            <a:r>
              <a:rPr lang="en-US" baseline="0" dirty="0" smtClean="0"/>
              <a:t>Hence there are an </a:t>
            </a:r>
            <a:r>
              <a:rPr lang="en-US" baseline="0" dirty="0" err="1" smtClean="0"/>
              <a:t>infinitie</a:t>
            </a:r>
            <a:r>
              <a:rPr lang="en-US" baseline="0" dirty="0" smtClean="0"/>
              <a:t> number of solutions and they are bounded in size.</a:t>
            </a:r>
          </a:p>
          <a:p>
            <a:r>
              <a:rPr lang="en-US" baseline="0" dirty="0" smtClean="0"/>
              <a:t>No hint here of the type of </a:t>
            </a:r>
            <a:r>
              <a:rPr lang="en-US" baseline="0" dirty="0" err="1" smtClean="0"/>
              <a:t>nonuniqueness</a:t>
            </a:r>
            <a:r>
              <a:rPr lang="en-US" baseline="0" dirty="0" smtClean="0"/>
              <a:t> we just encountered in the simple nonlinear problem,</a:t>
            </a:r>
          </a:p>
          <a:p>
            <a:r>
              <a:rPr lang="en-US" baseline="0" dirty="0" smtClean="0"/>
              <a:t>   where there were exactly two solutions.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Linear problem has a quadratic error surface.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9.3.</a:t>
            </a:r>
            <a:r>
              <a:rPr lang="en-US" sz="1200" i="1" dirty="0" smtClean="0">
                <a:latin typeface="Cambria Math" pitchFamily="18" charset="0"/>
                <a:ea typeface="Cambria Math" pitchFamily="18" charset="0"/>
                <a:cs typeface="Times New Roman" pitchFamily="18" charset="0"/>
              </a:rPr>
              <a:t> L</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prediction error, </a:t>
            </a:r>
            <a:r>
              <a:rPr lang="en-US" sz="1200" i="1" dirty="0" smtClean="0">
                <a:latin typeface="Cambria Math" pitchFamily="18" charset="0"/>
                <a:ea typeface="Cambria Math" pitchFamily="18" charset="0"/>
                <a:cs typeface="Times New Roman" pitchFamily="18" charset="0"/>
              </a:rPr>
              <a:t>E(m)</a:t>
            </a:r>
            <a:r>
              <a:rPr lang="en-US" sz="1200" dirty="0" smtClean="0">
                <a:latin typeface="Times New Roman" pitchFamily="18" charset="0"/>
                <a:ea typeface="Cambria Math" pitchFamily="18" charset="0"/>
                <a:cs typeface="Times New Roman" pitchFamily="18" charset="0"/>
              </a:rPr>
              <a:t>, as a function of model parameter, </a:t>
            </a:r>
            <a:r>
              <a:rPr lang="en-US" sz="1200" i="1" dirty="0" smtClean="0">
                <a:latin typeface="Times New Roman" pitchFamily="18" charset="0"/>
                <a:ea typeface="Cambria Math" pitchFamily="18" charset="0"/>
                <a:cs typeface="Times New Roman" pitchFamily="18" charset="0"/>
              </a:rPr>
              <a:t>m</a:t>
            </a:r>
            <a:r>
              <a:rPr lang="en-US" sz="1200" dirty="0" smtClean="0">
                <a:latin typeface="Times New Roman" pitchFamily="18" charset="0"/>
                <a:ea typeface="Cambria Math" pitchFamily="18" charset="0"/>
                <a:cs typeface="Times New Roman" pitchFamily="18" charset="0"/>
              </a:rPr>
              <a:t>, for a typical linear inverse problem. The solution, </a:t>
            </a:r>
            <a:r>
              <a:rPr lang="en-US" sz="1200" i="1" dirty="0" err="1" smtClean="0">
                <a:latin typeface="Cambria Math" pitchFamily="18" charset="0"/>
                <a:ea typeface="Cambria Math" pitchFamily="18" charset="0"/>
                <a:cs typeface="Times New Roman" pitchFamily="18" charset="0"/>
              </a:rPr>
              <a:t>m</a:t>
            </a:r>
            <a:r>
              <a:rPr lang="en-US" sz="1200" i="1" baseline="30000" dirty="0" err="1"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minimizes the error.  In the linear case, </a:t>
            </a:r>
            <a:r>
              <a:rPr lang="en-US" sz="1200" i="1" dirty="0" smtClean="0">
                <a:latin typeface="Cambria Math" pitchFamily="18" charset="0"/>
                <a:ea typeface="Cambria Math" pitchFamily="18" charset="0"/>
                <a:cs typeface="Times New Roman" pitchFamily="18" charset="0"/>
              </a:rPr>
              <a:t>E(m) </a:t>
            </a:r>
            <a:r>
              <a:rPr lang="en-US" sz="1200" dirty="0" smtClean="0">
                <a:latin typeface="Times New Roman" pitchFamily="18" charset="0"/>
                <a:ea typeface="Cambria Math" pitchFamily="18" charset="0"/>
                <a:cs typeface="Times New Roman" pitchFamily="18" charset="0"/>
              </a:rPr>
              <a:t> is always a </a:t>
            </a:r>
            <a:r>
              <a:rPr lang="en-US" sz="1200" dirty="0" err="1" smtClean="0">
                <a:latin typeface="Times New Roman" pitchFamily="18" charset="0"/>
                <a:ea typeface="Cambria Math" pitchFamily="18" charset="0"/>
                <a:cs typeface="Times New Roman" pitchFamily="18" charset="0"/>
              </a:rPr>
              <a:t>paraboloid</a:t>
            </a:r>
            <a:r>
              <a:rPr lang="en-US" sz="1200" dirty="0" smtClean="0">
                <a:latin typeface="Times New Roman" pitchFamily="18" charset="0"/>
                <a:ea typeface="Cambria Math" pitchFamily="18" charset="0"/>
                <a:cs typeface="Times New Roman" pitchFamily="18" charset="0"/>
              </a:rPr>
              <a:t>.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gda09_04.</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give example in the next slide/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(A) error surface is “nearly quadratic” and</a:t>
            </a:r>
            <a:r>
              <a:rPr lang="en-US" sz="1200" baseline="0" dirty="0" smtClean="0">
                <a:latin typeface="Times New Roman" pitchFamily="18" charset="0"/>
                <a:ea typeface="Cambria Math" pitchFamily="18" charset="0"/>
                <a:cs typeface="Times New Roman" pitchFamily="18" charset="0"/>
              </a:rPr>
              <a:t> has a single minimum, so the solution is unique.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(B) Two solution, similar to the case we </a:t>
            </a:r>
            <a:r>
              <a:rPr lang="en-US" sz="1200" baseline="0" dirty="0" err="1" smtClean="0">
                <a:latin typeface="Times New Roman" pitchFamily="18" charset="0"/>
                <a:ea typeface="Cambria Math" pitchFamily="18" charset="0"/>
                <a:cs typeface="Times New Roman" pitchFamily="18" charset="0"/>
              </a:rPr>
              <a:t>doscussed</a:t>
            </a:r>
            <a:r>
              <a:rPr lang="en-US" sz="1200" baseline="0" dirty="0" smtClean="0">
                <a:latin typeface="Times New Roman" pitchFamily="18" charset="0"/>
                <a:ea typeface="Cambria Math" pitchFamily="18" charset="0"/>
                <a:cs typeface="Times New Roman" pitchFamily="18" charset="0"/>
              </a:rPr>
              <a:t> a moment ago.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(C) Infinitely many solutions, well </a:t>
            </a:r>
            <a:r>
              <a:rPr lang="en-US" sz="1200" baseline="0" dirty="0" err="1" smtClean="0">
                <a:latin typeface="Times New Roman" pitchFamily="18" charset="0"/>
                <a:ea typeface="Cambria Math" pitchFamily="18" charset="0"/>
                <a:cs typeface="Times New Roman" pitchFamily="18" charset="0"/>
              </a:rPr>
              <a:t>separted</a:t>
            </a:r>
            <a:r>
              <a:rPr lang="en-US" sz="1200" baseline="0" dirty="0" smtClean="0">
                <a:latin typeface="Times New Roman" pitchFamily="18" charset="0"/>
                <a:ea typeface="Cambria Math" pitchFamily="18" charset="0"/>
                <a:cs typeface="Times New Roman" pitchFamily="18" charset="0"/>
              </a:rPr>
              <a:t> from one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(D) Finite range of solutions.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(E) Unique solution, but in a curved valley of low-error.  If the valley floor 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  exactly flay, then the solution has an infinite number of closely-spaced solutions.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(F) Two D version of C. </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9.4.(A)-(D) Prediction error, </a:t>
            </a:r>
            <a:r>
              <a:rPr lang="en-US" sz="1200" i="1" dirty="0" smtClean="0">
                <a:latin typeface="Cambria Math" pitchFamily="18" charset="0"/>
                <a:ea typeface="Cambria Math" pitchFamily="18" charset="0"/>
                <a:cs typeface="Times New Roman" pitchFamily="18" charset="0"/>
              </a:rPr>
              <a:t>E</a:t>
            </a:r>
            <a:r>
              <a:rPr lang="en-US" sz="1200" dirty="0" smtClean="0">
                <a:latin typeface="Times New Roman" pitchFamily="18" charset="0"/>
                <a:ea typeface="Cambria Math" pitchFamily="18" charset="0"/>
                <a:cs typeface="Times New Roman" pitchFamily="18" charset="0"/>
              </a:rPr>
              <a:t>, as a function of a single model parameter, </a:t>
            </a:r>
            <a:r>
              <a:rPr lang="en-US" sz="1200" i="1" dirty="0" smtClean="0">
                <a:latin typeface="Times New Roman" pitchFamily="18" charset="0"/>
                <a:ea typeface="Cambria Math" pitchFamily="18" charset="0"/>
                <a:cs typeface="Times New Roman" pitchFamily="18" charset="0"/>
              </a:rPr>
              <a:t>m</a:t>
            </a:r>
            <a:r>
              <a:rPr lang="en-US" sz="1200" dirty="0" smtClean="0">
                <a:latin typeface="Times New Roman" pitchFamily="18" charset="0"/>
                <a:ea typeface="Cambria Math" pitchFamily="18" charset="0"/>
                <a:cs typeface="Times New Roman" pitchFamily="18" charset="0"/>
              </a:rPr>
              <a:t>.  (A) A single minimum (red circle) correspond to an inverse problem with a unique solution. (B) Two solutions. (C) Many well-separated solutions. (D) Finite range of solutions (red arrow). (E)-(F) Error (colors) as a function of two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ea typeface="Cambria Math"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ea typeface="Cambria Math" pitchFamily="18" charset="0"/>
                <a:cs typeface="Times New Roman" pitchFamily="18" charset="0"/>
              </a:rPr>
              <a:t> . (E) A single solution, with the minimum occurring within a nearly flat valley. (F) Many well-separated solutions.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scripts gda09_05 and gda09_06.</a:t>
            </a:r>
          </a:p>
          <a:p>
            <a:endParaRPr lang="en-US" dirty="0"/>
          </a:p>
        </p:txBody>
      </p:sp>
      <p:sp>
        <p:nvSpPr>
          <p:cNvPr id="4" name="Slide Number Placeholder 3"/>
          <p:cNvSpPr>
            <a:spLocks noGrp="1"/>
          </p:cNvSpPr>
          <p:nvPr>
            <p:ph type="sldNum" sz="quarter" idx="10"/>
          </p:nvPr>
        </p:nvSpPr>
        <p:spPr/>
        <p:txBody>
          <a:bodyPr/>
          <a:lstStyle/>
          <a:p>
            <a:fld id="{23F27F46-91C4-4389-80F7-0CC877597E9D}"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move</a:t>
            </a:r>
            <a:r>
              <a:rPr lang="en-US" baseline="0" dirty="0" smtClean="0"/>
              <a:t> on to a very simple way of solving a non-linear inverse problem</a:t>
            </a:r>
          </a:p>
          <a:p>
            <a:r>
              <a:rPr lang="en-US" baseline="0" dirty="0" smtClean="0"/>
              <a:t>All we need to do is to be able to compute an appropriate error E given a trial vector of model parameters.</a:t>
            </a:r>
          </a:p>
          <a:p>
            <a:r>
              <a:rPr lang="en-US" baseline="0" dirty="0" smtClean="0"/>
              <a:t>In the example, we will assume that the data are Gaussian-distributed so that E is based on an L2 norm.</a:t>
            </a:r>
          </a:p>
          <a:p>
            <a:r>
              <a:rPr lang="en-US" baseline="0" dirty="0" smtClean="0"/>
              <a:t>But in principle, we could use a measure of total error appropriate for some other </a:t>
            </a:r>
            <a:r>
              <a:rPr lang="en-US" baseline="0" dirty="0" err="1" smtClean="0"/>
              <a:t>p.d.f</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the simple non-linear inverse problem that we will solve by a variety of ways.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Non-linea</a:t>
            </a:r>
            <a:r>
              <a:rPr lang="en-US" baseline="0" dirty="0" smtClean="0"/>
              <a:t>r problems involve complicated functions of the model and the data.</a:t>
            </a:r>
          </a:p>
          <a:p>
            <a:r>
              <a:rPr lang="en-US" baseline="0" dirty="0" smtClean="0"/>
              <a:t>But whenever you take a function of a random variable, you change its </a:t>
            </a:r>
            <a:r>
              <a:rPr lang="en-US" baseline="0" dirty="0" err="1" smtClean="0"/>
              <a:t>p.d.f</a:t>
            </a:r>
            <a:r>
              <a:rPr lang="en-US" baseline="0" dirty="0" smtClean="0"/>
              <a:t>.</a:t>
            </a:r>
          </a:p>
          <a:p>
            <a:r>
              <a:rPr lang="en-US" baseline="0" dirty="0" smtClean="0"/>
              <a:t>That has consequences.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Grid search – exhaustive testing</a:t>
            </a:r>
            <a:r>
              <a:rPr lang="en-US" baseline="0" dirty="0" smtClean="0"/>
              <a:t> of “every possible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Note that the error surface</a:t>
            </a:r>
            <a:r>
              <a:rPr lang="en-US" sz="1200" baseline="0" dirty="0" smtClean="0">
                <a:latin typeface="Times New Roman" pitchFamily="18" charset="0"/>
                <a:cs typeface="Times New Roman" pitchFamily="18" charset="0"/>
              </a:rPr>
              <a:t> is fairly complicated, even though the inverse problem looks fairly simple.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that the estimated solution is very close to the true solution, discrepancy due to grid spacing.</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9.5.  A grid search is used to solve the non-linear curve fitting problem,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 = sin(</a:t>
            </a:r>
            <a:r>
              <a:rPr lang="el-GR" sz="1200" i="1" dirty="0" smtClean="0">
                <a:latin typeface="Cambria Math" pitchFamily="18" charset="0"/>
                <a:ea typeface="Cambria Math" pitchFamily="18" charset="0"/>
                <a:cs typeface="Times New Roman" pitchFamily="18" charset="0"/>
              </a:rPr>
              <a:t>ω</a:t>
            </a:r>
            <a:r>
              <a:rPr lang="en-US" sz="1200" i="1" baseline="-25000" dirty="0" smtClean="0">
                <a:latin typeface="Cambria Math" pitchFamily="18" charset="0"/>
                <a:ea typeface="Cambria Math" pitchFamily="18" charset="0"/>
                <a:cs typeface="Times New Roman" pitchFamily="18" charset="0"/>
              </a:rPr>
              <a:t>0</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x</a:t>
            </a:r>
            <a:r>
              <a:rPr lang="en-US" sz="1200" i="1" baseline="-25000" dirty="0" smtClean="0">
                <a:latin typeface="Cambria Math" pitchFamily="18" charset="0"/>
                <a:ea typeface="Cambria Math" pitchFamily="18" charset="0"/>
                <a:cs typeface="Times New Roman" pitchFamily="18" charset="0"/>
              </a:rPr>
              <a:t>i</a:t>
            </a:r>
            <a:r>
              <a:rPr lang="en-US" sz="1200" i="1" dirty="0" smtClean="0">
                <a:latin typeface="Cambria Math" pitchFamily="18" charset="0"/>
                <a:ea typeface="Cambria Math" pitchFamily="18" charset="0"/>
                <a:cs typeface="Times New Roman" pitchFamily="18" charset="0"/>
              </a:rPr>
              <a:t>) + 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  (A) The true data (black curve) are for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a:t>
            </a:r>
            <a:r>
              <a:rPr lang="en-US" sz="1200" dirty="0" smtClean="0"/>
              <a:t> 1.21,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t> =1.54</a:t>
            </a:r>
            <a:r>
              <a:rPr lang="en-US" sz="1200" dirty="0" smtClean="0">
                <a:latin typeface="Times New Roman" pitchFamily="18" charset="0"/>
                <a:cs typeface="Times New Roman" pitchFamily="18" charset="0"/>
              </a:rPr>
              <a:t>.</a:t>
            </a:r>
            <a:r>
              <a:rPr lang="en-US" sz="1200" dirty="0" smtClean="0"/>
              <a:t>  </a:t>
            </a:r>
            <a:r>
              <a:rPr lang="en-US" sz="1200" dirty="0" smtClean="0">
                <a:latin typeface="Times New Roman" pitchFamily="18" charset="0"/>
                <a:cs typeface="Times New Roman" pitchFamily="18" charset="0"/>
              </a:rPr>
              <a:t>The observed data (black circles) have additive noise with variance, </a:t>
            </a:r>
            <a:r>
              <a:rPr lang="en-US" sz="1200" i="1" dirty="0" smtClean="0">
                <a:latin typeface="Cambria Math" pitchFamily="18" charset="0"/>
                <a:ea typeface="Cambria Math" pitchFamily="18" charset="0"/>
                <a:cs typeface="Times New Roman" pitchFamily="18" charset="0"/>
              </a:rPr>
              <a:t>s</a:t>
            </a:r>
            <a:r>
              <a:rPr lang="en-US" sz="1200" i="1" baseline="30000" dirty="0" smtClean="0">
                <a:latin typeface="Cambria Math" pitchFamily="18" charset="0"/>
                <a:ea typeface="Cambria Math" pitchFamily="18" charset="0"/>
                <a:cs typeface="Times New Roman" pitchFamily="18" charset="0"/>
              </a:rPr>
              <a:t>2</a:t>
            </a:r>
            <a:r>
              <a:rPr lang="en-US" sz="1200" i="1" baseline="-25000" dirty="0" smtClean="0">
                <a:latin typeface="Cambria Math" pitchFamily="18" charset="0"/>
                <a:ea typeface="Cambria Math" pitchFamily="18" charset="0"/>
                <a:cs typeface="Times New Roman" pitchFamily="18" charset="0"/>
              </a:rPr>
              <a:t>d</a:t>
            </a:r>
            <a:r>
              <a:rPr lang="en-US" sz="1200" i="1" dirty="0" smtClean="0">
                <a:latin typeface="Cambria Math" pitchFamily="18" charset="0"/>
                <a:ea typeface="Cambria Math" pitchFamily="18" charset="0"/>
                <a:cs typeface="Times New Roman" pitchFamily="18" charset="0"/>
              </a:rPr>
              <a:t>=(0.4)</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The predicted data (red curve) are based results of the grid search.  (B) Error surface (colors), showing true solution (green circle) and estimated solution (white circle)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gda09_07.</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a:t>
            </a:r>
            <a:r>
              <a:rPr lang="en-US" baseline="0" dirty="0" smtClean="0"/>
              <a:t> key questions:</a:t>
            </a:r>
          </a:p>
          <a:p>
            <a:r>
              <a:rPr lang="en-US" baseline="0" dirty="0" smtClean="0"/>
              <a:t>Can you define a box that you’re confident encloses the solution?</a:t>
            </a:r>
          </a:p>
          <a:p>
            <a:r>
              <a:rPr lang="en-US" baseline="0" dirty="0" smtClean="0"/>
              <a:t>Can you evaluate the error on enough points within the box to find the solution.</a:t>
            </a:r>
          </a:p>
          <a:p>
            <a:r>
              <a:rPr lang="en-US" baseline="0" dirty="0" smtClean="0"/>
              <a:t>Note that if the error oscillates very rapidly, you might need a rather fine grid spacing.</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Define</a:t>
            </a:r>
            <a:r>
              <a:rPr lang="en-US" baseline="0" dirty="0" smtClean="0"/>
              <a:t> the grid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Evaluate</a:t>
            </a:r>
            <a:r>
              <a:rPr lang="en-US" baseline="0" dirty="0" smtClean="0"/>
              <a:t> the error at every point on the grid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a:t>
            </a:r>
            <a:r>
              <a:rPr lang="en-US" baseline="0" dirty="0" smtClean="0"/>
              <a:t> the minimum.</a:t>
            </a:r>
          </a:p>
          <a:p>
            <a:r>
              <a:rPr lang="en-US" baseline="0" dirty="0" smtClean="0"/>
              <a:t>Note that min() returns two </a:t>
            </a:r>
            <a:r>
              <a:rPr lang="en-US" baseline="0" dirty="0" err="1" smtClean="0"/>
              <a:t>argiments</a:t>
            </a:r>
            <a:r>
              <a:rPr lang="en-US" baseline="0" dirty="0" smtClean="0"/>
              <a:t>, the minimum value and the array index at which the minimum occurs.</a:t>
            </a:r>
          </a:p>
          <a:p>
            <a:r>
              <a:rPr lang="en-US" baseline="0" dirty="0" smtClean="0"/>
              <a:t>Two calls to min() are necessary, since E is a matrix</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Simple variant of a grid search,</a:t>
            </a:r>
            <a:r>
              <a:rPr lang="en-US" baseline="0" dirty="0" smtClean="0"/>
              <a:t> based on random sampling of the model space.</a:t>
            </a:r>
          </a:p>
          <a:p>
            <a:r>
              <a:rPr lang="en-US" baseline="0" dirty="0" smtClean="0"/>
              <a:t>New key issue: can you randomly generate points in the model space quickly enough?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Strategy is very similar to the grid search,</a:t>
            </a:r>
            <a:r>
              <a:rPr lang="en-US" baseline="0" dirty="0" smtClean="0"/>
              <a:t> except no systematic search, just random “poking around” in model space.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Pattern shows</a:t>
            </a:r>
            <a:r>
              <a:rPr lang="en-US" sz="1200" baseline="0" dirty="0" smtClean="0">
                <a:latin typeface="Times New Roman" pitchFamily="18" charset="0"/>
                <a:cs typeface="Times New Roman" pitchFamily="18" charset="0"/>
              </a:rPr>
              <a:t> only the solutions that decrease the error, not the hundreds of trial in between that didn’t.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graphs at the right show the error “stepping down” every time a better </a:t>
            </a:r>
            <a:r>
              <a:rPr lang="en-US" sz="1200" baseline="0" dirty="0" err="1" smtClean="0">
                <a:latin typeface="Times New Roman" pitchFamily="18" charset="0"/>
                <a:cs typeface="Times New Roman" pitchFamily="18" charset="0"/>
              </a:rPr>
              <a:t>solutuion</a:t>
            </a:r>
            <a:r>
              <a:rPr lang="en-US" sz="1200" baseline="0" dirty="0" smtClean="0">
                <a:latin typeface="Times New Roman" pitchFamily="18" charset="0"/>
                <a:cs typeface="Times New Roman" pitchFamily="18" charset="0"/>
              </a:rPr>
              <a:t> is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Note that the estimated </a:t>
            </a:r>
            <a:r>
              <a:rPr lang="en-US" sz="1200" baseline="0" dirty="0" err="1" smtClean="0">
                <a:latin typeface="Times New Roman" pitchFamily="18" charset="0"/>
                <a:cs typeface="Times New Roman" pitchFamily="18" charset="0"/>
              </a:rPr>
              <a:t>soluition</a:t>
            </a:r>
            <a:r>
              <a:rPr lang="en-US" sz="1200" baseline="0" dirty="0" smtClean="0">
                <a:latin typeface="Times New Roman" pitchFamily="18" charset="0"/>
                <a:cs typeface="Times New Roman" pitchFamily="18" charset="0"/>
              </a:rPr>
              <a:t> is not all that near the true solution, because the region of</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   low error is pretty wide.</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9.6.  A Monte Carlo search is used to solve the same non-linear curve fitting problem as in Figure 9.5. (A) The observed data (black circles) are computed from the true data (black curve) by adding random noise.  The predicted data (red curve) are based on the results of the method.  (B) Error surface (colors), showing true solution (green circle), and a series of improved solutions (white circles connected by red lines) determined by the method. (C) Plot of error,</a:t>
            </a:r>
            <a:r>
              <a:rPr lang="en-US" sz="1200" i="1" dirty="0" smtClean="0">
                <a:latin typeface="Cambria Math" pitchFamily="18" charset="0"/>
                <a:ea typeface="Cambria Math" pitchFamily="18" charset="0"/>
                <a:cs typeface="Times New Roman" pitchFamily="18" charset="0"/>
              </a:rPr>
              <a:t> E</a:t>
            </a:r>
            <a:r>
              <a:rPr lang="en-US" sz="1200" dirty="0" smtClean="0">
                <a:latin typeface="Times New Roman" pitchFamily="18" charset="0"/>
                <a:cs typeface="Times New Roman" pitchFamily="18" charset="0"/>
              </a:rPr>
              <a:t>, and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as a function of iteration number.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gda09_08.</a:t>
            </a:r>
          </a:p>
          <a:p>
            <a:endParaRPr lang="en-US" dirty="0"/>
          </a:p>
        </p:txBody>
      </p:sp>
      <p:sp>
        <p:nvSpPr>
          <p:cNvPr id="4" name="Slide Number Placeholder 3"/>
          <p:cNvSpPr>
            <a:spLocks noGrp="1"/>
          </p:cNvSpPr>
          <p:nvPr>
            <p:ph type="sldNum" sz="quarter" idx="10"/>
          </p:nvPr>
        </p:nvSpPr>
        <p:spPr/>
        <p:txBody>
          <a:bodyPr/>
          <a:lstStyle/>
          <a:p>
            <a:fld id="{23F27F46-91C4-4389-80F7-0CC877597E9D}" type="slidenum">
              <a:rPr lang="en-US" smtClean="0"/>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important</a:t>
            </a:r>
            <a:r>
              <a:rPr lang="en-US" baseline="0" dirty="0" smtClean="0"/>
              <a:t> question is whether you really need the true solution, or merely one with some</a:t>
            </a:r>
          </a:p>
          <a:p>
            <a:r>
              <a:rPr lang="en-US" baseline="0" dirty="0" smtClean="0"/>
              <a:t>acceptably low error.  If the latter, a </a:t>
            </a:r>
            <a:r>
              <a:rPr lang="en-US" baseline="0" dirty="0" err="1" smtClean="0"/>
              <a:t>Mone</a:t>
            </a:r>
            <a:r>
              <a:rPr lang="en-US" baseline="0" dirty="0" smtClean="0"/>
              <a:t> Carlo search can sometimes get you there fast.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need to pay attention to the </a:t>
            </a:r>
            <a:r>
              <a:rPr lang="en-US" baseline="0" dirty="0" err="1" smtClean="0"/>
              <a:t>p.d.f</a:t>
            </a:r>
            <a:r>
              <a:rPr lang="en-US" baseline="0" dirty="0" smtClean="0"/>
              <a:t>. of the noise.</a:t>
            </a:r>
          </a:p>
          <a:p>
            <a:r>
              <a:rPr lang="en-US" baseline="0" dirty="0" smtClean="0"/>
              <a:t>If you don’t, you can easily do inconsistent things,</a:t>
            </a:r>
          </a:p>
          <a:p>
            <a:r>
              <a:rPr lang="en-US" baseline="0" dirty="0" smtClean="0"/>
              <a:t>which lead to incorrect results.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generate</a:t>
            </a:r>
            <a:r>
              <a:rPr lang="en-US" baseline="0" dirty="0" smtClean="0"/>
              <a:t> an initial guess and its error</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iteration of the loop computes one random trial</a:t>
            </a:r>
            <a:r>
              <a:rPr lang="en-US" baseline="0" dirty="0" smtClean="0"/>
              <a:t> solution, computes its error and </a:t>
            </a:r>
            <a:r>
              <a:rPr lang="en-US" baseline="0" dirty="0" err="1" smtClean="0"/>
              <a:t>adobts</a:t>
            </a:r>
            <a:r>
              <a:rPr lang="en-US" baseline="0" dirty="0" smtClean="0"/>
              <a:t> it if</a:t>
            </a:r>
          </a:p>
          <a:p>
            <a:r>
              <a:rPr lang="en-US" baseline="0" dirty="0" smtClean="0"/>
              <a:t> the error has decreased.</a:t>
            </a:r>
          </a:p>
          <a:p>
            <a:r>
              <a:rPr lang="en-US" baseline="0" dirty="0" smtClean="0"/>
              <a:t>we could add a test to terminate the loop if the error is acceptably low.</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p>
          <a:p>
            <a:r>
              <a:rPr lang="en-US" dirty="0" smtClean="0"/>
              <a:t>Fitting</a:t>
            </a:r>
            <a:r>
              <a:rPr lang="en-US" baseline="0" dirty="0" smtClean="0"/>
              <a:t> d against z does not give the same result as fitting z against d.</a:t>
            </a:r>
          </a:p>
          <a:p>
            <a:r>
              <a:rPr lang="en-US" baseline="0" dirty="0" smtClean="0"/>
              <a:t>Left: d against z.</a:t>
            </a:r>
          </a:p>
          <a:p>
            <a:r>
              <a:rPr lang="en-US" baseline="0" dirty="0" smtClean="0"/>
              <a:t>Middle z against d.</a:t>
            </a:r>
          </a:p>
          <a:p>
            <a:r>
              <a:rPr lang="en-US" baseline="0" dirty="0" smtClean="0"/>
              <a:t>Right: red is d against z, green is z against d inverted back to d(z).</a:t>
            </a:r>
          </a:p>
          <a:p>
            <a:r>
              <a:rPr lang="en-US" baseline="0" dirty="0" smtClean="0"/>
              <a:t>The results differ by about 4%.</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results differ because we made different assumptions about the </a:t>
            </a:r>
            <a:r>
              <a:rPr lang="en-US" baseline="0" dirty="0" err="1" smtClean="0"/>
              <a:t>p.d.f</a:t>
            </a:r>
            <a:r>
              <a:rPr lang="en-US" baseline="0" dirty="0" smtClean="0"/>
              <a:t>. of the noise.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bad news,</a:t>
            </a:r>
            <a:r>
              <a:rPr lang="en-US" baseline="0" dirty="0" smtClean="0"/>
              <a:t> because we tend to use quantities like the mean or the</a:t>
            </a:r>
          </a:p>
          <a:p>
            <a:r>
              <a:rPr lang="en-US" baseline="0" dirty="0" smtClean="0"/>
              <a:t>maximum likelihood point as the “answer” to an inverse problem.  But they</a:t>
            </a:r>
          </a:p>
          <a:p>
            <a:r>
              <a:rPr lang="en-US" baseline="0" dirty="0" smtClean="0"/>
              <a:t>do not really have the properties that we might want in an “answer”.</a:t>
            </a:r>
          </a:p>
          <a:p>
            <a:r>
              <a:rPr lang="en-US" baseline="0" dirty="0" smtClean="0"/>
              <a:t>We now give and example.</a:t>
            </a:r>
            <a:endParaRPr lang="en-US" dirty="0" smtClean="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solved this problem back in</a:t>
            </a:r>
            <a:r>
              <a:rPr lang="en-US" baseline="0" dirty="0" smtClean="0"/>
              <a:t> the lecture on probability.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The transformed</a:t>
            </a:r>
            <a:r>
              <a:rPr lang="en-US" sz="1200" baseline="0" dirty="0" smtClean="0">
                <a:latin typeface="Times New Roman" pitchFamily="18" charset="0"/>
                <a:ea typeface="Cambria Math" pitchFamily="18" charset="0"/>
                <a:cs typeface="Times New Roman" pitchFamily="18" charset="0"/>
              </a:rPr>
              <a:t> model parameter has a </a:t>
            </a:r>
            <a:r>
              <a:rPr lang="en-US" sz="1200" baseline="0" dirty="0" err="1" smtClean="0">
                <a:latin typeface="Times New Roman" pitchFamily="18" charset="0"/>
                <a:ea typeface="Cambria Math" pitchFamily="18" charset="0"/>
                <a:cs typeface="Times New Roman" pitchFamily="18" charset="0"/>
              </a:rPr>
              <a:t>pd.f</a:t>
            </a:r>
            <a:r>
              <a:rPr lang="en-US" sz="1200" baseline="0" dirty="0" smtClean="0">
                <a:latin typeface="Times New Roman" pitchFamily="18" charset="0"/>
                <a:ea typeface="Cambria Math" pitchFamily="18" charset="0"/>
                <a:cs typeface="Times New Roman" pitchFamily="18" charset="0"/>
              </a:rPr>
              <a:t>. with a maximum likelihood point at zero.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The untransformed </a:t>
            </a:r>
            <a:r>
              <a:rPr lang="en-US" sz="1200" baseline="0" dirty="0" err="1" smtClean="0">
                <a:latin typeface="Times New Roman" pitchFamily="18" charset="0"/>
                <a:ea typeface="Cambria Math" pitchFamily="18" charset="0"/>
                <a:cs typeface="Times New Roman" pitchFamily="18" charset="0"/>
              </a:rPr>
              <a:t>p.d.f</a:t>
            </a:r>
            <a:r>
              <a:rPr lang="en-US" sz="1200" baseline="0" dirty="0" smtClean="0">
                <a:latin typeface="Times New Roman" pitchFamily="18" charset="0"/>
                <a:ea typeface="Cambria Math" pitchFamily="18" charset="0"/>
                <a:cs typeface="Times New Roman" pitchFamily="18" charset="0"/>
              </a:rPr>
              <a:t>. has no maximum likelihood point.  However, if we bowed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up or down a little, we could put the maximum likelihood point anywhere we wanted,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but the modification, as long as </a:t>
            </a:r>
            <a:r>
              <a:rPr lang="en-US" sz="1200" baseline="0" dirty="0" err="1" smtClean="0">
                <a:latin typeface="Times New Roman" pitchFamily="18" charset="0"/>
                <a:ea typeface="Cambria Math" pitchFamily="18" charset="0"/>
                <a:cs typeface="Times New Roman" pitchFamily="18" charset="0"/>
              </a:rPr>
              <a:t>ity</a:t>
            </a:r>
            <a:r>
              <a:rPr lang="en-US" sz="1200" baseline="0" dirty="0" smtClean="0">
                <a:latin typeface="Times New Roman" pitchFamily="18" charset="0"/>
                <a:ea typeface="Cambria Math" pitchFamily="18" charset="0"/>
                <a:cs typeface="Times New Roman" pitchFamily="18" charset="0"/>
              </a:rPr>
              <a:t> was small, would not change the maximum likelihood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point of m’ being at zero.</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ea typeface="Cambria Math" pitchFamily="18" charset="0"/>
                <a:cs typeface="Times New Roman" pitchFamily="18" charset="0"/>
              </a:rPr>
              <a:t>We now examine the means of the two distributions.</a:t>
            </a: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ea typeface="Cambria Math"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ea typeface="Cambria Math" pitchFamily="18" charset="0"/>
                <a:cs typeface="Times New Roman" pitchFamily="18" charset="0"/>
              </a:rPr>
              <a:t>Fig. 9.1. (A) A probability density function, </a:t>
            </a:r>
            <a:r>
              <a:rPr lang="en-US" sz="1200" i="1" dirty="0" smtClean="0">
                <a:latin typeface="Cambria Math" pitchFamily="18" charset="0"/>
                <a:ea typeface="Cambria Math" pitchFamily="18" charset="0"/>
                <a:cs typeface="Times New Roman" pitchFamily="18" charset="0"/>
              </a:rPr>
              <a:t>p(m)</a:t>
            </a:r>
            <a:r>
              <a:rPr lang="en-US" sz="1200" dirty="0" smtClean="0">
                <a:latin typeface="Times New Roman" pitchFamily="18" charset="0"/>
                <a:ea typeface="Cambria Math" pitchFamily="18" charset="0"/>
                <a:cs typeface="Times New Roman" pitchFamily="18" charset="0"/>
              </a:rPr>
              <a:t>, that is uniform on the interval </a:t>
            </a:r>
            <a:r>
              <a:rPr lang="en-US" sz="1200" i="1" dirty="0" smtClean="0">
                <a:latin typeface="Cambria Math" pitchFamily="18" charset="0"/>
                <a:ea typeface="Cambria Math" pitchFamily="18" charset="0"/>
                <a:cs typeface="Times New Roman" pitchFamily="18" charset="0"/>
              </a:rPr>
              <a:t>0&lt;x&lt;1</a:t>
            </a:r>
            <a:r>
              <a:rPr lang="en-US" sz="1200" dirty="0" smtClean="0">
                <a:latin typeface="Cambria Math" pitchFamily="18" charset="0"/>
                <a:ea typeface="Cambria Math" pitchFamily="18" charset="0"/>
                <a:cs typeface="Times New Roman" pitchFamily="18" charset="0"/>
              </a:rPr>
              <a:t>.</a:t>
            </a:r>
            <a:r>
              <a:rPr lang="en-US" sz="1200" dirty="0" smtClean="0">
                <a:latin typeface="Times New Roman" pitchFamily="18" charset="0"/>
                <a:ea typeface="Cambria Math" pitchFamily="18" charset="0"/>
                <a:cs typeface="Times New Roman" pitchFamily="18" charset="0"/>
              </a:rPr>
              <a:t> (B) The corresponding probability distribution, </a:t>
            </a:r>
            <a:r>
              <a:rPr lang="en-US" sz="1200" i="1" dirty="0" smtClean="0">
                <a:latin typeface="Cambria Math" pitchFamily="18" charset="0"/>
                <a:ea typeface="Cambria Math" pitchFamily="18" charset="0"/>
                <a:cs typeface="Times New Roman" pitchFamily="18" charset="0"/>
              </a:rPr>
              <a:t>p(m’)</a:t>
            </a:r>
            <a:r>
              <a:rPr lang="en-US" sz="1200" dirty="0" smtClean="0">
                <a:latin typeface="Times New Roman" pitchFamily="18" charset="0"/>
                <a:ea typeface="Cambria Math" pitchFamily="18" charset="0"/>
                <a:cs typeface="Times New Roman" pitchFamily="18" charset="0"/>
              </a:rPr>
              <a:t>, for the transformation, </a:t>
            </a:r>
            <a:r>
              <a:rPr lang="en-US" sz="1200" i="1" dirty="0" smtClean="0">
                <a:latin typeface="Cambria Math" pitchFamily="18" charset="0"/>
                <a:ea typeface="Cambria Math" pitchFamily="18" charset="0"/>
                <a:cs typeface="Times New Roman" pitchFamily="18" charset="0"/>
              </a:rPr>
              <a:t>m’=m</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ea typeface="Cambria Math" pitchFamily="18" charset="0"/>
                <a:cs typeface="Times New Roman" pitchFamily="18" charset="0"/>
              </a:rPr>
              <a:t>. The mean (expectation) of each probability density function is indicated with a triangle. </a:t>
            </a:r>
            <a:r>
              <a:rPr lang="en-US" sz="1200" i="1" dirty="0" err="1" smtClean="0">
                <a:latin typeface="Times New Roman" pitchFamily="18" charset="0"/>
                <a:ea typeface="Cambria Math" pitchFamily="18" charset="0"/>
                <a:cs typeface="Times New Roman" pitchFamily="18" charset="0"/>
              </a:rPr>
              <a:t>MatLab</a:t>
            </a:r>
            <a:r>
              <a:rPr lang="en-US" sz="1200" dirty="0" smtClean="0">
                <a:latin typeface="Times New Roman" pitchFamily="18" charset="0"/>
                <a:ea typeface="Cambria Math" pitchFamily="18" charset="0"/>
                <a:cs typeface="Times New Roman" pitchFamily="18" charset="0"/>
              </a:rPr>
              <a:t> script gda09_02.</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10/24/2011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10/24/2011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5.emf"/><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4267200"/>
          </a:xfrm>
        </p:spPr>
        <p:txBody>
          <a:bodyPr>
            <a:normAutofit/>
          </a:bodyPr>
          <a:lstStyle/>
          <a:p>
            <a:r>
              <a:rPr lang="en-US" dirty="0" smtClean="0">
                <a:latin typeface="Times New Roman" pitchFamily="18" charset="0"/>
                <a:cs typeface="Times New Roman" pitchFamily="18" charset="0"/>
              </a:rPr>
              <a:t>Lecture 14</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Nonlinear Problems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Grid Search and Monte Carlo Methods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3992562"/>
          </a:xfrm>
        </p:spPr>
        <p:txBody>
          <a:bodyPr>
            <a:normAutofit fontScale="90000"/>
          </a:bodyPr>
          <a:lstStyle/>
          <a:p>
            <a:r>
              <a:rPr lang="en-US" dirty="0" smtClean="0">
                <a:latin typeface="Times New Roman" pitchFamily="18" charset="0"/>
                <a:cs typeface="Times New Roman" pitchFamily="18" charset="0"/>
              </a:rPr>
              <a:t>issue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mean and maximum likelihood point can change under </a:t>
            </a:r>
            <a:r>
              <a:rPr lang="en-US" dirty="0" err="1" smtClean="0">
                <a:latin typeface="Times New Roman" pitchFamily="18" charset="0"/>
                <a:cs typeface="Times New Roman" pitchFamily="18" charset="0"/>
              </a:rPr>
              <a:t>reparameterization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066800"/>
            <a:ext cx="6096000" cy="4708981"/>
          </a:xfrm>
          <a:prstGeom prst="rect">
            <a:avLst/>
          </a:prstGeom>
        </p:spPr>
        <p:txBody>
          <a:bodyPr wrap="square">
            <a:spAutoFit/>
          </a:bodyPr>
          <a:lstStyle/>
          <a:p>
            <a:pPr algn="ctr"/>
            <a:r>
              <a:rPr lang="en-US" sz="3600" dirty="0" smtClean="0">
                <a:latin typeface="Times New Roman" pitchFamily="18" charset="0"/>
                <a:cs typeface="Times New Roman" pitchFamily="18" charset="0"/>
              </a:rPr>
              <a:t>consider the non-linear transformation</a:t>
            </a:r>
          </a:p>
          <a:p>
            <a:pPr algn="ctr"/>
            <a:endParaRPr lang="en-US" sz="3600" dirty="0" smtClean="0">
              <a:latin typeface="Times New Roman" pitchFamily="18" charset="0"/>
              <a:cs typeface="Times New Roman" pitchFamily="18" charset="0"/>
            </a:endParaRPr>
          </a:p>
          <a:p>
            <a:pPr algn="ctr"/>
            <a:r>
              <a:rPr lang="en-US" sz="3600" i="1" dirty="0" smtClean="0">
                <a:latin typeface="Cambria Math" pitchFamily="18" charset="0"/>
                <a:ea typeface="Cambria Math" pitchFamily="18" charset="0"/>
                <a:cs typeface="Times New Roman" pitchFamily="18" charset="0"/>
              </a:rPr>
              <a:t>m’=m</a:t>
            </a:r>
            <a:r>
              <a:rPr lang="en-US" sz="3600" i="1" baseline="30000" dirty="0" smtClean="0">
                <a:latin typeface="Cambria Math" pitchFamily="18" charset="0"/>
                <a:ea typeface="Cambria Math" pitchFamily="18" charset="0"/>
                <a:cs typeface="Times New Roman" pitchFamily="18" charset="0"/>
              </a:rPr>
              <a:t>2</a:t>
            </a:r>
          </a:p>
          <a:p>
            <a:pPr algn="ctr"/>
            <a:endParaRPr lang="en-US" sz="3600" baseline="30000" dirty="0" smtClean="0">
              <a:latin typeface="Times New Roman" pitchFamily="18" charset="0"/>
              <a:cs typeface="Times New Roman" pitchFamily="18" charset="0"/>
            </a:endParaRPr>
          </a:p>
          <a:p>
            <a:pPr algn="ctr"/>
            <a:endParaRPr lang="en-US" sz="3600" baseline="30000" dirty="0" smtClean="0">
              <a:latin typeface="Times New Roman" pitchFamily="18" charset="0"/>
              <a:cs typeface="Times New Roman" pitchFamily="18" charset="0"/>
            </a:endParaRPr>
          </a:p>
          <a:p>
            <a:pPr algn="ctr"/>
            <a:r>
              <a:rPr lang="en-US" sz="3600" dirty="0" smtClean="0">
                <a:latin typeface="Times New Roman" pitchFamily="18" charset="0"/>
                <a:cs typeface="Times New Roman" pitchFamily="18" charset="0"/>
              </a:rPr>
              <a:t>with</a:t>
            </a:r>
          </a:p>
          <a:p>
            <a:pPr algn="ctr"/>
            <a:endParaRPr lang="en-US" sz="3600" dirty="0" smtClean="0">
              <a:latin typeface="Times New Roman" pitchFamily="18" charset="0"/>
              <a:cs typeface="Times New Roman" pitchFamily="18" charset="0"/>
            </a:endParaRPr>
          </a:p>
          <a:p>
            <a:pPr algn="ctr"/>
            <a:r>
              <a:rPr lang="en-US" sz="3600" i="1" dirty="0" smtClean="0">
                <a:latin typeface="Cambria Math" pitchFamily="18" charset="0"/>
                <a:ea typeface="Cambria Math" pitchFamily="18" charset="0"/>
                <a:cs typeface="Times New Roman" pitchFamily="18" charset="0"/>
              </a:rPr>
              <a:t>p(m)</a:t>
            </a:r>
            <a:r>
              <a:rPr lang="en-US" sz="3600" dirty="0" smtClean="0">
                <a:latin typeface="Times New Roman" pitchFamily="18" charset="0"/>
                <a:cs typeface="Times New Roman" pitchFamily="18" charset="0"/>
              </a:rPr>
              <a:t> uniform on </a:t>
            </a:r>
            <a:r>
              <a:rPr lang="en-US" sz="3600" dirty="0" smtClean="0">
                <a:latin typeface="Cambria Math" pitchFamily="18" charset="0"/>
                <a:ea typeface="Cambria Math" pitchFamily="18" charset="0"/>
                <a:cs typeface="Times New Roman" pitchFamily="18" charset="0"/>
              </a:rPr>
              <a:t>(0,1)</a:t>
            </a:r>
            <a:endParaRPr lang="en-US" sz="3600" baseline="300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292492" y="990599"/>
            <a:ext cx="8500478" cy="4620877"/>
            <a:chOff x="1906912" y="923924"/>
            <a:chExt cx="4722488" cy="2567154"/>
          </a:xfrm>
        </p:grpSpPr>
        <p:pic>
          <p:nvPicPr>
            <p:cNvPr id="3074" name="Picture 2"/>
            <p:cNvPicPr>
              <a:picLocks noChangeAspect="1" noChangeArrowheads="1"/>
            </p:cNvPicPr>
            <p:nvPr/>
          </p:nvPicPr>
          <p:blipFill>
            <a:blip r:embed="rId3" cstate="print"/>
            <a:srcRect l="8378" t="2917" r="7487" b="6667"/>
            <a:stretch>
              <a:fillRect/>
            </a:stretch>
          </p:blipFill>
          <p:spPr bwMode="auto">
            <a:xfrm>
              <a:off x="2133600" y="1219200"/>
              <a:ext cx="4495800" cy="2066925"/>
            </a:xfrm>
            <a:prstGeom prst="rect">
              <a:avLst/>
            </a:prstGeom>
            <a:noFill/>
            <a:ln w="9525">
              <a:noFill/>
              <a:miter lim="800000"/>
              <a:headEnd/>
              <a:tailEnd/>
            </a:ln>
            <a:effectLst/>
          </p:spPr>
        </p:pic>
        <p:sp>
          <p:nvSpPr>
            <p:cNvPr id="3" name="TextBox 2"/>
            <p:cNvSpPr txBox="1"/>
            <p:nvPr/>
          </p:nvSpPr>
          <p:spPr>
            <a:xfrm>
              <a:off x="2276474" y="923925"/>
              <a:ext cx="542925" cy="290678"/>
            </a:xfrm>
            <a:prstGeom prst="rect">
              <a:avLst/>
            </a:prstGeom>
            <a:noFill/>
          </p:spPr>
          <p:txBody>
            <a:bodyPr wrap="square" rtlCol="0">
              <a:spAutoFit/>
            </a:bodyPr>
            <a:lstStyle/>
            <a:p>
              <a:endParaRPr lang="en-US" sz="2800" dirty="0">
                <a:latin typeface="Times New Roman" pitchFamily="18" charset="0"/>
                <a:ea typeface="Cambria Math" pitchFamily="18" charset="0"/>
                <a:cs typeface="Times New Roman" pitchFamily="18" charset="0"/>
              </a:endParaRPr>
            </a:p>
          </p:txBody>
        </p:sp>
        <p:sp>
          <p:nvSpPr>
            <p:cNvPr id="5" name="Rectangle 4"/>
            <p:cNvSpPr/>
            <p:nvPr/>
          </p:nvSpPr>
          <p:spPr>
            <a:xfrm>
              <a:off x="4295775" y="1981200"/>
              <a:ext cx="180975" cy="542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TextBox 6"/>
            <p:cNvSpPr txBox="1"/>
            <p:nvPr/>
          </p:nvSpPr>
          <p:spPr>
            <a:xfrm>
              <a:off x="4707750" y="923924"/>
              <a:ext cx="1744417" cy="290678"/>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p(m’)=½(m’)</a:t>
              </a:r>
              <a:r>
                <a:rPr lang="en-US" sz="2800" i="1" baseline="30000" dirty="0" smtClean="0">
                  <a:latin typeface="Cambria Math" pitchFamily="18" charset="0"/>
                  <a:ea typeface="Cambria Math" pitchFamily="18" charset="0"/>
                  <a:cs typeface="Times New Roman" pitchFamily="18" charset="0"/>
                </a:rPr>
                <a:t>-½</a:t>
              </a:r>
              <a:endParaRPr lang="en-US" sz="2800" i="1" baseline="30000" dirty="0">
                <a:latin typeface="Cambria Math" pitchFamily="18" charset="0"/>
                <a:ea typeface="Cambria Math" pitchFamily="18" charset="0"/>
                <a:cs typeface="Times New Roman" pitchFamily="18" charset="0"/>
              </a:endParaRPr>
            </a:p>
          </p:txBody>
        </p:sp>
        <p:sp>
          <p:nvSpPr>
            <p:cNvPr id="8" name="TextBox 7"/>
            <p:cNvSpPr txBox="1"/>
            <p:nvPr/>
          </p:nvSpPr>
          <p:spPr>
            <a:xfrm>
              <a:off x="3076575" y="3200400"/>
              <a:ext cx="381000" cy="29067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a:t>
              </a:r>
              <a:endParaRPr lang="en-US" sz="2800" i="1" dirty="0">
                <a:latin typeface="Cambria Math" pitchFamily="18" charset="0"/>
                <a:ea typeface="Cambria Math" pitchFamily="18" charset="0"/>
                <a:cs typeface="Times New Roman" pitchFamily="18" charset="0"/>
              </a:endParaRPr>
            </a:p>
          </p:txBody>
        </p:sp>
        <p:sp>
          <p:nvSpPr>
            <p:cNvPr id="9" name="TextBox 8"/>
            <p:cNvSpPr txBox="1"/>
            <p:nvPr/>
          </p:nvSpPr>
          <p:spPr>
            <a:xfrm>
              <a:off x="5438775" y="3200400"/>
              <a:ext cx="381000" cy="29067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m’</a:t>
              </a:r>
              <a:endParaRPr lang="en-US" sz="2800" i="1" dirty="0">
                <a:latin typeface="Cambria Math" pitchFamily="18" charset="0"/>
                <a:ea typeface="Cambria Math" pitchFamily="18" charset="0"/>
                <a:cs typeface="Times New Roman" pitchFamily="18" charset="0"/>
              </a:endParaRPr>
            </a:p>
          </p:txBody>
        </p:sp>
        <p:sp>
          <p:nvSpPr>
            <p:cNvPr id="10" name="TextBox 9"/>
            <p:cNvSpPr txBox="1"/>
            <p:nvPr/>
          </p:nvSpPr>
          <p:spPr>
            <a:xfrm rot="16200000">
              <a:off x="1706246" y="1971256"/>
              <a:ext cx="692009" cy="29067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p(m)</a:t>
              </a:r>
              <a:endParaRPr lang="en-US" sz="2800" i="1" dirty="0">
                <a:latin typeface="Cambria Math" pitchFamily="18" charset="0"/>
                <a:ea typeface="Cambria Math" pitchFamily="18" charset="0"/>
                <a:cs typeface="Times New Roman" pitchFamily="18" charset="0"/>
              </a:endParaRPr>
            </a:p>
          </p:txBody>
        </p:sp>
        <p:sp>
          <p:nvSpPr>
            <p:cNvPr id="11" name="TextBox 10"/>
            <p:cNvSpPr txBox="1"/>
            <p:nvPr/>
          </p:nvSpPr>
          <p:spPr>
            <a:xfrm rot="16200000">
              <a:off x="4097938" y="1957498"/>
              <a:ext cx="700475" cy="290678"/>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p(m’)</a:t>
              </a:r>
              <a:endParaRPr lang="en-US" sz="2800" i="1" dirty="0">
                <a:latin typeface="Cambria Math" pitchFamily="18" charset="0"/>
                <a:ea typeface="Cambria Math" pitchFamily="18" charset="0"/>
                <a:cs typeface="Times New Roman" pitchFamily="18" charset="0"/>
              </a:endParaRPr>
            </a:p>
          </p:txBody>
        </p:sp>
        <p:sp>
          <p:nvSpPr>
            <p:cNvPr id="12" name="Isosceles Triangle 11"/>
            <p:cNvSpPr/>
            <p:nvPr/>
          </p:nvSpPr>
          <p:spPr>
            <a:xfrm flipV="1">
              <a:off x="3162300" y="2838450"/>
              <a:ext cx="228600" cy="2286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Isosceles Triangle 12"/>
            <p:cNvSpPr/>
            <p:nvPr/>
          </p:nvSpPr>
          <p:spPr>
            <a:xfrm flipV="1">
              <a:off x="5219700" y="2847975"/>
              <a:ext cx="228600" cy="2286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16" name="TextBox 15"/>
          <p:cNvSpPr txBox="1"/>
          <p:nvPr/>
        </p:nvSpPr>
        <p:spPr>
          <a:xfrm>
            <a:off x="1143000" y="1066800"/>
            <a:ext cx="3139950" cy="523220"/>
          </a:xfrm>
          <a:prstGeom prst="rect">
            <a:avLst/>
          </a:prstGeom>
          <a:noFill/>
        </p:spPr>
        <p:txBody>
          <a:bodyPr wrap="square" rtlCol="0">
            <a:spAutoFit/>
          </a:bodyPr>
          <a:lstStyle/>
          <a:p>
            <a:r>
              <a:rPr lang="en-US" sz="2800" i="1" dirty="0" smtClean="0">
                <a:latin typeface="Cambria Math" pitchFamily="18" charset="0"/>
                <a:ea typeface="Cambria Math" pitchFamily="18" charset="0"/>
                <a:cs typeface="Times New Roman" pitchFamily="18" charset="0"/>
              </a:rPr>
              <a:t>p(m)=1</a:t>
            </a:r>
            <a:endParaRPr lang="en-US" sz="2800" i="1" baseline="30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447800" y="1828800"/>
            <a:ext cx="6477000" cy="22860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3352800" y="4876800"/>
            <a:ext cx="2133600" cy="387927"/>
          </a:xfrm>
          <a:prstGeom prst="rect">
            <a:avLst/>
          </a:prstGeom>
          <a:noFill/>
          <a:ln w="9525">
            <a:noFill/>
            <a:miter lim="800000"/>
            <a:headEnd/>
            <a:tailEnd/>
          </a:ln>
        </p:spPr>
      </p:pic>
      <p:sp>
        <p:nvSpPr>
          <p:cNvPr id="6" name="Rectangle 5"/>
          <p:cNvSpPr/>
          <p:nvPr/>
        </p:nvSpPr>
        <p:spPr>
          <a:xfrm>
            <a:off x="1524000" y="685800"/>
            <a:ext cx="6096000" cy="646331"/>
          </a:xfrm>
          <a:prstGeom prst="rect">
            <a:avLst/>
          </a:prstGeom>
        </p:spPr>
        <p:txBody>
          <a:bodyPr wrap="square">
            <a:spAutoFit/>
          </a:bodyPr>
          <a:lstStyle/>
          <a:p>
            <a:pPr algn="ctr"/>
            <a:r>
              <a:rPr lang="en-US" sz="3600" dirty="0" smtClean="0">
                <a:latin typeface="Times New Roman" pitchFamily="18" charset="0"/>
                <a:cs typeface="Times New Roman" pitchFamily="18" charset="0"/>
              </a:rPr>
              <a:t>Calculation of Expectations</a:t>
            </a:r>
            <a:endParaRPr lang="en-US" sz="3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447800"/>
            <a:ext cx="6096000" cy="3600986"/>
          </a:xfrm>
          <a:prstGeom prst="rect">
            <a:avLst/>
          </a:prstGeom>
        </p:spPr>
        <p:txBody>
          <a:bodyPr wrap="square">
            <a:spAutoFit/>
          </a:bodyPr>
          <a:lstStyle/>
          <a:p>
            <a:pPr algn="ctr"/>
            <a:endParaRPr lang="en-US" sz="3600" dirty="0" smtClean="0">
              <a:latin typeface="Times New Roman" pitchFamily="18" charset="0"/>
              <a:ea typeface="Cambria Math" pitchFamily="18" charset="0"/>
              <a:cs typeface="Times New Roman" pitchFamily="18" charset="0"/>
            </a:endParaRPr>
          </a:p>
          <a:p>
            <a:pPr algn="ctr"/>
            <a:r>
              <a:rPr lang="en-US" sz="3600" dirty="0" smtClean="0">
                <a:latin typeface="Times New Roman" pitchFamily="18" charset="0"/>
                <a:ea typeface="Cambria Math" pitchFamily="18" charset="0"/>
                <a:cs typeface="Times New Roman" pitchFamily="18" charset="0"/>
              </a:rPr>
              <a:t>although</a:t>
            </a:r>
          </a:p>
          <a:p>
            <a:pPr algn="ctr"/>
            <a:endParaRPr lang="en-US" sz="3600" dirty="0" smtClean="0">
              <a:latin typeface="Cambria Math" pitchFamily="18" charset="0"/>
              <a:ea typeface="Cambria Math" pitchFamily="18" charset="0"/>
              <a:cs typeface="Times New Roman" pitchFamily="18" charset="0"/>
            </a:endParaRPr>
          </a:p>
          <a:p>
            <a:pPr algn="ctr"/>
            <a:r>
              <a:rPr lang="en-US" sz="3600" i="1" dirty="0" smtClean="0">
                <a:latin typeface="Cambria Math" pitchFamily="18" charset="0"/>
                <a:ea typeface="Cambria Math" pitchFamily="18" charset="0"/>
                <a:cs typeface="Times New Roman" pitchFamily="18" charset="0"/>
              </a:rPr>
              <a:t>m’=m</a:t>
            </a:r>
            <a:r>
              <a:rPr lang="en-US" sz="3600" i="1" baseline="30000" dirty="0" smtClean="0">
                <a:latin typeface="Cambria Math" pitchFamily="18" charset="0"/>
                <a:ea typeface="Cambria Math" pitchFamily="18" charset="0"/>
                <a:cs typeface="Times New Roman" pitchFamily="18" charset="0"/>
              </a:rPr>
              <a:t>2</a:t>
            </a:r>
          </a:p>
          <a:p>
            <a:pPr algn="ctr"/>
            <a:endParaRPr lang="en-US" sz="3600" i="1" baseline="30000" dirty="0" smtClean="0">
              <a:latin typeface="Cambria Math" pitchFamily="18" charset="0"/>
              <a:ea typeface="Cambria Math" pitchFamily="18" charset="0"/>
              <a:cs typeface="Times New Roman" pitchFamily="18" charset="0"/>
            </a:endParaRPr>
          </a:p>
          <a:p>
            <a:pPr algn="ctr"/>
            <a:endParaRPr lang="en-US" sz="3600" i="1" baseline="30000" dirty="0" smtClean="0">
              <a:latin typeface="Cambria Math" pitchFamily="18" charset="0"/>
              <a:ea typeface="Cambria Math" pitchFamily="18" charset="0"/>
              <a:cs typeface="Times New Roman" pitchFamily="18" charset="0"/>
            </a:endParaRPr>
          </a:p>
          <a:p>
            <a:pPr algn="ctr"/>
            <a:r>
              <a:rPr lang="en-US" sz="3600" i="1" dirty="0" smtClean="0">
                <a:latin typeface="Cambria Math" pitchFamily="18" charset="0"/>
                <a:ea typeface="Cambria Math" pitchFamily="18" charset="0"/>
                <a:cs typeface="Times New Roman" pitchFamily="18" charset="0"/>
              </a:rPr>
              <a:t>&lt;m’&gt; ≠ &lt;m&gt;</a:t>
            </a:r>
            <a:r>
              <a:rPr lang="en-US" sz="3600" i="1" baseline="30000" dirty="0" smtClean="0">
                <a:latin typeface="Cambria Math" pitchFamily="18" charset="0"/>
                <a:ea typeface="Cambria Math" pitchFamily="18" charset="0"/>
                <a:cs typeface="Times New Roman" pitchFamily="18" charset="0"/>
              </a:rPr>
              <a:t>2</a:t>
            </a:r>
            <a:endParaRPr lang="en-US" sz="3600" i="1" baseline="30000"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right way</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3" cstate="print"/>
          <a:srcRect l="14875" t="23570" r="16046" b="62961"/>
          <a:stretch>
            <a:fillRect/>
          </a:stretch>
        </p:blipFill>
        <p:spPr bwMode="auto">
          <a:xfrm>
            <a:off x="609600" y="4572000"/>
            <a:ext cx="7474624" cy="1013509"/>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l="14875" t="53876" r="16046" b="34339"/>
          <a:stretch>
            <a:fillRect/>
          </a:stretch>
        </p:blipFill>
        <p:spPr bwMode="auto">
          <a:xfrm>
            <a:off x="381000" y="1524000"/>
            <a:ext cx="7474624" cy="886792"/>
          </a:xfrm>
          <a:prstGeom prst="rect">
            <a:avLst/>
          </a:prstGeom>
          <a:noFill/>
          <a:ln w="9525">
            <a:noFill/>
            <a:miter lim="800000"/>
            <a:headEnd/>
            <a:tailEnd/>
          </a:ln>
        </p:spPr>
      </p:pic>
      <p:sp>
        <p:nvSpPr>
          <p:cNvPr id="6" name="Title 1"/>
          <p:cNvSpPr txBox="1">
            <a:spLocks/>
          </p:cNvSpPr>
          <p:nvPr/>
        </p:nvSpPr>
        <p:spPr>
          <a:xfrm>
            <a:off x="381000" y="3581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wrong way</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a:bodyPr>
          <a:lstStyle/>
          <a:p>
            <a:pPr lvl="0">
              <a:defRPr/>
            </a:pPr>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err="1" smtClean="0">
                <a:latin typeface="Times New Roman" pitchFamily="18" charset="0"/>
                <a:cs typeface="Times New Roman" pitchFamily="18" charset="0"/>
              </a:rPr>
              <a:t>linearizing</a:t>
            </a:r>
            <a:r>
              <a:rPr lang="en-US" dirty="0" smtClean="0">
                <a:latin typeface="Times New Roman" pitchFamily="18" charset="0"/>
                <a:cs typeface="Times New Roman" pitchFamily="18" charset="0"/>
              </a:rPr>
              <a:t> transformations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Non-Linear Inverse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276600" y="1219200"/>
            <a:ext cx="2971800" cy="762000"/>
          </a:xfrm>
        </p:spPr>
        <p:txBody>
          <a:bodyPr>
            <a:noAutofit/>
          </a:bodyPr>
          <a:lstStyle/>
          <a:p>
            <a:pPr>
              <a:buNone/>
            </a:pPr>
            <a:r>
              <a:rPr lang="en-US" sz="4000" b="1" dirty="0" smtClean="0">
                <a:latin typeface="Cambria Math" pitchFamily="18" charset="0"/>
                <a:ea typeface="Cambria Math" pitchFamily="18" charset="0"/>
              </a:rPr>
              <a:t>d</a:t>
            </a:r>
            <a:r>
              <a:rPr lang="en-US" sz="4000" dirty="0" smtClean="0">
                <a:latin typeface="Cambria Math" pitchFamily="18" charset="0"/>
                <a:ea typeface="Cambria Math" pitchFamily="18" charset="0"/>
              </a:rPr>
              <a:t> = </a:t>
            </a:r>
            <a:r>
              <a:rPr lang="en-US" sz="4000" b="1" dirty="0" smtClean="0">
                <a:latin typeface="Cambria Math" pitchFamily="18" charset="0"/>
                <a:ea typeface="Cambria Math" pitchFamily="18" charset="0"/>
              </a:rPr>
              <a:t>g</a:t>
            </a:r>
            <a:r>
              <a:rPr lang="en-US" sz="4000" dirty="0" smtClean="0">
                <a:latin typeface="Cambria Math" pitchFamily="18" charset="0"/>
                <a:ea typeface="Cambria Math" pitchFamily="18" charset="0"/>
              </a:rPr>
              <a:t>(</a:t>
            </a:r>
            <a:r>
              <a:rPr lang="en-US" sz="4000" b="1" dirty="0" smtClean="0">
                <a:latin typeface="Cambria Math" pitchFamily="18" charset="0"/>
                <a:ea typeface="Cambria Math" pitchFamily="18" charset="0"/>
              </a:rPr>
              <a:t>m</a:t>
            </a:r>
            <a:r>
              <a:rPr lang="en-US" sz="4000" dirty="0" smtClean="0">
                <a:latin typeface="Cambria Math" pitchFamily="18" charset="0"/>
                <a:ea typeface="Cambria Math" pitchFamily="18" charset="0"/>
              </a:rPr>
              <a:t>)</a:t>
            </a:r>
            <a:endParaRPr lang="en-US" sz="4000" dirty="0">
              <a:latin typeface="Cambria Math" pitchFamily="18" charset="0"/>
              <a:ea typeface="Cambria Math" pitchFamily="18" charset="0"/>
            </a:endParaRPr>
          </a:p>
        </p:txBody>
      </p:sp>
      <p:sp>
        <p:nvSpPr>
          <p:cNvPr id="4" name="Title 1"/>
          <p:cNvSpPr txBox="1">
            <a:spLocks/>
          </p:cNvSpPr>
          <p:nvPr/>
        </p:nvSpPr>
        <p:spPr>
          <a:xfrm>
            <a:off x="457200" y="2819400"/>
            <a:ext cx="8229600" cy="11430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transformation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err="1" smtClean="0">
                <a:latin typeface="Cambria Math" pitchFamily="18" charset="0"/>
                <a:ea typeface="Cambria Math" pitchFamily="18" charset="0"/>
                <a:cs typeface="Times New Roman" pitchFamily="18" charset="0"/>
              </a:rPr>
              <a:t>d→d</a:t>
            </a:r>
            <a:r>
              <a:rPr lang="en-US" sz="4400" i="1" dirty="0" smtClean="0">
                <a:latin typeface="Cambria Math" pitchFamily="18" charset="0"/>
                <a:ea typeface="Cambria Math" pitchFamily="18" charset="0"/>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m→m</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5" name="Content Placeholder 2"/>
          <p:cNvSpPr txBox="1">
            <a:spLocks/>
          </p:cNvSpPr>
          <p:nvPr/>
        </p:nvSpPr>
        <p:spPr>
          <a:xfrm>
            <a:off x="3657600" y="5486400"/>
            <a:ext cx="2209800" cy="762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d</a:t>
            </a:r>
            <a:r>
              <a:rPr kumimoji="0" lang="en-US" sz="4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4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 </a:t>
            </a:r>
            <a:r>
              <a:rPr kumimoji="0" lang="en-US" sz="4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Gm</a:t>
            </a:r>
            <a:r>
              <a:rPr lang="en-US" sz="4000" dirty="0" smtClean="0">
                <a:latin typeface="Cambria Math" pitchFamily="18" charset="0"/>
                <a:ea typeface="Cambria Math" pitchFamily="18" charset="0"/>
              </a:rPr>
              <a:t>’</a:t>
            </a:r>
            <a:endParaRPr kumimoji="0" lang="en-US" sz="400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sp>
        <p:nvSpPr>
          <p:cNvPr id="6" name="Down Arrow 5"/>
          <p:cNvSpPr/>
          <p:nvPr/>
        </p:nvSpPr>
        <p:spPr>
          <a:xfrm>
            <a:off x="1676400" y="2667000"/>
            <a:ext cx="5638800" cy="1600200"/>
          </a:xfrm>
          <a:prstGeom prst="down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381000" y="48006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Linear Inverse Problem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itle 1"/>
          <p:cNvSpPr txBox="1">
            <a:spLocks/>
          </p:cNvSpPr>
          <p:nvPr/>
        </p:nvSpPr>
        <p:spPr>
          <a:xfrm>
            <a:off x="533400" y="5941422"/>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solve with least-squares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Non-Linear Inverse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276600" y="1219200"/>
            <a:ext cx="2971800" cy="762000"/>
          </a:xfrm>
        </p:spPr>
        <p:txBody>
          <a:bodyPr>
            <a:noAutofit/>
          </a:bodyPr>
          <a:lstStyle/>
          <a:p>
            <a:pPr>
              <a:buNone/>
            </a:pPr>
            <a:r>
              <a:rPr lang="en-US" sz="4000" b="1" dirty="0" smtClean="0">
                <a:latin typeface="Cambria Math" pitchFamily="18" charset="0"/>
                <a:ea typeface="Cambria Math" pitchFamily="18" charset="0"/>
              </a:rPr>
              <a:t>d</a:t>
            </a:r>
            <a:r>
              <a:rPr lang="en-US" sz="4000" dirty="0" smtClean="0">
                <a:latin typeface="Cambria Math" pitchFamily="18" charset="0"/>
                <a:ea typeface="Cambria Math" pitchFamily="18" charset="0"/>
              </a:rPr>
              <a:t> = </a:t>
            </a:r>
            <a:r>
              <a:rPr lang="en-US" sz="4000" b="1" dirty="0" smtClean="0">
                <a:latin typeface="Cambria Math" pitchFamily="18" charset="0"/>
                <a:ea typeface="Cambria Math" pitchFamily="18" charset="0"/>
              </a:rPr>
              <a:t>g</a:t>
            </a:r>
            <a:r>
              <a:rPr lang="en-US" sz="4000" dirty="0" smtClean="0">
                <a:latin typeface="Cambria Math" pitchFamily="18" charset="0"/>
                <a:ea typeface="Cambria Math" pitchFamily="18" charset="0"/>
              </a:rPr>
              <a:t>(</a:t>
            </a:r>
            <a:r>
              <a:rPr lang="en-US" sz="4000" b="1" dirty="0" smtClean="0">
                <a:latin typeface="Cambria Math" pitchFamily="18" charset="0"/>
                <a:ea typeface="Cambria Math" pitchFamily="18" charset="0"/>
              </a:rPr>
              <a:t>m</a:t>
            </a:r>
            <a:r>
              <a:rPr lang="en-US" sz="4000" dirty="0" smtClean="0">
                <a:latin typeface="Cambria Math" pitchFamily="18" charset="0"/>
                <a:ea typeface="Cambria Math" pitchFamily="18" charset="0"/>
              </a:rPr>
              <a:t>)</a:t>
            </a:r>
            <a:endParaRPr lang="en-US" sz="4000" dirty="0">
              <a:latin typeface="Cambria Math" pitchFamily="18" charset="0"/>
              <a:ea typeface="Cambria Math" pitchFamily="18" charset="0"/>
            </a:endParaRPr>
          </a:p>
        </p:txBody>
      </p:sp>
      <p:sp>
        <p:nvSpPr>
          <p:cNvPr id="4" name="Title 1"/>
          <p:cNvSpPr txBox="1">
            <a:spLocks/>
          </p:cNvSpPr>
          <p:nvPr/>
        </p:nvSpPr>
        <p:spPr>
          <a:xfrm>
            <a:off x="457200" y="2819400"/>
            <a:ext cx="8229600" cy="11430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transformation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err="1" smtClean="0">
                <a:latin typeface="Cambria Math" pitchFamily="18" charset="0"/>
                <a:ea typeface="Cambria Math" pitchFamily="18" charset="0"/>
                <a:cs typeface="Times New Roman" pitchFamily="18" charset="0"/>
              </a:rPr>
              <a:t>d→d</a:t>
            </a:r>
            <a:r>
              <a:rPr lang="en-US" sz="4400" i="1" dirty="0" smtClean="0">
                <a:latin typeface="Cambria Math" pitchFamily="18" charset="0"/>
                <a:ea typeface="Cambria Math" pitchFamily="18" charset="0"/>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m→m</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6" name="Down Arrow 5"/>
          <p:cNvSpPr/>
          <p:nvPr/>
        </p:nvSpPr>
        <p:spPr>
          <a:xfrm>
            <a:off x="1676400" y="2667000"/>
            <a:ext cx="5638800" cy="1600200"/>
          </a:xfrm>
          <a:prstGeom prst="down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rot="1219856">
            <a:off x="1205663" y="3200941"/>
            <a:ext cx="6705600" cy="685800"/>
          </a:xfrm>
          <a:prstGeom prst="rect">
            <a:avLst/>
          </a:prstGeom>
          <a:solidFill>
            <a:schemeClr val="bg1"/>
          </a:solidFill>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rarely possible, of course</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9" name="Content Placeholder 2"/>
          <p:cNvSpPr txBox="1">
            <a:spLocks/>
          </p:cNvSpPr>
          <p:nvPr/>
        </p:nvSpPr>
        <p:spPr>
          <a:xfrm>
            <a:off x="3657600" y="5486400"/>
            <a:ext cx="2209800" cy="762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d</a:t>
            </a:r>
            <a:r>
              <a:rPr kumimoji="0" lang="en-US" sz="40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kumimoji="0" lang="en-US" sz="4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 = </a:t>
            </a:r>
            <a:r>
              <a:rPr kumimoji="0" lang="en-US" sz="4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Gm</a:t>
            </a:r>
            <a:r>
              <a:rPr lang="en-US" sz="4000" dirty="0" smtClean="0">
                <a:latin typeface="Cambria Math" pitchFamily="18" charset="0"/>
                <a:ea typeface="Cambria Math" pitchFamily="18" charset="0"/>
              </a:rPr>
              <a:t>’</a:t>
            </a:r>
            <a:endParaRPr kumimoji="0" lang="en-US" sz="400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mn-cs"/>
            </a:endParaRPr>
          </a:p>
        </p:txBody>
      </p:sp>
      <p:sp>
        <p:nvSpPr>
          <p:cNvPr id="10" name="Title 1"/>
          <p:cNvSpPr txBox="1">
            <a:spLocks/>
          </p:cNvSpPr>
          <p:nvPr/>
        </p:nvSpPr>
        <p:spPr>
          <a:xfrm>
            <a:off x="381000" y="48006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Linear Inverse Problem</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1" name="Title 1"/>
          <p:cNvSpPr txBox="1">
            <a:spLocks/>
          </p:cNvSpPr>
          <p:nvPr/>
        </p:nvSpPr>
        <p:spPr>
          <a:xfrm>
            <a:off x="533400" y="5941422"/>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solve with least-squares</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itchFamily="18" charset="0"/>
                <a:ea typeface="Cambria Math" pitchFamily="18" charset="0"/>
              </a:rPr>
              <a:t>an example</a:t>
            </a:r>
            <a:endParaRPr lang="en-US" dirty="0">
              <a:latin typeface="Cambria Math" pitchFamily="18" charset="0"/>
              <a:ea typeface="Cambria Math" pitchFamily="18" charset="0"/>
            </a:endParaRPr>
          </a:p>
        </p:txBody>
      </p:sp>
      <p:sp>
        <p:nvSpPr>
          <p:cNvPr id="3" name="Content Placeholder 2"/>
          <p:cNvSpPr>
            <a:spLocks noGrp="1"/>
          </p:cNvSpPr>
          <p:nvPr>
            <p:ph idx="1"/>
          </p:nvPr>
        </p:nvSpPr>
        <p:spPr>
          <a:xfrm>
            <a:off x="2438400" y="4724400"/>
            <a:ext cx="4267200" cy="685799"/>
          </a:xfrm>
        </p:spPr>
        <p:txBody>
          <a:bodyPr>
            <a:normAutofit fontScale="92500"/>
          </a:bodyPr>
          <a:lstStyle/>
          <a:p>
            <a:pPr>
              <a:buNone/>
            </a:pPr>
            <a:r>
              <a:rPr lang="en-US" i="1" dirty="0" smtClean="0">
                <a:latin typeface="Cambria Math" pitchFamily="18" charset="0"/>
                <a:ea typeface="Cambria Math" pitchFamily="18" charset="0"/>
                <a:cs typeface="Times New Roman" pitchFamily="18" charset="0"/>
              </a:rPr>
              <a:t>log(d</a:t>
            </a:r>
            <a:r>
              <a:rPr lang="en-US" i="1" baseline="-25000" dirty="0" smtClean="0">
                <a:latin typeface="Cambria Math" pitchFamily="18" charset="0"/>
                <a:ea typeface="Cambria Math" pitchFamily="18" charset="0"/>
                <a:cs typeface="Times New Roman" pitchFamily="18" charset="0"/>
              </a:rPr>
              <a:t>i</a:t>
            </a:r>
            <a:r>
              <a:rPr lang="en-US" i="1" dirty="0" smtClean="0">
                <a:latin typeface="Cambria Math" pitchFamily="18" charset="0"/>
                <a:ea typeface="Cambria Math" pitchFamily="18" charset="0"/>
                <a:cs typeface="Times New Roman" pitchFamily="18" charset="0"/>
              </a:rPr>
              <a:t>) </a:t>
            </a:r>
            <a:r>
              <a:rPr lang="en-US" dirty="0" smtClean="0">
                <a:latin typeface="Cambria Math" pitchFamily="18" charset="0"/>
                <a:ea typeface="Cambria Math" pitchFamily="18" charset="0"/>
                <a:cs typeface="Times New Roman" pitchFamily="18" charset="0"/>
              </a:rPr>
              <a:t>= log(</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i="1" dirty="0" smtClean="0">
                <a:latin typeface="Cambria Math" pitchFamily="18" charset="0"/>
                <a:ea typeface="Cambria Math" pitchFamily="18" charset="0"/>
                <a:cs typeface="Times New Roman" pitchFamily="18" charset="0"/>
              </a:rPr>
              <a:t>) +</a:t>
            </a:r>
            <a:r>
              <a:rPr lang="en-US" dirty="0" smtClean="0">
                <a:latin typeface="Cambria Math" pitchFamily="18" charset="0"/>
                <a:ea typeface="Cambria Math"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 </a:t>
            </a:r>
            <a:r>
              <a:rPr lang="en-US" i="1" dirty="0" err="1" smtClean="0">
                <a:latin typeface="Cambria Math" pitchFamily="18" charset="0"/>
                <a:ea typeface="Cambria Math" pitchFamily="18" charset="0"/>
                <a:cs typeface="Times New Roman" pitchFamily="18" charset="0"/>
              </a:rPr>
              <a:t>z</a:t>
            </a:r>
            <a:r>
              <a:rPr lang="en-US" i="1" baseline="-25000" dirty="0" err="1"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 </a:t>
            </a:r>
            <a:endParaRPr lang="en-US" dirty="0">
              <a:latin typeface="Cambria Math" pitchFamily="18" charset="0"/>
              <a:ea typeface="Cambria Math" pitchFamily="18" charset="0"/>
              <a:cs typeface="Times New Roman" pitchFamily="18" charset="0"/>
            </a:endParaRPr>
          </a:p>
        </p:txBody>
      </p:sp>
      <p:sp>
        <p:nvSpPr>
          <p:cNvPr id="6" name="Title 1"/>
          <p:cNvSpPr txBox="1">
            <a:spLocks/>
          </p:cNvSpPr>
          <p:nvPr/>
        </p:nvSpPr>
        <p:spPr>
          <a:xfrm>
            <a:off x="304800" y="2819400"/>
            <a:ext cx="8229600" cy="1219200"/>
          </a:xfrm>
          <a:prstGeom prst="rect">
            <a:avLst/>
          </a:prstGeom>
        </p:spPr>
        <p:txBody>
          <a:bodyPr vert="horz" lIns="91440" tIns="45720" rIns="91440" bIns="45720" rtlCol="0" anchor="ctr">
            <a:normAutofit fontScale="62500" lnSpcReduction="20000"/>
          </a:bodyPr>
          <a:lstStyle/>
          <a:p>
            <a:pPr lvl="0" algn="ctr">
              <a:spcBef>
                <a:spcPct val="0"/>
              </a:spcBef>
            </a:pPr>
            <a:r>
              <a:rPr lang="en-US" sz="4400" i="1" dirty="0" err="1" smtClean="0">
                <a:latin typeface="Cambria Math" pitchFamily="18" charset="0"/>
                <a:ea typeface="Cambria Math" pitchFamily="18" charset="0"/>
                <a:cs typeface="Times New Roman" pitchFamily="18" charset="0"/>
              </a:rPr>
              <a:t>d’</a:t>
            </a:r>
            <a:r>
              <a:rPr lang="en-US" sz="4400" i="1" baseline="-25000" dirty="0" err="1" smtClean="0">
                <a:latin typeface="Cambria Math" pitchFamily="18" charset="0"/>
                <a:ea typeface="Cambria Math" pitchFamily="18" charset="0"/>
                <a:cs typeface="Times New Roman" pitchFamily="18" charset="0"/>
              </a:rPr>
              <a:t>i</a:t>
            </a:r>
            <a:r>
              <a:rPr lang="en-US" sz="4400" dirty="0" smtClean="0">
                <a:latin typeface="Cambria Math" pitchFamily="18" charset="0"/>
                <a:ea typeface="Cambria Math" pitchFamily="18" charset="0"/>
                <a:cs typeface="Times New Roman" pitchFamily="18" charset="0"/>
              </a:rPr>
              <a:t>=log</a:t>
            </a:r>
            <a:r>
              <a:rPr lang="en-US" sz="4400" i="1" dirty="0" smtClean="0">
                <a:latin typeface="Cambria Math" pitchFamily="18" charset="0"/>
                <a:ea typeface="Cambria Math" pitchFamily="18" charset="0"/>
                <a:cs typeface="Times New Roman" pitchFamily="18" charset="0"/>
              </a:rPr>
              <a:t>(d</a:t>
            </a:r>
            <a:r>
              <a:rPr lang="en-US" sz="4400" i="1" baseline="-25000" dirty="0" smtClean="0">
                <a:latin typeface="Cambria Math" pitchFamily="18" charset="0"/>
                <a:ea typeface="Cambria Math" pitchFamily="18" charset="0"/>
                <a:cs typeface="Times New Roman" pitchFamily="18" charset="0"/>
              </a:rPr>
              <a:t>i</a:t>
            </a:r>
            <a:r>
              <a:rPr lang="en-US" sz="4400" i="1" dirty="0" smtClean="0">
                <a:latin typeface="Cambria Math" pitchFamily="18" charset="0"/>
                <a:ea typeface="Cambria Math" pitchFamily="18" charset="0"/>
                <a:cs typeface="Times New Roman" pitchFamily="18" charset="0"/>
              </a:rPr>
              <a:t>)</a:t>
            </a:r>
          </a:p>
          <a:p>
            <a:pPr lvl="0" algn="ctr">
              <a:spcBef>
                <a:spcPct val="0"/>
              </a:spcBef>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a:t>
            </a:r>
            <a:r>
              <a:rPr lang="en-US" sz="4400" dirty="0" smtClean="0">
                <a:latin typeface="Cambria Math" pitchFamily="18" charset="0"/>
                <a:ea typeface="Cambria Math" pitchFamily="18" charset="0"/>
                <a:cs typeface="Times New Roman" pitchFamily="18" charset="0"/>
              </a:rPr>
              <a:t>=log</a:t>
            </a:r>
            <a:r>
              <a:rPr lang="en-US" sz="4400" i="1" dirty="0" smtClean="0">
                <a:latin typeface="Cambria Math" pitchFamily="18" charset="0"/>
                <a:ea typeface="Cambria Math" pitchFamily="18" charset="0"/>
                <a:cs typeface="Times New Roman" pitchFamily="18" charset="0"/>
              </a:rPr>
              <a:t>(m</a:t>
            </a:r>
            <a:r>
              <a:rPr lang="en-US" sz="4400" i="1" baseline="-25000" dirty="0" smtClean="0">
                <a:latin typeface="Cambria Math" pitchFamily="18" charset="0"/>
                <a:ea typeface="Cambria Math" pitchFamily="18" charset="0"/>
                <a:cs typeface="Times New Roman" pitchFamily="18" charset="0"/>
              </a:rPr>
              <a:t>1</a:t>
            </a:r>
            <a:r>
              <a:rPr lang="en-US" sz="4400" i="1" dirty="0" smtClean="0">
                <a:latin typeface="Cambria Math" pitchFamily="18" charset="0"/>
                <a:ea typeface="Cambria Math" pitchFamily="18" charset="0"/>
                <a:cs typeface="Times New Roman" pitchFamily="18" charset="0"/>
              </a:rPr>
              <a:t>)</a:t>
            </a:r>
          </a:p>
          <a:p>
            <a:pPr lvl="0" algn="ctr">
              <a:spcBef>
                <a:spcPct val="0"/>
              </a:spcBef>
            </a:pPr>
            <a:r>
              <a:rPr kumimoji="0" lang="en-US" sz="4400" b="0" i="1" u="none" strike="noStrike" kern="1200" cap="none" spc="0" normalizeH="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endParaRPr kumimoji="0" lang="en-US" sz="44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Down Arrow 6"/>
          <p:cNvSpPr/>
          <p:nvPr/>
        </p:nvSpPr>
        <p:spPr>
          <a:xfrm>
            <a:off x="1676400" y="2667000"/>
            <a:ext cx="5638800" cy="1600200"/>
          </a:xfrm>
          <a:prstGeom prst="down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2895600" y="1752600"/>
            <a:ext cx="3657600" cy="6857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25000" noProof="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200" b="0" i="0" u="none" strike="noStrike" kern="1200" cap="none" spc="0" normalizeH="0" baseline="0" noProof="0" smtClean="0">
                <a:ln>
                  <a:noFill/>
                </a:ln>
                <a:solidFill>
                  <a:schemeClr val="tx1"/>
                </a:solidFill>
                <a:effectLst/>
                <a:uLnTx/>
                <a:uFillTx/>
                <a:latin typeface="Cambria Math" pitchFamily="18" charset="0"/>
                <a:ea typeface="Cambria Math" pitchFamily="18" charset="0"/>
                <a:cs typeface="Times New Roman" pitchFamily="18" charset="0"/>
              </a:rPr>
              <a:t> = </a:t>
            </a:r>
            <a:r>
              <a:rPr kumimoji="0" lang="en-US" sz="3200" b="0" i="1" u="none" strike="noStrike" kern="1200" cap="none" spc="0" normalizeH="0" baseline="0" noProof="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i="1" u="none" strike="noStrike" kern="1200" cap="none" spc="0" normalizeH="0" baseline="-25000" noProof="0" smtClean="0">
                <a:ln>
                  <a:noFill/>
                </a:ln>
                <a:solidFill>
                  <a:schemeClr val="tx1"/>
                </a:solidFill>
                <a:effectLst/>
                <a:uLnTx/>
                <a:uFillTx/>
                <a:latin typeface="Cambria Math" pitchFamily="18" charset="0"/>
                <a:ea typeface="Cambria Math" pitchFamily="18" charset="0"/>
                <a:cs typeface="Times New Roman" pitchFamily="18" charset="0"/>
              </a:rPr>
              <a:t>1</a:t>
            </a:r>
            <a:r>
              <a:rPr kumimoji="0" lang="en-US" sz="3200" b="0" i="0" u="none" strike="noStrike" kern="1200" cap="none" spc="0" normalizeH="0" baseline="0" noProof="0" smtClean="0">
                <a:ln>
                  <a:noFill/>
                </a:ln>
                <a:solidFill>
                  <a:schemeClr val="tx1"/>
                </a:solidFill>
                <a:effectLst/>
                <a:uLnTx/>
                <a:uFillTx/>
                <a:latin typeface="Cambria Math" pitchFamily="18" charset="0"/>
                <a:ea typeface="Cambria Math" pitchFamily="18" charset="0"/>
                <a:cs typeface="Times New Roman" pitchFamily="18" charset="0"/>
              </a:rPr>
              <a:t> exp ( </a:t>
            </a:r>
            <a:r>
              <a:rPr kumimoji="0" lang="en-US" sz="3200" b="0" i="1" u="none" strike="noStrike" kern="1200" cap="none" spc="0" normalizeH="0" baseline="0" noProof="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i="1" u="none" strike="noStrike" kern="1200" cap="none" spc="0" normalizeH="0" baseline="-25000" noProof="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3200" b="0" i="1" u="none" strike="noStrike" kern="1200" cap="none" spc="0" normalizeH="0" baseline="0" noProof="0" smtClean="0">
                <a:ln>
                  <a:noFill/>
                </a:ln>
                <a:solidFill>
                  <a:schemeClr val="tx1"/>
                </a:solidFill>
                <a:effectLst/>
                <a:uLnTx/>
                <a:uFillTx/>
                <a:latin typeface="Cambria Math" pitchFamily="18" charset="0"/>
                <a:ea typeface="Cambria Math" pitchFamily="18" charset="0"/>
                <a:cs typeface="Times New Roman" pitchFamily="18" charset="0"/>
              </a:rPr>
              <a:t> z</a:t>
            </a:r>
            <a:r>
              <a:rPr kumimoji="0" lang="en-US" sz="3200" b="0" i="1" u="none" strike="noStrike" kern="1200" cap="none" spc="0" normalizeH="0" baseline="-25000" noProof="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200" b="0" i="0" u="none" strike="noStrike" kern="1200" cap="none" spc="0" normalizeH="0" baseline="0" noProof="0" smtClean="0">
                <a:ln>
                  <a:noFill/>
                </a:ln>
                <a:solidFill>
                  <a:schemeClr val="tx1"/>
                </a:solidFill>
                <a:effectLst/>
                <a:uLnTx/>
                <a:uFillTx/>
                <a:latin typeface="Cambria Math" pitchFamily="18" charset="0"/>
                <a:ea typeface="Cambria Math" pitchFamily="18" charset="0"/>
                <a:cs typeface="Times New Roman" pitchFamily="18" charset="0"/>
              </a:rPr>
              <a:t> )</a:t>
            </a:r>
            <a:endParaRPr kumimoji="0" lang="en-US" sz="32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9" name="Content Placeholder 2"/>
          <p:cNvSpPr txBox="1">
            <a:spLocks/>
          </p:cNvSpPr>
          <p:nvPr/>
        </p:nvSpPr>
        <p:spPr>
          <a:xfrm>
            <a:off x="3124200" y="5562600"/>
            <a:ext cx="2971800" cy="685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1</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32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Times New Roman" pitchFamily="18" charset="0"/>
              </a:rPr>
              <a:t>2</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a:t>
            </a:r>
            <a:r>
              <a:rPr kumimoji="0" lang="en-US" sz="32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Times New Roman" pitchFamily="18" charset="0"/>
              </a:rPr>
              <a:t>z</a:t>
            </a:r>
            <a:r>
              <a:rPr kumimoji="0" lang="en-US" sz="3200" b="0" i="1" u="none" strike="noStrike" kern="1200" cap="none" spc="0" normalizeH="0" baseline="-25000" noProof="0" dirty="0" err="1" smtClean="0">
                <a:ln>
                  <a:noFill/>
                </a:ln>
                <a:solidFill>
                  <a:schemeClr val="tx1"/>
                </a:solidFill>
                <a:effectLst/>
                <a:uLnTx/>
                <a:uFillTx/>
                <a:latin typeface="Cambria Math" pitchFamily="18" charset="0"/>
                <a:ea typeface="Cambria Math" pitchFamily="18" charset="0"/>
                <a:cs typeface="Times New Roman" pitchFamily="18" charset="0"/>
              </a:rPr>
              <a:t>i</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a:t>
            </a:r>
            <a:endParaRPr kumimoji="0" lang="en-US" sz="3200" b="0" i="0"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08		The Principle of Maximum Likelihood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14	Nonlinear Problems: Grid and Monte Carlo Searche</a:t>
            </a:r>
            <a:r>
              <a:rPr lang="en-US" sz="1600" dirty="0" smtClean="0">
                <a:latin typeface="Times New Roman" pitchFamily="18" charset="0"/>
                <a:cs typeface="Times New Roman" pitchFamily="18" charset="0"/>
              </a:rPr>
              <a:t>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noChangeAspect="1"/>
          </p:cNvGrpSpPr>
          <p:nvPr/>
        </p:nvGrpSpPr>
        <p:grpSpPr>
          <a:xfrm>
            <a:off x="340991" y="1447800"/>
            <a:ext cx="8254991" cy="3982700"/>
            <a:chOff x="2084394" y="1599426"/>
            <a:chExt cx="5159369" cy="2489188"/>
          </a:xfrm>
        </p:grpSpPr>
        <p:pic>
          <p:nvPicPr>
            <p:cNvPr id="4098" name="Picture 2"/>
            <p:cNvPicPr>
              <a:picLocks noChangeAspect="1" noChangeArrowheads="1"/>
            </p:cNvPicPr>
            <p:nvPr/>
          </p:nvPicPr>
          <p:blipFill>
            <a:blip r:embed="rId3" cstate="print"/>
            <a:srcRect l="8645" b="7917"/>
            <a:stretch>
              <a:fillRect/>
            </a:stretch>
          </p:blipFill>
          <p:spPr bwMode="auto">
            <a:xfrm>
              <a:off x="2362200" y="1733550"/>
              <a:ext cx="4881563" cy="2105025"/>
            </a:xfrm>
            <a:prstGeom prst="rect">
              <a:avLst/>
            </a:prstGeom>
            <a:noFill/>
            <a:ln w="9525">
              <a:noFill/>
              <a:miter lim="800000"/>
              <a:headEnd/>
              <a:tailEnd/>
            </a:ln>
            <a:effectLst/>
          </p:spPr>
        </p:pic>
        <p:sp>
          <p:nvSpPr>
            <p:cNvPr id="5" name="Rectangle 4"/>
            <p:cNvSpPr/>
            <p:nvPr/>
          </p:nvSpPr>
          <p:spPr>
            <a:xfrm>
              <a:off x="4495800" y="2514600"/>
              <a:ext cx="1524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TextBox 5"/>
            <p:cNvSpPr txBox="1"/>
            <p:nvPr/>
          </p:nvSpPr>
          <p:spPr>
            <a:xfrm>
              <a:off x="3276600" y="3761601"/>
              <a:ext cx="381000" cy="3270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cs typeface="Times New Roman" pitchFamily="18" charset="0"/>
              </a:endParaRPr>
            </a:p>
          </p:txBody>
        </p:sp>
        <p:sp>
          <p:nvSpPr>
            <p:cNvPr id="7" name="TextBox 6"/>
            <p:cNvSpPr txBox="1"/>
            <p:nvPr/>
          </p:nvSpPr>
          <p:spPr>
            <a:xfrm>
              <a:off x="5638800" y="3761601"/>
              <a:ext cx="381000" cy="327013"/>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z</a:t>
              </a:r>
              <a:endParaRPr lang="en-US" sz="2800" i="1" dirty="0">
                <a:latin typeface="Cambria Math" pitchFamily="18" charset="0"/>
                <a:ea typeface="Cambria Math" pitchFamily="18" charset="0"/>
                <a:cs typeface="Times New Roman" pitchFamily="18" charset="0"/>
              </a:endParaRPr>
            </a:p>
          </p:txBody>
        </p:sp>
        <p:sp>
          <p:nvSpPr>
            <p:cNvPr id="8" name="TextBox 7"/>
            <p:cNvSpPr txBox="1"/>
            <p:nvPr/>
          </p:nvSpPr>
          <p:spPr>
            <a:xfrm rot="16200000">
              <a:off x="2057400" y="2565793"/>
              <a:ext cx="381000" cy="327012"/>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d</a:t>
              </a:r>
              <a:endParaRPr lang="en-US" sz="2800" i="1" dirty="0">
                <a:latin typeface="Cambria Math" pitchFamily="18" charset="0"/>
                <a:ea typeface="Cambria Math" pitchFamily="18" charset="0"/>
                <a:cs typeface="Times New Roman" pitchFamily="18" charset="0"/>
              </a:endParaRPr>
            </a:p>
          </p:txBody>
        </p:sp>
        <p:sp>
          <p:nvSpPr>
            <p:cNvPr id="9" name="TextBox 8"/>
            <p:cNvSpPr txBox="1"/>
            <p:nvPr/>
          </p:nvSpPr>
          <p:spPr>
            <a:xfrm rot="16200000">
              <a:off x="4010411" y="2660656"/>
              <a:ext cx="1095375" cy="327012"/>
            </a:xfrm>
            <a:prstGeom prst="rect">
              <a:avLst/>
            </a:prstGeom>
            <a:noFill/>
          </p:spPr>
          <p:txBody>
            <a:bodyPr wrap="square" rtlCol="0">
              <a:spAutoFit/>
            </a:bodyPr>
            <a:lstStyle/>
            <a:p>
              <a:pPr algn="ctr"/>
              <a:r>
                <a:rPr lang="en-US" sz="2800" i="1" dirty="0" smtClean="0">
                  <a:latin typeface="Cambria Math" pitchFamily="18" charset="0"/>
                  <a:ea typeface="Cambria Math" pitchFamily="18" charset="0"/>
                  <a:cs typeface="Times New Roman" pitchFamily="18" charset="0"/>
                </a:rPr>
                <a:t>log10(d)</a:t>
              </a:r>
              <a:endParaRPr lang="en-US" sz="2800" i="1" dirty="0">
                <a:latin typeface="Cambria Math" pitchFamily="18" charset="0"/>
                <a:ea typeface="Cambria Math" pitchFamily="18" charset="0"/>
                <a:cs typeface="Times New Roman" pitchFamily="18" charset="0"/>
              </a:endParaRPr>
            </a:p>
          </p:txBody>
        </p:sp>
        <p:sp>
          <p:nvSpPr>
            <p:cNvPr id="10" name="TextBox 9"/>
            <p:cNvSpPr txBox="1"/>
            <p:nvPr/>
          </p:nvSpPr>
          <p:spPr>
            <a:xfrm>
              <a:off x="2524123" y="1599426"/>
              <a:ext cx="676275" cy="327013"/>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(A)</a:t>
              </a:r>
              <a:endParaRPr lang="en-US" sz="2800" dirty="0">
                <a:latin typeface="Times New Roman" pitchFamily="18" charset="0"/>
                <a:ea typeface="Cambria Math" pitchFamily="18" charset="0"/>
                <a:cs typeface="Times New Roman" pitchFamily="18" charset="0"/>
              </a:endParaRPr>
            </a:p>
          </p:txBody>
        </p:sp>
        <p:sp>
          <p:nvSpPr>
            <p:cNvPr id="11" name="TextBox 10"/>
            <p:cNvSpPr txBox="1"/>
            <p:nvPr/>
          </p:nvSpPr>
          <p:spPr>
            <a:xfrm>
              <a:off x="4819649" y="1599426"/>
              <a:ext cx="590550" cy="327013"/>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(B)</a:t>
              </a:r>
              <a:endParaRPr lang="en-US" sz="2800" dirty="0">
                <a:latin typeface="Times New Roman" pitchFamily="18" charset="0"/>
                <a:ea typeface="Cambria Math" pitchFamily="18" charset="0"/>
                <a:cs typeface="Times New Roman" pitchFamily="18" charset="0"/>
              </a:endParaRPr>
            </a:p>
          </p:txBody>
        </p:sp>
      </p:grpSp>
      <p:cxnSp>
        <p:nvCxnSpPr>
          <p:cNvPr id="15" name="Straight Connector 14"/>
          <p:cNvCxnSpPr/>
          <p:nvPr/>
        </p:nvCxnSpPr>
        <p:spPr>
          <a:xfrm>
            <a:off x="2895600" y="5638800"/>
            <a:ext cx="60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57600" y="5334000"/>
            <a:ext cx="1082040" cy="523220"/>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true</a:t>
            </a:r>
            <a:endParaRPr lang="en-US" sz="2800" dirty="0">
              <a:latin typeface="Times New Roman" pitchFamily="18" charset="0"/>
              <a:ea typeface="Cambria Math" pitchFamily="18" charset="0"/>
              <a:cs typeface="Times New Roman" pitchFamily="18" charset="0"/>
            </a:endParaRPr>
          </a:p>
        </p:txBody>
      </p:sp>
      <p:cxnSp>
        <p:nvCxnSpPr>
          <p:cNvPr id="18" name="Straight Connector 17"/>
          <p:cNvCxnSpPr/>
          <p:nvPr/>
        </p:nvCxnSpPr>
        <p:spPr>
          <a:xfrm>
            <a:off x="2895600" y="6096000"/>
            <a:ext cx="609600" cy="0"/>
          </a:xfrm>
          <a:prstGeom prst="line">
            <a:avLst/>
          </a:prstGeom>
          <a:ln w="38100">
            <a:solidFill>
              <a:srgbClr val="66FF33"/>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5787933"/>
            <a:ext cx="4648200" cy="523220"/>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minimize </a:t>
            </a:r>
            <a:r>
              <a:rPr lang="en-US" sz="2800" i="1" dirty="0" smtClean="0">
                <a:latin typeface="Cambria Math" pitchFamily="18" charset="0"/>
                <a:ea typeface="Cambria Math" pitchFamily="18" charset="0"/>
                <a:cs typeface="Times New Roman" pitchFamily="18" charset="0"/>
              </a:rPr>
              <a:t>E</a:t>
            </a:r>
            <a:r>
              <a:rPr lang="en-US" sz="2800" dirty="0" smtClean="0">
                <a:latin typeface="Cambria Math" pitchFamily="18" charset="0"/>
                <a:ea typeface="Cambria Math" pitchFamily="18" charset="0"/>
                <a:cs typeface="Times New Roman" pitchFamily="18" charset="0"/>
              </a:rPr>
              <a:t>=||</a:t>
            </a:r>
            <a:r>
              <a:rPr lang="en-US" sz="2800" b="1" dirty="0" smtClean="0">
                <a:latin typeface="Cambria Math" pitchFamily="18" charset="0"/>
                <a:ea typeface="Cambria Math" pitchFamily="18" charset="0"/>
                <a:cs typeface="Times New Roman" pitchFamily="18" charset="0"/>
              </a:rPr>
              <a:t>d</a:t>
            </a:r>
            <a:r>
              <a:rPr lang="en-US" sz="2800" baseline="30000" dirty="0" smtClean="0">
                <a:latin typeface="Cambria Math" pitchFamily="18" charset="0"/>
                <a:ea typeface="Cambria Math" pitchFamily="18" charset="0"/>
                <a:cs typeface="Times New Roman" pitchFamily="18" charset="0"/>
              </a:rPr>
              <a:t>obs</a:t>
            </a:r>
            <a:r>
              <a:rPr lang="en-US" sz="2800" dirty="0" smtClean="0">
                <a:latin typeface="Cambria Math" pitchFamily="18" charset="0"/>
                <a:ea typeface="Cambria Math" pitchFamily="18" charset="0"/>
                <a:cs typeface="Times New Roman" pitchFamily="18" charset="0"/>
              </a:rPr>
              <a:t> – </a:t>
            </a:r>
            <a:r>
              <a:rPr lang="en-US" sz="2800" b="1" dirty="0" err="1" smtClean="0">
                <a:latin typeface="Cambria Math" pitchFamily="18" charset="0"/>
                <a:ea typeface="Cambria Math" pitchFamily="18" charset="0"/>
                <a:cs typeface="Times New Roman" pitchFamily="18" charset="0"/>
              </a:rPr>
              <a:t>d</a:t>
            </a:r>
            <a:r>
              <a:rPr lang="en-US" sz="2800" baseline="30000" dirty="0" err="1" smtClean="0">
                <a:latin typeface="Cambria Math" pitchFamily="18" charset="0"/>
                <a:ea typeface="Cambria Math" pitchFamily="18" charset="0"/>
                <a:cs typeface="Times New Roman" pitchFamily="18" charset="0"/>
              </a:rPr>
              <a:t>pre</a:t>
            </a:r>
            <a:r>
              <a:rPr lang="en-US" sz="2800" dirty="0" smtClean="0">
                <a:latin typeface="Cambria Math" pitchFamily="18" charset="0"/>
                <a:ea typeface="Cambria Math" pitchFamily="18" charset="0"/>
                <a:cs typeface="Times New Roman" pitchFamily="18" charset="0"/>
              </a:rPr>
              <a:t>||</a:t>
            </a:r>
            <a:r>
              <a:rPr lang="en-US" sz="2800" baseline="30000" dirty="0" smtClean="0">
                <a:latin typeface="Cambria Math" pitchFamily="18" charset="0"/>
                <a:ea typeface="Cambria Math" pitchFamily="18" charset="0"/>
                <a:cs typeface="Times New Roman" pitchFamily="18" charset="0"/>
              </a:rPr>
              <a:t>2</a:t>
            </a:r>
            <a:r>
              <a:rPr lang="en-US" sz="2800" dirty="0" smtClean="0">
                <a:latin typeface="Cambria Math" pitchFamily="18" charset="0"/>
                <a:ea typeface="Cambria Math" pitchFamily="18" charset="0"/>
                <a:cs typeface="Times New Roman" pitchFamily="18" charset="0"/>
              </a:rPr>
              <a:t> </a:t>
            </a:r>
            <a:endParaRPr lang="en-US" sz="2800" dirty="0">
              <a:latin typeface="Cambria Math" pitchFamily="18" charset="0"/>
              <a:ea typeface="Cambria Math" pitchFamily="18" charset="0"/>
              <a:cs typeface="Times New Roman" pitchFamily="18" charset="0"/>
            </a:endParaRPr>
          </a:p>
        </p:txBody>
      </p:sp>
      <p:cxnSp>
        <p:nvCxnSpPr>
          <p:cNvPr id="20" name="Straight Connector 19"/>
          <p:cNvCxnSpPr/>
          <p:nvPr/>
        </p:nvCxnSpPr>
        <p:spPr>
          <a:xfrm>
            <a:off x="2895600" y="6553200"/>
            <a:ext cx="6096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57600" y="6263062"/>
            <a:ext cx="4648200" cy="523220"/>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minimize </a:t>
            </a:r>
            <a:r>
              <a:rPr lang="en-US" sz="2800" i="1" dirty="0" smtClean="0">
                <a:latin typeface="Cambria Math" pitchFamily="18" charset="0"/>
                <a:ea typeface="Cambria Math" pitchFamily="18" charset="0"/>
                <a:cs typeface="Times New Roman" pitchFamily="18" charset="0"/>
              </a:rPr>
              <a:t>E’</a:t>
            </a:r>
            <a:r>
              <a:rPr lang="en-US" sz="2800" dirty="0" smtClean="0">
                <a:latin typeface="Cambria Math" pitchFamily="18" charset="0"/>
                <a:ea typeface="Cambria Math" pitchFamily="18" charset="0"/>
                <a:cs typeface="Times New Roman" pitchFamily="18" charset="0"/>
              </a:rPr>
              <a:t>=||</a:t>
            </a:r>
            <a:r>
              <a:rPr lang="en-US" sz="2800" b="1" dirty="0" err="1" smtClean="0">
                <a:latin typeface="Cambria Math" pitchFamily="18" charset="0"/>
                <a:ea typeface="Cambria Math" pitchFamily="18" charset="0"/>
                <a:cs typeface="Times New Roman" pitchFamily="18" charset="0"/>
              </a:rPr>
              <a:t>d’</a:t>
            </a:r>
            <a:r>
              <a:rPr lang="en-US" sz="2800" baseline="30000" dirty="0" err="1" smtClean="0">
                <a:latin typeface="Cambria Math" pitchFamily="18" charset="0"/>
                <a:ea typeface="Cambria Math" pitchFamily="18" charset="0"/>
                <a:cs typeface="Times New Roman" pitchFamily="18" charset="0"/>
              </a:rPr>
              <a:t>obs</a:t>
            </a:r>
            <a:r>
              <a:rPr lang="en-US" sz="2800" dirty="0" smtClean="0">
                <a:latin typeface="Cambria Math" pitchFamily="18" charset="0"/>
                <a:ea typeface="Cambria Math" pitchFamily="18" charset="0"/>
                <a:cs typeface="Times New Roman" pitchFamily="18" charset="0"/>
              </a:rPr>
              <a:t> – </a:t>
            </a:r>
            <a:r>
              <a:rPr lang="en-US" sz="2800" b="1" dirty="0" err="1" smtClean="0">
                <a:latin typeface="Cambria Math" pitchFamily="18" charset="0"/>
                <a:ea typeface="Cambria Math" pitchFamily="18" charset="0"/>
                <a:cs typeface="Times New Roman" pitchFamily="18" charset="0"/>
              </a:rPr>
              <a:t>d’</a:t>
            </a:r>
            <a:r>
              <a:rPr lang="en-US" sz="2800" baseline="30000" dirty="0" err="1" smtClean="0">
                <a:latin typeface="Cambria Math" pitchFamily="18" charset="0"/>
                <a:ea typeface="Cambria Math" pitchFamily="18" charset="0"/>
                <a:cs typeface="Times New Roman" pitchFamily="18" charset="0"/>
              </a:rPr>
              <a:t>pre</a:t>
            </a:r>
            <a:r>
              <a:rPr lang="en-US" sz="2800" dirty="0" smtClean="0">
                <a:latin typeface="Cambria Math" pitchFamily="18" charset="0"/>
                <a:ea typeface="Cambria Math" pitchFamily="18" charset="0"/>
                <a:cs typeface="Times New Roman" pitchFamily="18" charset="0"/>
              </a:rPr>
              <a:t>||</a:t>
            </a:r>
            <a:r>
              <a:rPr lang="en-US" sz="2800" baseline="30000" dirty="0" smtClean="0">
                <a:latin typeface="Cambria Math" pitchFamily="18" charset="0"/>
                <a:ea typeface="Cambria Math" pitchFamily="18" charset="0"/>
                <a:cs typeface="Times New Roman" pitchFamily="18" charset="0"/>
              </a:rPr>
              <a:t>2</a:t>
            </a:r>
            <a:r>
              <a:rPr lang="en-US" sz="2800" dirty="0" smtClean="0">
                <a:latin typeface="Cambria Math" pitchFamily="18" charset="0"/>
                <a:ea typeface="Cambria Math" pitchFamily="18" charset="0"/>
                <a:cs typeface="Times New Roman" pitchFamily="18" charset="0"/>
              </a:rPr>
              <a:t> </a:t>
            </a:r>
            <a:endParaRPr lang="en-US" sz="28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fontScale="90000"/>
          </a:bodyPr>
          <a:lstStyle/>
          <a:p>
            <a:r>
              <a:rPr lang="en-US" dirty="0" smtClean="0">
                <a:latin typeface="Times New Roman" pitchFamily="18" charset="0"/>
                <a:cs typeface="Times New Roman" pitchFamily="18" charset="0"/>
              </a:rPr>
              <a:t>again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measurement error is being treated inconsistently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if </a:t>
            </a:r>
            <a:r>
              <a:rPr lang="en-US" b="1" dirty="0" smtClean="0">
                <a:latin typeface="Cambria Math" pitchFamily="18" charset="0"/>
                <a:ea typeface="Cambria Math" pitchFamily="18" charset="0"/>
                <a:cs typeface="Times New Roman" pitchFamily="18" charset="0"/>
              </a:rPr>
              <a:t>d</a:t>
            </a:r>
            <a:r>
              <a:rPr lang="en-US" dirty="0" smtClean="0">
                <a:latin typeface="Times New Roman" pitchFamily="18" charset="0"/>
                <a:cs typeface="Times New Roman" pitchFamily="18" charset="0"/>
              </a:rPr>
              <a:t> is Gaussian-distributed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then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is not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 why are we using least-squares?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r>
              <a:rPr lang="en-US" dirty="0" smtClean="0">
                <a:latin typeface="Times New Roman" pitchFamily="18" charset="0"/>
                <a:cs typeface="Times New Roman" pitchFamily="18" charset="0"/>
              </a:rPr>
              <a:t>we should really use a technique appropriate for the new error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but then a </a:t>
            </a:r>
            <a:r>
              <a:rPr lang="en-US" dirty="0" err="1" smtClean="0">
                <a:latin typeface="Times New Roman" pitchFamily="18" charset="0"/>
                <a:cs typeface="Times New Roman" pitchFamily="18" charset="0"/>
              </a:rPr>
              <a:t>linearizing</a:t>
            </a:r>
            <a:r>
              <a:rPr lang="en-US" dirty="0" smtClean="0">
                <a:latin typeface="Times New Roman" pitchFamily="18" charset="0"/>
                <a:cs typeface="Times New Roman" pitchFamily="18" charset="0"/>
              </a:rPr>
              <a:t> transformation is not really much of a simplification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dirty="0" smtClean="0">
                <a:latin typeface="Times New Roman" pitchFamily="18" charset="0"/>
                <a:cs typeface="Times New Roman" pitchFamily="18" charset="0"/>
              </a:rPr>
              <a:t>non-uniqueness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28600"/>
            <a:ext cx="8229600" cy="1706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consider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d</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i</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 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1</a:t>
            </a:r>
            <a:r>
              <a:rPr kumimoji="0" lang="en-US" sz="4400" b="0" i="1"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mj-cs"/>
              </a:rPr>
              <a:t>2</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 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1</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2</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a:t>
            </a:r>
            <a:r>
              <a:rPr kumimoji="0" lang="en-US" sz="44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mj-cs"/>
              </a:rPr>
              <a:t>z</a:t>
            </a:r>
            <a:r>
              <a:rPr kumimoji="0" lang="en-US" sz="4400" b="0" i="1" u="none" strike="noStrike" kern="1200" cap="none" spc="0" normalizeH="0" baseline="-25000" noProof="0" dirty="0" err="1" smtClean="0">
                <a:ln>
                  <a:noFill/>
                </a:ln>
                <a:solidFill>
                  <a:schemeClr val="tx1"/>
                </a:solidFill>
                <a:effectLst/>
                <a:uLnTx/>
                <a:uFillTx/>
                <a:latin typeface="Cambria Math" pitchFamily="18" charset="0"/>
                <a:ea typeface="Cambria Math" pitchFamily="18" charset="0"/>
                <a:cs typeface="+mj-cs"/>
              </a:rPr>
              <a:t>i</a:t>
            </a:r>
            <a:endParaRPr kumimoji="0" lang="en-US" sz="44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2590800"/>
          </a:xfrm>
        </p:spPr>
        <p:txBody>
          <a:bodyPr>
            <a:normAutofit fontScale="90000"/>
          </a:bodyPr>
          <a:lstStyle/>
          <a:p>
            <a:r>
              <a:rPr lang="en-US" dirty="0" err="1" smtClean="0">
                <a:latin typeface="Times New Roman" pitchFamily="18" charset="0"/>
                <a:cs typeface="Times New Roman" pitchFamily="18" charset="0"/>
              </a:rPr>
              <a:t>linearizing</a:t>
            </a:r>
            <a:r>
              <a:rPr lang="en-US" dirty="0" smtClean="0">
                <a:latin typeface="Times New Roman" pitchFamily="18" charset="0"/>
                <a:cs typeface="Times New Roman" pitchFamily="18" charset="0"/>
              </a:rPr>
              <a:t> transformation</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i="1" dirty="0" smtClean="0">
                <a:latin typeface="Cambria Math" pitchFamily="18" charset="0"/>
                <a:ea typeface="Cambria Math" pitchFamily="18" charset="0"/>
                <a:cs typeface="Times New Roman" pitchFamily="18" charset="0"/>
              </a:rPr>
              <a:t>= m</a:t>
            </a:r>
            <a:r>
              <a:rPr lang="en-US" i="1" baseline="-25000" dirty="0" smtClean="0">
                <a:latin typeface="Cambria Math" pitchFamily="18" charset="0"/>
                <a:ea typeface="Cambria Math" pitchFamily="18" charset="0"/>
                <a:cs typeface="Times New Roman" pitchFamily="18" charset="0"/>
              </a:rPr>
              <a:t>1</a:t>
            </a:r>
            <a:r>
              <a:rPr lang="en-US" i="1" baseline="30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and  </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r>
              <a:rPr lang="en-US" baseline="-25000" dirty="0" smtClean="0">
                <a:latin typeface="Times New Roman" pitchFamily="18" charset="0"/>
                <a:cs typeface="Times New Roman" pitchFamily="18" charset="0"/>
              </a:rPr>
              <a:t/>
            </a:r>
            <a:br>
              <a:rPr lang="en-US" baseline="-250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d</a:t>
            </a:r>
            <a:r>
              <a:rPr lang="en-US" i="1" baseline="-25000" dirty="0" smtClean="0">
                <a:latin typeface="Cambria Math" pitchFamily="18" charset="0"/>
                <a:ea typeface="Cambria Math" pitchFamily="18" charset="0"/>
              </a:rPr>
              <a:t>i</a:t>
            </a:r>
            <a:r>
              <a:rPr lang="en-US" i="1" dirty="0" smtClean="0">
                <a:latin typeface="Cambria Math" pitchFamily="18" charset="0"/>
                <a:ea typeface="Cambria Math" pitchFamily="18" charset="0"/>
              </a:rPr>
              <a:t> = m’</a:t>
            </a:r>
            <a:r>
              <a:rPr lang="en-US" i="1"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 m’</a:t>
            </a:r>
            <a:r>
              <a:rPr lang="en-US" i="1" baseline="-25000"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z</a:t>
            </a:r>
            <a:r>
              <a:rPr lang="en-US" i="1" baseline="-25000" dirty="0" err="1" smtClean="0">
                <a:latin typeface="Cambria Math" pitchFamily="18" charset="0"/>
                <a:ea typeface="Cambria Math" pitchFamily="18" charset="0"/>
              </a:rPr>
              <a:t>i</a:t>
            </a:r>
            <a:endParaRPr lang="en-US" i="1" dirty="0">
              <a:latin typeface="Cambria Math" pitchFamily="18" charset="0"/>
              <a:ea typeface="Cambria Math" pitchFamily="18" charset="0"/>
            </a:endParaRPr>
          </a:p>
        </p:txBody>
      </p:sp>
      <p:sp>
        <p:nvSpPr>
          <p:cNvPr id="3" name="Title 1"/>
          <p:cNvSpPr txBox="1">
            <a:spLocks/>
          </p:cNvSpPr>
          <p:nvPr/>
        </p:nvSpPr>
        <p:spPr>
          <a:xfrm>
            <a:off x="457200" y="228600"/>
            <a:ext cx="8229600" cy="1706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consider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d</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i</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 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1</a:t>
            </a:r>
            <a:r>
              <a:rPr kumimoji="0" lang="en-US" sz="4400" b="0" i="1"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mj-cs"/>
              </a:rPr>
              <a:t>2</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 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1</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2</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a:t>
            </a:r>
            <a:r>
              <a:rPr kumimoji="0" lang="en-US" sz="44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mj-cs"/>
              </a:rPr>
              <a:t>z</a:t>
            </a:r>
            <a:r>
              <a:rPr kumimoji="0" lang="en-US" sz="4400" b="0" i="1" u="none" strike="noStrike" kern="1200" cap="none" spc="0" normalizeH="0" baseline="-25000" noProof="0" dirty="0" err="1" smtClean="0">
                <a:ln>
                  <a:noFill/>
                </a:ln>
                <a:solidFill>
                  <a:schemeClr val="tx1"/>
                </a:solidFill>
                <a:effectLst/>
                <a:uLnTx/>
                <a:uFillTx/>
                <a:latin typeface="Cambria Math" pitchFamily="18" charset="0"/>
                <a:ea typeface="Cambria Math" pitchFamily="18" charset="0"/>
                <a:cs typeface="+mj-cs"/>
              </a:rPr>
              <a:t>i</a:t>
            </a:r>
            <a:endParaRPr kumimoji="0" lang="en-US" sz="44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2590800"/>
          </a:xfrm>
        </p:spPr>
        <p:txBody>
          <a:bodyPr>
            <a:normAutofit fontScale="90000"/>
          </a:bodyPr>
          <a:lstStyle/>
          <a:p>
            <a:r>
              <a:rPr lang="en-US" dirty="0" err="1" smtClean="0">
                <a:latin typeface="Times New Roman" pitchFamily="18" charset="0"/>
                <a:cs typeface="Times New Roman" pitchFamily="18" charset="0"/>
              </a:rPr>
              <a:t>linearizing</a:t>
            </a:r>
            <a:r>
              <a:rPr lang="en-US" dirty="0" smtClean="0">
                <a:latin typeface="Times New Roman" pitchFamily="18" charset="0"/>
                <a:cs typeface="Times New Roman" pitchFamily="18" charset="0"/>
              </a:rPr>
              <a:t> transformation</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i="1" dirty="0" smtClean="0">
                <a:latin typeface="Cambria Math" pitchFamily="18" charset="0"/>
                <a:ea typeface="Cambria Math" pitchFamily="18" charset="0"/>
                <a:cs typeface="Times New Roman" pitchFamily="18" charset="0"/>
              </a:rPr>
              <a:t>= m</a:t>
            </a:r>
            <a:r>
              <a:rPr lang="en-US" i="1" baseline="-25000" dirty="0" smtClean="0">
                <a:latin typeface="Cambria Math" pitchFamily="18" charset="0"/>
                <a:ea typeface="Cambria Math" pitchFamily="18" charset="0"/>
                <a:cs typeface="Times New Roman" pitchFamily="18" charset="0"/>
              </a:rPr>
              <a:t>1</a:t>
            </a:r>
            <a:r>
              <a:rPr lang="en-US" i="1" baseline="30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  </a:t>
            </a:r>
            <a:r>
              <a:rPr lang="en-US" dirty="0" smtClean="0">
                <a:latin typeface="Times New Roman" pitchFamily="18" charset="0"/>
                <a:cs typeface="Times New Roman" pitchFamily="18" charset="0"/>
              </a:rPr>
              <a:t>and  </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2</a:t>
            </a:r>
            <a:r>
              <a:rPr lang="en-US" baseline="-25000" dirty="0" smtClean="0">
                <a:latin typeface="Times New Roman" pitchFamily="18" charset="0"/>
                <a:cs typeface="Times New Roman" pitchFamily="18" charset="0"/>
              </a:rPr>
              <a:t/>
            </a:r>
            <a:br>
              <a:rPr lang="en-US" baseline="-25000"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d</a:t>
            </a:r>
            <a:r>
              <a:rPr lang="en-US" i="1" baseline="-25000" dirty="0" smtClean="0">
                <a:latin typeface="Cambria Math" pitchFamily="18" charset="0"/>
                <a:ea typeface="Cambria Math" pitchFamily="18" charset="0"/>
              </a:rPr>
              <a:t>i</a:t>
            </a:r>
            <a:r>
              <a:rPr lang="en-US" i="1" dirty="0" smtClean="0">
                <a:latin typeface="Cambria Math" pitchFamily="18" charset="0"/>
                <a:ea typeface="Cambria Math" pitchFamily="18" charset="0"/>
              </a:rPr>
              <a:t> = m’</a:t>
            </a:r>
            <a:r>
              <a:rPr lang="en-US" i="1" baseline="-25000" dirty="0" smtClean="0">
                <a:latin typeface="Cambria Math" pitchFamily="18" charset="0"/>
                <a:ea typeface="Cambria Math" pitchFamily="18" charset="0"/>
              </a:rPr>
              <a:t>1</a:t>
            </a:r>
            <a:r>
              <a:rPr lang="en-US" i="1" dirty="0" smtClean="0">
                <a:latin typeface="Cambria Math" pitchFamily="18" charset="0"/>
                <a:ea typeface="Cambria Math" pitchFamily="18" charset="0"/>
              </a:rPr>
              <a:t> + m’</a:t>
            </a:r>
            <a:r>
              <a:rPr lang="en-US" i="1" baseline="-25000" dirty="0" smtClean="0">
                <a:latin typeface="Cambria Math" pitchFamily="18" charset="0"/>
                <a:ea typeface="Cambria Math" pitchFamily="18" charset="0"/>
              </a:rPr>
              <a:t>2</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z</a:t>
            </a:r>
            <a:r>
              <a:rPr lang="en-US" i="1" baseline="-25000" dirty="0" err="1" smtClean="0">
                <a:latin typeface="Cambria Math" pitchFamily="18" charset="0"/>
                <a:ea typeface="Cambria Math" pitchFamily="18" charset="0"/>
              </a:rPr>
              <a:t>i</a:t>
            </a:r>
            <a:endParaRPr lang="en-US" i="1" dirty="0">
              <a:latin typeface="Cambria Math" pitchFamily="18" charset="0"/>
              <a:ea typeface="Cambria Math" pitchFamily="18" charset="0"/>
            </a:endParaRPr>
          </a:p>
        </p:txBody>
      </p:sp>
      <p:sp>
        <p:nvSpPr>
          <p:cNvPr id="3" name="Title 1"/>
          <p:cNvSpPr txBox="1">
            <a:spLocks/>
          </p:cNvSpPr>
          <p:nvPr/>
        </p:nvSpPr>
        <p:spPr>
          <a:xfrm>
            <a:off x="457200" y="228600"/>
            <a:ext cx="8229600" cy="17065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consider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d</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i</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 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1</a:t>
            </a:r>
            <a:r>
              <a:rPr kumimoji="0" lang="en-US" sz="4400" b="0" i="1"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mj-cs"/>
              </a:rPr>
              <a:t>2</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 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1</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m</a:t>
            </a:r>
            <a:r>
              <a:rPr kumimoji="0" lang="en-US" sz="4400" b="0" i="1" u="none" strike="noStrike" kern="1200" cap="none" spc="0" normalizeH="0" baseline="-25000" noProof="0" dirty="0" smtClean="0">
                <a:ln>
                  <a:noFill/>
                </a:ln>
                <a:solidFill>
                  <a:schemeClr val="tx1"/>
                </a:solidFill>
                <a:effectLst/>
                <a:uLnTx/>
                <a:uFillTx/>
                <a:latin typeface="Cambria Math" pitchFamily="18" charset="0"/>
                <a:ea typeface="Cambria Math" pitchFamily="18" charset="0"/>
                <a:cs typeface="+mj-cs"/>
              </a:rPr>
              <a:t>2</a:t>
            </a: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j-cs"/>
              </a:rPr>
              <a:t> </a:t>
            </a:r>
            <a:r>
              <a:rPr kumimoji="0" lang="en-US" sz="4400" b="0" i="1" u="none" strike="noStrike" kern="1200" cap="none" spc="0" normalizeH="0" baseline="0" noProof="0" dirty="0" err="1" smtClean="0">
                <a:ln>
                  <a:noFill/>
                </a:ln>
                <a:solidFill>
                  <a:schemeClr val="tx1"/>
                </a:solidFill>
                <a:effectLst/>
                <a:uLnTx/>
                <a:uFillTx/>
                <a:latin typeface="Cambria Math" pitchFamily="18" charset="0"/>
                <a:ea typeface="Cambria Math" pitchFamily="18" charset="0"/>
                <a:cs typeface="+mj-cs"/>
              </a:rPr>
              <a:t>z</a:t>
            </a:r>
            <a:r>
              <a:rPr kumimoji="0" lang="en-US" sz="4400" b="0" i="1" u="none" strike="noStrike" kern="1200" cap="none" spc="0" normalizeH="0" baseline="-25000" noProof="0" dirty="0" err="1" smtClean="0">
                <a:ln>
                  <a:noFill/>
                </a:ln>
                <a:solidFill>
                  <a:schemeClr val="tx1"/>
                </a:solidFill>
                <a:effectLst/>
                <a:uLnTx/>
                <a:uFillTx/>
                <a:latin typeface="Cambria Math" pitchFamily="18" charset="0"/>
                <a:ea typeface="Cambria Math" pitchFamily="18" charset="0"/>
                <a:cs typeface="+mj-cs"/>
              </a:rPr>
              <a:t>i</a:t>
            </a:r>
            <a:endParaRPr kumimoji="0" lang="en-US" sz="44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mj-cs"/>
            </a:endParaRPr>
          </a:p>
        </p:txBody>
      </p:sp>
      <p:sp>
        <p:nvSpPr>
          <p:cNvPr id="4" name="Title 1"/>
          <p:cNvSpPr txBox="1">
            <a:spLocks/>
          </p:cNvSpPr>
          <p:nvPr/>
        </p:nvSpPr>
        <p:spPr>
          <a:xfrm>
            <a:off x="0" y="5532438"/>
            <a:ext cx="9144000" cy="1325562"/>
          </a:xfrm>
          <a:prstGeom prst="rect">
            <a:avLst/>
          </a:prstGeom>
        </p:spPr>
        <p:txBody>
          <a:bodyPr vert="horz" lIns="91440" tIns="45720" rIns="91440" bIns="45720" rtlCol="0" anchor="ctr">
            <a:normAutofit fontScale="4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1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but actually</a:t>
            </a:r>
            <a:r>
              <a:rPr kumimoji="0" lang="en-US" sz="51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the problem is </a:t>
            </a:r>
            <a:r>
              <a:rPr kumimoji="0" lang="en-US" sz="5100" b="0" i="0" u="none" strike="noStrike" kern="1200" cap="none" spc="0" normalizeH="0" noProof="0" dirty="0" err="1" smtClean="0">
                <a:ln>
                  <a:noFill/>
                </a:ln>
                <a:solidFill>
                  <a:srgbClr val="FF0000"/>
                </a:solidFill>
                <a:effectLst/>
                <a:uLnTx/>
                <a:uFillTx/>
                <a:latin typeface="Times New Roman" pitchFamily="18" charset="0"/>
                <a:ea typeface="+mj-ea"/>
                <a:cs typeface="Times New Roman" pitchFamily="18" charset="0"/>
              </a:rPr>
              <a:t>nonunique</a:t>
            </a:r>
            <a:endParaRPr kumimoji="0" lang="en-US" sz="51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5100" dirty="0" smtClean="0">
                <a:solidFill>
                  <a:srgbClr val="FF0000"/>
                </a:solidFill>
                <a:latin typeface="Times New Roman" pitchFamily="18" charset="0"/>
                <a:ea typeface="+mj-ea"/>
                <a:cs typeface="Times New Roman" pitchFamily="18" charset="0"/>
              </a:rPr>
              <a:t>if </a:t>
            </a:r>
            <a:r>
              <a:rPr lang="en-US" sz="5100" b="1" dirty="0" smtClean="0">
                <a:solidFill>
                  <a:srgbClr val="FF0000"/>
                </a:solidFill>
                <a:latin typeface="Times New Roman" pitchFamily="18" charset="0"/>
                <a:ea typeface="+mj-ea"/>
                <a:cs typeface="Times New Roman" pitchFamily="18" charset="0"/>
              </a:rPr>
              <a:t>m</a:t>
            </a:r>
            <a:r>
              <a:rPr lang="en-US" sz="5100" dirty="0" smtClean="0">
                <a:solidFill>
                  <a:srgbClr val="FF0000"/>
                </a:solidFill>
                <a:latin typeface="Times New Roman" pitchFamily="18" charset="0"/>
                <a:ea typeface="+mj-ea"/>
                <a:cs typeface="Times New Roman" pitchFamily="18" charset="0"/>
              </a:rPr>
              <a:t> is a solution, so is –</a:t>
            </a:r>
            <a:r>
              <a:rPr lang="en-US" sz="5100" b="1" dirty="0" smtClean="0">
                <a:solidFill>
                  <a:srgbClr val="FF0000"/>
                </a:solidFill>
                <a:latin typeface="Times New Roman" pitchFamily="18" charset="0"/>
                <a:ea typeface="+mj-ea"/>
                <a:cs typeface="Times New Roman" pitchFamily="18" charset="0"/>
              </a:rPr>
              <a:t>m</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5100" dirty="0" smtClean="0">
                <a:solidFill>
                  <a:srgbClr val="FF0000"/>
                </a:solidFill>
                <a:latin typeface="Times New Roman" pitchFamily="18" charset="0"/>
                <a:ea typeface="+mj-ea"/>
                <a:cs typeface="Times New Roman" pitchFamily="18" charset="0"/>
              </a:rPr>
              <a:t>a fact that can easily be overlooked when focusing on</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5100" dirty="0" smtClean="0">
                <a:solidFill>
                  <a:srgbClr val="FF0000"/>
                </a:solidFill>
                <a:latin typeface="Times New Roman" pitchFamily="18" charset="0"/>
                <a:ea typeface="+mj-ea"/>
                <a:cs typeface="Times New Roman" pitchFamily="18" charset="0"/>
              </a:rPr>
              <a:t>the transformed problem</a:t>
            </a:r>
            <a:endParaRPr kumimoji="0" lang="en-US" sz="510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1" u="none" strike="noStrike" kern="1200" cap="none" spc="0" normalizeH="0" baseline="-25000" noProof="0" dirty="0">
              <a:ln>
                <a:noFill/>
              </a:ln>
              <a:solidFill>
                <a:schemeClr val="tx1"/>
              </a:solidFill>
              <a:effectLst/>
              <a:uLnTx/>
              <a:uFillTx/>
              <a:latin typeface="Cambria Math" pitchFamily="18" charset="0"/>
              <a:ea typeface="Cambria Math" pitchFamily="18" charset="0"/>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dirty="0" smtClean="0">
                <a:latin typeface="Times New Roman" pitchFamily="18" charset="0"/>
                <a:cs typeface="Times New Roman" pitchFamily="18" charset="0"/>
              </a:rPr>
              <a:t>linear Gaussian problems have well-understood non-uniqueness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133600"/>
            <a:ext cx="8229600" cy="4525963"/>
          </a:xfrm>
        </p:spPr>
        <p:txBody>
          <a:bodyPr>
            <a:normAutofit fontScale="92500" lnSpcReduction="20000"/>
          </a:bodyPr>
          <a:lstStyle/>
          <a:p>
            <a:pPr>
              <a:buNone/>
            </a:pPr>
            <a:r>
              <a:rPr lang="en-US" dirty="0" smtClean="0">
                <a:latin typeface="Times New Roman" pitchFamily="18" charset="0"/>
                <a:cs typeface="Times New Roman" pitchFamily="18" charset="0"/>
              </a:rPr>
              <a:t>The error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is always a multi-</a:t>
            </a:r>
            <a:r>
              <a:rPr lang="en-US" dirty="0" err="1" smtClean="0">
                <a:latin typeface="Times New Roman" pitchFamily="18" charset="0"/>
                <a:cs typeface="Times New Roman" pitchFamily="18" charset="0"/>
              </a:rPr>
              <a:t>dimensioanl</a:t>
            </a:r>
            <a:r>
              <a:rPr lang="en-US" dirty="0" smtClean="0">
                <a:latin typeface="Times New Roman" pitchFamily="18" charset="0"/>
                <a:cs typeface="Times New Roman" pitchFamily="18" charset="0"/>
              </a:rPr>
              <a:t> quadratic</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But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can be constant in some directions in model space (the null space).  Then the problem is non-unique.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If non-unique, there are an infinite number of solutions, each with a different combination of null vectors.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828800" y="1600200"/>
            <a:ext cx="4591050" cy="3814465"/>
            <a:chOff x="1752600" y="666750"/>
            <a:chExt cx="4591050" cy="3814465"/>
          </a:xfrm>
        </p:grpSpPr>
        <p:pic>
          <p:nvPicPr>
            <p:cNvPr id="4098" name="Picture 2"/>
            <p:cNvPicPr>
              <a:picLocks noChangeAspect="1" noChangeArrowheads="1"/>
            </p:cNvPicPr>
            <p:nvPr/>
          </p:nvPicPr>
          <p:blipFill>
            <a:blip r:embed="rId3" cstate="print"/>
            <a:srcRect l="12009" t="6083" r="7860" b="10219"/>
            <a:stretch>
              <a:fillRect/>
            </a:stretch>
          </p:blipFill>
          <p:spPr bwMode="auto">
            <a:xfrm>
              <a:off x="2847975" y="666750"/>
              <a:ext cx="3495675" cy="3276600"/>
            </a:xfrm>
            <a:prstGeom prst="rect">
              <a:avLst/>
            </a:prstGeom>
            <a:noFill/>
            <a:ln w="9525">
              <a:noFill/>
              <a:miter lim="800000"/>
              <a:headEnd/>
              <a:tailEnd/>
            </a:ln>
            <a:effectLst/>
          </p:spPr>
        </p:pic>
        <p:sp>
          <p:nvSpPr>
            <p:cNvPr id="4" name="TextBox 3"/>
            <p:cNvSpPr txBox="1"/>
            <p:nvPr/>
          </p:nvSpPr>
          <p:spPr>
            <a:xfrm>
              <a:off x="5830388" y="3903617"/>
              <a:ext cx="3810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m</a:t>
              </a:r>
              <a:endParaRPr lang="en-US" sz="2400" i="1" dirty="0">
                <a:latin typeface="Cambria Math" pitchFamily="18" charset="0"/>
                <a:ea typeface="Cambria Math" pitchFamily="18" charset="0"/>
                <a:cs typeface="Times New Roman" pitchFamily="18" charset="0"/>
              </a:endParaRPr>
            </a:p>
          </p:txBody>
        </p:sp>
        <p:sp>
          <p:nvSpPr>
            <p:cNvPr id="5" name="TextBox 4"/>
            <p:cNvSpPr txBox="1"/>
            <p:nvPr/>
          </p:nvSpPr>
          <p:spPr>
            <a:xfrm>
              <a:off x="1752600" y="2114550"/>
              <a:ext cx="1066800" cy="461665"/>
            </a:xfrm>
            <a:prstGeom prst="rect">
              <a:avLst/>
            </a:prstGeom>
            <a:noFill/>
          </p:spPr>
          <p:txBody>
            <a:bodyPr wrap="square" rtlCol="0">
              <a:spAutoFit/>
            </a:bodyPr>
            <a:lstStyle/>
            <a:p>
              <a:r>
                <a:rPr lang="en-US" sz="2400" i="1" dirty="0" smtClean="0">
                  <a:latin typeface="Cambria Math" pitchFamily="18" charset="0"/>
                  <a:ea typeface="Cambria Math" pitchFamily="18" charset="0"/>
                  <a:cs typeface="Times New Roman" pitchFamily="18" charset="0"/>
                </a:rPr>
                <a:t>E(m)</a:t>
              </a:r>
              <a:endParaRPr lang="en-US" sz="2400" i="1" dirty="0">
                <a:latin typeface="Cambria Math" pitchFamily="18" charset="0"/>
                <a:ea typeface="Cambria Math" pitchFamily="18" charset="0"/>
                <a:cs typeface="Times New Roman" pitchFamily="18" charset="0"/>
              </a:endParaRPr>
            </a:p>
          </p:txBody>
        </p:sp>
        <p:sp>
          <p:nvSpPr>
            <p:cNvPr id="6" name="TextBox 5"/>
            <p:cNvSpPr txBox="1"/>
            <p:nvPr/>
          </p:nvSpPr>
          <p:spPr>
            <a:xfrm>
              <a:off x="4114800" y="4019550"/>
              <a:ext cx="1162048" cy="461665"/>
            </a:xfrm>
            <a:prstGeom prst="rect">
              <a:avLst/>
            </a:prstGeom>
            <a:noFill/>
          </p:spPr>
          <p:txBody>
            <a:bodyPr wrap="square" rtlCol="0">
              <a:spAutoFit/>
            </a:bodyPr>
            <a:lstStyle/>
            <a:p>
              <a:r>
                <a:rPr lang="en-US" sz="2400" i="1" dirty="0" err="1" smtClean="0">
                  <a:latin typeface="Cambria Math" pitchFamily="18" charset="0"/>
                  <a:ea typeface="Cambria Math" pitchFamily="18" charset="0"/>
                  <a:cs typeface="Times New Roman" pitchFamily="18" charset="0"/>
                </a:rPr>
                <a:t>m</a:t>
              </a:r>
              <a:r>
                <a:rPr lang="en-US" sz="2400" i="1" baseline="30000" dirty="0" err="1" smtClean="0">
                  <a:latin typeface="Cambria Math" pitchFamily="18" charset="0"/>
                  <a:ea typeface="Cambria Math" pitchFamily="18" charset="0"/>
                  <a:cs typeface="Times New Roman" pitchFamily="18" charset="0"/>
                </a:rPr>
                <a:t>est</a:t>
              </a:r>
              <a:endParaRPr lang="en-US" sz="2400" i="1" baseline="30000" dirty="0">
                <a:latin typeface="Cambria Math" pitchFamily="18" charset="0"/>
                <a:ea typeface="Cambria Math" pitchFamily="18" charset="0"/>
                <a:cs typeface="Times New Roman" pitchFamily="18" charset="0"/>
              </a:endParaRPr>
            </a:p>
          </p:txBody>
        </p:sp>
        <p:cxnSp>
          <p:nvCxnSpPr>
            <p:cNvPr id="10" name="Straight Connector 9"/>
            <p:cNvCxnSpPr/>
            <p:nvPr/>
          </p:nvCxnSpPr>
          <p:spPr>
            <a:xfrm rot="5400000">
              <a:off x="4534380" y="39624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782762"/>
          </a:xfrm>
        </p:spPr>
        <p:txBody>
          <a:bodyPr>
            <a:normAutofit/>
          </a:bodyPr>
          <a:lstStyle/>
          <a:p>
            <a:r>
              <a:rPr lang="en-US" dirty="0" smtClean="0">
                <a:latin typeface="Times New Roman" pitchFamily="18" charset="0"/>
                <a:cs typeface="Times New Roman" pitchFamily="18" charset="0"/>
              </a:rPr>
              <a:t>a nonlinear Gaussian problems can </a:t>
            </a:r>
            <a:r>
              <a:rPr lang="en-US" dirty="0" smtClean="0">
                <a:latin typeface="Times New Roman" pitchFamily="18" charset="0"/>
                <a:cs typeface="Times New Roman" pitchFamily="18" charset="0"/>
              </a:rPr>
              <a:t>be </a:t>
            </a:r>
            <a:r>
              <a:rPr lang="en-US" dirty="0" smtClean="0">
                <a:latin typeface="Times New Roman" pitchFamily="18" charset="0"/>
                <a:cs typeface="Times New Roman" pitchFamily="18" charset="0"/>
              </a:rPr>
              <a:t>non-unique in a variety of ways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2057400"/>
            <a:ext cx="9144000" cy="3733800"/>
          </a:xfrm>
          <a:prstGeom prst="rect">
            <a:avLst/>
          </a:prstGeom>
        </p:spPr>
        <p:txBody>
          <a:bodyPr vert="horz" lIns="91440" tIns="45720" rIns="91440" bIns="45720" rtlCol="0" anchor="ctr">
            <a:normAutofit/>
          </a:bodyPr>
          <a:lstStyle/>
          <a:p>
            <a:pPr lvl="0" algn="ctr">
              <a:spcBef>
                <a:spcPct val="0"/>
              </a:spcBef>
              <a:defRPr/>
            </a:pPr>
            <a:r>
              <a:rPr lang="en-US" sz="2800" dirty="0" smtClean="0">
                <a:latin typeface="Times New Roman" pitchFamily="18" charset="0"/>
                <a:ea typeface="+mj-ea"/>
                <a:cs typeface="Times New Roman" pitchFamily="18" charset="0"/>
              </a:rPr>
              <a:t>Discuss two important issues related to probability</a:t>
            </a:r>
          </a:p>
          <a:p>
            <a:pPr lvl="0" algn="ctr">
              <a:spcBef>
                <a:spcPct val="0"/>
              </a:spcBef>
              <a:defRPr/>
            </a:pPr>
            <a:endParaRPr lang="en-US" sz="2800" dirty="0" smtClean="0">
              <a:latin typeface="Times New Roman" pitchFamily="18" charset="0"/>
              <a:ea typeface="+mj-ea"/>
              <a:cs typeface="Times New Roman" pitchFamily="18" charset="0"/>
            </a:endParaRPr>
          </a:p>
          <a:p>
            <a:pPr lvl="0" algn="ctr">
              <a:spcBef>
                <a:spcPct val="0"/>
              </a:spcBef>
              <a:defRPr/>
            </a:pPr>
            <a:r>
              <a:rPr lang="en-US" sz="2800" dirty="0" smtClean="0">
                <a:latin typeface="Times New Roman" pitchFamily="18" charset="0"/>
                <a:ea typeface="+mj-ea"/>
                <a:cs typeface="Times New Roman" pitchFamily="18" charset="0"/>
              </a:rPr>
              <a:t>Introduce </a:t>
            </a:r>
            <a:r>
              <a:rPr lang="en-US" sz="2800" dirty="0" err="1" smtClean="0">
                <a:latin typeface="Times New Roman" pitchFamily="18" charset="0"/>
                <a:ea typeface="+mj-ea"/>
                <a:cs typeface="Times New Roman" pitchFamily="18" charset="0"/>
              </a:rPr>
              <a:t>linearizing</a:t>
            </a:r>
            <a:r>
              <a:rPr lang="en-US" sz="2800" dirty="0" smtClean="0">
                <a:latin typeface="Times New Roman" pitchFamily="18" charset="0"/>
                <a:ea typeface="+mj-ea"/>
                <a:cs typeface="Times New Roman" pitchFamily="18" charset="0"/>
              </a:rPr>
              <a:t> transformations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lvl="0" algn="ctr">
              <a:spcBef>
                <a:spcPct val="0"/>
              </a:spcBef>
              <a:defRPr/>
            </a:pPr>
            <a:r>
              <a:rPr lang="en-US" sz="2800" dirty="0" smtClean="0">
                <a:latin typeface="Times New Roman" pitchFamily="18" charset="0"/>
                <a:ea typeface="+mj-ea"/>
                <a:cs typeface="Times New Roman" pitchFamily="18" charset="0"/>
              </a:rPr>
              <a:t>Introduce the Grid Search Method</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Times New Roman" pitchFamily="18" charset="0"/>
                <a:ea typeface="+mj-ea"/>
                <a:cs typeface="Times New Roman" pitchFamily="18" charset="0"/>
              </a:rPr>
              <a:t>Introduce the Monte Carlo Method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l="12507" t="5792" r="4887" b="10367"/>
          <a:stretch>
            <a:fillRect/>
          </a:stretch>
        </p:blipFill>
        <p:spPr bwMode="auto">
          <a:xfrm>
            <a:off x="910260" y="1527853"/>
            <a:ext cx="5381897" cy="3944983"/>
          </a:xfrm>
          <a:prstGeom prst="rect">
            <a:avLst/>
          </a:prstGeom>
          <a:noFill/>
          <a:ln w="9525">
            <a:noFill/>
            <a:miter lim="800000"/>
            <a:headEnd/>
            <a:tailEnd/>
          </a:ln>
          <a:effectLst/>
        </p:spPr>
      </p:pic>
      <p:sp>
        <p:nvSpPr>
          <p:cNvPr id="6" name="Oval 5"/>
          <p:cNvSpPr/>
          <p:nvPr/>
        </p:nvSpPr>
        <p:spPr>
          <a:xfrm>
            <a:off x="1993319" y="3042392"/>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1233" y="3068591"/>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05589" y="3061447"/>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4669846" y="4635452"/>
            <a:ext cx="454818" cy="2"/>
          </a:xfrm>
          <a:prstGeom prst="line">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519577" y="4571159"/>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rot="5400000">
            <a:off x="4622220" y="4635450"/>
            <a:ext cx="1047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5067483" y="4635454"/>
            <a:ext cx="1047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060121" y="4571159"/>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962365" y="4571159"/>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419440" y="4571159"/>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71752" y="4571159"/>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831191" y="3356653"/>
            <a:ext cx="3429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16200000">
            <a:off x="1516861" y="3289983"/>
            <a:ext cx="4038600" cy="514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37"/>
          <p:cNvGrpSpPr/>
          <p:nvPr/>
        </p:nvGrpSpPr>
        <p:grpSpPr>
          <a:xfrm>
            <a:off x="6555591" y="1434097"/>
            <a:ext cx="1981200" cy="1802675"/>
            <a:chOff x="6324600" y="339634"/>
            <a:chExt cx="1981200" cy="1802675"/>
          </a:xfrm>
        </p:grpSpPr>
        <p:pic>
          <p:nvPicPr>
            <p:cNvPr id="1026" name="Picture 2"/>
            <p:cNvPicPr>
              <a:picLocks noChangeAspect="1" noChangeArrowheads="1"/>
            </p:cNvPicPr>
            <p:nvPr/>
          </p:nvPicPr>
          <p:blipFill>
            <a:blip r:embed="rId4" cstate="print"/>
            <a:srcRect l="12237" t="5173" r="8220" b="10845"/>
            <a:stretch>
              <a:fillRect/>
            </a:stretch>
          </p:blipFill>
          <p:spPr bwMode="auto">
            <a:xfrm>
              <a:off x="6324600" y="339634"/>
              <a:ext cx="1981200" cy="1802675"/>
            </a:xfrm>
            <a:prstGeom prst="rect">
              <a:avLst/>
            </a:prstGeom>
            <a:noFill/>
            <a:ln w="9525">
              <a:noFill/>
              <a:miter lim="800000"/>
              <a:headEnd/>
              <a:tailEnd/>
            </a:ln>
            <a:effectLst/>
          </p:spPr>
        </p:pic>
        <p:sp>
          <p:nvSpPr>
            <p:cNvPr id="20" name="Oval 19"/>
            <p:cNvSpPr/>
            <p:nvPr/>
          </p:nvSpPr>
          <p:spPr>
            <a:xfrm>
              <a:off x="6869703" y="869156"/>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36"/>
          <p:cNvGrpSpPr/>
          <p:nvPr/>
        </p:nvGrpSpPr>
        <p:grpSpPr>
          <a:xfrm>
            <a:off x="6536811" y="3723351"/>
            <a:ext cx="1984844" cy="1727363"/>
            <a:chOff x="6400800" y="2514600"/>
            <a:chExt cx="1984844" cy="1727363"/>
          </a:xfrm>
        </p:grpSpPr>
        <p:pic>
          <p:nvPicPr>
            <p:cNvPr id="1028" name="Picture 4"/>
            <p:cNvPicPr>
              <a:picLocks noChangeAspect="1" noChangeArrowheads="1"/>
            </p:cNvPicPr>
            <p:nvPr/>
          </p:nvPicPr>
          <p:blipFill>
            <a:blip r:embed="rId5" cstate="print"/>
            <a:srcRect l="11822" t="6703" r="8919" b="11538"/>
            <a:stretch>
              <a:fillRect/>
            </a:stretch>
          </p:blipFill>
          <p:spPr bwMode="auto">
            <a:xfrm>
              <a:off x="6400800" y="2514600"/>
              <a:ext cx="1984844" cy="1727363"/>
            </a:xfrm>
            <a:prstGeom prst="rect">
              <a:avLst/>
            </a:prstGeom>
            <a:noFill/>
            <a:ln w="9525">
              <a:noFill/>
              <a:miter lim="800000"/>
              <a:headEnd/>
              <a:tailEnd/>
            </a:ln>
            <a:effectLst/>
          </p:spPr>
        </p:pic>
        <p:grpSp>
          <p:nvGrpSpPr>
            <p:cNvPr id="4" name="Group 35"/>
            <p:cNvGrpSpPr/>
            <p:nvPr/>
          </p:nvGrpSpPr>
          <p:grpSpPr>
            <a:xfrm>
              <a:off x="7824788" y="2593181"/>
              <a:ext cx="104775" cy="1521614"/>
              <a:chOff x="7824788" y="2593181"/>
              <a:chExt cx="104775" cy="1521614"/>
            </a:xfrm>
          </p:grpSpPr>
          <p:sp>
            <p:nvSpPr>
              <p:cNvPr id="21" name="Oval 20"/>
              <p:cNvSpPr/>
              <p:nvPr/>
            </p:nvSpPr>
            <p:spPr>
              <a:xfrm>
                <a:off x="7824788" y="2593181"/>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824788" y="2859881"/>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824788" y="3124200"/>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824788" y="3429000"/>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824788" y="3733800"/>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824788" y="4010020"/>
                <a:ext cx="104775" cy="1047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 name="Rectangle 40"/>
          <p:cNvSpPr/>
          <p:nvPr/>
        </p:nvSpPr>
        <p:spPr>
          <a:xfrm>
            <a:off x="764391" y="3242353"/>
            <a:ext cx="5486400"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842076" y="5438001"/>
            <a:ext cx="3810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endParaRPr lang="en-US" sz="1200" i="1" dirty="0">
              <a:latin typeface="Cambria Math" pitchFamily="18" charset="0"/>
              <a:ea typeface="Cambria Math" pitchFamily="18" charset="0"/>
              <a:cs typeface="Times New Roman" pitchFamily="18" charset="0"/>
            </a:endParaRPr>
          </a:p>
        </p:txBody>
      </p:sp>
      <p:sp>
        <p:nvSpPr>
          <p:cNvPr id="45" name="TextBox 44"/>
          <p:cNvSpPr txBox="1"/>
          <p:nvPr/>
        </p:nvSpPr>
        <p:spPr>
          <a:xfrm>
            <a:off x="4687602" y="5438001"/>
            <a:ext cx="3810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endParaRPr lang="en-US" sz="1200" i="1" dirty="0">
              <a:latin typeface="Cambria Math" pitchFamily="18" charset="0"/>
              <a:ea typeface="Cambria Math" pitchFamily="18" charset="0"/>
              <a:cs typeface="Times New Roman" pitchFamily="18" charset="0"/>
            </a:endParaRPr>
          </a:p>
        </p:txBody>
      </p:sp>
      <p:sp>
        <p:nvSpPr>
          <p:cNvPr id="46" name="TextBox 45"/>
          <p:cNvSpPr txBox="1"/>
          <p:nvPr/>
        </p:nvSpPr>
        <p:spPr>
          <a:xfrm>
            <a:off x="1842076" y="3217316"/>
            <a:ext cx="3810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endParaRPr lang="en-US" sz="1200" i="1" dirty="0">
              <a:latin typeface="Cambria Math" pitchFamily="18" charset="0"/>
              <a:ea typeface="Cambria Math" pitchFamily="18" charset="0"/>
              <a:cs typeface="Times New Roman" pitchFamily="18" charset="0"/>
            </a:endParaRPr>
          </a:p>
        </p:txBody>
      </p:sp>
      <p:sp>
        <p:nvSpPr>
          <p:cNvPr id="47" name="TextBox 46"/>
          <p:cNvSpPr txBox="1"/>
          <p:nvPr/>
        </p:nvSpPr>
        <p:spPr>
          <a:xfrm>
            <a:off x="4687602" y="3218991"/>
            <a:ext cx="3810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endParaRPr lang="en-US" sz="1200" i="1" dirty="0">
              <a:latin typeface="Cambria Math" pitchFamily="18" charset="0"/>
              <a:ea typeface="Cambria Math" pitchFamily="18" charset="0"/>
              <a:cs typeface="Times New Roman" pitchFamily="18" charset="0"/>
            </a:endParaRPr>
          </a:p>
        </p:txBody>
      </p:sp>
      <p:sp>
        <p:nvSpPr>
          <p:cNvPr id="49" name="TextBox 48"/>
          <p:cNvSpPr txBox="1"/>
          <p:nvPr/>
        </p:nvSpPr>
        <p:spPr>
          <a:xfrm rot="16200000">
            <a:off x="359191" y="2211475"/>
            <a:ext cx="6858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E(m)</a:t>
            </a:r>
            <a:endParaRPr lang="en-US" sz="1200" i="1" dirty="0">
              <a:latin typeface="Cambria Math" pitchFamily="18" charset="0"/>
              <a:ea typeface="Cambria Math" pitchFamily="18" charset="0"/>
              <a:cs typeface="Times New Roman" pitchFamily="18" charset="0"/>
            </a:endParaRPr>
          </a:p>
        </p:txBody>
      </p:sp>
      <p:sp>
        <p:nvSpPr>
          <p:cNvPr id="50" name="TextBox 49"/>
          <p:cNvSpPr txBox="1"/>
          <p:nvPr/>
        </p:nvSpPr>
        <p:spPr>
          <a:xfrm rot="16200000">
            <a:off x="359191" y="4475453"/>
            <a:ext cx="6858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E(m)</a:t>
            </a:r>
            <a:endParaRPr lang="en-US" sz="1200" i="1" dirty="0">
              <a:latin typeface="Cambria Math" pitchFamily="18" charset="0"/>
              <a:ea typeface="Cambria Math" pitchFamily="18" charset="0"/>
              <a:cs typeface="Times New Roman" pitchFamily="18" charset="0"/>
            </a:endParaRPr>
          </a:p>
        </p:txBody>
      </p:sp>
      <p:sp>
        <p:nvSpPr>
          <p:cNvPr id="51" name="TextBox 50"/>
          <p:cNvSpPr txBox="1"/>
          <p:nvPr/>
        </p:nvSpPr>
        <p:spPr>
          <a:xfrm rot="16200000">
            <a:off x="3252613" y="2228643"/>
            <a:ext cx="6858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E(m)</a:t>
            </a:r>
            <a:endParaRPr lang="en-US" sz="1200" i="1" dirty="0">
              <a:latin typeface="Cambria Math" pitchFamily="18" charset="0"/>
              <a:ea typeface="Cambria Math" pitchFamily="18" charset="0"/>
              <a:cs typeface="Times New Roman" pitchFamily="18" charset="0"/>
            </a:endParaRPr>
          </a:p>
        </p:txBody>
      </p:sp>
      <p:sp>
        <p:nvSpPr>
          <p:cNvPr id="52" name="TextBox 51"/>
          <p:cNvSpPr txBox="1"/>
          <p:nvPr/>
        </p:nvSpPr>
        <p:spPr>
          <a:xfrm rot="16200000">
            <a:off x="3252613" y="4492621"/>
            <a:ext cx="6858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E(m)</a:t>
            </a:r>
            <a:endParaRPr lang="en-US" sz="1200" i="1" dirty="0">
              <a:latin typeface="Cambria Math" pitchFamily="18" charset="0"/>
              <a:ea typeface="Cambria Math" pitchFamily="18" charset="0"/>
              <a:cs typeface="Times New Roman" pitchFamily="18" charset="0"/>
            </a:endParaRPr>
          </a:p>
        </p:txBody>
      </p:sp>
      <p:cxnSp>
        <p:nvCxnSpPr>
          <p:cNvPr id="54" name="Straight Arrow Connector 53"/>
          <p:cNvCxnSpPr/>
          <p:nvPr/>
        </p:nvCxnSpPr>
        <p:spPr>
          <a:xfrm>
            <a:off x="6550831" y="3735475"/>
            <a:ext cx="21336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553200" y="1475601"/>
            <a:ext cx="2133600"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165191" y="3461428"/>
            <a:ext cx="6096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61" name="TextBox 60"/>
          <p:cNvSpPr txBox="1"/>
          <p:nvPr/>
        </p:nvSpPr>
        <p:spPr>
          <a:xfrm>
            <a:off x="7165191" y="1199239"/>
            <a:ext cx="6096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endParaRPr lang="en-US" sz="1200" i="1" baseline="-25000" dirty="0">
              <a:latin typeface="Cambria Math" pitchFamily="18" charset="0"/>
              <a:ea typeface="Cambria Math" pitchFamily="18" charset="0"/>
              <a:cs typeface="Times New Roman" pitchFamily="18" charset="0"/>
            </a:endParaRPr>
          </a:p>
        </p:txBody>
      </p:sp>
      <p:sp>
        <p:nvSpPr>
          <p:cNvPr id="63" name="TextBox 62"/>
          <p:cNvSpPr txBox="1"/>
          <p:nvPr/>
        </p:nvSpPr>
        <p:spPr>
          <a:xfrm>
            <a:off x="6098391" y="2191883"/>
            <a:ext cx="6096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cxnSp>
        <p:nvCxnSpPr>
          <p:cNvPr id="64" name="Straight Arrow Connector 63"/>
          <p:cNvCxnSpPr/>
          <p:nvPr/>
        </p:nvCxnSpPr>
        <p:spPr>
          <a:xfrm rot="16200000" flipH="1">
            <a:off x="5648516" y="4630667"/>
            <a:ext cx="1839686" cy="2236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H="1">
            <a:off x="5656453" y="2372221"/>
            <a:ext cx="1839686" cy="2236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098391" y="4451254"/>
            <a:ext cx="609600" cy="276999"/>
          </a:xfrm>
          <a:prstGeom prst="rect">
            <a:avLst/>
          </a:prstGeom>
          <a:noFill/>
        </p:spPr>
        <p:txBody>
          <a:bodyPr wrap="square" rtlCol="0">
            <a:spAutoFit/>
          </a:bodyPr>
          <a:lstStyle/>
          <a:p>
            <a:pPr algn="ct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endParaRPr lang="en-US" sz="1200" i="1" baseline="-25000" dirty="0">
              <a:latin typeface="Cambria Math" pitchFamily="18" charset="0"/>
              <a:ea typeface="Cambria Math" pitchFamily="18" charset="0"/>
              <a:cs typeface="Times New Roman" pitchFamily="18" charset="0"/>
            </a:endParaRPr>
          </a:p>
        </p:txBody>
      </p:sp>
      <p:sp>
        <p:nvSpPr>
          <p:cNvPr id="71" name="TextBox 70"/>
          <p:cNvSpPr txBox="1"/>
          <p:nvPr/>
        </p:nvSpPr>
        <p:spPr>
          <a:xfrm>
            <a:off x="3812391" y="1299253"/>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(B)</a:t>
            </a:r>
            <a:endParaRPr lang="en-US" sz="1200" dirty="0">
              <a:latin typeface="Times New Roman" pitchFamily="18" charset="0"/>
              <a:ea typeface="Cambria Math" pitchFamily="18" charset="0"/>
              <a:cs typeface="Times New Roman" pitchFamily="18" charset="0"/>
            </a:endParaRPr>
          </a:p>
        </p:txBody>
      </p:sp>
      <p:sp>
        <p:nvSpPr>
          <p:cNvPr id="72" name="TextBox 71"/>
          <p:cNvSpPr txBox="1"/>
          <p:nvPr/>
        </p:nvSpPr>
        <p:spPr>
          <a:xfrm>
            <a:off x="969043" y="1327054"/>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(A)</a:t>
            </a:r>
            <a:endParaRPr lang="en-US" sz="1200" dirty="0">
              <a:latin typeface="Times New Roman" pitchFamily="18" charset="0"/>
              <a:ea typeface="Cambria Math" pitchFamily="18" charset="0"/>
              <a:cs typeface="Times New Roman" pitchFamily="18" charset="0"/>
            </a:endParaRPr>
          </a:p>
        </p:txBody>
      </p:sp>
      <p:sp>
        <p:nvSpPr>
          <p:cNvPr id="73" name="TextBox 72"/>
          <p:cNvSpPr txBox="1"/>
          <p:nvPr/>
        </p:nvSpPr>
        <p:spPr>
          <a:xfrm>
            <a:off x="940739" y="3524294"/>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(C)</a:t>
            </a:r>
            <a:endParaRPr lang="en-US" sz="1200" dirty="0">
              <a:latin typeface="Times New Roman" pitchFamily="18" charset="0"/>
              <a:ea typeface="Cambria Math" pitchFamily="18" charset="0"/>
              <a:cs typeface="Times New Roman" pitchFamily="18" charset="0"/>
            </a:endParaRPr>
          </a:p>
        </p:txBody>
      </p:sp>
      <p:sp>
        <p:nvSpPr>
          <p:cNvPr id="74" name="TextBox 73"/>
          <p:cNvSpPr txBox="1"/>
          <p:nvPr/>
        </p:nvSpPr>
        <p:spPr>
          <a:xfrm>
            <a:off x="3799328" y="3548242"/>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(D)</a:t>
            </a:r>
            <a:endParaRPr lang="en-US" sz="1200" dirty="0">
              <a:latin typeface="Times New Roman" pitchFamily="18" charset="0"/>
              <a:ea typeface="Cambria Math" pitchFamily="18" charset="0"/>
              <a:cs typeface="Times New Roman" pitchFamily="18" charset="0"/>
            </a:endParaRPr>
          </a:p>
        </p:txBody>
      </p:sp>
      <p:sp>
        <p:nvSpPr>
          <p:cNvPr id="75" name="TextBox 74"/>
          <p:cNvSpPr txBox="1"/>
          <p:nvPr/>
        </p:nvSpPr>
        <p:spPr>
          <a:xfrm>
            <a:off x="6581717" y="1183864"/>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(E)</a:t>
            </a:r>
            <a:endParaRPr lang="en-US" sz="1200" dirty="0">
              <a:latin typeface="Times New Roman" pitchFamily="18" charset="0"/>
              <a:ea typeface="Cambria Math" pitchFamily="18" charset="0"/>
              <a:cs typeface="Times New Roman" pitchFamily="18" charset="0"/>
            </a:endParaRPr>
          </a:p>
        </p:txBody>
      </p:sp>
      <p:sp>
        <p:nvSpPr>
          <p:cNvPr id="76" name="TextBox 75"/>
          <p:cNvSpPr txBox="1"/>
          <p:nvPr/>
        </p:nvSpPr>
        <p:spPr>
          <a:xfrm>
            <a:off x="6577361" y="3434528"/>
            <a:ext cx="609600" cy="276999"/>
          </a:xfrm>
          <a:prstGeom prst="rect">
            <a:avLst/>
          </a:prstGeom>
          <a:noFill/>
        </p:spPr>
        <p:txBody>
          <a:bodyPr wrap="square" rtlCol="0">
            <a:spAutoFit/>
          </a:bodyPr>
          <a:lstStyle/>
          <a:p>
            <a:r>
              <a:rPr lang="en-US" sz="1200" dirty="0" smtClean="0">
                <a:latin typeface="Times New Roman" pitchFamily="18" charset="0"/>
                <a:ea typeface="Cambria Math" pitchFamily="18" charset="0"/>
                <a:cs typeface="Times New Roman" pitchFamily="18" charset="0"/>
              </a:rPr>
              <a:t>(F)</a:t>
            </a:r>
            <a:endParaRPr lang="en-US" sz="1200"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a:bodyPr>
          <a:lstStyle/>
          <a:p>
            <a:pPr lvl="0">
              <a:defRPr/>
            </a:pPr>
            <a:r>
              <a:rPr lang="en-US" dirty="0" smtClean="0">
                <a:latin typeface="Times New Roman" pitchFamily="18" charset="0"/>
                <a:cs typeface="Times New Roman" pitchFamily="18" charset="0"/>
              </a:rPr>
              <a:t>Part 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grid search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sample inverse problem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676400" y="1371600"/>
            <a:ext cx="5791200" cy="3962400"/>
          </a:xfrm>
        </p:spPr>
        <p:txBody>
          <a:bodyPr>
            <a:normAutofit fontScale="70000" lnSpcReduction="20000"/>
          </a:bodyPr>
          <a:lstStyle/>
          <a:p>
            <a:pPr>
              <a:buNone/>
            </a:pPr>
            <a:r>
              <a:rPr lang="en-US" sz="4500" i="1" dirty="0" smtClean="0">
                <a:latin typeface="Cambria Math" pitchFamily="18" charset="0"/>
                <a:ea typeface="Cambria Math" pitchFamily="18" charset="0"/>
                <a:cs typeface="Times New Roman" pitchFamily="18" charset="0"/>
              </a:rPr>
              <a:t>d</a:t>
            </a:r>
            <a:r>
              <a:rPr lang="en-US" sz="4500" i="1" baseline="-25000" dirty="0" smtClean="0">
                <a:latin typeface="Cambria Math" pitchFamily="18" charset="0"/>
                <a:ea typeface="Cambria Math" pitchFamily="18" charset="0"/>
                <a:cs typeface="Times New Roman" pitchFamily="18" charset="0"/>
              </a:rPr>
              <a:t>i</a:t>
            </a:r>
            <a:r>
              <a:rPr lang="en-US" sz="4500" i="1" dirty="0" smtClean="0">
                <a:latin typeface="Cambria Math" pitchFamily="18" charset="0"/>
                <a:ea typeface="Cambria Math" pitchFamily="18" charset="0"/>
                <a:cs typeface="Times New Roman" pitchFamily="18" charset="0"/>
              </a:rPr>
              <a:t>(x</a:t>
            </a:r>
            <a:r>
              <a:rPr lang="en-US" sz="4500" i="1" baseline="-25000" dirty="0" smtClean="0">
                <a:latin typeface="Cambria Math" pitchFamily="18" charset="0"/>
                <a:ea typeface="Cambria Math" pitchFamily="18" charset="0"/>
                <a:cs typeface="Times New Roman" pitchFamily="18" charset="0"/>
              </a:rPr>
              <a:t>i</a:t>
            </a:r>
            <a:r>
              <a:rPr lang="en-US" sz="4500" i="1" dirty="0" smtClean="0">
                <a:latin typeface="Cambria Math" pitchFamily="18" charset="0"/>
                <a:ea typeface="Cambria Math" pitchFamily="18" charset="0"/>
                <a:cs typeface="Times New Roman" pitchFamily="18" charset="0"/>
              </a:rPr>
              <a:t>) = sin(</a:t>
            </a:r>
            <a:r>
              <a:rPr lang="el-GR" sz="4500" i="1" dirty="0" smtClean="0">
                <a:latin typeface="Cambria Math" pitchFamily="18" charset="0"/>
                <a:ea typeface="Cambria Math" pitchFamily="18" charset="0"/>
                <a:cs typeface="Times New Roman" pitchFamily="18" charset="0"/>
              </a:rPr>
              <a:t>ω</a:t>
            </a:r>
            <a:r>
              <a:rPr lang="en-US" sz="4500" i="1" baseline="-25000" dirty="0" smtClean="0">
                <a:latin typeface="Cambria Math" pitchFamily="18" charset="0"/>
                <a:ea typeface="Cambria Math" pitchFamily="18" charset="0"/>
                <a:cs typeface="Times New Roman" pitchFamily="18" charset="0"/>
              </a:rPr>
              <a:t>0</a:t>
            </a:r>
            <a:r>
              <a:rPr lang="en-US" sz="4500" i="1" dirty="0" smtClean="0">
                <a:latin typeface="Cambria Math" pitchFamily="18" charset="0"/>
                <a:ea typeface="Cambria Math" pitchFamily="18" charset="0"/>
                <a:cs typeface="Times New Roman" pitchFamily="18" charset="0"/>
              </a:rPr>
              <a:t>m</a:t>
            </a:r>
            <a:r>
              <a:rPr lang="en-US" sz="4500" i="1" baseline="-25000" dirty="0" smtClean="0">
                <a:latin typeface="Cambria Math" pitchFamily="18" charset="0"/>
                <a:ea typeface="Cambria Math" pitchFamily="18" charset="0"/>
                <a:cs typeface="Times New Roman" pitchFamily="18" charset="0"/>
              </a:rPr>
              <a:t>1</a:t>
            </a:r>
            <a:r>
              <a:rPr lang="en-US" sz="4500" i="1" dirty="0" smtClean="0">
                <a:latin typeface="Cambria Math" pitchFamily="18" charset="0"/>
                <a:ea typeface="Cambria Math" pitchFamily="18" charset="0"/>
                <a:cs typeface="Times New Roman" pitchFamily="18" charset="0"/>
              </a:rPr>
              <a:t>x</a:t>
            </a:r>
            <a:r>
              <a:rPr lang="en-US" sz="4500" i="1" baseline="-25000" dirty="0" smtClean="0">
                <a:latin typeface="Cambria Math" pitchFamily="18" charset="0"/>
                <a:ea typeface="Cambria Math" pitchFamily="18" charset="0"/>
                <a:cs typeface="Times New Roman" pitchFamily="18" charset="0"/>
              </a:rPr>
              <a:t>i</a:t>
            </a:r>
            <a:r>
              <a:rPr lang="en-US" sz="4500" i="1" dirty="0" smtClean="0">
                <a:latin typeface="Cambria Math" pitchFamily="18" charset="0"/>
                <a:ea typeface="Cambria Math" pitchFamily="18" charset="0"/>
                <a:cs typeface="Times New Roman" pitchFamily="18" charset="0"/>
              </a:rPr>
              <a:t>) + m</a:t>
            </a:r>
            <a:r>
              <a:rPr lang="en-US" sz="4500" i="1" baseline="-25000" dirty="0" smtClean="0">
                <a:latin typeface="Cambria Math" pitchFamily="18" charset="0"/>
                <a:ea typeface="Cambria Math" pitchFamily="18" charset="0"/>
                <a:cs typeface="Times New Roman" pitchFamily="18" charset="0"/>
              </a:rPr>
              <a:t>1</a:t>
            </a:r>
            <a:r>
              <a:rPr lang="en-US" sz="4500" i="1" dirty="0" smtClean="0">
                <a:latin typeface="Cambria Math" pitchFamily="18" charset="0"/>
                <a:ea typeface="Cambria Math" pitchFamily="18" charset="0"/>
                <a:cs typeface="Times New Roman" pitchFamily="18" charset="0"/>
              </a:rPr>
              <a:t>m</a:t>
            </a:r>
            <a:r>
              <a:rPr lang="en-US" sz="4500" i="1" baseline="-25000" dirty="0" smtClean="0">
                <a:latin typeface="Cambria Math" pitchFamily="18" charset="0"/>
                <a:ea typeface="Cambria Math" pitchFamily="18" charset="0"/>
                <a:cs typeface="Times New Roman" pitchFamily="18" charset="0"/>
              </a:rPr>
              <a:t>2</a:t>
            </a:r>
          </a:p>
          <a:p>
            <a:pPr>
              <a:buNone/>
            </a:pPr>
            <a:endParaRPr lang="en-US" sz="4500" i="1" baseline="-25000" dirty="0" smtClean="0">
              <a:latin typeface="Cambria Math" pitchFamily="18" charset="0"/>
              <a:ea typeface="Cambria Math" pitchFamily="18" charset="0"/>
              <a:cs typeface="Times New Roman" pitchFamily="18" charset="0"/>
            </a:endParaRPr>
          </a:p>
          <a:p>
            <a:pPr>
              <a:buNone/>
            </a:pPr>
            <a:r>
              <a:rPr lang="en-US" sz="4500" dirty="0" smtClean="0">
                <a:latin typeface="Times New Roman" pitchFamily="18" charset="0"/>
                <a:ea typeface="Cambria Math" pitchFamily="18" charset="0"/>
                <a:cs typeface="Times New Roman" pitchFamily="18" charset="0"/>
              </a:rPr>
              <a:t>with </a:t>
            </a:r>
            <a:r>
              <a:rPr lang="el-GR" sz="4500" i="1" dirty="0" smtClean="0">
                <a:latin typeface="Cambria Math"/>
                <a:ea typeface="Cambria Math"/>
                <a:cs typeface="Times New Roman" pitchFamily="18" charset="0"/>
              </a:rPr>
              <a:t>ω</a:t>
            </a:r>
            <a:r>
              <a:rPr lang="en-US" sz="4500" i="1" baseline="-25000" dirty="0" smtClean="0">
                <a:latin typeface="Cambria Math" pitchFamily="18" charset="0"/>
                <a:ea typeface="Cambria Math" pitchFamily="18" charset="0"/>
                <a:cs typeface="Times New Roman" pitchFamily="18" charset="0"/>
              </a:rPr>
              <a:t>0</a:t>
            </a:r>
            <a:r>
              <a:rPr lang="en-US" sz="4500" i="1" dirty="0" smtClean="0">
                <a:latin typeface="Cambria Math" pitchFamily="18" charset="0"/>
                <a:ea typeface="Cambria Math" pitchFamily="18" charset="0"/>
                <a:cs typeface="Times New Roman" pitchFamily="18" charset="0"/>
              </a:rPr>
              <a:t>=20</a:t>
            </a:r>
          </a:p>
          <a:p>
            <a:pPr>
              <a:buNone/>
            </a:pPr>
            <a:endParaRPr lang="en-US" sz="4500" i="1" dirty="0" smtClean="0">
              <a:latin typeface="Cambria Math" pitchFamily="18" charset="0"/>
              <a:ea typeface="Cambria Math" pitchFamily="18" charset="0"/>
              <a:cs typeface="Times New Roman" pitchFamily="18" charset="0"/>
            </a:endParaRPr>
          </a:p>
          <a:p>
            <a:pPr>
              <a:buNone/>
            </a:pPr>
            <a:r>
              <a:rPr lang="en-US" sz="4500" dirty="0" smtClean="0">
                <a:latin typeface="Times New Roman" pitchFamily="18" charset="0"/>
                <a:ea typeface="Cambria Math" pitchFamily="18" charset="0"/>
                <a:cs typeface="Times New Roman" pitchFamily="18" charset="0"/>
              </a:rPr>
              <a:t>true solution</a:t>
            </a:r>
          </a:p>
          <a:p>
            <a:pPr>
              <a:buNone/>
            </a:pPr>
            <a:r>
              <a:rPr lang="en-US" sz="4500" i="1" dirty="0" smtClean="0">
                <a:latin typeface="Cambria Math" pitchFamily="18" charset="0"/>
                <a:ea typeface="Cambria Math" pitchFamily="18" charset="0"/>
                <a:cs typeface="Times New Roman" pitchFamily="18" charset="0"/>
              </a:rPr>
              <a:t>		m</a:t>
            </a:r>
            <a:r>
              <a:rPr lang="en-US" sz="4500" i="1" baseline="-25000" dirty="0" smtClean="0">
                <a:latin typeface="Cambria Math" pitchFamily="18" charset="0"/>
                <a:ea typeface="Cambria Math" pitchFamily="18" charset="0"/>
                <a:cs typeface="Times New Roman" pitchFamily="18" charset="0"/>
              </a:rPr>
              <a:t>1</a:t>
            </a:r>
            <a:r>
              <a:rPr lang="en-US" sz="4500" i="1" dirty="0" smtClean="0">
                <a:latin typeface="Cambria Math" pitchFamily="18" charset="0"/>
                <a:ea typeface="Cambria Math" pitchFamily="18" charset="0"/>
                <a:cs typeface="Times New Roman" pitchFamily="18" charset="0"/>
              </a:rPr>
              <a:t>=</a:t>
            </a:r>
            <a:r>
              <a:rPr lang="en-US" sz="4500" dirty="0" smtClean="0">
                <a:latin typeface="Cambria Math" pitchFamily="18" charset="0"/>
                <a:ea typeface="Cambria Math" pitchFamily="18" charset="0"/>
              </a:rPr>
              <a:t> 1.21, </a:t>
            </a:r>
            <a:r>
              <a:rPr lang="en-US" sz="4500" i="1" dirty="0" smtClean="0">
                <a:latin typeface="Cambria Math" pitchFamily="18" charset="0"/>
                <a:ea typeface="Cambria Math" pitchFamily="18" charset="0"/>
                <a:cs typeface="Times New Roman" pitchFamily="18" charset="0"/>
              </a:rPr>
              <a:t>m</a:t>
            </a:r>
            <a:r>
              <a:rPr lang="en-US" sz="4500" i="1" baseline="-25000" dirty="0" smtClean="0">
                <a:latin typeface="Cambria Math" pitchFamily="18" charset="0"/>
                <a:ea typeface="Cambria Math" pitchFamily="18" charset="0"/>
                <a:cs typeface="Times New Roman" pitchFamily="18" charset="0"/>
              </a:rPr>
              <a:t>2</a:t>
            </a:r>
            <a:r>
              <a:rPr lang="en-US" sz="4500" dirty="0" smtClean="0">
                <a:latin typeface="Cambria Math" pitchFamily="18" charset="0"/>
                <a:ea typeface="Cambria Math" pitchFamily="18" charset="0"/>
              </a:rPr>
              <a:t> =1.54</a:t>
            </a:r>
            <a:endParaRPr lang="en-US" sz="4500" dirty="0" smtClean="0">
              <a:latin typeface="Cambria Math" pitchFamily="18" charset="0"/>
              <a:ea typeface="Cambria Math" pitchFamily="18" charset="0"/>
              <a:cs typeface="Times New Roman" pitchFamily="18" charset="0"/>
            </a:endParaRPr>
          </a:p>
          <a:p>
            <a:pPr>
              <a:buNone/>
            </a:pPr>
            <a:endParaRPr lang="en-US" sz="4500" dirty="0" smtClean="0">
              <a:latin typeface="Cambria Math" pitchFamily="18" charset="0"/>
              <a:ea typeface="Cambria Math" pitchFamily="18" charset="0"/>
              <a:cs typeface="Times New Roman" pitchFamily="18" charset="0"/>
            </a:endParaRPr>
          </a:p>
          <a:p>
            <a:pPr>
              <a:buNone/>
            </a:pPr>
            <a:r>
              <a:rPr lang="en-US" sz="4500" i="1" dirty="0" smtClean="0">
                <a:latin typeface="Cambria Math" pitchFamily="18" charset="0"/>
                <a:ea typeface="Cambria Math" pitchFamily="18" charset="0"/>
                <a:cs typeface="Times New Roman" pitchFamily="18" charset="0"/>
              </a:rPr>
              <a:t>N</a:t>
            </a:r>
            <a:r>
              <a:rPr lang="en-US" sz="4500" dirty="0" smtClean="0">
                <a:latin typeface="Cambria Math" pitchFamily="18" charset="0"/>
                <a:ea typeface="Cambria Math" pitchFamily="18" charset="0"/>
                <a:cs typeface="Times New Roman" pitchFamily="18" charset="0"/>
              </a:rPr>
              <a:t>=40</a:t>
            </a:r>
            <a:r>
              <a:rPr lang="en-US" sz="4500" dirty="0" smtClean="0">
                <a:latin typeface="Times New Roman" pitchFamily="18" charset="0"/>
                <a:ea typeface="Cambria Math" pitchFamily="18" charset="0"/>
                <a:cs typeface="Times New Roman" pitchFamily="18" charset="0"/>
              </a:rPr>
              <a:t> noisy data</a:t>
            </a:r>
          </a:p>
          <a:p>
            <a:pPr>
              <a:buNone/>
            </a:pPr>
            <a:r>
              <a:rPr lang="en-US" dirty="0" smtClean="0">
                <a:latin typeface="Cambria Math" pitchFamily="18" charset="0"/>
                <a:ea typeface="Cambria Math" pitchFamily="18" charset="0"/>
              </a:rPr>
              <a:t> </a:t>
            </a:r>
            <a:endParaRPr lang="en-US" dirty="0">
              <a:latin typeface="Cambria Math" pitchFamily="18" charset="0"/>
              <a:ea typeface="Cambria Math" pitchFamily="18" charset="0"/>
            </a:endParaRPr>
          </a:p>
        </p:txBody>
      </p:sp>
      <p:pic>
        <p:nvPicPr>
          <p:cNvPr id="4" name="Picture 3"/>
          <p:cNvPicPr>
            <a:picLocks noChangeAspect="1" noChangeArrowheads="1"/>
          </p:cNvPicPr>
          <p:nvPr/>
        </p:nvPicPr>
        <p:blipFill>
          <a:blip r:embed="rId3" cstate="print"/>
          <a:srcRect/>
          <a:stretch>
            <a:fillRect/>
          </a:stretch>
        </p:blipFill>
        <p:spPr bwMode="auto">
          <a:xfrm>
            <a:off x="1905000" y="5257800"/>
            <a:ext cx="5181600" cy="1352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strategy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38400"/>
            <a:ext cx="8229600" cy="2819400"/>
          </a:xfrm>
        </p:spPr>
        <p:txBody>
          <a:bodyPr/>
          <a:lstStyle/>
          <a:p>
            <a:pPr>
              <a:buNone/>
            </a:pPr>
            <a:r>
              <a:rPr lang="en-US" dirty="0" smtClean="0">
                <a:latin typeface="Times New Roman" pitchFamily="18" charset="0"/>
                <a:cs typeface="Times New Roman" pitchFamily="18" charset="0"/>
              </a:rPr>
              <a:t>compute the error on a multi-dimensional grid in model space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choose the grid point with the smallest error as the estimate of the solution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a:grpSpLocks noChangeAspect="1"/>
          </p:cNvGrpSpPr>
          <p:nvPr/>
        </p:nvGrpSpPr>
        <p:grpSpPr>
          <a:xfrm>
            <a:off x="1219200" y="228600"/>
            <a:ext cx="6217920" cy="6446520"/>
            <a:chOff x="457200" y="609600"/>
            <a:chExt cx="5181600" cy="5372100"/>
          </a:xfrm>
        </p:grpSpPr>
        <p:pic>
          <p:nvPicPr>
            <p:cNvPr id="4099" name="Picture 3"/>
            <p:cNvPicPr>
              <a:picLocks noChangeAspect="1" noChangeArrowheads="1"/>
            </p:cNvPicPr>
            <p:nvPr/>
          </p:nvPicPr>
          <p:blipFill>
            <a:blip r:embed="rId3" cstate="print"/>
            <a:srcRect/>
            <a:stretch>
              <a:fillRect/>
            </a:stretch>
          </p:blipFill>
          <p:spPr bwMode="auto">
            <a:xfrm>
              <a:off x="457200" y="838200"/>
              <a:ext cx="5181600" cy="135255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l="2857" t="3810" r="8571"/>
            <a:stretch>
              <a:fillRect/>
            </a:stretch>
          </p:blipFill>
          <p:spPr bwMode="auto">
            <a:xfrm>
              <a:off x="609600" y="2133600"/>
              <a:ext cx="4724400" cy="3848100"/>
            </a:xfrm>
            <a:prstGeom prst="rect">
              <a:avLst/>
            </a:prstGeom>
            <a:noFill/>
            <a:ln w="9525">
              <a:noFill/>
              <a:miter lim="800000"/>
              <a:headEnd/>
              <a:tailEnd/>
            </a:ln>
            <a:effectLst/>
          </p:spPr>
        </p:pic>
        <p:sp>
          <p:nvSpPr>
            <p:cNvPr id="8" name="TextBox 7"/>
            <p:cNvSpPr txBox="1"/>
            <p:nvPr/>
          </p:nvSpPr>
          <p:spPr>
            <a:xfrm>
              <a:off x="1066800" y="609600"/>
              <a:ext cx="15494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(A)</a:t>
              </a:r>
              <a:endParaRPr lang="en-US" sz="2800" dirty="0">
                <a:latin typeface="Times New Roman" pitchFamily="18" charset="0"/>
                <a:cs typeface="Times New Roman" pitchFamily="18" charset="0"/>
              </a:endParaRPr>
            </a:p>
          </p:txBody>
        </p:sp>
        <p:sp>
          <p:nvSpPr>
            <p:cNvPr id="10" name="TextBox 9"/>
            <p:cNvSpPr txBox="1"/>
            <p:nvPr/>
          </p:nvSpPr>
          <p:spPr>
            <a:xfrm>
              <a:off x="1066800" y="1879600"/>
              <a:ext cx="14224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(B)</a:t>
              </a:r>
              <a:endParaRPr lang="en-US" sz="2800"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fontScale="90000"/>
          </a:bodyPr>
          <a:lstStyle/>
          <a:p>
            <a:r>
              <a:rPr lang="en-US" dirty="0" smtClean="0">
                <a:latin typeface="Times New Roman" pitchFamily="18" charset="0"/>
                <a:cs typeface="Times New Roman" pitchFamily="18" charset="0"/>
              </a:rPr>
              <a:t>to be effective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257800"/>
          </a:xfrm>
        </p:spPr>
        <p:txBody>
          <a:bodyPr>
            <a:normAutofit fontScale="77500" lnSpcReduction="20000"/>
          </a:bodyPr>
          <a:lstStyle/>
          <a:p>
            <a:pPr lvl="0">
              <a:buNone/>
            </a:pPr>
            <a:r>
              <a:rPr lang="en-US" dirty="0" smtClean="0">
                <a:latin typeface="Times New Roman" pitchFamily="18" charset="0"/>
                <a:cs typeface="Times New Roman" pitchFamily="18" charset="0"/>
              </a:rPr>
              <a:t>The total number of model parameters are small, say </a:t>
            </a:r>
            <a:r>
              <a:rPr lang="en-US" i="1" dirty="0" smtClean="0">
                <a:latin typeface="Times New Roman" pitchFamily="18" charset="0"/>
                <a:cs typeface="Times New Roman" pitchFamily="18" charset="0"/>
              </a:rPr>
              <a:t>M&lt;7</a:t>
            </a:r>
            <a:r>
              <a:rPr lang="en-US" dirty="0" smtClean="0">
                <a:latin typeface="Times New Roman" pitchFamily="18" charset="0"/>
                <a:cs typeface="Times New Roman" pitchFamily="18" charset="0"/>
              </a:rPr>
              <a:t>.  The grid is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-dimensional, so the number of trial solution is proportional to </a:t>
            </a:r>
            <a:r>
              <a:rPr lang="en-US" i="1" dirty="0" smtClean="0">
                <a:latin typeface="Times New Roman" pitchFamily="18" charset="0"/>
                <a:cs typeface="Times New Roman" pitchFamily="18" charset="0"/>
              </a:rPr>
              <a:t>L</a:t>
            </a:r>
            <a:r>
              <a:rPr lang="en-US" i="1" baseline="30000"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where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is the number of trial solutions along each dimension of the grid.</a:t>
            </a:r>
          </a:p>
          <a:p>
            <a:pPr lvl="0">
              <a:buNone/>
            </a:pPr>
            <a:endParaRPr lang="en-US" dirty="0" smtClean="0">
              <a:latin typeface="Times New Roman" pitchFamily="18" charset="0"/>
              <a:cs typeface="Times New Roman" pitchFamily="18" charset="0"/>
            </a:endParaRPr>
          </a:p>
          <a:p>
            <a:pPr lvl="0">
              <a:buNone/>
            </a:pPr>
            <a:r>
              <a:rPr lang="en-US" dirty="0" smtClean="0">
                <a:latin typeface="Times New Roman" pitchFamily="18" charset="0"/>
                <a:cs typeface="Times New Roman" pitchFamily="18" charset="0"/>
              </a:rPr>
              <a:t>The solution is known to lie within a specific range of values, which can be used to define the limits of the grid.</a:t>
            </a:r>
          </a:p>
          <a:p>
            <a:pPr lvl="0">
              <a:buNone/>
            </a:pPr>
            <a:endParaRPr lang="en-US" dirty="0" smtClean="0">
              <a:latin typeface="Times New Roman" pitchFamily="18" charset="0"/>
              <a:cs typeface="Times New Roman" pitchFamily="18" charset="0"/>
            </a:endParaRPr>
          </a:p>
          <a:p>
            <a:pPr lvl="0">
              <a:buNone/>
            </a:pPr>
            <a:r>
              <a:rPr lang="en-US" dirty="0" smtClean="0">
                <a:latin typeface="Times New Roman" pitchFamily="18" charset="0"/>
                <a:cs typeface="Times New Roman" pitchFamily="18" charset="0"/>
              </a:rPr>
              <a:t>The forward problem </a:t>
            </a:r>
            <a:r>
              <a:rPr lang="en-US" b="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g</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can be computed rapidly enough that the time needed to compute </a:t>
            </a:r>
            <a:r>
              <a:rPr lang="en-US" i="1" dirty="0" smtClean="0">
                <a:latin typeface="Times New Roman" pitchFamily="18" charset="0"/>
                <a:cs typeface="Times New Roman" pitchFamily="18" charset="0"/>
              </a:rPr>
              <a:t>L</a:t>
            </a:r>
            <a:r>
              <a:rPr lang="en-US" i="1" baseline="30000"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of them is not prohibitive.</a:t>
            </a:r>
          </a:p>
          <a:p>
            <a:pPr lvl="0">
              <a:buNone/>
            </a:pPr>
            <a:endParaRPr lang="en-US" dirty="0" smtClean="0">
              <a:latin typeface="Times New Roman" pitchFamily="18" charset="0"/>
              <a:cs typeface="Times New Roman" pitchFamily="18" charset="0"/>
            </a:endParaRPr>
          </a:p>
          <a:p>
            <a:pPr lvl="0">
              <a:buNone/>
            </a:pPr>
            <a:r>
              <a:rPr lang="en-US" dirty="0" smtClean="0">
                <a:latin typeface="Times New Roman" pitchFamily="18" charset="0"/>
                <a:cs typeface="Times New Roman" pitchFamily="18" charset="0"/>
              </a:rPr>
              <a:t>The error function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is smooth over the scale of the grid spacing, </a:t>
            </a:r>
            <a:r>
              <a:rPr lang="en-US" i="1" dirty="0" err="1" smtClean="0">
                <a:latin typeface="Times New Roman" pitchFamily="18" charset="0"/>
                <a:cs typeface="Times New Roman" pitchFamily="18" charset="0"/>
              </a:rPr>
              <a:t>Δm</a:t>
            </a:r>
            <a:r>
              <a:rPr lang="en-US" dirty="0" smtClean="0">
                <a:latin typeface="Times New Roman" pitchFamily="18" charset="0"/>
                <a:cs typeface="Times New Roman" pitchFamily="18" charset="0"/>
              </a:rPr>
              <a:t>, so that the minimum is not missed through the grid spacing being too coarse.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4097" name="Rectangle 1"/>
          <p:cNvSpPr>
            <a:spLocks noChangeArrowheads="1"/>
          </p:cNvSpPr>
          <p:nvPr/>
        </p:nvSpPr>
        <p:spPr bwMode="auto">
          <a:xfrm>
            <a:off x="304800" y="1559004"/>
            <a:ext cx="81534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 2D grid of m’s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L = 101;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Dm = 0.02;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m1min=0;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m2min=0;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m1a = m1min+Dm*[0:L-1]';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m2a = m2min+Dm*[0:L-1]';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m1max = m1a(L);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m2max = m2a(L);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283030" y="1361182"/>
            <a:ext cx="886097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 grid search, compute error, 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E = zeros(L,L);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for j = [1:L]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for k = [1:L]</a:t>
            </a:r>
          </a:p>
          <a:p>
            <a:pPr marL="0" marR="0" lvl="0" indent="0" algn="just" defTabSz="914400" rtl="0" eaLnBrk="0" fontAlgn="base" latinLnBrk="0" hangingPunct="0">
              <a:lnSpc>
                <a:spcPct val="100000"/>
              </a:lnSpc>
              <a:spcBef>
                <a:spcPct val="0"/>
              </a:spcBef>
              <a:spcAft>
                <a:spcPct val="0"/>
              </a:spcAft>
              <a:buClrTx/>
              <a:buSzTx/>
              <a:buFontTx/>
              <a:buNone/>
              <a:tabLst/>
            </a:pPr>
            <a:r>
              <a:rPr lang="en-US" sz="2800" b="1" dirty="0" smtClean="0">
                <a:latin typeface="Courier New" pitchFamily="49" charset="0"/>
                <a:cs typeface="Courier New" pitchFamily="49" charset="0"/>
              </a:rPr>
              <a:t>   </a:t>
            </a:r>
            <a:r>
              <a:rPr kumimoji="0" lang="en-US" sz="2800" b="1" i="0" u="none" strike="noStrike" cap="none" normalizeH="0" baseline="0" dirty="0" err="1" smtClean="0">
                <a:ln>
                  <a:noFill/>
                </a:ln>
                <a:solidFill>
                  <a:schemeClr val="tx1"/>
                </a:solidFill>
                <a:effectLst/>
                <a:latin typeface="Courier New" pitchFamily="49" charset="0"/>
                <a:cs typeface="Courier New" pitchFamily="49" charset="0"/>
              </a:rPr>
              <a:t>dpre</a:t>
            </a: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=sin(w0*m1a(j)*x)+m1a(j)*m2a(k);</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dirty="0" smtClean="0">
                <a:ln>
                  <a:noFill/>
                </a:ln>
                <a:solidFill>
                  <a:schemeClr val="tx1"/>
                </a:solidFill>
                <a:effectLst/>
                <a:latin typeface="Courier New" pitchFamily="49" charset="0"/>
                <a:cs typeface="Courier New" pitchFamily="49" charset="0"/>
              </a:rPr>
              <a:t>   </a:t>
            </a: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E(</a:t>
            </a:r>
            <a:r>
              <a:rPr kumimoji="0" lang="en-US" sz="2800" b="1" i="0" u="none" strike="noStrike" cap="none" normalizeH="0" baseline="0" dirty="0" err="1" smtClean="0">
                <a:ln>
                  <a:noFill/>
                </a:ln>
                <a:solidFill>
                  <a:schemeClr val="tx1"/>
                </a:solidFill>
                <a:effectLst/>
                <a:latin typeface="Courier New" pitchFamily="49" charset="0"/>
                <a:cs typeface="Courier New" pitchFamily="49" charset="0"/>
              </a:rPr>
              <a:t>j,k</a:t>
            </a: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 = (dobs-</a:t>
            </a:r>
            <a:r>
              <a:rPr kumimoji="0" lang="en-US" sz="2800" b="1" i="0" u="none" strike="noStrike" cap="none" normalizeH="0" baseline="0" dirty="0" err="1" smtClean="0">
                <a:ln>
                  <a:noFill/>
                </a:ln>
                <a:solidFill>
                  <a:schemeClr val="tx1"/>
                </a:solidFill>
                <a:effectLst/>
                <a:latin typeface="Courier New" pitchFamily="49" charset="0"/>
                <a:cs typeface="Courier New" pitchFamily="49" charset="0"/>
              </a:rPr>
              <a:t>dpre</a:t>
            </a: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)'*(dobs-</a:t>
            </a:r>
            <a:r>
              <a:rPr kumimoji="0" lang="en-US" sz="2800" b="1" i="0" u="none" strike="noStrike" cap="none" normalizeH="0" baseline="0" dirty="0" err="1" smtClean="0">
                <a:ln>
                  <a:noFill/>
                </a:ln>
                <a:solidFill>
                  <a:schemeClr val="tx1"/>
                </a:solidFill>
                <a:effectLst/>
                <a:latin typeface="Courier New" pitchFamily="49" charset="0"/>
                <a:cs typeface="Courier New" pitchFamily="49" charset="0"/>
              </a:rPr>
              <a:t>dpre</a:t>
            </a: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urier New" pitchFamily="49" charset="0"/>
                <a:cs typeface="Courier New" pitchFamily="49" charset="0"/>
              </a:rPr>
              <a:t>end</a:t>
            </a:r>
          </a:p>
          <a:p>
            <a:pPr marL="0" marR="0" lvl="0" indent="0" algn="just" defTabSz="914400" rtl="0" eaLnBrk="0" fontAlgn="base" latinLnBrk="0" hangingPunct="0">
              <a:lnSpc>
                <a:spcPct val="100000"/>
              </a:lnSpc>
              <a:spcBef>
                <a:spcPct val="0"/>
              </a:spcBef>
              <a:spcAft>
                <a:spcPct val="0"/>
              </a:spcAft>
              <a:buClrTx/>
              <a:buSzTx/>
              <a:buFontTx/>
              <a:buNone/>
              <a:tabLst/>
            </a:pPr>
            <a:r>
              <a:rPr lang="en-US" sz="2800" b="1" dirty="0" smtClean="0">
                <a:latin typeface="Courier New" pitchFamily="49" charset="0"/>
                <a:cs typeface="Courier New" pitchFamily="49" charset="0"/>
              </a:rPr>
              <a:t>end</a:t>
            </a:r>
            <a:endParaRPr kumimoji="0" lang="en-US" sz="2800" b="1" i="0" u="none" strike="noStrike" cap="none" normalizeH="0" baseline="0" dirty="0" smtClean="0">
              <a:ln>
                <a:noFill/>
              </a:ln>
              <a:solidFill>
                <a:schemeClr val="tx1"/>
              </a:solidFill>
              <a:effectLst/>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283030" y="1792070"/>
            <a:ext cx="886097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b="1" dirty="0" smtClean="0">
                <a:latin typeface="Courier New" pitchFamily="49" charset="0"/>
                <a:cs typeface="Courier New" pitchFamily="49" charset="0"/>
              </a:rPr>
              <a:t>% find the minimum value of E</a:t>
            </a:r>
            <a:endParaRPr lang="en-US" sz="2800"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Erowmins</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rowindices</a:t>
            </a:r>
            <a:r>
              <a:rPr lang="en-US" sz="2800" b="1" dirty="0" smtClean="0">
                <a:latin typeface="Courier New" pitchFamily="49" charset="0"/>
                <a:cs typeface="Courier New" pitchFamily="49" charset="0"/>
              </a:rPr>
              <a:t>] = min(E);</a:t>
            </a:r>
            <a:endParaRPr lang="en-US" sz="2800"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Emin</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colindex</a:t>
            </a:r>
            <a:r>
              <a:rPr lang="en-US" sz="2800" b="1" dirty="0" smtClean="0">
                <a:latin typeface="Courier New" pitchFamily="49" charset="0"/>
                <a:cs typeface="Courier New" pitchFamily="49" charset="0"/>
              </a:rPr>
              <a:t>] = min(</a:t>
            </a:r>
            <a:r>
              <a:rPr lang="en-US" sz="2800" b="1" dirty="0" err="1" smtClean="0">
                <a:latin typeface="Courier New" pitchFamily="49" charset="0"/>
                <a:cs typeface="Courier New" pitchFamily="49" charset="0"/>
              </a:rPr>
              <a:t>Erowmins</a:t>
            </a:r>
            <a:r>
              <a:rPr lang="en-US" sz="2800" b="1"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r>
              <a:rPr lang="en-US" sz="2800" b="1" dirty="0" err="1" smtClean="0">
                <a:latin typeface="Courier New" pitchFamily="49" charset="0"/>
                <a:cs typeface="Courier New" pitchFamily="49" charset="0"/>
              </a:rPr>
              <a:t>rowindex</a:t>
            </a:r>
            <a:r>
              <a:rPr lang="en-US" sz="2800" b="1" dirty="0" smtClean="0">
                <a:latin typeface="Courier New" pitchFamily="49" charset="0"/>
                <a:cs typeface="Courier New" pitchFamily="49" charset="0"/>
              </a:rPr>
              <a:t> = </a:t>
            </a:r>
            <a:r>
              <a:rPr lang="en-US" sz="2800" b="1" dirty="0" err="1" smtClean="0">
                <a:latin typeface="Courier New" pitchFamily="49" charset="0"/>
                <a:cs typeface="Courier New" pitchFamily="49" charset="0"/>
              </a:rPr>
              <a:t>rowindices</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colindex</a:t>
            </a:r>
            <a:r>
              <a:rPr lang="en-US" sz="2800" b="1" dirty="0" smtClean="0">
                <a:latin typeface="Courier New" pitchFamily="49" charset="0"/>
                <a:cs typeface="Courier New" pitchFamily="49" charset="0"/>
              </a:rPr>
              <a:t>);</a:t>
            </a:r>
            <a:endParaRPr lang="en-US" sz="2800"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m1est = m1min+Dm*(rowindex-1);</a:t>
            </a:r>
            <a:endParaRPr lang="en-US" sz="2800"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m2est = m2min+Dm*(colindex-1);</a:t>
            </a:r>
            <a:endParaRPr lang="en-US" sz="28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latin typeface="Times New Roman" pitchFamily="18" charset="0"/>
                <a:cs typeface="Times New Roman" pitchFamily="18" charset="0"/>
              </a:rPr>
              <a:t>Definition of </a:t>
            </a:r>
            <a:r>
              <a:rPr lang="en-US" dirty="0" smtClean="0">
                <a:latin typeface="Times New Roman" pitchFamily="18" charset="0"/>
                <a:cs typeface="Times New Roman" pitchFamily="18" charset="0"/>
              </a:rPr>
              <a:t>Error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non-Gaussian </a:t>
            </a:r>
            <a:r>
              <a:rPr lang="en-US" dirty="0" err="1" smtClean="0">
                <a:latin typeface="Times New Roman" pitchFamily="18" charset="0"/>
                <a:cs typeface="Times New Roman" pitchFamily="18" charset="0"/>
              </a:rPr>
              <a:t>statistcis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fontScale="85000" lnSpcReduction="20000"/>
          </a:bodyPr>
          <a:lstStyle/>
          <a:p>
            <a:pPr>
              <a:buNone/>
            </a:pPr>
            <a:r>
              <a:rPr lang="en-US" dirty="0" smtClean="0">
                <a:latin typeface="Cambria Math" pitchFamily="18" charset="0"/>
                <a:ea typeface="Cambria Math" pitchFamily="18" charset="0"/>
                <a:cs typeface="Times New Roman" pitchFamily="18" charset="0"/>
              </a:rPr>
              <a:t>Gaussian </a:t>
            </a:r>
            <a:r>
              <a:rPr lang="en-US" dirty="0" err="1" smtClean="0">
                <a:latin typeface="Cambria Math" pitchFamily="18" charset="0"/>
                <a:ea typeface="Cambria Math" pitchFamily="18" charset="0"/>
                <a:cs typeface="Times New Roman" pitchFamily="18" charset="0"/>
              </a:rPr>
              <a:t>p.d.f</a:t>
            </a:r>
            <a:r>
              <a:rPr lang="en-US" dirty="0" smtClean="0">
                <a:latin typeface="Cambria Math" pitchFamily="18" charset="0"/>
                <a:ea typeface="Cambria Math" pitchFamily="18" charset="0"/>
                <a:cs typeface="Times New Roman" pitchFamily="18" charset="0"/>
              </a:rPr>
              <a:t>.:  </a:t>
            </a:r>
            <a:r>
              <a:rPr lang="en-US" i="1" dirty="0" smtClean="0">
                <a:latin typeface="Cambria Math" pitchFamily="18" charset="0"/>
                <a:ea typeface="Cambria Math" pitchFamily="18" charset="0"/>
                <a:cs typeface="Times New Roman" pitchFamily="18" charset="0"/>
              </a:rPr>
              <a:t>E=</a:t>
            </a:r>
            <a:r>
              <a:rPr lang="el-GR" i="1" dirty="0" smtClean="0">
                <a:latin typeface="Cambria Math" pitchFamily="18" charset="0"/>
                <a:ea typeface="Cambria Math" pitchFamily="18" charset="0"/>
                <a:cs typeface="Times New Roman" pitchFamily="18" charset="0"/>
              </a:rPr>
              <a:t>σ</a:t>
            </a:r>
            <a:r>
              <a:rPr lang="en-US" i="1" baseline="-25000" dirty="0" smtClean="0">
                <a:latin typeface="Cambria Math" pitchFamily="18" charset="0"/>
                <a:ea typeface="Cambria Math" pitchFamily="18" charset="0"/>
                <a:cs typeface="Times New Roman" pitchFamily="18" charset="0"/>
              </a:rPr>
              <a:t>d</a:t>
            </a:r>
            <a:r>
              <a:rPr lang="en-US" i="1" baseline="30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||e||</a:t>
            </a:r>
            <a:r>
              <a:rPr lang="en-US" i="1" baseline="-25000" dirty="0" smtClean="0">
                <a:latin typeface="Cambria Math" pitchFamily="18" charset="0"/>
                <a:ea typeface="Cambria Math" pitchFamily="18" charset="0"/>
                <a:cs typeface="Times New Roman" pitchFamily="18" charset="0"/>
              </a:rPr>
              <a:t>2</a:t>
            </a:r>
            <a:r>
              <a:rPr lang="en-US" i="1" baseline="30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 </a:t>
            </a:r>
          </a:p>
          <a:p>
            <a:pPr>
              <a:buNone/>
            </a:pPr>
            <a:r>
              <a:rPr lang="en-US" i="1" dirty="0" smtClean="0">
                <a:latin typeface="Cambria Math" pitchFamily="18" charset="0"/>
                <a:ea typeface="Cambria Math" pitchFamily="18" charset="0"/>
                <a:cs typeface="Times New Roman" pitchFamily="18" charset="0"/>
              </a:rPr>
              <a:t>                               </a:t>
            </a:r>
            <a:r>
              <a:rPr lang="en-US" dirty="0" smtClean="0">
                <a:latin typeface="Cambria Math" pitchFamily="18" charset="0"/>
                <a:ea typeface="Cambria Math" pitchFamily="18" charset="0"/>
                <a:cs typeface="Times New Roman" pitchFamily="18" charset="0"/>
              </a:rPr>
              <a:t>but since</a:t>
            </a:r>
            <a:endParaRPr lang="en-US" i="1" dirty="0" smtClean="0">
              <a:latin typeface="Cambria Math" pitchFamily="18" charset="0"/>
              <a:ea typeface="Cambria Math" pitchFamily="18" charset="0"/>
              <a:cs typeface="Times New Roman" pitchFamily="18" charset="0"/>
            </a:endParaRPr>
          </a:p>
          <a:p>
            <a:pPr>
              <a:buNone/>
            </a:pPr>
            <a:r>
              <a:rPr lang="en-US" i="1" dirty="0" smtClean="0">
                <a:latin typeface="Cambria Math" pitchFamily="18" charset="0"/>
                <a:ea typeface="Cambria Math" pitchFamily="18" charset="0"/>
                <a:cs typeface="Times New Roman" pitchFamily="18" charset="0"/>
              </a:rPr>
              <a:t>					p(</a:t>
            </a:r>
            <a:r>
              <a:rPr lang="en-US" b="1" dirty="0" smtClean="0">
                <a:latin typeface="Cambria Math" pitchFamily="18" charset="0"/>
                <a:ea typeface="Cambria Math" pitchFamily="18" charset="0"/>
                <a:cs typeface="Times New Roman" pitchFamily="18" charset="0"/>
              </a:rPr>
              <a:t>d</a:t>
            </a:r>
            <a:r>
              <a:rPr lang="en-US" i="1" dirty="0" smtClean="0">
                <a:latin typeface="Cambria Math" pitchFamily="18" charset="0"/>
                <a:ea typeface="Cambria Math" pitchFamily="18" charset="0"/>
                <a:cs typeface="Times New Roman" pitchFamily="18" charset="0"/>
              </a:rPr>
              <a:t>) ∝ </a:t>
            </a:r>
            <a:r>
              <a:rPr lang="en-US" dirty="0" smtClean="0">
                <a:latin typeface="Cambria Math" pitchFamily="18" charset="0"/>
                <a:ea typeface="Cambria Math" pitchFamily="18" charset="0"/>
                <a:cs typeface="Times New Roman" pitchFamily="18" charset="0"/>
              </a:rPr>
              <a:t>exp</a:t>
            </a:r>
            <a:r>
              <a:rPr lang="en-US" i="1" dirty="0" smtClean="0">
                <a:latin typeface="Cambria Math" pitchFamily="18" charset="0"/>
                <a:ea typeface="Cambria Math" pitchFamily="18" charset="0"/>
                <a:cs typeface="Times New Roman" pitchFamily="18" charset="0"/>
              </a:rPr>
              <a:t>(-½E)</a:t>
            </a:r>
          </a:p>
          <a:p>
            <a:pPr>
              <a:buNone/>
            </a:pPr>
            <a:r>
              <a:rPr lang="en-US" i="1" dirty="0" smtClean="0">
                <a:latin typeface="Cambria Math" pitchFamily="18" charset="0"/>
                <a:ea typeface="Cambria Math" pitchFamily="18" charset="0"/>
                <a:cs typeface="Times New Roman" pitchFamily="18" charset="0"/>
              </a:rPr>
              <a:t>                                         </a:t>
            </a:r>
            <a:r>
              <a:rPr lang="en-US" dirty="0" smtClean="0">
                <a:latin typeface="Cambria Math" pitchFamily="18" charset="0"/>
                <a:ea typeface="Cambria Math" pitchFamily="18" charset="0"/>
                <a:cs typeface="Times New Roman" pitchFamily="18" charset="0"/>
              </a:rPr>
              <a:t>and</a:t>
            </a:r>
          </a:p>
          <a:p>
            <a:pPr>
              <a:buNone/>
            </a:pPr>
            <a:r>
              <a:rPr lang="en-US" dirty="0" smtClean="0">
                <a:latin typeface="Cambria Math" pitchFamily="18" charset="0"/>
                <a:ea typeface="Cambria Math" pitchFamily="18" charset="0"/>
                <a:cs typeface="Times New Roman" pitchFamily="18" charset="0"/>
              </a:rPr>
              <a:t>                                         L=log(p(</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))=c</a:t>
            </a:r>
            <a:r>
              <a:rPr lang="en-US" i="1" dirty="0" smtClean="0">
                <a:latin typeface="Cambria Math" pitchFamily="18" charset="0"/>
                <a:ea typeface="Cambria Math" pitchFamily="18" charset="0"/>
                <a:cs typeface="Times New Roman" pitchFamily="18" charset="0"/>
              </a:rPr>
              <a:t>-½E</a:t>
            </a:r>
            <a:endParaRPr lang="en-US" dirty="0" smtClean="0">
              <a:latin typeface="Cambria Math" pitchFamily="18" charset="0"/>
              <a:ea typeface="Cambria Math" pitchFamily="18" charset="0"/>
              <a:cs typeface="Times New Roman" pitchFamily="18" charset="0"/>
            </a:endParaRPr>
          </a:p>
          <a:p>
            <a:pPr>
              <a:buNone/>
            </a:pPr>
            <a:r>
              <a:rPr lang="en-US" i="1" dirty="0" smtClean="0">
                <a:latin typeface="Cambria Math" pitchFamily="18" charset="0"/>
                <a:ea typeface="Cambria Math" pitchFamily="18" charset="0"/>
                <a:cs typeface="Times New Roman" pitchFamily="18" charset="0"/>
              </a:rPr>
              <a:t>                               E = 2(c – L</a:t>
            </a:r>
            <a:r>
              <a:rPr lang="en-US" i="1" dirty="0" smtClean="0">
                <a:latin typeface="Cambria Math" pitchFamily="18" charset="0"/>
                <a:ea typeface="Cambria Math" pitchFamily="18" charset="0"/>
                <a:cs typeface="Times New Roman" pitchFamily="18" charset="0"/>
              </a:rPr>
              <a:t>) </a:t>
            </a:r>
            <a:r>
              <a:rPr lang="en-US" i="1" dirty="0" smtClean="0">
                <a:latin typeface="Cambria Math"/>
                <a:ea typeface="Cambria Math"/>
                <a:cs typeface="Times New Roman" pitchFamily="18" charset="0"/>
              </a:rPr>
              <a:t>→ -2L</a:t>
            </a:r>
          </a:p>
          <a:p>
            <a:pPr>
              <a:buNone/>
            </a:pPr>
            <a:r>
              <a:rPr lang="en-US" i="1" dirty="0" smtClean="0">
                <a:latin typeface="Cambria Math"/>
                <a:ea typeface="Cambria Math"/>
                <a:cs typeface="Times New Roman" pitchFamily="18" charset="0"/>
              </a:rPr>
              <a:t>	</a:t>
            </a:r>
            <a:r>
              <a:rPr lang="en-US" i="1" dirty="0" smtClean="0">
                <a:latin typeface="Cambria Math"/>
                <a:ea typeface="Cambria Math"/>
                <a:cs typeface="Times New Roman" pitchFamily="18" charset="0"/>
              </a:rPr>
              <a:t>			     </a:t>
            </a:r>
            <a:r>
              <a:rPr lang="en-US" dirty="0" smtClean="0">
                <a:latin typeface="Times New Roman" pitchFamily="18" charset="0"/>
                <a:ea typeface="Cambria Math"/>
                <a:cs typeface="Times New Roman" pitchFamily="18" charset="0"/>
              </a:rPr>
              <a:t>since constant does not affect location</a:t>
            </a:r>
          </a:p>
          <a:p>
            <a:pPr>
              <a:buNone/>
            </a:pPr>
            <a:r>
              <a:rPr lang="en-US" dirty="0" smtClean="0">
                <a:latin typeface="Times New Roman" pitchFamily="18" charset="0"/>
                <a:ea typeface="Cambria Math"/>
                <a:cs typeface="Times New Roman" pitchFamily="18" charset="0"/>
              </a:rPr>
              <a:t>	</a:t>
            </a:r>
            <a:r>
              <a:rPr lang="en-US" dirty="0" smtClean="0">
                <a:latin typeface="Times New Roman" pitchFamily="18" charset="0"/>
                <a:ea typeface="Cambria Math"/>
                <a:cs typeface="Times New Roman" pitchFamily="18" charset="0"/>
              </a:rPr>
              <a:t>			     of minimum</a:t>
            </a:r>
            <a:endParaRPr lang="en-US" dirty="0" smtClean="0">
              <a:latin typeface="Times New Roman" pitchFamily="18" charset="0"/>
              <a:ea typeface="Cambria Math" pitchFamily="18" charset="0"/>
              <a:cs typeface="Times New Roman" pitchFamily="18" charset="0"/>
            </a:endParaRPr>
          </a:p>
          <a:p>
            <a:pPr>
              <a:buNone/>
            </a:pPr>
            <a:endParaRPr lang="en-US" dirty="0" smtClean="0">
              <a:latin typeface="Cambria Math"/>
              <a:ea typeface="Cambria Math"/>
              <a:cs typeface="Times New Roman" pitchFamily="18" charset="0"/>
            </a:endParaRPr>
          </a:p>
          <a:p>
            <a:pPr>
              <a:buNone/>
            </a:pPr>
            <a:r>
              <a:rPr lang="en-US" dirty="0" smtClean="0">
                <a:latin typeface="Times New Roman" pitchFamily="18" charset="0"/>
                <a:ea typeface="Cambria Math"/>
                <a:cs typeface="Times New Roman" pitchFamily="18" charset="0"/>
              </a:rPr>
              <a:t>in non-Gaussian cases:</a:t>
            </a:r>
          </a:p>
          <a:p>
            <a:pPr>
              <a:buNone/>
            </a:pPr>
            <a:r>
              <a:rPr lang="en-US" dirty="0" smtClean="0">
                <a:latin typeface="Times New Roman" pitchFamily="18" charset="0"/>
                <a:ea typeface="Cambria Math"/>
                <a:cs typeface="Times New Roman" pitchFamily="18" charset="0"/>
              </a:rPr>
              <a:t>		define the error in terms of the likelihood </a:t>
            </a:r>
            <a:r>
              <a:rPr lang="en-US" i="1" dirty="0" smtClean="0">
                <a:latin typeface="Cambria Math"/>
                <a:ea typeface="Cambria Math"/>
                <a:cs typeface="Times New Roman" pitchFamily="18" charset="0"/>
              </a:rPr>
              <a:t>L</a:t>
            </a:r>
            <a:br>
              <a:rPr lang="en-US" i="1" dirty="0" smtClean="0">
                <a:latin typeface="Cambria Math"/>
                <a:ea typeface="Cambria Math"/>
                <a:cs typeface="Times New Roman" pitchFamily="18" charset="0"/>
              </a:rPr>
            </a:br>
            <a:r>
              <a:rPr lang="en-US" i="1" dirty="0" smtClean="0">
                <a:latin typeface="Cambria Math"/>
                <a:ea typeface="Cambria Math"/>
                <a:cs typeface="Times New Roman" pitchFamily="18" charset="0"/>
              </a:rPr>
              <a:t>       </a:t>
            </a:r>
            <a:r>
              <a:rPr lang="en-US" i="1" dirty="0" smtClean="0">
                <a:latin typeface="Cambria Math" pitchFamily="18" charset="0"/>
                <a:ea typeface="Cambria Math" pitchFamily="18" charset="0"/>
                <a:cs typeface="Times New Roman" pitchFamily="18" charset="0"/>
              </a:rPr>
              <a:t>E </a:t>
            </a:r>
            <a:r>
              <a:rPr lang="en-US" i="1" dirty="0" smtClean="0">
                <a:latin typeface="Cambria Math" pitchFamily="18" charset="0"/>
                <a:ea typeface="Cambria Math" pitchFamily="18" charset="0"/>
                <a:cs typeface="Times New Roman" pitchFamily="18" charset="0"/>
              </a:rPr>
              <a:t>=– 2L</a:t>
            </a:r>
            <a:endParaRPr lang="en-US"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fontScale="90000"/>
          </a:bodyPr>
          <a:lstStyle/>
          <a:p>
            <a:pPr lvl="0">
              <a:defRPr/>
            </a:pPr>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two issue related to probability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not limited to nonlinear problems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but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they tend to arise there a lot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a:bodyPr>
          <a:lstStyle/>
          <a:p>
            <a:pPr lvl="0">
              <a:defRPr/>
            </a:pPr>
            <a:r>
              <a:rPr lang="en-US" dirty="0" smtClean="0">
                <a:latin typeface="Times New Roman" pitchFamily="18" charset="0"/>
                <a:cs typeface="Times New Roman" pitchFamily="18" charset="0"/>
              </a:rPr>
              <a:t>Part 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Monte Carlo method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strategy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2438400"/>
            <a:ext cx="8229600" cy="2819400"/>
          </a:xfrm>
        </p:spPr>
        <p:txBody>
          <a:bodyPr/>
          <a:lstStyle/>
          <a:p>
            <a:pPr>
              <a:buNone/>
            </a:pPr>
            <a:r>
              <a:rPr lang="en-US" dirty="0" smtClean="0">
                <a:latin typeface="Times New Roman" pitchFamily="18" charset="0"/>
                <a:cs typeface="Times New Roman" pitchFamily="18" charset="0"/>
              </a:rPr>
              <a:t>compute the error at randomly generated points in model space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choose the point with the smallest error as the estimate of the solution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l="9415" r="7854"/>
          <a:stretch>
            <a:fillRect/>
          </a:stretch>
        </p:blipFill>
        <p:spPr bwMode="auto">
          <a:xfrm>
            <a:off x="533400" y="1028700"/>
            <a:ext cx="8077200" cy="13525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l="4286" t="5714" r="8571"/>
          <a:stretch>
            <a:fillRect/>
          </a:stretch>
        </p:blipFill>
        <p:spPr bwMode="auto">
          <a:xfrm>
            <a:off x="457200" y="2400300"/>
            <a:ext cx="4648200" cy="37719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cstate="print"/>
          <a:srcRect t="4267" r="3911"/>
          <a:stretch>
            <a:fillRect/>
          </a:stretch>
        </p:blipFill>
        <p:spPr bwMode="auto">
          <a:xfrm>
            <a:off x="5181600" y="2705100"/>
            <a:ext cx="3276600" cy="3419475"/>
          </a:xfrm>
          <a:prstGeom prst="rect">
            <a:avLst/>
          </a:prstGeom>
          <a:noFill/>
          <a:ln w="9525">
            <a:noFill/>
            <a:miter lim="800000"/>
            <a:headEnd/>
            <a:tailEnd/>
          </a:ln>
          <a:effectLst/>
        </p:spPr>
      </p:pic>
      <p:sp>
        <p:nvSpPr>
          <p:cNvPr id="9" name="TextBox 8"/>
          <p:cNvSpPr txBox="1"/>
          <p:nvPr/>
        </p:nvSpPr>
        <p:spPr>
          <a:xfrm>
            <a:off x="838200" y="800100"/>
            <a:ext cx="609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(A)</a:t>
            </a:r>
            <a:endParaRPr lang="en-US" sz="1200" dirty="0">
              <a:latin typeface="Times New Roman" pitchFamily="18" charset="0"/>
              <a:cs typeface="Times New Roman" pitchFamily="18" charset="0"/>
            </a:endParaRPr>
          </a:p>
        </p:txBody>
      </p:sp>
      <p:sp>
        <p:nvSpPr>
          <p:cNvPr id="10" name="TextBox 9"/>
          <p:cNvSpPr txBox="1"/>
          <p:nvPr/>
        </p:nvSpPr>
        <p:spPr>
          <a:xfrm>
            <a:off x="838200" y="2199501"/>
            <a:ext cx="6096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dirty="0">
              <a:latin typeface="Times New Roman" pitchFamily="18" charset="0"/>
              <a:cs typeface="Times New Roman" pitchFamily="18" charset="0"/>
            </a:endParaRPr>
          </a:p>
        </p:txBody>
      </p:sp>
      <p:sp>
        <p:nvSpPr>
          <p:cNvPr id="11" name="TextBox 10"/>
          <p:cNvSpPr txBox="1"/>
          <p:nvPr/>
        </p:nvSpPr>
        <p:spPr>
          <a:xfrm>
            <a:off x="5562600" y="2476500"/>
            <a:ext cx="5334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(C)</a:t>
            </a:r>
            <a:endParaRPr lang="en-US" sz="1200" dirty="0">
              <a:latin typeface="Times New Roman" pitchFamily="18" charset="0"/>
              <a:cs typeface="Times New Roman" pitchFamily="18" charset="0"/>
            </a:endParaRPr>
          </a:p>
        </p:txBody>
      </p:sp>
      <p:sp>
        <p:nvSpPr>
          <p:cNvPr id="13" name="TextBox 12"/>
          <p:cNvSpPr txBox="1"/>
          <p:nvPr/>
        </p:nvSpPr>
        <p:spPr>
          <a:xfrm>
            <a:off x="5715000" y="2857500"/>
            <a:ext cx="381000" cy="276999"/>
          </a:xfrm>
          <a:prstGeom prst="rect">
            <a:avLst/>
          </a:prstGeom>
          <a:noFill/>
        </p:spPr>
        <p:txBody>
          <a:bodyPr wrap="square" rtlCol="0">
            <a:spAutoFit/>
          </a:bodyPr>
          <a:lstStyle/>
          <a:p>
            <a:r>
              <a:rPr lang="en-US" sz="1200" dirty="0" smtClean="0">
                <a:latin typeface="Times New Roman" pitchFamily="18" charset="0"/>
                <a:cs typeface="Times New Roman" pitchFamily="18" charset="0"/>
              </a:rPr>
              <a:t>B)</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advantages over a grid search</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81200"/>
            <a:ext cx="8229600" cy="4572000"/>
          </a:xfrm>
        </p:spPr>
        <p:txBody>
          <a:bodyPr>
            <a:normAutofit lnSpcReduction="10000"/>
          </a:bodyPr>
          <a:lstStyle/>
          <a:p>
            <a:pPr>
              <a:buNone/>
            </a:pPr>
            <a:r>
              <a:rPr lang="en-US" dirty="0" smtClean="0">
                <a:latin typeface="Times New Roman" pitchFamily="18" charset="0"/>
                <a:cs typeface="Times New Roman" pitchFamily="18" charset="0"/>
              </a:rPr>
              <a:t>doesn’t require a specific decision about grid </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model space interrogated uniformly so</a:t>
            </a:r>
          </a:p>
          <a:p>
            <a:pPr>
              <a:buNone/>
            </a:pPr>
            <a:r>
              <a:rPr lang="en-US" dirty="0" smtClean="0">
                <a:latin typeface="Times New Roman" pitchFamily="18" charset="0"/>
                <a:cs typeface="Times New Roman" pitchFamily="18" charset="0"/>
              </a:rPr>
              <a:t>		process can be stopped when acceptable</a:t>
            </a:r>
          </a:p>
          <a:p>
            <a:pPr>
              <a:buNone/>
            </a:pPr>
            <a:r>
              <a:rPr lang="en-US" dirty="0" smtClean="0">
                <a:latin typeface="Times New Roman" pitchFamily="18" charset="0"/>
                <a:cs typeface="Times New Roman" pitchFamily="18" charset="0"/>
              </a:rPr>
              <a:t>               error is encountered</a:t>
            </a:r>
          </a:p>
          <a:p>
            <a:pPr>
              <a:buNone/>
            </a:pPr>
            <a:r>
              <a:rPr lang="en-US" dirty="0" smtClean="0">
                <a:latin typeface="Times New Roman" pitchFamily="18" charset="0"/>
                <a:cs typeface="Times New Roman" pitchFamily="18" charset="0"/>
              </a:rPr>
              <a:t>          process is open ended, can be continued</a:t>
            </a:r>
          </a:p>
          <a:p>
            <a:pPr>
              <a:buNone/>
            </a:pPr>
            <a:r>
              <a:rPr lang="en-US" dirty="0" smtClean="0">
                <a:latin typeface="Times New Roman" pitchFamily="18" charset="0"/>
                <a:cs typeface="Times New Roman" pitchFamily="18" charset="0"/>
              </a:rPr>
              <a:t>               as long as desired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disadvantages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981200"/>
            <a:ext cx="8229600" cy="2819400"/>
          </a:xfrm>
        </p:spPr>
        <p:txBody>
          <a:bodyPr>
            <a:normAutofit/>
          </a:bodyPr>
          <a:lstStyle/>
          <a:p>
            <a:pPr>
              <a:buNone/>
            </a:pPr>
            <a:r>
              <a:rPr lang="en-US" dirty="0" smtClean="0">
                <a:latin typeface="Times New Roman" pitchFamily="18" charset="0"/>
                <a:cs typeface="Times New Roman" pitchFamily="18" charset="0"/>
              </a:rPr>
              <a:t>might require more time to generate a point in model space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results different every time; subject to “bad luck”</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latin typeface="Times New Roman" pitchFamily="18" charset="0"/>
                <a:cs typeface="Times New Roman" pitchFamily="18" charset="0"/>
              </a:rPr>
              <a:t>MatLab</a:t>
            </a:r>
            <a:endParaRPr lang="en-US" i="1" dirty="0">
              <a:latin typeface="Times New Roman" pitchFamily="18" charset="0"/>
              <a:cs typeface="Times New Roman" pitchFamily="18" charset="0"/>
            </a:endParaRPr>
          </a:p>
        </p:txBody>
      </p:sp>
      <p:sp>
        <p:nvSpPr>
          <p:cNvPr id="4097" name="Rectangle 1"/>
          <p:cNvSpPr>
            <a:spLocks noChangeArrowheads="1"/>
          </p:cNvSpPr>
          <p:nvPr/>
        </p:nvSpPr>
        <p:spPr bwMode="auto">
          <a:xfrm>
            <a:off x="304800" y="2636222"/>
            <a:ext cx="86106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b="1" dirty="0" smtClean="0">
                <a:latin typeface="Courier New" pitchFamily="49" charset="0"/>
                <a:cs typeface="Courier New" pitchFamily="49" charset="0"/>
              </a:rPr>
              <a:t>% initial guess and corresponding error</a:t>
            </a:r>
          </a:p>
          <a:p>
            <a:r>
              <a:rPr lang="en-US" sz="2800" b="1" dirty="0" smtClean="0">
                <a:latin typeface="Courier New" pitchFamily="49" charset="0"/>
                <a:cs typeface="Courier New" pitchFamily="49" charset="0"/>
              </a:rPr>
              <a:t>mg=[1,1]';</a:t>
            </a:r>
          </a:p>
          <a:p>
            <a:r>
              <a:rPr lang="en-US" sz="2800" b="1" dirty="0" smtClean="0">
                <a:latin typeface="Courier New" pitchFamily="49" charset="0"/>
                <a:cs typeface="Courier New" pitchFamily="49" charset="0"/>
              </a:rPr>
              <a:t>dg = sin(w0*mg(1)*x) + mg(1)*mg(2);</a:t>
            </a:r>
          </a:p>
          <a:p>
            <a:r>
              <a:rPr lang="en-US" sz="2800" b="1" dirty="0" err="1" smtClean="0">
                <a:latin typeface="Courier New" pitchFamily="49" charset="0"/>
                <a:cs typeface="Courier New" pitchFamily="49" charset="0"/>
              </a:rPr>
              <a:t>Eg</a:t>
            </a:r>
            <a:r>
              <a:rPr lang="en-US" sz="2800" b="1" dirty="0" smtClean="0">
                <a:latin typeface="Courier New" pitchFamily="49" charset="0"/>
                <a:cs typeface="Courier New" pitchFamily="49" charset="0"/>
              </a:rPr>
              <a:t> = (dobs-dg)'*(dobs-dg);</a:t>
            </a:r>
            <a:endParaRPr lang="en-US" sz="2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304800" y="912676"/>
            <a:ext cx="8153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b="1" dirty="0" smtClean="0">
                <a:latin typeface="Courier New" pitchFamily="49" charset="0"/>
                <a:cs typeface="Courier New" pitchFamily="49" charset="0"/>
              </a:rPr>
              <a:t>ma = zeros(2,1);</a:t>
            </a:r>
          </a:p>
          <a:p>
            <a:r>
              <a:rPr lang="en-US" sz="2400" b="1" dirty="0" smtClean="0">
                <a:latin typeface="Courier New" pitchFamily="49" charset="0"/>
                <a:cs typeface="Courier New" pitchFamily="49" charset="0"/>
              </a:rPr>
              <a:t>for k = [1:Niter]</a:t>
            </a:r>
          </a:p>
          <a:p>
            <a:r>
              <a:rPr lang="en-US" sz="2400" b="1" dirty="0" smtClean="0">
                <a:latin typeface="Courier New" pitchFamily="49" charset="0"/>
                <a:cs typeface="Courier New" pitchFamily="49" charset="0"/>
              </a:rPr>
              <a:t>    % randomly generate a solution</a:t>
            </a:r>
          </a:p>
          <a:p>
            <a:r>
              <a:rPr lang="en-US" sz="2400" b="1" dirty="0" smtClean="0">
                <a:latin typeface="Courier New" pitchFamily="49" charset="0"/>
                <a:cs typeface="Courier New" pitchFamily="49" charset="0"/>
              </a:rPr>
              <a:t>    ma(1) = random('unif',m1min,m1max);</a:t>
            </a:r>
          </a:p>
          <a:p>
            <a:r>
              <a:rPr lang="en-US" sz="2400" b="1" dirty="0" smtClean="0">
                <a:latin typeface="Courier New" pitchFamily="49" charset="0"/>
                <a:cs typeface="Courier New" pitchFamily="49" charset="0"/>
              </a:rPr>
              <a:t>    ma(2) = random('unif',m2min,m2max);</a:t>
            </a:r>
          </a:p>
          <a:p>
            <a:r>
              <a:rPr lang="en-US" sz="2400" b="1" dirty="0" smtClean="0">
                <a:latin typeface="Courier New" pitchFamily="49" charset="0"/>
                <a:cs typeface="Courier New" pitchFamily="49" charset="0"/>
              </a:rPr>
              <a:t>    % compute its error</a:t>
            </a:r>
          </a:p>
          <a:p>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da</a:t>
            </a:r>
            <a:r>
              <a:rPr lang="en-US" sz="2400" b="1" dirty="0" smtClean="0">
                <a:latin typeface="Courier New" pitchFamily="49" charset="0"/>
                <a:cs typeface="Courier New" pitchFamily="49" charset="0"/>
              </a:rPr>
              <a:t> = sin(w0*ma(1)*x) + ma(1)*ma(2);</a:t>
            </a:r>
          </a:p>
          <a:p>
            <a:r>
              <a:rPr lang="en-US" sz="2400" b="1" dirty="0" smtClean="0">
                <a:latin typeface="Courier New" pitchFamily="49" charset="0"/>
                <a:cs typeface="Courier New" pitchFamily="49" charset="0"/>
              </a:rPr>
              <a:t>    Ea = (dobs-</a:t>
            </a:r>
            <a:r>
              <a:rPr lang="en-US" sz="2400" b="1" dirty="0" err="1" smtClean="0">
                <a:latin typeface="Courier New" pitchFamily="49" charset="0"/>
                <a:cs typeface="Courier New" pitchFamily="49" charset="0"/>
              </a:rPr>
              <a:t>da</a:t>
            </a:r>
            <a:r>
              <a:rPr lang="en-US" sz="2400" b="1" dirty="0" smtClean="0">
                <a:latin typeface="Courier New" pitchFamily="49" charset="0"/>
                <a:cs typeface="Courier New" pitchFamily="49" charset="0"/>
              </a:rPr>
              <a:t>)'*(dobs-</a:t>
            </a:r>
            <a:r>
              <a:rPr lang="en-US" sz="2400" b="1" dirty="0" err="1" smtClean="0">
                <a:latin typeface="Courier New" pitchFamily="49" charset="0"/>
                <a:cs typeface="Courier New" pitchFamily="49" charset="0"/>
              </a:rPr>
              <a:t>da</a:t>
            </a:r>
            <a:r>
              <a:rPr lang="en-US" sz="2400" b="1" dirty="0" smtClean="0">
                <a:latin typeface="Courier New" pitchFamily="49" charset="0"/>
                <a:cs typeface="Courier New" pitchFamily="49" charset="0"/>
              </a:rPr>
              <a:t>);</a:t>
            </a:r>
          </a:p>
          <a:p>
            <a:r>
              <a:rPr lang="en-US" sz="2400" b="1" dirty="0" smtClean="0">
                <a:latin typeface="Courier New" pitchFamily="49" charset="0"/>
                <a:cs typeface="Courier New" pitchFamily="49" charset="0"/>
              </a:rPr>
              <a:t>    % adopt it if its better</a:t>
            </a:r>
          </a:p>
          <a:p>
            <a:r>
              <a:rPr lang="en-US" sz="2400" b="1" dirty="0" smtClean="0">
                <a:latin typeface="Courier New" pitchFamily="49" charset="0"/>
                <a:cs typeface="Courier New" pitchFamily="49" charset="0"/>
              </a:rPr>
              <a:t>    if( Ea &lt; </a:t>
            </a:r>
            <a:r>
              <a:rPr lang="en-US" sz="2400" b="1" dirty="0" err="1" smtClean="0">
                <a:latin typeface="Courier New" pitchFamily="49" charset="0"/>
                <a:cs typeface="Courier New" pitchFamily="49" charset="0"/>
              </a:rPr>
              <a:t>Eg</a:t>
            </a:r>
            <a:r>
              <a:rPr lang="en-US" sz="2400" b="1" dirty="0" smtClean="0">
                <a:latin typeface="Courier New" pitchFamily="49" charset="0"/>
                <a:cs typeface="Courier New" pitchFamily="49" charset="0"/>
              </a:rPr>
              <a:t> )</a:t>
            </a:r>
          </a:p>
          <a:p>
            <a:r>
              <a:rPr lang="en-US" sz="2400" b="1" dirty="0" smtClean="0">
                <a:latin typeface="Courier New" pitchFamily="49" charset="0"/>
                <a:cs typeface="Courier New" pitchFamily="49" charset="0"/>
              </a:rPr>
              <a:t>        mg=ma;</a:t>
            </a:r>
          </a:p>
          <a:p>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Eg</a:t>
            </a:r>
            <a:r>
              <a:rPr lang="en-US" sz="2400" b="1" dirty="0" smtClean="0">
                <a:latin typeface="Courier New" pitchFamily="49" charset="0"/>
                <a:cs typeface="Courier New" pitchFamily="49" charset="0"/>
              </a:rPr>
              <a:t>=Ea;</a:t>
            </a:r>
          </a:p>
          <a:p>
            <a:r>
              <a:rPr lang="en-US" sz="2400" b="1" dirty="0" smtClean="0">
                <a:latin typeface="Courier New" pitchFamily="49" charset="0"/>
                <a:cs typeface="Courier New" pitchFamily="49" charset="0"/>
              </a:rPr>
              <a:t>    end</a:t>
            </a:r>
          </a:p>
          <a:p>
            <a:r>
              <a:rPr lang="en-US" sz="2400" b="1" dirty="0" smtClean="0">
                <a:latin typeface="Courier New" pitchFamily="49" charset="0"/>
                <a:cs typeface="Courier New" pitchFamily="49" charset="0"/>
              </a:rPr>
              <a:t>end</a:t>
            </a:r>
            <a:endParaRPr lang="en-US" sz="24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9200"/>
            <a:ext cx="9144000" cy="4419600"/>
          </a:xfrm>
        </p:spPr>
        <p:txBody>
          <a:bodyPr>
            <a:normAutofit/>
          </a:bodyPr>
          <a:lstStyle/>
          <a:p>
            <a:r>
              <a:rPr lang="en-US" dirty="0" smtClean="0">
                <a:latin typeface="Times New Roman" pitchFamily="18" charset="0"/>
                <a:cs typeface="Times New Roman" pitchFamily="18" charset="0"/>
              </a:rPr>
              <a:t>issue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distribution of the data matters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Cambria Math" pitchFamily="18" charset="0"/>
                <a:ea typeface="Cambria Math" pitchFamily="18" charset="0"/>
                <a:cs typeface="Times New Roman" pitchFamily="18" charset="0"/>
              </a:rPr>
              <a:t>d(z)</a:t>
            </a:r>
            <a:r>
              <a:rPr lang="en-US" dirty="0" smtClean="0">
                <a:latin typeface="Times New Roman" pitchFamily="18" charset="0"/>
                <a:cs typeface="Times New Roman" pitchFamily="18" charset="0"/>
              </a:rPr>
              <a:t> vs. </a:t>
            </a:r>
            <a:r>
              <a:rPr lang="en-US" i="1" dirty="0" smtClean="0">
                <a:latin typeface="Cambria Math" pitchFamily="18" charset="0"/>
                <a:ea typeface="Cambria Math" pitchFamily="18" charset="0"/>
                <a:cs typeface="Times New Roman" pitchFamily="18" charset="0"/>
              </a:rPr>
              <a:t>z(d)</a:t>
            </a:r>
            <a:endParaRPr lang="en-US" i="1" dirty="0">
              <a:latin typeface="Cambria Math" pitchFamily="18" charset="0"/>
              <a:ea typeface="Cambria Math" pitchFamily="18" charset="0"/>
              <a:cs typeface="Times New Roman" pitchFamily="18" charset="0"/>
            </a:endParaRPr>
          </a:p>
        </p:txBody>
      </p:sp>
      <p:pic>
        <p:nvPicPr>
          <p:cNvPr id="3074" name="Picture 2"/>
          <p:cNvPicPr>
            <a:picLocks noGrp="1" noChangeAspect="1" noChangeArrowheads="1"/>
          </p:cNvPicPr>
          <p:nvPr>
            <p:ph idx="1"/>
          </p:nvPr>
        </p:nvPicPr>
        <p:blipFill>
          <a:blip r:embed="rId3" cstate="print"/>
          <a:srcRect l="8836" r="7901"/>
          <a:stretch>
            <a:fillRect/>
          </a:stretch>
        </p:blipFill>
        <p:spPr bwMode="auto">
          <a:xfrm>
            <a:off x="1371600" y="1981200"/>
            <a:ext cx="6781800" cy="2268000"/>
          </a:xfrm>
          <a:prstGeom prst="rect">
            <a:avLst/>
          </a:prstGeom>
          <a:noFill/>
          <a:ln w="9525">
            <a:noFill/>
            <a:miter lim="800000"/>
            <a:headEnd/>
            <a:tailEnd/>
          </a:ln>
          <a:effectLst/>
        </p:spPr>
      </p:pic>
      <p:sp>
        <p:nvSpPr>
          <p:cNvPr id="5" name="Freeform 4"/>
          <p:cNvSpPr/>
          <p:nvPr/>
        </p:nvSpPr>
        <p:spPr>
          <a:xfrm>
            <a:off x="4648200" y="3124200"/>
            <a:ext cx="3886200" cy="2036618"/>
          </a:xfrm>
          <a:custGeom>
            <a:avLst/>
            <a:gdLst>
              <a:gd name="connsiteX0" fmla="*/ 1856509 w 2817090"/>
              <a:gd name="connsiteY0" fmla="*/ 0 h 2493818"/>
              <a:gd name="connsiteX1" fmla="*/ 2507672 w 2817090"/>
              <a:gd name="connsiteY1" fmla="*/ 665018 h 2493818"/>
              <a:gd name="connsiteX2" fmla="*/ 0 w 2817090"/>
              <a:gd name="connsiteY2" fmla="*/ 2493818 h 2493818"/>
            </a:gdLst>
            <a:ahLst/>
            <a:cxnLst>
              <a:cxn ang="0">
                <a:pos x="connsiteX0" y="connsiteY0"/>
              </a:cxn>
              <a:cxn ang="0">
                <a:pos x="connsiteX1" y="connsiteY1"/>
              </a:cxn>
              <a:cxn ang="0">
                <a:pos x="connsiteX2" y="connsiteY2"/>
              </a:cxn>
            </a:cxnLst>
            <a:rect l="l" t="t" r="r" b="b"/>
            <a:pathLst>
              <a:path w="2817090" h="2493818">
                <a:moveTo>
                  <a:pt x="1856509" y="0"/>
                </a:moveTo>
                <a:cubicBezTo>
                  <a:pt x="2336799" y="124691"/>
                  <a:pt x="2817090" y="249382"/>
                  <a:pt x="2507672" y="665018"/>
                </a:cubicBezTo>
                <a:cubicBezTo>
                  <a:pt x="2198254" y="1080654"/>
                  <a:pt x="1099127" y="1787236"/>
                  <a:pt x="0" y="2493818"/>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itle 1"/>
          <p:cNvSpPr txBox="1">
            <a:spLocks/>
          </p:cNvSpPr>
          <p:nvPr/>
        </p:nvSpPr>
        <p:spPr>
          <a:xfrm>
            <a:off x="457200" y="5257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7" name="Rectangle 6"/>
          <p:cNvSpPr/>
          <p:nvPr/>
        </p:nvSpPr>
        <p:spPr>
          <a:xfrm>
            <a:off x="1447800" y="5029200"/>
            <a:ext cx="6934200" cy="1569660"/>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not quite the same</a:t>
            </a:r>
          </a:p>
          <a:p>
            <a:r>
              <a:rPr lang="en-US" sz="3200" dirty="0" smtClean="0">
                <a:solidFill>
                  <a:srgbClr val="FF0000"/>
                </a:solidFill>
                <a:latin typeface="Times New Roman" pitchFamily="18" charset="0"/>
                <a:cs typeface="Times New Roman" pitchFamily="18" charset="0"/>
              </a:rPr>
              <a:t>intercept -0.500000 slope 1.300000</a:t>
            </a:r>
          </a:p>
          <a:p>
            <a:r>
              <a:rPr lang="en-US" sz="3200" dirty="0" smtClean="0">
                <a:solidFill>
                  <a:srgbClr val="00B050"/>
                </a:solidFill>
                <a:latin typeface="Times New Roman" pitchFamily="18" charset="0"/>
                <a:cs typeface="Times New Roman" pitchFamily="18" charset="0"/>
              </a:rPr>
              <a:t>intercept -0.615385 slope 1.346154</a:t>
            </a:r>
            <a:endParaRPr lang="en-US" sz="3200" dirty="0">
              <a:solidFill>
                <a:srgbClr val="00B050"/>
              </a:solidFill>
              <a:latin typeface="Times New Roman" pitchFamily="18" charset="0"/>
              <a:cs typeface="Times New Roman" pitchFamily="18" charset="0"/>
            </a:endParaRPr>
          </a:p>
        </p:txBody>
      </p:sp>
      <p:sp>
        <p:nvSpPr>
          <p:cNvPr id="8" name="Title 1"/>
          <p:cNvSpPr txBox="1">
            <a:spLocks/>
          </p:cNvSpPr>
          <p:nvPr/>
        </p:nvSpPr>
        <p:spPr>
          <a:xfrm>
            <a:off x="1738744" y="1676400"/>
            <a:ext cx="1690255"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d(z)</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9" name="Title 1"/>
          <p:cNvSpPr txBox="1">
            <a:spLocks/>
          </p:cNvSpPr>
          <p:nvPr/>
        </p:nvSpPr>
        <p:spPr>
          <a:xfrm>
            <a:off x="4024745" y="1676400"/>
            <a:ext cx="1690255"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z(d)</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
        <p:nvSpPr>
          <p:cNvPr id="10" name="Title 1"/>
          <p:cNvSpPr txBox="1">
            <a:spLocks/>
          </p:cNvSpPr>
          <p:nvPr/>
        </p:nvSpPr>
        <p:spPr>
          <a:xfrm>
            <a:off x="6248400" y="1676400"/>
            <a:ext cx="1690255"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d(z)</a:t>
            </a:r>
            <a:endParaRPr kumimoji="0" lang="en-US" sz="4400" b="0" i="1" u="none" strike="noStrike" kern="1200" cap="none" spc="0" normalizeH="0" baseline="0" noProof="0" dirty="0">
              <a:ln>
                <a:noFill/>
              </a:ln>
              <a:solidFill>
                <a:schemeClr val="tx1"/>
              </a:solidFill>
              <a:effectLst/>
              <a:uLnTx/>
              <a:uFillTx/>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i="1" dirty="0" smtClean="0">
                <a:latin typeface="Cambria Math" pitchFamily="18" charset="0"/>
                <a:ea typeface="Cambria Math" pitchFamily="18" charset="0"/>
                <a:cs typeface="Times New Roman" pitchFamily="18" charset="0"/>
              </a:rPr>
              <a:t>d(z)</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d</a:t>
            </a:r>
            <a:r>
              <a:rPr lang="en-US" dirty="0" smtClean="0">
                <a:latin typeface="Times New Roman" pitchFamily="18" charset="0"/>
                <a:cs typeface="Times New Roman" pitchFamily="18" charset="0"/>
              </a:rPr>
              <a:t> are Gaussian distributed</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z</a:t>
            </a:r>
            <a:r>
              <a:rPr lang="en-US" dirty="0" smtClean="0">
                <a:latin typeface="Times New Roman" pitchFamily="18" charset="0"/>
                <a:cs typeface="Times New Roman" pitchFamily="18" charset="0"/>
              </a:rPr>
              <a:t> are error free</a:t>
            </a:r>
            <a:endParaRPr lang="en-US" dirty="0">
              <a:latin typeface="Times New Roman" pitchFamily="18" charset="0"/>
              <a:cs typeface="Times New Roman" pitchFamily="18" charset="0"/>
            </a:endParaRPr>
          </a:p>
        </p:txBody>
      </p:sp>
      <p:sp>
        <p:nvSpPr>
          <p:cNvPr id="4" name="Title 1"/>
          <p:cNvSpPr txBox="1">
            <a:spLocks/>
          </p:cNvSpPr>
          <p:nvPr/>
        </p:nvSpPr>
        <p:spPr>
          <a:xfrm>
            <a:off x="685800" y="3886200"/>
            <a:ext cx="8229600" cy="1935162"/>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z(d)</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z</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are Gaussian distributed</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are error free</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i="1" dirty="0" smtClean="0">
                <a:latin typeface="Cambria Math" pitchFamily="18" charset="0"/>
                <a:ea typeface="Cambria Math" pitchFamily="18" charset="0"/>
                <a:cs typeface="Times New Roman" pitchFamily="18" charset="0"/>
              </a:rPr>
              <a:t>d(z)</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d</a:t>
            </a:r>
            <a:r>
              <a:rPr lang="en-US" dirty="0" smtClean="0">
                <a:latin typeface="Times New Roman" pitchFamily="18" charset="0"/>
                <a:cs typeface="Times New Roman" pitchFamily="18" charset="0"/>
              </a:rPr>
              <a:t> are Gaussian distributed</a:t>
            </a:r>
            <a:br>
              <a:rPr lang="en-US" dirty="0" smtClean="0">
                <a:latin typeface="Times New Roman" pitchFamily="18" charset="0"/>
                <a:cs typeface="Times New Roman" pitchFamily="18" charset="0"/>
              </a:rPr>
            </a:br>
            <a:r>
              <a:rPr lang="en-US" i="1" dirty="0" smtClean="0">
                <a:latin typeface="Cambria Math" pitchFamily="18" charset="0"/>
                <a:ea typeface="Cambria Math" pitchFamily="18" charset="0"/>
                <a:cs typeface="Times New Roman" pitchFamily="18" charset="0"/>
              </a:rPr>
              <a:t>z</a:t>
            </a:r>
            <a:r>
              <a:rPr lang="en-US" dirty="0" smtClean="0">
                <a:latin typeface="Times New Roman" pitchFamily="18" charset="0"/>
                <a:cs typeface="Times New Roman" pitchFamily="18" charset="0"/>
              </a:rPr>
              <a:t> are error free</a:t>
            </a:r>
            <a:endParaRPr lang="en-US" dirty="0">
              <a:latin typeface="Times New Roman" pitchFamily="18" charset="0"/>
              <a:cs typeface="Times New Roman" pitchFamily="18" charset="0"/>
            </a:endParaRPr>
          </a:p>
        </p:txBody>
      </p:sp>
      <p:sp>
        <p:nvSpPr>
          <p:cNvPr id="4" name="Title 1"/>
          <p:cNvSpPr txBox="1">
            <a:spLocks/>
          </p:cNvSpPr>
          <p:nvPr/>
        </p:nvSpPr>
        <p:spPr>
          <a:xfrm>
            <a:off x="685800" y="3886200"/>
            <a:ext cx="8229600" cy="1935162"/>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z(d)</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z</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are Gaussian distributed</a:t>
            </a:r>
            <a:b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b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 are error free</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6" name="Rectangle 5"/>
          <p:cNvSpPr/>
          <p:nvPr/>
        </p:nvSpPr>
        <p:spPr>
          <a:xfrm>
            <a:off x="3581400" y="2895600"/>
            <a:ext cx="2286000" cy="584775"/>
          </a:xfrm>
          <a:prstGeom prst="rect">
            <a:avLst/>
          </a:prstGeom>
        </p:spPr>
        <p:txBody>
          <a:bodyPr wrap="square">
            <a:spAutoFit/>
          </a:bodyPr>
          <a:lstStyle/>
          <a:p>
            <a:r>
              <a:rPr lang="en-US" sz="3200" dirty="0" smtClean="0">
                <a:solidFill>
                  <a:srgbClr val="FF0000"/>
                </a:solidFill>
                <a:latin typeface="Times New Roman" pitchFamily="18" charset="0"/>
                <a:cs typeface="Times New Roman" pitchFamily="18" charset="0"/>
              </a:rPr>
              <a:t>not the same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lstStyle/>
          <a:p>
            <a:r>
              <a:rPr lang="en-US" dirty="0" smtClean="0">
                <a:latin typeface="Times New Roman" pitchFamily="18" charset="0"/>
                <a:cs typeface="Times New Roman" pitchFamily="18" charset="0"/>
              </a:rPr>
              <a:t>lesson learned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3581400"/>
            <a:ext cx="8229600" cy="1143000"/>
          </a:xfrm>
        </p:spPr>
        <p:txBody>
          <a:bodyPr/>
          <a:lstStyle/>
          <a:p>
            <a:pPr algn="ctr">
              <a:buNone/>
            </a:pPr>
            <a:r>
              <a:rPr lang="en-US" dirty="0" smtClean="0">
                <a:latin typeface="Times New Roman" pitchFamily="18" charset="0"/>
                <a:cs typeface="Times New Roman" pitchFamily="18" charset="0"/>
              </a:rPr>
              <a:t>you must properly account for how the noise is distributed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7967</TotalTime>
  <Words>3045</Words>
  <Application>Microsoft Office PowerPoint</Application>
  <PresentationFormat>On-screen Show (4:3)</PresentationFormat>
  <Paragraphs>396</Paragraphs>
  <Slides>46</Slides>
  <Notes>41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Lecture 14   Nonlinear Problems Grid Search and Monte Carlo Methods </vt:lpstr>
      <vt:lpstr>Syllabus</vt:lpstr>
      <vt:lpstr>Purpose of the Lecture</vt:lpstr>
      <vt:lpstr>Part 1   two issue related to probability  not limited to nonlinear problems but they tend to arise there a lot   </vt:lpstr>
      <vt:lpstr>issue #1   distribution of the data matters</vt:lpstr>
      <vt:lpstr>d(z) vs. z(d)</vt:lpstr>
      <vt:lpstr>d(z) d are Gaussian distributed z are error free</vt:lpstr>
      <vt:lpstr>d(z) d are Gaussian distributed z are error free</vt:lpstr>
      <vt:lpstr>lesson learned</vt:lpstr>
      <vt:lpstr>issue #2   mean and maximum likelihood point can change under reparameterization</vt:lpstr>
      <vt:lpstr>Slide 11</vt:lpstr>
      <vt:lpstr>Slide 12</vt:lpstr>
      <vt:lpstr>Slide 13</vt:lpstr>
      <vt:lpstr>Slide 14</vt:lpstr>
      <vt:lpstr>right way</vt:lpstr>
      <vt:lpstr>Part 2  linearizing transformations   </vt:lpstr>
      <vt:lpstr>Non-Linear Inverse Problem</vt:lpstr>
      <vt:lpstr>Non-Linear Inverse Problem</vt:lpstr>
      <vt:lpstr>an example</vt:lpstr>
      <vt:lpstr>Slide 20</vt:lpstr>
      <vt:lpstr>again measurement error is being treated inconsistently  if d is Gaussian-distributed  then d’ is not  so why are we using least-squares?</vt:lpstr>
      <vt:lpstr>we should really use a technique appropriate for the new error ...   ... but then a linearizing transformation is not really much of a simplification</vt:lpstr>
      <vt:lpstr>non-uniqueness</vt:lpstr>
      <vt:lpstr>Slide 24</vt:lpstr>
      <vt:lpstr>linearizing transformation m’1= m12  and  m’2=m1m2   di = m’1 + m’2 zi</vt:lpstr>
      <vt:lpstr>linearizing transformation m’1= m12  and  m’2=m1m2   di = m’1 + m’2 zi</vt:lpstr>
      <vt:lpstr>linear Gaussian problems have well-understood non-uniqueness</vt:lpstr>
      <vt:lpstr>Slide 28</vt:lpstr>
      <vt:lpstr>a nonlinear Gaussian problems can be non-unique in a variety of ways</vt:lpstr>
      <vt:lpstr>Slide 30</vt:lpstr>
      <vt:lpstr>Part 3  the grid search method  </vt:lpstr>
      <vt:lpstr>sample inverse problem</vt:lpstr>
      <vt:lpstr>strategy</vt:lpstr>
      <vt:lpstr>Slide 34</vt:lpstr>
      <vt:lpstr>to be effective</vt:lpstr>
      <vt:lpstr>MatLab</vt:lpstr>
      <vt:lpstr>Slide 37</vt:lpstr>
      <vt:lpstr>Slide 38</vt:lpstr>
      <vt:lpstr>Definition of Error for non-Gaussian statistcis</vt:lpstr>
      <vt:lpstr>Part 4  the Monte Carlo method  </vt:lpstr>
      <vt:lpstr>strategy</vt:lpstr>
      <vt:lpstr>Slide 42</vt:lpstr>
      <vt:lpstr>advantages over a grid search</vt:lpstr>
      <vt:lpstr>disadvantages</vt:lpstr>
      <vt:lpstr>MatLab</vt:lpstr>
      <vt:lpstr>Slide 46</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600</cp:revision>
  <dcterms:created xsi:type="dcterms:W3CDTF">2011-08-18T12:44:59Z</dcterms:created>
  <dcterms:modified xsi:type="dcterms:W3CDTF">2011-10-24T18:12:49Z</dcterms:modified>
</cp:coreProperties>
</file>