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66" r:id="rId4"/>
    <p:sldId id="321" r:id="rId5"/>
    <p:sldId id="292" r:id="rId6"/>
    <p:sldId id="320" r:id="rId7"/>
    <p:sldId id="324" r:id="rId8"/>
    <p:sldId id="325" r:id="rId9"/>
    <p:sldId id="326" r:id="rId10"/>
    <p:sldId id="327" r:id="rId11"/>
    <p:sldId id="328" r:id="rId12"/>
    <p:sldId id="329" r:id="rId13"/>
    <p:sldId id="353" r:id="rId14"/>
    <p:sldId id="354" r:id="rId15"/>
    <p:sldId id="331" r:id="rId16"/>
    <p:sldId id="330" r:id="rId17"/>
    <p:sldId id="332" r:id="rId18"/>
    <p:sldId id="355" r:id="rId19"/>
    <p:sldId id="333" r:id="rId20"/>
    <p:sldId id="334" r:id="rId21"/>
    <p:sldId id="335" r:id="rId22"/>
    <p:sldId id="356" r:id="rId23"/>
    <p:sldId id="322" r:id="rId24"/>
    <p:sldId id="341" r:id="rId25"/>
    <p:sldId id="270" r:id="rId26"/>
    <p:sldId id="348" r:id="rId27"/>
    <p:sldId id="349" r:id="rId28"/>
    <p:sldId id="350" r:id="rId29"/>
    <p:sldId id="351" r:id="rId30"/>
    <p:sldId id="352" r:id="rId31"/>
    <p:sldId id="340" r:id="rId32"/>
    <p:sldId id="336" r:id="rId33"/>
    <p:sldId id="337" r:id="rId34"/>
    <p:sldId id="338" r:id="rId35"/>
    <p:sldId id="357" r:id="rId36"/>
    <p:sldId id="342" r:id="rId37"/>
    <p:sldId id="339" r:id="rId38"/>
    <p:sldId id="323" r:id="rId39"/>
    <p:sldId id="343" r:id="rId40"/>
    <p:sldId id="344" r:id="rId41"/>
    <p:sldId id="345" r:id="rId42"/>
    <p:sldId id="346" r:id="rId43"/>
    <p:sldId id="34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49" autoAdjust="0"/>
  </p:normalViewPr>
  <p:slideViewPr>
    <p:cSldViewPr>
      <p:cViewPr varScale="1">
        <p:scale>
          <a:sx n="63" d="100"/>
          <a:sy n="63" d="100"/>
        </p:scale>
        <p:origin x="-137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3586-B8EA-4C3A-8DAE-D42D42A93AB4}" type="datetimeFigureOut">
              <a:rPr lang="en-US" smtClean="0"/>
              <a:pPr/>
              <a:t>10/31/2011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C30AA-43CA-42E7-B15D-4F2AC4A1E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a:t>
            </a:r>
            <a:r>
              <a:rPr lang="en-US" baseline="0" dirty="0" smtClean="0"/>
              <a:t> third of three lectures on solving non-linear problems.</a:t>
            </a:r>
          </a:p>
          <a:p>
            <a:r>
              <a:rPr lang="en-US" baseline="0" dirty="0" smtClean="0"/>
              <a:t>Today’s method, simulated annealing, is more conceptually subtle than previous methods,</a:t>
            </a:r>
          </a:p>
          <a:p>
            <a:r>
              <a:rPr lang="en-US" baseline="0" dirty="0" smtClean="0"/>
              <a:t>but is algebraically straightforward.</a:t>
            </a:r>
          </a:p>
          <a:p>
            <a:r>
              <a:rPr lang="en-US" baseline="0" dirty="0" smtClean="0"/>
              <a:t>We also discuss a </a:t>
            </a:r>
            <a:r>
              <a:rPr lang="en-US" baseline="0" dirty="0" err="1" smtClean="0"/>
              <a:t>technque</a:t>
            </a:r>
            <a:r>
              <a:rPr lang="en-US" baseline="0" dirty="0" smtClean="0"/>
              <a:t> for computing </a:t>
            </a:r>
            <a:r>
              <a:rPr lang="en-US" baseline="0" dirty="0" err="1" smtClean="0"/>
              <a:t>conficence</a:t>
            </a:r>
            <a:r>
              <a:rPr lang="en-US" baseline="0" dirty="0" smtClean="0"/>
              <a:t> intervals that works well for nonlinear problems.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now decide</a:t>
            </a:r>
            <a:r>
              <a:rPr lang="en-US" baseline="0" dirty="0" smtClean="0"/>
              <a:t> whether or not to accept this trial solution as the new “current” </a:t>
            </a:r>
            <a:r>
              <a:rPr lang="en-US" baseline="0" dirty="0" err="1" smtClean="0"/>
              <a:t>colution</a:t>
            </a:r>
            <a:r>
              <a:rPr lang="en-US" baseline="0" dirty="0" smtClean="0"/>
              <a:t>.</a:t>
            </a:r>
          </a:p>
          <a:p>
            <a:r>
              <a:rPr lang="en-US" baseline="0" dirty="0" smtClean="0"/>
              <a:t>If it has better error, we always accept it.</a:t>
            </a:r>
          </a:p>
          <a:p>
            <a:r>
              <a:rPr lang="en-US" baseline="0" dirty="0" smtClean="0"/>
              <a:t>If it has worse error, we SOMETIMES accept it.</a:t>
            </a:r>
          </a:p>
          <a:p>
            <a:r>
              <a:rPr lang="en-US" baseline="0" dirty="0" smtClean="0"/>
              <a:t>The probability of acceptance depends on how much worse the error is.</a:t>
            </a:r>
          </a:p>
          <a:p>
            <a:r>
              <a:rPr lang="en-US" baseline="0" dirty="0" smtClean="0"/>
              <a:t>We accept it more frequently if its just a little worse than if it’s a lot worse.</a:t>
            </a:r>
          </a:p>
          <a:p>
            <a:r>
              <a:rPr lang="en-US" baseline="0" dirty="0" smtClean="0"/>
              <a:t>But the rate of acceptance also depends on a parameter T.</a:t>
            </a:r>
            <a:br>
              <a:rPr lang="en-US" baseline="0" dirty="0" smtClean="0"/>
            </a:br>
            <a:r>
              <a:rPr lang="en-US" baseline="0" dirty="0" smtClean="0"/>
              <a:t>Does this acceptance formula look familiar?  We encountered it before.  Where?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a:t>
            </a:r>
            <a:r>
              <a:rPr lang="en-US" baseline="0" dirty="0" smtClean="0"/>
              <a:t> T, we always accept a worse error solution.</a:t>
            </a:r>
          </a:p>
          <a:p>
            <a:r>
              <a:rPr lang="en-US" baseline="0" dirty="0" smtClean="0"/>
              <a:t>The error is never used.</a:t>
            </a:r>
          </a:p>
          <a:p>
            <a:r>
              <a:rPr lang="en-US" baseline="0" dirty="0" smtClean="0"/>
              <a:t>The solution wanders around (that’s the random walk),</a:t>
            </a:r>
          </a:p>
          <a:p>
            <a:r>
              <a:rPr lang="en-US" baseline="0" dirty="0" smtClean="0"/>
              <a:t>but nowhere in particular.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Small T, we almost never accept a worse error</a:t>
            </a:r>
            <a:r>
              <a:rPr lang="en-US" baseline="0" dirty="0" smtClean="0"/>
              <a:t> solution.</a:t>
            </a:r>
          </a:p>
          <a:p>
            <a:r>
              <a:rPr lang="en-US" baseline="0" dirty="0" smtClean="0"/>
              <a:t>In this case, the error tends to decrease.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intermediate T is  most interesting.</a:t>
            </a:r>
          </a:p>
          <a:p>
            <a:r>
              <a:rPr lang="en-US" dirty="0" smtClean="0"/>
              <a:t>The process is mostly</a:t>
            </a:r>
            <a:r>
              <a:rPr lang="en-US" baseline="0" dirty="0" smtClean="0"/>
              <a:t> directed,</a:t>
            </a:r>
            <a:endParaRPr lang="en-US" dirty="0" smtClean="0"/>
          </a:p>
          <a:p>
            <a:r>
              <a:rPr lang="en-US" dirty="0" smtClean="0"/>
              <a:t>but we</a:t>
            </a:r>
            <a:r>
              <a:rPr lang="en-US" baseline="0" dirty="0" smtClean="0"/>
              <a:t> occasionally allow some worse solutions.</a:t>
            </a:r>
          </a:p>
          <a:p>
            <a:r>
              <a:rPr lang="en-US" baseline="0" dirty="0" smtClean="0"/>
              <a:t>Why would we ever want to do that?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Random</a:t>
            </a:r>
            <a:r>
              <a:rPr lang="en-US" baseline="0" dirty="0" smtClean="0"/>
              <a:t> walk going nowhere in particular.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Directed random walk, always heading downhill, but not</a:t>
            </a:r>
            <a:r>
              <a:rPr lang="en-US" baseline="0" dirty="0" smtClean="0"/>
              <a:t> necessarily straight downhill.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on needs a schedule</a:t>
            </a:r>
            <a:r>
              <a:rPr lang="en-US" baseline="0" dirty="0" smtClean="0"/>
              <a:t> of how to change T from one iteration to another.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the beginning,</a:t>
            </a:r>
            <a:r>
              <a:rPr lang="en-US" baseline="0" dirty="0" smtClean="0"/>
              <a:t> you can jump out of deep local minima.</a:t>
            </a:r>
          </a:p>
          <a:p>
            <a:r>
              <a:rPr lang="en-US" baseline="0" dirty="0" smtClean="0"/>
              <a:t>Towards the end, you can jump out of little global minima.</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metallurgy, annealing improves the texture of the metal, by allowing uniformly-sized</a:t>
            </a:r>
          </a:p>
          <a:p>
            <a:r>
              <a:rPr lang="en-US" baseline="0" dirty="0" smtClean="0"/>
              <a:t>crystals to grow.  The process is to heat the metal up very hot, and then slowly cool it.</a:t>
            </a:r>
          </a:p>
          <a:p>
            <a:r>
              <a:rPr lang="en-US" baseline="0" dirty="0" smtClean="0"/>
              <a:t>At first the atoms jiggle around randomly.</a:t>
            </a:r>
          </a:p>
          <a:p>
            <a:r>
              <a:rPr lang="en-US" baseline="0" dirty="0" smtClean="0"/>
              <a:t>But as the material becomes cooler, they tend to fall into a regular configuration</a:t>
            </a:r>
          </a:p>
          <a:p>
            <a:r>
              <a:rPr lang="en-US" baseline="0" dirty="0" smtClean="0"/>
              <a:t>that represents a minimum energy state.</a:t>
            </a:r>
          </a:p>
          <a:p>
            <a:r>
              <a:rPr lang="en-US" baseline="0" dirty="0" smtClean="0"/>
              <a:t>Thus they are naturally minimizing a function – the energy function.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“Temperature” is merely lingo.</a:t>
            </a:r>
            <a:endParaRPr lang="en-US" baseline="0" dirty="0" smtClean="0"/>
          </a:p>
          <a:p>
            <a:r>
              <a:rPr lang="en-US" baseline="0" dirty="0" smtClean="0"/>
              <a:t>T is just a parameter.  It has nothing to do with the “physical quantity” called “temperature”.</a:t>
            </a:r>
            <a:endParaRPr lang="en-US" dirty="0" smtClean="0"/>
          </a:p>
        </p:txBody>
      </p:sp>
      <p:sp>
        <p:nvSpPr>
          <p:cNvPr id="4" name="Slide Number Placeholder 3"/>
          <p:cNvSpPr>
            <a:spLocks noGrp="1"/>
          </p:cNvSpPr>
          <p:nvPr>
            <p:ph type="sldNum" sz="quarter" idx="10"/>
          </p:nvPr>
        </p:nvSpPr>
        <p:spPr/>
        <p:txBody>
          <a:bodyPr/>
          <a:lstStyle/>
          <a:p>
            <a:fld id="{909C30AA-43CA-42E7-B15D-4F2AC4A1EFAC}"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section introduces a new method for solving nonlinear problems is developed and applied.</a:t>
            </a:r>
          </a:p>
          <a:p>
            <a:r>
              <a:rPr lang="en-US" baseline="0" dirty="0" smtClean="0"/>
              <a:t>The second introduces a new way to compute confidence intervals.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should recall</a:t>
            </a:r>
            <a:r>
              <a:rPr lang="en-US" baseline="0" dirty="0" smtClean="0"/>
              <a:t> that Metropolis-Hastings is an algorithms for producing realizations of an arbitrary </a:t>
            </a:r>
            <a:r>
              <a:rPr lang="en-US" baseline="0" dirty="0" err="1" smtClean="0"/>
              <a:t>p.d.f</a:t>
            </a:r>
            <a:r>
              <a:rPr lang="en-US" baseline="0" dirty="0" smtClean="0"/>
              <a:t>.</a:t>
            </a:r>
          </a:p>
          <a:p>
            <a:r>
              <a:rPr lang="en-US" baseline="0" dirty="0" smtClean="0"/>
              <a:t>We are merely applying it to produce realizations of this distribution (called the </a:t>
            </a:r>
            <a:r>
              <a:rPr lang="en-US" baseline="0" dirty="0" err="1" smtClean="0"/>
              <a:t>Boltzman</a:t>
            </a:r>
            <a:r>
              <a:rPr lang="en-US" baseline="0" dirty="0" smtClean="0"/>
              <a:t> distribution).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first, at</a:t>
            </a:r>
            <a:r>
              <a:rPr lang="en-US" baseline="0" dirty="0" smtClean="0"/>
              <a:t> high T, we are sampling a distribution that is very wide, but which</a:t>
            </a:r>
          </a:p>
          <a:p>
            <a:r>
              <a:rPr lang="en-US" baseline="0" dirty="0" smtClean="0"/>
              <a:t>   has the a maximum likelihood point at the point (in the space of m) where the error is minimized.</a:t>
            </a:r>
          </a:p>
          <a:p>
            <a:r>
              <a:rPr lang="en-US" baseline="0" dirty="0" smtClean="0"/>
              <a:t>But as T decreases, the distribution becomes narrower and narrower, but always with the same </a:t>
            </a:r>
          </a:p>
          <a:p>
            <a:r>
              <a:rPr lang="en-US" baseline="0" dirty="0" smtClean="0"/>
              <a:t>   maximum likelihood point.</a:t>
            </a:r>
          </a:p>
          <a:p>
            <a:r>
              <a:rPr lang="en-US" baseline="0" dirty="0" smtClean="0"/>
              <a:t>When the temperature is very low, the </a:t>
            </a:r>
            <a:r>
              <a:rPr lang="en-US" baseline="0" dirty="0" err="1" smtClean="0"/>
              <a:t>p.d.f</a:t>
            </a:r>
            <a:r>
              <a:rPr lang="en-US" baseline="0" dirty="0" smtClean="0"/>
              <a:t>. is </a:t>
            </a:r>
            <a:r>
              <a:rPr lang="en-US" baseline="0" dirty="0" err="1" smtClean="0"/>
              <a:t>negledibly</a:t>
            </a:r>
            <a:r>
              <a:rPr lang="en-US" baseline="0" dirty="0" smtClean="0"/>
              <a:t> wide.</a:t>
            </a:r>
          </a:p>
          <a:p>
            <a:r>
              <a:rPr lang="en-US" baseline="0" dirty="0" smtClean="0"/>
              <a:t>All m’s are essentially equal to the maximum likelihood point.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Note that the method successfully</a:t>
            </a:r>
            <a:r>
              <a:rPr lang="en-US" sz="1200" baseline="0" dirty="0" smtClean="0">
                <a:latin typeface="Times New Roman" pitchFamily="18" charset="0"/>
                <a:cs typeface="Times New Roman" pitchFamily="18" charset="0"/>
              </a:rPr>
              <a:t> jumped out of the local minimum.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This behavior is not guaranteed, but usually happens.</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9.14. Simulated annealing  is used to solve the same non-linear curve fitting problem as in Figure 9.5. (A) The observed data (black circles) are computed from the true data (black curve) by adding random noise.  The predicted data (red curve) are based on the results of the method.  (B) Error surface (colors), showing true solution (green circle), and a series of solutions (white circles connected by red lines) determined by the method. (C) Plot of error,</a:t>
            </a:r>
            <a:r>
              <a:rPr lang="en-US" sz="1200" i="1" dirty="0" smtClean="0">
                <a:latin typeface="Cambria Math" pitchFamily="18" charset="0"/>
                <a:ea typeface="Cambria Math" pitchFamily="18" charset="0"/>
                <a:cs typeface="Times New Roman" pitchFamily="18" charset="0"/>
              </a:rPr>
              <a:t> E</a:t>
            </a:r>
            <a:r>
              <a:rPr lang="en-US" sz="1200" dirty="0" smtClean="0">
                <a:latin typeface="Times New Roman" pitchFamily="18" charset="0"/>
                <a:cs typeface="Times New Roman" pitchFamily="18" charset="0"/>
              </a:rPr>
              <a:t>, and model parameters,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and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as a function of iteration number.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gda09_16.</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Three</a:t>
            </a:r>
            <a:r>
              <a:rPr lang="en-US" baseline="0" dirty="0" smtClean="0"/>
              <a:t> things happen in the loop.</a:t>
            </a:r>
          </a:p>
          <a:p>
            <a:r>
              <a:rPr lang="en-US" baseline="0" dirty="0" smtClean="0"/>
              <a:t>Temperature is calculated according to a decreasing schedule.</a:t>
            </a:r>
          </a:p>
          <a:p>
            <a:r>
              <a:rPr lang="en-US" baseline="0" dirty="0" smtClean="0"/>
              <a:t>A trial set of model parameters are computed, and its error is computed.</a:t>
            </a:r>
          </a:p>
          <a:p>
            <a:r>
              <a:rPr lang="en-US" baseline="0" dirty="0" smtClean="0"/>
              <a:t>and</a:t>
            </a:r>
          </a:p>
          <a:p>
            <a:r>
              <a:rPr lang="en-US" baseline="0" dirty="0" smtClean="0"/>
              <a:t>The trial solution is accept or not, according to the Metropolis-Hastings acceptance criterion.</a:t>
            </a:r>
          </a:p>
        </p:txBody>
      </p:sp>
      <p:sp>
        <p:nvSpPr>
          <p:cNvPr id="4" name="Slide Number Placeholder 3"/>
          <p:cNvSpPr>
            <a:spLocks noGrp="1"/>
          </p:cNvSpPr>
          <p:nvPr>
            <p:ph type="sldNum" sz="quarter" idx="10"/>
          </p:nvPr>
        </p:nvSpPr>
        <p:spPr/>
        <p:txBody>
          <a:bodyPr/>
          <a:lstStyle/>
          <a:p>
            <a:fld id="{909C30AA-43CA-42E7-B15D-4F2AC4A1EFAC}"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this section we return to the matter of computing confidence intervals.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basic idea from probability theory</a:t>
            </a:r>
            <a:r>
              <a:rPr lang="en-US" baseline="0" dirty="0" smtClean="0"/>
              <a:t> is that</a:t>
            </a:r>
          </a:p>
          <a:p>
            <a:r>
              <a:rPr lang="en-US" baseline="0" dirty="0" smtClean="0"/>
              <a:t>noise in the data propagates to uncertainty in the estimate of the model parameters.</a:t>
            </a:r>
          </a:p>
          <a:p>
            <a:r>
              <a:rPr lang="en-US" baseline="0" dirty="0" smtClean="0"/>
              <a:t>Since an estimate of the model parameters is a function of the data,</a:t>
            </a:r>
          </a:p>
          <a:p>
            <a:r>
              <a:rPr lang="en-US" baseline="0" dirty="0" smtClean="0"/>
              <a:t>and functions of random variables are themselves random variables.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we could calculate the </a:t>
            </a:r>
            <a:r>
              <a:rPr lang="en-US" baseline="0" dirty="0" err="1" smtClean="0"/>
              <a:t>p.d.f</a:t>
            </a:r>
            <a:r>
              <a:rPr lang="en-US" baseline="0" dirty="0" smtClean="0"/>
              <a:t>. of the model parameters,</a:t>
            </a:r>
          </a:p>
          <a:p>
            <a:r>
              <a:rPr lang="en-US" baseline="0" dirty="0" smtClean="0"/>
              <a:t>we could easily work out confidence intervals,</a:t>
            </a:r>
          </a:p>
          <a:p>
            <a:r>
              <a:rPr lang="en-US" baseline="0" dirty="0" smtClean="0"/>
              <a:t>by defining the 2.5% tails of the </a:t>
            </a:r>
            <a:r>
              <a:rPr lang="en-US" baseline="0" dirty="0" err="1" smtClean="0"/>
              <a:t>p.d.f</a:t>
            </a:r>
            <a:r>
              <a:rPr lang="en-US" baseline="0" dirty="0" smtClean="0"/>
              <a:t>.</a:t>
            </a:r>
          </a:p>
        </p:txBody>
      </p:sp>
      <p:sp>
        <p:nvSpPr>
          <p:cNvPr id="4" name="Slide Number Placeholder 3"/>
          <p:cNvSpPr>
            <a:spLocks noGrp="1"/>
          </p:cNvSpPr>
          <p:nvPr>
            <p:ph type="sldNum" sz="quarter" idx="10"/>
          </p:nvPr>
        </p:nvSpPr>
        <p:spPr/>
        <p:txBody>
          <a:bodyPr/>
          <a:lstStyle/>
          <a:p>
            <a:fld id="{909C30AA-43CA-42E7-B15D-4F2AC4A1EFAC}"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know how to do this for</a:t>
            </a:r>
            <a:r>
              <a:rPr lang="en-US" baseline="0" dirty="0" smtClean="0"/>
              <a:t> a linear Gaussian theory.</a:t>
            </a:r>
          </a:p>
          <a:p>
            <a:r>
              <a:rPr lang="en-US" baseline="0" dirty="0" smtClean="0"/>
              <a:t>Because a linear function of a Gaussian-distributed random variable is another Gaussian-distributed random variable,</a:t>
            </a:r>
          </a:p>
          <a:p>
            <a:r>
              <a:rPr lang="en-US" baseline="0" dirty="0" smtClean="0"/>
              <a:t>with covariance that can be calculated via a simple rule.</a:t>
            </a:r>
          </a:p>
          <a:p>
            <a:r>
              <a:rPr lang="en-US" baseline="0" dirty="0" smtClean="0"/>
              <a:t>And we know that plus-minus two sigma encloses 95% of the probability,</a:t>
            </a:r>
          </a:p>
          <a:p>
            <a:r>
              <a:rPr lang="en-US" baseline="0" dirty="0" smtClean="0"/>
              <a:t>for a Gaussian-distributed variable.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the non-linear case,</a:t>
            </a:r>
          </a:p>
          <a:p>
            <a:r>
              <a:rPr lang="en-US" baseline="0" dirty="0" smtClean="0"/>
              <a:t>we could make an estimate based on the </a:t>
            </a:r>
            <a:r>
              <a:rPr lang="en-US" baseline="0" dirty="0" err="1" smtClean="0"/>
              <a:t>linearized</a:t>
            </a:r>
            <a:r>
              <a:rPr lang="en-US" baseline="0" dirty="0" smtClean="0"/>
              <a:t> data kernel.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 the linearization</a:t>
            </a:r>
            <a:r>
              <a:rPr lang="en-US" baseline="0" dirty="0" smtClean="0"/>
              <a:t> is not valid far from the peak of the distribution,</a:t>
            </a:r>
          </a:p>
          <a:p>
            <a:r>
              <a:rPr lang="en-US" baseline="0" dirty="0" smtClean="0"/>
              <a:t>and its just that part – the tails – that are important to get right when dealing with confidence intervals.</a:t>
            </a:r>
          </a:p>
          <a:p>
            <a:r>
              <a:rPr lang="en-US" baseline="0" dirty="0" smtClean="0"/>
              <a:t>Furthermore, we need the </a:t>
            </a:r>
            <a:r>
              <a:rPr lang="en-US" baseline="0" dirty="0" err="1" smtClean="0"/>
              <a:t>linearized</a:t>
            </a:r>
            <a:r>
              <a:rPr lang="en-US" baseline="0" dirty="0" smtClean="0"/>
              <a:t> data kernel.  Thus may be tough to calculate, and would</a:t>
            </a:r>
          </a:p>
          <a:p>
            <a:r>
              <a:rPr lang="en-US" baseline="0" dirty="0" smtClean="0"/>
              <a:t>   not be available if we solved the problem by, say, a grid search.</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Annealing:</a:t>
            </a:r>
            <a:r>
              <a:rPr lang="en-US" baseline="0" dirty="0" smtClean="0"/>
              <a:t> Metallurgical term for a type of heat treating of metals.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Hence an alternative method is needed.</a:t>
            </a:r>
          </a:p>
          <a:p>
            <a:r>
              <a:rPr lang="en-US" baseline="0" dirty="0" smtClean="0"/>
              <a:t>If we had a big set of “repeat datasets”</a:t>
            </a:r>
          </a:p>
          <a:p>
            <a:r>
              <a:rPr lang="en-US" baseline="0" dirty="0" smtClean="0"/>
              <a:t>we could approach the problem empirically.</a:t>
            </a:r>
          </a:p>
          <a:p>
            <a:r>
              <a:rPr lang="en-US" baseline="0" dirty="0" smtClean="0"/>
              <a:t>Of course, usually we don’t have repeat experiments, but rather only one.</a:t>
            </a:r>
          </a:p>
        </p:txBody>
      </p:sp>
      <p:sp>
        <p:nvSpPr>
          <p:cNvPr id="4" name="Slide Number Placeholder 3"/>
          <p:cNvSpPr>
            <a:spLocks noGrp="1"/>
          </p:cNvSpPr>
          <p:nvPr>
            <p:ph type="sldNum" sz="quarter" idx="10"/>
          </p:nvPr>
        </p:nvSpPr>
        <p:spPr/>
        <p:txBody>
          <a:bodyPr/>
          <a:lstStyle/>
          <a:p>
            <a:fld id="{FD466815-0D95-47C5-9249-8299F627C374}"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bootstrap method creates approximate repeat datasets.</a:t>
            </a:r>
          </a:p>
          <a:p>
            <a:r>
              <a:rPr lang="en-US" baseline="0" dirty="0" smtClean="0"/>
              <a:t>The key is “random </a:t>
            </a:r>
            <a:r>
              <a:rPr lang="en-US" baseline="0" dirty="0" err="1" smtClean="0"/>
              <a:t>resampling</a:t>
            </a:r>
            <a:r>
              <a:rPr lang="en-US" baseline="0" dirty="0" smtClean="0"/>
              <a:t> with duplications”</a:t>
            </a:r>
          </a:p>
          <a:p>
            <a:r>
              <a:rPr lang="en-US" baseline="0" dirty="0" smtClean="0"/>
              <a:t>as described in the next few slides.</a:t>
            </a:r>
          </a:p>
        </p:txBody>
      </p:sp>
      <p:sp>
        <p:nvSpPr>
          <p:cNvPr id="4" name="Slide Number Placeholder 3"/>
          <p:cNvSpPr>
            <a:spLocks noGrp="1"/>
          </p:cNvSpPr>
          <p:nvPr>
            <p:ph type="sldNum" sz="quarter" idx="10"/>
          </p:nvPr>
        </p:nvSpPr>
        <p:spPr/>
        <p:txBody>
          <a:bodyPr/>
          <a:lstStyle/>
          <a:p>
            <a:fld id="{FD466815-0D95-47C5-9249-8299F627C374}"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Point out that this data set consists of a single column of data with 6 rows.</a:t>
            </a:r>
          </a:p>
          <a:p>
            <a:r>
              <a:rPr lang="en-US" baseline="0" dirty="0" smtClean="0"/>
              <a:t>The </a:t>
            </a:r>
            <a:r>
              <a:rPr lang="en-US" baseline="0" dirty="0" err="1" smtClean="0"/>
              <a:t>resampled</a:t>
            </a:r>
            <a:r>
              <a:rPr lang="en-US" baseline="0" dirty="0" smtClean="0"/>
              <a:t> data set also has 6 rows.</a:t>
            </a:r>
          </a:p>
          <a:p>
            <a:r>
              <a:rPr lang="en-US" baseline="0" dirty="0" smtClean="0"/>
              <a:t>Each row of the </a:t>
            </a:r>
            <a:r>
              <a:rPr lang="en-US" baseline="0" dirty="0" err="1" smtClean="0"/>
              <a:t>resampled</a:t>
            </a:r>
            <a:r>
              <a:rPr lang="en-US" baseline="0" dirty="0" smtClean="0"/>
              <a:t> data set matches an entry somewhere in the original dataset.</a:t>
            </a:r>
          </a:p>
          <a:p>
            <a:r>
              <a:rPr lang="en-US" baseline="0" dirty="0" smtClean="0"/>
              <a:t>But the order is scrambled and there are repeats.</a:t>
            </a:r>
          </a:p>
        </p:txBody>
      </p:sp>
      <p:sp>
        <p:nvSpPr>
          <p:cNvPr id="4" name="Slide Number Placeholder 3"/>
          <p:cNvSpPr>
            <a:spLocks noGrp="1"/>
          </p:cNvSpPr>
          <p:nvPr>
            <p:ph type="sldNum" sz="quarter" idx="10"/>
          </p:nvPr>
        </p:nvSpPr>
        <p:spPr/>
        <p:txBody>
          <a:bodyPr/>
          <a:lstStyle/>
          <a:p>
            <a:fld id="{FD466815-0D95-47C5-9249-8299F627C374}"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(red) randomly choose a row of the original dataset</a:t>
            </a:r>
          </a:p>
          <a:p>
            <a:r>
              <a:rPr lang="en-US" baseline="0" dirty="0" smtClean="0"/>
              <a:t>(blue) copy to the next available row of the </a:t>
            </a:r>
            <a:r>
              <a:rPr lang="en-US" baseline="0" dirty="0" err="1" smtClean="0"/>
              <a:t>resampled</a:t>
            </a:r>
            <a:r>
              <a:rPr lang="en-US" baseline="0" dirty="0" smtClean="0"/>
              <a:t> dataset</a:t>
            </a:r>
          </a:p>
        </p:txBody>
      </p:sp>
      <p:sp>
        <p:nvSpPr>
          <p:cNvPr id="4" name="Slide Number Placeholder 3"/>
          <p:cNvSpPr>
            <a:spLocks noGrp="1"/>
          </p:cNvSpPr>
          <p:nvPr>
            <p:ph type="sldNum" sz="quarter" idx="10"/>
          </p:nvPr>
        </p:nvSpPr>
        <p:spPr/>
        <p:txBody>
          <a:bodyPr/>
          <a:lstStyle/>
          <a:p>
            <a:fld id="{FD466815-0D95-47C5-9249-8299F627C374}"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Point out the repeats.</a:t>
            </a:r>
          </a:p>
        </p:txBody>
      </p:sp>
      <p:sp>
        <p:nvSpPr>
          <p:cNvPr id="4" name="Slide Number Placeholder 3"/>
          <p:cNvSpPr>
            <a:spLocks noGrp="1"/>
          </p:cNvSpPr>
          <p:nvPr>
            <p:ph type="sldNum" sz="quarter" idx="10"/>
          </p:nvPr>
        </p:nvSpPr>
        <p:spPr/>
        <p:txBody>
          <a:bodyPr/>
          <a:lstStyle/>
          <a:p>
            <a:fld id="{FD466815-0D95-47C5-9249-8299F627C374}"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the </a:t>
            </a:r>
            <a:r>
              <a:rPr lang="en-US" dirty="0" err="1" smtClean="0"/>
              <a:t>MatLab</a:t>
            </a:r>
            <a:r>
              <a:rPr lang="en-US" baseline="0" dirty="0" smtClean="0"/>
              <a:t> code for </a:t>
            </a:r>
            <a:r>
              <a:rPr lang="en-US" baseline="0" dirty="0" err="1" smtClean="0"/>
              <a:t>resampling</a:t>
            </a:r>
            <a:r>
              <a:rPr lang="en-US" baseline="0" dirty="0" smtClean="0"/>
              <a:t>.</a:t>
            </a:r>
          </a:p>
          <a:p>
            <a:r>
              <a:rPr lang="en-US" baseline="0" dirty="0" smtClean="0"/>
              <a:t>Pretty trivial.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A graphical (and hand-waving)  interpretation</a:t>
            </a:r>
            <a:r>
              <a:rPr lang="en-US" sz="1200" baseline="0" dirty="0" smtClean="0">
                <a:latin typeface="Times New Roman" pitchFamily="18" charset="0"/>
                <a:cs typeface="Times New Roman" pitchFamily="18" charset="0"/>
              </a:rPr>
              <a:t> of </a:t>
            </a:r>
            <a:r>
              <a:rPr lang="en-US" sz="1200" baseline="0" dirty="0" err="1" smtClean="0">
                <a:latin typeface="Times New Roman" pitchFamily="18" charset="0"/>
                <a:cs typeface="Times New Roman" pitchFamily="18" charset="0"/>
              </a:rPr>
              <a:t>resampling</a:t>
            </a:r>
            <a:r>
              <a:rPr lang="en-US" sz="1200" baseline="0" dirty="0" smtClean="0">
                <a:latin typeface="Times New Roman" pitchFamily="18" charset="0"/>
                <a:cs typeface="Times New Roman" pitchFamily="18" charset="0"/>
              </a:rPr>
              <a:t>.</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A  probability density function, </a:t>
            </a:r>
            <a:r>
              <a:rPr lang="en-US" sz="1200" i="1" dirty="0" smtClean="0">
                <a:latin typeface="Times New Roman" pitchFamily="18" charset="0"/>
                <a:cs typeface="Times New Roman" pitchFamily="18" charset="0"/>
              </a:rPr>
              <a:t>p(d)</a:t>
            </a:r>
            <a:r>
              <a:rPr lang="en-US" sz="1200" dirty="0" smtClean="0">
                <a:latin typeface="Times New Roman" pitchFamily="18" charset="0"/>
                <a:cs typeface="Times New Roman" pitchFamily="18" charset="0"/>
              </a:rPr>
              <a:t>, is represented by the large urn at the left and a few of realizations of this function are represented by the small goblet.  The contents of the goblet are duplicated indefinitely many times, mixed together and poured into the large urn at the right, creating a new probability density function, </a:t>
            </a:r>
            <a:r>
              <a:rPr lang="en-US" sz="1200" i="1" dirty="0" smtClean="0">
                <a:latin typeface="Times New Roman" pitchFamily="18" charset="0"/>
                <a:cs typeface="Times New Roman" pitchFamily="18" charset="0"/>
              </a:rPr>
              <a:t>p’(d)</a:t>
            </a:r>
            <a:r>
              <a:rPr lang="en-US" sz="1200" dirty="0" smtClean="0">
                <a:latin typeface="Times New Roman" pitchFamily="18" charset="0"/>
                <a:cs typeface="Times New Roman" pitchFamily="18" charset="0"/>
              </a:rPr>
              <a:t>.  Under some circumstances, </a:t>
            </a:r>
            <a:r>
              <a:rPr lang="en-US" sz="1200" i="1" dirty="0" smtClean="0">
                <a:latin typeface="Times New Roman" pitchFamily="18" charset="0"/>
                <a:cs typeface="Times New Roman" pitchFamily="18" charset="0"/>
              </a:rPr>
              <a:t>p’(d)</a:t>
            </a:r>
            <a:r>
              <a:rPr lang="en-US" sz="1200" dirty="0" smtClean="0">
                <a:latin typeface="Times New Roman" pitchFamily="18" charset="0"/>
                <a:cs typeface="Times New Roman" pitchFamily="18" charset="0"/>
                <a:sym typeface="Symbol"/>
              </a:rPr>
              <a:t></a:t>
            </a:r>
            <a:r>
              <a:rPr lang="en-US" sz="1200" i="1" dirty="0" smtClean="0">
                <a:latin typeface="Times New Roman" pitchFamily="18" charset="0"/>
                <a:cs typeface="Times New Roman" pitchFamily="18" charset="0"/>
              </a:rPr>
              <a:t>p(d)</a:t>
            </a:r>
            <a:r>
              <a:rPr lang="en-US" sz="1200" dirty="0" smtClean="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0"/>
          </p:nvPr>
        </p:nvSpPr>
        <p:spPr/>
        <p:txBody>
          <a:bodyPr/>
          <a:lstStyle/>
          <a:p>
            <a:fld id="{2DD217AE-0327-4D28-AE01-3B2F13C4F4CA}"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An example,</a:t>
            </a:r>
            <a:r>
              <a:rPr lang="en-US" sz="1200" baseline="0" dirty="0" smtClean="0">
                <a:latin typeface="Times New Roman" pitchFamily="18" charset="0"/>
                <a:cs typeface="Times New Roman" pitchFamily="18" charset="0"/>
              </a:rPr>
              <a:t> using the same nonlinear inverse problem we’ve used in previous problems.</a:t>
            </a:r>
          </a:p>
          <a:p>
            <a:pPr marL="228600" marR="0" indent="-228600" algn="l" defTabSz="914400" rtl="0" eaLnBrk="1" fontAlgn="auto" latinLnBrk="0" hangingPunct="1">
              <a:lnSpc>
                <a:spcPct val="100000"/>
              </a:lnSpc>
              <a:spcBef>
                <a:spcPts val="0"/>
              </a:spcBef>
              <a:spcAft>
                <a:spcPts val="0"/>
              </a:spcAft>
              <a:buClrTx/>
              <a:buSzTx/>
              <a:buFontTx/>
              <a:buAutoNum type="alphaUcParenBoth"/>
              <a:tabLst/>
              <a:defRPr/>
            </a:pPr>
            <a:r>
              <a:rPr lang="en-US" sz="1200" baseline="0" dirty="0" smtClean="0">
                <a:latin typeface="Times New Roman" pitchFamily="18" charset="0"/>
                <a:cs typeface="Times New Roman" pitchFamily="18" charset="0"/>
              </a:rPr>
              <a:t>each white dot is a solution of the inverse problem using a different repeat dataset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Note that they scatter about the region of low error of the original dataset.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Note also that there are a lot of white dots.  The inverse problem has been solved numerous</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   times for numerous repeat datasets.</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(B) and (C) Histograms for m1 and m2.</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Note the empirical mean and 95% bounds (red ticks) calculated for each.</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9.15. Bootstrap confidence intervals for model parameters estimated using Newton’s Method for the same problem as in Figure 9.5. (A) Error surface (colors), showing true solution (green circle), estimated solution (green circle) and bootstrap solutions (white dots). (B) Empirically-derived probability density </a:t>
            </a:r>
            <a:r>
              <a:rPr lang="en-US" sz="1200" dirty="0" err="1" smtClean="0">
                <a:latin typeface="Times New Roman" pitchFamily="18" charset="0"/>
                <a:cs typeface="Times New Roman" pitchFamily="18" charset="0"/>
              </a:rPr>
              <a:t>fnction</a:t>
            </a:r>
            <a:r>
              <a:rPr lang="en-US" sz="1200" dirty="0" smtClean="0">
                <a:latin typeface="Times New Roman" pitchFamily="18" charset="0"/>
                <a:cs typeface="Times New Roman" pitchFamily="18" charset="0"/>
              </a:rPr>
              <a:t> </a:t>
            </a:r>
            <a:r>
              <a:rPr lang="en-US" sz="1200" i="1" dirty="0" smtClean="0">
                <a:latin typeface="Cambria Math" pitchFamily="18" charset="0"/>
                <a:ea typeface="Cambria Math" pitchFamily="18" charset="0"/>
                <a:cs typeface="Times New Roman" pitchFamily="18" charset="0"/>
              </a:rPr>
              <a:t>p(m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with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baseline="30000" dirty="0" smtClean="0">
                <a:latin typeface="Cambria Math" pitchFamily="18" charset="0"/>
                <a:ea typeface="Cambria Math" pitchFamily="18" charset="0"/>
                <a:cs typeface="Times New Roman" pitchFamily="18" charset="0"/>
              </a:rPr>
              <a:t>est</a:t>
            </a:r>
            <a:r>
              <a:rPr lang="en-US" sz="1200" dirty="0" smtClean="0">
                <a:latin typeface="Times New Roman" pitchFamily="18" charset="0"/>
                <a:cs typeface="Times New Roman" pitchFamily="18" charset="0"/>
              </a:rPr>
              <a:t> (large red tick) and 95% confidence limits (small red ticks). (C) Same as (B), but for </a:t>
            </a:r>
            <a:r>
              <a:rPr lang="en-US" sz="1200" i="1" dirty="0" smtClean="0">
                <a:latin typeface="Cambria Math" pitchFamily="18" charset="0"/>
                <a:ea typeface="Cambria Math" pitchFamily="18" charset="0"/>
                <a:cs typeface="Times New Roman" pitchFamily="18" charset="0"/>
              </a:rPr>
              <a:t>p(m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gda09_17.</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MatLab</a:t>
            </a:r>
            <a:r>
              <a:rPr lang="en-US" dirty="0" smtClean="0"/>
              <a:t> code for funding 95% confidence</a:t>
            </a:r>
            <a:r>
              <a:rPr lang="en-US" baseline="0" dirty="0" smtClean="0"/>
              <a:t> intervals from repeat estimates of the model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call to histogram function.</a:t>
            </a:r>
          </a:p>
          <a:p>
            <a:r>
              <a:rPr lang="en-US" baseline="0" dirty="0" smtClean="0"/>
              <a:t>Everything before this line is just set up of the number of bins and bin size.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Two methods we have already studied.</a:t>
            </a:r>
          </a:p>
          <a:p>
            <a:r>
              <a:rPr lang="en-US" baseline="0" dirty="0" smtClean="0"/>
              <a:t>Monte Carlo, is that they are completely “undirected”,</a:t>
            </a:r>
          </a:p>
          <a:p>
            <a:r>
              <a:rPr lang="en-US" baseline="0" dirty="0" smtClean="0"/>
              <a:t>	no information is used to predict where in model space the solution might be located.</a:t>
            </a:r>
          </a:p>
          <a:p>
            <a:r>
              <a:rPr lang="en-US" baseline="0" dirty="0" smtClean="0"/>
              <a:t>Newton’s Method:  Completely directed; uses a quadratic prediction of the location of the minimum.</a:t>
            </a:r>
          </a:p>
        </p:txBody>
      </p:sp>
      <p:sp>
        <p:nvSpPr>
          <p:cNvPr id="4" name="Slide Number Placeholder 3"/>
          <p:cNvSpPr>
            <a:spLocks noGrp="1"/>
          </p:cNvSpPr>
          <p:nvPr>
            <p:ph type="sldNum" sz="quarter" idx="10"/>
          </p:nvPr>
        </p:nvSpPr>
        <p:spPr/>
        <p:txBody>
          <a:bodyPr/>
          <a:lstStyle/>
          <a:p>
            <a:fld id="{909C30AA-43CA-42E7-B15D-4F2AC4A1EFAC}"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histogram</a:t>
            </a:r>
            <a:r>
              <a:rPr lang="en-US" baseline="0" dirty="0" smtClean="0"/>
              <a:t> is scaled to an empirical </a:t>
            </a:r>
            <a:r>
              <a:rPr lang="en-US" baseline="0" dirty="0" err="1" smtClean="0"/>
              <a:t>p.d.f</a:t>
            </a:r>
            <a:r>
              <a:rPr lang="en-US" baseline="0" dirty="0" smtClean="0"/>
              <a:t>. by ensuring that its area is unity.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p.d.f</a:t>
            </a:r>
            <a:r>
              <a:rPr lang="en-US" dirty="0" smtClean="0"/>
              <a:t>. is integrated</a:t>
            </a:r>
            <a:r>
              <a:rPr lang="en-US" baseline="0" dirty="0" smtClean="0"/>
              <a:t> into a cumulative </a:t>
            </a:r>
            <a:r>
              <a:rPr lang="en-US" baseline="0" dirty="0" err="1" smtClean="0"/>
              <a:t>probabiliy</a:t>
            </a:r>
            <a:r>
              <a:rPr lang="en-US" baseline="0" dirty="0" smtClean="0"/>
              <a:t> density function (</a:t>
            </a:r>
            <a:r>
              <a:rPr lang="en-US" baseline="0" dirty="0" err="1" smtClean="0"/>
              <a:t>c.d.f</a:t>
            </a:r>
            <a:r>
              <a:rPr lang="en-US" baseline="0" dirty="0" smtClean="0"/>
              <a:t>.)</a:t>
            </a:r>
          </a:p>
          <a:p>
            <a:r>
              <a:rPr lang="en-US" baseline="0" dirty="0" smtClean="0"/>
              <a:t>using the </a:t>
            </a:r>
            <a:r>
              <a:rPr lang="en-US" baseline="0" dirty="0" err="1" smtClean="0"/>
              <a:t>cumsum</a:t>
            </a:r>
            <a:r>
              <a:rPr lang="en-US" baseline="0" dirty="0" smtClean="0"/>
              <a:t>() function to approximate an indefinite integral.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2.5% and 97.5% probability</a:t>
            </a:r>
            <a:r>
              <a:rPr lang="en-US" baseline="0" dirty="0" smtClean="0"/>
              <a:t> points are found.</a:t>
            </a:r>
          </a:p>
          <a:p>
            <a:r>
              <a:rPr lang="en-US" baseline="0" dirty="0" smtClean="0"/>
              <a:t>They define the left and right ends of the region of 95% confidence.</a:t>
            </a:r>
          </a:p>
          <a:p>
            <a:r>
              <a:rPr lang="en-US" baseline="0" dirty="0" smtClean="0"/>
              <a:t>Note that this will work, even for non-Gaussian distributions,</a:t>
            </a:r>
          </a:p>
          <a:p>
            <a:r>
              <a:rPr lang="en-US" baseline="0" dirty="0" smtClean="0"/>
              <a:t>since it does not use variance.  Area </a:t>
            </a:r>
            <a:r>
              <a:rPr lang="en-US" baseline="0" smtClean="0"/>
              <a:t>is calculated directly.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will introduce a new method that is a compromise between the two.</a:t>
            </a:r>
          </a:p>
        </p:txBody>
      </p:sp>
      <p:sp>
        <p:nvSpPr>
          <p:cNvPr id="4" name="Slide Number Placeholder 3"/>
          <p:cNvSpPr>
            <a:spLocks noGrp="1"/>
          </p:cNvSpPr>
          <p:nvPr>
            <p:ph type="sldNum" sz="quarter" idx="10"/>
          </p:nvPr>
        </p:nvSpPr>
        <p:spPr/>
        <p:txBody>
          <a:bodyPr/>
          <a:lstStyle/>
          <a:p>
            <a:fld id="{909C30AA-43CA-42E7-B15D-4F2AC4A1EFA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explain</a:t>
            </a:r>
            <a:r>
              <a:rPr lang="en-US" baseline="0" dirty="0" smtClean="0"/>
              <a:t> this lingo in the next few slides.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curves represent contours of the error surface,</a:t>
            </a:r>
          </a:p>
          <a:p>
            <a:r>
              <a:rPr lang="en-US" baseline="0" dirty="0" smtClean="0"/>
              <a:t>going from high in the lower left to low in the upper right.</a:t>
            </a:r>
          </a:p>
          <a:p>
            <a:r>
              <a:rPr lang="en-US" baseline="0" dirty="0" smtClean="0"/>
              <a:t>The green circle represents the current estimate of the solution, m(p).</a:t>
            </a:r>
          </a:p>
        </p:txBody>
      </p:sp>
      <p:sp>
        <p:nvSpPr>
          <p:cNvPr id="4" name="Slide Number Placeholder 3"/>
          <p:cNvSpPr>
            <a:spLocks noGrp="1"/>
          </p:cNvSpPr>
          <p:nvPr>
            <p:ph type="sldNum" sz="quarter" idx="10"/>
          </p:nvPr>
        </p:nvSpPr>
        <p:spPr/>
        <p:txBody>
          <a:bodyPr/>
          <a:lstStyle/>
          <a:p>
            <a:fld id="{909C30AA-43CA-42E7-B15D-4F2AC4A1EFA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method</a:t>
            </a:r>
            <a:r>
              <a:rPr lang="en-US" baseline="0" dirty="0" smtClean="0"/>
              <a:t> preserves a weak form of the “localness” of Newton’s method.</a:t>
            </a:r>
          </a:p>
          <a:p>
            <a:r>
              <a:rPr lang="en-US" baseline="0" dirty="0" smtClean="0"/>
              <a:t>A trial solution is created that is in the neighborhood of m</a:t>
            </a:r>
            <a:r>
              <a:rPr lang="en-US" baseline="30000" dirty="0" smtClean="0"/>
              <a:t>(p)</a:t>
            </a:r>
            <a:r>
              <a:rPr lang="en-US" baseline="0" dirty="0" smtClean="0"/>
              <a:t>,</a:t>
            </a:r>
          </a:p>
          <a:p>
            <a:r>
              <a:rPr lang="en-US" baseline="0" dirty="0" smtClean="0"/>
              <a:t>where the sense of neighborhood is defined by a conditional </a:t>
            </a:r>
            <a:r>
              <a:rPr lang="en-US" baseline="0" dirty="0" err="1" smtClean="0"/>
              <a:t>p.d.f</a:t>
            </a:r>
            <a:r>
              <a:rPr lang="en-US" baseline="0" dirty="0" smtClean="0"/>
              <a:t>.</a:t>
            </a:r>
          </a:p>
          <a:p>
            <a:r>
              <a:rPr lang="en-US" baseline="0" dirty="0" smtClean="0"/>
              <a:t>p(m*|m</a:t>
            </a:r>
            <a:r>
              <a:rPr lang="en-US" baseline="30000" dirty="0" smtClean="0"/>
              <a:t>(p)</a:t>
            </a:r>
            <a:r>
              <a:rPr lang="en-US" baseline="0" dirty="0" smtClean="0"/>
              <a:t>).  In practice, we will use a Gaussian distribution centered</a:t>
            </a:r>
          </a:p>
          <a:p>
            <a:r>
              <a:rPr lang="en-US" baseline="0" dirty="0" smtClean="0"/>
              <a:t>on the current solution.  The variance of the </a:t>
            </a:r>
            <a:r>
              <a:rPr lang="en-US" baseline="0" dirty="0" err="1" smtClean="0"/>
              <a:t>p.d.f</a:t>
            </a:r>
            <a:r>
              <a:rPr lang="en-US" baseline="0" dirty="0" smtClean="0"/>
              <a:t>. defines the size of</a:t>
            </a:r>
          </a:p>
          <a:p>
            <a:r>
              <a:rPr lang="en-US" baseline="0" dirty="0" smtClean="0"/>
              <a:t>the neighborhood.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generate a realization of this </a:t>
            </a:r>
            <a:r>
              <a:rPr lang="en-US" dirty="0" err="1" smtClean="0"/>
              <a:t>p.d.f</a:t>
            </a:r>
            <a:r>
              <a:rPr lang="en-US" dirty="0" smtClean="0"/>
              <a:t>.</a:t>
            </a:r>
          </a:p>
          <a:p>
            <a:r>
              <a:rPr lang="en-US" dirty="0" smtClean="0"/>
              <a:t>It is a trial solution m*.</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10/31/2011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10/31/2011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10/31/2011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10/31/2011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1B0D4-162B-4AAA-AA48-226D81917658}" type="datetimeFigureOut">
              <a:rPr lang="en-US" smtClean="0"/>
              <a:pPr/>
              <a:t>10/31/2011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B1B0D4-162B-4AAA-AA48-226D81917658}" type="datetimeFigureOut">
              <a:rPr lang="en-US" smtClean="0"/>
              <a:pPr/>
              <a:t>10/31/2011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B1B0D4-162B-4AAA-AA48-226D81917658}" type="datetimeFigureOut">
              <a:rPr lang="en-US" smtClean="0"/>
              <a:pPr/>
              <a:t>10/31/2011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B1B0D4-162B-4AAA-AA48-226D81917658}" type="datetimeFigureOut">
              <a:rPr lang="en-US" smtClean="0"/>
              <a:pPr/>
              <a:t>10/31/2011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1B0D4-162B-4AAA-AA48-226D81917658}" type="datetimeFigureOut">
              <a:rPr lang="en-US" smtClean="0"/>
              <a:pPr/>
              <a:t>10/31/2011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10/31/2011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10/31/2011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1B0D4-162B-4AAA-AA48-226D81917658}" type="datetimeFigureOut">
              <a:rPr lang="en-US" smtClean="0"/>
              <a:pPr/>
              <a:t>10/31/2011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66F49-AC3B-4A22-99A5-36C8CF7587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6.emf"/><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0"/>
            <a:ext cx="9144000" cy="4267200"/>
          </a:xfrm>
        </p:spPr>
        <p:txBody>
          <a:bodyPr>
            <a:normAutofit/>
          </a:bodyPr>
          <a:lstStyle/>
          <a:p>
            <a:r>
              <a:rPr lang="en-US" dirty="0" smtClean="0">
                <a:latin typeface="Times New Roman" pitchFamily="18" charset="0"/>
                <a:cs typeface="Times New Roman" pitchFamily="18" charset="0"/>
              </a:rPr>
              <a:t>Lecture 16</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Nonlinear Problems: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Simulated Annealing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and Bootstrap Confidence Intervals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2849880" y="2222863"/>
            <a:ext cx="2209800" cy="22098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810000" y="3200400"/>
            <a:ext cx="228600" cy="228600"/>
          </a:xfrm>
          <a:prstGeom prst="ellipse">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038600" y="3429000"/>
            <a:ext cx="679268" cy="822960"/>
          </a:xfrm>
          <a:custGeom>
            <a:avLst/>
            <a:gdLst>
              <a:gd name="connsiteX0" fmla="*/ 0 w 679268"/>
              <a:gd name="connsiteY0" fmla="*/ 0 h 822960"/>
              <a:gd name="connsiteX1" fmla="*/ 261257 w 679268"/>
              <a:gd name="connsiteY1" fmla="*/ 182880 h 822960"/>
              <a:gd name="connsiteX2" fmla="*/ 156754 w 679268"/>
              <a:gd name="connsiteY2" fmla="*/ 352697 h 822960"/>
              <a:gd name="connsiteX3" fmla="*/ 679268 w 679268"/>
              <a:gd name="connsiteY3" fmla="*/ 822960 h 822960"/>
            </a:gdLst>
            <a:ahLst/>
            <a:cxnLst>
              <a:cxn ang="0">
                <a:pos x="connsiteX0" y="connsiteY0"/>
              </a:cxn>
              <a:cxn ang="0">
                <a:pos x="connsiteX1" y="connsiteY1"/>
              </a:cxn>
              <a:cxn ang="0">
                <a:pos x="connsiteX2" y="connsiteY2"/>
              </a:cxn>
              <a:cxn ang="0">
                <a:pos x="connsiteX3" y="connsiteY3"/>
              </a:cxn>
            </a:cxnLst>
            <a:rect l="l" t="t" r="r" b="b"/>
            <a:pathLst>
              <a:path w="679268" h="822960">
                <a:moveTo>
                  <a:pt x="0" y="0"/>
                </a:moveTo>
                <a:cubicBezTo>
                  <a:pt x="117565" y="62048"/>
                  <a:pt x="235131" y="124097"/>
                  <a:pt x="261257" y="182880"/>
                </a:cubicBezTo>
                <a:cubicBezTo>
                  <a:pt x="287383" y="241663"/>
                  <a:pt x="87086" y="246017"/>
                  <a:pt x="156754" y="352697"/>
                </a:cubicBezTo>
                <a:cubicBezTo>
                  <a:pt x="226422" y="459377"/>
                  <a:pt x="452845" y="641168"/>
                  <a:pt x="679268" y="822960"/>
                </a:cubicBezTo>
              </a:path>
            </a:pathLst>
          </a:cu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2286000" y="762000"/>
            <a:ext cx="5551714" cy="5133703"/>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04800" y="2438400"/>
            <a:ext cx="4648200" cy="3886200"/>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962400" y="152401"/>
            <a:ext cx="4648200" cy="4571999"/>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495800" y="4191000"/>
            <a:ext cx="1524000" cy="646331"/>
          </a:xfrm>
          <a:prstGeom prst="rect">
            <a:avLst/>
          </a:prstGeom>
          <a:noFill/>
        </p:spPr>
        <p:txBody>
          <a:bodyPr wrap="square" rtlCol="0">
            <a:spAutoFit/>
          </a:bodyPr>
          <a:lstStyle/>
          <a:p>
            <a:r>
              <a:rPr lang="en-US" sz="3600" b="1" dirty="0" smtClean="0">
                <a:latin typeface="Cambria Math" pitchFamily="18" charset="0"/>
                <a:ea typeface="Cambria Math" pitchFamily="18" charset="0"/>
              </a:rPr>
              <a:t>m</a:t>
            </a:r>
            <a:r>
              <a:rPr lang="en-US" sz="3600" baseline="30000" dirty="0" smtClean="0">
                <a:latin typeface="Cambria Math" pitchFamily="18" charset="0"/>
                <a:ea typeface="Cambria Math" pitchFamily="18" charset="0"/>
              </a:rPr>
              <a:t>(p)</a:t>
            </a:r>
            <a:endParaRPr lang="en-US" sz="3600" baseline="30000" dirty="0">
              <a:latin typeface="Cambria Math" pitchFamily="18" charset="0"/>
              <a:ea typeface="Cambria Math" pitchFamily="18" charset="0"/>
            </a:endParaRPr>
          </a:p>
        </p:txBody>
      </p:sp>
      <p:sp>
        <p:nvSpPr>
          <p:cNvPr id="10" name="TextBox 9"/>
          <p:cNvSpPr txBox="1"/>
          <p:nvPr/>
        </p:nvSpPr>
        <p:spPr>
          <a:xfrm>
            <a:off x="4953000" y="6019800"/>
            <a:ext cx="12192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high</a:t>
            </a:r>
            <a:endParaRPr lang="en-US" sz="3600" i="1" baseline="-25000" dirty="0">
              <a:latin typeface="Cambria Math" pitchFamily="18" charset="0"/>
              <a:ea typeface="Cambria Math" pitchFamily="18" charset="0"/>
            </a:endParaRPr>
          </a:p>
        </p:txBody>
      </p:sp>
      <p:sp>
        <p:nvSpPr>
          <p:cNvPr id="11" name="TextBox 10"/>
          <p:cNvSpPr txBox="1"/>
          <p:nvPr/>
        </p:nvSpPr>
        <p:spPr>
          <a:xfrm>
            <a:off x="7467600" y="5867400"/>
            <a:ext cx="16764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medium</a:t>
            </a:r>
            <a:endParaRPr lang="en-US" sz="3600" i="1" baseline="-25000" dirty="0">
              <a:latin typeface="Cambria Math" pitchFamily="18" charset="0"/>
              <a:ea typeface="Cambria Math" pitchFamily="18" charset="0"/>
            </a:endParaRPr>
          </a:p>
        </p:txBody>
      </p:sp>
      <p:sp>
        <p:nvSpPr>
          <p:cNvPr id="12" name="TextBox 11"/>
          <p:cNvSpPr txBox="1"/>
          <p:nvPr/>
        </p:nvSpPr>
        <p:spPr>
          <a:xfrm>
            <a:off x="8153400" y="4800600"/>
            <a:ext cx="9906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low</a:t>
            </a:r>
            <a:endParaRPr lang="en-US" sz="3600" i="1" baseline="-25000" dirty="0">
              <a:latin typeface="Cambria Math" pitchFamily="18" charset="0"/>
              <a:ea typeface="Cambria Math" pitchFamily="18" charset="0"/>
            </a:endParaRPr>
          </a:p>
        </p:txBody>
      </p:sp>
      <p:sp>
        <p:nvSpPr>
          <p:cNvPr id="14" name="Oval 13"/>
          <p:cNvSpPr/>
          <p:nvPr/>
        </p:nvSpPr>
        <p:spPr>
          <a:xfrm>
            <a:off x="4038600" y="24384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rot="9594436">
            <a:off x="2883210" y="1664010"/>
            <a:ext cx="990600" cy="990600"/>
          </a:xfrm>
          <a:custGeom>
            <a:avLst/>
            <a:gdLst>
              <a:gd name="connsiteX0" fmla="*/ 0 w 679268"/>
              <a:gd name="connsiteY0" fmla="*/ 0 h 822960"/>
              <a:gd name="connsiteX1" fmla="*/ 261257 w 679268"/>
              <a:gd name="connsiteY1" fmla="*/ 182880 h 822960"/>
              <a:gd name="connsiteX2" fmla="*/ 156754 w 679268"/>
              <a:gd name="connsiteY2" fmla="*/ 352697 h 822960"/>
              <a:gd name="connsiteX3" fmla="*/ 679268 w 679268"/>
              <a:gd name="connsiteY3" fmla="*/ 822960 h 822960"/>
            </a:gdLst>
            <a:ahLst/>
            <a:cxnLst>
              <a:cxn ang="0">
                <a:pos x="connsiteX0" y="connsiteY0"/>
              </a:cxn>
              <a:cxn ang="0">
                <a:pos x="connsiteX1" y="connsiteY1"/>
              </a:cxn>
              <a:cxn ang="0">
                <a:pos x="connsiteX2" y="connsiteY2"/>
              </a:cxn>
              <a:cxn ang="0">
                <a:pos x="connsiteX3" y="connsiteY3"/>
              </a:cxn>
            </a:cxnLst>
            <a:rect l="l" t="t" r="r" b="b"/>
            <a:pathLst>
              <a:path w="679268" h="822960">
                <a:moveTo>
                  <a:pt x="0" y="0"/>
                </a:moveTo>
                <a:cubicBezTo>
                  <a:pt x="117565" y="62048"/>
                  <a:pt x="235131" y="124097"/>
                  <a:pt x="261257" y="182880"/>
                </a:cubicBezTo>
                <a:cubicBezTo>
                  <a:pt x="287383" y="241663"/>
                  <a:pt x="87086" y="246017"/>
                  <a:pt x="156754" y="352697"/>
                </a:cubicBezTo>
                <a:cubicBezTo>
                  <a:pt x="226422" y="459377"/>
                  <a:pt x="452845" y="641168"/>
                  <a:pt x="679268" y="822960"/>
                </a:cubicBezTo>
              </a:path>
            </a:pathLst>
          </a:cu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981200" y="1600200"/>
            <a:ext cx="838200" cy="646331"/>
          </a:xfrm>
          <a:prstGeom prst="rect">
            <a:avLst/>
          </a:prstGeom>
          <a:noFill/>
        </p:spPr>
        <p:txBody>
          <a:bodyPr wrap="square" rtlCol="0">
            <a:spAutoFit/>
          </a:bodyPr>
          <a:lstStyle/>
          <a:p>
            <a:r>
              <a:rPr lang="en-US" sz="3600" b="1" dirty="0" smtClean="0">
                <a:latin typeface="Cambria Math" pitchFamily="18" charset="0"/>
                <a:ea typeface="Cambria Math" pitchFamily="18" charset="0"/>
              </a:rPr>
              <a:t>m</a:t>
            </a:r>
            <a:r>
              <a:rPr lang="en-US" sz="3600" baseline="30000" dirty="0" smtClean="0">
                <a:latin typeface="Cambria Math" pitchFamily="18" charset="0"/>
                <a:ea typeface="Cambria Math" pitchFamily="18" charset="0"/>
              </a:rPr>
              <a:t>*</a:t>
            </a:r>
            <a:endParaRPr lang="en-US" sz="3600" baseline="30000" dirty="0">
              <a:latin typeface="Cambria Math" pitchFamily="18" charset="0"/>
              <a:ea typeface="Cambria Math"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983162"/>
          </a:xfrm>
        </p:spPr>
        <p:txBody>
          <a:bodyPr>
            <a:normAutofit fontScale="90000"/>
          </a:bodyPr>
          <a:lstStyle/>
          <a:p>
            <a:r>
              <a:rPr lang="en-US" dirty="0" smtClean="0">
                <a:latin typeface="Times New Roman" pitchFamily="18" charset="0"/>
                <a:cs typeface="Times New Roman" pitchFamily="18" charset="0"/>
              </a:rPr>
              <a:t>acceptance of </a:t>
            </a:r>
            <a:r>
              <a:rPr lang="en-US" b="1" dirty="0" smtClean="0">
                <a:latin typeface="Cambria Math" pitchFamily="18" charset="0"/>
                <a:ea typeface="Cambria Math" pitchFamily="18" charset="0"/>
                <a:cs typeface="Times New Roman" pitchFamily="18" charset="0"/>
              </a:rPr>
              <a:t>m</a:t>
            </a:r>
            <a:r>
              <a:rPr lang="en-US" dirty="0" smtClean="0">
                <a:latin typeface="Times New Roman" pitchFamily="18" charset="0"/>
                <a:cs typeface="Times New Roman" pitchFamily="18" charset="0"/>
              </a:rPr>
              <a:t>* as </a:t>
            </a:r>
            <a:r>
              <a:rPr lang="en-US" b="1" dirty="0" smtClean="0">
                <a:latin typeface="Cambria Math" pitchFamily="18" charset="0"/>
                <a:ea typeface="Cambria Math" pitchFamily="18" charset="0"/>
                <a:cs typeface="Times New Roman" pitchFamily="18" charset="0"/>
              </a:rPr>
              <a:t>m</a:t>
            </a:r>
            <a:r>
              <a:rPr lang="en-US" baseline="30000" dirty="0" smtClean="0">
                <a:latin typeface="Cambria Math" pitchFamily="18" charset="0"/>
                <a:ea typeface="Cambria Math" pitchFamily="18" charset="0"/>
                <a:cs typeface="Times New Roman" pitchFamily="18" charset="0"/>
              </a:rPr>
              <a:t>(p+1)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always accept in error is smaller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accept with probability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where </a:t>
            </a:r>
            <a:r>
              <a:rPr lang="en-US" i="1" dirty="0" smtClean="0">
                <a:latin typeface="Cambria Math" pitchFamily="18" charset="0"/>
                <a:ea typeface="Cambria Math" pitchFamily="18" charset="0"/>
                <a:cs typeface="Times New Roman" pitchFamily="18" charset="0"/>
              </a:rPr>
              <a:t>T</a:t>
            </a:r>
            <a:r>
              <a:rPr lang="en-US" dirty="0" smtClean="0">
                <a:latin typeface="Times New Roman" pitchFamily="18" charset="0"/>
                <a:cs typeface="Times New Roman" pitchFamily="18" charset="0"/>
              </a:rPr>
              <a:t> is a parameter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if error is bigger</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2438400" y="3657600"/>
            <a:ext cx="3810000" cy="1066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81000" y="1066800"/>
            <a:ext cx="82296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large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T</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pSp>
        <p:nvGrpSpPr>
          <p:cNvPr id="9" name="Group 8"/>
          <p:cNvGrpSpPr/>
          <p:nvPr/>
        </p:nvGrpSpPr>
        <p:grpSpPr>
          <a:xfrm>
            <a:off x="1828800" y="2209800"/>
            <a:ext cx="5288277" cy="1103811"/>
            <a:chOff x="1981200" y="2057400"/>
            <a:chExt cx="5288277" cy="1103811"/>
          </a:xfrm>
        </p:grpSpPr>
        <p:pic>
          <p:nvPicPr>
            <p:cNvPr id="2050" name="Picture 2"/>
            <p:cNvPicPr>
              <a:picLocks noChangeAspect="1" noChangeArrowheads="1"/>
            </p:cNvPicPr>
            <p:nvPr/>
          </p:nvPicPr>
          <p:blipFill>
            <a:blip r:embed="rId3" cstate="print"/>
            <a:srcRect/>
            <a:stretch>
              <a:fillRect/>
            </a:stretch>
          </p:blipFill>
          <p:spPr bwMode="auto">
            <a:xfrm>
              <a:off x="1981200" y="2057400"/>
              <a:ext cx="3810000" cy="1066800"/>
            </a:xfrm>
            <a:prstGeom prst="rect">
              <a:avLst/>
            </a:prstGeom>
            <a:noFill/>
            <a:ln w="9525">
              <a:noFill/>
              <a:miter lim="800000"/>
              <a:headEnd/>
              <a:tailEnd/>
            </a:ln>
          </p:spPr>
        </p:pic>
        <p:cxnSp>
          <p:nvCxnSpPr>
            <p:cNvPr id="5" name="Straight Arrow Connector 4"/>
            <p:cNvCxnSpPr/>
            <p:nvPr/>
          </p:nvCxnSpPr>
          <p:spPr>
            <a:xfrm>
              <a:off x="5867400" y="2667000"/>
              <a:ext cx="533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6050277" y="2094411"/>
              <a:ext cx="12192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1</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pSp>
      <p:sp>
        <p:nvSpPr>
          <p:cNvPr id="8" name="Title 1"/>
          <p:cNvSpPr txBox="1">
            <a:spLocks/>
          </p:cNvSpPr>
          <p:nvPr/>
        </p:nvSpPr>
        <p:spPr>
          <a:xfrm>
            <a:off x="228600" y="3657600"/>
            <a:ext cx="8229600" cy="1600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always</a:t>
            </a:r>
            <a:r>
              <a:rPr kumimoji="0" lang="en-US" sz="36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accept </a:t>
            </a:r>
            <a:r>
              <a:rPr kumimoji="0" lang="en-US" sz="3600" b="1" i="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6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Times New Roman" pitchFamily="18" charset="0"/>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baseline="0" dirty="0" smtClean="0">
                <a:latin typeface="Times New Roman" pitchFamily="18" charset="0"/>
                <a:ea typeface="+mj-ea"/>
                <a:cs typeface="Times New Roman" pitchFamily="18" charset="0"/>
              </a:rPr>
              <a:t>(undirected</a:t>
            </a:r>
            <a:r>
              <a:rPr lang="en-US" sz="3600" dirty="0" smtClean="0">
                <a:latin typeface="Times New Roman" pitchFamily="18" charset="0"/>
                <a:ea typeface="+mj-ea"/>
                <a:cs typeface="Times New Roman" pitchFamily="18" charset="0"/>
              </a:rPr>
              <a:t> random walk)</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Times New Roman" pitchFamily="18" charset="0"/>
                <a:ea typeface="+mj-ea"/>
                <a:cs typeface="Times New Roman" pitchFamily="18" charset="0"/>
              </a:rPr>
              <a:t>ignores the error completely</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81000" y="1066800"/>
            <a:ext cx="82296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small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T</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pSp>
        <p:nvGrpSpPr>
          <p:cNvPr id="3" name="Group 11"/>
          <p:cNvGrpSpPr/>
          <p:nvPr/>
        </p:nvGrpSpPr>
        <p:grpSpPr>
          <a:xfrm>
            <a:off x="1828800" y="2057400"/>
            <a:ext cx="5288277" cy="1103811"/>
            <a:chOff x="1981200" y="2057400"/>
            <a:chExt cx="5288277" cy="1103811"/>
          </a:xfrm>
        </p:grpSpPr>
        <p:pic>
          <p:nvPicPr>
            <p:cNvPr id="13" name="Picture 2"/>
            <p:cNvPicPr>
              <a:picLocks noChangeAspect="1" noChangeArrowheads="1"/>
            </p:cNvPicPr>
            <p:nvPr/>
          </p:nvPicPr>
          <p:blipFill>
            <a:blip r:embed="rId3" cstate="print"/>
            <a:srcRect/>
            <a:stretch>
              <a:fillRect/>
            </a:stretch>
          </p:blipFill>
          <p:spPr bwMode="auto">
            <a:xfrm>
              <a:off x="1981200" y="2057400"/>
              <a:ext cx="3810000" cy="1066800"/>
            </a:xfrm>
            <a:prstGeom prst="rect">
              <a:avLst/>
            </a:prstGeom>
            <a:noFill/>
            <a:ln w="9525">
              <a:noFill/>
              <a:miter lim="800000"/>
              <a:headEnd/>
              <a:tailEnd/>
            </a:ln>
          </p:spPr>
        </p:pic>
        <p:cxnSp>
          <p:nvCxnSpPr>
            <p:cNvPr id="14" name="Straight Arrow Connector 13"/>
            <p:cNvCxnSpPr/>
            <p:nvPr/>
          </p:nvCxnSpPr>
          <p:spPr>
            <a:xfrm>
              <a:off x="5867400" y="2667000"/>
              <a:ext cx="533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6050277" y="2094411"/>
              <a:ext cx="12192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0</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pSp>
      <p:sp>
        <p:nvSpPr>
          <p:cNvPr id="16" name="Title 1"/>
          <p:cNvSpPr txBox="1">
            <a:spLocks/>
          </p:cNvSpPr>
          <p:nvPr/>
        </p:nvSpPr>
        <p:spPr>
          <a:xfrm>
            <a:off x="304800" y="3429000"/>
            <a:ext cx="8229600" cy="2209800"/>
          </a:xfrm>
          <a:prstGeom prst="rect">
            <a:avLst/>
          </a:prstGeom>
        </p:spPr>
        <p:txBody>
          <a:bodyPr vert="horz" lIns="91440" tIns="45720" rIns="91440" bIns="45720" rtlCol="0" anchor="ctr">
            <a:normAutofit/>
          </a:bodyPr>
          <a:lstStyle/>
          <a:p>
            <a:pPr lvl="0" algn="ctr">
              <a:spcBef>
                <a:spcPct val="0"/>
              </a:spcBef>
            </a:pPr>
            <a:r>
              <a:rPr kumimoji="0" lang="en-US" sz="36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accept </a:t>
            </a:r>
            <a:r>
              <a:rPr kumimoji="0" lang="en-US" sz="3600" b="1" i="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6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lang="en-US" sz="3600" dirty="0" smtClean="0">
                <a:latin typeface="Times New Roman" pitchFamily="18" charset="0"/>
                <a:cs typeface="Times New Roman" pitchFamily="18" charset="0"/>
              </a:rPr>
              <a:t> only when error is smaller </a:t>
            </a:r>
            <a:endParaRPr kumimoji="0" lang="en-US" sz="36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baseline="0" dirty="0" smtClean="0">
                <a:latin typeface="Times New Roman" pitchFamily="18" charset="0"/>
                <a:ea typeface="+mj-ea"/>
                <a:cs typeface="Times New Roman" pitchFamily="18" charset="0"/>
              </a:rPr>
              <a:t>(directed</a:t>
            </a:r>
            <a:r>
              <a:rPr lang="en-US" sz="3600" dirty="0" smtClean="0">
                <a:latin typeface="Times New Roman" pitchFamily="18" charset="0"/>
                <a:ea typeface="+mj-ea"/>
                <a:cs typeface="Times New Roman" pitchFamily="18" charset="0"/>
              </a:rPr>
              <a:t> random walk)</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Times New Roman" pitchFamily="18" charset="0"/>
                <a:ea typeface="+mj-ea"/>
                <a:cs typeface="Times New Roman" pitchFamily="18" charset="0"/>
              </a:rPr>
              <a:t>strictly decreases the error</a:t>
            </a:r>
            <a:endPar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81000" y="1752600"/>
            <a:ext cx="82296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intermediate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T</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228600" y="3733800"/>
            <a:ext cx="8229600" cy="1066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most iterations</a:t>
            </a:r>
            <a:r>
              <a:rPr kumimoji="0" lang="en-US" sz="36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decrease the error</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smtClean="0">
                <a:latin typeface="Times New Roman" pitchFamily="18" charset="0"/>
                <a:ea typeface="+mj-ea"/>
                <a:cs typeface="Times New Roman" pitchFamily="18" charset="0"/>
              </a:rPr>
              <a:t>but occasionally allow an </a:t>
            </a:r>
            <a:r>
              <a:rPr lang="en-US" sz="3600" b="1" dirty="0" smtClean="0">
                <a:latin typeface="Cambria Math" pitchFamily="18" charset="0"/>
                <a:ea typeface="Cambria Math" pitchFamily="18" charset="0"/>
                <a:cs typeface="Times New Roman" pitchFamily="18" charset="0"/>
              </a:rPr>
              <a:t>m</a:t>
            </a:r>
            <a:r>
              <a:rPr lang="en-US" sz="3600" dirty="0" smtClean="0">
                <a:latin typeface="Cambria Math" pitchFamily="18" charset="0"/>
                <a:ea typeface="Cambria Math" pitchFamily="18" charset="0"/>
                <a:cs typeface="Times New Roman" pitchFamily="18" charset="0"/>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that increases it </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4038600" y="3429000"/>
            <a:ext cx="679268" cy="822960"/>
          </a:xfrm>
          <a:custGeom>
            <a:avLst/>
            <a:gdLst>
              <a:gd name="connsiteX0" fmla="*/ 0 w 679268"/>
              <a:gd name="connsiteY0" fmla="*/ 0 h 822960"/>
              <a:gd name="connsiteX1" fmla="*/ 261257 w 679268"/>
              <a:gd name="connsiteY1" fmla="*/ 182880 h 822960"/>
              <a:gd name="connsiteX2" fmla="*/ 156754 w 679268"/>
              <a:gd name="connsiteY2" fmla="*/ 352697 h 822960"/>
              <a:gd name="connsiteX3" fmla="*/ 679268 w 679268"/>
              <a:gd name="connsiteY3" fmla="*/ 822960 h 822960"/>
            </a:gdLst>
            <a:ahLst/>
            <a:cxnLst>
              <a:cxn ang="0">
                <a:pos x="connsiteX0" y="connsiteY0"/>
              </a:cxn>
              <a:cxn ang="0">
                <a:pos x="connsiteX1" y="connsiteY1"/>
              </a:cxn>
              <a:cxn ang="0">
                <a:pos x="connsiteX2" y="connsiteY2"/>
              </a:cxn>
              <a:cxn ang="0">
                <a:pos x="connsiteX3" y="connsiteY3"/>
              </a:cxn>
            </a:cxnLst>
            <a:rect l="l" t="t" r="r" b="b"/>
            <a:pathLst>
              <a:path w="679268" h="822960">
                <a:moveTo>
                  <a:pt x="0" y="0"/>
                </a:moveTo>
                <a:cubicBezTo>
                  <a:pt x="117565" y="62048"/>
                  <a:pt x="235131" y="124097"/>
                  <a:pt x="261257" y="182880"/>
                </a:cubicBezTo>
                <a:cubicBezTo>
                  <a:pt x="287383" y="241663"/>
                  <a:pt x="87086" y="246017"/>
                  <a:pt x="156754" y="352697"/>
                </a:cubicBezTo>
                <a:cubicBezTo>
                  <a:pt x="226422" y="459377"/>
                  <a:pt x="452845" y="641168"/>
                  <a:pt x="679268" y="822960"/>
                </a:cubicBezTo>
              </a:path>
            </a:pathLst>
          </a:cu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2286000" y="762000"/>
            <a:ext cx="5551714" cy="5133703"/>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04800" y="2438400"/>
            <a:ext cx="4648200" cy="3886200"/>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962400" y="152401"/>
            <a:ext cx="4648200" cy="4571999"/>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495800" y="4191000"/>
            <a:ext cx="1524000" cy="646331"/>
          </a:xfrm>
          <a:prstGeom prst="rect">
            <a:avLst/>
          </a:prstGeom>
          <a:noFill/>
        </p:spPr>
        <p:txBody>
          <a:bodyPr wrap="square" rtlCol="0">
            <a:spAutoFit/>
          </a:bodyPr>
          <a:lstStyle/>
          <a:p>
            <a:r>
              <a:rPr lang="en-US" sz="3600" b="1" dirty="0" smtClean="0">
                <a:latin typeface="Cambria Math" pitchFamily="18" charset="0"/>
                <a:ea typeface="Cambria Math" pitchFamily="18" charset="0"/>
              </a:rPr>
              <a:t>m</a:t>
            </a:r>
            <a:r>
              <a:rPr lang="en-US" sz="3600" baseline="30000" dirty="0" smtClean="0">
                <a:latin typeface="Cambria Math" pitchFamily="18" charset="0"/>
                <a:ea typeface="Cambria Math" pitchFamily="18" charset="0"/>
              </a:rPr>
              <a:t>(p)</a:t>
            </a:r>
            <a:endParaRPr lang="en-US" sz="3600" baseline="30000" dirty="0">
              <a:latin typeface="Cambria Math" pitchFamily="18" charset="0"/>
              <a:ea typeface="Cambria Math" pitchFamily="18" charset="0"/>
            </a:endParaRPr>
          </a:p>
        </p:txBody>
      </p:sp>
      <p:sp>
        <p:nvSpPr>
          <p:cNvPr id="10" name="TextBox 9"/>
          <p:cNvSpPr txBox="1"/>
          <p:nvPr/>
        </p:nvSpPr>
        <p:spPr>
          <a:xfrm>
            <a:off x="4953000" y="6019800"/>
            <a:ext cx="12192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high</a:t>
            </a:r>
            <a:endParaRPr lang="en-US" sz="3600" i="1" baseline="-25000" dirty="0">
              <a:latin typeface="Cambria Math" pitchFamily="18" charset="0"/>
              <a:ea typeface="Cambria Math" pitchFamily="18" charset="0"/>
            </a:endParaRPr>
          </a:p>
        </p:txBody>
      </p:sp>
      <p:sp>
        <p:nvSpPr>
          <p:cNvPr id="11" name="TextBox 10"/>
          <p:cNvSpPr txBox="1"/>
          <p:nvPr/>
        </p:nvSpPr>
        <p:spPr>
          <a:xfrm>
            <a:off x="7467600" y="5867400"/>
            <a:ext cx="16764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medium</a:t>
            </a:r>
            <a:endParaRPr lang="en-US" sz="3600" i="1" baseline="-25000" dirty="0">
              <a:latin typeface="Cambria Math" pitchFamily="18" charset="0"/>
              <a:ea typeface="Cambria Math" pitchFamily="18" charset="0"/>
            </a:endParaRPr>
          </a:p>
        </p:txBody>
      </p:sp>
      <p:sp>
        <p:nvSpPr>
          <p:cNvPr id="12" name="TextBox 11"/>
          <p:cNvSpPr txBox="1"/>
          <p:nvPr/>
        </p:nvSpPr>
        <p:spPr>
          <a:xfrm>
            <a:off x="8153400" y="4800600"/>
            <a:ext cx="9906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low</a:t>
            </a:r>
            <a:endParaRPr lang="en-US" sz="3600" i="1" baseline="-25000" dirty="0">
              <a:latin typeface="Cambria Math" pitchFamily="18" charset="0"/>
              <a:ea typeface="Cambria Math" pitchFamily="18" charset="0"/>
            </a:endParaRPr>
          </a:p>
        </p:txBody>
      </p:sp>
      <p:cxnSp>
        <p:nvCxnSpPr>
          <p:cNvPr id="21" name="Straight Connector 20"/>
          <p:cNvCxnSpPr/>
          <p:nvPr/>
        </p:nvCxnSpPr>
        <p:spPr>
          <a:xfrm flipH="1">
            <a:off x="3931920" y="2534194"/>
            <a:ext cx="209006" cy="77070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3317966" y="2168434"/>
            <a:ext cx="796834" cy="37882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547257" y="2168434"/>
            <a:ext cx="744583" cy="48332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521131" y="2638697"/>
            <a:ext cx="2638698" cy="6923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3810000" y="3200400"/>
            <a:ext cx="228600" cy="228600"/>
          </a:xfrm>
          <a:prstGeom prst="ellipse">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038600" y="24384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438400" y="25146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00400" y="20574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V="1">
            <a:off x="3827417" y="3304903"/>
            <a:ext cx="1306286" cy="58782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226526" y="3918857"/>
            <a:ext cx="600891" cy="147610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213463" y="4898571"/>
            <a:ext cx="1084217" cy="50945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029200" y="32004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733800" y="38100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8006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124200" y="52578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itle 1"/>
          <p:cNvSpPr txBox="1">
            <a:spLocks/>
          </p:cNvSpPr>
          <p:nvPr/>
        </p:nvSpPr>
        <p:spPr>
          <a:xfrm>
            <a:off x="5943600" y="152400"/>
            <a:ext cx="3200400" cy="13716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aseline="0" dirty="0" smtClean="0">
                <a:latin typeface="Times New Roman" pitchFamily="18" charset="0"/>
                <a:ea typeface="+mj-ea"/>
                <a:cs typeface="Times New Roman" pitchFamily="18" charset="0"/>
              </a:rPr>
              <a:t>large </a:t>
            </a:r>
            <a:r>
              <a:rPr lang="en-US" sz="4400" i="1" baseline="0" dirty="0" smtClean="0">
                <a:latin typeface="Cambria Math" pitchFamily="18" charset="0"/>
                <a:ea typeface="Cambria Math" pitchFamily="18" charset="0"/>
                <a:cs typeface="Times New Roman" pitchFamily="18" charset="0"/>
              </a:rPr>
              <a:t>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aseline="0" dirty="0" smtClean="0">
                <a:latin typeface="Times New Roman" pitchFamily="18" charset="0"/>
                <a:ea typeface="+mj-ea"/>
                <a:cs typeface="Times New Roman" pitchFamily="18" charset="0"/>
              </a:rPr>
              <a:t>undirected</a:t>
            </a:r>
            <a:r>
              <a:rPr lang="en-US" sz="4400" dirty="0" smtClean="0">
                <a:latin typeface="Times New Roman" pitchFamily="18" charset="0"/>
                <a:ea typeface="+mj-ea"/>
                <a:cs typeface="Times New Roman" pitchFamily="18" charset="0"/>
              </a:rPr>
              <a:t> random walk</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4038600" y="3429000"/>
            <a:ext cx="679268" cy="822960"/>
          </a:xfrm>
          <a:custGeom>
            <a:avLst/>
            <a:gdLst>
              <a:gd name="connsiteX0" fmla="*/ 0 w 679268"/>
              <a:gd name="connsiteY0" fmla="*/ 0 h 822960"/>
              <a:gd name="connsiteX1" fmla="*/ 261257 w 679268"/>
              <a:gd name="connsiteY1" fmla="*/ 182880 h 822960"/>
              <a:gd name="connsiteX2" fmla="*/ 156754 w 679268"/>
              <a:gd name="connsiteY2" fmla="*/ 352697 h 822960"/>
              <a:gd name="connsiteX3" fmla="*/ 679268 w 679268"/>
              <a:gd name="connsiteY3" fmla="*/ 822960 h 822960"/>
            </a:gdLst>
            <a:ahLst/>
            <a:cxnLst>
              <a:cxn ang="0">
                <a:pos x="connsiteX0" y="connsiteY0"/>
              </a:cxn>
              <a:cxn ang="0">
                <a:pos x="connsiteX1" y="connsiteY1"/>
              </a:cxn>
              <a:cxn ang="0">
                <a:pos x="connsiteX2" y="connsiteY2"/>
              </a:cxn>
              <a:cxn ang="0">
                <a:pos x="connsiteX3" y="connsiteY3"/>
              </a:cxn>
            </a:cxnLst>
            <a:rect l="l" t="t" r="r" b="b"/>
            <a:pathLst>
              <a:path w="679268" h="822960">
                <a:moveTo>
                  <a:pt x="0" y="0"/>
                </a:moveTo>
                <a:cubicBezTo>
                  <a:pt x="117565" y="62048"/>
                  <a:pt x="235131" y="124097"/>
                  <a:pt x="261257" y="182880"/>
                </a:cubicBezTo>
                <a:cubicBezTo>
                  <a:pt x="287383" y="241663"/>
                  <a:pt x="87086" y="246017"/>
                  <a:pt x="156754" y="352697"/>
                </a:cubicBezTo>
                <a:cubicBezTo>
                  <a:pt x="226422" y="459377"/>
                  <a:pt x="452845" y="641168"/>
                  <a:pt x="679268" y="822960"/>
                </a:cubicBezTo>
              </a:path>
            </a:pathLst>
          </a:cu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2286000" y="762000"/>
            <a:ext cx="5551714" cy="5133703"/>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04800" y="2438400"/>
            <a:ext cx="4648200" cy="3886200"/>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962400" y="152401"/>
            <a:ext cx="4648200" cy="4571999"/>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495800" y="4191000"/>
            <a:ext cx="1524000" cy="646331"/>
          </a:xfrm>
          <a:prstGeom prst="rect">
            <a:avLst/>
          </a:prstGeom>
          <a:noFill/>
        </p:spPr>
        <p:txBody>
          <a:bodyPr wrap="square" rtlCol="0">
            <a:spAutoFit/>
          </a:bodyPr>
          <a:lstStyle/>
          <a:p>
            <a:r>
              <a:rPr lang="en-US" sz="3600" b="1" dirty="0" smtClean="0">
                <a:latin typeface="Cambria Math" pitchFamily="18" charset="0"/>
                <a:ea typeface="Cambria Math" pitchFamily="18" charset="0"/>
              </a:rPr>
              <a:t>m</a:t>
            </a:r>
            <a:r>
              <a:rPr lang="en-US" sz="3600" baseline="30000" dirty="0" smtClean="0">
                <a:latin typeface="Cambria Math" pitchFamily="18" charset="0"/>
                <a:ea typeface="Cambria Math" pitchFamily="18" charset="0"/>
              </a:rPr>
              <a:t>(p)</a:t>
            </a:r>
            <a:endParaRPr lang="en-US" sz="3600" baseline="30000" dirty="0">
              <a:latin typeface="Cambria Math" pitchFamily="18" charset="0"/>
              <a:ea typeface="Cambria Math" pitchFamily="18" charset="0"/>
            </a:endParaRPr>
          </a:p>
        </p:txBody>
      </p:sp>
      <p:sp>
        <p:nvSpPr>
          <p:cNvPr id="10" name="TextBox 9"/>
          <p:cNvSpPr txBox="1"/>
          <p:nvPr/>
        </p:nvSpPr>
        <p:spPr>
          <a:xfrm>
            <a:off x="4953000" y="6019800"/>
            <a:ext cx="12192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high</a:t>
            </a:r>
            <a:endParaRPr lang="en-US" sz="3600" i="1" baseline="-25000" dirty="0">
              <a:latin typeface="Cambria Math" pitchFamily="18" charset="0"/>
              <a:ea typeface="Cambria Math" pitchFamily="18" charset="0"/>
            </a:endParaRPr>
          </a:p>
        </p:txBody>
      </p:sp>
      <p:sp>
        <p:nvSpPr>
          <p:cNvPr id="11" name="TextBox 10"/>
          <p:cNvSpPr txBox="1"/>
          <p:nvPr/>
        </p:nvSpPr>
        <p:spPr>
          <a:xfrm>
            <a:off x="7467600" y="5867400"/>
            <a:ext cx="16764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medium</a:t>
            </a:r>
            <a:endParaRPr lang="en-US" sz="3600" i="1" baseline="-25000" dirty="0">
              <a:latin typeface="Cambria Math" pitchFamily="18" charset="0"/>
              <a:ea typeface="Cambria Math" pitchFamily="18" charset="0"/>
            </a:endParaRPr>
          </a:p>
        </p:txBody>
      </p:sp>
      <p:sp>
        <p:nvSpPr>
          <p:cNvPr id="12" name="TextBox 11"/>
          <p:cNvSpPr txBox="1"/>
          <p:nvPr/>
        </p:nvSpPr>
        <p:spPr>
          <a:xfrm>
            <a:off x="8153400" y="4800600"/>
            <a:ext cx="9906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low</a:t>
            </a:r>
            <a:endParaRPr lang="en-US" sz="3600" i="1" baseline="-25000" dirty="0">
              <a:latin typeface="Cambria Math" pitchFamily="18" charset="0"/>
              <a:ea typeface="Cambria Math" pitchFamily="18" charset="0"/>
            </a:endParaRPr>
          </a:p>
        </p:txBody>
      </p:sp>
      <p:cxnSp>
        <p:nvCxnSpPr>
          <p:cNvPr id="21" name="Straight Connector 20"/>
          <p:cNvCxnSpPr/>
          <p:nvPr/>
        </p:nvCxnSpPr>
        <p:spPr>
          <a:xfrm>
            <a:off x="3553097" y="2717074"/>
            <a:ext cx="378823" cy="587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512526" y="1058092"/>
            <a:ext cx="470263" cy="20900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3810000" y="3200400"/>
            <a:ext cx="228600" cy="228600"/>
          </a:xfrm>
          <a:prstGeom prst="ellipse">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V="1">
            <a:off x="4846320" y="1632857"/>
            <a:ext cx="979714" cy="108421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526971" y="2547257"/>
            <a:ext cx="627018" cy="15675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867400" y="9906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itle 1"/>
          <p:cNvSpPr txBox="1">
            <a:spLocks/>
          </p:cNvSpPr>
          <p:nvPr/>
        </p:nvSpPr>
        <p:spPr>
          <a:xfrm>
            <a:off x="5943600" y="228600"/>
            <a:ext cx="3200400" cy="1447800"/>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aseline="0" dirty="0" smtClean="0">
                <a:latin typeface="Times New Roman" pitchFamily="18" charset="0"/>
                <a:ea typeface="+mj-ea"/>
                <a:cs typeface="Times New Roman" pitchFamily="18" charset="0"/>
              </a:rPr>
              <a:t>small </a:t>
            </a:r>
            <a:r>
              <a:rPr lang="en-US" sz="4400" i="1" baseline="0" dirty="0" smtClean="0">
                <a:latin typeface="Cambria Math" pitchFamily="18" charset="0"/>
                <a:ea typeface="Cambria Math" pitchFamily="18" charset="0"/>
                <a:cs typeface="Times New Roman" pitchFamily="18" charset="0"/>
              </a:rPr>
              <a:t>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aseline="0" dirty="0" smtClean="0">
                <a:latin typeface="Times New Roman" pitchFamily="18" charset="0"/>
                <a:ea typeface="+mj-ea"/>
                <a:cs typeface="Times New Roman" pitchFamily="18" charset="0"/>
              </a:rPr>
              <a:t>directed</a:t>
            </a:r>
            <a:r>
              <a:rPr lang="en-US" sz="4400" dirty="0" smtClean="0">
                <a:latin typeface="Times New Roman" pitchFamily="18" charset="0"/>
                <a:ea typeface="+mj-ea"/>
                <a:cs typeface="Times New Roman" pitchFamily="18" charset="0"/>
              </a:rPr>
              <a:t> random walk</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61" name="Straight Connector 60"/>
          <p:cNvCxnSpPr/>
          <p:nvPr/>
        </p:nvCxnSpPr>
        <p:spPr>
          <a:xfrm flipH="1" flipV="1">
            <a:off x="4990011" y="1110343"/>
            <a:ext cx="522515" cy="13062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0823" y="1097280"/>
            <a:ext cx="875211" cy="56170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140926" y="2547257"/>
            <a:ext cx="705394" cy="15675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3429000" y="25908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038600" y="24384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24400" y="25908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715000" y="15240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10200" y="11430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876800" y="990600"/>
            <a:ext cx="228600" cy="2286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strategy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3886199"/>
          </a:xfrm>
        </p:spPr>
        <p:txBody>
          <a:bodyPr>
            <a:normAutofit/>
          </a:bodyPr>
          <a:lstStyle/>
          <a:p>
            <a:pPr algn="ctr">
              <a:buNone/>
            </a:pPr>
            <a:r>
              <a:rPr lang="en-US" dirty="0" smtClean="0">
                <a:latin typeface="Times New Roman" pitchFamily="18" charset="0"/>
                <a:cs typeface="Times New Roman" pitchFamily="18" charset="0"/>
              </a:rPr>
              <a:t>start off with large T</a:t>
            </a:r>
          </a:p>
          <a:p>
            <a:pPr algn="ctr">
              <a:buNone/>
            </a:pPr>
            <a:endParaRPr lang="en-US" dirty="0" smtClean="0">
              <a:latin typeface="Times New Roman" pitchFamily="18" charset="0"/>
              <a:cs typeface="Times New Roman" pitchFamily="18" charset="0"/>
            </a:endParaRPr>
          </a:p>
          <a:p>
            <a:pPr algn="ctr">
              <a:buNone/>
            </a:pPr>
            <a:endParaRPr lang="en-US" dirty="0" smtClean="0">
              <a:latin typeface="Times New Roman" pitchFamily="18" charset="0"/>
              <a:cs typeface="Times New Roman" pitchFamily="18" charset="0"/>
            </a:endParaRPr>
          </a:p>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slowly decrease T during iterations</a:t>
            </a:r>
          </a:p>
          <a:p>
            <a:pPr>
              <a:buNone/>
            </a:pPr>
            <a:endParaRPr lang="en-US" dirty="0" smtClean="0"/>
          </a:p>
          <a:p>
            <a:pPr>
              <a:buNone/>
            </a:pPr>
            <a:endParaRPr lang="en-US" dirty="0" smtClean="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undirected</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noProof="0" dirty="0" smtClean="0">
                <a:solidFill>
                  <a:srgbClr val="FF0000"/>
                </a:solidFill>
                <a:latin typeface="Times New Roman" pitchFamily="18" charset="0"/>
                <a:ea typeface="+mj-ea"/>
                <a:cs typeface="Times New Roman" pitchFamily="18" charset="0"/>
              </a:rPr>
              <a:t>similar to Monte Carlo method</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dirty="0" smtClean="0">
                <a:ln>
                  <a:noFill/>
                </a:ln>
                <a:solidFill>
                  <a:srgbClr val="FF0000"/>
                </a:solidFill>
                <a:effectLst/>
                <a:uLnTx/>
                <a:uFillTx/>
                <a:latin typeface="Times New Roman" pitchFamily="18" charset="0"/>
                <a:ea typeface="+mj-ea"/>
                <a:cs typeface="Times New Roman" pitchFamily="18" charset="0"/>
              </a:rPr>
              <a:t>(except more “local”)</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5" name="Title 1"/>
          <p:cNvSpPr txBox="1">
            <a:spLocks/>
          </p:cNvSpPr>
          <p:nvPr/>
        </p:nvSpPr>
        <p:spPr>
          <a:xfrm>
            <a:off x="609600" y="4800600"/>
            <a:ext cx="8229600" cy="1447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directed</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noProof="0" dirty="0" smtClean="0">
                <a:solidFill>
                  <a:srgbClr val="FF0000"/>
                </a:solidFill>
                <a:latin typeface="Times New Roman" pitchFamily="18" charset="0"/>
                <a:ea typeface="+mj-ea"/>
                <a:cs typeface="Times New Roman" pitchFamily="18" charset="0"/>
              </a:rPr>
              <a:t>similar to Newton’s method</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dirty="0" smtClean="0">
                <a:ln>
                  <a:noFill/>
                </a:ln>
                <a:solidFill>
                  <a:srgbClr val="FF0000"/>
                </a:solidFill>
                <a:effectLst/>
                <a:uLnTx/>
                <a:uFillTx/>
                <a:latin typeface="Times New Roman" pitchFamily="18" charset="0"/>
                <a:ea typeface="+mj-ea"/>
                <a:cs typeface="Times New Roman" pitchFamily="18" charset="0"/>
              </a:rPr>
              <a:t>(except</a:t>
            </a:r>
            <a:r>
              <a:rPr kumimoji="0" lang="en-US" sz="3200" b="0" i="0" u="none" strike="noStrike" kern="1200" cap="none" spc="0" normalizeH="0" dirty="0" smtClean="0">
                <a:ln>
                  <a:noFill/>
                </a:ln>
                <a:solidFill>
                  <a:srgbClr val="FF0000"/>
                </a:solidFill>
                <a:effectLst/>
                <a:uLnTx/>
                <a:uFillTx/>
                <a:latin typeface="Times New Roman" pitchFamily="18" charset="0"/>
                <a:ea typeface="+mj-ea"/>
                <a:cs typeface="Times New Roman" pitchFamily="18" charset="0"/>
              </a:rPr>
              <a:t> precise gradient direction not used)</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strategy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3886199"/>
          </a:xfrm>
        </p:spPr>
        <p:txBody>
          <a:bodyPr>
            <a:normAutofit/>
          </a:bodyPr>
          <a:lstStyle/>
          <a:p>
            <a:pPr algn="ctr">
              <a:buNone/>
            </a:pPr>
            <a:r>
              <a:rPr lang="en-US" dirty="0" smtClean="0">
                <a:latin typeface="Times New Roman" pitchFamily="18" charset="0"/>
                <a:cs typeface="Times New Roman" pitchFamily="18" charset="0"/>
              </a:rPr>
              <a:t>start off with large T</a:t>
            </a:r>
          </a:p>
          <a:p>
            <a:pPr algn="ctr">
              <a:buNone/>
            </a:pPr>
            <a:endParaRPr lang="en-US" dirty="0" smtClean="0">
              <a:latin typeface="Times New Roman" pitchFamily="18" charset="0"/>
              <a:cs typeface="Times New Roman" pitchFamily="18" charset="0"/>
            </a:endParaRPr>
          </a:p>
          <a:p>
            <a:pPr algn="ctr">
              <a:buNone/>
            </a:pPr>
            <a:endParaRPr lang="en-US" dirty="0" smtClean="0">
              <a:latin typeface="Times New Roman" pitchFamily="18" charset="0"/>
              <a:cs typeface="Times New Roman" pitchFamily="18" charset="0"/>
            </a:endParaRPr>
          </a:p>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slowly decrease T during iterations</a:t>
            </a:r>
          </a:p>
          <a:p>
            <a:pPr>
              <a:buNone/>
            </a:pPr>
            <a:endParaRPr lang="en-US" dirty="0" smtClean="0"/>
          </a:p>
          <a:p>
            <a:pPr>
              <a:buNone/>
            </a:pPr>
            <a:endParaRPr lang="en-US" dirty="0" smtClean="0"/>
          </a:p>
        </p:txBody>
      </p:sp>
      <p:sp>
        <p:nvSpPr>
          <p:cNvPr id="5" name="Title 1"/>
          <p:cNvSpPr txBox="1">
            <a:spLocks/>
          </p:cNvSpPr>
          <p:nvPr/>
        </p:nvSpPr>
        <p:spPr>
          <a:xfrm>
            <a:off x="609600" y="5105400"/>
            <a:ext cx="8229600" cy="1447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claim is that this strategy helps</a:t>
            </a:r>
            <a:r>
              <a:rPr kumimoji="0" lang="en-US" sz="32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achieve the global minimum</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6" name="Title 1"/>
          <p:cNvSpPr txBox="1">
            <a:spLocks/>
          </p:cNvSpPr>
          <p:nvPr/>
        </p:nvSpPr>
        <p:spPr>
          <a:xfrm>
            <a:off x="457200" y="2209800"/>
            <a:ext cx="8229600" cy="5334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more random</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304800" y="4495800"/>
            <a:ext cx="8229600" cy="5334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more directed</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latin typeface="Times New Roman" pitchFamily="18" charset="0"/>
                <a:cs typeface="Times New Roman" pitchFamily="18" charset="0"/>
              </a:rPr>
              <a:t>analogous to annealing of metals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477962"/>
            <a:ext cx="6096000" cy="4525963"/>
          </a:xfrm>
        </p:spPr>
        <p:txBody>
          <a:bodyPr>
            <a:normAutofit lnSpcReduction="10000"/>
          </a:bodyPr>
          <a:lstStyle/>
          <a:p>
            <a:pPr algn="ctr">
              <a:buNone/>
            </a:pPr>
            <a:r>
              <a:rPr lang="en-US" dirty="0" smtClean="0">
                <a:latin typeface="Times New Roman" pitchFamily="18" charset="0"/>
                <a:cs typeface="Times New Roman" pitchFamily="18" charset="0"/>
              </a:rPr>
              <a:t>high temperatures</a:t>
            </a:r>
          </a:p>
          <a:p>
            <a:pPr algn="ctr">
              <a:buNone/>
            </a:pPr>
            <a:r>
              <a:rPr lang="en-US" dirty="0" smtClean="0">
                <a:latin typeface="Times New Roman" pitchFamily="18" charset="0"/>
                <a:cs typeface="Times New Roman" pitchFamily="18" charset="0"/>
              </a:rPr>
              <a:t>atoms randomly moving</a:t>
            </a:r>
          </a:p>
          <a:p>
            <a:pPr algn="ctr">
              <a:buNone/>
            </a:pPr>
            <a:r>
              <a:rPr lang="en-US" dirty="0" smtClean="0">
                <a:latin typeface="Times New Roman" pitchFamily="18" charset="0"/>
                <a:cs typeface="Times New Roman" pitchFamily="18" charset="0"/>
              </a:rPr>
              <a:t>about due to thermal motions</a:t>
            </a:r>
          </a:p>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as temperature decreases</a:t>
            </a:r>
          </a:p>
          <a:p>
            <a:pPr algn="ctr">
              <a:buNone/>
            </a:pPr>
            <a:r>
              <a:rPr lang="en-US" dirty="0" smtClean="0">
                <a:latin typeface="Times New Roman" pitchFamily="18" charset="0"/>
                <a:cs typeface="Times New Roman" pitchFamily="18" charset="0"/>
              </a:rPr>
              <a:t>atoms slowly find themselves in a</a:t>
            </a:r>
          </a:p>
          <a:p>
            <a:pPr algn="ctr">
              <a:buNone/>
            </a:pPr>
            <a:r>
              <a:rPr lang="en-US" dirty="0" smtClean="0">
                <a:latin typeface="Times New Roman" pitchFamily="18" charset="0"/>
                <a:cs typeface="Times New Roman" pitchFamily="18" charset="0"/>
              </a:rPr>
              <a:t>minimum energy configuration</a:t>
            </a:r>
          </a:p>
          <a:p>
            <a:pPr algn="ctr">
              <a:buNone/>
            </a:pPr>
            <a:r>
              <a:rPr lang="en-US" dirty="0" smtClean="0">
                <a:latin typeface="Times New Roman" pitchFamily="18" charset="0"/>
                <a:cs typeface="Times New Roman" pitchFamily="18" charset="0"/>
              </a:rPr>
              <a:t>orderly arrangement of a “crystal”</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6096000" y="1477962"/>
            <a:ext cx="2895600" cy="4184142"/>
          </a:xfrm>
          <a:prstGeom prst="rect">
            <a:avLst/>
          </a:prstGeom>
          <a:noFill/>
          <a:ln w="9525">
            <a:noFill/>
            <a:miter lim="800000"/>
            <a:headEnd/>
            <a:tailEnd/>
          </a:ln>
        </p:spPr>
      </p:pic>
      <p:sp>
        <p:nvSpPr>
          <p:cNvPr id="5" name="Rectangle 4"/>
          <p:cNvSpPr/>
          <p:nvPr/>
        </p:nvSpPr>
        <p:spPr>
          <a:xfrm>
            <a:off x="6096000" y="5821362"/>
            <a:ext cx="2743200" cy="230832"/>
          </a:xfrm>
          <a:prstGeom prst="rect">
            <a:avLst/>
          </a:prstGeom>
        </p:spPr>
        <p:txBody>
          <a:bodyPr wrap="square">
            <a:spAutoFit/>
          </a:bodyPr>
          <a:lstStyle/>
          <a:p>
            <a:r>
              <a:rPr lang="en-US" sz="900" dirty="0" smtClean="0"/>
              <a:t>www.sti-laser.com/technology/heat_treatments.html</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latin typeface="Times New Roman" pitchFamily="18" charset="0"/>
                <a:cs typeface="Times New Roman" pitchFamily="18" charset="0"/>
              </a:rPr>
              <a:t>Syllabus</a:t>
            </a:r>
            <a:endParaRPr lang="en-US" sz="3600" dirty="0">
              <a:latin typeface="Times New Roman" pitchFamily="18" charset="0"/>
              <a:cs typeface="Times New Roman" pitchFamily="18" charset="0"/>
            </a:endParaRPr>
          </a:p>
        </p:txBody>
      </p:sp>
      <p:sp>
        <p:nvSpPr>
          <p:cNvPr id="5" name="Rectangle 4"/>
          <p:cNvSpPr/>
          <p:nvPr/>
        </p:nvSpPr>
        <p:spPr>
          <a:xfrm>
            <a:off x="152400" y="609600"/>
            <a:ext cx="8991600" cy="6027291"/>
          </a:xfrm>
          <a:prstGeom prst="rect">
            <a:avLst/>
          </a:prstGeom>
        </p:spPr>
        <p:txBody>
          <a:bodyPr wrap="square">
            <a:spAutoFit/>
          </a:bodyPr>
          <a:lstStyle/>
          <a:p>
            <a:pPr>
              <a:spcBef>
                <a:spcPts val="100"/>
              </a:spcBef>
              <a:buFontTx/>
              <a:buNone/>
            </a:pPr>
            <a:r>
              <a:rPr lang="en-US" sz="1600" dirty="0" smtClean="0">
                <a:latin typeface="Times New Roman" pitchFamily="18" charset="0"/>
                <a:cs typeface="Times New Roman" pitchFamily="18" charset="0"/>
              </a:rPr>
              <a:t>Lecture 01		Describing Inverse Problems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02		Probability and Measurement Error, Part 1</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03		Probability and Measurement Error, Part 2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04		The L</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Norm and Simple Least Squares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05		A Priori Information and Weighted Least Squared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06		Resolution and Generalized Inverses</a:t>
            </a:r>
          </a:p>
          <a:p>
            <a:pPr>
              <a:spcBef>
                <a:spcPts val="100"/>
              </a:spcBef>
              <a:buFontTx/>
              <a:buNone/>
            </a:pPr>
            <a:r>
              <a:rPr lang="en-US" sz="1600" dirty="0" smtClean="0">
                <a:latin typeface="Times New Roman" pitchFamily="18" charset="0"/>
                <a:cs typeface="Times New Roman" pitchFamily="18" charset="0"/>
              </a:rPr>
              <a:t>Lecture 07		Backus-Gilbert Inverse and the Trade Off of Resolution and Variance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08		The Principle of Maximum Likelihood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09		Inexact Theories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10		</a:t>
            </a:r>
            <a:r>
              <a:rPr lang="en-US" sz="1600" dirty="0" err="1" smtClean="0">
                <a:latin typeface="Times New Roman" pitchFamily="18" charset="0"/>
                <a:cs typeface="Times New Roman" pitchFamily="18" charset="0"/>
              </a:rPr>
              <a:t>Nonuniqueness</a:t>
            </a:r>
            <a:r>
              <a:rPr lang="en-US" sz="1600" dirty="0" smtClean="0">
                <a:latin typeface="Times New Roman" pitchFamily="18" charset="0"/>
                <a:cs typeface="Times New Roman" pitchFamily="18" charset="0"/>
              </a:rPr>
              <a:t> and Localized Averages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11		Vector Spaces and Singular Value Decomposition</a:t>
            </a:r>
          </a:p>
          <a:p>
            <a:pPr>
              <a:spcBef>
                <a:spcPts val="100"/>
              </a:spcBef>
              <a:buFontTx/>
              <a:buNone/>
            </a:pPr>
            <a:r>
              <a:rPr lang="en-US" sz="1600" dirty="0" smtClean="0">
                <a:latin typeface="Times New Roman" pitchFamily="18" charset="0"/>
                <a:cs typeface="Times New Roman" pitchFamily="18" charset="0"/>
              </a:rPr>
              <a:t>Lecture 12		Equality and Inequality Constraints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13		L</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L</a:t>
            </a:r>
            <a:r>
              <a:rPr lang="en-US" sz="1600" baseline="-25000" dirty="0" smtClean="0">
                <a:latin typeface="Cambria Math"/>
                <a:ea typeface="Cambria Math"/>
                <a:cs typeface="Times New Roman" pitchFamily="18" charset="0"/>
              </a:rPr>
              <a:t>∞</a:t>
            </a:r>
            <a:r>
              <a:rPr lang="en-US" sz="1600" dirty="0" smtClean="0">
                <a:latin typeface="Times New Roman" pitchFamily="18" charset="0"/>
                <a:cs typeface="Times New Roman" pitchFamily="18" charset="0"/>
              </a:rPr>
              <a:t> Norm Problems and Linear Programming</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14		Nonlinear Problems: Grid and Monte Carlo Searches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15		Nonlinear Problems: Newton’s Method </a:t>
            </a:r>
            <a:br>
              <a:rPr lang="en-US" sz="1600"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Lecture 16	Nonlinear Problems:  Simulated Annealing and Bootstrap Confidence Intervals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17		Factor Analysis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18		</a:t>
            </a:r>
            <a:r>
              <a:rPr lang="en-US" sz="1600" dirty="0" err="1" smtClean="0">
                <a:latin typeface="Times New Roman" pitchFamily="18" charset="0"/>
                <a:cs typeface="Times New Roman" pitchFamily="18" charset="0"/>
              </a:rPr>
              <a:t>Varimax</a:t>
            </a:r>
            <a:r>
              <a:rPr lang="en-US" sz="1600" dirty="0" smtClean="0">
                <a:latin typeface="Times New Roman" pitchFamily="18" charset="0"/>
                <a:cs typeface="Times New Roman" pitchFamily="18" charset="0"/>
              </a:rPr>
              <a:t> Factors, </a:t>
            </a:r>
            <a:r>
              <a:rPr lang="en-US" sz="1600" dirty="0" err="1" smtClean="0">
                <a:latin typeface="Times New Roman" pitchFamily="18" charset="0"/>
                <a:cs typeface="Times New Roman" pitchFamily="18" charset="0"/>
              </a:rPr>
              <a:t>Empircal</a:t>
            </a:r>
            <a:r>
              <a:rPr lang="en-US" sz="1600" dirty="0" smtClean="0">
                <a:latin typeface="Times New Roman" pitchFamily="18" charset="0"/>
                <a:cs typeface="Times New Roman" pitchFamily="18" charset="0"/>
              </a:rPr>
              <a:t> Orthogonal Functions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19		Backus-Gilbert Theory for Continuous Problems; Radon’s Problem</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20		Linear Operators and Their </a:t>
            </a:r>
            <a:r>
              <a:rPr lang="en-US" sz="1600" dirty="0" err="1" smtClean="0">
                <a:latin typeface="Times New Roman" pitchFamily="18" charset="0"/>
                <a:cs typeface="Times New Roman" pitchFamily="18" charset="0"/>
              </a:rPr>
              <a:t>Adjoints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21		</a:t>
            </a:r>
            <a:r>
              <a:rPr lang="en-US" sz="1600" dirty="0" err="1" smtClean="0">
                <a:latin typeface="Times New Roman" pitchFamily="18" charset="0"/>
                <a:cs typeface="Times New Roman" pitchFamily="18" charset="0"/>
              </a:rPr>
              <a:t>Fr</a:t>
            </a:r>
            <a:r>
              <a:rPr lang="en-US" sz="1600" dirty="0" err="1" smtClean="0">
                <a:latin typeface="Times New Roman"/>
                <a:cs typeface="Times New Roman"/>
              </a:rPr>
              <a:t>é</a:t>
            </a:r>
            <a:r>
              <a:rPr lang="en-US" sz="1600" dirty="0" err="1" smtClean="0">
                <a:latin typeface="Times New Roman" pitchFamily="18" charset="0"/>
                <a:cs typeface="Times New Roman" pitchFamily="18" charset="0"/>
              </a:rPr>
              <a:t>chet</a:t>
            </a:r>
            <a:r>
              <a:rPr lang="en-US" sz="1600" dirty="0" smtClean="0">
                <a:latin typeface="Times New Roman" pitchFamily="18" charset="0"/>
                <a:cs typeface="Times New Roman" pitchFamily="18" charset="0"/>
              </a:rPr>
              <a:t> Derivatives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22 	Exemplary Inverse Problems, incl. Filter Design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23 	Exemplary Inverse Problems, incl. Earthquake Location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24 	Exemplary Inverse Problems, incl. </a:t>
            </a:r>
            <a:r>
              <a:rPr lang="en-US" sz="1600" dirty="0" err="1" smtClean="0">
                <a:latin typeface="Times New Roman" pitchFamily="18" charset="0"/>
                <a:cs typeface="Times New Roman" pitchFamily="18" charset="0"/>
              </a:rPr>
              <a:t>Vibrational</a:t>
            </a:r>
            <a:r>
              <a:rPr lang="en-US" sz="1600" dirty="0" smtClean="0">
                <a:latin typeface="Times New Roman" pitchFamily="18" charset="0"/>
                <a:cs typeface="Times New Roman" pitchFamily="18" charset="0"/>
              </a:rPr>
              <a:t> Problems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latin typeface="Times New Roman" pitchFamily="18" charset="0"/>
                <a:cs typeface="Times New Roman" pitchFamily="18" charset="0"/>
              </a:rPr>
              <a:t>analogous to annealing of metals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01762"/>
            <a:ext cx="8229600" cy="4525963"/>
          </a:xfrm>
        </p:spPr>
        <p:txBody>
          <a:bodyPr>
            <a:normAutofit lnSpcReduction="10000"/>
          </a:bodyPr>
          <a:lstStyle/>
          <a:p>
            <a:pPr algn="ctr">
              <a:buNone/>
            </a:pPr>
            <a:r>
              <a:rPr lang="en-US" dirty="0" smtClean="0">
                <a:latin typeface="Times New Roman" pitchFamily="18" charset="0"/>
                <a:cs typeface="Times New Roman" pitchFamily="18" charset="0"/>
              </a:rPr>
              <a:t>high temperatures</a:t>
            </a:r>
          </a:p>
          <a:p>
            <a:pPr algn="ctr">
              <a:buNone/>
            </a:pPr>
            <a:r>
              <a:rPr lang="en-US" dirty="0" smtClean="0">
                <a:latin typeface="Times New Roman" pitchFamily="18" charset="0"/>
                <a:cs typeface="Times New Roman" pitchFamily="18" charset="0"/>
              </a:rPr>
              <a:t>atoms randomly moving</a:t>
            </a:r>
          </a:p>
          <a:p>
            <a:pPr algn="ctr">
              <a:buNone/>
            </a:pPr>
            <a:r>
              <a:rPr lang="en-US" dirty="0" smtClean="0">
                <a:latin typeface="Times New Roman" pitchFamily="18" charset="0"/>
                <a:cs typeface="Times New Roman" pitchFamily="18" charset="0"/>
              </a:rPr>
              <a:t>about due to thermal motions</a:t>
            </a:r>
          </a:p>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as temperature decreases</a:t>
            </a:r>
          </a:p>
          <a:p>
            <a:pPr algn="ctr">
              <a:buNone/>
            </a:pPr>
            <a:r>
              <a:rPr lang="en-US" dirty="0" smtClean="0">
                <a:latin typeface="Times New Roman" pitchFamily="18" charset="0"/>
                <a:cs typeface="Times New Roman" pitchFamily="18" charset="0"/>
              </a:rPr>
              <a:t>atoms slowly find themselves in a</a:t>
            </a:r>
          </a:p>
          <a:p>
            <a:pPr algn="ctr">
              <a:buNone/>
            </a:pPr>
            <a:r>
              <a:rPr lang="en-US" dirty="0" smtClean="0">
                <a:latin typeface="Times New Roman" pitchFamily="18" charset="0"/>
                <a:cs typeface="Times New Roman" pitchFamily="18" charset="0"/>
              </a:rPr>
              <a:t>minimum energy configuration</a:t>
            </a:r>
          </a:p>
          <a:p>
            <a:pPr algn="ctr">
              <a:buNone/>
            </a:pPr>
            <a:r>
              <a:rPr lang="en-US" dirty="0" smtClean="0">
                <a:latin typeface="Times New Roman" pitchFamily="18" charset="0"/>
                <a:cs typeface="Times New Roman" pitchFamily="18" charset="0"/>
              </a:rPr>
              <a:t>orderly arrangement of a “crystal”</a:t>
            </a:r>
            <a:endParaRPr lang="en-US" dirty="0">
              <a:latin typeface="Times New Roman" pitchFamily="18" charset="0"/>
              <a:cs typeface="Times New Roman" pitchFamily="18" charset="0"/>
            </a:endParaRPr>
          </a:p>
        </p:txBody>
      </p:sp>
      <p:sp>
        <p:nvSpPr>
          <p:cNvPr id="4" name="Title 1"/>
          <p:cNvSpPr txBox="1">
            <a:spLocks/>
          </p:cNvSpPr>
          <p:nvPr/>
        </p:nvSpPr>
        <p:spPr>
          <a:xfrm>
            <a:off x="0" y="5745162"/>
            <a:ext cx="8839200" cy="9144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hence </a:t>
            </a:r>
            <a:r>
              <a:rPr lang="en-US" sz="3200" dirty="0" smtClean="0">
                <a:solidFill>
                  <a:srgbClr val="FF0000"/>
                </a:solidFill>
                <a:latin typeface="Times New Roman" pitchFamily="18" charset="0"/>
                <a:ea typeface="+mj-ea"/>
                <a:cs typeface="Times New Roman" pitchFamily="18" charset="0"/>
              </a:rPr>
              <a:t>“simulated annealing”</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rgbClr val="FF0000"/>
                </a:solidFill>
                <a:latin typeface="Times New Roman" pitchFamily="18" charset="0"/>
                <a:ea typeface="+mj-ea"/>
                <a:cs typeface="Times New Roman" pitchFamily="18" charset="0"/>
              </a:rPr>
              <a:t>and </a:t>
            </a:r>
            <a:r>
              <a:rPr lang="en-US" sz="3200" i="1" dirty="0" smtClean="0">
                <a:solidFill>
                  <a:srgbClr val="FF0000"/>
                </a:solidFill>
                <a:latin typeface="Cambria Math" pitchFamily="18" charset="0"/>
                <a:ea typeface="Cambria Math" pitchFamily="18" charset="0"/>
                <a:cs typeface="Times New Roman" pitchFamily="18" charset="0"/>
              </a:rPr>
              <a:t>T</a:t>
            </a:r>
            <a:r>
              <a:rPr lang="en-US" sz="3200" dirty="0" smtClean="0">
                <a:solidFill>
                  <a:srgbClr val="FF0000"/>
                </a:solidFill>
                <a:latin typeface="Times New Roman" pitchFamily="18" charset="0"/>
                <a:ea typeface="+mj-ea"/>
                <a:cs typeface="Times New Roman" pitchFamily="18" charset="0"/>
              </a:rPr>
              <a:t> called “temperature”</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this is just </a:t>
            </a:r>
            <a:r>
              <a:rPr lang="en-US" dirty="0" err="1" smtClean="0">
                <a:latin typeface="Times New Roman" pitchFamily="18" charset="0"/>
                <a:cs typeface="Times New Roman" pitchFamily="18" charset="0"/>
              </a:rPr>
              <a:t>Metroplois</a:t>
            </a:r>
            <a:r>
              <a:rPr lang="en-US" dirty="0" smtClean="0">
                <a:latin typeface="Times New Roman" pitchFamily="18" charset="0"/>
                <a:cs typeface="Times New Roman" pitchFamily="18" charset="0"/>
              </a:rPr>
              <a:t>-Hastings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4525963"/>
          </a:xfrm>
        </p:spPr>
        <p:txBody>
          <a:bodyPr>
            <a:normAutofit/>
          </a:bodyPr>
          <a:lstStyle/>
          <a:p>
            <a:pPr algn="ctr">
              <a:buNone/>
            </a:pPr>
            <a:r>
              <a:rPr lang="en-US" dirty="0" smtClean="0">
                <a:latin typeface="Times New Roman" pitchFamily="18" charset="0"/>
                <a:cs typeface="Times New Roman" pitchFamily="18" charset="0"/>
              </a:rPr>
              <a:t>(way of producing realizations of a random variable)</a:t>
            </a:r>
          </a:p>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applied to the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2209800" y="3733800"/>
            <a:ext cx="4914900" cy="1828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this is just </a:t>
            </a:r>
            <a:r>
              <a:rPr lang="en-US" dirty="0" err="1" smtClean="0">
                <a:latin typeface="Times New Roman" pitchFamily="18" charset="0"/>
                <a:cs typeface="Times New Roman" pitchFamily="18" charset="0"/>
              </a:rPr>
              <a:t>Metroplois</a:t>
            </a:r>
            <a:r>
              <a:rPr lang="en-US" dirty="0" smtClean="0">
                <a:latin typeface="Times New Roman" pitchFamily="18" charset="0"/>
                <a:cs typeface="Times New Roman" pitchFamily="18" charset="0"/>
              </a:rPr>
              <a:t>-Hastings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4525963"/>
          </a:xfrm>
        </p:spPr>
        <p:txBody>
          <a:bodyPr>
            <a:normAutofit/>
          </a:bodyPr>
          <a:lstStyle/>
          <a:p>
            <a:pPr algn="ctr">
              <a:buNone/>
            </a:pPr>
            <a:r>
              <a:rPr lang="en-US" dirty="0" smtClean="0">
                <a:latin typeface="Times New Roman" pitchFamily="18" charset="0"/>
                <a:cs typeface="Times New Roman" pitchFamily="18" charset="0"/>
              </a:rPr>
              <a:t>(way of producing realizations of a random variable)</a:t>
            </a:r>
          </a:p>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applied to the </a:t>
            </a:r>
            <a:r>
              <a:rPr lang="en-US" dirty="0" err="1" smtClean="0">
                <a:latin typeface="Times New Roman" pitchFamily="18" charset="0"/>
                <a:cs typeface="Times New Roman" pitchFamily="18" charset="0"/>
              </a:rPr>
              <a:t>p.d.f</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2209800" y="3733800"/>
            <a:ext cx="4914900" cy="1828800"/>
          </a:xfrm>
          <a:prstGeom prst="rect">
            <a:avLst/>
          </a:prstGeom>
          <a:noFill/>
          <a:ln w="9525">
            <a:noFill/>
            <a:miter lim="800000"/>
            <a:headEnd/>
            <a:tailEnd/>
          </a:ln>
        </p:spPr>
      </p:pic>
      <p:sp>
        <p:nvSpPr>
          <p:cNvPr id="5" name="Title 1"/>
          <p:cNvSpPr txBox="1">
            <a:spLocks/>
          </p:cNvSpPr>
          <p:nvPr/>
        </p:nvSpPr>
        <p:spPr>
          <a:xfrm>
            <a:off x="0" y="5638800"/>
            <a:ext cx="9144000" cy="1066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noProof="0" dirty="0" smtClean="0">
                <a:solidFill>
                  <a:srgbClr val="FF0000"/>
                </a:solidFill>
                <a:latin typeface="Times New Roman" pitchFamily="18" charset="0"/>
                <a:ea typeface="+mj-ea"/>
                <a:cs typeface="Times New Roman" pitchFamily="18" charset="0"/>
              </a:rPr>
              <a:t>sampling a distribution that starts out wide and blurry</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dirty="0" smtClean="0">
                <a:ln>
                  <a:noFill/>
                </a:ln>
                <a:solidFill>
                  <a:srgbClr val="FF0000"/>
                </a:solidFill>
                <a:effectLst/>
                <a:uLnTx/>
                <a:uFillTx/>
                <a:latin typeface="Times New Roman" pitchFamily="18" charset="0"/>
                <a:ea typeface="+mj-ea"/>
                <a:cs typeface="Times New Roman" pitchFamily="18" charset="0"/>
              </a:rPr>
              <a:t>but</a:t>
            </a:r>
            <a:r>
              <a:rPr kumimoji="0" lang="en-US" sz="3200" b="0" i="0" u="none" strike="noStrike" kern="1200" cap="none" spc="0" normalizeH="0" dirty="0" smtClean="0">
                <a:ln>
                  <a:noFill/>
                </a:ln>
                <a:solidFill>
                  <a:srgbClr val="FF0000"/>
                </a:solidFill>
                <a:effectLst/>
                <a:uLnTx/>
                <a:uFillTx/>
                <a:latin typeface="Times New Roman" pitchFamily="18" charset="0"/>
                <a:ea typeface="+mj-ea"/>
                <a:cs typeface="Times New Roman" pitchFamily="18" charset="0"/>
              </a:rPr>
              <a:t> sharpens up as </a:t>
            </a:r>
            <a:r>
              <a:rPr kumimoji="0" lang="en-US" sz="3200" b="0" i="1" u="none" strike="noStrike" kern="1200" cap="none" spc="0" normalizeH="0" dirty="0" smtClean="0">
                <a:ln>
                  <a:noFill/>
                </a:ln>
                <a:solidFill>
                  <a:srgbClr val="FF0000"/>
                </a:solidFill>
                <a:effectLst/>
                <a:uLnTx/>
                <a:uFillTx/>
                <a:latin typeface="Cambria Math" pitchFamily="18" charset="0"/>
                <a:ea typeface="Cambria Math" pitchFamily="18" charset="0"/>
                <a:cs typeface="Times New Roman" pitchFamily="18" charset="0"/>
              </a:rPr>
              <a:t>T</a:t>
            </a:r>
            <a:r>
              <a:rPr kumimoji="0" lang="en-US" sz="3200" b="0" i="0" u="none" strike="noStrike" kern="1200" cap="none" spc="0" normalizeH="0" dirty="0" smtClean="0">
                <a:ln>
                  <a:noFill/>
                </a:ln>
                <a:solidFill>
                  <a:srgbClr val="FF0000"/>
                </a:solidFill>
                <a:effectLst/>
                <a:uLnTx/>
                <a:uFillTx/>
                <a:latin typeface="Times New Roman" pitchFamily="18" charset="0"/>
                <a:ea typeface="+mj-ea"/>
                <a:cs typeface="Times New Roman" pitchFamily="18" charset="0"/>
              </a:rPr>
              <a:t> is decreases</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57200" y="914400"/>
            <a:ext cx="8286750" cy="5295900"/>
            <a:chOff x="304800" y="304800"/>
            <a:chExt cx="8286750" cy="5295900"/>
          </a:xfrm>
        </p:grpSpPr>
        <p:pic>
          <p:nvPicPr>
            <p:cNvPr id="1030" name="Picture 6"/>
            <p:cNvPicPr>
              <a:picLocks noChangeAspect="1" noChangeArrowheads="1"/>
            </p:cNvPicPr>
            <p:nvPr/>
          </p:nvPicPr>
          <p:blipFill>
            <a:blip r:embed="rId3" cstate="print"/>
            <a:srcRect b="42390"/>
            <a:stretch>
              <a:fillRect/>
            </a:stretch>
          </p:blipFill>
          <p:spPr bwMode="auto">
            <a:xfrm>
              <a:off x="5181600" y="2133600"/>
              <a:ext cx="3409950" cy="33528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cstate="print"/>
            <a:srcRect l="9366" r="8683"/>
            <a:stretch>
              <a:fillRect/>
            </a:stretch>
          </p:blipFill>
          <p:spPr bwMode="auto">
            <a:xfrm>
              <a:off x="457200" y="533400"/>
              <a:ext cx="8001000" cy="1352550"/>
            </a:xfrm>
            <a:prstGeom prst="rect">
              <a:avLst/>
            </a:prstGeom>
            <a:noFill/>
            <a:ln w="9525">
              <a:noFill/>
              <a:miter lim="800000"/>
              <a:headEnd/>
              <a:tailEnd/>
            </a:ln>
            <a:effectLst/>
          </p:spPr>
        </p:pic>
        <p:grpSp>
          <p:nvGrpSpPr>
            <p:cNvPr id="2" name="Group 9"/>
            <p:cNvGrpSpPr/>
            <p:nvPr/>
          </p:nvGrpSpPr>
          <p:grpSpPr>
            <a:xfrm>
              <a:off x="304800" y="1600200"/>
              <a:ext cx="4724400" cy="4000500"/>
              <a:chOff x="304800" y="1600200"/>
              <a:chExt cx="4724400" cy="4000500"/>
            </a:xfrm>
          </p:grpSpPr>
          <p:pic>
            <p:nvPicPr>
              <p:cNvPr id="1027" name="Picture 3"/>
              <p:cNvPicPr>
                <a:picLocks noChangeAspect="1" noChangeArrowheads="1"/>
              </p:cNvPicPr>
              <p:nvPr/>
            </p:nvPicPr>
            <p:blipFill>
              <a:blip r:embed="rId5" cstate="print"/>
              <a:srcRect l="2857" r="8571"/>
              <a:stretch>
                <a:fillRect/>
              </a:stretch>
            </p:blipFill>
            <p:spPr bwMode="auto">
              <a:xfrm>
                <a:off x="304800" y="1600200"/>
                <a:ext cx="4724400" cy="4000500"/>
              </a:xfrm>
              <a:prstGeom prst="rect">
                <a:avLst/>
              </a:prstGeom>
              <a:noFill/>
              <a:ln w="9525">
                <a:noFill/>
                <a:miter lim="800000"/>
                <a:headEnd/>
                <a:tailEnd/>
              </a:ln>
              <a:effectLst/>
            </p:spPr>
          </p:pic>
          <p:cxnSp>
            <p:nvCxnSpPr>
              <p:cNvPr id="7" name="Straight Connector 6"/>
              <p:cNvCxnSpPr/>
              <p:nvPr/>
            </p:nvCxnSpPr>
            <p:spPr>
              <a:xfrm rot="16200000" flipH="1">
                <a:off x="220268" y="3527823"/>
                <a:ext cx="2285996" cy="23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857250" y="304800"/>
              <a:ext cx="6096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(A)</a:t>
              </a:r>
              <a:endParaRPr lang="en-US" sz="1200" dirty="0">
                <a:latin typeface="Times New Roman" pitchFamily="18" charset="0"/>
                <a:ea typeface="Cambria Math" pitchFamily="18" charset="0"/>
                <a:cs typeface="Times New Roman" pitchFamily="18" charset="0"/>
              </a:endParaRPr>
            </a:p>
          </p:txBody>
        </p:sp>
        <p:sp>
          <p:nvSpPr>
            <p:cNvPr id="9" name="TextBox 8"/>
            <p:cNvSpPr txBox="1"/>
            <p:nvPr/>
          </p:nvSpPr>
          <p:spPr>
            <a:xfrm>
              <a:off x="838200" y="1600200"/>
              <a:ext cx="6096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(B)</a:t>
              </a:r>
              <a:endParaRPr lang="en-US" sz="1200" dirty="0">
                <a:latin typeface="Times New Roman" pitchFamily="18" charset="0"/>
                <a:ea typeface="Cambria Math" pitchFamily="18" charset="0"/>
                <a:cs typeface="Times New Roman" pitchFamily="18" charset="0"/>
              </a:endParaRPr>
            </a:p>
          </p:txBody>
        </p:sp>
        <p:sp>
          <p:nvSpPr>
            <p:cNvPr id="10" name="TextBox 9"/>
            <p:cNvSpPr txBox="1"/>
            <p:nvPr/>
          </p:nvSpPr>
          <p:spPr>
            <a:xfrm>
              <a:off x="5638800" y="1981200"/>
              <a:ext cx="6096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(C)</a:t>
              </a:r>
              <a:endParaRPr lang="en-US" sz="1200" dirty="0">
                <a:latin typeface="Times New Roman" pitchFamily="18" charset="0"/>
                <a:ea typeface="Cambria Math" pitchFamily="18" charset="0"/>
                <a:cs typeface="Times New Roman" pitchFamily="18"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705600"/>
          </a:xfrm>
        </p:spPr>
        <p:txBody>
          <a:bodyPr>
            <a:noAutofit/>
          </a:bodyPr>
          <a:lstStyle/>
          <a:p>
            <a:pPr>
              <a:buNone/>
            </a:pPr>
            <a:r>
              <a:rPr lang="en-US" sz="1800" b="1" dirty="0" smtClean="0">
                <a:latin typeface="Courier New" pitchFamily="49" charset="0"/>
                <a:cs typeface="Courier New" pitchFamily="49" charset="0"/>
              </a:rPr>
              <a:t>for k = [1:Niter]</a:t>
            </a:r>
          </a:p>
          <a:p>
            <a:pPr>
              <a:buNone/>
            </a:pPr>
            <a:r>
              <a:rPr lang="en-US" sz="1800" b="1" dirty="0" smtClean="0">
                <a:latin typeface="Courier New" pitchFamily="49" charset="0"/>
                <a:cs typeface="Courier New" pitchFamily="49" charset="0"/>
              </a:rPr>
              <a:t>    T = 0.1 * Eg0 * ((Niter-k+1)/Niter)^2;</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ma(1) = random('</a:t>
            </a:r>
            <a:r>
              <a:rPr lang="en-US" sz="1800" b="1" dirty="0" err="1" smtClean="0">
                <a:latin typeface="Courier New" pitchFamily="49" charset="0"/>
                <a:cs typeface="Courier New" pitchFamily="49" charset="0"/>
              </a:rPr>
              <a:t>Normal',mg</a:t>
            </a:r>
            <a:r>
              <a:rPr lang="en-US" sz="1800" b="1" dirty="0" smtClean="0">
                <a:latin typeface="Courier New" pitchFamily="49" charset="0"/>
                <a:cs typeface="Courier New" pitchFamily="49" charset="0"/>
              </a:rPr>
              <a:t>(1),Dm);</a:t>
            </a:r>
          </a:p>
          <a:p>
            <a:pPr>
              <a:buNone/>
            </a:pPr>
            <a:r>
              <a:rPr lang="en-US" sz="1800" b="1" dirty="0" smtClean="0">
                <a:latin typeface="Courier New" pitchFamily="49" charset="0"/>
                <a:cs typeface="Courier New" pitchFamily="49" charset="0"/>
              </a:rPr>
              <a:t>    ma(2) = random('</a:t>
            </a:r>
            <a:r>
              <a:rPr lang="en-US" sz="1800" b="1" dirty="0" err="1" smtClean="0">
                <a:latin typeface="Courier New" pitchFamily="49" charset="0"/>
                <a:cs typeface="Courier New" pitchFamily="49" charset="0"/>
              </a:rPr>
              <a:t>Normal',mg</a:t>
            </a:r>
            <a:r>
              <a:rPr lang="en-US" sz="1800" b="1" dirty="0" smtClean="0">
                <a:latin typeface="Courier New" pitchFamily="49" charset="0"/>
                <a:cs typeface="Courier New" pitchFamily="49" charset="0"/>
              </a:rPr>
              <a:t>(2),Dm);</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da</a:t>
            </a:r>
            <a:r>
              <a:rPr lang="en-US" sz="1800" b="1" dirty="0" smtClean="0">
                <a:latin typeface="Courier New" pitchFamily="49" charset="0"/>
                <a:cs typeface="Courier New" pitchFamily="49" charset="0"/>
              </a:rPr>
              <a:t> = sin(w0*ma(1)*x) + ma(1)*ma(2);</a:t>
            </a:r>
          </a:p>
          <a:p>
            <a:pPr>
              <a:buNone/>
            </a:pPr>
            <a:r>
              <a:rPr lang="en-US" sz="1800" b="1" dirty="0" smtClean="0">
                <a:latin typeface="Courier New" pitchFamily="49" charset="0"/>
                <a:cs typeface="Courier New" pitchFamily="49" charset="0"/>
              </a:rPr>
              <a:t>    Ea = (dobs-</a:t>
            </a:r>
            <a:r>
              <a:rPr lang="en-US" sz="1800" b="1" dirty="0" err="1" smtClean="0">
                <a:latin typeface="Courier New" pitchFamily="49" charset="0"/>
                <a:cs typeface="Courier New" pitchFamily="49" charset="0"/>
              </a:rPr>
              <a:t>da</a:t>
            </a:r>
            <a:r>
              <a:rPr lang="en-US" sz="1800" b="1" dirty="0" smtClean="0">
                <a:latin typeface="Courier New" pitchFamily="49" charset="0"/>
                <a:cs typeface="Courier New" pitchFamily="49" charset="0"/>
              </a:rPr>
              <a:t>)'*(dobs-</a:t>
            </a:r>
            <a:r>
              <a:rPr lang="en-US" sz="1800" b="1" dirty="0" err="1" smtClean="0">
                <a:latin typeface="Courier New" pitchFamily="49" charset="0"/>
                <a:cs typeface="Courier New" pitchFamily="49" charset="0"/>
              </a:rPr>
              <a:t>da</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if( Ea &lt; </a:t>
            </a:r>
            <a:r>
              <a:rPr lang="en-US" sz="1800" b="1" dirty="0" err="1" smtClean="0">
                <a:latin typeface="Courier New" pitchFamily="49" charset="0"/>
                <a:cs typeface="Courier New" pitchFamily="49" charset="0"/>
              </a:rPr>
              <a:t>Eg</a:t>
            </a: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mg=ma;</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Eg</a:t>
            </a:r>
            <a:r>
              <a:rPr lang="en-US" sz="1800" b="1" dirty="0" smtClean="0">
                <a:latin typeface="Courier New" pitchFamily="49" charset="0"/>
                <a:cs typeface="Courier New" pitchFamily="49" charset="0"/>
              </a:rPr>
              <a:t>=Ea;</a:t>
            </a:r>
          </a:p>
          <a:p>
            <a:pPr>
              <a:buNone/>
            </a:pPr>
            <a:r>
              <a:rPr lang="en-US" sz="1800" b="1" dirty="0" smtClean="0">
                <a:latin typeface="Courier New" pitchFamily="49" charset="0"/>
                <a:cs typeface="Courier New" pitchFamily="49" charset="0"/>
              </a:rPr>
              <a:t>        p1his(k+1)=1;</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p1 = exp( -(Ea-</a:t>
            </a:r>
            <a:r>
              <a:rPr lang="en-US" sz="1800" b="1" dirty="0" err="1" smtClean="0">
                <a:latin typeface="Courier New" pitchFamily="49" charset="0"/>
                <a:cs typeface="Courier New" pitchFamily="49" charset="0"/>
              </a:rPr>
              <a:t>Eg</a:t>
            </a:r>
            <a:r>
              <a:rPr lang="en-US" sz="1800" b="1" dirty="0" smtClean="0">
                <a:latin typeface="Courier New" pitchFamily="49" charset="0"/>
                <a:cs typeface="Courier New" pitchFamily="49" charset="0"/>
              </a:rPr>
              <a:t>)/T );</a:t>
            </a:r>
          </a:p>
          <a:p>
            <a:pPr>
              <a:buNone/>
            </a:pPr>
            <a:r>
              <a:rPr lang="en-US" sz="1800" b="1" dirty="0" smtClean="0">
                <a:latin typeface="Courier New" pitchFamily="49" charset="0"/>
                <a:cs typeface="Courier New" pitchFamily="49" charset="0"/>
              </a:rPr>
              <a:t>        p2 = random('unif',0,1);</a:t>
            </a:r>
          </a:p>
          <a:p>
            <a:pPr>
              <a:buNone/>
            </a:pPr>
            <a:r>
              <a:rPr lang="en-US" sz="1800" b="1" dirty="0" smtClean="0">
                <a:latin typeface="Courier New" pitchFamily="49" charset="0"/>
                <a:cs typeface="Courier New" pitchFamily="49" charset="0"/>
              </a:rPr>
              <a:t>        if( p1 &gt; p2 )</a:t>
            </a:r>
          </a:p>
          <a:p>
            <a:pPr>
              <a:buNone/>
            </a:pPr>
            <a:r>
              <a:rPr lang="en-US" sz="1800" b="1" dirty="0" smtClean="0">
                <a:latin typeface="Courier New" pitchFamily="49" charset="0"/>
                <a:cs typeface="Courier New" pitchFamily="49" charset="0"/>
              </a:rPr>
              <a:t>            mg=ma;</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Eg</a:t>
            </a:r>
            <a:r>
              <a:rPr lang="en-US" sz="1800" b="1" dirty="0" smtClean="0">
                <a:latin typeface="Courier New" pitchFamily="49" charset="0"/>
                <a:cs typeface="Courier New" pitchFamily="49" charset="0"/>
              </a:rPr>
              <a:t>=Ea;</a:t>
            </a:r>
          </a:p>
          <a:p>
            <a:pPr>
              <a:buNone/>
            </a:pPr>
            <a:r>
              <a:rPr lang="en-US" sz="1800" b="1" dirty="0" smtClean="0">
                <a:latin typeface="Courier New" pitchFamily="49" charset="0"/>
                <a:cs typeface="Courier New" pitchFamily="49" charset="0"/>
              </a:rPr>
              <a:t>        end</a:t>
            </a:r>
          </a:p>
          <a:p>
            <a:pPr>
              <a:buNone/>
            </a:pPr>
            <a:r>
              <a:rPr lang="en-US" sz="1800" b="1" dirty="0" smtClean="0">
                <a:latin typeface="Courier New" pitchFamily="49" charset="0"/>
                <a:cs typeface="Courier New" pitchFamily="49" charset="0"/>
              </a:rPr>
              <a:t>    end</a:t>
            </a:r>
          </a:p>
          <a:p>
            <a:pPr>
              <a:buNone/>
            </a:pP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end</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62600"/>
          </a:xfrm>
        </p:spPr>
        <p:txBody>
          <a:bodyPr>
            <a:normAutofit/>
          </a:bodyPr>
          <a:lstStyle/>
          <a:p>
            <a:pPr lvl="0">
              <a:defRPr/>
            </a:pPr>
            <a:r>
              <a:rPr lang="en-US" dirty="0" smtClean="0">
                <a:latin typeface="Times New Roman" pitchFamily="18" charset="0"/>
                <a:cs typeface="Times New Roman" pitchFamily="18" charset="0"/>
              </a:rPr>
              <a:t>Part 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Bootstrap Method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itchFamily="18" charset="0"/>
                <a:ea typeface="Cambria Math" pitchFamily="18" charset="0"/>
              </a:rPr>
              <a:t>theory of confidence intervals</a:t>
            </a:r>
            <a:endParaRPr lang="en-US" dirty="0">
              <a:latin typeface="Cambria Math" pitchFamily="18" charset="0"/>
              <a:ea typeface="Cambria Math" pitchFamily="18" charset="0"/>
            </a:endParaRPr>
          </a:p>
        </p:txBody>
      </p:sp>
      <p:sp>
        <p:nvSpPr>
          <p:cNvPr id="3" name="Content Placeholder 2"/>
          <p:cNvSpPr>
            <a:spLocks noGrp="1"/>
          </p:cNvSpPr>
          <p:nvPr>
            <p:ph idx="1"/>
          </p:nvPr>
        </p:nvSpPr>
        <p:spPr>
          <a:xfrm>
            <a:off x="457200" y="1600201"/>
            <a:ext cx="8229600" cy="1828800"/>
          </a:xfrm>
        </p:spPr>
        <p:txBody>
          <a:bodyPr/>
          <a:lstStyle/>
          <a:p>
            <a:pPr algn="ctr">
              <a:buNone/>
            </a:pPr>
            <a:r>
              <a:rPr lang="en-US" dirty="0" smtClean="0">
                <a:latin typeface="Times New Roman" pitchFamily="18" charset="0"/>
                <a:ea typeface="Cambria Math" pitchFamily="18" charset="0"/>
                <a:cs typeface="Times New Roman" pitchFamily="18" charset="0"/>
              </a:rPr>
              <a:t>error is the data</a:t>
            </a:r>
          </a:p>
          <a:p>
            <a:pPr algn="ctr">
              <a:buNone/>
            </a:pPr>
            <a:r>
              <a:rPr lang="en-US" dirty="0" smtClean="0">
                <a:latin typeface="Times New Roman" pitchFamily="18" charset="0"/>
                <a:ea typeface="Cambria Math" pitchFamily="18" charset="0"/>
                <a:cs typeface="Times New Roman" pitchFamily="18" charset="0"/>
              </a:rPr>
              <a:t>result in</a:t>
            </a:r>
          </a:p>
          <a:p>
            <a:pPr algn="ctr">
              <a:buNone/>
            </a:pPr>
            <a:r>
              <a:rPr lang="en-US" dirty="0" smtClean="0">
                <a:latin typeface="Times New Roman" pitchFamily="18" charset="0"/>
                <a:ea typeface="Cambria Math" pitchFamily="18" charset="0"/>
                <a:cs typeface="Times New Roman" pitchFamily="18" charset="0"/>
              </a:rPr>
              <a:t>errors in the estimated model parameters</a:t>
            </a:r>
            <a:endParaRPr lang="en-US" dirty="0">
              <a:latin typeface="Times New Roman" pitchFamily="18" charset="0"/>
              <a:ea typeface="Cambria Math" pitchFamily="18" charset="0"/>
              <a:cs typeface="Times New Roman" pitchFamily="18" charset="0"/>
            </a:endParaRPr>
          </a:p>
        </p:txBody>
      </p:sp>
      <p:grpSp>
        <p:nvGrpSpPr>
          <p:cNvPr id="13" name="Group 12"/>
          <p:cNvGrpSpPr/>
          <p:nvPr/>
        </p:nvGrpSpPr>
        <p:grpSpPr>
          <a:xfrm>
            <a:off x="228600" y="4343400"/>
            <a:ext cx="3733800" cy="2209800"/>
            <a:chOff x="0" y="4343400"/>
            <a:chExt cx="3733800" cy="2209800"/>
          </a:xfrm>
        </p:grpSpPr>
        <p:sp>
          <p:nvSpPr>
            <p:cNvPr id="5" name="Freeform 4"/>
            <p:cNvSpPr/>
            <p:nvPr/>
          </p:nvSpPr>
          <p:spPr>
            <a:xfrm>
              <a:off x="1066800" y="4343400"/>
              <a:ext cx="2194560" cy="1271452"/>
            </a:xfrm>
            <a:custGeom>
              <a:avLst/>
              <a:gdLst>
                <a:gd name="connsiteX0" fmla="*/ 0 w 2194560"/>
                <a:gd name="connsiteY0" fmla="*/ 0 h 1881052"/>
                <a:gd name="connsiteX1" fmla="*/ 26125 w 2194560"/>
                <a:gd name="connsiteY1" fmla="*/ 1881052 h 1881052"/>
                <a:gd name="connsiteX2" fmla="*/ 2194560 w 2194560"/>
                <a:gd name="connsiteY2" fmla="*/ 1881052 h 1881052"/>
                <a:gd name="connsiteX3" fmla="*/ 2194560 w 2194560"/>
                <a:gd name="connsiteY3" fmla="*/ 1881052 h 1881052"/>
              </a:gdLst>
              <a:ahLst/>
              <a:cxnLst>
                <a:cxn ang="0">
                  <a:pos x="connsiteX0" y="connsiteY0"/>
                </a:cxn>
                <a:cxn ang="0">
                  <a:pos x="connsiteX1" y="connsiteY1"/>
                </a:cxn>
                <a:cxn ang="0">
                  <a:pos x="connsiteX2" y="connsiteY2"/>
                </a:cxn>
                <a:cxn ang="0">
                  <a:pos x="connsiteX3" y="connsiteY3"/>
                </a:cxn>
              </a:cxnLst>
              <a:rect l="l" t="t" r="r" b="b"/>
              <a:pathLst>
                <a:path w="2194560" h="1881052">
                  <a:moveTo>
                    <a:pt x="0" y="0"/>
                  </a:moveTo>
                  <a:lnTo>
                    <a:pt x="26125" y="1881052"/>
                  </a:lnTo>
                  <a:lnTo>
                    <a:pt x="2194560" y="1881052"/>
                  </a:lnTo>
                  <a:lnTo>
                    <a:pt x="2194560" y="1881052"/>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1123406" y="4669971"/>
              <a:ext cx="1985554" cy="933995"/>
            </a:xfrm>
            <a:custGeom>
              <a:avLst/>
              <a:gdLst>
                <a:gd name="connsiteX0" fmla="*/ 0 w 1985554"/>
                <a:gd name="connsiteY0" fmla="*/ 933995 h 933995"/>
                <a:gd name="connsiteX1" fmla="*/ 248194 w 1985554"/>
                <a:gd name="connsiteY1" fmla="*/ 842555 h 933995"/>
                <a:gd name="connsiteX2" fmla="*/ 613954 w 1985554"/>
                <a:gd name="connsiteY2" fmla="*/ 450669 h 933995"/>
                <a:gd name="connsiteX3" fmla="*/ 822960 w 1985554"/>
                <a:gd name="connsiteY3" fmla="*/ 45720 h 933995"/>
                <a:gd name="connsiteX4" fmla="*/ 1058091 w 1985554"/>
                <a:gd name="connsiteY4" fmla="*/ 176349 h 933995"/>
                <a:gd name="connsiteX5" fmla="*/ 1319348 w 1985554"/>
                <a:gd name="connsiteY5" fmla="*/ 738052 h 933995"/>
                <a:gd name="connsiteX6" fmla="*/ 1985554 w 1985554"/>
                <a:gd name="connsiteY6" fmla="*/ 920932 h 933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5554" h="933995">
                  <a:moveTo>
                    <a:pt x="0" y="933995"/>
                  </a:moveTo>
                  <a:cubicBezTo>
                    <a:pt x="72934" y="928552"/>
                    <a:pt x="145868" y="923109"/>
                    <a:pt x="248194" y="842555"/>
                  </a:cubicBezTo>
                  <a:cubicBezTo>
                    <a:pt x="350520" y="762001"/>
                    <a:pt x="518160" y="583475"/>
                    <a:pt x="613954" y="450669"/>
                  </a:cubicBezTo>
                  <a:cubicBezTo>
                    <a:pt x="709748" y="317863"/>
                    <a:pt x="748937" y="91440"/>
                    <a:pt x="822960" y="45720"/>
                  </a:cubicBezTo>
                  <a:cubicBezTo>
                    <a:pt x="896983" y="0"/>
                    <a:pt x="975360" y="60960"/>
                    <a:pt x="1058091" y="176349"/>
                  </a:cubicBezTo>
                  <a:cubicBezTo>
                    <a:pt x="1140822" y="291738"/>
                    <a:pt x="1164771" y="613955"/>
                    <a:pt x="1319348" y="738052"/>
                  </a:cubicBezTo>
                  <a:cubicBezTo>
                    <a:pt x="1473925" y="862149"/>
                    <a:pt x="1729739" y="891540"/>
                    <a:pt x="1985554" y="920932"/>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Content Placeholder 2"/>
            <p:cNvSpPr txBox="1">
              <a:spLocks/>
            </p:cNvSpPr>
            <p:nvPr/>
          </p:nvSpPr>
          <p:spPr>
            <a:xfrm>
              <a:off x="0" y="4800600"/>
              <a:ext cx="1143000" cy="6858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p(</a:t>
              </a:r>
              <a:r>
                <a:rPr kumimoji="0" lang="en-US" sz="3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8" name="Content Placeholder 2"/>
            <p:cNvSpPr txBox="1">
              <a:spLocks/>
            </p:cNvSpPr>
            <p:nvPr/>
          </p:nvSpPr>
          <p:spPr>
            <a:xfrm>
              <a:off x="2819400" y="5486400"/>
              <a:ext cx="914400" cy="6858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cxnSp>
          <p:nvCxnSpPr>
            <p:cNvPr id="10" name="Straight Connector 9"/>
            <p:cNvCxnSpPr/>
            <p:nvPr/>
          </p:nvCxnSpPr>
          <p:spPr>
            <a:xfrm>
              <a:off x="2020389" y="5638800"/>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1600200" y="5867400"/>
              <a:ext cx="914400" cy="6858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3200" b="0" i="1"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Times New Roman" pitchFamily="18" charset="0"/>
                </a:rPr>
                <a:t>obs</a:t>
              </a:r>
              <a:endParaRPr kumimoji="0" lang="en-US" sz="3200" b="0" i="1" u="none" strike="noStrike" kern="1200" cap="none" spc="0" normalizeH="0" baseline="30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grpSp>
      <p:grpSp>
        <p:nvGrpSpPr>
          <p:cNvPr id="14" name="Group 13"/>
          <p:cNvGrpSpPr/>
          <p:nvPr/>
        </p:nvGrpSpPr>
        <p:grpSpPr>
          <a:xfrm>
            <a:off x="4495800" y="4419600"/>
            <a:ext cx="3962400" cy="2209800"/>
            <a:chOff x="-228600" y="4343400"/>
            <a:chExt cx="3962400" cy="2209800"/>
          </a:xfrm>
        </p:grpSpPr>
        <p:sp>
          <p:nvSpPr>
            <p:cNvPr id="15" name="Freeform 14"/>
            <p:cNvSpPr/>
            <p:nvPr/>
          </p:nvSpPr>
          <p:spPr>
            <a:xfrm>
              <a:off x="1066800" y="4343400"/>
              <a:ext cx="2194560" cy="1271452"/>
            </a:xfrm>
            <a:custGeom>
              <a:avLst/>
              <a:gdLst>
                <a:gd name="connsiteX0" fmla="*/ 0 w 2194560"/>
                <a:gd name="connsiteY0" fmla="*/ 0 h 1881052"/>
                <a:gd name="connsiteX1" fmla="*/ 26125 w 2194560"/>
                <a:gd name="connsiteY1" fmla="*/ 1881052 h 1881052"/>
                <a:gd name="connsiteX2" fmla="*/ 2194560 w 2194560"/>
                <a:gd name="connsiteY2" fmla="*/ 1881052 h 1881052"/>
                <a:gd name="connsiteX3" fmla="*/ 2194560 w 2194560"/>
                <a:gd name="connsiteY3" fmla="*/ 1881052 h 1881052"/>
              </a:gdLst>
              <a:ahLst/>
              <a:cxnLst>
                <a:cxn ang="0">
                  <a:pos x="connsiteX0" y="connsiteY0"/>
                </a:cxn>
                <a:cxn ang="0">
                  <a:pos x="connsiteX1" y="connsiteY1"/>
                </a:cxn>
                <a:cxn ang="0">
                  <a:pos x="connsiteX2" y="connsiteY2"/>
                </a:cxn>
                <a:cxn ang="0">
                  <a:pos x="connsiteX3" y="connsiteY3"/>
                </a:cxn>
              </a:cxnLst>
              <a:rect l="l" t="t" r="r" b="b"/>
              <a:pathLst>
                <a:path w="2194560" h="1881052">
                  <a:moveTo>
                    <a:pt x="0" y="0"/>
                  </a:moveTo>
                  <a:lnTo>
                    <a:pt x="26125" y="1881052"/>
                  </a:lnTo>
                  <a:lnTo>
                    <a:pt x="2194560" y="1881052"/>
                  </a:lnTo>
                  <a:lnTo>
                    <a:pt x="2194560" y="1881052"/>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1123406" y="4621711"/>
              <a:ext cx="1985554" cy="982255"/>
            </a:xfrm>
            <a:custGeom>
              <a:avLst/>
              <a:gdLst>
                <a:gd name="connsiteX0" fmla="*/ 0 w 1985554"/>
                <a:gd name="connsiteY0" fmla="*/ 933995 h 933995"/>
                <a:gd name="connsiteX1" fmla="*/ 248194 w 1985554"/>
                <a:gd name="connsiteY1" fmla="*/ 842555 h 933995"/>
                <a:gd name="connsiteX2" fmla="*/ 613954 w 1985554"/>
                <a:gd name="connsiteY2" fmla="*/ 450669 h 933995"/>
                <a:gd name="connsiteX3" fmla="*/ 822960 w 1985554"/>
                <a:gd name="connsiteY3" fmla="*/ 45720 h 933995"/>
                <a:gd name="connsiteX4" fmla="*/ 1058091 w 1985554"/>
                <a:gd name="connsiteY4" fmla="*/ 176349 h 933995"/>
                <a:gd name="connsiteX5" fmla="*/ 1319348 w 1985554"/>
                <a:gd name="connsiteY5" fmla="*/ 738052 h 933995"/>
                <a:gd name="connsiteX6" fmla="*/ 1985554 w 1985554"/>
                <a:gd name="connsiteY6" fmla="*/ 920932 h 933995"/>
                <a:gd name="connsiteX0" fmla="*/ 0 w 1985554"/>
                <a:gd name="connsiteY0" fmla="*/ 933995 h 933995"/>
                <a:gd name="connsiteX1" fmla="*/ 248194 w 1985554"/>
                <a:gd name="connsiteY1" fmla="*/ 842555 h 933995"/>
                <a:gd name="connsiteX2" fmla="*/ 613954 w 1985554"/>
                <a:gd name="connsiteY2" fmla="*/ 450669 h 933995"/>
                <a:gd name="connsiteX3" fmla="*/ 822960 w 1985554"/>
                <a:gd name="connsiteY3" fmla="*/ 45720 h 933995"/>
                <a:gd name="connsiteX4" fmla="*/ 1058091 w 1985554"/>
                <a:gd name="connsiteY4" fmla="*/ 176349 h 933995"/>
                <a:gd name="connsiteX5" fmla="*/ 1619794 w 1985554"/>
                <a:gd name="connsiteY5" fmla="*/ 587829 h 933995"/>
                <a:gd name="connsiteX6" fmla="*/ 1985554 w 1985554"/>
                <a:gd name="connsiteY6" fmla="*/ 920932 h 933995"/>
                <a:gd name="connsiteX0" fmla="*/ 0 w 1985554"/>
                <a:gd name="connsiteY0" fmla="*/ 982255 h 982255"/>
                <a:gd name="connsiteX1" fmla="*/ 248194 w 1985554"/>
                <a:gd name="connsiteY1" fmla="*/ 890815 h 982255"/>
                <a:gd name="connsiteX2" fmla="*/ 629194 w 1985554"/>
                <a:gd name="connsiteY2" fmla="*/ 788489 h 982255"/>
                <a:gd name="connsiteX3" fmla="*/ 822960 w 1985554"/>
                <a:gd name="connsiteY3" fmla="*/ 93980 h 982255"/>
                <a:gd name="connsiteX4" fmla="*/ 1058091 w 1985554"/>
                <a:gd name="connsiteY4" fmla="*/ 224609 h 982255"/>
                <a:gd name="connsiteX5" fmla="*/ 1619794 w 1985554"/>
                <a:gd name="connsiteY5" fmla="*/ 636089 h 982255"/>
                <a:gd name="connsiteX6" fmla="*/ 1985554 w 1985554"/>
                <a:gd name="connsiteY6" fmla="*/ 969192 h 98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5554" h="982255">
                  <a:moveTo>
                    <a:pt x="0" y="982255"/>
                  </a:moveTo>
                  <a:cubicBezTo>
                    <a:pt x="72934" y="976812"/>
                    <a:pt x="143328" y="923109"/>
                    <a:pt x="248194" y="890815"/>
                  </a:cubicBezTo>
                  <a:cubicBezTo>
                    <a:pt x="353060" y="858521"/>
                    <a:pt x="533400" y="921295"/>
                    <a:pt x="629194" y="788489"/>
                  </a:cubicBezTo>
                  <a:cubicBezTo>
                    <a:pt x="724988" y="655683"/>
                    <a:pt x="751477" y="187960"/>
                    <a:pt x="822960" y="93980"/>
                  </a:cubicBezTo>
                  <a:cubicBezTo>
                    <a:pt x="894443" y="0"/>
                    <a:pt x="925285" y="134258"/>
                    <a:pt x="1058091" y="224609"/>
                  </a:cubicBezTo>
                  <a:cubicBezTo>
                    <a:pt x="1190897" y="314961"/>
                    <a:pt x="1465217" y="511992"/>
                    <a:pt x="1619794" y="636089"/>
                  </a:cubicBezTo>
                  <a:cubicBezTo>
                    <a:pt x="1774371" y="760186"/>
                    <a:pt x="1729739" y="939800"/>
                    <a:pt x="1985554" y="969192"/>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Content Placeholder 2"/>
            <p:cNvSpPr txBox="1">
              <a:spLocks/>
            </p:cNvSpPr>
            <p:nvPr/>
          </p:nvSpPr>
          <p:spPr>
            <a:xfrm>
              <a:off x="-228600" y="4800600"/>
              <a:ext cx="1447800" cy="6858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p(</a:t>
              </a:r>
              <a:r>
                <a:rPr kumimoji="0" lang="en-US" sz="320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2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3200" b="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8" name="Content Placeholder 2"/>
            <p:cNvSpPr txBox="1">
              <a:spLocks/>
            </p:cNvSpPr>
            <p:nvPr/>
          </p:nvSpPr>
          <p:spPr>
            <a:xfrm>
              <a:off x="2819400" y="5486400"/>
              <a:ext cx="914400" cy="6858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20" name="Content Placeholder 2"/>
            <p:cNvSpPr txBox="1">
              <a:spLocks/>
            </p:cNvSpPr>
            <p:nvPr/>
          </p:nvSpPr>
          <p:spPr>
            <a:xfrm>
              <a:off x="1600200" y="5867400"/>
              <a:ext cx="914400" cy="6858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200" b="0" i="1" u="none" strike="noStrike" kern="1200" cap="none" spc="0" normalizeH="0" baseline="30000" noProof="0" dirty="0" err="1" smtClean="0">
                  <a:ln>
                    <a:noFill/>
                  </a:ln>
                  <a:solidFill>
                    <a:schemeClr val="tx1"/>
                  </a:solidFill>
                  <a:effectLst/>
                  <a:uLnTx/>
                  <a:uFillTx/>
                  <a:latin typeface="Cambria Math" pitchFamily="18" charset="0"/>
                  <a:ea typeface="Cambria Math" pitchFamily="18" charset="0"/>
                  <a:cs typeface="Times New Roman" pitchFamily="18" charset="0"/>
                </a:rPr>
                <a:t>est</a:t>
              </a:r>
              <a:endParaRPr kumimoji="0" lang="en-US" sz="3200" b="0" i="1" u="none" strike="noStrike" kern="1200" cap="none" spc="0" normalizeH="0" baseline="30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cxnSp>
          <p:nvCxnSpPr>
            <p:cNvPr id="23" name="Straight Connector 22"/>
            <p:cNvCxnSpPr/>
            <p:nvPr/>
          </p:nvCxnSpPr>
          <p:spPr>
            <a:xfrm>
              <a:off x="2057400" y="5638800"/>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ight Arrow 20"/>
          <p:cNvSpPr/>
          <p:nvPr/>
        </p:nvSpPr>
        <p:spPr>
          <a:xfrm>
            <a:off x="3505200" y="4495800"/>
            <a:ext cx="1066800" cy="457200"/>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txBox="1">
            <a:spLocks/>
          </p:cNvSpPr>
          <p:nvPr/>
        </p:nvSpPr>
        <p:spPr>
          <a:xfrm>
            <a:off x="3505200" y="4191000"/>
            <a:ext cx="914400" cy="381000"/>
          </a:xfrm>
          <a:prstGeom prst="rect">
            <a:avLst/>
          </a:prstGeom>
        </p:spPr>
        <p:txBody>
          <a:bodyPr vert="horz" lIns="91440" tIns="45720" rIns="91440" bIns="45720" rtlCol="0">
            <a:normAutofit fontScale="700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1"/>
          <p:cNvSpPr/>
          <p:nvPr/>
        </p:nvSpPr>
        <p:spPr>
          <a:xfrm>
            <a:off x="7639050" y="5591175"/>
            <a:ext cx="176213" cy="95250"/>
          </a:xfrm>
          <a:custGeom>
            <a:avLst/>
            <a:gdLst>
              <a:gd name="connsiteX0" fmla="*/ 0 w 176213"/>
              <a:gd name="connsiteY0" fmla="*/ 0 h 95250"/>
              <a:gd name="connsiteX1" fmla="*/ 0 w 176213"/>
              <a:gd name="connsiteY1" fmla="*/ 95250 h 95250"/>
              <a:gd name="connsiteX2" fmla="*/ 176213 w 176213"/>
              <a:gd name="connsiteY2" fmla="*/ 90488 h 95250"/>
              <a:gd name="connsiteX3" fmla="*/ 0 w 176213"/>
              <a:gd name="connsiteY3" fmla="*/ 0 h 95250"/>
            </a:gdLst>
            <a:ahLst/>
            <a:cxnLst>
              <a:cxn ang="0">
                <a:pos x="connsiteX0" y="connsiteY0"/>
              </a:cxn>
              <a:cxn ang="0">
                <a:pos x="connsiteX1" y="connsiteY1"/>
              </a:cxn>
              <a:cxn ang="0">
                <a:pos x="connsiteX2" y="connsiteY2"/>
              </a:cxn>
              <a:cxn ang="0">
                <a:pos x="connsiteX3" y="connsiteY3"/>
              </a:cxn>
            </a:cxnLst>
            <a:rect l="l" t="t" r="r" b="b"/>
            <a:pathLst>
              <a:path w="176213" h="95250">
                <a:moveTo>
                  <a:pt x="0" y="0"/>
                </a:moveTo>
                <a:lnTo>
                  <a:pt x="0" y="95250"/>
                </a:lnTo>
                <a:lnTo>
                  <a:pt x="176213" y="90488"/>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5895975" y="5600700"/>
            <a:ext cx="180975" cy="95250"/>
          </a:xfrm>
          <a:custGeom>
            <a:avLst/>
            <a:gdLst>
              <a:gd name="connsiteX0" fmla="*/ 0 w 180975"/>
              <a:gd name="connsiteY0" fmla="*/ 95250 h 95250"/>
              <a:gd name="connsiteX1" fmla="*/ 180975 w 180975"/>
              <a:gd name="connsiteY1" fmla="*/ 80963 h 95250"/>
              <a:gd name="connsiteX2" fmla="*/ 176213 w 180975"/>
              <a:gd name="connsiteY2" fmla="*/ 0 h 95250"/>
              <a:gd name="connsiteX3" fmla="*/ 0 w 180975"/>
              <a:gd name="connsiteY3" fmla="*/ 95250 h 95250"/>
            </a:gdLst>
            <a:ahLst/>
            <a:cxnLst>
              <a:cxn ang="0">
                <a:pos x="connsiteX0" y="connsiteY0"/>
              </a:cxn>
              <a:cxn ang="0">
                <a:pos x="connsiteX1" y="connsiteY1"/>
              </a:cxn>
              <a:cxn ang="0">
                <a:pos x="connsiteX2" y="connsiteY2"/>
              </a:cxn>
              <a:cxn ang="0">
                <a:pos x="connsiteX3" y="connsiteY3"/>
              </a:cxn>
            </a:cxnLst>
            <a:rect l="l" t="t" r="r" b="b"/>
            <a:pathLst>
              <a:path w="180975" h="95250">
                <a:moveTo>
                  <a:pt x="0" y="95250"/>
                </a:moveTo>
                <a:lnTo>
                  <a:pt x="180975" y="80963"/>
                </a:lnTo>
                <a:lnTo>
                  <a:pt x="176213" y="0"/>
                </a:lnTo>
                <a:lnTo>
                  <a:pt x="0" y="9525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1433513" y="5472113"/>
            <a:ext cx="219075" cy="147637"/>
          </a:xfrm>
          <a:custGeom>
            <a:avLst/>
            <a:gdLst>
              <a:gd name="connsiteX0" fmla="*/ 0 w 219075"/>
              <a:gd name="connsiteY0" fmla="*/ 147637 h 147637"/>
              <a:gd name="connsiteX1" fmla="*/ 219075 w 219075"/>
              <a:gd name="connsiteY1" fmla="*/ 142875 h 147637"/>
              <a:gd name="connsiteX2" fmla="*/ 214312 w 219075"/>
              <a:gd name="connsiteY2" fmla="*/ 0 h 147637"/>
              <a:gd name="connsiteX3" fmla="*/ 47625 w 219075"/>
              <a:gd name="connsiteY3" fmla="*/ 123825 h 147637"/>
            </a:gdLst>
            <a:ahLst/>
            <a:cxnLst>
              <a:cxn ang="0">
                <a:pos x="connsiteX0" y="connsiteY0"/>
              </a:cxn>
              <a:cxn ang="0">
                <a:pos x="connsiteX1" y="connsiteY1"/>
              </a:cxn>
              <a:cxn ang="0">
                <a:pos x="connsiteX2" y="connsiteY2"/>
              </a:cxn>
              <a:cxn ang="0">
                <a:pos x="connsiteX3" y="connsiteY3"/>
              </a:cxn>
            </a:cxnLst>
            <a:rect l="l" t="t" r="r" b="b"/>
            <a:pathLst>
              <a:path w="219075" h="147637">
                <a:moveTo>
                  <a:pt x="0" y="147637"/>
                </a:moveTo>
                <a:lnTo>
                  <a:pt x="219075" y="142875"/>
                </a:lnTo>
                <a:lnTo>
                  <a:pt x="214312" y="0"/>
                </a:lnTo>
                <a:lnTo>
                  <a:pt x="47625" y="123825"/>
                </a:lnTo>
              </a:path>
            </a:pathLst>
          </a:cu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2905125" y="5519738"/>
            <a:ext cx="333375" cy="95250"/>
          </a:xfrm>
          <a:custGeom>
            <a:avLst/>
            <a:gdLst>
              <a:gd name="connsiteX0" fmla="*/ 333375 w 333375"/>
              <a:gd name="connsiteY0" fmla="*/ 95250 h 95250"/>
              <a:gd name="connsiteX1" fmla="*/ 4763 w 333375"/>
              <a:gd name="connsiteY1" fmla="*/ 90487 h 95250"/>
              <a:gd name="connsiteX2" fmla="*/ 0 w 333375"/>
              <a:gd name="connsiteY2" fmla="*/ 0 h 95250"/>
              <a:gd name="connsiteX3" fmla="*/ 333375 w 333375"/>
              <a:gd name="connsiteY3" fmla="*/ 95250 h 95250"/>
            </a:gdLst>
            <a:ahLst/>
            <a:cxnLst>
              <a:cxn ang="0">
                <a:pos x="connsiteX0" y="connsiteY0"/>
              </a:cxn>
              <a:cxn ang="0">
                <a:pos x="connsiteX1" y="connsiteY1"/>
              </a:cxn>
              <a:cxn ang="0">
                <a:pos x="connsiteX2" y="connsiteY2"/>
              </a:cxn>
              <a:cxn ang="0">
                <a:pos x="connsiteX3" y="connsiteY3"/>
              </a:cxn>
            </a:cxnLst>
            <a:rect l="l" t="t" r="r" b="b"/>
            <a:pathLst>
              <a:path w="333375" h="95250">
                <a:moveTo>
                  <a:pt x="333375" y="95250"/>
                </a:moveTo>
                <a:lnTo>
                  <a:pt x="4763" y="90487"/>
                </a:lnTo>
                <a:lnTo>
                  <a:pt x="0" y="0"/>
                </a:lnTo>
                <a:lnTo>
                  <a:pt x="333375" y="9525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Cambria Math" pitchFamily="18" charset="0"/>
                <a:ea typeface="Cambria Math" pitchFamily="18" charset="0"/>
              </a:rPr>
              <a:t>theory of confidence intervals</a:t>
            </a:r>
            <a:endParaRPr lang="en-US" dirty="0">
              <a:latin typeface="Cambria Math" pitchFamily="18" charset="0"/>
              <a:ea typeface="Cambria Math" pitchFamily="18" charset="0"/>
            </a:endParaRPr>
          </a:p>
        </p:txBody>
      </p:sp>
      <p:sp>
        <p:nvSpPr>
          <p:cNvPr id="3" name="Content Placeholder 2"/>
          <p:cNvSpPr>
            <a:spLocks noGrp="1"/>
          </p:cNvSpPr>
          <p:nvPr>
            <p:ph idx="1"/>
          </p:nvPr>
        </p:nvSpPr>
        <p:spPr>
          <a:xfrm>
            <a:off x="457200" y="1600201"/>
            <a:ext cx="8229600" cy="1828800"/>
          </a:xfrm>
        </p:spPr>
        <p:txBody>
          <a:bodyPr/>
          <a:lstStyle/>
          <a:p>
            <a:pPr algn="ctr">
              <a:buNone/>
            </a:pPr>
            <a:r>
              <a:rPr lang="en-US" dirty="0" smtClean="0">
                <a:latin typeface="Times New Roman" pitchFamily="18" charset="0"/>
                <a:ea typeface="Cambria Math" pitchFamily="18" charset="0"/>
                <a:cs typeface="Times New Roman" pitchFamily="18" charset="0"/>
              </a:rPr>
              <a:t>error is the data</a:t>
            </a:r>
          </a:p>
          <a:p>
            <a:pPr algn="ctr">
              <a:buNone/>
            </a:pPr>
            <a:r>
              <a:rPr lang="en-US" dirty="0" smtClean="0">
                <a:latin typeface="Times New Roman" pitchFamily="18" charset="0"/>
                <a:ea typeface="Cambria Math" pitchFamily="18" charset="0"/>
                <a:cs typeface="Times New Roman" pitchFamily="18" charset="0"/>
              </a:rPr>
              <a:t>result in</a:t>
            </a:r>
          </a:p>
          <a:p>
            <a:pPr algn="ctr">
              <a:buNone/>
            </a:pPr>
            <a:r>
              <a:rPr lang="en-US" dirty="0" smtClean="0">
                <a:latin typeface="Times New Roman" pitchFamily="18" charset="0"/>
                <a:ea typeface="Cambria Math" pitchFamily="18" charset="0"/>
                <a:cs typeface="Times New Roman" pitchFamily="18" charset="0"/>
              </a:rPr>
              <a:t>errors in the estimated model parameters</a:t>
            </a:r>
            <a:endParaRPr lang="en-US" dirty="0">
              <a:latin typeface="Times New Roman" pitchFamily="18" charset="0"/>
              <a:ea typeface="Cambria Math" pitchFamily="18" charset="0"/>
              <a:cs typeface="Times New Roman" pitchFamily="18" charset="0"/>
            </a:endParaRPr>
          </a:p>
        </p:txBody>
      </p:sp>
      <p:grpSp>
        <p:nvGrpSpPr>
          <p:cNvPr id="4" name="Group 12"/>
          <p:cNvGrpSpPr/>
          <p:nvPr/>
        </p:nvGrpSpPr>
        <p:grpSpPr>
          <a:xfrm>
            <a:off x="228600" y="4343400"/>
            <a:ext cx="3733800" cy="1828800"/>
            <a:chOff x="0" y="4343400"/>
            <a:chExt cx="3733800" cy="1828800"/>
          </a:xfrm>
        </p:grpSpPr>
        <p:sp>
          <p:nvSpPr>
            <p:cNvPr id="5" name="Freeform 4"/>
            <p:cNvSpPr/>
            <p:nvPr/>
          </p:nvSpPr>
          <p:spPr>
            <a:xfrm>
              <a:off x="1066800" y="4343400"/>
              <a:ext cx="2194560" cy="1271452"/>
            </a:xfrm>
            <a:custGeom>
              <a:avLst/>
              <a:gdLst>
                <a:gd name="connsiteX0" fmla="*/ 0 w 2194560"/>
                <a:gd name="connsiteY0" fmla="*/ 0 h 1881052"/>
                <a:gd name="connsiteX1" fmla="*/ 26125 w 2194560"/>
                <a:gd name="connsiteY1" fmla="*/ 1881052 h 1881052"/>
                <a:gd name="connsiteX2" fmla="*/ 2194560 w 2194560"/>
                <a:gd name="connsiteY2" fmla="*/ 1881052 h 1881052"/>
                <a:gd name="connsiteX3" fmla="*/ 2194560 w 2194560"/>
                <a:gd name="connsiteY3" fmla="*/ 1881052 h 1881052"/>
              </a:gdLst>
              <a:ahLst/>
              <a:cxnLst>
                <a:cxn ang="0">
                  <a:pos x="connsiteX0" y="connsiteY0"/>
                </a:cxn>
                <a:cxn ang="0">
                  <a:pos x="connsiteX1" y="connsiteY1"/>
                </a:cxn>
                <a:cxn ang="0">
                  <a:pos x="connsiteX2" y="connsiteY2"/>
                </a:cxn>
                <a:cxn ang="0">
                  <a:pos x="connsiteX3" y="connsiteY3"/>
                </a:cxn>
              </a:cxnLst>
              <a:rect l="l" t="t" r="r" b="b"/>
              <a:pathLst>
                <a:path w="2194560" h="1881052">
                  <a:moveTo>
                    <a:pt x="0" y="0"/>
                  </a:moveTo>
                  <a:lnTo>
                    <a:pt x="26125" y="1881052"/>
                  </a:lnTo>
                  <a:lnTo>
                    <a:pt x="2194560" y="1881052"/>
                  </a:lnTo>
                  <a:lnTo>
                    <a:pt x="2194560" y="1881052"/>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1123406" y="4669971"/>
              <a:ext cx="1985554" cy="933995"/>
            </a:xfrm>
            <a:custGeom>
              <a:avLst/>
              <a:gdLst>
                <a:gd name="connsiteX0" fmla="*/ 0 w 1985554"/>
                <a:gd name="connsiteY0" fmla="*/ 933995 h 933995"/>
                <a:gd name="connsiteX1" fmla="*/ 248194 w 1985554"/>
                <a:gd name="connsiteY1" fmla="*/ 842555 h 933995"/>
                <a:gd name="connsiteX2" fmla="*/ 613954 w 1985554"/>
                <a:gd name="connsiteY2" fmla="*/ 450669 h 933995"/>
                <a:gd name="connsiteX3" fmla="*/ 822960 w 1985554"/>
                <a:gd name="connsiteY3" fmla="*/ 45720 h 933995"/>
                <a:gd name="connsiteX4" fmla="*/ 1058091 w 1985554"/>
                <a:gd name="connsiteY4" fmla="*/ 176349 h 933995"/>
                <a:gd name="connsiteX5" fmla="*/ 1319348 w 1985554"/>
                <a:gd name="connsiteY5" fmla="*/ 738052 h 933995"/>
                <a:gd name="connsiteX6" fmla="*/ 1985554 w 1985554"/>
                <a:gd name="connsiteY6" fmla="*/ 920932 h 933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5554" h="933995">
                  <a:moveTo>
                    <a:pt x="0" y="933995"/>
                  </a:moveTo>
                  <a:cubicBezTo>
                    <a:pt x="72934" y="928552"/>
                    <a:pt x="145868" y="923109"/>
                    <a:pt x="248194" y="842555"/>
                  </a:cubicBezTo>
                  <a:cubicBezTo>
                    <a:pt x="350520" y="762001"/>
                    <a:pt x="518160" y="583475"/>
                    <a:pt x="613954" y="450669"/>
                  </a:cubicBezTo>
                  <a:cubicBezTo>
                    <a:pt x="709748" y="317863"/>
                    <a:pt x="748937" y="91440"/>
                    <a:pt x="822960" y="45720"/>
                  </a:cubicBezTo>
                  <a:cubicBezTo>
                    <a:pt x="896983" y="0"/>
                    <a:pt x="975360" y="60960"/>
                    <a:pt x="1058091" y="176349"/>
                  </a:cubicBezTo>
                  <a:cubicBezTo>
                    <a:pt x="1140822" y="291738"/>
                    <a:pt x="1164771" y="613955"/>
                    <a:pt x="1319348" y="738052"/>
                  </a:cubicBezTo>
                  <a:cubicBezTo>
                    <a:pt x="1473925" y="862149"/>
                    <a:pt x="1729739" y="891540"/>
                    <a:pt x="1985554" y="920932"/>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Content Placeholder 2"/>
            <p:cNvSpPr txBox="1">
              <a:spLocks/>
            </p:cNvSpPr>
            <p:nvPr/>
          </p:nvSpPr>
          <p:spPr>
            <a:xfrm>
              <a:off x="0" y="4800600"/>
              <a:ext cx="1143000" cy="6858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p(</a:t>
              </a:r>
              <a:r>
                <a:rPr kumimoji="0" lang="en-US" sz="3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8" name="Content Placeholder 2"/>
            <p:cNvSpPr txBox="1">
              <a:spLocks/>
            </p:cNvSpPr>
            <p:nvPr/>
          </p:nvSpPr>
          <p:spPr>
            <a:xfrm>
              <a:off x="2819400" y="5486400"/>
              <a:ext cx="914400" cy="6858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grpSp>
      <p:grpSp>
        <p:nvGrpSpPr>
          <p:cNvPr id="9" name="Group 13"/>
          <p:cNvGrpSpPr/>
          <p:nvPr/>
        </p:nvGrpSpPr>
        <p:grpSpPr>
          <a:xfrm>
            <a:off x="4495800" y="4419600"/>
            <a:ext cx="3962400" cy="2209800"/>
            <a:chOff x="-228600" y="4343400"/>
            <a:chExt cx="3962400" cy="2209800"/>
          </a:xfrm>
        </p:grpSpPr>
        <p:sp>
          <p:nvSpPr>
            <p:cNvPr id="15" name="Freeform 14"/>
            <p:cNvSpPr/>
            <p:nvPr/>
          </p:nvSpPr>
          <p:spPr>
            <a:xfrm>
              <a:off x="1066800" y="4343400"/>
              <a:ext cx="2194560" cy="1271452"/>
            </a:xfrm>
            <a:custGeom>
              <a:avLst/>
              <a:gdLst>
                <a:gd name="connsiteX0" fmla="*/ 0 w 2194560"/>
                <a:gd name="connsiteY0" fmla="*/ 0 h 1881052"/>
                <a:gd name="connsiteX1" fmla="*/ 26125 w 2194560"/>
                <a:gd name="connsiteY1" fmla="*/ 1881052 h 1881052"/>
                <a:gd name="connsiteX2" fmla="*/ 2194560 w 2194560"/>
                <a:gd name="connsiteY2" fmla="*/ 1881052 h 1881052"/>
                <a:gd name="connsiteX3" fmla="*/ 2194560 w 2194560"/>
                <a:gd name="connsiteY3" fmla="*/ 1881052 h 1881052"/>
              </a:gdLst>
              <a:ahLst/>
              <a:cxnLst>
                <a:cxn ang="0">
                  <a:pos x="connsiteX0" y="connsiteY0"/>
                </a:cxn>
                <a:cxn ang="0">
                  <a:pos x="connsiteX1" y="connsiteY1"/>
                </a:cxn>
                <a:cxn ang="0">
                  <a:pos x="connsiteX2" y="connsiteY2"/>
                </a:cxn>
                <a:cxn ang="0">
                  <a:pos x="connsiteX3" y="connsiteY3"/>
                </a:cxn>
              </a:cxnLst>
              <a:rect l="l" t="t" r="r" b="b"/>
              <a:pathLst>
                <a:path w="2194560" h="1881052">
                  <a:moveTo>
                    <a:pt x="0" y="0"/>
                  </a:moveTo>
                  <a:lnTo>
                    <a:pt x="26125" y="1881052"/>
                  </a:lnTo>
                  <a:lnTo>
                    <a:pt x="2194560" y="1881052"/>
                  </a:lnTo>
                  <a:lnTo>
                    <a:pt x="2194560" y="1881052"/>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1123406" y="4621711"/>
              <a:ext cx="1985554" cy="982255"/>
            </a:xfrm>
            <a:custGeom>
              <a:avLst/>
              <a:gdLst>
                <a:gd name="connsiteX0" fmla="*/ 0 w 1985554"/>
                <a:gd name="connsiteY0" fmla="*/ 933995 h 933995"/>
                <a:gd name="connsiteX1" fmla="*/ 248194 w 1985554"/>
                <a:gd name="connsiteY1" fmla="*/ 842555 h 933995"/>
                <a:gd name="connsiteX2" fmla="*/ 613954 w 1985554"/>
                <a:gd name="connsiteY2" fmla="*/ 450669 h 933995"/>
                <a:gd name="connsiteX3" fmla="*/ 822960 w 1985554"/>
                <a:gd name="connsiteY3" fmla="*/ 45720 h 933995"/>
                <a:gd name="connsiteX4" fmla="*/ 1058091 w 1985554"/>
                <a:gd name="connsiteY4" fmla="*/ 176349 h 933995"/>
                <a:gd name="connsiteX5" fmla="*/ 1319348 w 1985554"/>
                <a:gd name="connsiteY5" fmla="*/ 738052 h 933995"/>
                <a:gd name="connsiteX6" fmla="*/ 1985554 w 1985554"/>
                <a:gd name="connsiteY6" fmla="*/ 920932 h 933995"/>
                <a:gd name="connsiteX0" fmla="*/ 0 w 1985554"/>
                <a:gd name="connsiteY0" fmla="*/ 933995 h 933995"/>
                <a:gd name="connsiteX1" fmla="*/ 248194 w 1985554"/>
                <a:gd name="connsiteY1" fmla="*/ 842555 h 933995"/>
                <a:gd name="connsiteX2" fmla="*/ 613954 w 1985554"/>
                <a:gd name="connsiteY2" fmla="*/ 450669 h 933995"/>
                <a:gd name="connsiteX3" fmla="*/ 822960 w 1985554"/>
                <a:gd name="connsiteY3" fmla="*/ 45720 h 933995"/>
                <a:gd name="connsiteX4" fmla="*/ 1058091 w 1985554"/>
                <a:gd name="connsiteY4" fmla="*/ 176349 h 933995"/>
                <a:gd name="connsiteX5" fmla="*/ 1619794 w 1985554"/>
                <a:gd name="connsiteY5" fmla="*/ 587829 h 933995"/>
                <a:gd name="connsiteX6" fmla="*/ 1985554 w 1985554"/>
                <a:gd name="connsiteY6" fmla="*/ 920932 h 933995"/>
                <a:gd name="connsiteX0" fmla="*/ 0 w 1985554"/>
                <a:gd name="connsiteY0" fmla="*/ 982255 h 982255"/>
                <a:gd name="connsiteX1" fmla="*/ 248194 w 1985554"/>
                <a:gd name="connsiteY1" fmla="*/ 890815 h 982255"/>
                <a:gd name="connsiteX2" fmla="*/ 629194 w 1985554"/>
                <a:gd name="connsiteY2" fmla="*/ 788489 h 982255"/>
                <a:gd name="connsiteX3" fmla="*/ 822960 w 1985554"/>
                <a:gd name="connsiteY3" fmla="*/ 93980 h 982255"/>
                <a:gd name="connsiteX4" fmla="*/ 1058091 w 1985554"/>
                <a:gd name="connsiteY4" fmla="*/ 224609 h 982255"/>
                <a:gd name="connsiteX5" fmla="*/ 1619794 w 1985554"/>
                <a:gd name="connsiteY5" fmla="*/ 636089 h 982255"/>
                <a:gd name="connsiteX6" fmla="*/ 1985554 w 1985554"/>
                <a:gd name="connsiteY6" fmla="*/ 969192 h 98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5554" h="982255">
                  <a:moveTo>
                    <a:pt x="0" y="982255"/>
                  </a:moveTo>
                  <a:cubicBezTo>
                    <a:pt x="72934" y="976812"/>
                    <a:pt x="143328" y="923109"/>
                    <a:pt x="248194" y="890815"/>
                  </a:cubicBezTo>
                  <a:cubicBezTo>
                    <a:pt x="353060" y="858521"/>
                    <a:pt x="533400" y="921295"/>
                    <a:pt x="629194" y="788489"/>
                  </a:cubicBezTo>
                  <a:cubicBezTo>
                    <a:pt x="724988" y="655683"/>
                    <a:pt x="751477" y="187960"/>
                    <a:pt x="822960" y="93980"/>
                  </a:cubicBezTo>
                  <a:cubicBezTo>
                    <a:pt x="894443" y="0"/>
                    <a:pt x="925285" y="134258"/>
                    <a:pt x="1058091" y="224609"/>
                  </a:cubicBezTo>
                  <a:cubicBezTo>
                    <a:pt x="1190897" y="314961"/>
                    <a:pt x="1465217" y="511992"/>
                    <a:pt x="1619794" y="636089"/>
                  </a:cubicBezTo>
                  <a:cubicBezTo>
                    <a:pt x="1774371" y="760186"/>
                    <a:pt x="1729739" y="939800"/>
                    <a:pt x="1985554" y="969192"/>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Content Placeholder 2"/>
            <p:cNvSpPr txBox="1">
              <a:spLocks/>
            </p:cNvSpPr>
            <p:nvPr/>
          </p:nvSpPr>
          <p:spPr>
            <a:xfrm>
              <a:off x="-228600" y="4800600"/>
              <a:ext cx="1447800" cy="6858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p(</a:t>
              </a:r>
              <a:r>
                <a:rPr kumimoji="0" lang="en-US" sz="3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8" name="Content Placeholder 2"/>
            <p:cNvSpPr txBox="1">
              <a:spLocks/>
            </p:cNvSpPr>
            <p:nvPr/>
          </p:nvSpPr>
          <p:spPr>
            <a:xfrm>
              <a:off x="2819400" y="5486400"/>
              <a:ext cx="914400" cy="6858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20" name="Content Placeholder 2"/>
            <p:cNvSpPr txBox="1">
              <a:spLocks/>
            </p:cNvSpPr>
            <p:nvPr/>
          </p:nvSpPr>
          <p:spPr>
            <a:xfrm>
              <a:off x="990600" y="5867400"/>
              <a:ext cx="2286000" cy="6858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95% confidence</a:t>
              </a:r>
              <a:endParaRPr kumimoji="0" lang="en-US" b="0" i="1" u="none" strike="noStrike" kern="1200" cap="none" spc="0" normalizeH="0" baseline="30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grpSp>
      <p:sp>
        <p:nvSpPr>
          <p:cNvPr id="21" name="Right Arrow 20"/>
          <p:cNvSpPr/>
          <p:nvPr/>
        </p:nvSpPr>
        <p:spPr>
          <a:xfrm>
            <a:off x="3505200" y="4495800"/>
            <a:ext cx="1066800" cy="457200"/>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txBox="1">
            <a:spLocks/>
          </p:cNvSpPr>
          <p:nvPr/>
        </p:nvSpPr>
        <p:spPr>
          <a:xfrm>
            <a:off x="3124200" y="3962400"/>
            <a:ext cx="1676400" cy="3810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32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33" name="Freeform 32"/>
          <p:cNvSpPr/>
          <p:nvPr/>
        </p:nvSpPr>
        <p:spPr>
          <a:xfrm>
            <a:off x="1507331" y="5248275"/>
            <a:ext cx="69057" cy="228600"/>
          </a:xfrm>
          <a:custGeom>
            <a:avLst/>
            <a:gdLst>
              <a:gd name="connsiteX0" fmla="*/ 7144 w 69057"/>
              <a:gd name="connsiteY0" fmla="*/ 0 h 228600"/>
              <a:gd name="connsiteX1" fmla="*/ 69057 w 69057"/>
              <a:gd name="connsiteY1" fmla="*/ 109538 h 228600"/>
              <a:gd name="connsiteX2" fmla="*/ 7144 w 69057"/>
              <a:gd name="connsiteY2" fmla="*/ 123825 h 228600"/>
              <a:gd name="connsiteX3" fmla="*/ 26194 w 69057"/>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69057" h="228600">
                <a:moveTo>
                  <a:pt x="7144" y="0"/>
                </a:moveTo>
                <a:cubicBezTo>
                  <a:pt x="38100" y="44450"/>
                  <a:pt x="69057" y="88901"/>
                  <a:pt x="69057" y="109538"/>
                </a:cubicBezTo>
                <a:cubicBezTo>
                  <a:pt x="69057" y="130175"/>
                  <a:pt x="14288" y="103981"/>
                  <a:pt x="7144" y="123825"/>
                </a:cubicBezTo>
                <a:cubicBezTo>
                  <a:pt x="0" y="143669"/>
                  <a:pt x="13097" y="186134"/>
                  <a:pt x="26194" y="228600"/>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Content Placeholder 2"/>
          <p:cNvSpPr txBox="1">
            <a:spLocks/>
          </p:cNvSpPr>
          <p:nvPr/>
        </p:nvSpPr>
        <p:spPr>
          <a:xfrm>
            <a:off x="914400" y="4876800"/>
            <a:ext cx="1447800" cy="6858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2</a:t>
            </a:r>
            <a:r>
              <a:rPr kumimoji="0" lang="en-US" sz="2000" b="0" i="1"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½</a:t>
            </a:r>
            <a:r>
              <a:rPr kumimoji="0" lang="en-US" sz="20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20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35" name="Freeform 34"/>
          <p:cNvSpPr/>
          <p:nvPr/>
        </p:nvSpPr>
        <p:spPr>
          <a:xfrm>
            <a:off x="3031331" y="5248275"/>
            <a:ext cx="69057" cy="228600"/>
          </a:xfrm>
          <a:custGeom>
            <a:avLst/>
            <a:gdLst>
              <a:gd name="connsiteX0" fmla="*/ 7144 w 69057"/>
              <a:gd name="connsiteY0" fmla="*/ 0 h 228600"/>
              <a:gd name="connsiteX1" fmla="*/ 69057 w 69057"/>
              <a:gd name="connsiteY1" fmla="*/ 109538 h 228600"/>
              <a:gd name="connsiteX2" fmla="*/ 7144 w 69057"/>
              <a:gd name="connsiteY2" fmla="*/ 123825 h 228600"/>
              <a:gd name="connsiteX3" fmla="*/ 26194 w 69057"/>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69057" h="228600">
                <a:moveTo>
                  <a:pt x="7144" y="0"/>
                </a:moveTo>
                <a:cubicBezTo>
                  <a:pt x="38100" y="44450"/>
                  <a:pt x="69057" y="88901"/>
                  <a:pt x="69057" y="109538"/>
                </a:cubicBezTo>
                <a:cubicBezTo>
                  <a:pt x="69057" y="130175"/>
                  <a:pt x="14288" y="103981"/>
                  <a:pt x="7144" y="123825"/>
                </a:cubicBezTo>
                <a:cubicBezTo>
                  <a:pt x="0" y="143669"/>
                  <a:pt x="13097" y="186134"/>
                  <a:pt x="26194" y="228600"/>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Content Placeholder 2"/>
          <p:cNvSpPr txBox="1">
            <a:spLocks/>
          </p:cNvSpPr>
          <p:nvPr/>
        </p:nvSpPr>
        <p:spPr>
          <a:xfrm>
            <a:off x="2438400" y="4876800"/>
            <a:ext cx="1447800" cy="6858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2</a:t>
            </a:r>
            <a:r>
              <a:rPr kumimoji="0" lang="en-US" sz="2000" b="0" i="1"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½</a:t>
            </a:r>
            <a:r>
              <a:rPr kumimoji="0" lang="en-US" sz="20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20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37" name="Freeform 36"/>
          <p:cNvSpPr/>
          <p:nvPr/>
        </p:nvSpPr>
        <p:spPr>
          <a:xfrm>
            <a:off x="5955509" y="5367334"/>
            <a:ext cx="69057" cy="228600"/>
          </a:xfrm>
          <a:custGeom>
            <a:avLst/>
            <a:gdLst>
              <a:gd name="connsiteX0" fmla="*/ 7144 w 69057"/>
              <a:gd name="connsiteY0" fmla="*/ 0 h 228600"/>
              <a:gd name="connsiteX1" fmla="*/ 69057 w 69057"/>
              <a:gd name="connsiteY1" fmla="*/ 109538 h 228600"/>
              <a:gd name="connsiteX2" fmla="*/ 7144 w 69057"/>
              <a:gd name="connsiteY2" fmla="*/ 123825 h 228600"/>
              <a:gd name="connsiteX3" fmla="*/ 26194 w 69057"/>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69057" h="228600">
                <a:moveTo>
                  <a:pt x="7144" y="0"/>
                </a:moveTo>
                <a:cubicBezTo>
                  <a:pt x="38100" y="44450"/>
                  <a:pt x="69057" y="88901"/>
                  <a:pt x="69057" y="109538"/>
                </a:cubicBezTo>
                <a:cubicBezTo>
                  <a:pt x="69057" y="130175"/>
                  <a:pt x="14288" y="103981"/>
                  <a:pt x="7144" y="123825"/>
                </a:cubicBezTo>
                <a:cubicBezTo>
                  <a:pt x="0" y="143669"/>
                  <a:pt x="13097" y="186134"/>
                  <a:pt x="26194" y="228600"/>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Content Placeholder 2"/>
          <p:cNvSpPr txBox="1">
            <a:spLocks/>
          </p:cNvSpPr>
          <p:nvPr/>
        </p:nvSpPr>
        <p:spPr>
          <a:xfrm>
            <a:off x="5486400" y="5029200"/>
            <a:ext cx="1447800" cy="6858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2</a:t>
            </a:r>
            <a:r>
              <a:rPr kumimoji="0" lang="en-US" sz="2000" b="0" i="1"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½</a:t>
            </a:r>
            <a:r>
              <a:rPr kumimoji="0" lang="en-US" sz="20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20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39" name="Freeform 38"/>
          <p:cNvSpPr/>
          <p:nvPr/>
        </p:nvSpPr>
        <p:spPr>
          <a:xfrm>
            <a:off x="7755731" y="5376860"/>
            <a:ext cx="69057" cy="228600"/>
          </a:xfrm>
          <a:custGeom>
            <a:avLst/>
            <a:gdLst>
              <a:gd name="connsiteX0" fmla="*/ 7144 w 69057"/>
              <a:gd name="connsiteY0" fmla="*/ 0 h 228600"/>
              <a:gd name="connsiteX1" fmla="*/ 69057 w 69057"/>
              <a:gd name="connsiteY1" fmla="*/ 109538 h 228600"/>
              <a:gd name="connsiteX2" fmla="*/ 7144 w 69057"/>
              <a:gd name="connsiteY2" fmla="*/ 123825 h 228600"/>
              <a:gd name="connsiteX3" fmla="*/ 26194 w 69057"/>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69057" h="228600">
                <a:moveTo>
                  <a:pt x="7144" y="0"/>
                </a:moveTo>
                <a:cubicBezTo>
                  <a:pt x="38100" y="44450"/>
                  <a:pt x="69057" y="88901"/>
                  <a:pt x="69057" y="109538"/>
                </a:cubicBezTo>
                <a:cubicBezTo>
                  <a:pt x="69057" y="130175"/>
                  <a:pt x="14288" y="103981"/>
                  <a:pt x="7144" y="123825"/>
                </a:cubicBezTo>
                <a:cubicBezTo>
                  <a:pt x="0" y="143669"/>
                  <a:pt x="13097" y="186134"/>
                  <a:pt x="26194" y="228600"/>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Content Placeholder 2"/>
          <p:cNvSpPr txBox="1">
            <a:spLocks/>
          </p:cNvSpPr>
          <p:nvPr/>
        </p:nvSpPr>
        <p:spPr>
          <a:xfrm>
            <a:off x="7162800" y="5005385"/>
            <a:ext cx="1447800" cy="68580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2</a:t>
            </a:r>
            <a:r>
              <a:rPr kumimoji="0" lang="en-US" sz="2000" b="0" i="1"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½</a:t>
            </a:r>
            <a:r>
              <a:rPr kumimoji="0" lang="en-US" sz="20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20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cxnSp>
        <p:nvCxnSpPr>
          <p:cNvPr id="42" name="Straight Connector 41"/>
          <p:cNvCxnSpPr/>
          <p:nvPr/>
        </p:nvCxnSpPr>
        <p:spPr>
          <a:xfrm flipV="1">
            <a:off x="6096000" y="5853113"/>
            <a:ext cx="1533525" cy="14287"/>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Freeform 43"/>
          <p:cNvSpPr/>
          <p:nvPr/>
        </p:nvSpPr>
        <p:spPr>
          <a:xfrm>
            <a:off x="6107909" y="5519734"/>
            <a:ext cx="69057" cy="228600"/>
          </a:xfrm>
          <a:custGeom>
            <a:avLst/>
            <a:gdLst>
              <a:gd name="connsiteX0" fmla="*/ 7144 w 69057"/>
              <a:gd name="connsiteY0" fmla="*/ 0 h 228600"/>
              <a:gd name="connsiteX1" fmla="*/ 69057 w 69057"/>
              <a:gd name="connsiteY1" fmla="*/ 109538 h 228600"/>
              <a:gd name="connsiteX2" fmla="*/ 7144 w 69057"/>
              <a:gd name="connsiteY2" fmla="*/ 123825 h 228600"/>
              <a:gd name="connsiteX3" fmla="*/ 26194 w 69057"/>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69057" h="228600">
                <a:moveTo>
                  <a:pt x="7144" y="0"/>
                </a:moveTo>
                <a:cubicBezTo>
                  <a:pt x="38100" y="44450"/>
                  <a:pt x="69057" y="88901"/>
                  <a:pt x="69057" y="109538"/>
                </a:cubicBezTo>
                <a:cubicBezTo>
                  <a:pt x="69057" y="130175"/>
                  <a:pt x="14288" y="103981"/>
                  <a:pt x="7144" y="123825"/>
                </a:cubicBezTo>
                <a:cubicBezTo>
                  <a:pt x="0" y="143669"/>
                  <a:pt x="13097" y="186134"/>
                  <a:pt x="26194" y="228600"/>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Straight Connector 45"/>
          <p:cNvCxnSpPr/>
          <p:nvPr/>
        </p:nvCxnSpPr>
        <p:spPr>
          <a:xfrm>
            <a:off x="1676400" y="5805488"/>
            <a:ext cx="1262063"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Content Placeholder 2"/>
          <p:cNvSpPr txBox="1">
            <a:spLocks/>
          </p:cNvSpPr>
          <p:nvPr/>
        </p:nvSpPr>
        <p:spPr>
          <a:xfrm>
            <a:off x="1219200" y="5867400"/>
            <a:ext cx="2286000" cy="6858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95% confidence</a:t>
            </a:r>
            <a:endParaRPr kumimoji="0" lang="en-US" b="0" i="1" u="none" strike="noStrike" kern="1200" cap="none" spc="0" normalizeH="0" baseline="30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562600"/>
          </a:xfrm>
        </p:spPr>
        <p:txBody>
          <a:bodyPr>
            <a:normAutofit fontScale="90000"/>
          </a:bodyPr>
          <a:lstStyle/>
          <a:p>
            <a:pPr lvl="0">
              <a:defRPr/>
            </a:pPr>
            <a:r>
              <a:rPr lang="en-US" dirty="0" smtClean="0">
                <a:latin typeface="Times New Roman" pitchFamily="18" charset="0"/>
                <a:cs typeface="Times New Roman" pitchFamily="18" charset="0"/>
              </a:rPr>
              <a:t>Gaussian linear theory</a:t>
            </a:r>
            <a:br>
              <a:rPr lang="en-US" dirty="0" smtClean="0">
                <a:latin typeface="Times New Roman" pitchFamily="18" charset="0"/>
                <a:cs typeface="Times New Roman" pitchFamily="18" charset="0"/>
              </a:rPr>
            </a:b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Gm</a:t>
            </a:r>
            <a:r>
              <a:rPr lang="en-US" dirty="0" smtClean="0">
                <a:latin typeface="Cambria Math" pitchFamily="18" charset="0"/>
                <a:ea typeface="Cambria Math" pitchFamily="18" charset="0"/>
                <a:cs typeface="Times New Roman" pitchFamily="18" charset="0"/>
              </a:rPr>
              <a:t/>
            </a:r>
            <a:br>
              <a:rPr lang="en-US" dirty="0" smtClean="0">
                <a:latin typeface="Cambria Math" pitchFamily="18" charset="0"/>
                <a:ea typeface="Cambria Math" pitchFamily="18" charset="0"/>
                <a:cs typeface="Times New Roman" pitchFamily="18" charset="0"/>
              </a:rPr>
            </a:b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a:t>
            </a:r>
            <a:r>
              <a:rPr lang="en-US" baseline="30000" dirty="0" err="1" smtClean="0">
                <a:latin typeface="Cambria Math" pitchFamily="18" charset="0"/>
                <a:ea typeface="Cambria Math" pitchFamily="18" charset="0"/>
                <a:cs typeface="Times New Roman" pitchFamily="18" charset="0"/>
              </a:rPr>
              <a:t>g</a:t>
            </a:r>
            <a:r>
              <a:rPr lang="en-US" b="1" dirty="0" err="1" smtClean="0">
                <a:latin typeface="Cambria Math" pitchFamily="18" charset="0"/>
                <a:ea typeface="Cambria Math" pitchFamily="18" charset="0"/>
                <a:cs typeface="Times New Roman" pitchFamily="18" charset="0"/>
              </a:rPr>
              <a:t>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standard error propagation</a:t>
            </a:r>
            <a:br>
              <a:rPr lang="en-US" dirty="0" smtClean="0">
                <a:latin typeface="Times New Roman" pitchFamily="18" charset="0"/>
                <a:cs typeface="Times New Roman" pitchFamily="18" charset="0"/>
              </a:rPr>
            </a:br>
            <a:r>
              <a:rPr lang="en-US" dirty="0" smtClean="0">
                <a:latin typeface="Cambria Math" pitchFamily="18" charset="0"/>
                <a:ea typeface="Cambria Math" pitchFamily="18" charset="0"/>
                <a:cs typeface="Times New Roman" pitchFamily="18" charset="0"/>
              </a:rPr>
              <a:t>[</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G</a:t>
            </a:r>
            <a:r>
              <a:rPr lang="en-US" baseline="30000" dirty="0" smtClean="0">
                <a:latin typeface="Cambria Math" pitchFamily="18" charset="0"/>
                <a:ea typeface="Cambria Math" pitchFamily="18" charset="0"/>
                <a:cs typeface="Times New Roman" pitchFamily="18" charset="0"/>
              </a:rPr>
              <a:t>-</a:t>
            </a:r>
            <a:r>
              <a:rPr lang="en-US" baseline="30000" dirty="0" err="1" smtClean="0">
                <a:latin typeface="Cambria Math" pitchFamily="18" charset="0"/>
                <a:ea typeface="Cambria Math" pitchFamily="18" charset="0"/>
                <a:cs typeface="Times New Roman" pitchFamily="18" charset="0"/>
              </a:rPr>
              <a:t>gT</a:t>
            </a:r>
            <a:r>
              <a:rPr lang="en-US" dirty="0" smtClean="0">
                <a:latin typeface="Cambria Math" pitchFamily="18" charset="0"/>
                <a:ea typeface="Cambria Math"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univariate</a:t>
            </a:r>
            <a:r>
              <a:rPr lang="en-US" dirty="0" smtClean="0">
                <a:latin typeface="Times New Roman" pitchFamily="18" charset="0"/>
                <a:cs typeface="Times New Roman" pitchFamily="18" charset="0"/>
              </a:rPr>
              <a:t> Gaussian distribution has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95% of error within two </a:t>
            </a:r>
            <a:r>
              <a:rPr lang="el-GR" i="1" dirty="0" smtClean="0">
                <a:latin typeface="Cambria Math"/>
                <a:ea typeface="Cambria Math"/>
                <a:cs typeface="Times New Roman" pitchFamily="18" charset="0"/>
              </a:rPr>
              <a:t>σ</a:t>
            </a:r>
            <a:r>
              <a:rPr lang="en-US" dirty="0" smtClean="0">
                <a:latin typeface="Times New Roman" pitchFamily="18" charset="0"/>
                <a:cs typeface="Times New Roman" pitchFamily="18" charset="0"/>
              </a:rPr>
              <a:t> of its mean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5562600"/>
          </a:xfrm>
        </p:spPr>
        <p:txBody>
          <a:bodyPr>
            <a:normAutofit fontScale="90000"/>
          </a:bodyPr>
          <a:lstStyle/>
          <a:p>
            <a:pPr lvl="0">
              <a:defRPr/>
            </a:pPr>
            <a:r>
              <a:rPr lang="en-US" dirty="0" smtClean="0">
                <a:latin typeface="Times New Roman" pitchFamily="18" charset="0"/>
                <a:cs typeface="Times New Roman" pitchFamily="18" charset="0"/>
              </a:rPr>
              <a:t>What to do with</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Gaussian nonlinear theory?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One possibility</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linearize</a:t>
            </a:r>
            <a:r>
              <a:rPr lang="en-US" dirty="0" smtClean="0">
                <a:latin typeface="Times New Roman" pitchFamily="18" charset="0"/>
                <a:cs typeface="Times New Roman" pitchFamily="18" charset="0"/>
              </a:rPr>
              <a:t> theory and use standard error propagation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 </a:t>
            </a:r>
            <a:r>
              <a:rPr lang="en-US" dirty="0" smtClean="0">
                <a:latin typeface="Cambria Math" pitchFamily="18" charset="0"/>
                <a:ea typeface="Cambria Math" pitchFamily="18" charset="0"/>
                <a:cs typeface="Times New Roman" pitchFamily="18" charset="0"/>
              </a:rPr>
              <a:t/>
            </a:r>
            <a:br>
              <a:rPr lang="en-US" dirty="0" smtClean="0">
                <a:latin typeface="Cambria Math" pitchFamily="18" charset="0"/>
                <a:ea typeface="Cambria Math" pitchFamily="18" charset="0"/>
                <a:cs typeface="Times New Roman" pitchFamily="18" charset="0"/>
              </a:rPr>
            </a:br>
            <a:r>
              <a:rPr lang="en-US" b="1" dirty="0" smtClean="0">
                <a:latin typeface="Cambria Math" pitchFamily="18" charset="0"/>
                <a:ea typeface="Cambria Math" pitchFamily="18" charset="0"/>
                <a:cs typeface="Times New Roman" pitchFamily="18" charset="0"/>
              </a:rPr>
              <a:t>m-m</a:t>
            </a:r>
            <a:r>
              <a:rPr lang="en-US" baseline="30000" dirty="0" smtClean="0">
                <a:latin typeface="Cambria Math" pitchFamily="18" charset="0"/>
                <a:ea typeface="Cambria Math" pitchFamily="18" charset="0"/>
                <a:cs typeface="Times New Roman" pitchFamily="18" charset="0"/>
              </a:rPr>
              <a:t>(p) </a:t>
            </a:r>
            <a:r>
              <a:rPr lang="en-US" dirty="0" smtClean="0">
                <a:latin typeface="Cambria Math"/>
                <a:ea typeface="Cambria Math"/>
                <a:cs typeface="Times New Roman" pitchFamily="18" charset="0"/>
              </a:rPr>
              <a:t>≈</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G</a:t>
            </a:r>
            <a:r>
              <a:rPr lang="en-US" baseline="-25000" dirty="0" smtClean="0">
                <a:latin typeface="Cambria Math" pitchFamily="18" charset="0"/>
                <a:ea typeface="Cambria Math" pitchFamily="18" charset="0"/>
                <a:cs typeface="Times New Roman" pitchFamily="18" charset="0"/>
              </a:rPr>
              <a:t>(p) </a:t>
            </a:r>
            <a:r>
              <a:rPr lang="en-US" baseline="30000" dirty="0" smtClean="0">
                <a:latin typeface="Cambria Math" pitchFamily="18" charset="0"/>
                <a:ea typeface="Cambria Math" pitchFamily="18" charset="0"/>
                <a:cs typeface="Times New Roman" pitchFamily="18" charset="0"/>
              </a:rPr>
              <a:t>–</a:t>
            </a:r>
            <a:r>
              <a:rPr lang="en-US" baseline="30000" dirty="0" smtClean="0">
                <a:latin typeface="Cambria Math" pitchFamily="18" charset="0"/>
                <a:ea typeface="Cambria Math" pitchFamily="18" charset="0"/>
                <a:cs typeface="Times New Roman" pitchFamily="18" charset="0"/>
              </a:rPr>
              <a:t>g </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d- g</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baseline="30000" dirty="0" smtClean="0">
                <a:latin typeface="Cambria Math" pitchFamily="18" charset="0"/>
                <a:ea typeface="Cambria Math" pitchFamily="18" charset="0"/>
                <a:cs typeface="Times New Roman" pitchFamily="18" charset="0"/>
              </a:rPr>
              <a:t>(p</a:t>
            </a:r>
            <a:r>
              <a:rPr lang="en-US" baseline="30000" dirty="0" smtClean="0">
                <a:latin typeface="Cambria Math" pitchFamily="18" charset="0"/>
                <a:ea typeface="Cambria Math" pitchFamily="18" charset="0"/>
                <a:cs typeface="Times New Roman" pitchFamily="18" charset="0"/>
              </a:rPr>
              <a:t>)</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
            </a:r>
            <a:br>
              <a:rPr lang="en-US" b="1" dirty="0" smtClean="0">
                <a:latin typeface="Cambria Math" pitchFamily="18" charset="0"/>
                <a:ea typeface="Cambria Math" pitchFamily="18" charset="0"/>
                <a:cs typeface="Times New Roman" pitchFamily="18" charset="0"/>
              </a:rPr>
            </a:br>
            <a:r>
              <a:rPr lang="en-US" dirty="0" smtClean="0">
                <a:latin typeface="Cambria Math" pitchFamily="18" charset="0"/>
                <a:ea typeface="Cambria Math" pitchFamily="18" charset="0"/>
                <a:cs typeface="Times New Roman" pitchFamily="18" charset="0"/>
              </a:rPr>
              <a:t>[</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r>
              <a:rPr lang="en-US" dirty="0" smtClean="0">
                <a:latin typeface="Cambria Math"/>
                <a:ea typeface="Cambria Math"/>
                <a:cs typeface="Times New Roman" pitchFamily="18" charset="0"/>
              </a:rPr>
              <a:t>≈</a:t>
            </a:r>
            <a:r>
              <a:rPr lang="en-US" b="1" dirty="0" smtClean="0">
                <a:latin typeface="Cambria Math" pitchFamily="18" charset="0"/>
                <a:ea typeface="Cambria Math" pitchFamily="18" charset="0"/>
                <a:cs typeface="Times New Roman" pitchFamily="18" charset="0"/>
              </a:rPr>
              <a:t>G</a:t>
            </a:r>
            <a:r>
              <a:rPr lang="en-US" baseline="-25000" dirty="0" smtClean="0">
                <a:latin typeface="Cambria Math" pitchFamily="18" charset="0"/>
                <a:ea typeface="Cambria Math" pitchFamily="18" charset="0"/>
                <a:cs typeface="Times New Roman" pitchFamily="18" charset="0"/>
              </a:rPr>
              <a:t>(p)</a:t>
            </a:r>
            <a:r>
              <a:rPr lang="en-US" baseline="30000"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 [</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G</a:t>
            </a:r>
            <a:r>
              <a:rPr lang="en-US" baseline="-25000" dirty="0" smtClean="0">
                <a:latin typeface="Cambria Math" pitchFamily="18" charset="0"/>
                <a:ea typeface="Cambria Math" pitchFamily="18" charset="0"/>
                <a:cs typeface="Times New Roman" pitchFamily="18" charset="0"/>
              </a:rPr>
              <a:t>(p)</a:t>
            </a:r>
            <a:r>
              <a:rPr lang="en-US" baseline="30000" dirty="0" smtClean="0">
                <a:latin typeface="Cambria Math" pitchFamily="18" charset="0"/>
                <a:ea typeface="Cambria Math" pitchFamily="18" charset="0"/>
                <a:cs typeface="Times New Roman" pitchFamily="18" charset="0"/>
              </a:rPr>
              <a:t>-g</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Purpose of the Lecture</a:t>
            </a:r>
            <a:endParaRPr lang="en-US" dirty="0">
              <a:latin typeface="Times New Roman" pitchFamily="18" charset="0"/>
              <a:cs typeface="Times New Roman" pitchFamily="18" charset="0"/>
            </a:endParaRPr>
          </a:p>
        </p:txBody>
      </p:sp>
      <p:sp>
        <p:nvSpPr>
          <p:cNvPr id="5" name="Title 1"/>
          <p:cNvSpPr txBox="1">
            <a:spLocks/>
          </p:cNvSpPr>
          <p:nvPr/>
        </p:nvSpPr>
        <p:spPr>
          <a:xfrm>
            <a:off x="0" y="1524000"/>
            <a:ext cx="9144000" cy="4724400"/>
          </a:xfrm>
          <a:prstGeom prst="rect">
            <a:avLst/>
          </a:prstGeom>
        </p:spPr>
        <p:txBody>
          <a:bodyPr vert="horz" lIns="91440" tIns="45720" rIns="91440" bIns="45720" rtlCol="0" anchor="ctr">
            <a:normAutofit/>
          </a:bodyPr>
          <a:lstStyle/>
          <a:p>
            <a:pPr lvl="0" algn="ctr">
              <a:spcBef>
                <a:spcPct val="0"/>
              </a:spcBef>
              <a:defRPr/>
            </a:pPr>
            <a:r>
              <a:rPr lang="en-US" sz="4000" dirty="0" smtClean="0">
                <a:latin typeface="Times New Roman" pitchFamily="18" charset="0"/>
                <a:ea typeface="+mj-ea"/>
                <a:cs typeface="Times New Roman" pitchFamily="18" charset="0"/>
              </a:rPr>
              <a:t>Introduce Simulated Annealing</a:t>
            </a:r>
          </a:p>
          <a:p>
            <a:pPr lvl="0" algn="ctr">
              <a:spcBef>
                <a:spcPct val="0"/>
              </a:spcBef>
              <a:defRPr/>
            </a:pPr>
            <a:endParaRPr lang="en-US" sz="4000" dirty="0" smtClean="0">
              <a:latin typeface="Times New Roman" pitchFamily="18" charset="0"/>
              <a:ea typeface="+mj-ea"/>
              <a:cs typeface="Times New Roman" pitchFamily="18" charset="0"/>
            </a:endParaRPr>
          </a:p>
          <a:p>
            <a:pPr lvl="0" algn="ctr">
              <a:spcBef>
                <a:spcPct val="0"/>
              </a:spcBef>
              <a:defRPr/>
            </a:pPr>
            <a:r>
              <a:rPr lang="en-US" sz="4000" dirty="0" smtClean="0">
                <a:latin typeface="Times New Roman" pitchFamily="18" charset="0"/>
                <a:ea typeface="+mj-ea"/>
                <a:cs typeface="Times New Roman" pitchFamily="18" charset="0"/>
              </a:rPr>
              <a:t>Introduce the Bootstrap Method</a:t>
            </a:r>
          </a:p>
          <a:p>
            <a:pPr lvl="0" algn="ctr">
              <a:spcBef>
                <a:spcPct val="0"/>
              </a:spcBef>
              <a:defRPr/>
            </a:pPr>
            <a:r>
              <a:rPr lang="en-US" sz="4000" dirty="0" smtClean="0">
                <a:latin typeface="Times New Roman" pitchFamily="18" charset="0"/>
                <a:ea typeface="+mj-ea"/>
                <a:cs typeface="Times New Roman" pitchFamily="18" charset="0"/>
              </a:rPr>
              <a:t>for computing Confidence Intervals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6019800"/>
          </a:xfrm>
        </p:spPr>
        <p:txBody>
          <a:bodyPr>
            <a:normAutofit fontScale="90000"/>
          </a:bodyPr>
          <a:lstStyle/>
          <a:p>
            <a:pPr lvl="0">
              <a:defRPr/>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disadvantages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unknown accuracy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and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need to compute gradient of theory </a:t>
            </a:r>
            <a:r>
              <a:rPr lang="en-US" b="1" dirty="0" smtClean="0">
                <a:latin typeface="Cambria Math" pitchFamily="18" charset="0"/>
                <a:ea typeface="Cambria Math" pitchFamily="18" charset="0"/>
                <a:cs typeface="Times New Roman" pitchFamily="18" charset="0"/>
              </a:rPr>
              <a:t>G</a:t>
            </a:r>
            <a:r>
              <a:rPr lang="en-US" baseline="-25000" dirty="0" smtClean="0">
                <a:latin typeface="Cambria Math" pitchFamily="18" charset="0"/>
                <a:ea typeface="Cambria Math" pitchFamily="18" charset="0"/>
                <a:cs typeface="Times New Roman" pitchFamily="18" charset="0"/>
              </a:rPr>
              <a:t>(p)</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Cambria Math" pitchFamily="18" charset="0"/>
                <a:ea typeface="Cambria Math" pitchFamily="18" charset="0"/>
                <a:cs typeface="Times New Roman" pitchFamily="18" charset="0"/>
              </a:rPr>
              <a:t>G</a:t>
            </a:r>
            <a:r>
              <a:rPr lang="en-US" baseline="-25000" dirty="0" smtClean="0">
                <a:latin typeface="Cambria Math" pitchFamily="18" charset="0"/>
                <a:ea typeface="Cambria Math" pitchFamily="18" charset="0"/>
                <a:cs typeface="Times New Roman" pitchFamily="18" charset="0"/>
              </a:rPr>
              <a:t>(p) </a:t>
            </a:r>
            <a:r>
              <a:rPr lang="en-US" dirty="0" smtClean="0">
                <a:latin typeface="Times New Roman" pitchFamily="18" charset="0"/>
                <a:cs typeface="Times New Roman" pitchFamily="18" charset="0"/>
              </a:rPr>
              <a:t>not computed when using some solution methods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676400"/>
          </a:xfrm>
        </p:spPr>
        <p:txBody>
          <a:bodyPr>
            <a:normAutofit fontScale="90000"/>
          </a:bodyPr>
          <a:lstStyle/>
          <a:p>
            <a:r>
              <a:rPr lang="en-US" dirty="0" smtClean="0">
                <a:latin typeface="Times New Roman" pitchFamily="18" charset="0"/>
                <a:cs typeface="Times New Roman" pitchFamily="18" charset="0"/>
              </a:rPr>
              <a:t>alternative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confidence intervals with</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repeat datasets</a:t>
            </a:r>
            <a:endParaRPr lang="en-US" dirty="0">
              <a:latin typeface="Times New Roman" pitchFamily="18" charset="0"/>
              <a:cs typeface="Times New Roman" pitchFamily="18" charset="0"/>
            </a:endParaRPr>
          </a:p>
        </p:txBody>
      </p:sp>
      <p:sp>
        <p:nvSpPr>
          <p:cNvPr id="3" name="Title 1"/>
          <p:cNvSpPr txBox="1">
            <a:spLocks/>
          </p:cNvSpPr>
          <p:nvPr/>
        </p:nvSpPr>
        <p:spPr>
          <a:xfrm>
            <a:off x="0" y="2667000"/>
            <a:ext cx="9144000" cy="358140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do the whole</a:t>
            </a:r>
            <a:r>
              <a:rPr kumimoji="0" lang="en-US" sz="32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experiment many times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latin typeface="Times New Roman" pitchFamily="18" charset="0"/>
                <a:ea typeface="+mj-ea"/>
                <a:cs typeface="Times New Roman" pitchFamily="18" charset="0"/>
              </a:rPr>
              <a:t>use results of each experiment to make compute </a:t>
            </a:r>
            <a:r>
              <a:rPr lang="en-US" sz="3200" b="1" dirty="0" err="1" smtClean="0">
                <a:latin typeface="Times New Roman" pitchFamily="18" charset="0"/>
                <a:ea typeface="+mj-ea"/>
                <a:cs typeface="Times New Roman" pitchFamily="18" charset="0"/>
              </a:rPr>
              <a:t>m</a:t>
            </a:r>
            <a:r>
              <a:rPr lang="en-US" sz="3200" baseline="30000" dirty="0" err="1" smtClean="0">
                <a:latin typeface="Times New Roman" pitchFamily="18" charset="0"/>
                <a:ea typeface="+mj-ea"/>
                <a:cs typeface="Times New Roman" pitchFamily="18" charset="0"/>
              </a:rPr>
              <a:t>est</a:t>
            </a:r>
            <a:endParaRPr lang="en-US" sz="3200" baseline="300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baseline="30000" dirty="0" smtClean="0">
              <a:latin typeface="Times New Roman" pitchFamily="18" charset="0"/>
              <a:ea typeface="+mj-ea"/>
              <a:cs typeface="Times New Roman" pitchFamily="18" charset="0"/>
            </a:endParaRPr>
          </a:p>
          <a:p>
            <a:pPr lvl="0" algn="ctr">
              <a:spcBef>
                <a:spcPct val="0"/>
              </a:spcBef>
              <a:defRPr/>
            </a:pPr>
            <a:r>
              <a:rPr lang="en-US" sz="3200" dirty="0" smtClean="0">
                <a:latin typeface="Times New Roman" pitchFamily="18" charset="0"/>
                <a:ea typeface="+mj-ea"/>
                <a:cs typeface="Times New Roman" pitchFamily="18" charset="0"/>
              </a:rPr>
              <a:t>create histograms from many </a:t>
            </a:r>
            <a:r>
              <a:rPr lang="en-US" sz="3200" b="1" dirty="0" err="1" smtClean="0">
                <a:latin typeface="Times New Roman" pitchFamily="18" charset="0"/>
                <a:cs typeface="Times New Roman" pitchFamily="18" charset="0"/>
              </a:rPr>
              <a:t>m</a:t>
            </a:r>
            <a:r>
              <a:rPr lang="en-US" sz="3200" baseline="30000" dirty="0" err="1" smtClean="0">
                <a:latin typeface="Times New Roman" pitchFamily="18" charset="0"/>
                <a:cs typeface="Times New Roman" pitchFamily="18" charset="0"/>
              </a:rPr>
              <a:t>est</a:t>
            </a:r>
            <a:r>
              <a:rPr lang="en-US" sz="3200" dirty="0" err="1" smtClean="0">
                <a:latin typeface="Times New Roman" pitchFamily="18" charset="0"/>
                <a:ea typeface="+mj-ea"/>
                <a:cs typeface="Times New Roman" pitchFamily="18" charset="0"/>
              </a:rPr>
              <a:t>’s</a:t>
            </a:r>
            <a:endParaRPr lang="en-US" sz="3200" dirty="0" smtClean="0">
              <a:latin typeface="Times New Roman" pitchFamily="18" charset="0"/>
              <a:ea typeface="+mj-ea"/>
              <a:cs typeface="Times New Roman" pitchFamily="18" charset="0"/>
            </a:endParaRPr>
          </a:p>
          <a:p>
            <a:pPr lvl="0" algn="ctr">
              <a:spcBef>
                <a:spcPct val="0"/>
              </a:spcBef>
              <a:defRPr/>
            </a:pPr>
            <a:endParaRPr lang="en-US" sz="3200" dirty="0" smtClean="0">
              <a:latin typeface="Times New Roman" pitchFamily="18" charset="0"/>
              <a:ea typeface="+mj-ea"/>
              <a:cs typeface="Times New Roman" pitchFamily="18" charset="0"/>
            </a:endParaRPr>
          </a:p>
          <a:p>
            <a:pPr lvl="0" algn="ctr">
              <a:spcBef>
                <a:spcPct val="0"/>
              </a:spcBef>
              <a:defRPr/>
            </a:pPr>
            <a:r>
              <a:rPr lang="en-US" sz="3200" dirty="0" smtClean="0">
                <a:latin typeface="Times New Roman" pitchFamily="18" charset="0"/>
                <a:ea typeface="+mj-ea"/>
                <a:cs typeface="Times New Roman" pitchFamily="18" charset="0"/>
              </a:rPr>
              <a:t>derive empirical 95% confidence intervals</a:t>
            </a:r>
          </a:p>
          <a:p>
            <a:pPr lvl="0" algn="ctr">
              <a:spcBef>
                <a:spcPct val="0"/>
              </a:spcBef>
              <a:defRPr/>
            </a:pPr>
            <a:r>
              <a:rPr lang="en-US" sz="3200" dirty="0" smtClean="0">
                <a:latin typeface="Times New Roman" pitchFamily="18" charset="0"/>
                <a:ea typeface="+mj-ea"/>
                <a:cs typeface="Times New Roman" pitchFamily="18" charset="0"/>
              </a:rPr>
              <a:t>from histograms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676400"/>
          </a:xfrm>
        </p:spPr>
        <p:txBody>
          <a:bodyPr>
            <a:normAutofit/>
          </a:bodyPr>
          <a:lstStyle/>
          <a:p>
            <a:r>
              <a:rPr lang="en-US" dirty="0" smtClean="0">
                <a:latin typeface="Times New Roman" pitchFamily="18" charset="0"/>
                <a:cs typeface="Times New Roman" pitchFamily="18" charset="0"/>
              </a:rPr>
              <a:t>Bootstrap Method</a:t>
            </a:r>
            <a:endParaRPr lang="en-US" dirty="0">
              <a:latin typeface="Times New Roman" pitchFamily="18" charset="0"/>
              <a:cs typeface="Times New Roman" pitchFamily="18" charset="0"/>
            </a:endParaRPr>
          </a:p>
        </p:txBody>
      </p:sp>
      <p:sp>
        <p:nvSpPr>
          <p:cNvPr id="3" name="Title 1"/>
          <p:cNvSpPr txBox="1">
            <a:spLocks/>
          </p:cNvSpPr>
          <p:nvPr/>
        </p:nvSpPr>
        <p:spPr>
          <a:xfrm>
            <a:off x="0" y="2590800"/>
            <a:ext cx="9144000" cy="2286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create approximate repeat datasets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latin typeface="Times New Roman" pitchFamily="18" charset="0"/>
                <a:ea typeface="+mj-ea"/>
                <a:cs typeface="Times New Roman" pitchFamily="18" charset="0"/>
              </a:rPr>
              <a:t>by randomly </a:t>
            </a:r>
            <a:r>
              <a:rPr lang="en-US" sz="3200" dirty="0" err="1" smtClean="0">
                <a:latin typeface="Times New Roman" pitchFamily="18" charset="0"/>
                <a:ea typeface="+mj-ea"/>
                <a:cs typeface="Times New Roman" pitchFamily="18" charset="0"/>
              </a:rPr>
              <a:t>resampling</a:t>
            </a:r>
            <a:r>
              <a:rPr lang="en-US" sz="3200" dirty="0" smtClean="0">
                <a:latin typeface="Times New Roman" pitchFamily="18" charset="0"/>
                <a:ea typeface="+mj-ea"/>
                <a:cs typeface="Times New Roman" pitchFamily="18" charset="0"/>
              </a:rPr>
              <a:t> (with duplications)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latin typeface="Times New Roman" pitchFamily="18" charset="0"/>
                <a:ea typeface="+mj-ea"/>
                <a:cs typeface="Times New Roman" pitchFamily="18" charset="0"/>
              </a:rPr>
              <a:t>the one existing data set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762000"/>
          </a:xfrm>
        </p:spPr>
        <p:txBody>
          <a:bodyPr>
            <a:normAutofit/>
          </a:bodyPr>
          <a:lstStyle/>
          <a:p>
            <a:r>
              <a:rPr lang="en-US" dirty="0" smtClean="0">
                <a:latin typeface="Times New Roman" pitchFamily="18" charset="0"/>
                <a:cs typeface="Times New Roman" pitchFamily="18" charset="0"/>
              </a:rPr>
              <a:t>example of </a:t>
            </a:r>
            <a:r>
              <a:rPr lang="en-US" dirty="0" err="1" smtClean="0">
                <a:latin typeface="Times New Roman" pitchFamily="18" charset="0"/>
                <a:cs typeface="Times New Roman" pitchFamily="18" charset="0"/>
              </a:rPr>
              <a:t>resampling</a:t>
            </a: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066800" y="2198916"/>
          <a:ext cx="647700" cy="2651760"/>
        </p:xfrm>
        <a:graphic>
          <a:graphicData uri="http://schemas.openxmlformats.org/drawingml/2006/table">
            <a:tbl>
              <a:tblPr firstRow="1" bandRow="1">
                <a:tableStyleId>{5C22544A-7EE6-4342-B048-85BDC9FD1C3A}</a:tableStyleId>
              </a:tblPr>
              <a:tblGrid>
                <a:gridCol w="647700"/>
              </a:tblGrid>
              <a:tr h="835506">
                <a:tc>
                  <a:txBody>
                    <a:bodyPr/>
                    <a:lstStyle/>
                    <a:p>
                      <a:r>
                        <a:rPr lang="en-US" sz="2800" dirty="0" smtClean="0">
                          <a:solidFill>
                            <a:schemeClr val="tx1"/>
                          </a:solidFill>
                          <a:latin typeface="Times New Roman" pitchFamily="18" charset="0"/>
                          <a:cs typeface="Times New Roman" pitchFamily="18" charset="0"/>
                        </a:rPr>
                        <a:t>1.4</a:t>
                      </a:r>
                    </a:p>
                    <a:p>
                      <a:r>
                        <a:rPr lang="en-US" sz="2800" dirty="0" smtClean="0">
                          <a:solidFill>
                            <a:schemeClr val="tx1"/>
                          </a:solidFill>
                          <a:latin typeface="Times New Roman" pitchFamily="18" charset="0"/>
                          <a:cs typeface="Times New Roman" pitchFamily="18" charset="0"/>
                        </a:rPr>
                        <a:t>2.1</a:t>
                      </a:r>
                    </a:p>
                    <a:p>
                      <a:r>
                        <a:rPr lang="en-US" sz="2800" dirty="0" smtClean="0">
                          <a:solidFill>
                            <a:schemeClr val="tx1"/>
                          </a:solidFill>
                          <a:latin typeface="Times New Roman" pitchFamily="18" charset="0"/>
                          <a:cs typeface="Times New Roman" pitchFamily="18" charset="0"/>
                        </a:rPr>
                        <a:t>3.8</a:t>
                      </a:r>
                    </a:p>
                    <a:p>
                      <a:r>
                        <a:rPr lang="en-US" sz="2800" dirty="0" smtClean="0">
                          <a:solidFill>
                            <a:schemeClr val="tx1"/>
                          </a:solidFill>
                          <a:latin typeface="Times New Roman" pitchFamily="18" charset="0"/>
                          <a:cs typeface="Times New Roman" pitchFamily="18" charset="0"/>
                        </a:rPr>
                        <a:t>3.1</a:t>
                      </a:r>
                    </a:p>
                    <a:p>
                      <a:r>
                        <a:rPr lang="en-US" sz="2800" dirty="0" smtClean="0">
                          <a:solidFill>
                            <a:schemeClr val="tx1"/>
                          </a:solidFill>
                          <a:latin typeface="Times New Roman" pitchFamily="18" charset="0"/>
                          <a:cs typeface="Times New Roman" pitchFamily="18" charset="0"/>
                        </a:rPr>
                        <a:t>1.5</a:t>
                      </a:r>
                    </a:p>
                    <a:p>
                      <a:r>
                        <a:rPr lang="en-US" sz="2800" dirty="0" smtClean="0">
                          <a:solidFill>
                            <a:schemeClr val="tx1"/>
                          </a:solidFill>
                          <a:latin typeface="Times New Roman" pitchFamily="18" charset="0"/>
                          <a:cs typeface="Times New Roman" pitchFamily="18" charset="0"/>
                        </a:rPr>
                        <a:t>1.7</a:t>
                      </a:r>
                      <a:endParaRPr lang="en-US" sz="2800" dirty="0">
                        <a:solidFill>
                          <a:schemeClr val="tx1"/>
                        </a:solidFill>
                        <a:latin typeface="Times New Roman" pitchFamily="18" charset="0"/>
                        <a:cs typeface="Times New Roman" pitchFamily="18" charset="0"/>
                      </a:endParaRPr>
                    </a:p>
                  </a:txBody>
                  <a:tcPr>
                    <a:noFill/>
                  </a:tcPr>
                </a:tc>
              </a:tr>
            </a:tbl>
          </a:graphicData>
        </a:graphic>
      </p:graphicFrame>
      <p:graphicFrame>
        <p:nvGraphicFramePr>
          <p:cNvPr id="6" name="Table 5"/>
          <p:cNvGraphicFramePr>
            <a:graphicFrameLocks noGrp="1"/>
          </p:cNvGraphicFramePr>
          <p:nvPr/>
        </p:nvGraphicFramePr>
        <p:xfrm>
          <a:off x="457200" y="2209800"/>
          <a:ext cx="457200" cy="2651760"/>
        </p:xfrm>
        <a:graphic>
          <a:graphicData uri="http://schemas.openxmlformats.org/drawingml/2006/table">
            <a:tbl>
              <a:tblPr firstRow="1" bandRow="1">
                <a:tableStyleId>{5C22544A-7EE6-4342-B048-85BDC9FD1C3A}</a:tableStyleId>
              </a:tblPr>
              <a:tblGrid>
                <a:gridCol w="457200"/>
              </a:tblGrid>
              <a:tr h="835506">
                <a:tc>
                  <a:txBody>
                    <a:bodyPr/>
                    <a:lstStyle/>
                    <a:p>
                      <a:r>
                        <a:rPr lang="en-US" sz="2800" dirty="0" smtClean="0">
                          <a:solidFill>
                            <a:schemeClr val="tx1"/>
                          </a:solidFill>
                          <a:latin typeface="Times New Roman" pitchFamily="18" charset="0"/>
                          <a:cs typeface="Times New Roman" pitchFamily="18" charset="0"/>
                        </a:rPr>
                        <a:t>1</a:t>
                      </a:r>
                    </a:p>
                    <a:p>
                      <a:r>
                        <a:rPr lang="en-US" sz="2800" dirty="0" smtClean="0">
                          <a:solidFill>
                            <a:schemeClr val="tx1"/>
                          </a:solidFill>
                          <a:latin typeface="Times New Roman" pitchFamily="18" charset="0"/>
                          <a:cs typeface="Times New Roman" pitchFamily="18" charset="0"/>
                        </a:rPr>
                        <a:t>2</a:t>
                      </a:r>
                    </a:p>
                    <a:p>
                      <a:r>
                        <a:rPr lang="en-US" sz="2800" dirty="0" smtClean="0">
                          <a:solidFill>
                            <a:schemeClr val="tx1"/>
                          </a:solidFill>
                          <a:latin typeface="Times New Roman" pitchFamily="18" charset="0"/>
                          <a:cs typeface="Times New Roman" pitchFamily="18" charset="0"/>
                        </a:rPr>
                        <a:t>3</a:t>
                      </a:r>
                    </a:p>
                    <a:p>
                      <a:r>
                        <a:rPr lang="en-US" sz="2800" dirty="0" smtClean="0">
                          <a:solidFill>
                            <a:schemeClr val="tx1"/>
                          </a:solidFill>
                          <a:latin typeface="Times New Roman" pitchFamily="18" charset="0"/>
                          <a:cs typeface="Times New Roman" pitchFamily="18" charset="0"/>
                        </a:rPr>
                        <a:t>4</a:t>
                      </a:r>
                    </a:p>
                    <a:p>
                      <a:r>
                        <a:rPr lang="en-US" sz="2800" dirty="0" smtClean="0">
                          <a:solidFill>
                            <a:schemeClr val="tx1"/>
                          </a:solidFill>
                          <a:latin typeface="Times New Roman" pitchFamily="18" charset="0"/>
                          <a:cs typeface="Times New Roman" pitchFamily="18" charset="0"/>
                        </a:rPr>
                        <a:t>5</a:t>
                      </a:r>
                    </a:p>
                    <a:p>
                      <a:r>
                        <a:rPr lang="en-US" sz="2800" dirty="0" smtClean="0">
                          <a:solidFill>
                            <a:schemeClr val="tx1"/>
                          </a:solidFill>
                          <a:latin typeface="Times New Roman" pitchFamily="18" charset="0"/>
                          <a:cs typeface="Times New Roman" pitchFamily="18" charset="0"/>
                        </a:rPr>
                        <a:t>6</a:t>
                      </a:r>
                      <a:endParaRPr lang="en-US" sz="2800" dirty="0">
                        <a:solidFill>
                          <a:schemeClr val="tx1"/>
                        </a:solidFill>
                        <a:latin typeface="Times New Roman" pitchFamily="18" charset="0"/>
                        <a:cs typeface="Times New Roman" pitchFamily="18" charset="0"/>
                      </a:endParaRPr>
                    </a:p>
                  </a:txBody>
                  <a:tcPr>
                    <a:noFill/>
                  </a:tcPr>
                </a:tc>
              </a:tr>
            </a:tbl>
          </a:graphicData>
        </a:graphic>
      </p:graphicFrame>
      <p:graphicFrame>
        <p:nvGraphicFramePr>
          <p:cNvPr id="7" name="Table 6"/>
          <p:cNvGraphicFramePr>
            <a:graphicFrameLocks noGrp="1"/>
          </p:cNvGraphicFramePr>
          <p:nvPr/>
        </p:nvGraphicFramePr>
        <p:xfrm>
          <a:off x="3973284" y="2260602"/>
          <a:ext cx="457200" cy="2651760"/>
        </p:xfrm>
        <a:graphic>
          <a:graphicData uri="http://schemas.openxmlformats.org/drawingml/2006/table">
            <a:tbl>
              <a:tblPr firstRow="1" bandRow="1">
                <a:tableStyleId>{5C22544A-7EE6-4342-B048-85BDC9FD1C3A}</a:tableStyleId>
              </a:tblPr>
              <a:tblGrid>
                <a:gridCol w="457200"/>
              </a:tblGrid>
              <a:tr h="835506">
                <a:tc>
                  <a:txBody>
                    <a:bodyPr/>
                    <a:lstStyle/>
                    <a:p>
                      <a:r>
                        <a:rPr lang="en-US" sz="2800" dirty="0" smtClean="0">
                          <a:solidFill>
                            <a:schemeClr val="tx1"/>
                          </a:solidFill>
                          <a:latin typeface="Times New Roman" pitchFamily="18" charset="0"/>
                          <a:cs typeface="Times New Roman" pitchFamily="18" charset="0"/>
                        </a:rPr>
                        <a:t>3</a:t>
                      </a:r>
                    </a:p>
                    <a:p>
                      <a:r>
                        <a:rPr lang="en-US" sz="2800" dirty="0" smtClean="0">
                          <a:solidFill>
                            <a:schemeClr val="tx1"/>
                          </a:solidFill>
                          <a:latin typeface="Times New Roman" pitchFamily="18" charset="0"/>
                          <a:cs typeface="Times New Roman" pitchFamily="18" charset="0"/>
                        </a:rPr>
                        <a:t>1</a:t>
                      </a:r>
                    </a:p>
                    <a:p>
                      <a:r>
                        <a:rPr lang="en-US" sz="2800" dirty="0" smtClean="0">
                          <a:solidFill>
                            <a:schemeClr val="tx1"/>
                          </a:solidFill>
                          <a:latin typeface="Times New Roman" pitchFamily="18" charset="0"/>
                          <a:cs typeface="Times New Roman" pitchFamily="18" charset="0"/>
                        </a:rPr>
                        <a:t>3</a:t>
                      </a:r>
                    </a:p>
                    <a:p>
                      <a:r>
                        <a:rPr lang="en-US" sz="2800" dirty="0" smtClean="0">
                          <a:solidFill>
                            <a:schemeClr val="tx1"/>
                          </a:solidFill>
                          <a:latin typeface="Times New Roman" pitchFamily="18" charset="0"/>
                          <a:cs typeface="Times New Roman" pitchFamily="18" charset="0"/>
                        </a:rPr>
                        <a:t>2</a:t>
                      </a:r>
                    </a:p>
                    <a:p>
                      <a:r>
                        <a:rPr lang="en-US" sz="2800" dirty="0" smtClean="0">
                          <a:solidFill>
                            <a:schemeClr val="tx1"/>
                          </a:solidFill>
                          <a:latin typeface="Times New Roman" pitchFamily="18" charset="0"/>
                          <a:cs typeface="Times New Roman" pitchFamily="18" charset="0"/>
                        </a:rPr>
                        <a:t>5</a:t>
                      </a:r>
                    </a:p>
                    <a:p>
                      <a:r>
                        <a:rPr lang="en-US" sz="2800" dirty="0" smtClean="0">
                          <a:solidFill>
                            <a:schemeClr val="tx1"/>
                          </a:solidFill>
                          <a:latin typeface="Times New Roman" pitchFamily="18" charset="0"/>
                          <a:cs typeface="Times New Roman" pitchFamily="18" charset="0"/>
                        </a:rPr>
                        <a:t>1</a:t>
                      </a:r>
                      <a:endParaRPr lang="en-US" sz="2800" dirty="0">
                        <a:solidFill>
                          <a:schemeClr val="tx1"/>
                        </a:solidFill>
                        <a:latin typeface="Times New Roman" pitchFamily="18" charset="0"/>
                        <a:cs typeface="Times New Roman" pitchFamily="18" charset="0"/>
                      </a:endParaRPr>
                    </a:p>
                  </a:txBody>
                  <a:tcPr>
                    <a:noFill/>
                  </a:tcPr>
                </a:tc>
              </a:tr>
            </a:tbl>
          </a:graphicData>
        </a:graphic>
      </p:graphicFrame>
      <p:graphicFrame>
        <p:nvGraphicFramePr>
          <p:cNvPr id="8" name="Table 7"/>
          <p:cNvGraphicFramePr>
            <a:graphicFrameLocks noGrp="1"/>
          </p:cNvGraphicFramePr>
          <p:nvPr/>
        </p:nvGraphicFramePr>
        <p:xfrm>
          <a:off x="7391400" y="2286000"/>
          <a:ext cx="647700" cy="2651760"/>
        </p:xfrm>
        <a:graphic>
          <a:graphicData uri="http://schemas.openxmlformats.org/drawingml/2006/table">
            <a:tbl>
              <a:tblPr firstRow="1" bandRow="1">
                <a:tableStyleId>{5C22544A-7EE6-4342-B048-85BDC9FD1C3A}</a:tableStyleId>
              </a:tblPr>
              <a:tblGrid>
                <a:gridCol w="647700"/>
              </a:tblGrid>
              <a:tr h="835506">
                <a:tc>
                  <a:txBody>
                    <a:bodyPr/>
                    <a:lstStyle/>
                    <a:p>
                      <a:r>
                        <a:rPr lang="en-US" sz="2800" dirty="0" smtClean="0">
                          <a:solidFill>
                            <a:schemeClr val="tx1"/>
                          </a:solidFill>
                          <a:latin typeface="Times New Roman" pitchFamily="18" charset="0"/>
                          <a:cs typeface="Times New Roman" pitchFamily="18" charset="0"/>
                        </a:rPr>
                        <a:t>3.8</a:t>
                      </a:r>
                    </a:p>
                    <a:p>
                      <a:r>
                        <a:rPr lang="en-US" sz="2800" dirty="0" smtClean="0">
                          <a:solidFill>
                            <a:schemeClr val="tx1"/>
                          </a:solidFill>
                          <a:latin typeface="Times New Roman" pitchFamily="18" charset="0"/>
                          <a:cs typeface="Times New Roman" pitchFamily="18" charset="0"/>
                        </a:rPr>
                        <a:t>1.4</a:t>
                      </a:r>
                    </a:p>
                    <a:p>
                      <a:r>
                        <a:rPr lang="en-US" sz="2800" dirty="0" smtClean="0">
                          <a:solidFill>
                            <a:schemeClr val="tx1"/>
                          </a:solidFill>
                          <a:latin typeface="Times New Roman" pitchFamily="18" charset="0"/>
                          <a:cs typeface="Times New Roman" pitchFamily="18" charset="0"/>
                        </a:rPr>
                        <a:t>3.8</a:t>
                      </a:r>
                    </a:p>
                    <a:p>
                      <a:r>
                        <a:rPr lang="en-US" sz="2800" dirty="0" smtClean="0">
                          <a:solidFill>
                            <a:schemeClr val="tx1"/>
                          </a:solidFill>
                          <a:latin typeface="Times New Roman" pitchFamily="18" charset="0"/>
                          <a:cs typeface="Times New Roman" pitchFamily="18" charset="0"/>
                        </a:rPr>
                        <a:t>2.1</a:t>
                      </a:r>
                    </a:p>
                    <a:p>
                      <a:r>
                        <a:rPr lang="en-US" sz="2800" dirty="0" smtClean="0">
                          <a:solidFill>
                            <a:schemeClr val="tx1"/>
                          </a:solidFill>
                          <a:latin typeface="Times New Roman" pitchFamily="18" charset="0"/>
                          <a:cs typeface="Times New Roman" pitchFamily="18" charset="0"/>
                        </a:rPr>
                        <a:t>1.5</a:t>
                      </a:r>
                    </a:p>
                    <a:p>
                      <a:r>
                        <a:rPr lang="en-US" sz="2800" dirty="0" smtClean="0">
                          <a:solidFill>
                            <a:schemeClr val="tx1"/>
                          </a:solidFill>
                          <a:latin typeface="Times New Roman" pitchFamily="18" charset="0"/>
                          <a:cs typeface="Times New Roman" pitchFamily="18" charset="0"/>
                        </a:rPr>
                        <a:t>1.4</a:t>
                      </a:r>
                      <a:endParaRPr lang="en-US" sz="2800" dirty="0">
                        <a:solidFill>
                          <a:schemeClr val="tx1"/>
                        </a:solidFill>
                        <a:latin typeface="Times New Roman" pitchFamily="18" charset="0"/>
                        <a:cs typeface="Times New Roman" pitchFamily="18" charset="0"/>
                      </a:endParaRPr>
                    </a:p>
                  </a:txBody>
                  <a:tcPr>
                    <a:noFill/>
                  </a:tcPr>
                </a:tc>
              </a:tr>
            </a:tbl>
          </a:graphicData>
        </a:graphic>
      </p:graphicFrame>
      <p:graphicFrame>
        <p:nvGraphicFramePr>
          <p:cNvPr id="10" name="Table 9"/>
          <p:cNvGraphicFramePr>
            <a:graphicFrameLocks noGrp="1"/>
          </p:cNvGraphicFramePr>
          <p:nvPr/>
        </p:nvGraphicFramePr>
        <p:xfrm>
          <a:off x="6879768" y="2286000"/>
          <a:ext cx="457200" cy="2651760"/>
        </p:xfrm>
        <a:graphic>
          <a:graphicData uri="http://schemas.openxmlformats.org/drawingml/2006/table">
            <a:tbl>
              <a:tblPr firstRow="1" bandRow="1">
                <a:tableStyleId>{5C22544A-7EE6-4342-B048-85BDC9FD1C3A}</a:tableStyleId>
              </a:tblPr>
              <a:tblGrid>
                <a:gridCol w="457200"/>
              </a:tblGrid>
              <a:tr h="835506">
                <a:tc>
                  <a:txBody>
                    <a:bodyPr/>
                    <a:lstStyle/>
                    <a:p>
                      <a:r>
                        <a:rPr lang="en-US" sz="2800" dirty="0" smtClean="0">
                          <a:solidFill>
                            <a:schemeClr val="tx1"/>
                          </a:solidFill>
                          <a:latin typeface="Times New Roman" pitchFamily="18" charset="0"/>
                          <a:cs typeface="Times New Roman" pitchFamily="18" charset="0"/>
                        </a:rPr>
                        <a:t>1</a:t>
                      </a:r>
                    </a:p>
                    <a:p>
                      <a:r>
                        <a:rPr lang="en-US" sz="2800" dirty="0" smtClean="0">
                          <a:solidFill>
                            <a:schemeClr val="tx1"/>
                          </a:solidFill>
                          <a:latin typeface="Times New Roman" pitchFamily="18" charset="0"/>
                          <a:cs typeface="Times New Roman" pitchFamily="18" charset="0"/>
                        </a:rPr>
                        <a:t>2</a:t>
                      </a:r>
                    </a:p>
                    <a:p>
                      <a:r>
                        <a:rPr lang="en-US" sz="2800" dirty="0" smtClean="0">
                          <a:solidFill>
                            <a:schemeClr val="tx1"/>
                          </a:solidFill>
                          <a:latin typeface="Times New Roman" pitchFamily="18" charset="0"/>
                          <a:cs typeface="Times New Roman" pitchFamily="18" charset="0"/>
                        </a:rPr>
                        <a:t>3</a:t>
                      </a:r>
                    </a:p>
                    <a:p>
                      <a:r>
                        <a:rPr lang="en-US" sz="2800" dirty="0" smtClean="0">
                          <a:solidFill>
                            <a:schemeClr val="tx1"/>
                          </a:solidFill>
                          <a:latin typeface="Times New Roman" pitchFamily="18" charset="0"/>
                          <a:cs typeface="Times New Roman" pitchFamily="18" charset="0"/>
                        </a:rPr>
                        <a:t>4</a:t>
                      </a:r>
                    </a:p>
                    <a:p>
                      <a:r>
                        <a:rPr lang="en-US" sz="2800" dirty="0" smtClean="0">
                          <a:solidFill>
                            <a:schemeClr val="tx1"/>
                          </a:solidFill>
                          <a:latin typeface="Times New Roman" pitchFamily="18" charset="0"/>
                          <a:cs typeface="Times New Roman" pitchFamily="18" charset="0"/>
                        </a:rPr>
                        <a:t>5</a:t>
                      </a:r>
                    </a:p>
                    <a:p>
                      <a:r>
                        <a:rPr lang="en-US" sz="2800" dirty="0" smtClean="0">
                          <a:solidFill>
                            <a:schemeClr val="tx1"/>
                          </a:solidFill>
                          <a:latin typeface="Times New Roman" pitchFamily="18" charset="0"/>
                          <a:cs typeface="Times New Roman" pitchFamily="18" charset="0"/>
                        </a:rPr>
                        <a:t>6</a:t>
                      </a:r>
                      <a:endParaRPr lang="en-US" sz="2800" dirty="0">
                        <a:solidFill>
                          <a:schemeClr val="tx1"/>
                        </a:solidFill>
                        <a:latin typeface="Times New Roman" pitchFamily="18" charset="0"/>
                        <a:cs typeface="Times New Roman" pitchFamily="18" charset="0"/>
                      </a:endParaRPr>
                    </a:p>
                  </a:txBody>
                  <a:tcPr>
                    <a:noFill/>
                  </a:tcPr>
                </a:tc>
              </a:tr>
            </a:tbl>
          </a:graphicData>
        </a:graphic>
      </p:graphicFrame>
      <p:sp>
        <p:nvSpPr>
          <p:cNvPr id="11" name="Title 1"/>
          <p:cNvSpPr txBox="1">
            <a:spLocks/>
          </p:cNvSpPr>
          <p:nvPr/>
        </p:nvSpPr>
        <p:spPr>
          <a:xfrm>
            <a:off x="304800" y="1295400"/>
            <a:ext cx="1752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original</a:t>
            </a:r>
            <a:r>
              <a:rPr kumimoji="0" lang="en-US" sz="2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data set</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2" name="Title 1"/>
          <p:cNvSpPr txBox="1">
            <a:spLocks/>
          </p:cNvSpPr>
          <p:nvPr/>
        </p:nvSpPr>
        <p:spPr>
          <a:xfrm>
            <a:off x="3276600" y="1295400"/>
            <a:ext cx="1752600" cy="990600"/>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random integers in range 1-6</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3" name="Title 1"/>
          <p:cNvSpPr txBox="1">
            <a:spLocks/>
          </p:cNvSpPr>
          <p:nvPr/>
        </p:nvSpPr>
        <p:spPr>
          <a:xfrm>
            <a:off x="6629400" y="1295400"/>
            <a:ext cx="1752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resampled</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2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data set</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762000"/>
          </a:xfrm>
        </p:spPr>
        <p:txBody>
          <a:bodyPr>
            <a:normAutofit/>
          </a:bodyPr>
          <a:lstStyle/>
          <a:p>
            <a:r>
              <a:rPr lang="en-US" dirty="0" smtClean="0">
                <a:latin typeface="Times New Roman" pitchFamily="18" charset="0"/>
                <a:cs typeface="Times New Roman" pitchFamily="18" charset="0"/>
              </a:rPr>
              <a:t>example of </a:t>
            </a:r>
            <a:r>
              <a:rPr lang="en-US" dirty="0" err="1" smtClean="0">
                <a:latin typeface="Times New Roman" pitchFamily="18" charset="0"/>
                <a:cs typeface="Times New Roman" pitchFamily="18" charset="0"/>
              </a:rPr>
              <a:t>resampling</a:t>
            </a: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066800" y="2198916"/>
          <a:ext cx="647700" cy="2651760"/>
        </p:xfrm>
        <a:graphic>
          <a:graphicData uri="http://schemas.openxmlformats.org/drawingml/2006/table">
            <a:tbl>
              <a:tblPr firstRow="1" bandRow="1">
                <a:tableStyleId>{5C22544A-7EE6-4342-B048-85BDC9FD1C3A}</a:tableStyleId>
              </a:tblPr>
              <a:tblGrid>
                <a:gridCol w="647700"/>
              </a:tblGrid>
              <a:tr h="835506">
                <a:tc>
                  <a:txBody>
                    <a:bodyPr/>
                    <a:lstStyle/>
                    <a:p>
                      <a:r>
                        <a:rPr lang="en-US" sz="2800" dirty="0" smtClean="0">
                          <a:solidFill>
                            <a:schemeClr val="tx1"/>
                          </a:solidFill>
                          <a:latin typeface="Times New Roman" pitchFamily="18" charset="0"/>
                          <a:cs typeface="Times New Roman" pitchFamily="18" charset="0"/>
                        </a:rPr>
                        <a:t>1.4</a:t>
                      </a:r>
                    </a:p>
                    <a:p>
                      <a:r>
                        <a:rPr lang="en-US" sz="2800" dirty="0" smtClean="0">
                          <a:solidFill>
                            <a:schemeClr val="tx1"/>
                          </a:solidFill>
                          <a:latin typeface="Times New Roman" pitchFamily="18" charset="0"/>
                          <a:cs typeface="Times New Roman" pitchFamily="18" charset="0"/>
                        </a:rPr>
                        <a:t>2.1</a:t>
                      </a:r>
                    </a:p>
                    <a:p>
                      <a:r>
                        <a:rPr lang="en-US" sz="2800" dirty="0" smtClean="0">
                          <a:solidFill>
                            <a:schemeClr val="tx1"/>
                          </a:solidFill>
                          <a:latin typeface="Times New Roman" pitchFamily="18" charset="0"/>
                          <a:cs typeface="Times New Roman" pitchFamily="18" charset="0"/>
                        </a:rPr>
                        <a:t>3.8</a:t>
                      </a:r>
                    </a:p>
                    <a:p>
                      <a:r>
                        <a:rPr lang="en-US" sz="2800" dirty="0" smtClean="0">
                          <a:solidFill>
                            <a:schemeClr val="tx1"/>
                          </a:solidFill>
                          <a:latin typeface="Times New Roman" pitchFamily="18" charset="0"/>
                          <a:cs typeface="Times New Roman" pitchFamily="18" charset="0"/>
                        </a:rPr>
                        <a:t>3.1</a:t>
                      </a:r>
                    </a:p>
                    <a:p>
                      <a:r>
                        <a:rPr lang="en-US" sz="2800" dirty="0" smtClean="0">
                          <a:solidFill>
                            <a:schemeClr val="tx1"/>
                          </a:solidFill>
                          <a:latin typeface="Times New Roman" pitchFamily="18" charset="0"/>
                          <a:cs typeface="Times New Roman" pitchFamily="18" charset="0"/>
                        </a:rPr>
                        <a:t>1.5</a:t>
                      </a:r>
                    </a:p>
                    <a:p>
                      <a:r>
                        <a:rPr lang="en-US" sz="2800" dirty="0" smtClean="0">
                          <a:solidFill>
                            <a:schemeClr val="tx1"/>
                          </a:solidFill>
                          <a:latin typeface="Times New Roman" pitchFamily="18" charset="0"/>
                          <a:cs typeface="Times New Roman" pitchFamily="18" charset="0"/>
                        </a:rPr>
                        <a:t>1.7</a:t>
                      </a:r>
                      <a:endParaRPr lang="en-US" sz="2800" dirty="0">
                        <a:solidFill>
                          <a:schemeClr val="tx1"/>
                        </a:solidFill>
                        <a:latin typeface="Times New Roman" pitchFamily="18" charset="0"/>
                        <a:cs typeface="Times New Roman" pitchFamily="18" charset="0"/>
                      </a:endParaRPr>
                    </a:p>
                  </a:txBody>
                  <a:tcPr>
                    <a:noFill/>
                  </a:tcPr>
                </a:tc>
              </a:tr>
            </a:tbl>
          </a:graphicData>
        </a:graphic>
      </p:graphicFrame>
      <p:graphicFrame>
        <p:nvGraphicFramePr>
          <p:cNvPr id="6" name="Table 5"/>
          <p:cNvGraphicFramePr>
            <a:graphicFrameLocks noGrp="1"/>
          </p:cNvGraphicFramePr>
          <p:nvPr/>
        </p:nvGraphicFramePr>
        <p:xfrm>
          <a:off x="457200" y="2209800"/>
          <a:ext cx="457200" cy="2651760"/>
        </p:xfrm>
        <a:graphic>
          <a:graphicData uri="http://schemas.openxmlformats.org/drawingml/2006/table">
            <a:tbl>
              <a:tblPr firstRow="1" bandRow="1">
                <a:tableStyleId>{5C22544A-7EE6-4342-B048-85BDC9FD1C3A}</a:tableStyleId>
              </a:tblPr>
              <a:tblGrid>
                <a:gridCol w="457200"/>
              </a:tblGrid>
              <a:tr h="835506">
                <a:tc>
                  <a:txBody>
                    <a:bodyPr/>
                    <a:lstStyle/>
                    <a:p>
                      <a:r>
                        <a:rPr lang="en-US" sz="2800" dirty="0" smtClean="0">
                          <a:solidFill>
                            <a:schemeClr val="tx1"/>
                          </a:solidFill>
                          <a:latin typeface="Times New Roman" pitchFamily="18" charset="0"/>
                          <a:cs typeface="Times New Roman" pitchFamily="18" charset="0"/>
                        </a:rPr>
                        <a:t>1</a:t>
                      </a:r>
                    </a:p>
                    <a:p>
                      <a:r>
                        <a:rPr lang="en-US" sz="2800" dirty="0" smtClean="0">
                          <a:solidFill>
                            <a:schemeClr val="tx1"/>
                          </a:solidFill>
                          <a:latin typeface="Times New Roman" pitchFamily="18" charset="0"/>
                          <a:cs typeface="Times New Roman" pitchFamily="18" charset="0"/>
                        </a:rPr>
                        <a:t>2</a:t>
                      </a:r>
                    </a:p>
                    <a:p>
                      <a:r>
                        <a:rPr lang="en-US" sz="2800" dirty="0" smtClean="0">
                          <a:solidFill>
                            <a:schemeClr val="tx1"/>
                          </a:solidFill>
                          <a:latin typeface="Times New Roman" pitchFamily="18" charset="0"/>
                          <a:cs typeface="Times New Roman" pitchFamily="18" charset="0"/>
                        </a:rPr>
                        <a:t>3</a:t>
                      </a:r>
                    </a:p>
                    <a:p>
                      <a:r>
                        <a:rPr lang="en-US" sz="2800" dirty="0" smtClean="0">
                          <a:solidFill>
                            <a:schemeClr val="tx1"/>
                          </a:solidFill>
                          <a:latin typeface="Times New Roman" pitchFamily="18" charset="0"/>
                          <a:cs typeface="Times New Roman" pitchFamily="18" charset="0"/>
                        </a:rPr>
                        <a:t>4</a:t>
                      </a:r>
                    </a:p>
                    <a:p>
                      <a:r>
                        <a:rPr lang="en-US" sz="2800" dirty="0" smtClean="0">
                          <a:solidFill>
                            <a:schemeClr val="tx1"/>
                          </a:solidFill>
                          <a:latin typeface="Times New Roman" pitchFamily="18" charset="0"/>
                          <a:cs typeface="Times New Roman" pitchFamily="18" charset="0"/>
                        </a:rPr>
                        <a:t>5</a:t>
                      </a:r>
                    </a:p>
                    <a:p>
                      <a:r>
                        <a:rPr lang="en-US" sz="2800" dirty="0" smtClean="0">
                          <a:solidFill>
                            <a:schemeClr val="tx1"/>
                          </a:solidFill>
                          <a:latin typeface="Times New Roman" pitchFamily="18" charset="0"/>
                          <a:cs typeface="Times New Roman" pitchFamily="18" charset="0"/>
                        </a:rPr>
                        <a:t>6</a:t>
                      </a:r>
                      <a:endParaRPr lang="en-US" sz="2800" dirty="0">
                        <a:solidFill>
                          <a:schemeClr val="tx1"/>
                        </a:solidFill>
                        <a:latin typeface="Times New Roman" pitchFamily="18" charset="0"/>
                        <a:cs typeface="Times New Roman" pitchFamily="18" charset="0"/>
                      </a:endParaRPr>
                    </a:p>
                  </a:txBody>
                  <a:tcPr>
                    <a:noFill/>
                  </a:tcPr>
                </a:tc>
              </a:tr>
            </a:tbl>
          </a:graphicData>
        </a:graphic>
      </p:graphicFrame>
      <p:graphicFrame>
        <p:nvGraphicFramePr>
          <p:cNvPr id="7" name="Table 6"/>
          <p:cNvGraphicFramePr>
            <a:graphicFrameLocks noGrp="1"/>
          </p:cNvGraphicFramePr>
          <p:nvPr/>
        </p:nvGraphicFramePr>
        <p:xfrm>
          <a:off x="3973284" y="2260602"/>
          <a:ext cx="457200" cy="2651760"/>
        </p:xfrm>
        <a:graphic>
          <a:graphicData uri="http://schemas.openxmlformats.org/drawingml/2006/table">
            <a:tbl>
              <a:tblPr firstRow="1" bandRow="1">
                <a:tableStyleId>{5C22544A-7EE6-4342-B048-85BDC9FD1C3A}</a:tableStyleId>
              </a:tblPr>
              <a:tblGrid>
                <a:gridCol w="457200"/>
              </a:tblGrid>
              <a:tr h="835506">
                <a:tc>
                  <a:txBody>
                    <a:bodyPr/>
                    <a:lstStyle/>
                    <a:p>
                      <a:r>
                        <a:rPr lang="en-US" sz="2800" dirty="0" smtClean="0">
                          <a:solidFill>
                            <a:schemeClr val="tx1"/>
                          </a:solidFill>
                          <a:latin typeface="Times New Roman" pitchFamily="18" charset="0"/>
                          <a:cs typeface="Times New Roman" pitchFamily="18" charset="0"/>
                        </a:rPr>
                        <a:t>3</a:t>
                      </a:r>
                    </a:p>
                    <a:p>
                      <a:r>
                        <a:rPr lang="en-US" sz="2800" dirty="0" smtClean="0">
                          <a:solidFill>
                            <a:schemeClr val="tx1"/>
                          </a:solidFill>
                          <a:latin typeface="Times New Roman" pitchFamily="18" charset="0"/>
                          <a:cs typeface="Times New Roman" pitchFamily="18" charset="0"/>
                        </a:rPr>
                        <a:t>1</a:t>
                      </a:r>
                    </a:p>
                    <a:p>
                      <a:r>
                        <a:rPr lang="en-US" sz="2800" dirty="0" smtClean="0">
                          <a:solidFill>
                            <a:schemeClr val="tx1"/>
                          </a:solidFill>
                          <a:latin typeface="Times New Roman" pitchFamily="18" charset="0"/>
                          <a:cs typeface="Times New Roman" pitchFamily="18" charset="0"/>
                        </a:rPr>
                        <a:t>3</a:t>
                      </a:r>
                    </a:p>
                    <a:p>
                      <a:r>
                        <a:rPr lang="en-US" sz="2800" dirty="0" smtClean="0">
                          <a:solidFill>
                            <a:schemeClr val="tx1"/>
                          </a:solidFill>
                          <a:latin typeface="Times New Roman" pitchFamily="18" charset="0"/>
                          <a:cs typeface="Times New Roman" pitchFamily="18" charset="0"/>
                        </a:rPr>
                        <a:t>2</a:t>
                      </a:r>
                    </a:p>
                    <a:p>
                      <a:r>
                        <a:rPr lang="en-US" sz="2800" dirty="0" smtClean="0">
                          <a:solidFill>
                            <a:schemeClr val="tx1"/>
                          </a:solidFill>
                          <a:latin typeface="Times New Roman" pitchFamily="18" charset="0"/>
                          <a:cs typeface="Times New Roman" pitchFamily="18" charset="0"/>
                        </a:rPr>
                        <a:t>5</a:t>
                      </a:r>
                    </a:p>
                    <a:p>
                      <a:r>
                        <a:rPr lang="en-US" sz="2800" dirty="0" smtClean="0">
                          <a:solidFill>
                            <a:schemeClr val="tx1"/>
                          </a:solidFill>
                          <a:latin typeface="Times New Roman" pitchFamily="18" charset="0"/>
                          <a:cs typeface="Times New Roman" pitchFamily="18" charset="0"/>
                        </a:rPr>
                        <a:t>1</a:t>
                      </a:r>
                      <a:endParaRPr lang="en-US" sz="2800" dirty="0">
                        <a:solidFill>
                          <a:schemeClr val="tx1"/>
                        </a:solidFill>
                        <a:latin typeface="Times New Roman" pitchFamily="18" charset="0"/>
                        <a:cs typeface="Times New Roman" pitchFamily="18" charset="0"/>
                      </a:endParaRPr>
                    </a:p>
                  </a:txBody>
                  <a:tcPr>
                    <a:noFill/>
                  </a:tcPr>
                </a:tc>
              </a:tr>
            </a:tbl>
          </a:graphicData>
        </a:graphic>
      </p:graphicFrame>
      <p:graphicFrame>
        <p:nvGraphicFramePr>
          <p:cNvPr id="8" name="Table 7"/>
          <p:cNvGraphicFramePr>
            <a:graphicFrameLocks noGrp="1"/>
          </p:cNvGraphicFramePr>
          <p:nvPr/>
        </p:nvGraphicFramePr>
        <p:xfrm>
          <a:off x="7391400" y="2286000"/>
          <a:ext cx="647700" cy="2651760"/>
        </p:xfrm>
        <a:graphic>
          <a:graphicData uri="http://schemas.openxmlformats.org/drawingml/2006/table">
            <a:tbl>
              <a:tblPr firstRow="1" bandRow="1">
                <a:tableStyleId>{5C22544A-7EE6-4342-B048-85BDC9FD1C3A}</a:tableStyleId>
              </a:tblPr>
              <a:tblGrid>
                <a:gridCol w="647700"/>
              </a:tblGrid>
              <a:tr h="835506">
                <a:tc>
                  <a:txBody>
                    <a:bodyPr/>
                    <a:lstStyle/>
                    <a:p>
                      <a:r>
                        <a:rPr lang="en-US" sz="2800" dirty="0" smtClean="0">
                          <a:solidFill>
                            <a:schemeClr val="tx1"/>
                          </a:solidFill>
                          <a:latin typeface="Times New Roman" pitchFamily="18" charset="0"/>
                          <a:cs typeface="Times New Roman" pitchFamily="18" charset="0"/>
                        </a:rPr>
                        <a:t>3.8</a:t>
                      </a:r>
                    </a:p>
                    <a:p>
                      <a:r>
                        <a:rPr lang="en-US" sz="2800" dirty="0" smtClean="0">
                          <a:solidFill>
                            <a:schemeClr val="tx1"/>
                          </a:solidFill>
                          <a:latin typeface="Times New Roman" pitchFamily="18" charset="0"/>
                          <a:cs typeface="Times New Roman" pitchFamily="18" charset="0"/>
                        </a:rPr>
                        <a:t>1.4</a:t>
                      </a:r>
                    </a:p>
                    <a:p>
                      <a:r>
                        <a:rPr lang="en-US" sz="2800" dirty="0" smtClean="0">
                          <a:solidFill>
                            <a:schemeClr val="tx1"/>
                          </a:solidFill>
                          <a:latin typeface="Times New Roman" pitchFamily="18" charset="0"/>
                          <a:cs typeface="Times New Roman" pitchFamily="18" charset="0"/>
                        </a:rPr>
                        <a:t>3.8</a:t>
                      </a:r>
                    </a:p>
                    <a:p>
                      <a:r>
                        <a:rPr lang="en-US" sz="2800" dirty="0" smtClean="0">
                          <a:solidFill>
                            <a:schemeClr val="tx1"/>
                          </a:solidFill>
                          <a:latin typeface="Times New Roman" pitchFamily="18" charset="0"/>
                          <a:cs typeface="Times New Roman" pitchFamily="18" charset="0"/>
                        </a:rPr>
                        <a:t>2.1</a:t>
                      </a:r>
                    </a:p>
                    <a:p>
                      <a:r>
                        <a:rPr lang="en-US" sz="2800" dirty="0" smtClean="0">
                          <a:solidFill>
                            <a:schemeClr val="tx1"/>
                          </a:solidFill>
                          <a:latin typeface="Times New Roman" pitchFamily="18" charset="0"/>
                          <a:cs typeface="Times New Roman" pitchFamily="18" charset="0"/>
                        </a:rPr>
                        <a:t>1.5</a:t>
                      </a:r>
                    </a:p>
                    <a:p>
                      <a:r>
                        <a:rPr lang="en-US" sz="2800" dirty="0" smtClean="0">
                          <a:solidFill>
                            <a:schemeClr val="tx1"/>
                          </a:solidFill>
                          <a:latin typeface="Times New Roman" pitchFamily="18" charset="0"/>
                          <a:cs typeface="Times New Roman" pitchFamily="18" charset="0"/>
                        </a:rPr>
                        <a:t>1.4</a:t>
                      </a:r>
                      <a:endParaRPr lang="en-US" sz="2800" dirty="0">
                        <a:solidFill>
                          <a:schemeClr val="tx1"/>
                        </a:solidFill>
                        <a:latin typeface="Times New Roman" pitchFamily="18" charset="0"/>
                        <a:cs typeface="Times New Roman" pitchFamily="18" charset="0"/>
                      </a:endParaRPr>
                    </a:p>
                  </a:txBody>
                  <a:tcPr>
                    <a:noFill/>
                  </a:tcPr>
                </a:tc>
              </a:tr>
            </a:tbl>
          </a:graphicData>
        </a:graphic>
      </p:graphicFrame>
      <p:graphicFrame>
        <p:nvGraphicFramePr>
          <p:cNvPr id="10" name="Table 9"/>
          <p:cNvGraphicFramePr>
            <a:graphicFrameLocks noGrp="1"/>
          </p:cNvGraphicFramePr>
          <p:nvPr/>
        </p:nvGraphicFramePr>
        <p:xfrm>
          <a:off x="6879768" y="2286000"/>
          <a:ext cx="457200" cy="2651760"/>
        </p:xfrm>
        <a:graphic>
          <a:graphicData uri="http://schemas.openxmlformats.org/drawingml/2006/table">
            <a:tbl>
              <a:tblPr firstRow="1" bandRow="1">
                <a:tableStyleId>{5C22544A-7EE6-4342-B048-85BDC9FD1C3A}</a:tableStyleId>
              </a:tblPr>
              <a:tblGrid>
                <a:gridCol w="457200"/>
              </a:tblGrid>
              <a:tr h="835506">
                <a:tc>
                  <a:txBody>
                    <a:bodyPr/>
                    <a:lstStyle/>
                    <a:p>
                      <a:r>
                        <a:rPr lang="en-US" sz="2800" dirty="0" smtClean="0">
                          <a:solidFill>
                            <a:schemeClr val="tx1"/>
                          </a:solidFill>
                          <a:latin typeface="Times New Roman" pitchFamily="18" charset="0"/>
                          <a:cs typeface="Times New Roman" pitchFamily="18" charset="0"/>
                        </a:rPr>
                        <a:t>1</a:t>
                      </a:r>
                    </a:p>
                    <a:p>
                      <a:r>
                        <a:rPr lang="en-US" sz="2800" dirty="0" smtClean="0">
                          <a:solidFill>
                            <a:schemeClr val="tx1"/>
                          </a:solidFill>
                          <a:latin typeface="Times New Roman" pitchFamily="18" charset="0"/>
                          <a:cs typeface="Times New Roman" pitchFamily="18" charset="0"/>
                        </a:rPr>
                        <a:t>2</a:t>
                      </a:r>
                    </a:p>
                    <a:p>
                      <a:r>
                        <a:rPr lang="en-US" sz="2800" dirty="0" smtClean="0">
                          <a:solidFill>
                            <a:schemeClr val="tx1"/>
                          </a:solidFill>
                          <a:latin typeface="Times New Roman" pitchFamily="18" charset="0"/>
                          <a:cs typeface="Times New Roman" pitchFamily="18" charset="0"/>
                        </a:rPr>
                        <a:t>3</a:t>
                      </a:r>
                    </a:p>
                    <a:p>
                      <a:r>
                        <a:rPr lang="en-US" sz="2800" dirty="0" smtClean="0">
                          <a:solidFill>
                            <a:schemeClr val="tx1"/>
                          </a:solidFill>
                          <a:latin typeface="Times New Roman" pitchFamily="18" charset="0"/>
                          <a:cs typeface="Times New Roman" pitchFamily="18" charset="0"/>
                        </a:rPr>
                        <a:t>4</a:t>
                      </a:r>
                    </a:p>
                    <a:p>
                      <a:r>
                        <a:rPr lang="en-US" sz="2800" dirty="0" smtClean="0">
                          <a:solidFill>
                            <a:schemeClr val="tx1"/>
                          </a:solidFill>
                          <a:latin typeface="Times New Roman" pitchFamily="18" charset="0"/>
                          <a:cs typeface="Times New Roman" pitchFamily="18" charset="0"/>
                        </a:rPr>
                        <a:t>5</a:t>
                      </a:r>
                    </a:p>
                    <a:p>
                      <a:r>
                        <a:rPr lang="en-US" sz="2800" dirty="0" smtClean="0">
                          <a:solidFill>
                            <a:schemeClr val="tx1"/>
                          </a:solidFill>
                          <a:latin typeface="Times New Roman" pitchFamily="18" charset="0"/>
                          <a:cs typeface="Times New Roman" pitchFamily="18" charset="0"/>
                        </a:rPr>
                        <a:t>6</a:t>
                      </a:r>
                      <a:endParaRPr lang="en-US" sz="2800" dirty="0">
                        <a:solidFill>
                          <a:schemeClr val="tx1"/>
                        </a:solidFill>
                        <a:latin typeface="Times New Roman" pitchFamily="18" charset="0"/>
                        <a:cs typeface="Times New Roman" pitchFamily="18" charset="0"/>
                      </a:endParaRPr>
                    </a:p>
                  </a:txBody>
                  <a:tcPr>
                    <a:noFill/>
                  </a:tcPr>
                </a:tc>
              </a:tr>
            </a:tbl>
          </a:graphicData>
        </a:graphic>
      </p:graphicFrame>
      <p:sp>
        <p:nvSpPr>
          <p:cNvPr id="11" name="Title 1"/>
          <p:cNvSpPr txBox="1">
            <a:spLocks/>
          </p:cNvSpPr>
          <p:nvPr/>
        </p:nvSpPr>
        <p:spPr>
          <a:xfrm>
            <a:off x="304800" y="1295400"/>
            <a:ext cx="1752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original</a:t>
            </a:r>
            <a:r>
              <a:rPr kumimoji="0" lang="en-US" sz="2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data set</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2" name="Title 1"/>
          <p:cNvSpPr txBox="1">
            <a:spLocks/>
          </p:cNvSpPr>
          <p:nvPr/>
        </p:nvSpPr>
        <p:spPr>
          <a:xfrm>
            <a:off x="3276600" y="1295400"/>
            <a:ext cx="1752600" cy="990600"/>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random integers in range 1-6</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3" name="Title 1"/>
          <p:cNvSpPr txBox="1">
            <a:spLocks/>
          </p:cNvSpPr>
          <p:nvPr/>
        </p:nvSpPr>
        <p:spPr>
          <a:xfrm>
            <a:off x="6629400" y="1295400"/>
            <a:ext cx="1752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new </a:t>
            </a:r>
            <a:r>
              <a:rPr kumimoji="0" lang="en-US" sz="2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data set</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4" name="Oval 13"/>
          <p:cNvSpPr/>
          <p:nvPr/>
        </p:nvSpPr>
        <p:spPr>
          <a:xfrm>
            <a:off x="228600" y="3048000"/>
            <a:ext cx="762000" cy="533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914401" y="2423884"/>
            <a:ext cx="3033486" cy="624115"/>
          </a:xfrm>
          <a:custGeom>
            <a:avLst/>
            <a:gdLst>
              <a:gd name="connsiteX0" fmla="*/ 0 w 2148115"/>
              <a:gd name="connsiteY0" fmla="*/ 566058 h 566058"/>
              <a:gd name="connsiteX1" fmla="*/ 1175658 w 2148115"/>
              <a:gd name="connsiteY1" fmla="*/ 29029 h 566058"/>
              <a:gd name="connsiteX2" fmla="*/ 1175658 w 2148115"/>
              <a:gd name="connsiteY2" fmla="*/ 391886 h 566058"/>
              <a:gd name="connsiteX3" fmla="*/ 2148115 w 2148115"/>
              <a:gd name="connsiteY3" fmla="*/ 116115 h 566058"/>
            </a:gdLst>
            <a:ahLst/>
            <a:cxnLst>
              <a:cxn ang="0">
                <a:pos x="connsiteX0" y="connsiteY0"/>
              </a:cxn>
              <a:cxn ang="0">
                <a:pos x="connsiteX1" y="connsiteY1"/>
              </a:cxn>
              <a:cxn ang="0">
                <a:pos x="connsiteX2" y="connsiteY2"/>
              </a:cxn>
              <a:cxn ang="0">
                <a:pos x="connsiteX3" y="connsiteY3"/>
              </a:cxn>
            </a:cxnLst>
            <a:rect l="l" t="t" r="r" b="b"/>
            <a:pathLst>
              <a:path w="2148115" h="566058">
                <a:moveTo>
                  <a:pt x="0" y="566058"/>
                </a:moveTo>
                <a:cubicBezTo>
                  <a:pt x="489857" y="312058"/>
                  <a:pt x="979715" y="58058"/>
                  <a:pt x="1175658" y="29029"/>
                </a:cubicBezTo>
                <a:cubicBezTo>
                  <a:pt x="1371601" y="0"/>
                  <a:pt x="1013582" y="377372"/>
                  <a:pt x="1175658" y="391886"/>
                </a:cubicBezTo>
                <a:cubicBezTo>
                  <a:pt x="1337734" y="406400"/>
                  <a:pt x="1742924" y="261257"/>
                  <a:pt x="2148115" y="116115"/>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1828800" y="2514600"/>
            <a:ext cx="5631543" cy="2876247"/>
          </a:xfrm>
          <a:custGeom>
            <a:avLst/>
            <a:gdLst>
              <a:gd name="connsiteX0" fmla="*/ 0 w 5631543"/>
              <a:gd name="connsiteY0" fmla="*/ 870857 h 2876247"/>
              <a:gd name="connsiteX1" fmla="*/ 1306286 w 5631543"/>
              <a:gd name="connsiteY1" fmla="*/ 1262742 h 2876247"/>
              <a:gd name="connsiteX2" fmla="*/ 2032000 w 5631543"/>
              <a:gd name="connsiteY2" fmla="*/ 2685142 h 2876247"/>
              <a:gd name="connsiteX3" fmla="*/ 3396343 w 5631543"/>
              <a:gd name="connsiteY3" fmla="*/ 2409371 h 2876247"/>
              <a:gd name="connsiteX4" fmla="*/ 4325257 w 5631543"/>
              <a:gd name="connsiteY4" fmla="*/ 827314 h 2876247"/>
              <a:gd name="connsiteX5" fmla="*/ 5123543 w 5631543"/>
              <a:gd name="connsiteY5" fmla="*/ 203200 h 2876247"/>
              <a:gd name="connsiteX6" fmla="*/ 5631543 w 5631543"/>
              <a:gd name="connsiteY6" fmla="*/ 0 h 287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1543" h="2876247">
                <a:moveTo>
                  <a:pt x="0" y="870857"/>
                </a:moveTo>
                <a:cubicBezTo>
                  <a:pt x="483809" y="915609"/>
                  <a:pt x="967619" y="960361"/>
                  <a:pt x="1306286" y="1262742"/>
                </a:cubicBezTo>
                <a:cubicBezTo>
                  <a:pt x="1644953" y="1565123"/>
                  <a:pt x="1683657" y="2494037"/>
                  <a:pt x="2032000" y="2685142"/>
                </a:cubicBezTo>
                <a:cubicBezTo>
                  <a:pt x="2380343" y="2876247"/>
                  <a:pt x="3014134" y="2719009"/>
                  <a:pt x="3396343" y="2409371"/>
                </a:cubicBezTo>
                <a:cubicBezTo>
                  <a:pt x="3778552" y="2099733"/>
                  <a:pt x="4037390" y="1195009"/>
                  <a:pt x="4325257" y="827314"/>
                </a:cubicBezTo>
                <a:cubicBezTo>
                  <a:pt x="4613124" y="459619"/>
                  <a:pt x="4905829" y="341086"/>
                  <a:pt x="5123543" y="203200"/>
                </a:cubicBezTo>
                <a:cubicBezTo>
                  <a:pt x="5341257" y="65314"/>
                  <a:pt x="5486400" y="32657"/>
                  <a:pt x="5631543" y="0"/>
                </a:cubicBezTo>
              </a:path>
            </a:pathLst>
          </a:cu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Oval 16"/>
          <p:cNvSpPr/>
          <p:nvPr/>
        </p:nvSpPr>
        <p:spPr>
          <a:xfrm>
            <a:off x="990600" y="3048000"/>
            <a:ext cx="762000" cy="5334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762000"/>
          </a:xfrm>
        </p:spPr>
        <p:txBody>
          <a:bodyPr>
            <a:normAutofit/>
          </a:bodyPr>
          <a:lstStyle/>
          <a:p>
            <a:r>
              <a:rPr lang="en-US" dirty="0" smtClean="0">
                <a:latin typeface="Times New Roman" pitchFamily="18" charset="0"/>
                <a:cs typeface="Times New Roman" pitchFamily="18" charset="0"/>
              </a:rPr>
              <a:t>example of </a:t>
            </a:r>
            <a:r>
              <a:rPr lang="en-US" dirty="0" err="1" smtClean="0">
                <a:latin typeface="Times New Roman" pitchFamily="18" charset="0"/>
                <a:cs typeface="Times New Roman" pitchFamily="18" charset="0"/>
              </a:rPr>
              <a:t>resampling</a:t>
            </a: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066800" y="2198916"/>
          <a:ext cx="647700" cy="2651760"/>
        </p:xfrm>
        <a:graphic>
          <a:graphicData uri="http://schemas.openxmlformats.org/drawingml/2006/table">
            <a:tbl>
              <a:tblPr firstRow="1" bandRow="1">
                <a:tableStyleId>{5C22544A-7EE6-4342-B048-85BDC9FD1C3A}</a:tableStyleId>
              </a:tblPr>
              <a:tblGrid>
                <a:gridCol w="647700"/>
              </a:tblGrid>
              <a:tr h="835506">
                <a:tc>
                  <a:txBody>
                    <a:bodyPr/>
                    <a:lstStyle/>
                    <a:p>
                      <a:r>
                        <a:rPr lang="en-US" sz="2800" dirty="0" smtClean="0">
                          <a:solidFill>
                            <a:schemeClr val="tx1"/>
                          </a:solidFill>
                          <a:latin typeface="Times New Roman" pitchFamily="18" charset="0"/>
                          <a:cs typeface="Times New Roman" pitchFamily="18" charset="0"/>
                        </a:rPr>
                        <a:t>1.4</a:t>
                      </a:r>
                    </a:p>
                    <a:p>
                      <a:r>
                        <a:rPr lang="en-US" sz="2800" dirty="0" smtClean="0">
                          <a:solidFill>
                            <a:schemeClr val="tx1"/>
                          </a:solidFill>
                          <a:latin typeface="Times New Roman" pitchFamily="18" charset="0"/>
                          <a:cs typeface="Times New Roman" pitchFamily="18" charset="0"/>
                        </a:rPr>
                        <a:t>2.1</a:t>
                      </a:r>
                    </a:p>
                    <a:p>
                      <a:r>
                        <a:rPr lang="en-US" sz="2800" dirty="0" smtClean="0">
                          <a:solidFill>
                            <a:schemeClr val="tx1"/>
                          </a:solidFill>
                          <a:latin typeface="Times New Roman" pitchFamily="18" charset="0"/>
                          <a:cs typeface="Times New Roman" pitchFamily="18" charset="0"/>
                        </a:rPr>
                        <a:t>3.8</a:t>
                      </a:r>
                    </a:p>
                    <a:p>
                      <a:r>
                        <a:rPr lang="en-US" sz="2800" dirty="0" smtClean="0">
                          <a:solidFill>
                            <a:schemeClr val="tx1"/>
                          </a:solidFill>
                          <a:latin typeface="Times New Roman" pitchFamily="18" charset="0"/>
                          <a:cs typeface="Times New Roman" pitchFamily="18" charset="0"/>
                        </a:rPr>
                        <a:t>3.1</a:t>
                      </a:r>
                    </a:p>
                    <a:p>
                      <a:r>
                        <a:rPr lang="en-US" sz="2800" dirty="0" smtClean="0">
                          <a:solidFill>
                            <a:schemeClr val="tx1"/>
                          </a:solidFill>
                          <a:latin typeface="Times New Roman" pitchFamily="18" charset="0"/>
                          <a:cs typeface="Times New Roman" pitchFamily="18" charset="0"/>
                        </a:rPr>
                        <a:t>1.5</a:t>
                      </a:r>
                    </a:p>
                    <a:p>
                      <a:r>
                        <a:rPr lang="en-US" sz="2800" dirty="0" smtClean="0">
                          <a:solidFill>
                            <a:schemeClr val="tx1"/>
                          </a:solidFill>
                          <a:latin typeface="Times New Roman" pitchFamily="18" charset="0"/>
                          <a:cs typeface="Times New Roman" pitchFamily="18" charset="0"/>
                        </a:rPr>
                        <a:t>1.7</a:t>
                      </a:r>
                      <a:endParaRPr lang="en-US" sz="2800" dirty="0">
                        <a:solidFill>
                          <a:schemeClr val="tx1"/>
                        </a:solidFill>
                        <a:latin typeface="Times New Roman" pitchFamily="18" charset="0"/>
                        <a:cs typeface="Times New Roman" pitchFamily="18" charset="0"/>
                      </a:endParaRPr>
                    </a:p>
                  </a:txBody>
                  <a:tcPr>
                    <a:noFill/>
                  </a:tcPr>
                </a:tc>
              </a:tr>
            </a:tbl>
          </a:graphicData>
        </a:graphic>
      </p:graphicFrame>
      <p:graphicFrame>
        <p:nvGraphicFramePr>
          <p:cNvPr id="6" name="Table 5"/>
          <p:cNvGraphicFramePr>
            <a:graphicFrameLocks noGrp="1"/>
          </p:cNvGraphicFramePr>
          <p:nvPr/>
        </p:nvGraphicFramePr>
        <p:xfrm>
          <a:off x="457200" y="2209800"/>
          <a:ext cx="457200" cy="2651760"/>
        </p:xfrm>
        <a:graphic>
          <a:graphicData uri="http://schemas.openxmlformats.org/drawingml/2006/table">
            <a:tbl>
              <a:tblPr firstRow="1" bandRow="1">
                <a:tableStyleId>{5C22544A-7EE6-4342-B048-85BDC9FD1C3A}</a:tableStyleId>
              </a:tblPr>
              <a:tblGrid>
                <a:gridCol w="457200"/>
              </a:tblGrid>
              <a:tr h="835506">
                <a:tc>
                  <a:txBody>
                    <a:bodyPr/>
                    <a:lstStyle/>
                    <a:p>
                      <a:r>
                        <a:rPr lang="en-US" sz="2800" dirty="0" smtClean="0">
                          <a:solidFill>
                            <a:schemeClr val="tx1"/>
                          </a:solidFill>
                          <a:latin typeface="Times New Roman" pitchFamily="18" charset="0"/>
                          <a:cs typeface="Times New Roman" pitchFamily="18" charset="0"/>
                        </a:rPr>
                        <a:t>1</a:t>
                      </a:r>
                    </a:p>
                    <a:p>
                      <a:r>
                        <a:rPr lang="en-US" sz="2800" dirty="0" smtClean="0">
                          <a:solidFill>
                            <a:schemeClr val="tx1"/>
                          </a:solidFill>
                          <a:latin typeface="Times New Roman" pitchFamily="18" charset="0"/>
                          <a:cs typeface="Times New Roman" pitchFamily="18" charset="0"/>
                        </a:rPr>
                        <a:t>2</a:t>
                      </a:r>
                    </a:p>
                    <a:p>
                      <a:r>
                        <a:rPr lang="en-US" sz="2800" dirty="0" smtClean="0">
                          <a:solidFill>
                            <a:schemeClr val="tx1"/>
                          </a:solidFill>
                          <a:latin typeface="Times New Roman" pitchFamily="18" charset="0"/>
                          <a:cs typeface="Times New Roman" pitchFamily="18" charset="0"/>
                        </a:rPr>
                        <a:t>3</a:t>
                      </a:r>
                    </a:p>
                    <a:p>
                      <a:r>
                        <a:rPr lang="en-US" sz="2800" dirty="0" smtClean="0">
                          <a:solidFill>
                            <a:schemeClr val="tx1"/>
                          </a:solidFill>
                          <a:latin typeface="Times New Roman" pitchFamily="18" charset="0"/>
                          <a:cs typeface="Times New Roman" pitchFamily="18" charset="0"/>
                        </a:rPr>
                        <a:t>4</a:t>
                      </a:r>
                    </a:p>
                    <a:p>
                      <a:r>
                        <a:rPr lang="en-US" sz="2800" dirty="0" smtClean="0">
                          <a:solidFill>
                            <a:schemeClr val="tx1"/>
                          </a:solidFill>
                          <a:latin typeface="Times New Roman" pitchFamily="18" charset="0"/>
                          <a:cs typeface="Times New Roman" pitchFamily="18" charset="0"/>
                        </a:rPr>
                        <a:t>5</a:t>
                      </a:r>
                    </a:p>
                    <a:p>
                      <a:r>
                        <a:rPr lang="en-US" sz="2800" dirty="0" smtClean="0">
                          <a:solidFill>
                            <a:schemeClr val="tx1"/>
                          </a:solidFill>
                          <a:latin typeface="Times New Roman" pitchFamily="18" charset="0"/>
                          <a:cs typeface="Times New Roman" pitchFamily="18" charset="0"/>
                        </a:rPr>
                        <a:t>6</a:t>
                      </a:r>
                      <a:endParaRPr lang="en-US" sz="2800" dirty="0">
                        <a:solidFill>
                          <a:schemeClr val="tx1"/>
                        </a:solidFill>
                        <a:latin typeface="Times New Roman" pitchFamily="18" charset="0"/>
                        <a:cs typeface="Times New Roman" pitchFamily="18" charset="0"/>
                      </a:endParaRPr>
                    </a:p>
                  </a:txBody>
                  <a:tcPr>
                    <a:noFill/>
                  </a:tcPr>
                </a:tc>
              </a:tr>
            </a:tbl>
          </a:graphicData>
        </a:graphic>
      </p:graphicFrame>
      <p:graphicFrame>
        <p:nvGraphicFramePr>
          <p:cNvPr id="7" name="Table 6"/>
          <p:cNvGraphicFramePr>
            <a:graphicFrameLocks noGrp="1"/>
          </p:cNvGraphicFramePr>
          <p:nvPr/>
        </p:nvGraphicFramePr>
        <p:xfrm>
          <a:off x="3973284" y="2260602"/>
          <a:ext cx="457200" cy="2651760"/>
        </p:xfrm>
        <a:graphic>
          <a:graphicData uri="http://schemas.openxmlformats.org/drawingml/2006/table">
            <a:tbl>
              <a:tblPr firstRow="1" bandRow="1">
                <a:tableStyleId>{5C22544A-7EE6-4342-B048-85BDC9FD1C3A}</a:tableStyleId>
              </a:tblPr>
              <a:tblGrid>
                <a:gridCol w="457200"/>
              </a:tblGrid>
              <a:tr h="835506">
                <a:tc>
                  <a:txBody>
                    <a:bodyPr/>
                    <a:lstStyle/>
                    <a:p>
                      <a:r>
                        <a:rPr lang="en-US" sz="2800" dirty="0" smtClean="0">
                          <a:solidFill>
                            <a:schemeClr val="tx1"/>
                          </a:solidFill>
                          <a:latin typeface="Times New Roman" pitchFamily="18" charset="0"/>
                          <a:cs typeface="Times New Roman" pitchFamily="18" charset="0"/>
                        </a:rPr>
                        <a:t>3</a:t>
                      </a:r>
                    </a:p>
                    <a:p>
                      <a:r>
                        <a:rPr lang="en-US" sz="2800" dirty="0" smtClean="0">
                          <a:solidFill>
                            <a:schemeClr val="tx1"/>
                          </a:solidFill>
                          <a:latin typeface="Times New Roman" pitchFamily="18" charset="0"/>
                          <a:cs typeface="Times New Roman" pitchFamily="18" charset="0"/>
                        </a:rPr>
                        <a:t>1</a:t>
                      </a:r>
                    </a:p>
                    <a:p>
                      <a:r>
                        <a:rPr lang="en-US" sz="2800" dirty="0" smtClean="0">
                          <a:solidFill>
                            <a:schemeClr val="tx1"/>
                          </a:solidFill>
                          <a:latin typeface="Times New Roman" pitchFamily="18" charset="0"/>
                          <a:cs typeface="Times New Roman" pitchFamily="18" charset="0"/>
                        </a:rPr>
                        <a:t>3</a:t>
                      </a:r>
                    </a:p>
                    <a:p>
                      <a:r>
                        <a:rPr lang="en-US" sz="2800" dirty="0" smtClean="0">
                          <a:solidFill>
                            <a:schemeClr val="tx1"/>
                          </a:solidFill>
                          <a:latin typeface="Times New Roman" pitchFamily="18" charset="0"/>
                          <a:cs typeface="Times New Roman" pitchFamily="18" charset="0"/>
                        </a:rPr>
                        <a:t>2</a:t>
                      </a:r>
                    </a:p>
                    <a:p>
                      <a:r>
                        <a:rPr lang="en-US" sz="2800" dirty="0" smtClean="0">
                          <a:solidFill>
                            <a:schemeClr val="tx1"/>
                          </a:solidFill>
                          <a:latin typeface="Times New Roman" pitchFamily="18" charset="0"/>
                          <a:cs typeface="Times New Roman" pitchFamily="18" charset="0"/>
                        </a:rPr>
                        <a:t>5</a:t>
                      </a:r>
                    </a:p>
                    <a:p>
                      <a:r>
                        <a:rPr lang="en-US" sz="2800" dirty="0" smtClean="0">
                          <a:solidFill>
                            <a:schemeClr val="tx1"/>
                          </a:solidFill>
                          <a:latin typeface="Times New Roman" pitchFamily="18" charset="0"/>
                          <a:cs typeface="Times New Roman" pitchFamily="18" charset="0"/>
                        </a:rPr>
                        <a:t>1</a:t>
                      </a:r>
                      <a:endParaRPr lang="en-US" sz="2800" dirty="0">
                        <a:solidFill>
                          <a:schemeClr val="tx1"/>
                        </a:solidFill>
                        <a:latin typeface="Times New Roman" pitchFamily="18" charset="0"/>
                        <a:cs typeface="Times New Roman" pitchFamily="18" charset="0"/>
                      </a:endParaRPr>
                    </a:p>
                  </a:txBody>
                  <a:tcPr>
                    <a:noFill/>
                  </a:tcPr>
                </a:tc>
              </a:tr>
            </a:tbl>
          </a:graphicData>
        </a:graphic>
      </p:graphicFrame>
      <p:graphicFrame>
        <p:nvGraphicFramePr>
          <p:cNvPr id="8" name="Table 7"/>
          <p:cNvGraphicFramePr>
            <a:graphicFrameLocks noGrp="1"/>
          </p:cNvGraphicFramePr>
          <p:nvPr/>
        </p:nvGraphicFramePr>
        <p:xfrm>
          <a:off x="7391400" y="2286000"/>
          <a:ext cx="647700" cy="2651760"/>
        </p:xfrm>
        <a:graphic>
          <a:graphicData uri="http://schemas.openxmlformats.org/drawingml/2006/table">
            <a:tbl>
              <a:tblPr firstRow="1" bandRow="1">
                <a:tableStyleId>{5C22544A-7EE6-4342-B048-85BDC9FD1C3A}</a:tableStyleId>
              </a:tblPr>
              <a:tblGrid>
                <a:gridCol w="647700"/>
              </a:tblGrid>
              <a:tr h="835506">
                <a:tc>
                  <a:txBody>
                    <a:bodyPr/>
                    <a:lstStyle/>
                    <a:p>
                      <a:r>
                        <a:rPr lang="en-US" sz="2800" dirty="0" smtClean="0">
                          <a:solidFill>
                            <a:schemeClr val="tx1"/>
                          </a:solidFill>
                          <a:latin typeface="Times New Roman" pitchFamily="18" charset="0"/>
                          <a:cs typeface="Times New Roman" pitchFamily="18" charset="0"/>
                        </a:rPr>
                        <a:t>3.8</a:t>
                      </a:r>
                    </a:p>
                    <a:p>
                      <a:r>
                        <a:rPr lang="en-US" sz="2800" dirty="0" smtClean="0">
                          <a:solidFill>
                            <a:schemeClr val="tx1"/>
                          </a:solidFill>
                          <a:latin typeface="Times New Roman" pitchFamily="18" charset="0"/>
                          <a:cs typeface="Times New Roman" pitchFamily="18" charset="0"/>
                        </a:rPr>
                        <a:t>1.4</a:t>
                      </a:r>
                    </a:p>
                    <a:p>
                      <a:r>
                        <a:rPr lang="en-US" sz="2800" dirty="0" smtClean="0">
                          <a:solidFill>
                            <a:schemeClr val="tx1"/>
                          </a:solidFill>
                          <a:latin typeface="Times New Roman" pitchFamily="18" charset="0"/>
                          <a:cs typeface="Times New Roman" pitchFamily="18" charset="0"/>
                        </a:rPr>
                        <a:t>3.8</a:t>
                      </a:r>
                    </a:p>
                    <a:p>
                      <a:r>
                        <a:rPr lang="en-US" sz="2800" dirty="0" smtClean="0">
                          <a:solidFill>
                            <a:schemeClr val="tx1"/>
                          </a:solidFill>
                          <a:latin typeface="Times New Roman" pitchFamily="18" charset="0"/>
                          <a:cs typeface="Times New Roman" pitchFamily="18" charset="0"/>
                        </a:rPr>
                        <a:t>2.1</a:t>
                      </a:r>
                    </a:p>
                    <a:p>
                      <a:r>
                        <a:rPr lang="en-US" sz="2800" dirty="0" smtClean="0">
                          <a:solidFill>
                            <a:schemeClr val="tx1"/>
                          </a:solidFill>
                          <a:latin typeface="Times New Roman" pitchFamily="18" charset="0"/>
                          <a:cs typeface="Times New Roman" pitchFamily="18" charset="0"/>
                        </a:rPr>
                        <a:t>1.5</a:t>
                      </a:r>
                    </a:p>
                    <a:p>
                      <a:r>
                        <a:rPr lang="en-US" sz="2800" dirty="0" smtClean="0">
                          <a:solidFill>
                            <a:schemeClr val="tx1"/>
                          </a:solidFill>
                          <a:latin typeface="Times New Roman" pitchFamily="18" charset="0"/>
                          <a:cs typeface="Times New Roman" pitchFamily="18" charset="0"/>
                        </a:rPr>
                        <a:t>1.4</a:t>
                      </a:r>
                      <a:endParaRPr lang="en-US" sz="2800" dirty="0">
                        <a:solidFill>
                          <a:schemeClr val="tx1"/>
                        </a:solidFill>
                        <a:latin typeface="Times New Roman" pitchFamily="18" charset="0"/>
                        <a:cs typeface="Times New Roman" pitchFamily="18" charset="0"/>
                      </a:endParaRPr>
                    </a:p>
                  </a:txBody>
                  <a:tcPr>
                    <a:noFill/>
                  </a:tcPr>
                </a:tc>
              </a:tr>
            </a:tbl>
          </a:graphicData>
        </a:graphic>
      </p:graphicFrame>
      <p:graphicFrame>
        <p:nvGraphicFramePr>
          <p:cNvPr id="10" name="Table 9"/>
          <p:cNvGraphicFramePr>
            <a:graphicFrameLocks noGrp="1"/>
          </p:cNvGraphicFramePr>
          <p:nvPr/>
        </p:nvGraphicFramePr>
        <p:xfrm>
          <a:off x="6879768" y="2286000"/>
          <a:ext cx="457200" cy="2651760"/>
        </p:xfrm>
        <a:graphic>
          <a:graphicData uri="http://schemas.openxmlformats.org/drawingml/2006/table">
            <a:tbl>
              <a:tblPr firstRow="1" bandRow="1">
                <a:tableStyleId>{5C22544A-7EE6-4342-B048-85BDC9FD1C3A}</a:tableStyleId>
              </a:tblPr>
              <a:tblGrid>
                <a:gridCol w="457200"/>
              </a:tblGrid>
              <a:tr h="835506">
                <a:tc>
                  <a:txBody>
                    <a:bodyPr/>
                    <a:lstStyle/>
                    <a:p>
                      <a:r>
                        <a:rPr lang="en-US" sz="2800" dirty="0" smtClean="0">
                          <a:solidFill>
                            <a:schemeClr val="tx1"/>
                          </a:solidFill>
                          <a:latin typeface="Times New Roman" pitchFamily="18" charset="0"/>
                          <a:cs typeface="Times New Roman" pitchFamily="18" charset="0"/>
                        </a:rPr>
                        <a:t>1</a:t>
                      </a:r>
                    </a:p>
                    <a:p>
                      <a:r>
                        <a:rPr lang="en-US" sz="2800" dirty="0" smtClean="0">
                          <a:solidFill>
                            <a:schemeClr val="tx1"/>
                          </a:solidFill>
                          <a:latin typeface="Times New Roman" pitchFamily="18" charset="0"/>
                          <a:cs typeface="Times New Roman" pitchFamily="18" charset="0"/>
                        </a:rPr>
                        <a:t>2</a:t>
                      </a:r>
                    </a:p>
                    <a:p>
                      <a:r>
                        <a:rPr lang="en-US" sz="2800" dirty="0" smtClean="0">
                          <a:solidFill>
                            <a:schemeClr val="tx1"/>
                          </a:solidFill>
                          <a:latin typeface="Times New Roman" pitchFamily="18" charset="0"/>
                          <a:cs typeface="Times New Roman" pitchFamily="18" charset="0"/>
                        </a:rPr>
                        <a:t>3</a:t>
                      </a:r>
                    </a:p>
                    <a:p>
                      <a:r>
                        <a:rPr lang="en-US" sz="2800" dirty="0" smtClean="0">
                          <a:solidFill>
                            <a:schemeClr val="tx1"/>
                          </a:solidFill>
                          <a:latin typeface="Times New Roman" pitchFamily="18" charset="0"/>
                          <a:cs typeface="Times New Roman" pitchFamily="18" charset="0"/>
                        </a:rPr>
                        <a:t>4</a:t>
                      </a:r>
                    </a:p>
                    <a:p>
                      <a:r>
                        <a:rPr lang="en-US" sz="2800" dirty="0" smtClean="0">
                          <a:solidFill>
                            <a:schemeClr val="tx1"/>
                          </a:solidFill>
                          <a:latin typeface="Times New Roman" pitchFamily="18" charset="0"/>
                          <a:cs typeface="Times New Roman" pitchFamily="18" charset="0"/>
                        </a:rPr>
                        <a:t>5</a:t>
                      </a:r>
                    </a:p>
                    <a:p>
                      <a:r>
                        <a:rPr lang="en-US" sz="2800" dirty="0" smtClean="0">
                          <a:solidFill>
                            <a:schemeClr val="tx1"/>
                          </a:solidFill>
                          <a:latin typeface="Times New Roman" pitchFamily="18" charset="0"/>
                          <a:cs typeface="Times New Roman" pitchFamily="18" charset="0"/>
                        </a:rPr>
                        <a:t>6</a:t>
                      </a:r>
                      <a:endParaRPr lang="en-US" sz="2800" dirty="0">
                        <a:solidFill>
                          <a:schemeClr val="tx1"/>
                        </a:solidFill>
                        <a:latin typeface="Times New Roman" pitchFamily="18" charset="0"/>
                        <a:cs typeface="Times New Roman" pitchFamily="18" charset="0"/>
                      </a:endParaRPr>
                    </a:p>
                  </a:txBody>
                  <a:tcPr>
                    <a:noFill/>
                  </a:tcPr>
                </a:tc>
              </a:tr>
            </a:tbl>
          </a:graphicData>
        </a:graphic>
      </p:graphicFrame>
      <p:sp>
        <p:nvSpPr>
          <p:cNvPr id="11" name="Title 1"/>
          <p:cNvSpPr txBox="1">
            <a:spLocks/>
          </p:cNvSpPr>
          <p:nvPr/>
        </p:nvSpPr>
        <p:spPr>
          <a:xfrm>
            <a:off x="304800" y="1295400"/>
            <a:ext cx="1752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original</a:t>
            </a:r>
            <a:r>
              <a:rPr kumimoji="0" lang="en-US" sz="2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data set</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2" name="Title 1"/>
          <p:cNvSpPr txBox="1">
            <a:spLocks/>
          </p:cNvSpPr>
          <p:nvPr/>
        </p:nvSpPr>
        <p:spPr>
          <a:xfrm>
            <a:off x="3276600" y="1295400"/>
            <a:ext cx="1752600" cy="990600"/>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random integers in range 1-6</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3" name="Title 1"/>
          <p:cNvSpPr txBox="1">
            <a:spLocks/>
          </p:cNvSpPr>
          <p:nvPr/>
        </p:nvSpPr>
        <p:spPr>
          <a:xfrm>
            <a:off x="6629400" y="1295400"/>
            <a:ext cx="1752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resampled</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2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data set</a:t>
            </a:r>
            <a:endParaRPr kumimoji="0" lang="en-US" sz="2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4" name="Oval 13"/>
          <p:cNvSpPr/>
          <p:nvPr/>
        </p:nvSpPr>
        <p:spPr>
          <a:xfrm>
            <a:off x="7315200" y="4495800"/>
            <a:ext cx="914400" cy="45720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315200" y="2756263"/>
            <a:ext cx="914400" cy="45720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6096000" y="5334000"/>
            <a:ext cx="3048000"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note repeats</a:t>
            </a:r>
            <a:endParaRPr kumimoji="0" lang="en-US" sz="3200" b="0" i="0"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200"/>
            <a:ext cx="8229600" cy="1905000"/>
          </a:xfrm>
        </p:spPr>
        <p:txBody>
          <a:bodyPr/>
          <a:lstStyle/>
          <a:p>
            <a:pPr>
              <a:buNone/>
            </a:pPr>
            <a:r>
              <a:rPr lang="en-US" b="1" dirty="0" err="1" smtClean="0">
                <a:latin typeface="Courier New" pitchFamily="49" charset="0"/>
                <a:cs typeface="Courier New" pitchFamily="49" charset="0"/>
              </a:rPr>
              <a:t>rowindex</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unidrnd</a:t>
            </a:r>
            <a:r>
              <a:rPr lang="en-US" b="1" dirty="0" smtClean="0">
                <a:latin typeface="Courier New" pitchFamily="49" charset="0"/>
                <a:cs typeface="Courier New" pitchFamily="49" charset="0"/>
              </a:rPr>
              <a:t>(N,N,1);</a:t>
            </a:r>
            <a:endParaRPr lang="en-US" dirty="0" smtClean="0">
              <a:latin typeface="Courier New" pitchFamily="49" charset="0"/>
              <a:cs typeface="Courier New" pitchFamily="49" charset="0"/>
            </a:endParaRPr>
          </a:p>
          <a:p>
            <a:pPr>
              <a:buNone/>
            </a:pPr>
            <a:r>
              <a:rPr lang="en-US" b="1" dirty="0" err="1" smtClean="0">
                <a:latin typeface="Courier New" pitchFamily="49" charset="0"/>
                <a:cs typeface="Courier New" pitchFamily="49" charset="0"/>
              </a:rPr>
              <a:t>xresampled</a:t>
            </a:r>
            <a:r>
              <a:rPr lang="en-US" b="1" dirty="0" smtClean="0">
                <a:latin typeface="Courier New" pitchFamily="49" charset="0"/>
                <a:cs typeface="Courier New" pitchFamily="49" charset="0"/>
              </a:rPr>
              <a:t> = x( </a:t>
            </a:r>
            <a:r>
              <a:rPr lang="en-US" b="1" dirty="0" err="1" smtClean="0">
                <a:latin typeface="Courier New" pitchFamily="49" charset="0"/>
                <a:cs typeface="Courier New" pitchFamily="49" charset="0"/>
              </a:rPr>
              <a:t>rowindex</a:t>
            </a:r>
            <a:r>
              <a:rPr lang="en-US" b="1"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r>
              <a:rPr lang="en-US" b="1" dirty="0" err="1" smtClean="0">
                <a:latin typeface="Courier New" pitchFamily="49" charset="0"/>
                <a:cs typeface="Courier New" pitchFamily="49" charset="0"/>
              </a:rPr>
              <a:t>dresampled</a:t>
            </a:r>
            <a:r>
              <a:rPr lang="en-US" b="1" dirty="0" smtClean="0">
                <a:latin typeface="Courier New" pitchFamily="49" charset="0"/>
                <a:cs typeface="Courier New" pitchFamily="49" charset="0"/>
              </a:rPr>
              <a:t> = dobs( </a:t>
            </a:r>
            <a:r>
              <a:rPr lang="en-US" b="1" dirty="0" err="1" smtClean="0">
                <a:latin typeface="Courier New" pitchFamily="49" charset="0"/>
                <a:cs typeface="Courier New" pitchFamily="49" charset="0"/>
              </a:rPr>
              <a:t>rowindex</a:t>
            </a:r>
            <a:r>
              <a:rPr lang="en-US" b="1" dirty="0" smtClean="0">
                <a:latin typeface="Courier New" pitchFamily="49" charset="0"/>
                <a:cs typeface="Courier New" pitchFamily="49" charset="0"/>
              </a:rPr>
              <a:t> );</a:t>
            </a:r>
            <a:endParaRPr lang="en-US" dirty="0" smtClean="0">
              <a:latin typeface="Courier New" pitchFamily="49" charset="0"/>
              <a:cs typeface="Courier New" pitchFamily="49" charset="0"/>
            </a:endParaRP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420568" y="3501147"/>
            <a:ext cx="752622" cy="2998763"/>
          </a:xfrm>
          <a:custGeom>
            <a:avLst/>
            <a:gdLst>
              <a:gd name="connsiteX0" fmla="*/ 429065 w 752622"/>
              <a:gd name="connsiteY0" fmla="*/ 16412 h 2998763"/>
              <a:gd name="connsiteX1" fmla="*/ 344659 w 752622"/>
              <a:gd name="connsiteY1" fmla="*/ 30480 h 2998763"/>
              <a:gd name="connsiteX2" fmla="*/ 414997 w 752622"/>
              <a:gd name="connsiteY2" fmla="*/ 199292 h 2998763"/>
              <a:gd name="connsiteX3" fmla="*/ 372794 w 752622"/>
              <a:gd name="connsiteY3" fmla="*/ 762000 h 2998763"/>
              <a:gd name="connsiteX4" fmla="*/ 63305 w 752622"/>
              <a:gd name="connsiteY4" fmla="*/ 1521655 h 2998763"/>
              <a:gd name="connsiteX5" fmla="*/ 752622 w 752622"/>
              <a:gd name="connsiteY5" fmla="*/ 2998763 h 299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622" h="2998763">
                <a:moveTo>
                  <a:pt x="429065" y="16412"/>
                </a:moveTo>
                <a:cubicBezTo>
                  <a:pt x="388034" y="8206"/>
                  <a:pt x="347004" y="0"/>
                  <a:pt x="344659" y="30480"/>
                </a:cubicBezTo>
                <a:cubicBezTo>
                  <a:pt x="342314" y="60960"/>
                  <a:pt x="410308" y="77372"/>
                  <a:pt x="414997" y="199292"/>
                </a:cubicBezTo>
                <a:cubicBezTo>
                  <a:pt x="419686" y="321212"/>
                  <a:pt x="431409" y="541606"/>
                  <a:pt x="372794" y="762000"/>
                </a:cubicBezTo>
                <a:cubicBezTo>
                  <a:pt x="314179" y="982394"/>
                  <a:pt x="0" y="1148861"/>
                  <a:pt x="63305" y="1521655"/>
                </a:cubicBezTo>
                <a:cubicBezTo>
                  <a:pt x="126610" y="1894449"/>
                  <a:pt x="439616" y="2446606"/>
                  <a:pt x="752622" y="299876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2328661" y="3729747"/>
            <a:ext cx="589756" cy="929481"/>
          </a:xfrm>
          <a:custGeom>
            <a:avLst/>
            <a:gdLst>
              <a:gd name="connsiteX0" fmla="*/ 57944 w 589756"/>
              <a:gd name="connsiteY0" fmla="*/ 130969 h 929481"/>
              <a:gd name="connsiteX1" fmla="*/ 229394 w 589756"/>
              <a:gd name="connsiteY1" fmla="*/ 78582 h 929481"/>
              <a:gd name="connsiteX2" fmla="*/ 367506 w 589756"/>
              <a:gd name="connsiteY2" fmla="*/ 59532 h 929481"/>
              <a:gd name="connsiteX3" fmla="*/ 462756 w 589756"/>
              <a:gd name="connsiteY3" fmla="*/ 92869 h 929481"/>
              <a:gd name="connsiteX4" fmla="*/ 529431 w 589756"/>
              <a:gd name="connsiteY4" fmla="*/ 202407 h 929481"/>
              <a:gd name="connsiteX5" fmla="*/ 477044 w 589756"/>
              <a:gd name="connsiteY5" fmla="*/ 402432 h 929481"/>
              <a:gd name="connsiteX6" fmla="*/ 334169 w 589756"/>
              <a:gd name="connsiteY6" fmla="*/ 640557 h 929481"/>
              <a:gd name="connsiteX7" fmla="*/ 177006 w 589756"/>
              <a:gd name="connsiteY7" fmla="*/ 854869 h 929481"/>
              <a:gd name="connsiteX8" fmla="*/ 191294 w 589756"/>
              <a:gd name="connsiteY8" fmla="*/ 912019 h 929481"/>
              <a:gd name="connsiteX9" fmla="*/ 319881 w 589756"/>
              <a:gd name="connsiteY9" fmla="*/ 750094 h 929481"/>
              <a:gd name="connsiteX10" fmla="*/ 481806 w 589756"/>
              <a:gd name="connsiteY10" fmla="*/ 488157 h 929481"/>
              <a:gd name="connsiteX11" fmla="*/ 577056 w 589756"/>
              <a:gd name="connsiteY11" fmla="*/ 269082 h 929481"/>
              <a:gd name="connsiteX12" fmla="*/ 558006 w 589756"/>
              <a:gd name="connsiteY12" fmla="*/ 140494 h 929481"/>
              <a:gd name="connsiteX13" fmla="*/ 500856 w 589756"/>
              <a:gd name="connsiteY13" fmla="*/ 54769 h 929481"/>
              <a:gd name="connsiteX14" fmla="*/ 405606 w 589756"/>
              <a:gd name="connsiteY14" fmla="*/ 7144 h 929481"/>
              <a:gd name="connsiteX15" fmla="*/ 310356 w 589756"/>
              <a:gd name="connsiteY15" fmla="*/ 11907 h 929481"/>
              <a:gd name="connsiteX16" fmla="*/ 57944 w 589756"/>
              <a:gd name="connsiteY16" fmla="*/ 73819 h 929481"/>
              <a:gd name="connsiteX17" fmla="*/ 794 w 589756"/>
              <a:gd name="connsiteY17" fmla="*/ 140494 h 929481"/>
              <a:gd name="connsiteX18" fmla="*/ 57944 w 589756"/>
              <a:gd name="connsiteY18" fmla="*/ 130969 h 929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9756" h="929481">
                <a:moveTo>
                  <a:pt x="57944" y="130969"/>
                </a:moveTo>
                <a:cubicBezTo>
                  <a:pt x="96044" y="120650"/>
                  <a:pt x="177800" y="90488"/>
                  <a:pt x="229394" y="78582"/>
                </a:cubicBezTo>
                <a:cubicBezTo>
                  <a:pt x="280988" y="66676"/>
                  <a:pt x="328612" y="57151"/>
                  <a:pt x="367506" y="59532"/>
                </a:cubicBezTo>
                <a:cubicBezTo>
                  <a:pt x="406400" y="61913"/>
                  <a:pt x="435769" y="69057"/>
                  <a:pt x="462756" y="92869"/>
                </a:cubicBezTo>
                <a:cubicBezTo>
                  <a:pt x="489743" y="116681"/>
                  <a:pt x="527050" y="150813"/>
                  <a:pt x="529431" y="202407"/>
                </a:cubicBezTo>
                <a:cubicBezTo>
                  <a:pt x="531812" y="254001"/>
                  <a:pt x="509588" y="329407"/>
                  <a:pt x="477044" y="402432"/>
                </a:cubicBezTo>
                <a:cubicBezTo>
                  <a:pt x="444500" y="475457"/>
                  <a:pt x="384175" y="565151"/>
                  <a:pt x="334169" y="640557"/>
                </a:cubicBezTo>
                <a:cubicBezTo>
                  <a:pt x="284163" y="715963"/>
                  <a:pt x="200818" y="809625"/>
                  <a:pt x="177006" y="854869"/>
                </a:cubicBezTo>
                <a:cubicBezTo>
                  <a:pt x="153194" y="900113"/>
                  <a:pt x="167482" y="929481"/>
                  <a:pt x="191294" y="912019"/>
                </a:cubicBezTo>
                <a:cubicBezTo>
                  <a:pt x="215106" y="894557"/>
                  <a:pt x="271462" y="820738"/>
                  <a:pt x="319881" y="750094"/>
                </a:cubicBezTo>
                <a:cubicBezTo>
                  <a:pt x="368300" y="679450"/>
                  <a:pt x="438944" y="568326"/>
                  <a:pt x="481806" y="488157"/>
                </a:cubicBezTo>
                <a:cubicBezTo>
                  <a:pt x="524668" y="407988"/>
                  <a:pt x="564356" y="327026"/>
                  <a:pt x="577056" y="269082"/>
                </a:cubicBezTo>
                <a:cubicBezTo>
                  <a:pt x="589756" y="211138"/>
                  <a:pt x="570706" y="176213"/>
                  <a:pt x="558006" y="140494"/>
                </a:cubicBezTo>
                <a:cubicBezTo>
                  <a:pt x="545306" y="104775"/>
                  <a:pt x="526256" y="76994"/>
                  <a:pt x="500856" y="54769"/>
                </a:cubicBezTo>
                <a:cubicBezTo>
                  <a:pt x="475456" y="32544"/>
                  <a:pt x="437356" y="14288"/>
                  <a:pt x="405606" y="7144"/>
                </a:cubicBezTo>
                <a:cubicBezTo>
                  <a:pt x="373856" y="0"/>
                  <a:pt x="368300" y="795"/>
                  <a:pt x="310356" y="11907"/>
                </a:cubicBezTo>
                <a:cubicBezTo>
                  <a:pt x="252412" y="23019"/>
                  <a:pt x="109538" y="52388"/>
                  <a:pt x="57944" y="73819"/>
                </a:cubicBezTo>
                <a:cubicBezTo>
                  <a:pt x="6350" y="95250"/>
                  <a:pt x="1588" y="130969"/>
                  <a:pt x="794" y="140494"/>
                </a:cubicBezTo>
                <a:cubicBezTo>
                  <a:pt x="0" y="150019"/>
                  <a:pt x="19844" y="141288"/>
                  <a:pt x="57944" y="130969"/>
                </a:cubicBezTo>
                <a:close/>
              </a:path>
            </a:pathLst>
          </a:cu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flipH="1">
            <a:off x="304800" y="3729747"/>
            <a:ext cx="589756" cy="929481"/>
          </a:xfrm>
          <a:custGeom>
            <a:avLst/>
            <a:gdLst>
              <a:gd name="connsiteX0" fmla="*/ 57944 w 589756"/>
              <a:gd name="connsiteY0" fmla="*/ 130969 h 929481"/>
              <a:gd name="connsiteX1" fmla="*/ 229394 w 589756"/>
              <a:gd name="connsiteY1" fmla="*/ 78582 h 929481"/>
              <a:gd name="connsiteX2" fmla="*/ 367506 w 589756"/>
              <a:gd name="connsiteY2" fmla="*/ 59532 h 929481"/>
              <a:gd name="connsiteX3" fmla="*/ 462756 w 589756"/>
              <a:gd name="connsiteY3" fmla="*/ 92869 h 929481"/>
              <a:gd name="connsiteX4" fmla="*/ 529431 w 589756"/>
              <a:gd name="connsiteY4" fmla="*/ 202407 h 929481"/>
              <a:gd name="connsiteX5" fmla="*/ 477044 w 589756"/>
              <a:gd name="connsiteY5" fmla="*/ 402432 h 929481"/>
              <a:gd name="connsiteX6" fmla="*/ 334169 w 589756"/>
              <a:gd name="connsiteY6" fmla="*/ 640557 h 929481"/>
              <a:gd name="connsiteX7" fmla="*/ 177006 w 589756"/>
              <a:gd name="connsiteY7" fmla="*/ 854869 h 929481"/>
              <a:gd name="connsiteX8" fmla="*/ 191294 w 589756"/>
              <a:gd name="connsiteY8" fmla="*/ 912019 h 929481"/>
              <a:gd name="connsiteX9" fmla="*/ 319881 w 589756"/>
              <a:gd name="connsiteY9" fmla="*/ 750094 h 929481"/>
              <a:gd name="connsiteX10" fmla="*/ 481806 w 589756"/>
              <a:gd name="connsiteY10" fmla="*/ 488157 h 929481"/>
              <a:gd name="connsiteX11" fmla="*/ 577056 w 589756"/>
              <a:gd name="connsiteY11" fmla="*/ 269082 h 929481"/>
              <a:gd name="connsiteX12" fmla="*/ 558006 w 589756"/>
              <a:gd name="connsiteY12" fmla="*/ 140494 h 929481"/>
              <a:gd name="connsiteX13" fmla="*/ 500856 w 589756"/>
              <a:gd name="connsiteY13" fmla="*/ 54769 h 929481"/>
              <a:gd name="connsiteX14" fmla="*/ 405606 w 589756"/>
              <a:gd name="connsiteY14" fmla="*/ 7144 h 929481"/>
              <a:gd name="connsiteX15" fmla="*/ 310356 w 589756"/>
              <a:gd name="connsiteY15" fmla="*/ 11907 h 929481"/>
              <a:gd name="connsiteX16" fmla="*/ 57944 w 589756"/>
              <a:gd name="connsiteY16" fmla="*/ 73819 h 929481"/>
              <a:gd name="connsiteX17" fmla="*/ 794 w 589756"/>
              <a:gd name="connsiteY17" fmla="*/ 140494 h 929481"/>
              <a:gd name="connsiteX18" fmla="*/ 57944 w 589756"/>
              <a:gd name="connsiteY18" fmla="*/ 130969 h 929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9756" h="929481">
                <a:moveTo>
                  <a:pt x="57944" y="130969"/>
                </a:moveTo>
                <a:cubicBezTo>
                  <a:pt x="96044" y="120650"/>
                  <a:pt x="177800" y="90488"/>
                  <a:pt x="229394" y="78582"/>
                </a:cubicBezTo>
                <a:cubicBezTo>
                  <a:pt x="280988" y="66676"/>
                  <a:pt x="328612" y="57151"/>
                  <a:pt x="367506" y="59532"/>
                </a:cubicBezTo>
                <a:cubicBezTo>
                  <a:pt x="406400" y="61913"/>
                  <a:pt x="435769" y="69057"/>
                  <a:pt x="462756" y="92869"/>
                </a:cubicBezTo>
                <a:cubicBezTo>
                  <a:pt x="489743" y="116681"/>
                  <a:pt x="527050" y="150813"/>
                  <a:pt x="529431" y="202407"/>
                </a:cubicBezTo>
                <a:cubicBezTo>
                  <a:pt x="531812" y="254001"/>
                  <a:pt x="509588" y="329407"/>
                  <a:pt x="477044" y="402432"/>
                </a:cubicBezTo>
                <a:cubicBezTo>
                  <a:pt x="444500" y="475457"/>
                  <a:pt x="384175" y="565151"/>
                  <a:pt x="334169" y="640557"/>
                </a:cubicBezTo>
                <a:cubicBezTo>
                  <a:pt x="284163" y="715963"/>
                  <a:pt x="200818" y="809625"/>
                  <a:pt x="177006" y="854869"/>
                </a:cubicBezTo>
                <a:cubicBezTo>
                  <a:pt x="153194" y="900113"/>
                  <a:pt x="167482" y="929481"/>
                  <a:pt x="191294" y="912019"/>
                </a:cubicBezTo>
                <a:cubicBezTo>
                  <a:pt x="215106" y="894557"/>
                  <a:pt x="271462" y="820738"/>
                  <a:pt x="319881" y="750094"/>
                </a:cubicBezTo>
                <a:cubicBezTo>
                  <a:pt x="368300" y="679450"/>
                  <a:pt x="438944" y="568326"/>
                  <a:pt x="481806" y="488157"/>
                </a:cubicBezTo>
                <a:cubicBezTo>
                  <a:pt x="524668" y="407988"/>
                  <a:pt x="564356" y="327026"/>
                  <a:pt x="577056" y="269082"/>
                </a:cubicBezTo>
                <a:cubicBezTo>
                  <a:pt x="589756" y="211138"/>
                  <a:pt x="570706" y="176213"/>
                  <a:pt x="558006" y="140494"/>
                </a:cubicBezTo>
                <a:cubicBezTo>
                  <a:pt x="545306" y="104775"/>
                  <a:pt x="526256" y="76994"/>
                  <a:pt x="500856" y="54769"/>
                </a:cubicBezTo>
                <a:cubicBezTo>
                  <a:pt x="475456" y="32544"/>
                  <a:pt x="437356" y="14288"/>
                  <a:pt x="405606" y="7144"/>
                </a:cubicBezTo>
                <a:cubicBezTo>
                  <a:pt x="373856" y="0"/>
                  <a:pt x="368300" y="795"/>
                  <a:pt x="310356" y="11907"/>
                </a:cubicBezTo>
                <a:cubicBezTo>
                  <a:pt x="252412" y="23019"/>
                  <a:pt x="109538" y="52388"/>
                  <a:pt x="57944" y="73819"/>
                </a:cubicBezTo>
                <a:cubicBezTo>
                  <a:pt x="6350" y="95250"/>
                  <a:pt x="1588" y="130969"/>
                  <a:pt x="794" y="140494"/>
                </a:cubicBezTo>
                <a:cubicBezTo>
                  <a:pt x="0" y="150019"/>
                  <a:pt x="19844" y="141288"/>
                  <a:pt x="57944" y="130969"/>
                </a:cubicBezTo>
                <a:close/>
              </a:path>
            </a:pathLst>
          </a:cu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flipH="1">
            <a:off x="2082531" y="3501147"/>
            <a:ext cx="752622" cy="2998763"/>
          </a:xfrm>
          <a:custGeom>
            <a:avLst/>
            <a:gdLst>
              <a:gd name="connsiteX0" fmla="*/ 429065 w 752622"/>
              <a:gd name="connsiteY0" fmla="*/ 16412 h 2998763"/>
              <a:gd name="connsiteX1" fmla="*/ 344659 w 752622"/>
              <a:gd name="connsiteY1" fmla="*/ 30480 h 2998763"/>
              <a:gd name="connsiteX2" fmla="*/ 414997 w 752622"/>
              <a:gd name="connsiteY2" fmla="*/ 199292 h 2998763"/>
              <a:gd name="connsiteX3" fmla="*/ 372794 w 752622"/>
              <a:gd name="connsiteY3" fmla="*/ 762000 h 2998763"/>
              <a:gd name="connsiteX4" fmla="*/ 63305 w 752622"/>
              <a:gd name="connsiteY4" fmla="*/ 1521655 h 2998763"/>
              <a:gd name="connsiteX5" fmla="*/ 752622 w 752622"/>
              <a:gd name="connsiteY5" fmla="*/ 2998763 h 299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622" h="2998763">
                <a:moveTo>
                  <a:pt x="429065" y="16412"/>
                </a:moveTo>
                <a:cubicBezTo>
                  <a:pt x="388034" y="8206"/>
                  <a:pt x="347004" y="0"/>
                  <a:pt x="344659" y="30480"/>
                </a:cubicBezTo>
                <a:cubicBezTo>
                  <a:pt x="342314" y="60960"/>
                  <a:pt x="410308" y="77372"/>
                  <a:pt x="414997" y="199292"/>
                </a:cubicBezTo>
                <a:cubicBezTo>
                  <a:pt x="419686" y="321212"/>
                  <a:pt x="431409" y="541606"/>
                  <a:pt x="372794" y="762000"/>
                </a:cubicBezTo>
                <a:cubicBezTo>
                  <a:pt x="314179" y="982394"/>
                  <a:pt x="0" y="1148861"/>
                  <a:pt x="63305" y="1521655"/>
                </a:cubicBezTo>
                <a:cubicBezTo>
                  <a:pt x="126610" y="1894449"/>
                  <a:pt x="439616" y="2446606"/>
                  <a:pt x="752622" y="299876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476014" y="3498768"/>
            <a:ext cx="2311021" cy="3054432"/>
          </a:xfrm>
          <a:custGeom>
            <a:avLst/>
            <a:gdLst>
              <a:gd name="connsiteX0" fmla="*/ 1997122 w 2307609"/>
              <a:gd name="connsiteY0" fmla="*/ 0 h 3076433"/>
              <a:gd name="connsiteX1" fmla="*/ 2003946 w 2307609"/>
              <a:gd name="connsiteY1" fmla="*/ 54591 h 3076433"/>
              <a:gd name="connsiteX2" fmla="*/ 1949355 w 2307609"/>
              <a:gd name="connsiteY2" fmla="*/ 136478 h 3076433"/>
              <a:gd name="connsiteX3" fmla="*/ 1949355 w 2307609"/>
              <a:gd name="connsiteY3" fmla="*/ 307075 h 3076433"/>
              <a:gd name="connsiteX4" fmla="*/ 1942531 w 2307609"/>
              <a:gd name="connsiteY4" fmla="*/ 566382 h 3076433"/>
              <a:gd name="connsiteX5" fmla="*/ 1997122 w 2307609"/>
              <a:gd name="connsiteY5" fmla="*/ 791570 h 3076433"/>
              <a:gd name="connsiteX6" fmla="*/ 2147248 w 2307609"/>
              <a:gd name="connsiteY6" fmla="*/ 1030406 h 3076433"/>
              <a:gd name="connsiteX7" fmla="*/ 2249606 w 2307609"/>
              <a:gd name="connsiteY7" fmla="*/ 1180531 h 3076433"/>
              <a:gd name="connsiteX8" fmla="*/ 2304197 w 2307609"/>
              <a:gd name="connsiteY8" fmla="*/ 1351128 h 3076433"/>
              <a:gd name="connsiteX9" fmla="*/ 2270078 w 2307609"/>
              <a:gd name="connsiteY9" fmla="*/ 1644555 h 3076433"/>
              <a:gd name="connsiteX10" fmla="*/ 2126776 w 2307609"/>
              <a:gd name="connsiteY10" fmla="*/ 2019869 h 3076433"/>
              <a:gd name="connsiteX11" fmla="*/ 1860645 w 2307609"/>
              <a:gd name="connsiteY11" fmla="*/ 2558955 h 3076433"/>
              <a:gd name="connsiteX12" fmla="*/ 1601337 w 2307609"/>
              <a:gd name="connsiteY12" fmla="*/ 3002508 h 3076433"/>
              <a:gd name="connsiteX13" fmla="*/ 1335206 w 2307609"/>
              <a:gd name="connsiteY13" fmla="*/ 3002508 h 3076433"/>
              <a:gd name="connsiteX14" fmla="*/ 959893 w 2307609"/>
              <a:gd name="connsiteY14" fmla="*/ 3002508 h 3076433"/>
              <a:gd name="connsiteX15" fmla="*/ 652818 w 2307609"/>
              <a:gd name="connsiteY15" fmla="*/ 2975212 h 3076433"/>
              <a:gd name="connsiteX16" fmla="*/ 529988 w 2307609"/>
              <a:gd name="connsiteY16" fmla="*/ 2695433 h 3076433"/>
              <a:gd name="connsiteX17" fmla="*/ 311624 w 2307609"/>
              <a:gd name="connsiteY17" fmla="*/ 2279176 h 3076433"/>
              <a:gd name="connsiteX18" fmla="*/ 134203 w 2307609"/>
              <a:gd name="connsiteY18" fmla="*/ 1897039 h 3076433"/>
              <a:gd name="connsiteX19" fmla="*/ 25021 w 2307609"/>
              <a:gd name="connsiteY19" fmla="*/ 1562669 h 3076433"/>
              <a:gd name="connsiteX20" fmla="*/ 11373 w 2307609"/>
              <a:gd name="connsiteY20" fmla="*/ 1282890 h 3076433"/>
              <a:gd name="connsiteX21" fmla="*/ 93260 w 2307609"/>
              <a:gd name="connsiteY21" fmla="*/ 1105469 h 3076433"/>
              <a:gd name="connsiteX0" fmla="*/ 2025745 w 2336232"/>
              <a:gd name="connsiteY0" fmla="*/ 0 h 3076433"/>
              <a:gd name="connsiteX1" fmla="*/ 2032569 w 2336232"/>
              <a:gd name="connsiteY1" fmla="*/ 54591 h 3076433"/>
              <a:gd name="connsiteX2" fmla="*/ 1977978 w 2336232"/>
              <a:gd name="connsiteY2" fmla="*/ 136478 h 3076433"/>
              <a:gd name="connsiteX3" fmla="*/ 1977978 w 2336232"/>
              <a:gd name="connsiteY3" fmla="*/ 307075 h 3076433"/>
              <a:gd name="connsiteX4" fmla="*/ 1971154 w 2336232"/>
              <a:gd name="connsiteY4" fmla="*/ 566382 h 3076433"/>
              <a:gd name="connsiteX5" fmla="*/ 2025745 w 2336232"/>
              <a:gd name="connsiteY5" fmla="*/ 791570 h 3076433"/>
              <a:gd name="connsiteX6" fmla="*/ 2175871 w 2336232"/>
              <a:gd name="connsiteY6" fmla="*/ 1030406 h 3076433"/>
              <a:gd name="connsiteX7" fmla="*/ 2278229 w 2336232"/>
              <a:gd name="connsiteY7" fmla="*/ 1180531 h 3076433"/>
              <a:gd name="connsiteX8" fmla="*/ 2332820 w 2336232"/>
              <a:gd name="connsiteY8" fmla="*/ 1351128 h 3076433"/>
              <a:gd name="connsiteX9" fmla="*/ 2298701 w 2336232"/>
              <a:gd name="connsiteY9" fmla="*/ 1644555 h 3076433"/>
              <a:gd name="connsiteX10" fmla="*/ 2155399 w 2336232"/>
              <a:gd name="connsiteY10" fmla="*/ 2019869 h 3076433"/>
              <a:gd name="connsiteX11" fmla="*/ 1889268 w 2336232"/>
              <a:gd name="connsiteY11" fmla="*/ 2558955 h 3076433"/>
              <a:gd name="connsiteX12" fmla="*/ 1629960 w 2336232"/>
              <a:gd name="connsiteY12" fmla="*/ 3002508 h 3076433"/>
              <a:gd name="connsiteX13" fmla="*/ 1363829 w 2336232"/>
              <a:gd name="connsiteY13" fmla="*/ 3002508 h 3076433"/>
              <a:gd name="connsiteX14" fmla="*/ 988516 w 2336232"/>
              <a:gd name="connsiteY14" fmla="*/ 3002508 h 3076433"/>
              <a:gd name="connsiteX15" fmla="*/ 681441 w 2336232"/>
              <a:gd name="connsiteY15" fmla="*/ 2975212 h 3076433"/>
              <a:gd name="connsiteX16" fmla="*/ 558611 w 2336232"/>
              <a:gd name="connsiteY16" fmla="*/ 2695433 h 3076433"/>
              <a:gd name="connsiteX17" fmla="*/ 340247 w 2336232"/>
              <a:gd name="connsiteY17" fmla="*/ 2279176 h 3076433"/>
              <a:gd name="connsiteX18" fmla="*/ 162826 w 2336232"/>
              <a:gd name="connsiteY18" fmla="*/ 1897039 h 3076433"/>
              <a:gd name="connsiteX19" fmla="*/ 53644 w 2336232"/>
              <a:gd name="connsiteY19" fmla="*/ 1562669 h 3076433"/>
              <a:gd name="connsiteX20" fmla="*/ 39996 w 2336232"/>
              <a:gd name="connsiteY20" fmla="*/ 1282890 h 3076433"/>
              <a:gd name="connsiteX21" fmla="*/ 293617 w 2336232"/>
              <a:gd name="connsiteY21" fmla="*/ 826827 h 3076433"/>
              <a:gd name="connsiteX0" fmla="*/ 2000534 w 2311021"/>
              <a:gd name="connsiteY0" fmla="*/ 0 h 3076433"/>
              <a:gd name="connsiteX1" fmla="*/ 2007358 w 2311021"/>
              <a:gd name="connsiteY1" fmla="*/ 54591 h 3076433"/>
              <a:gd name="connsiteX2" fmla="*/ 1952767 w 2311021"/>
              <a:gd name="connsiteY2" fmla="*/ 136478 h 3076433"/>
              <a:gd name="connsiteX3" fmla="*/ 1952767 w 2311021"/>
              <a:gd name="connsiteY3" fmla="*/ 307075 h 3076433"/>
              <a:gd name="connsiteX4" fmla="*/ 1945943 w 2311021"/>
              <a:gd name="connsiteY4" fmla="*/ 566382 h 3076433"/>
              <a:gd name="connsiteX5" fmla="*/ 2000534 w 2311021"/>
              <a:gd name="connsiteY5" fmla="*/ 791570 h 3076433"/>
              <a:gd name="connsiteX6" fmla="*/ 2150660 w 2311021"/>
              <a:gd name="connsiteY6" fmla="*/ 1030406 h 3076433"/>
              <a:gd name="connsiteX7" fmla="*/ 2253018 w 2311021"/>
              <a:gd name="connsiteY7" fmla="*/ 1180531 h 3076433"/>
              <a:gd name="connsiteX8" fmla="*/ 2307609 w 2311021"/>
              <a:gd name="connsiteY8" fmla="*/ 1351128 h 3076433"/>
              <a:gd name="connsiteX9" fmla="*/ 2273490 w 2311021"/>
              <a:gd name="connsiteY9" fmla="*/ 1644555 h 3076433"/>
              <a:gd name="connsiteX10" fmla="*/ 2130188 w 2311021"/>
              <a:gd name="connsiteY10" fmla="*/ 2019869 h 3076433"/>
              <a:gd name="connsiteX11" fmla="*/ 1864057 w 2311021"/>
              <a:gd name="connsiteY11" fmla="*/ 2558955 h 3076433"/>
              <a:gd name="connsiteX12" fmla="*/ 1604749 w 2311021"/>
              <a:gd name="connsiteY12" fmla="*/ 3002508 h 3076433"/>
              <a:gd name="connsiteX13" fmla="*/ 1338618 w 2311021"/>
              <a:gd name="connsiteY13" fmla="*/ 3002508 h 3076433"/>
              <a:gd name="connsiteX14" fmla="*/ 963305 w 2311021"/>
              <a:gd name="connsiteY14" fmla="*/ 3002508 h 3076433"/>
              <a:gd name="connsiteX15" fmla="*/ 656230 w 2311021"/>
              <a:gd name="connsiteY15" fmla="*/ 2975212 h 3076433"/>
              <a:gd name="connsiteX16" fmla="*/ 533400 w 2311021"/>
              <a:gd name="connsiteY16" fmla="*/ 2695433 h 3076433"/>
              <a:gd name="connsiteX17" fmla="*/ 315036 w 2311021"/>
              <a:gd name="connsiteY17" fmla="*/ 2279176 h 3076433"/>
              <a:gd name="connsiteX18" fmla="*/ 137615 w 2311021"/>
              <a:gd name="connsiteY18" fmla="*/ 1897039 h 3076433"/>
              <a:gd name="connsiteX19" fmla="*/ 28433 w 2311021"/>
              <a:gd name="connsiteY19" fmla="*/ 1562669 h 3076433"/>
              <a:gd name="connsiteX20" fmla="*/ 14785 w 2311021"/>
              <a:gd name="connsiteY20" fmla="*/ 1282890 h 3076433"/>
              <a:gd name="connsiteX21" fmla="*/ 117143 w 2311021"/>
              <a:gd name="connsiteY21" fmla="*/ 1050878 h 3076433"/>
              <a:gd name="connsiteX22" fmla="*/ 268406 w 2311021"/>
              <a:gd name="connsiteY22" fmla="*/ 826827 h 3076433"/>
              <a:gd name="connsiteX0" fmla="*/ 2000534 w 2311021"/>
              <a:gd name="connsiteY0" fmla="*/ 0 h 3076433"/>
              <a:gd name="connsiteX1" fmla="*/ 2007358 w 2311021"/>
              <a:gd name="connsiteY1" fmla="*/ 54591 h 3076433"/>
              <a:gd name="connsiteX2" fmla="*/ 1952767 w 2311021"/>
              <a:gd name="connsiteY2" fmla="*/ 136478 h 3076433"/>
              <a:gd name="connsiteX3" fmla="*/ 1952767 w 2311021"/>
              <a:gd name="connsiteY3" fmla="*/ 307075 h 3076433"/>
              <a:gd name="connsiteX4" fmla="*/ 1945943 w 2311021"/>
              <a:gd name="connsiteY4" fmla="*/ 566382 h 3076433"/>
              <a:gd name="connsiteX5" fmla="*/ 2000534 w 2311021"/>
              <a:gd name="connsiteY5" fmla="*/ 791570 h 3076433"/>
              <a:gd name="connsiteX6" fmla="*/ 2150660 w 2311021"/>
              <a:gd name="connsiteY6" fmla="*/ 1030406 h 3076433"/>
              <a:gd name="connsiteX7" fmla="*/ 2253018 w 2311021"/>
              <a:gd name="connsiteY7" fmla="*/ 1180531 h 3076433"/>
              <a:gd name="connsiteX8" fmla="*/ 2307609 w 2311021"/>
              <a:gd name="connsiteY8" fmla="*/ 1351128 h 3076433"/>
              <a:gd name="connsiteX9" fmla="*/ 2273490 w 2311021"/>
              <a:gd name="connsiteY9" fmla="*/ 1644555 h 3076433"/>
              <a:gd name="connsiteX10" fmla="*/ 2130188 w 2311021"/>
              <a:gd name="connsiteY10" fmla="*/ 2019869 h 3076433"/>
              <a:gd name="connsiteX11" fmla="*/ 1864057 w 2311021"/>
              <a:gd name="connsiteY11" fmla="*/ 2558955 h 3076433"/>
              <a:gd name="connsiteX12" fmla="*/ 1604749 w 2311021"/>
              <a:gd name="connsiteY12" fmla="*/ 3002508 h 3076433"/>
              <a:gd name="connsiteX13" fmla="*/ 1338618 w 2311021"/>
              <a:gd name="connsiteY13" fmla="*/ 3002508 h 3076433"/>
              <a:gd name="connsiteX14" fmla="*/ 963305 w 2311021"/>
              <a:gd name="connsiteY14" fmla="*/ 3002508 h 3076433"/>
              <a:gd name="connsiteX15" fmla="*/ 656230 w 2311021"/>
              <a:gd name="connsiteY15" fmla="*/ 2975212 h 3076433"/>
              <a:gd name="connsiteX16" fmla="*/ 533400 w 2311021"/>
              <a:gd name="connsiteY16" fmla="*/ 2695433 h 3076433"/>
              <a:gd name="connsiteX17" fmla="*/ 315036 w 2311021"/>
              <a:gd name="connsiteY17" fmla="*/ 2279176 h 3076433"/>
              <a:gd name="connsiteX18" fmla="*/ 137615 w 2311021"/>
              <a:gd name="connsiteY18" fmla="*/ 1897039 h 3076433"/>
              <a:gd name="connsiteX19" fmla="*/ 28433 w 2311021"/>
              <a:gd name="connsiteY19" fmla="*/ 1562669 h 3076433"/>
              <a:gd name="connsiteX20" fmla="*/ 14785 w 2311021"/>
              <a:gd name="connsiteY20" fmla="*/ 1282890 h 3076433"/>
              <a:gd name="connsiteX21" fmla="*/ 117143 w 2311021"/>
              <a:gd name="connsiteY21" fmla="*/ 1050878 h 3076433"/>
              <a:gd name="connsiteX22" fmla="*/ 344606 w 2311021"/>
              <a:gd name="connsiteY22" fmla="*/ 750627 h 3076433"/>
              <a:gd name="connsiteX0" fmla="*/ 2000534 w 2311021"/>
              <a:gd name="connsiteY0" fmla="*/ 0 h 3076433"/>
              <a:gd name="connsiteX1" fmla="*/ 2007358 w 2311021"/>
              <a:gd name="connsiteY1" fmla="*/ 54591 h 3076433"/>
              <a:gd name="connsiteX2" fmla="*/ 1952767 w 2311021"/>
              <a:gd name="connsiteY2" fmla="*/ 136478 h 3076433"/>
              <a:gd name="connsiteX3" fmla="*/ 1952767 w 2311021"/>
              <a:gd name="connsiteY3" fmla="*/ 307075 h 3076433"/>
              <a:gd name="connsiteX4" fmla="*/ 1945943 w 2311021"/>
              <a:gd name="connsiteY4" fmla="*/ 566382 h 3076433"/>
              <a:gd name="connsiteX5" fmla="*/ 2000534 w 2311021"/>
              <a:gd name="connsiteY5" fmla="*/ 791570 h 3076433"/>
              <a:gd name="connsiteX6" fmla="*/ 2150660 w 2311021"/>
              <a:gd name="connsiteY6" fmla="*/ 1030406 h 3076433"/>
              <a:gd name="connsiteX7" fmla="*/ 2253018 w 2311021"/>
              <a:gd name="connsiteY7" fmla="*/ 1180531 h 3076433"/>
              <a:gd name="connsiteX8" fmla="*/ 2307609 w 2311021"/>
              <a:gd name="connsiteY8" fmla="*/ 1351128 h 3076433"/>
              <a:gd name="connsiteX9" fmla="*/ 2273490 w 2311021"/>
              <a:gd name="connsiteY9" fmla="*/ 1644555 h 3076433"/>
              <a:gd name="connsiteX10" fmla="*/ 2130188 w 2311021"/>
              <a:gd name="connsiteY10" fmla="*/ 2019869 h 3076433"/>
              <a:gd name="connsiteX11" fmla="*/ 1864057 w 2311021"/>
              <a:gd name="connsiteY11" fmla="*/ 2558955 h 3076433"/>
              <a:gd name="connsiteX12" fmla="*/ 1604749 w 2311021"/>
              <a:gd name="connsiteY12" fmla="*/ 3002508 h 3076433"/>
              <a:gd name="connsiteX13" fmla="*/ 1338618 w 2311021"/>
              <a:gd name="connsiteY13" fmla="*/ 3002508 h 3076433"/>
              <a:gd name="connsiteX14" fmla="*/ 963305 w 2311021"/>
              <a:gd name="connsiteY14" fmla="*/ 3002508 h 3076433"/>
              <a:gd name="connsiteX15" fmla="*/ 656230 w 2311021"/>
              <a:gd name="connsiteY15" fmla="*/ 2975212 h 3076433"/>
              <a:gd name="connsiteX16" fmla="*/ 533400 w 2311021"/>
              <a:gd name="connsiteY16" fmla="*/ 2695433 h 3076433"/>
              <a:gd name="connsiteX17" fmla="*/ 315036 w 2311021"/>
              <a:gd name="connsiteY17" fmla="*/ 2279176 h 3076433"/>
              <a:gd name="connsiteX18" fmla="*/ 137615 w 2311021"/>
              <a:gd name="connsiteY18" fmla="*/ 1897039 h 3076433"/>
              <a:gd name="connsiteX19" fmla="*/ 28433 w 2311021"/>
              <a:gd name="connsiteY19" fmla="*/ 1562669 h 3076433"/>
              <a:gd name="connsiteX20" fmla="*/ 14785 w 2311021"/>
              <a:gd name="connsiteY20" fmla="*/ 1282890 h 3076433"/>
              <a:gd name="connsiteX21" fmla="*/ 117143 w 2311021"/>
              <a:gd name="connsiteY21" fmla="*/ 1050878 h 3076433"/>
              <a:gd name="connsiteX22" fmla="*/ 344606 w 2311021"/>
              <a:gd name="connsiteY22" fmla="*/ 293427 h 3076433"/>
              <a:gd name="connsiteX0" fmla="*/ 2000534 w 2311021"/>
              <a:gd name="connsiteY0" fmla="*/ 0 h 3076433"/>
              <a:gd name="connsiteX1" fmla="*/ 2007358 w 2311021"/>
              <a:gd name="connsiteY1" fmla="*/ 54591 h 3076433"/>
              <a:gd name="connsiteX2" fmla="*/ 1952767 w 2311021"/>
              <a:gd name="connsiteY2" fmla="*/ 136478 h 3076433"/>
              <a:gd name="connsiteX3" fmla="*/ 1952767 w 2311021"/>
              <a:gd name="connsiteY3" fmla="*/ 307075 h 3076433"/>
              <a:gd name="connsiteX4" fmla="*/ 1945943 w 2311021"/>
              <a:gd name="connsiteY4" fmla="*/ 566382 h 3076433"/>
              <a:gd name="connsiteX5" fmla="*/ 2000534 w 2311021"/>
              <a:gd name="connsiteY5" fmla="*/ 791570 h 3076433"/>
              <a:gd name="connsiteX6" fmla="*/ 2150660 w 2311021"/>
              <a:gd name="connsiteY6" fmla="*/ 1030406 h 3076433"/>
              <a:gd name="connsiteX7" fmla="*/ 2253018 w 2311021"/>
              <a:gd name="connsiteY7" fmla="*/ 1180531 h 3076433"/>
              <a:gd name="connsiteX8" fmla="*/ 2307609 w 2311021"/>
              <a:gd name="connsiteY8" fmla="*/ 1351128 h 3076433"/>
              <a:gd name="connsiteX9" fmla="*/ 2273490 w 2311021"/>
              <a:gd name="connsiteY9" fmla="*/ 1644555 h 3076433"/>
              <a:gd name="connsiteX10" fmla="*/ 2130188 w 2311021"/>
              <a:gd name="connsiteY10" fmla="*/ 2019869 h 3076433"/>
              <a:gd name="connsiteX11" fmla="*/ 1864057 w 2311021"/>
              <a:gd name="connsiteY11" fmla="*/ 2558955 h 3076433"/>
              <a:gd name="connsiteX12" fmla="*/ 1604749 w 2311021"/>
              <a:gd name="connsiteY12" fmla="*/ 3002508 h 3076433"/>
              <a:gd name="connsiteX13" fmla="*/ 1338618 w 2311021"/>
              <a:gd name="connsiteY13" fmla="*/ 3002508 h 3076433"/>
              <a:gd name="connsiteX14" fmla="*/ 963305 w 2311021"/>
              <a:gd name="connsiteY14" fmla="*/ 3002508 h 3076433"/>
              <a:gd name="connsiteX15" fmla="*/ 656230 w 2311021"/>
              <a:gd name="connsiteY15" fmla="*/ 2975212 h 3076433"/>
              <a:gd name="connsiteX16" fmla="*/ 533400 w 2311021"/>
              <a:gd name="connsiteY16" fmla="*/ 2695433 h 3076433"/>
              <a:gd name="connsiteX17" fmla="*/ 315036 w 2311021"/>
              <a:gd name="connsiteY17" fmla="*/ 2279176 h 3076433"/>
              <a:gd name="connsiteX18" fmla="*/ 137615 w 2311021"/>
              <a:gd name="connsiteY18" fmla="*/ 1897039 h 3076433"/>
              <a:gd name="connsiteX19" fmla="*/ 28433 w 2311021"/>
              <a:gd name="connsiteY19" fmla="*/ 1562669 h 3076433"/>
              <a:gd name="connsiteX20" fmla="*/ 14785 w 2311021"/>
              <a:gd name="connsiteY20" fmla="*/ 1282890 h 3076433"/>
              <a:gd name="connsiteX21" fmla="*/ 117143 w 2311021"/>
              <a:gd name="connsiteY21" fmla="*/ 1050878 h 3076433"/>
              <a:gd name="connsiteX22" fmla="*/ 226325 w 2311021"/>
              <a:gd name="connsiteY22" fmla="*/ 682388 h 3076433"/>
              <a:gd name="connsiteX23" fmla="*/ 344606 w 2311021"/>
              <a:gd name="connsiteY23" fmla="*/ 293427 h 3076433"/>
              <a:gd name="connsiteX0" fmla="*/ 2000534 w 2311021"/>
              <a:gd name="connsiteY0" fmla="*/ 0 h 3076433"/>
              <a:gd name="connsiteX1" fmla="*/ 2007358 w 2311021"/>
              <a:gd name="connsiteY1" fmla="*/ 54591 h 3076433"/>
              <a:gd name="connsiteX2" fmla="*/ 1952767 w 2311021"/>
              <a:gd name="connsiteY2" fmla="*/ 136478 h 3076433"/>
              <a:gd name="connsiteX3" fmla="*/ 1952767 w 2311021"/>
              <a:gd name="connsiteY3" fmla="*/ 307075 h 3076433"/>
              <a:gd name="connsiteX4" fmla="*/ 1945943 w 2311021"/>
              <a:gd name="connsiteY4" fmla="*/ 566382 h 3076433"/>
              <a:gd name="connsiteX5" fmla="*/ 2000534 w 2311021"/>
              <a:gd name="connsiteY5" fmla="*/ 791570 h 3076433"/>
              <a:gd name="connsiteX6" fmla="*/ 2150660 w 2311021"/>
              <a:gd name="connsiteY6" fmla="*/ 1030406 h 3076433"/>
              <a:gd name="connsiteX7" fmla="*/ 2253018 w 2311021"/>
              <a:gd name="connsiteY7" fmla="*/ 1180531 h 3076433"/>
              <a:gd name="connsiteX8" fmla="*/ 2307609 w 2311021"/>
              <a:gd name="connsiteY8" fmla="*/ 1351128 h 3076433"/>
              <a:gd name="connsiteX9" fmla="*/ 2273490 w 2311021"/>
              <a:gd name="connsiteY9" fmla="*/ 1644555 h 3076433"/>
              <a:gd name="connsiteX10" fmla="*/ 2130188 w 2311021"/>
              <a:gd name="connsiteY10" fmla="*/ 2019869 h 3076433"/>
              <a:gd name="connsiteX11" fmla="*/ 1864057 w 2311021"/>
              <a:gd name="connsiteY11" fmla="*/ 2558955 h 3076433"/>
              <a:gd name="connsiteX12" fmla="*/ 1604749 w 2311021"/>
              <a:gd name="connsiteY12" fmla="*/ 3002508 h 3076433"/>
              <a:gd name="connsiteX13" fmla="*/ 1338618 w 2311021"/>
              <a:gd name="connsiteY13" fmla="*/ 3002508 h 3076433"/>
              <a:gd name="connsiteX14" fmla="*/ 963305 w 2311021"/>
              <a:gd name="connsiteY14" fmla="*/ 3002508 h 3076433"/>
              <a:gd name="connsiteX15" fmla="*/ 656230 w 2311021"/>
              <a:gd name="connsiteY15" fmla="*/ 2975212 h 3076433"/>
              <a:gd name="connsiteX16" fmla="*/ 533400 w 2311021"/>
              <a:gd name="connsiteY16" fmla="*/ 2695433 h 3076433"/>
              <a:gd name="connsiteX17" fmla="*/ 315036 w 2311021"/>
              <a:gd name="connsiteY17" fmla="*/ 2279176 h 3076433"/>
              <a:gd name="connsiteX18" fmla="*/ 137615 w 2311021"/>
              <a:gd name="connsiteY18" fmla="*/ 1897039 h 3076433"/>
              <a:gd name="connsiteX19" fmla="*/ 28433 w 2311021"/>
              <a:gd name="connsiteY19" fmla="*/ 1562669 h 3076433"/>
              <a:gd name="connsiteX20" fmla="*/ 14785 w 2311021"/>
              <a:gd name="connsiteY20" fmla="*/ 1282890 h 3076433"/>
              <a:gd name="connsiteX21" fmla="*/ 117143 w 2311021"/>
              <a:gd name="connsiteY21" fmla="*/ 1050878 h 3076433"/>
              <a:gd name="connsiteX22" fmla="*/ 344606 w 2311021"/>
              <a:gd name="connsiteY22" fmla="*/ 750627 h 3076433"/>
              <a:gd name="connsiteX23" fmla="*/ 344606 w 2311021"/>
              <a:gd name="connsiteY23" fmla="*/ 293427 h 3076433"/>
              <a:gd name="connsiteX0" fmla="*/ 2000534 w 2311021"/>
              <a:gd name="connsiteY0" fmla="*/ 0 h 3076433"/>
              <a:gd name="connsiteX1" fmla="*/ 2007358 w 2311021"/>
              <a:gd name="connsiteY1" fmla="*/ 54591 h 3076433"/>
              <a:gd name="connsiteX2" fmla="*/ 1952767 w 2311021"/>
              <a:gd name="connsiteY2" fmla="*/ 136478 h 3076433"/>
              <a:gd name="connsiteX3" fmla="*/ 1952767 w 2311021"/>
              <a:gd name="connsiteY3" fmla="*/ 307075 h 3076433"/>
              <a:gd name="connsiteX4" fmla="*/ 1945943 w 2311021"/>
              <a:gd name="connsiteY4" fmla="*/ 566382 h 3076433"/>
              <a:gd name="connsiteX5" fmla="*/ 2000534 w 2311021"/>
              <a:gd name="connsiteY5" fmla="*/ 791570 h 3076433"/>
              <a:gd name="connsiteX6" fmla="*/ 2150660 w 2311021"/>
              <a:gd name="connsiteY6" fmla="*/ 1030406 h 3076433"/>
              <a:gd name="connsiteX7" fmla="*/ 2253018 w 2311021"/>
              <a:gd name="connsiteY7" fmla="*/ 1180531 h 3076433"/>
              <a:gd name="connsiteX8" fmla="*/ 2307609 w 2311021"/>
              <a:gd name="connsiteY8" fmla="*/ 1351128 h 3076433"/>
              <a:gd name="connsiteX9" fmla="*/ 2273490 w 2311021"/>
              <a:gd name="connsiteY9" fmla="*/ 1644555 h 3076433"/>
              <a:gd name="connsiteX10" fmla="*/ 2130188 w 2311021"/>
              <a:gd name="connsiteY10" fmla="*/ 2019869 h 3076433"/>
              <a:gd name="connsiteX11" fmla="*/ 1864057 w 2311021"/>
              <a:gd name="connsiteY11" fmla="*/ 2558955 h 3076433"/>
              <a:gd name="connsiteX12" fmla="*/ 1604749 w 2311021"/>
              <a:gd name="connsiteY12" fmla="*/ 3002508 h 3076433"/>
              <a:gd name="connsiteX13" fmla="*/ 1338618 w 2311021"/>
              <a:gd name="connsiteY13" fmla="*/ 3002508 h 3076433"/>
              <a:gd name="connsiteX14" fmla="*/ 963305 w 2311021"/>
              <a:gd name="connsiteY14" fmla="*/ 3002508 h 3076433"/>
              <a:gd name="connsiteX15" fmla="*/ 656230 w 2311021"/>
              <a:gd name="connsiteY15" fmla="*/ 2975212 h 3076433"/>
              <a:gd name="connsiteX16" fmla="*/ 533400 w 2311021"/>
              <a:gd name="connsiteY16" fmla="*/ 2695433 h 3076433"/>
              <a:gd name="connsiteX17" fmla="*/ 315036 w 2311021"/>
              <a:gd name="connsiteY17" fmla="*/ 2279176 h 3076433"/>
              <a:gd name="connsiteX18" fmla="*/ 137615 w 2311021"/>
              <a:gd name="connsiteY18" fmla="*/ 1897039 h 3076433"/>
              <a:gd name="connsiteX19" fmla="*/ 28433 w 2311021"/>
              <a:gd name="connsiteY19" fmla="*/ 1562669 h 3076433"/>
              <a:gd name="connsiteX20" fmla="*/ 14785 w 2311021"/>
              <a:gd name="connsiteY20" fmla="*/ 1282890 h 3076433"/>
              <a:gd name="connsiteX21" fmla="*/ 117143 w 2311021"/>
              <a:gd name="connsiteY21" fmla="*/ 1050878 h 3076433"/>
              <a:gd name="connsiteX22" fmla="*/ 335507 w 2311021"/>
              <a:gd name="connsiteY22" fmla="*/ 736979 h 3076433"/>
              <a:gd name="connsiteX23" fmla="*/ 344606 w 2311021"/>
              <a:gd name="connsiteY23" fmla="*/ 293427 h 3076433"/>
              <a:gd name="connsiteX0" fmla="*/ 2000534 w 2311021"/>
              <a:gd name="connsiteY0" fmla="*/ 11373 h 3087806"/>
              <a:gd name="connsiteX1" fmla="*/ 2007358 w 2311021"/>
              <a:gd name="connsiteY1" fmla="*/ 65964 h 3087806"/>
              <a:gd name="connsiteX2" fmla="*/ 1952767 w 2311021"/>
              <a:gd name="connsiteY2" fmla="*/ 147851 h 3087806"/>
              <a:gd name="connsiteX3" fmla="*/ 1952767 w 2311021"/>
              <a:gd name="connsiteY3" fmla="*/ 318448 h 3087806"/>
              <a:gd name="connsiteX4" fmla="*/ 1945943 w 2311021"/>
              <a:gd name="connsiteY4" fmla="*/ 577755 h 3087806"/>
              <a:gd name="connsiteX5" fmla="*/ 2000534 w 2311021"/>
              <a:gd name="connsiteY5" fmla="*/ 802943 h 3087806"/>
              <a:gd name="connsiteX6" fmla="*/ 2150660 w 2311021"/>
              <a:gd name="connsiteY6" fmla="*/ 1041779 h 3087806"/>
              <a:gd name="connsiteX7" fmla="*/ 2253018 w 2311021"/>
              <a:gd name="connsiteY7" fmla="*/ 1191904 h 3087806"/>
              <a:gd name="connsiteX8" fmla="*/ 2307609 w 2311021"/>
              <a:gd name="connsiteY8" fmla="*/ 1362501 h 3087806"/>
              <a:gd name="connsiteX9" fmla="*/ 2273490 w 2311021"/>
              <a:gd name="connsiteY9" fmla="*/ 1655928 h 3087806"/>
              <a:gd name="connsiteX10" fmla="*/ 2130188 w 2311021"/>
              <a:gd name="connsiteY10" fmla="*/ 2031242 h 3087806"/>
              <a:gd name="connsiteX11" fmla="*/ 1864057 w 2311021"/>
              <a:gd name="connsiteY11" fmla="*/ 2570328 h 3087806"/>
              <a:gd name="connsiteX12" fmla="*/ 1604749 w 2311021"/>
              <a:gd name="connsiteY12" fmla="*/ 3013881 h 3087806"/>
              <a:gd name="connsiteX13" fmla="*/ 1338618 w 2311021"/>
              <a:gd name="connsiteY13" fmla="*/ 3013881 h 3087806"/>
              <a:gd name="connsiteX14" fmla="*/ 963305 w 2311021"/>
              <a:gd name="connsiteY14" fmla="*/ 3013881 h 3087806"/>
              <a:gd name="connsiteX15" fmla="*/ 656230 w 2311021"/>
              <a:gd name="connsiteY15" fmla="*/ 2986585 h 3087806"/>
              <a:gd name="connsiteX16" fmla="*/ 533400 w 2311021"/>
              <a:gd name="connsiteY16" fmla="*/ 2706806 h 3087806"/>
              <a:gd name="connsiteX17" fmla="*/ 315036 w 2311021"/>
              <a:gd name="connsiteY17" fmla="*/ 2290549 h 3087806"/>
              <a:gd name="connsiteX18" fmla="*/ 137615 w 2311021"/>
              <a:gd name="connsiteY18" fmla="*/ 1908412 h 3087806"/>
              <a:gd name="connsiteX19" fmla="*/ 28433 w 2311021"/>
              <a:gd name="connsiteY19" fmla="*/ 1574042 h 3087806"/>
              <a:gd name="connsiteX20" fmla="*/ 14785 w 2311021"/>
              <a:gd name="connsiteY20" fmla="*/ 1294263 h 3087806"/>
              <a:gd name="connsiteX21" fmla="*/ 117143 w 2311021"/>
              <a:gd name="connsiteY21" fmla="*/ 1062251 h 3087806"/>
              <a:gd name="connsiteX22" fmla="*/ 335507 w 2311021"/>
              <a:gd name="connsiteY22" fmla="*/ 748352 h 3087806"/>
              <a:gd name="connsiteX23" fmla="*/ 344606 w 2311021"/>
              <a:gd name="connsiteY23" fmla="*/ 0 h 3087806"/>
              <a:gd name="connsiteX0" fmla="*/ 2000534 w 2311021"/>
              <a:gd name="connsiteY0" fmla="*/ 11373 h 3087806"/>
              <a:gd name="connsiteX1" fmla="*/ 2007358 w 2311021"/>
              <a:gd name="connsiteY1" fmla="*/ 65964 h 3087806"/>
              <a:gd name="connsiteX2" fmla="*/ 1952767 w 2311021"/>
              <a:gd name="connsiteY2" fmla="*/ 147851 h 3087806"/>
              <a:gd name="connsiteX3" fmla="*/ 1952767 w 2311021"/>
              <a:gd name="connsiteY3" fmla="*/ 318448 h 3087806"/>
              <a:gd name="connsiteX4" fmla="*/ 1945943 w 2311021"/>
              <a:gd name="connsiteY4" fmla="*/ 577755 h 3087806"/>
              <a:gd name="connsiteX5" fmla="*/ 2000534 w 2311021"/>
              <a:gd name="connsiteY5" fmla="*/ 802943 h 3087806"/>
              <a:gd name="connsiteX6" fmla="*/ 2150660 w 2311021"/>
              <a:gd name="connsiteY6" fmla="*/ 1041779 h 3087806"/>
              <a:gd name="connsiteX7" fmla="*/ 2253018 w 2311021"/>
              <a:gd name="connsiteY7" fmla="*/ 1191904 h 3087806"/>
              <a:gd name="connsiteX8" fmla="*/ 2307609 w 2311021"/>
              <a:gd name="connsiteY8" fmla="*/ 1362501 h 3087806"/>
              <a:gd name="connsiteX9" fmla="*/ 2273490 w 2311021"/>
              <a:gd name="connsiteY9" fmla="*/ 1655928 h 3087806"/>
              <a:gd name="connsiteX10" fmla="*/ 2130188 w 2311021"/>
              <a:gd name="connsiteY10" fmla="*/ 2031242 h 3087806"/>
              <a:gd name="connsiteX11" fmla="*/ 1864057 w 2311021"/>
              <a:gd name="connsiteY11" fmla="*/ 2570328 h 3087806"/>
              <a:gd name="connsiteX12" fmla="*/ 1604749 w 2311021"/>
              <a:gd name="connsiteY12" fmla="*/ 3013881 h 3087806"/>
              <a:gd name="connsiteX13" fmla="*/ 1338618 w 2311021"/>
              <a:gd name="connsiteY13" fmla="*/ 3013881 h 3087806"/>
              <a:gd name="connsiteX14" fmla="*/ 963305 w 2311021"/>
              <a:gd name="connsiteY14" fmla="*/ 3013881 h 3087806"/>
              <a:gd name="connsiteX15" fmla="*/ 656230 w 2311021"/>
              <a:gd name="connsiteY15" fmla="*/ 2986585 h 3087806"/>
              <a:gd name="connsiteX16" fmla="*/ 533400 w 2311021"/>
              <a:gd name="connsiteY16" fmla="*/ 2706806 h 3087806"/>
              <a:gd name="connsiteX17" fmla="*/ 315036 w 2311021"/>
              <a:gd name="connsiteY17" fmla="*/ 2290549 h 3087806"/>
              <a:gd name="connsiteX18" fmla="*/ 137615 w 2311021"/>
              <a:gd name="connsiteY18" fmla="*/ 1908412 h 3087806"/>
              <a:gd name="connsiteX19" fmla="*/ 28433 w 2311021"/>
              <a:gd name="connsiteY19" fmla="*/ 1574042 h 3087806"/>
              <a:gd name="connsiteX20" fmla="*/ 14785 w 2311021"/>
              <a:gd name="connsiteY20" fmla="*/ 1294263 h 3087806"/>
              <a:gd name="connsiteX21" fmla="*/ 117143 w 2311021"/>
              <a:gd name="connsiteY21" fmla="*/ 1062251 h 3087806"/>
              <a:gd name="connsiteX22" fmla="*/ 335507 w 2311021"/>
              <a:gd name="connsiteY22" fmla="*/ 748352 h 3087806"/>
              <a:gd name="connsiteX23" fmla="*/ 349155 w 2311021"/>
              <a:gd name="connsiteY23" fmla="*/ 420806 h 3087806"/>
              <a:gd name="connsiteX24" fmla="*/ 344606 w 2311021"/>
              <a:gd name="connsiteY24" fmla="*/ 0 h 3087806"/>
              <a:gd name="connsiteX0" fmla="*/ 2000534 w 2311021"/>
              <a:gd name="connsiteY0" fmla="*/ 11373 h 3087806"/>
              <a:gd name="connsiteX1" fmla="*/ 2007358 w 2311021"/>
              <a:gd name="connsiteY1" fmla="*/ 65964 h 3087806"/>
              <a:gd name="connsiteX2" fmla="*/ 1952767 w 2311021"/>
              <a:gd name="connsiteY2" fmla="*/ 147851 h 3087806"/>
              <a:gd name="connsiteX3" fmla="*/ 1952767 w 2311021"/>
              <a:gd name="connsiteY3" fmla="*/ 318448 h 3087806"/>
              <a:gd name="connsiteX4" fmla="*/ 1945943 w 2311021"/>
              <a:gd name="connsiteY4" fmla="*/ 577755 h 3087806"/>
              <a:gd name="connsiteX5" fmla="*/ 2000534 w 2311021"/>
              <a:gd name="connsiteY5" fmla="*/ 802943 h 3087806"/>
              <a:gd name="connsiteX6" fmla="*/ 2150660 w 2311021"/>
              <a:gd name="connsiteY6" fmla="*/ 1041779 h 3087806"/>
              <a:gd name="connsiteX7" fmla="*/ 2253018 w 2311021"/>
              <a:gd name="connsiteY7" fmla="*/ 1191904 h 3087806"/>
              <a:gd name="connsiteX8" fmla="*/ 2307609 w 2311021"/>
              <a:gd name="connsiteY8" fmla="*/ 1362501 h 3087806"/>
              <a:gd name="connsiteX9" fmla="*/ 2273490 w 2311021"/>
              <a:gd name="connsiteY9" fmla="*/ 1655928 h 3087806"/>
              <a:gd name="connsiteX10" fmla="*/ 2130188 w 2311021"/>
              <a:gd name="connsiteY10" fmla="*/ 2031242 h 3087806"/>
              <a:gd name="connsiteX11" fmla="*/ 1864057 w 2311021"/>
              <a:gd name="connsiteY11" fmla="*/ 2570328 h 3087806"/>
              <a:gd name="connsiteX12" fmla="*/ 1604749 w 2311021"/>
              <a:gd name="connsiteY12" fmla="*/ 3013881 h 3087806"/>
              <a:gd name="connsiteX13" fmla="*/ 1338618 w 2311021"/>
              <a:gd name="connsiteY13" fmla="*/ 3013881 h 3087806"/>
              <a:gd name="connsiteX14" fmla="*/ 963305 w 2311021"/>
              <a:gd name="connsiteY14" fmla="*/ 3013881 h 3087806"/>
              <a:gd name="connsiteX15" fmla="*/ 656230 w 2311021"/>
              <a:gd name="connsiteY15" fmla="*/ 2986585 h 3087806"/>
              <a:gd name="connsiteX16" fmla="*/ 533400 w 2311021"/>
              <a:gd name="connsiteY16" fmla="*/ 2706806 h 3087806"/>
              <a:gd name="connsiteX17" fmla="*/ 315036 w 2311021"/>
              <a:gd name="connsiteY17" fmla="*/ 2290549 h 3087806"/>
              <a:gd name="connsiteX18" fmla="*/ 137615 w 2311021"/>
              <a:gd name="connsiteY18" fmla="*/ 1908412 h 3087806"/>
              <a:gd name="connsiteX19" fmla="*/ 28433 w 2311021"/>
              <a:gd name="connsiteY19" fmla="*/ 1574042 h 3087806"/>
              <a:gd name="connsiteX20" fmla="*/ 14785 w 2311021"/>
              <a:gd name="connsiteY20" fmla="*/ 1294263 h 3087806"/>
              <a:gd name="connsiteX21" fmla="*/ 117143 w 2311021"/>
              <a:gd name="connsiteY21" fmla="*/ 1062251 h 3087806"/>
              <a:gd name="connsiteX22" fmla="*/ 335507 w 2311021"/>
              <a:gd name="connsiteY22" fmla="*/ 748352 h 3087806"/>
              <a:gd name="connsiteX23" fmla="*/ 349155 w 2311021"/>
              <a:gd name="connsiteY23" fmla="*/ 420806 h 3087806"/>
              <a:gd name="connsiteX24" fmla="*/ 344606 w 2311021"/>
              <a:gd name="connsiteY24" fmla="*/ 0 h 3087806"/>
              <a:gd name="connsiteX25" fmla="*/ 2000534 w 2311021"/>
              <a:gd name="connsiteY25" fmla="*/ 11373 h 3087806"/>
              <a:gd name="connsiteX0" fmla="*/ 2000534 w 2311021"/>
              <a:gd name="connsiteY0" fmla="*/ 11373 h 3087806"/>
              <a:gd name="connsiteX1" fmla="*/ 2007358 w 2311021"/>
              <a:gd name="connsiteY1" fmla="*/ 65964 h 3087806"/>
              <a:gd name="connsiteX2" fmla="*/ 1952767 w 2311021"/>
              <a:gd name="connsiteY2" fmla="*/ 147851 h 3087806"/>
              <a:gd name="connsiteX3" fmla="*/ 1952767 w 2311021"/>
              <a:gd name="connsiteY3" fmla="*/ 318448 h 3087806"/>
              <a:gd name="connsiteX4" fmla="*/ 1945943 w 2311021"/>
              <a:gd name="connsiteY4" fmla="*/ 577755 h 3087806"/>
              <a:gd name="connsiteX5" fmla="*/ 2000534 w 2311021"/>
              <a:gd name="connsiteY5" fmla="*/ 802943 h 3087806"/>
              <a:gd name="connsiteX6" fmla="*/ 2150660 w 2311021"/>
              <a:gd name="connsiteY6" fmla="*/ 1041779 h 3087806"/>
              <a:gd name="connsiteX7" fmla="*/ 2253018 w 2311021"/>
              <a:gd name="connsiteY7" fmla="*/ 1191904 h 3087806"/>
              <a:gd name="connsiteX8" fmla="*/ 2307609 w 2311021"/>
              <a:gd name="connsiteY8" fmla="*/ 1362501 h 3087806"/>
              <a:gd name="connsiteX9" fmla="*/ 2273490 w 2311021"/>
              <a:gd name="connsiteY9" fmla="*/ 1655928 h 3087806"/>
              <a:gd name="connsiteX10" fmla="*/ 2130188 w 2311021"/>
              <a:gd name="connsiteY10" fmla="*/ 2031242 h 3087806"/>
              <a:gd name="connsiteX11" fmla="*/ 1864057 w 2311021"/>
              <a:gd name="connsiteY11" fmla="*/ 2570328 h 3087806"/>
              <a:gd name="connsiteX12" fmla="*/ 1604749 w 2311021"/>
              <a:gd name="connsiteY12" fmla="*/ 3013881 h 3087806"/>
              <a:gd name="connsiteX13" fmla="*/ 1338618 w 2311021"/>
              <a:gd name="connsiteY13" fmla="*/ 3013881 h 3087806"/>
              <a:gd name="connsiteX14" fmla="*/ 963305 w 2311021"/>
              <a:gd name="connsiteY14" fmla="*/ 3013881 h 3087806"/>
              <a:gd name="connsiteX15" fmla="*/ 656230 w 2311021"/>
              <a:gd name="connsiteY15" fmla="*/ 2986585 h 3087806"/>
              <a:gd name="connsiteX16" fmla="*/ 533400 w 2311021"/>
              <a:gd name="connsiteY16" fmla="*/ 2706806 h 3087806"/>
              <a:gd name="connsiteX17" fmla="*/ 315036 w 2311021"/>
              <a:gd name="connsiteY17" fmla="*/ 2290549 h 3087806"/>
              <a:gd name="connsiteX18" fmla="*/ 137615 w 2311021"/>
              <a:gd name="connsiteY18" fmla="*/ 1908412 h 3087806"/>
              <a:gd name="connsiteX19" fmla="*/ 28433 w 2311021"/>
              <a:gd name="connsiteY19" fmla="*/ 1574042 h 3087806"/>
              <a:gd name="connsiteX20" fmla="*/ 14785 w 2311021"/>
              <a:gd name="connsiteY20" fmla="*/ 1294263 h 3087806"/>
              <a:gd name="connsiteX21" fmla="*/ 117143 w 2311021"/>
              <a:gd name="connsiteY21" fmla="*/ 1062251 h 3087806"/>
              <a:gd name="connsiteX22" fmla="*/ 335507 w 2311021"/>
              <a:gd name="connsiteY22" fmla="*/ 748352 h 3087806"/>
              <a:gd name="connsiteX23" fmla="*/ 349155 w 2311021"/>
              <a:gd name="connsiteY23" fmla="*/ 420806 h 3087806"/>
              <a:gd name="connsiteX24" fmla="*/ 344606 w 2311021"/>
              <a:gd name="connsiteY24" fmla="*/ 0 h 3087806"/>
              <a:gd name="connsiteX25" fmla="*/ 2000534 w 2311021"/>
              <a:gd name="connsiteY25" fmla="*/ 11373 h 3087806"/>
              <a:gd name="connsiteX0" fmla="*/ 2000534 w 2311021"/>
              <a:gd name="connsiteY0" fmla="*/ 56107 h 3132540"/>
              <a:gd name="connsiteX1" fmla="*/ 2007358 w 2311021"/>
              <a:gd name="connsiteY1" fmla="*/ 110698 h 3132540"/>
              <a:gd name="connsiteX2" fmla="*/ 1952767 w 2311021"/>
              <a:gd name="connsiteY2" fmla="*/ 192585 h 3132540"/>
              <a:gd name="connsiteX3" fmla="*/ 1952767 w 2311021"/>
              <a:gd name="connsiteY3" fmla="*/ 363182 h 3132540"/>
              <a:gd name="connsiteX4" fmla="*/ 1945943 w 2311021"/>
              <a:gd name="connsiteY4" fmla="*/ 622489 h 3132540"/>
              <a:gd name="connsiteX5" fmla="*/ 2000534 w 2311021"/>
              <a:gd name="connsiteY5" fmla="*/ 847677 h 3132540"/>
              <a:gd name="connsiteX6" fmla="*/ 2150660 w 2311021"/>
              <a:gd name="connsiteY6" fmla="*/ 1086513 h 3132540"/>
              <a:gd name="connsiteX7" fmla="*/ 2253018 w 2311021"/>
              <a:gd name="connsiteY7" fmla="*/ 1236638 h 3132540"/>
              <a:gd name="connsiteX8" fmla="*/ 2307609 w 2311021"/>
              <a:gd name="connsiteY8" fmla="*/ 1407235 h 3132540"/>
              <a:gd name="connsiteX9" fmla="*/ 2273490 w 2311021"/>
              <a:gd name="connsiteY9" fmla="*/ 1700662 h 3132540"/>
              <a:gd name="connsiteX10" fmla="*/ 2130188 w 2311021"/>
              <a:gd name="connsiteY10" fmla="*/ 2075976 h 3132540"/>
              <a:gd name="connsiteX11" fmla="*/ 1864057 w 2311021"/>
              <a:gd name="connsiteY11" fmla="*/ 2615062 h 3132540"/>
              <a:gd name="connsiteX12" fmla="*/ 1604749 w 2311021"/>
              <a:gd name="connsiteY12" fmla="*/ 3058615 h 3132540"/>
              <a:gd name="connsiteX13" fmla="*/ 1338618 w 2311021"/>
              <a:gd name="connsiteY13" fmla="*/ 3058615 h 3132540"/>
              <a:gd name="connsiteX14" fmla="*/ 963305 w 2311021"/>
              <a:gd name="connsiteY14" fmla="*/ 3058615 h 3132540"/>
              <a:gd name="connsiteX15" fmla="*/ 656230 w 2311021"/>
              <a:gd name="connsiteY15" fmla="*/ 3031319 h 3132540"/>
              <a:gd name="connsiteX16" fmla="*/ 533400 w 2311021"/>
              <a:gd name="connsiteY16" fmla="*/ 2751540 h 3132540"/>
              <a:gd name="connsiteX17" fmla="*/ 315036 w 2311021"/>
              <a:gd name="connsiteY17" fmla="*/ 2335283 h 3132540"/>
              <a:gd name="connsiteX18" fmla="*/ 137615 w 2311021"/>
              <a:gd name="connsiteY18" fmla="*/ 1953146 h 3132540"/>
              <a:gd name="connsiteX19" fmla="*/ 28433 w 2311021"/>
              <a:gd name="connsiteY19" fmla="*/ 1618776 h 3132540"/>
              <a:gd name="connsiteX20" fmla="*/ 14785 w 2311021"/>
              <a:gd name="connsiteY20" fmla="*/ 1338997 h 3132540"/>
              <a:gd name="connsiteX21" fmla="*/ 117143 w 2311021"/>
              <a:gd name="connsiteY21" fmla="*/ 1106985 h 3132540"/>
              <a:gd name="connsiteX22" fmla="*/ 335507 w 2311021"/>
              <a:gd name="connsiteY22" fmla="*/ 793086 h 3132540"/>
              <a:gd name="connsiteX23" fmla="*/ 349155 w 2311021"/>
              <a:gd name="connsiteY23" fmla="*/ 465540 h 3132540"/>
              <a:gd name="connsiteX24" fmla="*/ 344606 w 2311021"/>
              <a:gd name="connsiteY24" fmla="*/ 44734 h 3132540"/>
              <a:gd name="connsiteX25" fmla="*/ 1487606 w 2311021"/>
              <a:gd name="connsiteY25" fmla="*/ 197134 h 3132540"/>
              <a:gd name="connsiteX26" fmla="*/ 2000534 w 2311021"/>
              <a:gd name="connsiteY26" fmla="*/ 56107 h 3132540"/>
              <a:gd name="connsiteX0" fmla="*/ 2000534 w 2311021"/>
              <a:gd name="connsiteY0" fmla="*/ 62931 h 3139364"/>
              <a:gd name="connsiteX1" fmla="*/ 2007358 w 2311021"/>
              <a:gd name="connsiteY1" fmla="*/ 117522 h 3139364"/>
              <a:gd name="connsiteX2" fmla="*/ 1952767 w 2311021"/>
              <a:gd name="connsiteY2" fmla="*/ 199409 h 3139364"/>
              <a:gd name="connsiteX3" fmla="*/ 1952767 w 2311021"/>
              <a:gd name="connsiteY3" fmla="*/ 370006 h 3139364"/>
              <a:gd name="connsiteX4" fmla="*/ 1945943 w 2311021"/>
              <a:gd name="connsiteY4" fmla="*/ 629313 h 3139364"/>
              <a:gd name="connsiteX5" fmla="*/ 2000534 w 2311021"/>
              <a:gd name="connsiteY5" fmla="*/ 854501 h 3139364"/>
              <a:gd name="connsiteX6" fmla="*/ 2150660 w 2311021"/>
              <a:gd name="connsiteY6" fmla="*/ 1093337 h 3139364"/>
              <a:gd name="connsiteX7" fmla="*/ 2253018 w 2311021"/>
              <a:gd name="connsiteY7" fmla="*/ 1243462 h 3139364"/>
              <a:gd name="connsiteX8" fmla="*/ 2307609 w 2311021"/>
              <a:gd name="connsiteY8" fmla="*/ 1414059 h 3139364"/>
              <a:gd name="connsiteX9" fmla="*/ 2273490 w 2311021"/>
              <a:gd name="connsiteY9" fmla="*/ 1707486 h 3139364"/>
              <a:gd name="connsiteX10" fmla="*/ 2130188 w 2311021"/>
              <a:gd name="connsiteY10" fmla="*/ 2082800 h 3139364"/>
              <a:gd name="connsiteX11" fmla="*/ 1864057 w 2311021"/>
              <a:gd name="connsiteY11" fmla="*/ 2621886 h 3139364"/>
              <a:gd name="connsiteX12" fmla="*/ 1604749 w 2311021"/>
              <a:gd name="connsiteY12" fmla="*/ 3065439 h 3139364"/>
              <a:gd name="connsiteX13" fmla="*/ 1338618 w 2311021"/>
              <a:gd name="connsiteY13" fmla="*/ 3065439 h 3139364"/>
              <a:gd name="connsiteX14" fmla="*/ 963305 w 2311021"/>
              <a:gd name="connsiteY14" fmla="*/ 3065439 h 3139364"/>
              <a:gd name="connsiteX15" fmla="*/ 656230 w 2311021"/>
              <a:gd name="connsiteY15" fmla="*/ 3038143 h 3139364"/>
              <a:gd name="connsiteX16" fmla="*/ 533400 w 2311021"/>
              <a:gd name="connsiteY16" fmla="*/ 2758364 h 3139364"/>
              <a:gd name="connsiteX17" fmla="*/ 315036 w 2311021"/>
              <a:gd name="connsiteY17" fmla="*/ 2342107 h 3139364"/>
              <a:gd name="connsiteX18" fmla="*/ 137615 w 2311021"/>
              <a:gd name="connsiteY18" fmla="*/ 1959970 h 3139364"/>
              <a:gd name="connsiteX19" fmla="*/ 28433 w 2311021"/>
              <a:gd name="connsiteY19" fmla="*/ 1625600 h 3139364"/>
              <a:gd name="connsiteX20" fmla="*/ 14785 w 2311021"/>
              <a:gd name="connsiteY20" fmla="*/ 1345821 h 3139364"/>
              <a:gd name="connsiteX21" fmla="*/ 117143 w 2311021"/>
              <a:gd name="connsiteY21" fmla="*/ 1113809 h 3139364"/>
              <a:gd name="connsiteX22" fmla="*/ 335507 w 2311021"/>
              <a:gd name="connsiteY22" fmla="*/ 799910 h 3139364"/>
              <a:gd name="connsiteX23" fmla="*/ 349155 w 2311021"/>
              <a:gd name="connsiteY23" fmla="*/ 472364 h 3139364"/>
              <a:gd name="connsiteX24" fmla="*/ 344606 w 2311021"/>
              <a:gd name="connsiteY24" fmla="*/ 51558 h 3139364"/>
              <a:gd name="connsiteX25" fmla="*/ 1494430 w 2311021"/>
              <a:gd name="connsiteY25" fmla="*/ 163014 h 3139364"/>
              <a:gd name="connsiteX26" fmla="*/ 2000534 w 2311021"/>
              <a:gd name="connsiteY26" fmla="*/ 62931 h 3139364"/>
              <a:gd name="connsiteX0" fmla="*/ 2000534 w 2311021"/>
              <a:gd name="connsiteY0" fmla="*/ 76579 h 3153012"/>
              <a:gd name="connsiteX1" fmla="*/ 2007358 w 2311021"/>
              <a:gd name="connsiteY1" fmla="*/ 131170 h 3153012"/>
              <a:gd name="connsiteX2" fmla="*/ 1952767 w 2311021"/>
              <a:gd name="connsiteY2" fmla="*/ 213057 h 3153012"/>
              <a:gd name="connsiteX3" fmla="*/ 1952767 w 2311021"/>
              <a:gd name="connsiteY3" fmla="*/ 383654 h 3153012"/>
              <a:gd name="connsiteX4" fmla="*/ 1945943 w 2311021"/>
              <a:gd name="connsiteY4" fmla="*/ 642961 h 3153012"/>
              <a:gd name="connsiteX5" fmla="*/ 2000534 w 2311021"/>
              <a:gd name="connsiteY5" fmla="*/ 868149 h 3153012"/>
              <a:gd name="connsiteX6" fmla="*/ 2150660 w 2311021"/>
              <a:gd name="connsiteY6" fmla="*/ 1106985 h 3153012"/>
              <a:gd name="connsiteX7" fmla="*/ 2253018 w 2311021"/>
              <a:gd name="connsiteY7" fmla="*/ 1257110 h 3153012"/>
              <a:gd name="connsiteX8" fmla="*/ 2307609 w 2311021"/>
              <a:gd name="connsiteY8" fmla="*/ 1427707 h 3153012"/>
              <a:gd name="connsiteX9" fmla="*/ 2273490 w 2311021"/>
              <a:gd name="connsiteY9" fmla="*/ 1721134 h 3153012"/>
              <a:gd name="connsiteX10" fmla="*/ 2130188 w 2311021"/>
              <a:gd name="connsiteY10" fmla="*/ 2096448 h 3153012"/>
              <a:gd name="connsiteX11" fmla="*/ 1864057 w 2311021"/>
              <a:gd name="connsiteY11" fmla="*/ 2635534 h 3153012"/>
              <a:gd name="connsiteX12" fmla="*/ 1604749 w 2311021"/>
              <a:gd name="connsiteY12" fmla="*/ 3079087 h 3153012"/>
              <a:gd name="connsiteX13" fmla="*/ 1338618 w 2311021"/>
              <a:gd name="connsiteY13" fmla="*/ 3079087 h 3153012"/>
              <a:gd name="connsiteX14" fmla="*/ 963305 w 2311021"/>
              <a:gd name="connsiteY14" fmla="*/ 3079087 h 3153012"/>
              <a:gd name="connsiteX15" fmla="*/ 656230 w 2311021"/>
              <a:gd name="connsiteY15" fmla="*/ 3051791 h 3153012"/>
              <a:gd name="connsiteX16" fmla="*/ 533400 w 2311021"/>
              <a:gd name="connsiteY16" fmla="*/ 2772012 h 3153012"/>
              <a:gd name="connsiteX17" fmla="*/ 315036 w 2311021"/>
              <a:gd name="connsiteY17" fmla="*/ 2355755 h 3153012"/>
              <a:gd name="connsiteX18" fmla="*/ 137615 w 2311021"/>
              <a:gd name="connsiteY18" fmla="*/ 1973618 h 3153012"/>
              <a:gd name="connsiteX19" fmla="*/ 28433 w 2311021"/>
              <a:gd name="connsiteY19" fmla="*/ 1639248 h 3153012"/>
              <a:gd name="connsiteX20" fmla="*/ 14785 w 2311021"/>
              <a:gd name="connsiteY20" fmla="*/ 1359469 h 3153012"/>
              <a:gd name="connsiteX21" fmla="*/ 117143 w 2311021"/>
              <a:gd name="connsiteY21" fmla="*/ 1127457 h 3153012"/>
              <a:gd name="connsiteX22" fmla="*/ 335507 w 2311021"/>
              <a:gd name="connsiteY22" fmla="*/ 813558 h 3153012"/>
              <a:gd name="connsiteX23" fmla="*/ 349155 w 2311021"/>
              <a:gd name="connsiteY23" fmla="*/ 486012 h 3153012"/>
              <a:gd name="connsiteX24" fmla="*/ 344606 w 2311021"/>
              <a:gd name="connsiteY24" fmla="*/ 65206 h 3153012"/>
              <a:gd name="connsiteX25" fmla="*/ 1494430 w 2311021"/>
              <a:gd name="connsiteY25" fmla="*/ 94776 h 3153012"/>
              <a:gd name="connsiteX26" fmla="*/ 2000534 w 2311021"/>
              <a:gd name="connsiteY26" fmla="*/ 76579 h 3153012"/>
              <a:gd name="connsiteX0" fmla="*/ 2000534 w 2311021"/>
              <a:gd name="connsiteY0" fmla="*/ 29949 h 3106382"/>
              <a:gd name="connsiteX1" fmla="*/ 2007358 w 2311021"/>
              <a:gd name="connsiteY1" fmla="*/ 84540 h 3106382"/>
              <a:gd name="connsiteX2" fmla="*/ 1952767 w 2311021"/>
              <a:gd name="connsiteY2" fmla="*/ 166427 h 3106382"/>
              <a:gd name="connsiteX3" fmla="*/ 1952767 w 2311021"/>
              <a:gd name="connsiteY3" fmla="*/ 337024 h 3106382"/>
              <a:gd name="connsiteX4" fmla="*/ 1945943 w 2311021"/>
              <a:gd name="connsiteY4" fmla="*/ 596331 h 3106382"/>
              <a:gd name="connsiteX5" fmla="*/ 2000534 w 2311021"/>
              <a:gd name="connsiteY5" fmla="*/ 821519 h 3106382"/>
              <a:gd name="connsiteX6" fmla="*/ 2150660 w 2311021"/>
              <a:gd name="connsiteY6" fmla="*/ 1060355 h 3106382"/>
              <a:gd name="connsiteX7" fmla="*/ 2253018 w 2311021"/>
              <a:gd name="connsiteY7" fmla="*/ 1210480 h 3106382"/>
              <a:gd name="connsiteX8" fmla="*/ 2307609 w 2311021"/>
              <a:gd name="connsiteY8" fmla="*/ 1381077 h 3106382"/>
              <a:gd name="connsiteX9" fmla="*/ 2273490 w 2311021"/>
              <a:gd name="connsiteY9" fmla="*/ 1674504 h 3106382"/>
              <a:gd name="connsiteX10" fmla="*/ 2130188 w 2311021"/>
              <a:gd name="connsiteY10" fmla="*/ 2049818 h 3106382"/>
              <a:gd name="connsiteX11" fmla="*/ 1864057 w 2311021"/>
              <a:gd name="connsiteY11" fmla="*/ 2588904 h 3106382"/>
              <a:gd name="connsiteX12" fmla="*/ 1604749 w 2311021"/>
              <a:gd name="connsiteY12" fmla="*/ 3032457 h 3106382"/>
              <a:gd name="connsiteX13" fmla="*/ 1338618 w 2311021"/>
              <a:gd name="connsiteY13" fmla="*/ 3032457 h 3106382"/>
              <a:gd name="connsiteX14" fmla="*/ 963305 w 2311021"/>
              <a:gd name="connsiteY14" fmla="*/ 3032457 h 3106382"/>
              <a:gd name="connsiteX15" fmla="*/ 656230 w 2311021"/>
              <a:gd name="connsiteY15" fmla="*/ 3005161 h 3106382"/>
              <a:gd name="connsiteX16" fmla="*/ 533400 w 2311021"/>
              <a:gd name="connsiteY16" fmla="*/ 2725382 h 3106382"/>
              <a:gd name="connsiteX17" fmla="*/ 315036 w 2311021"/>
              <a:gd name="connsiteY17" fmla="*/ 2309125 h 3106382"/>
              <a:gd name="connsiteX18" fmla="*/ 137615 w 2311021"/>
              <a:gd name="connsiteY18" fmla="*/ 1926988 h 3106382"/>
              <a:gd name="connsiteX19" fmla="*/ 28433 w 2311021"/>
              <a:gd name="connsiteY19" fmla="*/ 1592618 h 3106382"/>
              <a:gd name="connsiteX20" fmla="*/ 14785 w 2311021"/>
              <a:gd name="connsiteY20" fmla="*/ 1312839 h 3106382"/>
              <a:gd name="connsiteX21" fmla="*/ 117143 w 2311021"/>
              <a:gd name="connsiteY21" fmla="*/ 1080827 h 3106382"/>
              <a:gd name="connsiteX22" fmla="*/ 335507 w 2311021"/>
              <a:gd name="connsiteY22" fmla="*/ 766928 h 3106382"/>
              <a:gd name="connsiteX23" fmla="*/ 349155 w 2311021"/>
              <a:gd name="connsiteY23" fmla="*/ 439382 h 3106382"/>
              <a:gd name="connsiteX24" fmla="*/ 260445 w 2311021"/>
              <a:gd name="connsiteY24" fmla="*/ 159603 h 3106382"/>
              <a:gd name="connsiteX25" fmla="*/ 344606 w 2311021"/>
              <a:gd name="connsiteY25" fmla="*/ 18576 h 3106382"/>
              <a:gd name="connsiteX26" fmla="*/ 1494430 w 2311021"/>
              <a:gd name="connsiteY26" fmla="*/ 48146 h 3106382"/>
              <a:gd name="connsiteX27" fmla="*/ 2000534 w 2311021"/>
              <a:gd name="connsiteY27" fmla="*/ 29949 h 3106382"/>
              <a:gd name="connsiteX0" fmla="*/ 2000534 w 2311021"/>
              <a:gd name="connsiteY0" fmla="*/ 44545 h 3120978"/>
              <a:gd name="connsiteX1" fmla="*/ 2007358 w 2311021"/>
              <a:gd name="connsiteY1" fmla="*/ 99136 h 3120978"/>
              <a:gd name="connsiteX2" fmla="*/ 1952767 w 2311021"/>
              <a:gd name="connsiteY2" fmla="*/ 181023 h 3120978"/>
              <a:gd name="connsiteX3" fmla="*/ 1952767 w 2311021"/>
              <a:gd name="connsiteY3" fmla="*/ 351620 h 3120978"/>
              <a:gd name="connsiteX4" fmla="*/ 1945943 w 2311021"/>
              <a:gd name="connsiteY4" fmla="*/ 610927 h 3120978"/>
              <a:gd name="connsiteX5" fmla="*/ 2000534 w 2311021"/>
              <a:gd name="connsiteY5" fmla="*/ 836115 h 3120978"/>
              <a:gd name="connsiteX6" fmla="*/ 2150660 w 2311021"/>
              <a:gd name="connsiteY6" fmla="*/ 1074951 h 3120978"/>
              <a:gd name="connsiteX7" fmla="*/ 2253018 w 2311021"/>
              <a:gd name="connsiteY7" fmla="*/ 1225076 h 3120978"/>
              <a:gd name="connsiteX8" fmla="*/ 2307609 w 2311021"/>
              <a:gd name="connsiteY8" fmla="*/ 1395673 h 3120978"/>
              <a:gd name="connsiteX9" fmla="*/ 2273490 w 2311021"/>
              <a:gd name="connsiteY9" fmla="*/ 1689100 h 3120978"/>
              <a:gd name="connsiteX10" fmla="*/ 2130188 w 2311021"/>
              <a:gd name="connsiteY10" fmla="*/ 2064414 h 3120978"/>
              <a:gd name="connsiteX11" fmla="*/ 1864057 w 2311021"/>
              <a:gd name="connsiteY11" fmla="*/ 2603500 h 3120978"/>
              <a:gd name="connsiteX12" fmla="*/ 1604749 w 2311021"/>
              <a:gd name="connsiteY12" fmla="*/ 3047053 h 3120978"/>
              <a:gd name="connsiteX13" fmla="*/ 1338618 w 2311021"/>
              <a:gd name="connsiteY13" fmla="*/ 3047053 h 3120978"/>
              <a:gd name="connsiteX14" fmla="*/ 963305 w 2311021"/>
              <a:gd name="connsiteY14" fmla="*/ 3047053 h 3120978"/>
              <a:gd name="connsiteX15" fmla="*/ 656230 w 2311021"/>
              <a:gd name="connsiteY15" fmla="*/ 3019757 h 3120978"/>
              <a:gd name="connsiteX16" fmla="*/ 533400 w 2311021"/>
              <a:gd name="connsiteY16" fmla="*/ 2739978 h 3120978"/>
              <a:gd name="connsiteX17" fmla="*/ 315036 w 2311021"/>
              <a:gd name="connsiteY17" fmla="*/ 2323721 h 3120978"/>
              <a:gd name="connsiteX18" fmla="*/ 137615 w 2311021"/>
              <a:gd name="connsiteY18" fmla="*/ 1941584 h 3120978"/>
              <a:gd name="connsiteX19" fmla="*/ 28433 w 2311021"/>
              <a:gd name="connsiteY19" fmla="*/ 1607214 h 3120978"/>
              <a:gd name="connsiteX20" fmla="*/ 14785 w 2311021"/>
              <a:gd name="connsiteY20" fmla="*/ 1327435 h 3120978"/>
              <a:gd name="connsiteX21" fmla="*/ 117143 w 2311021"/>
              <a:gd name="connsiteY21" fmla="*/ 1095423 h 3120978"/>
              <a:gd name="connsiteX22" fmla="*/ 335507 w 2311021"/>
              <a:gd name="connsiteY22" fmla="*/ 781524 h 3120978"/>
              <a:gd name="connsiteX23" fmla="*/ 349155 w 2311021"/>
              <a:gd name="connsiteY23" fmla="*/ 453978 h 3120978"/>
              <a:gd name="connsiteX24" fmla="*/ 344606 w 2311021"/>
              <a:gd name="connsiteY24" fmla="*/ 261772 h 3120978"/>
              <a:gd name="connsiteX25" fmla="*/ 344606 w 2311021"/>
              <a:gd name="connsiteY25" fmla="*/ 33172 h 3120978"/>
              <a:gd name="connsiteX26" fmla="*/ 1494430 w 2311021"/>
              <a:gd name="connsiteY26" fmla="*/ 62742 h 3120978"/>
              <a:gd name="connsiteX27" fmla="*/ 2000534 w 2311021"/>
              <a:gd name="connsiteY27" fmla="*/ 44545 h 3120978"/>
              <a:gd name="connsiteX0" fmla="*/ 2000534 w 2311021"/>
              <a:gd name="connsiteY0" fmla="*/ 44545 h 3120978"/>
              <a:gd name="connsiteX1" fmla="*/ 2007358 w 2311021"/>
              <a:gd name="connsiteY1" fmla="*/ 99136 h 3120978"/>
              <a:gd name="connsiteX2" fmla="*/ 1952767 w 2311021"/>
              <a:gd name="connsiteY2" fmla="*/ 181023 h 3120978"/>
              <a:gd name="connsiteX3" fmla="*/ 1952767 w 2311021"/>
              <a:gd name="connsiteY3" fmla="*/ 351620 h 3120978"/>
              <a:gd name="connsiteX4" fmla="*/ 1945943 w 2311021"/>
              <a:gd name="connsiteY4" fmla="*/ 610927 h 3120978"/>
              <a:gd name="connsiteX5" fmla="*/ 2000534 w 2311021"/>
              <a:gd name="connsiteY5" fmla="*/ 836115 h 3120978"/>
              <a:gd name="connsiteX6" fmla="*/ 2150660 w 2311021"/>
              <a:gd name="connsiteY6" fmla="*/ 1074951 h 3120978"/>
              <a:gd name="connsiteX7" fmla="*/ 2253018 w 2311021"/>
              <a:gd name="connsiteY7" fmla="*/ 1225076 h 3120978"/>
              <a:gd name="connsiteX8" fmla="*/ 2307609 w 2311021"/>
              <a:gd name="connsiteY8" fmla="*/ 1395673 h 3120978"/>
              <a:gd name="connsiteX9" fmla="*/ 2273490 w 2311021"/>
              <a:gd name="connsiteY9" fmla="*/ 1689100 h 3120978"/>
              <a:gd name="connsiteX10" fmla="*/ 2130188 w 2311021"/>
              <a:gd name="connsiteY10" fmla="*/ 2064414 h 3120978"/>
              <a:gd name="connsiteX11" fmla="*/ 1864057 w 2311021"/>
              <a:gd name="connsiteY11" fmla="*/ 2603500 h 3120978"/>
              <a:gd name="connsiteX12" fmla="*/ 1604749 w 2311021"/>
              <a:gd name="connsiteY12" fmla="*/ 3047053 h 3120978"/>
              <a:gd name="connsiteX13" fmla="*/ 1338618 w 2311021"/>
              <a:gd name="connsiteY13" fmla="*/ 3047053 h 3120978"/>
              <a:gd name="connsiteX14" fmla="*/ 963305 w 2311021"/>
              <a:gd name="connsiteY14" fmla="*/ 3047053 h 3120978"/>
              <a:gd name="connsiteX15" fmla="*/ 656230 w 2311021"/>
              <a:gd name="connsiteY15" fmla="*/ 3019757 h 3120978"/>
              <a:gd name="connsiteX16" fmla="*/ 533400 w 2311021"/>
              <a:gd name="connsiteY16" fmla="*/ 2739978 h 3120978"/>
              <a:gd name="connsiteX17" fmla="*/ 315036 w 2311021"/>
              <a:gd name="connsiteY17" fmla="*/ 2323721 h 3120978"/>
              <a:gd name="connsiteX18" fmla="*/ 137615 w 2311021"/>
              <a:gd name="connsiteY18" fmla="*/ 1941584 h 3120978"/>
              <a:gd name="connsiteX19" fmla="*/ 28433 w 2311021"/>
              <a:gd name="connsiteY19" fmla="*/ 1607214 h 3120978"/>
              <a:gd name="connsiteX20" fmla="*/ 14785 w 2311021"/>
              <a:gd name="connsiteY20" fmla="*/ 1327435 h 3120978"/>
              <a:gd name="connsiteX21" fmla="*/ 117143 w 2311021"/>
              <a:gd name="connsiteY21" fmla="*/ 1095423 h 3120978"/>
              <a:gd name="connsiteX22" fmla="*/ 335507 w 2311021"/>
              <a:gd name="connsiteY22" fmla="*/ 781524 h 3120978"/>
              <a:gd name="connsiteX23" fmla="*/ 349155 w 2311021"/>
              <a:gd name="connsiteY23" fmla="*/ 453978 h 3120978"/>
              <a:gd name="connsiteX24" fmla="*/ 344606 w 2311021"/>
              <a:gd name="connsiteY24" fmla="*/ 261772 h 3120978"/>
              <a:gd name="connsiteX25" fmla="*/ 344606 w 2311021"/>
              <a:gd name="connsiteY25" fmla="*/ 33172 h 3120978"/>
              <a:gd name="connsiteX26" fmla="*/ 1494430 w 2311021"/>
              <a:gd name="connsiteY26" fmla="*/ 62742 h 3120978"/>
              <a:gd name="connsiteX27" fmla="*/ 2000534 w 2311021"/>
              <a:gd name="connsiteY27" fmla="*/ 44545 h 3120978"/>
              <a:gd name="connsiteX0" fmla="*/ 2000534 w 2311021"/>
              <a:gd name="connsiteY0" fmla="*/ 43751 h 3120184"/>
              <a:gd name="connsiteX1" fmla="*/ 2007358 w 2311021"/>
              <a:gd name="connsiteY1" fmla="*/ 98342 h 3120184"/>
              <a:gd name="connsiteX2" fmla="*/ 1952767 w 2311021"/>
              <a:gd name="connsiteY2" fmla="*/ 180229 h 3120184"/>
              <a:gd name="connsiteX3" fmla="*/ 1952767 w 2311021"/>
              <a:gd name="connsiteY3" fmla="*/ 350826 h 3120184"/>
              <a:gd name="connsiteX4" fmla="*/ 1945943 w 2311021"/>
              <a:gd name="connsiteY4" fmla="*/ 610133 h 3120184"/>
              <a:gd name="connsiteX5" fmla="*/ 2000534 w 2311021"/>
              <a:gd name="connsiteY5" fmla="*/ 835321 h 3120184"/>
              <a:gd name="connsiteX6" fmla="*/ 2150660 w 2311021"/>
              <a:gd name="connsiteY6" fmla="*/ 1074157 h 3120184"/>
              <a:gd name="connsiteX7" fmla="*/ 2253018 w 2311021"/>
              <a:gd name="connsiteY7" fmla="*/ 1224282 h 3120184"/>
              <a:gd name="connsiteX8" fmla="*/ 2307609 w 2311021"/>
              <a:gd name="connsiteY8" fmla="*/ 1394879 h 3120184"/>
              <a:gd name="connsiteX9" fmla="*/ 2273490 w 2311021"/>
              <a:gd name="connsiteY9" fmla="*/ 1688306 h 3120184"/>
              <a:gd name="connsiteX10" fmla="*/ 2130188 w 2311021"/>
              <a:gd name="connsiteY10" fmla="*/ 2063620 h 3120184"/>
              <a:gd name="connsiteX11" fmla="*/ 1864057 w 2311021"/>
              <a:gd name="connsiteY11" fmla="*/ 2602706 h 3120184"/>
              <a:gd name="connsiteX12" fmla="*/ 1604749 w 2311021"/>
              <a:gd name="connsiteY12" fmla="*/ 3046259 h 3120184"/>
              <a:gd name="connsiteX13" fmla="*/ 1338618 w 2311021"/>
              <a:gd name="connsiteY13" fmla="*/ 3046259 h 3120184"/>
              <a:gd name="connsiteX14" fmla="*/ 963305 w 2311021"/>
              <a:gd name="connsiteY14" fmla="*/ 3046259 h 3120184"/>
              <a:gd name="connsiteX15" fmla="*/ 656230 w 2311021"/>
              <a:gd name="connsiteY15" fmla="*/ 3018963 h 3120184"/>
              <a:gd name="connsiteX16" fmla="*/ 533400 w 2311021"/>
              <a:gd name="connsiteY16" fmla="*/ 2739184 h 3120184"/>
              <a:gd name="connsiteX17" fmla="*/ 315036 w 2311021"/>
              <a:gd name="connsiteY17" fmla="*/ 2322927 h 3120184"/>
              <a:gd name="connsiteX18" fmla="*/ 137615 w 2311021"/>
              <a:gd name="connsiteY18" fmla="*/ 1940790 h 3120184"/>
              <a:gd name="connsiteX19" fmla="*/ 28433 w 2311021"/>
              <a:gd name="connsiteY19" fmla="*/ 1606420 h 3120184"/>
              <a:gd name="connsiteX20" fmla="*/ 14785 w 2311021"/>
              <a:gd name="connsiteY20" fmla="*/ 1326641 h 3120184"/>
              <a:gd name="connsiteX21" fmla="*/ 117143 w 2311021"/>
              <a:gd name="connsiteY21" fmla="*/ 1094629 h 3120184"/>
              <a:gd name="connsiteX22" fmla="*/ 335507 w 2311021"/>
              <a:gd name="connsiteY22" fmla="*/ 780730 h 3120184"/>
              <a:gd name="connsiteX23" fmla="*/ 349155 w 2311021"/>
              <a:gd name="connsiteY23" fmla="*/ 453184 h 3120184"/>
              <a:gd name="connsiteX24" fmla="*/ 361275 w 2311021"/>
              <a:gd name="connsiteY24" fmla="*/ 256216 h 3120184"/>
              <a:gd name="connsiteX25" fmla="*/ 344606 w 2311021"/>
              <a:gd name="connsiteY25" fmla="*/ 32378 h 3120184"/>
              <a:gd name="connsiteX26" fmla="*/ 1494430 w 2311021"/>
              <a:gd name="connsiteY26" fmla="*/ 61948 h 3120184"/>
              <a:gd name="connsiteX27" fmla="*/ 2000534 w 2311021"/>
              <a:gd name="connsiteY27" fmla="*/ 43751 h 3120184"/>
              <a:gd name="connsiteX0" fmla="*/ 2000534 w 2311021"/>
              <a:gd name="connsiteY0" fmla="*/ 14382 h 3090815"/>
              <a:gd name="connsiteX1" fmla="*/ 2007358 w 2311021"/>
              <a:gd name="connsiteY1" fmla="*/ 68973 h 3090815"/>
              <a:gd name="connsiteX2" fmla="*/ 1952767 w 2311021"/>
              <a:gd name="connsiteY2" fmla="*/ 150860 h 3090815"/>
              <a:gd name="connsiteX3" fmla="*/ 1952767 w 2311021"/>
              <a:gd name="connsiteY3" fmla="*/ 321457 h 3090815"/>
              <a:gd name="connsiteX4" fmla="*/ 1945943 w 2311021"/>
              <a:gd name="connsiteY4" fmla="*/ 580764 h 3090815"/>
              <a:gd name="connsiteX5" fmla="*/ 2000534 w 2311021"/>
              <a:gd name="connsiteY5" fmla="*/ 805952 h 3090815"/>
              <a:gd name="connsiteX6" fmla="*/ 2150660 w 2311021"/>
              <a:gd name="connsiteY6" fmla="*/ 1044788 h 3090815"/>
              <a:gd name="connsiteX7" fmla="*/ 2253018 w 2311021"/>
              <a:gd name="connsiteY7" fmla="*/ 1194913 h 3090815"/>
              <a:gd name="connsiteX8" fmla="*/ 2307609 w 2311021"/>
              <a:gd name="connsiteY8" fmla="*/ 1365510 h 3090815"/>
              <a:gd name="connsiteX9" fmla="*/ 2273490 w 2311021"/>
              <a:gd name="connsiteY9" fmla="*/ 1658937 h 3090815"/>
              <a:gd name="connsiteX10" fmla="*/ 2130188 w 2311021"/>
              <a:gd name="connsiteY10" fmla="*/ 2034251 h 3090815"/>
              <a:gd name="connsiteX11" fmla="*/ 1864057 w 2311021"/>
              <a:gd name="connsiteY11" fmla="*/ 2573337 h 3090815"/>
              <a:gd name="connsiteX12" fmla="*/ 1604749 w 2311021"/>
              <a:gd name="connsiteY12" fmla="*/ 3016890 h 3090815"/>
              <a:gd name="connsiteX13" fmla="*/ 1338618 w 2311021"/>
              <a:gd name="connsiteY13" fmla="*/ 3016890 h 3090815"/>
              <a:gd name="connsiteX14" fmla="*/ 963305 w 2311021"/>
              <a:gd name="connsiteY14" fmla="*/ 3016890 h 3090815"/>
              <a:gd name="connsiteX15" fmla="*/ 656230 w 2311021"/>
              <a:gd name="connsiteY15" fmla="*/ 2989594 h 3090815"/>
              <a:gd name="connsiteX16" fmla="*/ 533400 w 2311021"/>
              <a:gd name="connsiteY16" fmla="*/ 2709815 h 3090815"/>
              <a:gd name="connsiteX17" fmla="*/ 315036 w 2311021"/>
              <a:gd name="connsiteY17" fmla="*/ 2293558 h 3090815"/>
              <a:gd name="connsiteX18" fmla="*/ 137615 w 2311021"/>
              <a:gd name="connsiteY18" fmla="*/ 1911421 h 3090815"/>
              <a:gd name="connsiteX19" fmla="*/ 28433 w 2311021"/>
              <a:gd name="connsiteY19" fmla="*/ 1577051 h 3090815"/>
              <a:gd name="connsiteX20" fmla="*/ 14785 w 2311021"/>
              <a:gd name="connsiteY20" fmla="*/ 1297272 h 3090815"/>
              <a:gd name="connsiteX21" fmla="*/ 117143 w 2311021"/>
              <a:gd name="connsiteY21" fmla="*/ 1065260 h 3090815"/>
              <a:gd name="connsiteX22" fmla="*/ 335507 w 2311021"/>
              <a:gd name="connsiteY22" fmla="*/ 751361 h 3090815"/>
              <a:gd name="connsiteX23" fmla="*/ 349155 w 2311021"/>
              <a:gd name="connsiteY23" fmla="*/ 423815 h 3090815"/>
              <a:gd name="connsiteX24" fmla="*/ 361275 w 2311021"/>
              <a:gd name="connsiteY24" fmla="*/ 226847 h 3090815"/>
              <a:gd name="connsiteX25" fmla="*/ 263644 w 2311021"/>
              <a:gd name="connsiteY25" fmla="*/ 50634 h 3090815"/>
              <a:gd name="connsiteX26" fmla="*/ 344606 w 2311021"/>
              <a:gd name="connsiteY26" fmla="*/ 3009 h 3090815"/>
              <a:gd name="connsiteX27" fmla="*/ 1494430 w 2311021"/>
              <a:gd name="connsiteY27" fmla="*/ 32579 h 3090815"/>
              <a:gd name="connsiteX28" fmla="*/ 2000534 w 2311021"/>
              <a:gd name="connsiteY28" fmla="*/ 14382 h 3090815"/>
              <a:gd name="connsiteX0" fmla="*/ 2000534 w 2311021"/>
              <a:gd name="connsiteY0" fmla="*/ 13191 h 3089624"/>
              <a:gd name="connsiteX1" fmla="*/ 2007358 w 2311021"/>
              <a:gd name="connsiteY1" fmla="*/ 67782 h 3089624"/>
              <a:gd name="connsiteX2" fmla="*/ 1952767 w 2311021"/>
              <a:gd name="connsiteY2" fmla="*/ 149669 h 3089624"/>
              <a:gd name="connsiteX3" fmla="*/ 1952767 w 2311021"/>
              <a:gd name="connsiteY3" fmla="*/ 320266 h 3089624"/>
              <a:gd name="connsiteX4" fmla="*/ 1945943 w 2311021"/>
              <a:gd name="connsiteY4" fmla="*/ 579573 h 3089624"/>
              <a:gd name="connsiteX5" fmla="*/ 2000534 w 2311021"/>
              <a:gd name="connsiteY5" fmla="*/ 804761 h 3089624"/>
              <a:gd name="connsiteX6" fmla="*/ 2150660 w 2311021"/>
              <a:gd name="connsiteY6" fmla="*/ 1043597 h 3089624"/>
              <a:gd name="connsiteX7" fmla="*/ 2253018 w 2311021"/>
              <a:gd name="connsiteY7" fmla="*/ 1193722 h 3089624"/>
              <a:gd name="connsiteX8" fmla="*/ 2307609 w 2311021"/>
              <a:gd name="connsiteY8" fmla="*/ 1364319 h 3089624"/>
              <a:gd name="connsiteX9" fmla="*/ 2273490 w 2311021"/>
              <a:gd name="connsiteY9" fmla="*/ 1657746 h 3089624"/>
              <a:gd name="connsiteX10" fmla="*/ 2130188 w 2311021"/>
              <a:gd name="connsiteY10" fmla="*/ 2033060 h 3089624"/>
              <a:gd name="connsiteX11" fmla="*/ 1864057 w 2311021"/>
              <a:gd name="connsiteY11" fmla="*/ 2572146 h 3089624"/>
              <a:gd name="connsiteX12" fmla="*/ 1604749 w 2311021"/>
              <a:gd name="connsiteY12" fmla="*/ 3015699 h 3089624"/>
              <a:gd name="connsiteX13" fmla="*/ 1338618 w 2311021"/>
              <a:gd name="connsiteY13" fmla="*/ 3015699 h 3089624"/>
              <a:gd name="connsiteX14" fmla="*/ 963305 w 2311021"/>
              <a:gd name="connsiteY14" fmla="*/ 3015699 h 3089624"/>
              <a:gd name="connsiteX15" fmla="*/ 656230 w 2311021"/>
              <a:gd name="connsiteY15" fmla="*/ 2988403 h 3089624"/>
              <a:gd name="connsiteX16" fmla="*/ 533400 w 2311021"/>
              <a:gd name="connsiteY16" fmla="*/ 2708624 h 3089624"/>
              <a:gd name="connsiteX17" fmla="*/ 315036 w 2311021"/>
              <a:gd name="connsiteY17" fmla="*/ 2292367 h 3089624"/>
              <a:gd name="connsiteX18" fmla="*/ 137615 w 2311021"/>
              <a:gd name="connsiteY18" fmla="*/ 1910230 h 3089624"/>
              <a:gd name="connsiteX19" fmla="*/ 28433 w 2311021"/>
              <a:gd name="connsiteY19" fmla="*/ 1575860 h 3089624"/>
              <a:gd name="connsiteX20" fmla="*/ 14785 w 2311021"/>
              <a:gd name="connsiteY20" fmla="*/ 1296081 h 3089624"/>
              <a:gd name="connsiteX21" fmla="*/ 117143 w 2311021"/>
              <a:gd name="connsiteY21" fmla="*/ 1064069 h 3089624"/>
              <a:gd name="connsiteX22" fmla="*/ 335507 w 2311021"/>
              <a:gd name="connsiteY22" fmla="*/ 750170 h 3089624"/>
              <a:gd name="connsiteX23" fmla="*/ 349155 w 2311021"/>
              <a:gd name="connsiteY23" fmla="*/ 422624 h 3089624"/>
              <a:gd name="connsiteX24" fmla="*/ 361275 w 2311021"/>
              <a:gd name="connsiteY24" fmla="*/ 225656 h 3089624"/>
              <a:gd name="connsiteX25" fmla="*/ 308888 w 2311021"/>
              <a:gd name="connsiteY25" fmla="*/ 42299 h 3089624"/>
              <a:gd name="connsiteX26" fmla="*/ 344606 w 2311021"/>
              <a:gd name="connsiteY26" fmla="*/ 1818 h 3089624"/>
              <a:gd name="connsiteX27" fmla="*/ 1494430 w 2311021"/>
              <a:gd name="connsiteY27" fmla="*/ 31388 h 3089624"/>
              <a:gd name="connsiteX28" fmla="*/ 2000534 w 2311021"/>
              <a:gd name="connsiteY28" fmla="*/ 13191 h 3089624"/>
              <a:gd name="connsiteX0" fmla="*/ 2000534 w 2311021"/>
              <a:gd name="connsiteY0" fmla="*/ 12795 h 3089228"/>
              <a:gd name="connsiteX1" fmla="*/ 2007358 w 2311021"/>
              <a:gd name="connsiteY1" fmla="*/ 67386 h 3089228"/>
              <a:gd name="connsiteX2" fmla="*/ 1952767 w 2311021"/>
              <a:gd name="connsiteY2" fmla="*/ 149273 h 3089228"/>
              <a:gd name="connsiteX3" fmla="*/ 1952767 w 2311021"/>
              <a:gd name="connsiteY3" fmla="*/ 319870 h 3089228"/>
              <a:gd name="connsiteX4" fmla="*/ 1945943 w 2311021"/>
              <a:gd name="connsiteY4" fmla="*/ 579177 h 3089228"/>
              <a:gd name="connsiteX5" fmla="*/ 2000534 w 2311021"/>
              <a:gd name="connsiteY5" fmla="*/ 804365 h 3089228"/>
              <a:gd name="connsiteX6" fmla="*/ 2150660 w 2311021"/>
              <a:gd name="connsiteY6" fmla="*/ 1043201 h 3089228"/>
              <a:gd name="connsiteX7" fmla="*/ 2253018 w 2311021"/>
              <a:gd name="connsiteY7" fmla="*/ 1193326 h 3089228"/>
              <a:gd name="connsiteX8" fmla="*/ 2307609 w 2311021"/>
              <a:gd name="connsiteY8" fmla="*/ 1363923 h 3089228"/>
              <a:gd name="connsiteX9" fmla="*/ 2273490 w 2311021"/>
              <a:gd name="connsiteY9" fmla="*/ 1657350 h 3089228"/>
              <a:gd name="connsiteX10" fmla="*/ 2130188 w 2311021"/>
              <a:gd name="connsiteY10" fmla="*/ 2032664 h 3089228"/>
              <a:gd name="connsiteX11" fmla="*/ 1864057 w 2311021"/>
              <a:gd name="connsiteY11" fmla="*/ 2571750 h 3089228"/>
              <a:gd name="connsiteX12" fmla="*/ 1604749 w 2311021"/>
              <a:gd name="connsiteY12" fmla="*/ 3015303 h 3089228"/>
              <a:gd name="connsiteX13" fmla="*/ 1338618 w 2311021"/>
              <a:gd name="connsiteY13" fmla="*/ 3015303 h 3089228"/>
              <a:gd name="connsiteX14" fmla="*/ 963305 w 2311021"/>
              <a:gd name="connsiteY14" fmla="*/ 3015303 h 3089228"/>
              <a:gd name="connsiteX15" fmla="*/ 656230 w 2311021"/>
              <a:gd name="connsiteY15" fmla="*/ 2988007 h 3089228"/>
              <a:gd name="connsiteX16" fmla="*/ 533400 w 2311021"/>
              <a:gd name="connsiteY16" fmla="*/ 2708228 h 3089228"/>
              <a:gd name="connsiteX17" fmla="*/ 315036 w 2311021"/>
              <a:gd name="connsiteY17" fmla="*/ 2291971 h 3089228"/>
              <a:gd name="connsiteX18" fmla="*/ 137615 w 2311021"/>
              <a:gd name="connsiteY18" fmla="*/ 1909834 h 3089228"/>
              <a:gd name="connsiteX19" fmla="*/ 28433 w 2311021"/>
              <a:gd name="connsiteY19" fmla="*/ 1575464 h 3089228"/>
              <a:gd name="connsiteX20" fmla="*/ 14785 w 2311021"/>
              <a:gd name="connsiteY20" fmla="*/ 1295685 h 3089228"/>
              <a:gd name="connsiteX21" fmla="*/ 117143 w 2311021"/>
              <a:gd name="connsiteY21" fmla="*/ 1063673 h 3089228"/>
              <a:gd name="connsiteX22" fmla="*/ 335507 w 2311021"/>
              <a:gd name="connsiteY22" fmla="*/ 749774 h 3089228"/>
              <a:gd name="connsiteX23" fmla="*/ 349155 w 2311021"/>
              <a:gd name="connsiteY23" fmla="*/ 422228 h 3089228"/>
              <a:gd name="connsiteX24" fmla="*/ 361275 w 2311021"/>
              <a:gd name="connsiteY24" fmla="*/ 225260 h 3089228"/>
              <a:gd name="connsiteX25" fmla="*/ 301745 w 2311021"/>
              <a:gd name="connsiteY25" fmla="*/ 39522 h 3089228"/>
              <a:gd name="connsiteX26" fmla="*/ 344606 w 2311021"/>
              <a:gd name="connsiteY26" fmla="*/ 1422 h 3089228"/>
              <a:gd name="connsiteX27" fmla="*/ 1494430 w 2311021"/>
              <a:gd name="connsiteY27" fmla="*/ 30992 h 3089228"/>
              <a:gd name="connsiteX28" fmla="*/ 2000534 w 2311021"/>
              <a:gd name="connsiteY28" fmla="*/ 12795 h 3089228"/>
              <a:gd name="connsiteX0" fmla="*/ 2000534 w 2311021"/>
              <a:gd name="connsiteY0" fmla="*/ 12795 h 3089228"/>
              <a:gd name="connsiteX1" fmla="*/ 2007358 w 2311021"/>
              <a:gd name="connsiteY1" fmla="*/ 67386 h 3089228"/>
              <a:gd name="connsiteX2" fmla="*/ 1952767 w 2311021"/>
              <a:gd name="connsiteY2" fmla="*/ 149273 h 3089228"/>
              <a:gd name="connsiteX3" fmla="*/ 1952767 w 2311021"/>
              <a:gd name="connsiteY3" fmla="*/ 319870 h 3089228"/>
              <a:gd name="connsiteX4" fmla="*/ 1945943 w 2311021"/>
              <a:gd name="connsiteY4" fmla="*/ 579177 h 3089228"/>
              <a:gd name="connsiteX5" fmla="*/ 2000534 w 2311021"/>
              <a:gd name="connsiteY5" fmla="*/ 804365 h 3089228"/>
              <a:gd name="connsiteX6" fmla="*/ 2150660 w 2311021"/>
              <a:gd name="connsiteY6" fmla="*/ 1043201 h 3089228"/>
              <a:gd name="connsiteX7" fmla="*/ 2253018 w 2311021"/>
              <a:gd name="connsiteY7" fmla="*/ 1193326 h 3089228"/>
              <a:gd name="connsiteX8" fmla="*/ 2307609 w 2311021"/>
              <a:gd name="connsiteY8" fmla="*/ 1363923 h 3089228"/>
              <a:gd name="connsiteX9" fmla="*/ 2273490 w 2311021"/>
              <a:gd name="connsiteY9" fmla="*/ 1657350 h 3089228"/>
              <a:gd name="connsiteX10" fmla="*/ 2130188 w 2311021"/>
              <a:gd name="connsiteY10" fmla="*/ 2032664 h 3089228"/>
              <a:gd name="connsiteX11" fmla="*/ 1864057 w 2311021"/>
              <a:gd name="connsiteY11" fmla="*/ 2571750 h 3089228"/>
              <a:gd name="connsiteX12" fmla="*/ 1604749 w 2311021"/>
              <a:gd name="connsiteY12" fmla="*/ 3015303 h 3089228"/>
              <a:gd name="connsiteX13" fmla="*/ 1338618 w 2311021"/>
              <a:gd name="connsiteY13" fmla="*/ 3015303 h 3089228"/>
              <a:gd name="connsiteX14" fmla="*/ 963305 w 2311021"/>
              <a:gd name="connsiteY14" fmla="*/ 3015303 h 3089228"/>
              <a:gd name="connsiteX15" fmla="*/ 656230 w 2311021"/>
              <a:gd name="connsiteY15" fmla="*/ 2988007 h 3089228"/>
              <a:gd name="connsiteX16" fmla="*/ 533400 w 2311021"/>
              <a:gd name="connsiteY16" fmla="*/ 2708228 h 3089228"/>
              <a:gd name="connsiteX17" fmla="*/ 315036 w 2311021"/>
              <a:gd name="connsiteY17" fmla="*/ 2291971 h 3089228"/>
              <a:gd name="connsiteX18" fmla="*/ 137615 w 2311021"/>
              <a:gd name="connsiteY18" fmla="*/ 1909834 h 3089228"/>
              <a:gd name="connsiteX19" fmla="*/ 28433 w 2311021"/>
              <a:gd name="connsiteY19" fmla="*/ 1575464 h 3089228"/>
              <a:gd name="connsiteX20" fmla="*/ 14785 w 2311021"/>
              <a:gd name="connsiteY20" fmla="*/ 1295685 h 3089228"/>
              <a:gd name="connsiteX21" fmla="*/ 117143 w 2311021"/>
              <a:gd name="connsiteY21" fmla="*/ 1063673 h 3089228"/>
              <a:gd name="connsiteX22" fmla="*/ 335507 w 2311021"/>
              <a:gd name="connsiteY22" fmla="*/ 749774 h 3089228"/>
              <a:gd name="connsiteX23" fmla="*/ 349155 w 2311021"/>
              <a:gd name="connsiteY23" fmla="*/ 422228 h 3089228"/>
              <a:gd name="connsiteX24" fmla="*/ 361275 w 2311021"/>
              <a:gd name="connsiteY24" fmla="*/ 225260 h 3089228"/>
              <a:gd name="connsiteX25" fmla="*/ 301745 w 2311021"/>
              <a:gd name="connsiteY25" fmla="*/ 39522 h 3089228"/>
              <a:gd name="connsiteX26" fmla="*/ 344606 w 2311021"/>
              <a:gd name="connsiteY26" fmla="*/ 1422 h 3089228"/>
              <a:gd name="connsiteX27" fmla="*/ 1494430 w 2311021"/>
              <a:gd name="connsiteY27" fmla="*/ 30992 h 3089228"/>
              <a:gd name="connsiteX28" fmla="*/ 2000534 w 2311021"/>
              <a:gd name="connsiteY28" fmla="*/ 12795 h 3089228"/>
              <a:gd name="connsiteX0" fmla="*/ 2000534 w 2311021"/>
              <a:gd name="connsiteY0" fmla="*/ 12795 h 3089228"/>
              <a:gd name="connsiteX1" fmla="*/ 2007358 w 2311021"/>
              <a:gd name="connsiteY1" fmla="*/ 67386 h 3089228"/>
              <a:gd name="connsiteX2" fmla="*/ 1952767 w 2311021"/>
              <a:gd name="connsiteY2" fmla="*/ 149273 h 3089228"/>
              <a:gd name="connsiteX3" fmla="*/ 1952767 w 2311021"/>
              <a:gd name="connsiteY3" fmla="*/ 319870 h 3089228"/>
              <a:gd name="connsiteX4" fmla="*/ 1945943 w 2311021"/>
              <a:gd name="connsiteY4" fmla="*/ 579177 h 3089228"/>
              <a:gd name="connsiteX5" fmla="*/ 2000534 w 2311021"/>
              <a:gd name="connsiteY5" fmla="*/ 804365 h 3089228"/>
              <a:gd name="connsiteX6" fmla="*/ 2150660 w 2311021"/>
              <a:gd name="connsiteY6" fmla="*/ 1043201 h 3089228"/>
              <a:gd name="connsiteX7" fmla="*/ 2253018 w 2311021"/>
              <a:gd name="connsiteY7" fmla="*/ 1193326 h 3089228"/>
              <a:gd name="connsiteX8" fmla="*/ 2307609 w 2311021"/>
              <a:gd name="connsiteY8" fmla="*/ 1363923 h 3089228"/>
              <a:gd name="connsiteX9" fmla="*/ 2273490 w 2311021"/>
              <a:gd name="connsiteY9" fmla="*/ 1657350 h 3089228"/>
              <a:gd name="connsiteX10" fmla="*/ 2130188 w 2311021"/>
              <a:gd name="connsiteY10" fmla="*/ 2032664 h 3089228"/>
              <a:gd name="connsiteX11" fmla="*/ 1864057 w 2311021"/>
              <a:gd name="connsiteY11" fmla="*/ 2571750 h 3089228"/>
              <a:gd name="connsiteX12" fmla="*/ 1604749 w 2311021"/>
              <a:gd name="connsiteY12" fmla="*/ 3015303 h 3089228"/>
              <a:gd name="connsiteX13" fmla="*/ 1338618 w 2311021"/>
              <a:gd name="connsiteY13" fmla="*/ 3015303 h 3089228"/>
              <a:gd name="connsiteX14" fmla="*/ 963305 w 2311021"/>
              <a:gd name="connsiteY14" fmla="*/ 3015303 h 3089228"/>
              <a:gd name="connsiteX15" fmla="*/ 656230 w 2311021"/>
              <a:gd name="connsiteY15" fmla="*/ 2988007 h 3089228"/>
              <a:gd name="connsiteX16" fmla="*/ 533400 w 2311021"/>
              <a:gd name="connsiteY16" fmla="*/ 2708228 h 3089228"/>
              <a:gd name="connsiteX17" fmla="*/ 315036 w 2311021"/>
              <a:gd name="connsiteY17" fmla="*/ 2291971 h 3089228"/>
              <a:gd name="connsiteX18" fmla="*/ 137615 w 2311021"/>
              <a:gd name="connsiteY18" fmla="*/ 1909834 h 3089228"/>
              <a:gd name="connsiteX19" fmla="*/ 28433 w 2311021"/>
              <a:gd name="connsiteY19" fmla="*/ 1575464 h 3089228"/>
              <a:gd name="connsiteX20" fmla="*/ 14785 w 2311021"/>
              <a:gd name="connsiteY20" fmla="*/ 1295685 h 3089228"/>
              <a:gd name="connsiteX21" fmla="*/ 117143 w 2311021"/>
              <a:gd name="connsiteY21" fmla="*/ 1063673 h 3089228"/>
              <a:gd name="connsiteX22" fmla="*/ 335507 w 2311021"/>
              <a:gd name="connsiteY22" fmla="*/ 749774 h 3089228"/>
              <a:gd name="connsiteX23" fmla="*/ 349155 w 2311021"/>
              <a:gd name="connsiteY23" fmla="*/ 422228 h 3089228"/>
              <a:gd name="connsiteX24" fmla="*/ 361275 w 2311021"/>
              <a:gd name="connsiteY24" fmla="*/ 225260 h 3089228"/>
              <a:gd name="connsiteX25" fmla="*/ 301745 w 2311021"/>
              <a:gd name="connsiteY25" fmla="*/ 39522 h 3089228"/>
              <a:gd name="connsiteX26" fmla="*/ 344606 w 2311021"/>
              <a:gd name="connsiteY26" fmla="*/ 1422 h 3089228"/>
              <a:gd name="connsiteX27" fmla="*/ 1494430 w 2311021"/>
              <a:gd name="connsiteY27" fmla="*/ 30992 h 3089228"/>
              <a:gd name="connsiteX28" fmla="*/ 2000534 w 2311021"/>
              <a:gd name="connsiteY28" fmla="*/ 12795 h 3089228"/>
              <a:gd name="connsiteX0" fmla="*/ 2000534 w 2311021"/>
              <a:gd name="connsiteY0" fmla="*/ 12795 h 3089228"/>
              <a:gd name="connsiteX1" fmla="*/ 2007358 w 2311021"/>
              <a:gd name="connsiteY1" fmla="*/ 67386 h 3089228"/>
              <a:gd name="connsiteX2" fmla="*/ 1952767 w 2311021"/>
              <a:gd name="connsiteY2" fmla="*/ 149273 h 3089228"/>
              <a:gd name="connsiteX3" fmla="*/ 1952767 w 2311021"/>
              <a:gd name="connsiteY3" fmla="*/ 319870 h 3089228"/>
              <a:gd name="connsiteX4" fmla="*/ 1945943 w 2311021"/>
              <a:gd name="connsiteY4" fmla="*/ 579177 h 3089228"/>
              <a:gd name="connsiteX5" fmla="*/ 2000534 w 2311021"/>
              <a:gd name="connsiteY5" fmla="*/ 804365 h 3089228"/>
              <a:gd name="connsiteX6" fmla="*/ 2150660 w 2311021"/>
              <a:gd name="connsiteY6" fmla="*/ 1043201 h 3089228"/>
              <a:gd name="connsiteX7" fmla="*/ 2253018 w 2311021"/>
              <a:gd name="connsiteY7" fmla="*/ 1193326 h 3089228"/>
              <a:gd name="connsiteX8" fmla="*/ 2307609 w 2311021"/>
              <a:gd name="connsiteY8" fmla="*/ 1363923 h 3089228"/>
              <a:gd name="connsiteX9" fmla="*/ 2273490 w 2311021"/>
              <a:gd name="connsiteY9" fmla="*/ 1657350 h 3089228"/>
              <a:gd name="connsiteX10" fmla="*/ 2130188 w 2311021"/>
              <a:gd name="connsiteY10" fmla="*/ 2032664 h 3089228"/>
              <a:gd name="connsiteX11" fmla="*/ 1864057 w 2311021"/>
              <a:gd name="connsiteY11" fmla="*/ 2571750 h 3089228"/>
              <a:gd name="connsiteX12" fmla="*/ 1604749 w 2311021"/>
              <a:gd name="connsiteY12" fmla="*/ 3015303 h 3089228"/>
              <a:gd name="connsiteX13" fmla="*/ 1338618 w 2311021"/>
              <a:gd name="connsiteY13" fmla="*/ 3015303 h 3089228"/>
              <a:gd name="connsiteX14" fmla="*/ 963305 w 2311021"/>
              <a:gd name="connsiteY14" fmla="*/ 3015303 h 3089228"/>
              <a:gd name="connsiteX15" fmla="*/ 656230 w 2311021"/>
              <a:gd name="connsiteY15" fmla="*/ 2988007 h 3089228"/>
              <a:gd name="connsiteX16" fmla="*/ 533400 w 2311021"/>
              <a:gd name="connsiteY16" fmla="*/ 2708228 h 3089228"/>
              <a:gd name="connsiteX17" fmla="*/ 315036 w 2311021"/>
              <a:gd name="connsiteY17" fmla="*/ 2291971 h 3089228"/>
              <a:gd name="connsiteX18" fmla="*/ 137615 w 2311021"/>
              <a:gd name="connsiteY18" fmla="*/ 1909834 h 3089228"/>
              <a:gd name="connsiteX19" fmla="*/ 28433 w 2311021"/>
              <a:gd name="connsiteY19" fmla="*/ 1575464 h 3089228"/>
              <a:gd name="connsiteX20" fmla="*/ 14785 w 2311021"/>
              <a:gd name="connsiteY20" fmla="*/ 1295685 h 3089228"/>
              <a:gd name="connsiteX21" fmla="*/ 117143 w 2311021"/>
              <a:gd name="connsiteY21" fmla="*/ 1063673 h 3089228"/>
              <a:gd name="connsiteX22" fmla="*/ 335507 w 2311021"/>
              <a:gd name="connsiteY22" fmla="*/ 749774 h 3089228"/>
              <a:gd name="connsiteX23" fmla="*/ 349155 w 2311021"/>
              <a:gd name="connsiteY23" fmla="*/ 422228 h 3089228"/>
              <a:gd name="connsiteX24" fmla="*/ 361275 w 2311021"/>
              <a:gd name="connsiteY24" fmla="*/ 225260 h 3089228"/>
              <a:gd name="connsiteX25" fmla="*/ 294601 w 2311021"/>
              <a:gd name="connsiteY25" fmla="*/ 39522 h 3089228"/>
              <a:gd name="connsiteX26" fmla="*/ 344606 w 2311021"/>
              <a:gd name="connsiteY26" fmla="*/ 1422 h 3089228"/>
              <a:gd name="connsiteX27" fmla="*/ 1494430 w 2311021"/>
              <a:gd name="connsiteY27" fmla="*/ 30992 h 3089228"/>
              <a:gd name="connsiteX28" fmla="*/ 2000534 w 2311021"/>
              <a:gd name="connsiteY28" fmla="*/ 12795 h 3089228"/>
              <a:gd name="connsiteX0" fmla="*/ 2000534 w 2311021"/>
              <a:gd name="connsiteY0" fmla="*/ 31845 h 3108278"/>
              <a:gd name="connsiteX1" fmla="*/ 2007358 w 2311021"/>
              <a:gd name="connsiteY1" fmla="*/ 86436 h 3108278"/>
              <a:gd name="connsiteX2" fmla="*/ 1952767 w 2311021"/>
              <a:gd name="connsiteY2" fmla="*/ 168323 h 3108278"/>
              <a:gd name="connsiteX3" fmla="*/ 1952767 w 2311021"/>
              <a:gd name="connsiteY3" fmla="*/ 338920 h 3108278"/>
              <a:gd name="connsiteX4" fmla="*/ 1945943 w 2311021"/>
              <a:gd name="connsiteY4" fmla="*/ 598227 h 3108278"/>
              <a:gd name="connsiteX5" fmla="*/ 2000534 w 2311021"/>
              <a:gd name="connsiteY5" fmla="*/ 823415 h 3108278"/>
              <a:gd name="connsiteX6" fmla="*/ 2150660 w 2311021"/>
              <a:gd name="connsiteY6" fmla="*/ 1062251 h 3108278"/>
              <a:gd name="connsiteX7" fmla="*/ 2253018 w 2311021"/>
              <a:gd name="connsiteY7" fmla="*/ 1212376 h 3108278"/>
              <a:gd name="connsiteX8" fmla="*/ 2307609 w 2311021"/>
              <a:gd name="connsiteY8" fmla="*/ 1382973 h 3108278"/>
              <a:gd name="connsiteX9" fmla="*/ 2273490 w 2311021"/>
              <a:gd name="connsiteY9" fmla="*/ 1676400 h 3108278"/>
              <a:gd name="connsiteX10" fmla="*/ 2130188 w 2311021"/>
              <a:gd name="connsiteY10" fmla="*/ 2051714 h 3108278"/>
              <a:gd name="connsiteX11" fmla="*/ 1864057 w 2311021"/>
              <a:gd name="connsiteY11" fmla="*/ 2590800 h 3108278"/>
              <a:gd name="connsiteX12" fmla="*/ 1604749 w 2311021"/>
              <a:gd name="connsiteY12" fmla="*/ 3034353 h 3108278"/>
              <a:gd name="connsiteX13" fmla="*/ 1338618 w 2311021"/>
              <a:gd name="connsiteY13" fmla="*/ 3034353 h 3108278"/>
              <a:gd name="connsiteX14" fmla="*/ 963305 w 2311021"/>
              <a:gd name="connsiteY14" fmla="*/ 3034353 h 3108278"/>
              <a:gd name="connsiteX15" fmla="*/ 656230 w 2311021"/>
              <a:gd name="connsiteY15" fmla="*/ 3007057 h 3108278"/>
              <a:gd name="connsiteX16" fmla="*/ 533400 w 2311021"/>
              <a:gd name="connsiteY16" fmla="*/ 2727278 h 3108278"/>
              <a:gd name="connsiteX17" fmla="*/ 315036 w 2311021"/>
              <a:gd name="connsiteY17" fmla="*/ 2311021 h 3108278"/>
              <a:gd name="connsiteX18" fmla="*/ 137615 w 2311021"/>
              <a:gd name="connsiteY18" fmla="*/ 1928884 h 3108278"/>
              <a:gd name="connsiteX19" fmla="*/ 28433 w 2311021"/>
              <a:gd name="connsiteY19" fmla="*/ 1594514 h 3108278"/>
              <a:gd name="connsiteX20" fmla="*/ 14785 w 2311021"/>
              <a:gd name="connsiteY20" fmla="*/ 1314735 h 3108278"/>
              <a:gd name="connsiteX21" fmla="*/ 117143 w 2311021"/>
              <a:gd name="connsiteY21" fmla="*/ 1082723 h 3108278"/>
              <a:gd name="connsiteX22" fmla="*/ 335507 w 2311021"/>
              <a:gd name="connsiteY22" fmla="*/ 768824 h 3108278"/>
              <a:gd name="connsiteX23" fmla="*/ 349155 w 2311021"/>
              <a:gd name="connsiteY23" fmla="*/ 441278 h 3108278"/>
              <a:gd name="connsiteX24" fmla="*/ 361275 w 2311021"/>
              <a:gd name="connsiteY24" fmla="*/ 244310 h 3108278"/>
              <a:gd name="connsiteX25" fmla="*/ 294601 w 2311021"/>
              <a:gd name="connsiteY25" fmla="*/ 58572 h 3108278"/>
              <a:gd name="connsiteX26" fmla="*/ 342225 w 2311021"/>
              <a:gd name="connsiteY26" fmla="*/ 1422 h 3108278"/>
              <a:gd name="connsiteX27" fmla="*/ 1494430 w 2311021"/>
              <a:gd name="connsiteY27" fmla="*/ 50042 h 3108278"/>
              <a:gd name="connsiteX28" fmla="*/ 2000534 w 2311021"/>
              <a:gd name="connsiteY28" fmla="*/ 31845 h 3108278"/>
              <a:gd name="connsiteX0" fmla="*/ 2000534 w 2311021"/>
              <a:gd name="connsiteY0" fmla="*/ 117570 h 3194003"/>
              <a:gd name="connsiteX1" fmla="*/ 2007358 w 2311021"/>
              <a:gd name="connsiteY1" fmla="*/ 172161 h 3194003"/>
              <a:gd name="connsiteX2" fmla="*/ 1952767 w 2311021"/>
              <a:gd name="connsiteY2" fmla="*/ 254048 h 3194003"/>
              <a:gd name="connsiteX3" fmla="*/ 1952767 w 2311021"/>
              <a:gd name="connsiteY3" fmla="*/ 424645 h 3194003"/>
              <a:gd name="connsiteX4" fmla="*/ 1945943 w 2311021"/>
              <a:gd name="connsiteY4" fmla="*/ 683952 h 3194003"/>
              <a:gd name="connsiteX5" fmla="*/ 2000534 w 2311021"/>
              <a:gd name="connsiteY5" fmla="*/ 909140 h 3194003"/>
              <a:gd name="connsiteX6" fmla="*/ 2150660 w 2311021"/>
              <a:gd name="connsiteY6" fmla="*/ 1147976 h 3194003"/>
              <a:gd name="connsiteX7" fmla="*/ 2253018 w 2311021"/>
              <a:gd name="connsiteY7" fmla="*/ 1298101 h 3194003"/>
              <a:gd name="connsiteX8" fmla="*/ 2307609 w 2311021"/>
              <a:gd name="connsiteY8" fmla="*/ 1468698 h 3194003"/>
              <a:gd name="connsiteX9" fmla="*/ 2273490 w 2311021"/>
              <a:gd name="connsiteY9" fmla="*/ 1762125 h 3194003"/>
              <a:gd name="connsiteX10" fmla="*/ 2130188 w 2311021"/>
              <a:gd name="connsiteY10" fmla="*/ 2137439 h 3194003"/>
              <a:gd name="connsiteX11" fmla="*/ 1864057 w 2311021"/>
              <a:gd name="connsiteY11" fmla="*/ 2676525 h 3194003"/>
              <a:gd name="connsiteX12" fmla="*/ 1604749 w 2311021"/>
              <a:gd name="connsiteY12" fmla="*/ 3120078 h 3194003"/>
              <a:gd name="connsiteX13" fmla="*/ 1338618 w 2311021"/>
              <a:gd name="connsiteY13" fmla="*/ 3120078 h 3194003"/>
              <a:gd name="connsiteX14" fmla="*/ 963305 w 2311021"/>
              <a:gd name="connsiteY14" fmla="*/ 3120078 h 3194003"/>
              <a:gd name="connsiteX15" fmla="*/ 656230 w 2311021"/>
              <a:gd name="connsiteY15" fmla="*/ 3092782 h 3194003"/>
              <a:gd name="connsiteX16" fmla="*/ 533400 w 2311021"/>
              <a:gd name="connsiteY16" fmla="*/ 2813003 h 3194003"/>
              <a:gd name="connsiteX17" fmla="*/ 315036 w 2311021"/>
              <a:gd name="connsiteY17" fmla="*/ 2396746 h 3194003"/>
              <a:gd name="connsiteX18" fmla="*/ 137615 w 2311021"/>
              <a:gd name="connsiteY18" fmla="*/ 2014609 h 3194003"/>
              <a:gd name="connsiteX19" fmla="*/ 28433 w 2311021"/>
              <a:gd name="connsiteY19" fmla="*/ 1680239 h 3194003"/>
              <a:gd name="connsiteX20" fmla="*/ 14785 w 2311021"/>
              <a:gd name="connsiteY20" fmla="*/ 1400460 h 3194003"/>
              <a:gd name="connsiteX21" fmla="*/ 117143 w 2311021"/>
              <a:gd name="connsiteY21" fmla="*/ 1168448 h 3194003"/>
              <a:gd name="connsiteX22" fmla="*/ 335507 w 2311021"/>
              <a:gd name="connsiteY22" fmla="*/ 854549 h 3194003"/>
              <a:gd name="connsiteX23" fmla="*/ 349155 w 2311021"/>
              <a:gd name="connsiteY23" fmla="*/ 527003 h 3194003"/>
              <a:gd name="connsiteX24" fmla="*/ 361275 w 2311021"/>
              <a:gd name="connsiteY24" fmla="*/ 330035 h 3194003"/>
              <a:gd name="connsiteX25" fmla="*/ 294601 w 2311021"/>
              <a:gd name="connsiteY25" fmla="*/ 144297 h 3194003"/>
              <a:gd name="connsiteX26" fmla="*/ 342225 w 2311021"/>
              <a:gd name="connsiteY26" fmla="*/ 87147 h 3194003"/>
              <a:gd name="connsiteX27" fmla="*/ 1494430 w 2311021"/>
              <a:gd name="connsiteY27" fmla="*/ 135767 h 3194003"/>
              <a:gd name="connsiteX28" fmla="*/ 2000534 w 2311021"/>
              <a:gd name="connsiteY28" fmla="*/ 117570 h 3194003"/>
              <a:gd name="connsiteX0" fmla="*/ 2000534 w 2311021"/>
              <a:gd name="connsiteY0" fmla="*/ 117570 h 3194003"/>
              <a:gd name="connsiteX1" fmla="*/ 2007358 w 2311021"/>
              <a:gd name="connsiteY1" fmla="*/ 172161 h 3194003"/>
              <a:gd name="connsiteX2" fmla="*/ 1952767 w 2311021"/>
              <a:gd name="connsiteY2" fmla="*/ 254048 h 3194003"/>
              <a:gd name="connsiteX3" fmla="*/ 1952767 w 2311021"/>
              <a:gd name="connsiteY3" fmla="*/ 424645 h 3194003"/>
              <a:gd name="connsiteX4" fmla="*/ 1945943 w 2311021"/>
              <a:gd name="connsiteY4" fmla="*/ 683952 h 3194003"/>
              <a:gd name="connsiteX5" fmla="*/ 2000534 w 2311021"/>
              <a:gd name="connsiteY5" fmla="*/ 909140 h 3194003"/>
              <a:gd name="connsiteX6" fmla="*/ 2150660 w 2311021"/>
              <a:gd name="connsiteY6" fmla="*/ 1147976 h 3194003"/>
              <a:gd name="connsiteX7" fmla="*/ 2253018 w 2311021"/>
              <a:gd name="connsiteY7" fmla="*/ 1298101 h 3194003"/>
              <a:gd name="connsiteX8" fmla="*/ 2307609 w 2311021"/>
              <a:gd name="connsiteY8" fmla="*/ 1468698 h 3194003"/>
              <a:gd name="connsiteX9" fmla="*/ 2273490 w 2311021"/>
              <a:gd name="connsiteY9" fmla="*/ 1762125 h 3194003"/>
              <a:gd name="connsiteX10" fmla="*/ 2130188 w 2311021"/>
              <a:gd name="connsiteY10" fmla="*/ 2137439 h 3194003"/>
              <a:gd name="connsiteX11" fmla="*/ 1864057 w 2311021"/>
              <a:gd name="connsiteY11" fmla="*/ 2676525 h 3194003"/>
              <a:gd name="connsiteX12" fmla="*/ 1604749 w 2311021"/>
              <a:gd name="connsiteY12" fmla="*/ 3120078 h 3194003"/>
              <a:gd name="connsiteX13" fmla="*/ 1338618 w 2311021"/>
              <a:gd name="connsiteY13" fmla="*/ 3120078 h 3194003"/>
              <a:gd name="connsiteX14" fmla="*/ 963305 w 2311021"/>
              <a:gd name="connsiteY14" fmla="*/ 3120078 h 3194003"/>
              <a:gd name="connsiteX15" fmla="*/ 656230 w 2311021"/>
              <a:gd name="connsiteY15" fmla="*/ 3092782 h 3194003"/>
              <a:gd name="connsiteX16" fmla="*/ 533400 w 2311021"/>
              <a:gd name="connsiteY16" fmla="*/ 2813003 h 3194003"/>
              <a:gd name="connsiteX17" fmla="*/ 315036 w 2311021"/>
              <a:gd name="connsiteY17" fmla="*/ 2396746 h 3194003"/>
              <a:gd name="connsiteX18" fmla="*/ 137615 w 2311021"/>
              <a:gd name="connsiteY18" fmla="*/ 2014609 h 3194003"/>
              <a:gd name="connsiteX19" fmla="*/ 28433 w 2311021"/>
              <a:gd name="connsiteY19" fmla="*/ 1680239 h 3194003"/>
              <a:gd name="connsiteX20" fmla="*/ 14785 w 2311021"/>
              <a:gd name="connsiteY20" fmla="*/ 1400460 h 3194003"/>
              <a:gd name="connsiteX21" fmla="*/ 117143 w 2311021"/>
              <a:gd name="connsiteY21" fmla="*/ 1168448 h 3194003"/>
              <a:gd name="connsiteX22" fmla="*/ 335507 w 2311021"/>
              <a:gd name="connsiteY22" fmla="*/ 854549 h 3194003"/>
              <a:gd name="connsiteX23" fmla="*/ 349155 w 2311021"/>
              <a:gd name="connsiteY23" fmla="*/ 527003 h 3194003"/>
              <a:gd name="connsiteX24" fmla="*/ 361275 w 2311021"/>
              <a:gd name="connsiteY24" fmla="*/ 330035 h 3194003"/>
              <a:gd name="connsiteX25" fmla="*/ 294601 w 2311021"/>
              <a:gd name="connsiteY25" fmla="*/ 144297 h 3194003"/>
              <a:gd name="connsiteX26" fmla="*/ 342225 w 2311021"/>
              <a:gd name="connsiteY26" fmla="*/ 87147 h 3194003"/>
              <a:gd name="connsiteX27" fmla="*/ 1494430 w 2311021"/>
              <a:gd name="connsiteY27" fmla="*/ 135767 h 3194003"/>
              <a:gd name="connsiteX28" fmla="*/ 2000534 w 2311021"/>
              <a:gd name="connsiteY28" fmla="*/ 117570 h 3194003"/>
              <a:gd name="connsiteX0" fmla="*/ 2000534 w 2311021"/>
              <a:gd name="connsiteY0" fmla="*/ 30423 h 3106856"/>
              <a:gd name="connsiteX1" fmla="*/ 2007358 w 2311021"/>
              <a:gd name="connsiteY1" fmla="*/ 85014 h 3106856"/>
              <a:gd name="connsiteX2" fmla="*/ 1952767 w 2311021"/>
              <a:gd name="connsiteY2" fmla="*/ 166901 h 3106856"/>
              <a:gd name="connsiteX3" fmla="*/ 1952767 w 2311021"/>
              <a:gd name="connsiteY3" fmla="*/ 337498 h 3106856"/>
              <a:gd name="connsiteX4" fmla="*/ 1945943 w 2311021"/>
              <a:gd name="connsiteY4" fmla="*/ 596805 h 3106856"/>
              <a:gd name="connsiteX5" fmla="*/ 2000534 w 2311021"/>
              <a:gd name="connsiteY5" fmla="*/ 821993 h 3106856"/>
              <a:gd name="connsiteX6" fmla="*/ 2150660 w 2311021"/>
              <a:gd name="connsiteY6" fmla="*/ 1060829 h 3106856"/>
              <a:gd name="connsiteX7" fmla="*/ 2253018 w 2311021"/>
              <a:gd name="connsiteY7" fmla="*/ 1210954 h 3106856"/>
              <a:gd name="connsiteX8" fmla="*/ 2307609 w 2311021"/>
              <a:gd name="connsiteY8" fmla="*/ 1381551 h 3106856"/>
              <a:gd name="connsiteX9" fmla="*/ 2273490 w 2311021"/>
              <a:gd name="connsiteY9" fmla="*/ 1674978 h 3106856"/>
              <a:gd name="connsiteX10" fmla="*/ 2130188 w 2311021"/>
              <a:gd name="connsiteY10" fmla="*/ 2050292 h 3106856"/>
              <a:gd name="connsiteX11" fmla="*/ 1864057 w 2311021"/>
              <a:gd name="connsiteY11" fmla="*/ 2589378 h 3106856"/>
              <a:gd name="connsiteX12" fmla="*/ 1604749 w 2311021"/>
              <a:gd name="connsiteY12" fmla="*/ 3032931 h 3106856"/>
              <a:gd name="connsiteX13" fmla="*/ 1338618 w 2311021"/>
              <a:gd name="connsiteY13" fmla="*/ 3032931 h 3106856"/>
              <a:gd name="connsiteX14" fmla="*/ 963305 w 2311021"/>
              <a:gd name="connsiteY14" fmla="*/ 3032931 h 3106856"/>
              <a:gd name="connsiteX15" fmla="*/ 656230 w 2311021"/>
              <a:gd name="connsiteY15" fmla="*/ 3005635 h 3106856"/>
              <a:gd name="connsiteX16" fmla="*/ 533400 w 2311021"/>
              <a:gd name="connsiteY16" fmla="*/ 2725856 h 3106856"/>
              <a:gd name="connsiteX17" fmla="*/ 315036 w 2311021"/>
              <a:gd name="connsiteY17" fmla="*/ 2309599 h 3106856"/>
              <a:gd name="connsiteX18" fmla="*/ 137615 w 2311021"/>
              <a:gd name="connsiteY18" fmla="*/ 1927462 h 3106856"/>
              <a:gd name="connsiteX19" fmla="*/ 28433 w 2311021"/>
              <a:gd name="connsiteY19" fmla="*/ 1593092 h 3106856"/>
              <a:gd name="connsiteX20" fmla="*/ 14785 w 2311021"/>
              <a:gd name="connsiteY20" fmla="*/ 1313313 h 3106856"/>
              <a:gd name="connsiteX21" fmla="*/ 117143 w 2311021"/>
              <a:gd name="connsiteY21" fmla="*/ 1081301 h 3106856"/>
              <a:gd name="connsiteX22" fmla="*/ 335507 w 2311021"/>
              <a:gd name="connsiteY22" fmla="*/ 767402 h 3106856"/>
              <a:gd name="connsiteX23" fmla="*/ 349155 w 2311021"/>
              <a:gd name="connsiteY23" fmla="*/ 439856 h 3106856"/>
              <a:gd name="connsiteX24" fmla="*/ 361275 w 2311021"/>
              <a:gd name="connsiteY24" fmla="*/ 242888 h 3106856"/>
              <a:gd name="connsiteX25" fmla="*/ 294601 w 2311021"/>
              <a:gd name="connsiteY25" fmla="*/ 57150 h 3106856"/>
              <a:gd name="connsiteX26" fmla="*/ 342225 w 2311021"/>
              <a:gd name="connsiteY26" fmla="*/ 0 h 3106856"/>
              <a:gd name="connsiteX27" fmla="*/ 1494430 w 2311021"/>
              <a:gd name="connsiteY27" fmla="*/ 48620 h 3106856"/>
              <a:gd name="connsiteX28" fmla="*/ 2000534 w 2311021"/>
              <a:gd name="connsiteY28" fmla="*/ 30423 h 3106856"/>
              <a:gd name="connsiteX0" fmla="*/ 2000534 w 2311021"/>
              <a:gd name="connsiteY0" fmla="*/ 13754 h 3090187"/>
              <a:gd name="connsiteX1" fmla="*/ 2007358 w 2311021"/>
              <a:gd name="connsiteY1" fmla="*/ 68345 h 3090187"/>
              <a:gd name="connsiteX2" fmla="*/ 1952767 w 2311021"/>
              <a:gd name="connsiteY2" fmla="*/ 150232 h 3090187"/>
              <a:gd name="connsiteX3" fmla="*/ 1952767 w 2311021"/>
              <a:gd name="connsiteY3" fmla="*/ 320829 h 3090187"/>
              <a:gd name="connsiteX4" fmla="*/ 1945943 w 2311021"/>
              <a:gd name="connsiteY4" fmla="*/ 580136 h 3090187"/>
              <a:gd name="connsiteX5" fmla="*/ 2000534 w 2311021"/>
              <a:gd name="connsiteY5" fmla="*/ 805324 h 3090187"/>
              <a:gd name="connsiteX6" fmla="*/ 2150660 w 2311021"/>
              <a:gd name="connsiteY6" fmla="*/ 1044160 h 3090187"/>
              <a:gd name="connsiteX7" fmla="*/ 2253018 w 2311021"/>
              <a:gd name="connsiteY7" fmla="*/ 1194285 h 3090187"/>
              <a:gd name="connsiteX8" fmla="*/ 2307609 w 2311021"/>
              <a:gd name="connsiteY8" fmla="*/ 1364882 h 3090187"/>
              <a:gd name="connsiteX9" fmla="*/ 2273490 w 2311021"/>
              <a:gd name="connsiteY9" fmla="*/ 1658309 h 3090187"/>
              <a:gd name="connsiteX10" fmla="*/ 2130188 w 2311021"/>
              <a:gd name="connsiteY10" fmla="*/ 2033623 h 3090187"/>
              <a:gd name="connsiteX11" fmla="*/ 1864057 w 2311021"/>
              <a:gd name="connsiteY11" fmla="*/ 2572709 h 3090187"/>
              <a:gd name="connsiteX12" fmla="*/ 1604749 w 2311021"/>
              <a:gd name="connsiteY12" fmla="*/ 3016262 h 3090187"/>
              <a:gd name="connsiteX13" fmla="*/ 1338618 w 2311021"/>
              <a:gd name="connsiteY13" fmla="*/ 3016262 h 3090187"/>
              <a:gd name="connsiteX14" fmla="*/ 963305 w 2311021"/>
              <a:gd name="connsiteY14" fmla="*/ 3016262 h 3090187"/>
              <a:gd name="connsiteX15" fmla="*/ 656230 w 2311021"/>
              <a:gd name="connsiteY15" fmla="*/ 2988966 h 3090187"/>
              <a:gd name="connsiteX16" fmla="*/ 533400 w 2311021"/>
              <a:gd name="connsiteY16" fmla="*/ 2709187 h 3090187"/>
              <a:gd name="connsiteX17" fmla="*/ 315036 w 2311021"/>
              <a:gd name="connsiteY17" fmla="*/ 2292930 h 3090187"/>
              <a:gd name="connsiteX18" fmla="*/ 137615 w 2311021"/>
              <a:gd name="connsiteY18" fmla="*/ 1910793 h 3090187"/>
              <a:gd name="connsiteX19" fmla="*/ 28433 w 2311021"/>
              <a:gd name="connsiteY19" fmla="*/ 1576423 h 3090187"/>
              <a:gd name="connsiteX20" fmla="*/ 14785 w 2311021"/>
              <a:gd name="connsiteY20" fmla="*/ 1296644 h 3090187"/>
              <a:gd name="connsiteX21" fmla="*/ 117143 w 2311021"/>
              <a:gd name="connsiteY21" fmla="*/ 1064632 h 3090187"/>
              <a:gd name="connsiteX22" fmla="*/ 335507 w 2311021"/>
              <a:gd name="connsiteY22" fmla="*/ 750733 h 3090187"/>
              <a:gd name="connsiteX23" fmla="*/ 349155 w 2311021"/>
              <a:gd name="connsiteY23" fmla="*/ 423187 h 3090187"/>
              <a:gd name="connsiteX24" fmla="*/ 361275 w 2311021"/>
              <a:gd name="connsiteY24" fmla="*/ 226219 h 3090187"/>
              <a:gd name="connsiteX25" fmla="*/ 294601 w 2311021"/>
              <a:gd name="connsiteY25" fmla="*/ 40481 h 3090187"/>
              <a:gd name="connsiteX26" fmla="*/ 401756 w 2311021"/>
              <a:gd name="connsiteY26" fmla="*/ 0 h 3090187"/>
              <a:gd name="connsiteX27" fmla="*/ 1494430 w 2311021"/>
              <a:gd name="connsiteY27" fmla="*/ 31951 h 3090187"/>
              <a:gd name="connsiteX28" fmla="*/ 2000534 w 2311021"/>
              <a:gd name="connsiteY28" fmla="*/ 13754 h 3090187"/>
              <a:gd name="connsiteX0" fmla="*/ 2000534 w 2311021"/>
              <a:gd name="connsiteY0" fmla="*/ 13754 h 3090187"/>
              <a:gd name="connsiteX1" fmla="*/ 2007358 w 2311021"/>
              <a:gd name="connsiteY1" fmla="*/ 68345 h 3090187"/>
              <a:gd name="connsiteX2" fmla="*/ 1952767 w 2311021"/>
              <a:gd name="connsiteY2" fmla="*/ 150232 h 3090187"/>
              <a:gd name="connsiteX3" fmla="*/ 1952767 w 2311021"/>
              <a:gd name="connsiteY3" fmla="*/ 320829 h 3090187"/>
              <a:gd name="connsiteX4" fmla="*/ 1945943 w 2311021"/>
              <a:gd name="connsiteY4" fmla="*/ 580136 h 3090187"/>
              <a:gd name="connsiteX5" fmla="*/ 2000534 w 2311021"/>
              <a:gd name="connsiteY5" fmla="*/ 805324 h 3090187"/>
              <a:gd name="connsiteX6" fmla="*/ 2150660 w 2311021"/>
              <a:gd name="connsiteY6" fmla="*/ 1044160 h 3090187"/>
              <a:gd name="connsiteX7" fmla="*/ 2253018 w 2311021"/>
              <a:gd name="connsiteY7" fmla="*/ 1194285 h 3090187"/>
              <a:gd name="connsiteX8" fmla="*/ 2307609 w 2311021"/>
              <a:gd name="connsiteY8" fmla="*/ 1364882 h 3090187"/>
              <a:gd name="connsiteX9" fmla="*/ 2273490 w 2311021"/>
              <a:gd name="connsiteY9" fmla="*/ 1658309 h 3090187"/>
              <a:gd name="connsiteX10" fmla="*/ 2130188 w 2311021"/>
              <a:gd name="connsiteY10" fmla="*/ 2033623 h 3090187"/>
              <a:gd name="connsiteX11" fmla="*/ 1864057 w 2311021"/>
              <a:gd name="connsiteY11" fmla="*/ 2572709 h 3090187"/>
              <a:gd name="connsiteX12" fmla="*/ 1604749 w 2311021"/>
              <a:gd name="connsiteY12" fmla="*/ 3016262 h 3090187"/>
              <a:gd name="connsiteX13" fmla="*/ 1338618 w 2311021"/>
              <a:gd name="connsiteY13" fmla="*/ 3016262 h 3090187"/>
              <a:gd name="connsiteX14" fmla="*/ 963305 w 2311021"/>
              <a:gd name="connsiteY14" fmla="*/ 3016262 h 3090187"/>
              <a:gd name="connsiteX15" fmla="*/ 656230 w 2311021"/>
              <a:gd name="connsiteY15" fmla="*/ 2988966 h 3090187"/>
              <a:gd name="connsiteX16" fmla="*/ 533400 w 2311021"/>
              <a:gd name="connsiteY16" fmla="*/ 2709187 h 3090187"/>
              <a:gd name="connsiteX17" fmla="*/ 315036 w 2311021"/>
              <a:gd name="connsiteY17" fmla="*/ 2292930 h 3090187"/>
              <a:gd name="connsiteX18" fmla="*/ 137615 w 2311021"/>
              <a:gd name="connsiteY18" fmla="*/ 1910793 h 3090187"/>
              <a:gd name="connsiteX19" fmla="*/ 28433 w 2311021"/>
              <a:gd name="connsiteY19" fmla="*/ 1576423 h 3090187"/>
              <a:gd name="connsiteX20" fmla="*/ 14785 w 2311021"/>
              <a:gd name="connsiteY20" fmla="*/ 1296644 h 3090187"/>
              <a:gd name="connsiteX21" fmla="*/ 117143 w 2311021"/>
              <a:gd name="connsiteY21" fmla="*/ 1064632 h 3090187"/>
              <a:gd name="connsiteX22" fmla="*/ 335507 w 2311021"/>
              <a:gd name="connsiteY22" fmla="*/ 750733 h 3090187"/>
              <a:gd name="connsiteX23" fmla="*/ 349155 w 2311021"/>
              <a:gd name="connsiteY23" fmla="*/ 423187 h 3090187"/>
              <a:gd name="connsiteX24" fmla="*/ 361275 w 2311021"/>
              <a:gd name="connsiteY24" fmla="*/ 226219 h 3090187"/>
              <a:gd name="connsiteX25" fmla="*/ 294601 w 2311021"/>
              <a:gd name="connsiteY25" fmla="*/ 40481 h 3090187"/>
              <a:gd name="connsiteX26" fmla="*/ 401756 w 2311021"/>
              <a:gd name="connsiteY26" fmla="*/ 0 h 3090187"/>
              <a:gd name="connsiteX27" fmla="*/ 1494430 w 2311021"/>
              <a:gd name="connsiteY27" fmla="*/ 31951 h 3090187"/>
              <a:gd name="connsiteX28" fmla="*/ 2000534 w 2311021"/>
              <a:gd name="connsiteY28" fmla="*/ 13754 h 3090187"/>
              <a:gd name="connsiteX0" fmla="*/ 2000534 w 2311021"/>
              <a:gd name="connsiteY0" fmla="*/ 13754 h 3124305"/>
              <a:gd name="connsiteX1" fmla="*/ 2007358 w 2311021"/>
              <a:gd name="connsiteY1" fmla="*/ 68345 h 3124305"/>
              <a:gd name="connsiteX2" fmla="*/ 1952767 w 2311021"/>
              <a:gd name="connsiteY2" fmla="*/ 150232 h 3124305"/>
              <a:gd name="connsiteX3" fmla="*/ 1952767 w 2311021"/>
              <a:gd name="connsiteY3" fmla="*/ 320829 h 3124305"/>
              <a:gd name="connsiteX4" fmla="*/ 1945943 w 2311021"/>
              <a:gd name="connsiteY4" fmla="*/ 580136 h 3124305"/>
              <a:gd name="connsiteX5" fmla="*/ 2000534 w 2311021"/>
              <a:gd name="connsiteY5" fmla="*/ 805324 h 3124305"/>
              <a:gd name="connsiteX6" fmla="*/ 2150660 w 2311021"/>
              <a:gd name="connsiteY6" fmla="*/ 1044160 h 3124305"/>
              <a:gd name="connsiteX7" fmla="*/ 2253018 w 2311021"/>
              <a:gd name="connsiteY7" fmla="*/ 1194285 h 3124305"/>
              <a:gd name="connsiteX8" fmla="*/ 2307609 w 2311021"/>
              <a:gd name="connsiteY8" fmla="*/ 1364882 h 3124305"/>
              <a:gd name="connsiteX9" fmla="*/ 2273490 w 2311021"/>
              <a:gd name="connsiteY9" fmla="*/ 1658309 h 3124305"/>
              <a:gd name="connsiteX10" fmla="*/ 2130188 w 2311021"/>
              <a:gd name="connsiteY10" fmla="*/ 2033623 h 3124305"/>
              <a:gd name="connsiteX11" fmla="*/ 1864057 w 2311021"/>
              <a:gd name="connsiteY11" fmla="*/ 2572709 h 3124305"/>
              <a:gd name="connsiteX12" fmla="*/ 1563806 w 2311021"/>
              <a:gd name="connsiteY12" fmla="*/ 3050380 h 3124305"/>
              <a:gd name="connsiteX13" fmla="*/ 1338618 w 2311021"/>
              <a:gd name="connsiteY13" fmla="*/ 3016262 h 3124305"/>
              <a:gd name="connsiteX14" fmla="*/ 963305 w 2311021"/>
              <a:gd name="connsiteY14" fmla="*/ 3016262 h 3124305"/>
              <a:gd name="connsiteX15" fmla="*/ 656230 w 2311021"/>
              <a:gd name="connsiteY15" fmla="*/ 2988966 h 3124305"/>
              <a:gd name="connsiteX16" fmla="*/ 533400 w 2311021"/>
              <a:gd name="connsiteY16" fmla="*/ 2709187 h 3124305"/>
              <a:gd name="connsiteX17" fmla="*/ 315036 w 2311021"/>
              <a:gd name="connsiteY17" fmla="*/ 2292930 h 3124305"/>
              <a:gd name="connsiteX18" fmla="*/ 137615 w 2311021"/>
              <a:gd name="connsiteY18" fmla="*/ 1910793 h 3124305"/>
              <a:gd name="connsiteX19" fmla="*/ 28433 w 2311021"/>
              <a:gd name="connsiteY19" fmla="*/ 1576423 h 3124305"/>
              <a:gd name="connsiteX20" fmla="*/ 14785 w 2311021"/>
              <a:gd name="connsiteY20" fmla="*/ 1296644 h 3124305"/>
              <a:gd name="connsiteX21" fmla="*/ 117143 w 2311021"/>
              <a:gd name="connsiteY21" fmla="*/ 1064632 h 3124305"/>
              <a:gd name="connsiteX22" fmla="*/ 335507 w 2311021"/>
              <a:gd name="connsiteY22" fmla="*/ 750733 h 3124305"/>
              <a:gd name="connsiteX23" fmla="*/ 349155 w 2311021"/>
              <a:gd name="connsiteY23" fmla="*/ 423187 h 3124305"/>
              <a:gd name="connsiteX24" fmla="*/ 361275 w 2311021"/>
              <a:gd name="connsiteY24" fmla="*/ 226219 h 3124305"/>
              <a:gd name="connsiteX25" fmla="*/ 294601 w 2311021"/>
              <a:gd name="connsiteY25" fmla="*/ 40481 h 3124305"/>
              <a:gd name="connsiteX26" fmla="*/ 401756 w 2311021"/>
              <a:gd name="connsiteY26" fmla="*/ 0 h 3124305"/>
              <a:gd name="connsiteX27" fmla="*/ 1494430 w 2311021"/>
              <a:gd name="connsiteY27" fmla="*/ 31951 h 3124305"/>
              <a:gd name="connsiteX28" fmla="*/ 2000534 w 2311021"/>
              <a:gd name="connsiteY28" fmla="*/ 13754 h 3124305"/>
              <a:gd name="connsiteX0" fmla="*/ 2000534 w 2311021"/>
              <a:gd name="connsiteY0" fmla="*/ 13754 h 3048105"/>
              <a:gd name="connsiteX1" fmla="*/ 2007358 w 2311021"/>
              <a:gd name="connsiteY1" fmla="*/ 68345 h 3048105"/>
              <a:gd name="connsiteX2" fmla="*/ 1952767 w 2311021"/>
              <a:gd name="connsiteY2" fmla="*/ 150232 h 3048105"/>
              <a:gd name="connsiteX3" fmla="*/ 1952767 w 2311021"/>
              <a:gd name="connsiteY3" fmla="*/ 320829 h 3048105"/>
              <a:gd name="connsiteX4" fmla="*/ 1945943 w 2311021"/>
              <a:gd name="connsiteY4" fmla="*/ 580136 h 3048105"/>
              <a:gd name="connsiteX5" fmla="*/ 2000534 w 2311021"/>
              <a:gd name="connsiteY5" fmla="*/ 805324 h 3048105"/>
              <a:gd name="connsiteX6" fmla="*/ 2150660 w 2311021"/>
              <a:gd name="connsiteY6" fmla="*/ 1044160 h 3048105"/>
              <a:gd name="connsiteX7" fmla="*/ 2253018 w 2311021"/>
              <a:gd name="connsiteY7" fmla="*/ 1194285 h 3048105"/>
              <a:gd name="connsiteX8" fmla="*/ 2307609 w 2311021"/>
              <a:gd name="connsiteY8" fmla="*/ 1364882 h 3048105"/>
              <a:gd name="connsiteX9" fmla="*/ 2273490 w 2311021"/>
              <a:gd name="connsiteY9" fmla="*/ 1658309 h 3048105"/>
              <a:gd name="connsiteX10" fmla="*/ 2130188 w 2311021"/>
              <a:gd name="connsiteY10" fmla="*/ 2033623 h 3048105"/>
              <a:gd name="connsiteX11" fmla="*/ 1864057 w 2311021"/>
              <a:gd name="connsiteY11" fmla="*/ 2572709 h 3048105"/>
              <a:gd name="connsiteX12" fmla="*/ 1635243 w 2311021"/>
              <a:gd name="connsiteY12" fmla="*/ 2974180 h 3048105"/>
              <a:gd name="connsiteX13" fmla="*/ 1338618 w 2311021"/>
              <a:gd name="connsiteY13" fmla="*/ 3016262 h 3048105"/>
              <a:gd name="connsiteX14" fmla="*/ 963305 w 2311021"/>
              <a:gd name="connsiteY14" fmla="*/ 3016262 h 3048105"/>
              <a:gd name="connsiteX15" fmla="*/ 656230 w 2311021"/>
              <a:gd name="connsiteY15" fmla="*/ 2988966 h 3048105"/>
              <a:gd name="connsiteX16" fmla="*/ 533400 w 2311021"/>
              <a:gd name="connsiteY16" fmla="*/ 2709187 h 3048105"/>
              <a:gd name="connsiteX17" fmla="*/ 315036 w 2311021"/>
              <a:gd name="connsiteY17" fmla="*/ 2292930 h 3048105"/>
              <a:gd name="connsiteX18" fmla="*/ 137615 w 2311021"/>
              <a:gd name="connsiteY18" fmla="*/ 1910793 h 3048105"/>
              <a:gd name="connsiteX19" fmla="*/ 28433 w 2311021"/>
              <a:gd name="connsiteY19" fmla="*/ 1576423 h 3048105"/>
              <a:gd name="connsiteX20" fmla="*/ 14785 w 2311021"/>
              <a:gd name="connsiteY20" fmla="*/ 1296644 h 3048105"/>
              <a:gd name="connsiteX21" fmla="*/ 117143 w 2311021"/>
              <a:gd name="connsiteY21" fmla="*/ 1064632 h 3048105"/>
              <a:gd name="connsiteX22" fmla="*/ 335507 w 2311021"/>
              <a:gd name="connsiteY22" fmla="*/ 750733 h 3048105"/>
              <a:gd name="connsiteX23" fmla="*/ 349155 w 2311021"/>
              <a:gd name="connsiteY23" fmla="*/ 423187 h 3048105"/>
              <a:gd name="connsiteX24" fmla="*/ 361275 w 2311021"/>
              <a:gd name="connsiteY24" fmla="*/ 226219 h 3048105"/>
              <a:gd name="connsiteX25" fmla="*/ 294601 w 2311021"/>
              <a:gd name="connsiteY25" fmla="*/ 40481 h 3048105"/>
              <a:gd name="connsiteX26" fmla="*/ 401756 w 2311021"/>
              <a:gd name="connsiteY26" fmla="*/ 0 h 3048105"/>
              <a:gd name="connsiteX27" fmla="*/ 1494430 w 2311021"/>
              <a:gd name="connsiteY27" fmla="*/ 31951 h 3048105"/>
              <a:gd name="connsiteX28" fmla="*/ 2000534 w 2311021"/>
              <a:gd name="connsiteY28" fmla="*/ 13754 h 3048105"/>
              <a:gd name="connsiteX0" fmla="*/ 2000534 w 2311021"/>
              <a:gd name="connsiteY0" fmla="*/ 13754 h 3048105"/>
              <a:gd name="connsiteX1" fmla="*/ 2007358 w 2311021"/>
              <a:gd name="connsiteY1" fmla="*/ 68345 h 3048105"/>
              <a:gd name="connsiteX2" fmla="*/ 1952767 w 2311021"/>
              <a:gd name="connsiteY2" fmla="*/ 150232 h 3048105"/>
              <a:gd name="connsiteX3" fmla="*/ 1952767 w 2311021"/>
              <a:gd name="connsiteY3" fmla="*/ 320829 h 3048105"/>
              <a:gd name="connsiteX4" fmla="*/ 1945943 w 2311021"/>
              <a:gd name="connsiteY4" fmla="*/ 580136 h 3048105"/>
              <a:gd name="connsiteX5" fmla="*/ 2000534 w 2311021"/>
              <a:gd name="connsiteY5" fmla="*/ 805324 h 3048105"/>
              <a:gd name="connsiteX6" fmla="*/ 2150660 w 2311021"/>
              <a:gd name="connsiteY6" fmla="*/ 1044160 h 3048105"/>
              <a:gd name="connsiteX7" fmla="*/ 2253018 w 2311021"/>
              <a:gd name="connsiteY7" fmla="*/ 1194285 h 3048105"/>
              <a:gd name="connsiteX8" fmla="*/ 2307609 w 2311021"/>
              <a:gd name="connsiteY8" fmla="*/ 1364882 h 3048105"/>
              <a:gd name="connsiteX9" fmla="*/ 2273490 w 2311021"/>
              <a:gd name="connsiteY9" fmla="*/ 1658309 h 3048105"/>
              <a:gd name="connsiteX10" fmla="*/ 2130188 w 2311021"/>
              <a:gd name="connsiteY10" fmla="*/ 2033623 h 3048105"/>
              <a:gd name="connsiteX11" fmla="*/ 1864057 w 2311021"/>
              <a:gd name="connsiteY11" fmla="*/ 2572709 h 3048105"/>
              <a:gd name="connsiteX12" fmla="*/ 1635243 w 2311021"/>
              <a:gd name="connsiteY12" fmla="*/ 2974180 h 3048105"/>
              <a:gd name="connsiteX13" fmla="*/ 1338618 w 2311021"/>
              <a:gd name="connsiteY13" fmla="*/ 3016262 h 3048105"/>
              <a:gd name="connsiteX14" fmla="*/ 963305 w 2311021"/>
              <a:gd name="connsiteY14" fmla="*/ 3016262 h 3048105"/>
              <a:gd name="connsiteX15" fmla="*/ 656230 w 2311021"/>
              <a:gd name="connsiteY15" fmla="*/ 2988966 h 3048105"/>
              <a:gd name="connsiteX16" fmla="*/ 533400 w 2311021"/>
              <a:gd name="connsiteY16" fmla="*/ 2709187 h 3048105"/>
              <a:gd name="connsiteX17" fmla="*/ 315036 w 2311021"/>
              <a:gd name="connsiteY17" fmla="*/ 2292930 h 3048105"/>
              <a:gd name="connsiteX18" fmla="*/ 137615 w 2311021"/>
              <a:gd name="connsiteY18" fmla="*/ 1910793 h 3048105"/>
              <a:gd name="connsiteX19" fmla="*/ 28433 w 2311021"/>
              <a:gd name="connsiteY19" fmla="*/ 1576423 h 3048105"/>
              <a:gd name="connsiteX20" fmla="*/ 14785 w 2311021"/>
              <a:gd name="connsiteY20" fmla="*/ 1296644 h 3048105"/>
              <a:gd name="connsiteX21" fmla="*/ 117143 w 2311021"/>
              <a:gd name="connsiteY21" fmla="*/ 1064632 h 3048105"/>
              <a:gd name="connsiteX22" fmla="*/ 335507 w 2311021"/>
              <a:gd name="connsiteY22" fmla="*/ 750733 h 3048105"/>
              <a:gd name="connsiteX23" fmla="*/ 349155 w 2311021"/>
              <a:gd name="connsiteY23" fmla="*/ 423187 h 3048105"/>
              <a:gd name="connsiteX24" fmla="*/ 361275 w 2311021"/>
              <a:gd name="connsiteY24" fmla="*/ 226219 h 3048105"/>
              <a:gd name="connsiteX25" fmla="*/ 294601 w 2311021"/>
              <a:gd name="connsiteY25" fmla="*/ 40481 h 3048105"/>
              <a:gd name="connsiteX26" fmla="*/ 401756 w 2311021"/>
              <a:gd name="connsiteY26" fmla="*/ 0 h 3048105"/>
              <a:gd name="connsiteX27" fmla="*/ 1494430 w 2311021"/>
              <a:gd name="connsiteY27" fmla="*/ 31951 h 3048105"/>
              <a:gd name="connsiteX28" fmla="*/ 2000534 w 2311021"/>
              <a:gd name="connsiteY28" fmla="*/ 13754 h 3048105"/>
              <a:gd name="connsiteX0" fmla="*/ 2000534 w 2311021"/>
              <a:gd name="connsiteY0" fmla="*/ 13754 h 3048105"/>
              <a:gd name="connsiteX1" fmla="*/ 2007358 w 2311021"/>
              <a:gd name="connsiteY1" fmla="*/ 68345 h 3048105"/>
              <a:gd name="connsiteX2" fmla="*/ 1952767 w 2311021"/>
              <a:gd name="connsiteY2" fmla="*/ 150232 h 3048105"/>
              <a:gd name="connsiteX3" fmla="*/ 1952767 w 2311021"/>
              <a:gd name="connsiteY3" fmla="*/ 320829 h 3048105"/>
              <a:gd name="connsiteX4" fmla="*/ 1945943 w 2311021"/>
              <a:gd name="connsiteY4" fmla="*/ 580136 h 3048105"/>
              <a:gd name="connsiteX5" fmla="*/ 2000534 w 2311021"/>
              <a:gd name="connsiteY5" fmla="*/ 805324 h 3048105"/>
              <a:gd name="connsiteX6" fmla="*/ 2150660 w 2311021"/>
              <a:gd name="connsiteY6" fmla="*/ 1044160 h 3048105"/>
              <a:gd name="connsiteX7" fmla="*/ 2253018 w 2311021"/>
              <a:gd name="connsiteY7" fmla="*/ 1194285 h 3048105"/>
              <a:gd name="connsiteX8" fmla="*/ 2307609 w 2311021"/>
              <a:gd name="connsiteY8" fmla="*/ 1364882 h 3048105"/>
              <a:gd name="connsiteX9" fmla="*/ 2273490 w 2311021"/>
              <a:gd name="connsiteY9" fmla="*/ 1658309 h 3048105"/>
              <a:gd name="connsiteX10" fmla="*/ 2130188 w 2311021"/>
              <a:gd name="connsiteY10" fmla="*/ 2033623 h 3048105"/>
              <a:gd name="connsiteX11" fmla="*/ 1864057 w 2311021"/>
              <a:gd name="connsiteY11" fmla="*/ 2572709 h 3048105"/>
              <a:gd name="connsiteX12" fmla="*/ 1635243 w 2311021"/>
              <a:gd name="connsiteY12" fmla="*/ 2974180 h 3048105"/>
              <a:gd name="connsiteX13" fmla="*/ 1338618 w 2311021"/>
              <a:gd name="connsiteY13" fmla="*/ 3016262 h 3048105"/>
              <a:gd name="connsiteX14" fmla="*/ 963305 w 2311021"/>
              <a:gd name="connsiteY14" fmla="*/ 3016262 h 3048105"/>
              <a:gd name="connsiteX15" fmla="*/ 656230 w 2311021"/>
              <a:gd name="connsiteY15" fmla="*/ 2988966 h 3048105"/>
              <a:gd name="connsiteX16" fmla="*/ 533400 w 2311021"/>
              <a:gd name="connsiteY16" fmla="*/ 2709187 h 3048105"/>
              <a:gd name="connsiteX17" fmla="*/ 315036 w 2311021"/>
              <a:gd name="connsiteY17" fmla="*/ 2292930 h 3048105"/>
              <a:gd name="connsiteX18" fmla="*/ 137615 w 2311021"/>
              <a:gd name="connsiteY18" fmla="*/ 1910793 h 3048105"/>
              <a:gd name="connsiteX19" fmla="*/ 28433 w 2311021"/>
              <a:gd name="connsiteY19" fmla="*/ 1576423 h 3048105"/>
              <a:gd name="connsiteX20" fmla="*/ 14785 w 2311021"/>
              <a:gd name="connsiteY20" fmla="*/ 1296644 h 3048105"/>
              <a:gd name="connsiteX21" fmla="*/ 117143 w 2311021"/>
              <a:gd name="connsiteY21" fmla="*/ 1064632 h 3048105"/>
              <a:gd name="connsiteX22" fmla="*/ 335507 w 2311021"/>
              <a:gd name="connsiteY22" fmla="*/ 750733 h 3048105"/>
              <a:gd name="connsiteX23" fmla="*/ 349155 w 2311021"/>
              <a:gd name="connsiteY23" fmla="*/ 423187 h 3048105"/>
              <a:gd name="connsiteX24" fmla="*/ 361275 w 2311021"/>
              <a:gd name="connsiteY24" fmla="*/ 226219 h 3048105"/>
              <a:gd name="connsiteX25" fmla="*/ 294601 w 2311021"/>
              <a:gd name="connsiteY25" fmla="*/ 40481 h 3048105"/>
              <a:gd name="connsiteX26" fmla="*/ 401756 w 2311021"/>
              <a:gd name="connsiteY26" fmla="*/ 0 h 3048105"/>
              <a:gd name="connsiteX27" fmla="*/ 1494430 w 2311021"/>
              <a:gd name="connsiteY27" fmla="*/ 31951 h 3048105"/>
              <a:gd name="connsiteX28" fmla="*/ 2000534 w 2311021"/>
              <a:gd name="connsiteY28" fmla="*/ 13754 h 3048105"/>
              <a:gd name="connsiteX0" fmla="*/ 2000534 w 2311021"/>
              <a:gd name="connsiteY0" fmla="*/ 13754 h 3054432"/>
              <a:gd name="connsiteX1" fmla="*/ 2007358 w 2311021"/>
              <a:gd name="connsiteY1" fmla="*/ 68345 h 3054432"/>
              <a:gd name="connsiteX2" fmla="*/ 1952767 w 2311021"/>
              <a:gd name="connsiteY2" fmla="*/ 150232 h 3054432"/>
              <a:gd name="connsiteX3" fmla="*/ 1952767 w 2311021"/>
              <a:gd name="connsiteY3" fmla="*/ 320829 h 3054432"/>
              <a:gd name="connsiteX4" fmla="*/ 1945943 w 2311021"/>
              <a:gd name="connsiteY4" fmla="*/ 580136 h 3054432"/>
              <a:gd name="connsiteX5" fmla="*/ 2000534 w 2311021"/>
              <a:gd name="connsiteY5" fmla="*/ 805324 h 3054432"/>
              <a:gd name="connsiteX6" fmla="*/ 2150660 w 2311021"/>
              <a:gd name="connsiteY6" fmla="*/ 1044160 h 3054432"/>
              <a:gd name="connsiteX7" fmla="*/ 2253018 w 2311021"/>
              <a:gd name="connsiteY7" fmla="*/ 1194285 h 3054432"/>
              <a:gd name="connsiteX8" fmla="*/ 2307609 w 2311021"/>
              <a:gd name="connsiteY8" fmla="*/ 1364882 h 3054432"/>
              <a:gd name="connsiteX9" fmla="*/ 2273490 w 2311021"/>
              <a:gd name="connsiteY9" fmla="*/ 1658309 h 3054432"/>
              <a:gd name="connsiteX10" fmla="*/ 2130188 w 2311021"/>
              <a:gd name="connsiteY10" fmla="*/ 2033623 h 3054432"/>
              <a:gd name="connsiteX11" fmla="*/ 1864057 w 2311021"/>
              <a:gd name="connsiteY11" fmla="*/ 2572709 h 3054432"/>
              <a:gd name="connsiteX12" fmla="*/ 1635243 w 2311021"/>
              <a:gd name="connsiteY12" fmla="*/ 2974180 h 3054432"/>
              <a:gd name="connsiteX13" fmla="*/ 1338618 w 2311021"/>
              <a:gd name="connsiteY13" fmla="*/ 3016262 h 3054432"/>
              <a:gd name="connsiteX14" fmla="*/ 963305 w 2311021"/>
              <a:gd name="connsiteY14" fmla="*/ 3016262 h 3054432"/>
              <a:gd name="connsiteX15" fmla="*/ 656230 w 2311021"/>
              <a:gd name="connsiteY15" fmla="*/ 2988966 h 3054432"/>
              <a:gd name="connsiteX16" fmla="*/ 533400 w 2311021"/>
              <a:gd name="connsiteY16" fmla="*/ 2709187 h 3054432"/>
              <a:gd name="connsiteX17" fmla="*/ 315036 w 2311021"/>
              <a:gd name="connsiteY17" fmla="*/ 2292930 h 3054432"/>
              <a:gd name="connsiteX18" fmla="*/ 137615 w 2311021"/>
              <a:gd name="connsiteY18" fmla="*/ 1910793 h 3054432"/>
              <a:gd name="connsiteX19" fmla="*/ 28433 w 2311021"/>
              <a:gd name="connsiteY19" fmla="*/ 1576423 h 3054432"/>
              <a:gd name="connsiteX20" fmla="*/ 14785 w 2311021"/>
              <a:gd name="connsiteY20" fmla="*/ 1296644 h 3054432"/>
              <a:gd name="connsiteX21" fmla="*/ 117143 w 2311021"/>
              <a:gd name="connsiteY21" fmla="*/ 1064632 h 3054432"/>
              <a:gd name="connsiteX22" fmla="*/ 335507 w 2311021"/>
              <a:gd name="connsiteY22" fmla="*/ 750733 h 3054432"/>
              <a:gd name="connsiteX23" fmla="*/ 349155 w 2311021"/>
              <a:gd name="connsiteY23" fmla="*/ 423187 h 3054432"/>
              <a:gd name="connsiteX24" fmla="*/ 361275 w 2311021"/>
              <a:gd name="connsiteY24" fmla="*/ 226219 h 3054432"/>
              <a:gd name="connsiteX25" fmla="*/ 294601 w 2311021"/>
              <a:gd name="connsiteY25" fmla="*/ 40481 h 3054432"/>
              <a:gd name="connsiteX26" fmla="*/ 401756 w 2311021"/>
              <a:gd name="connsiteY26" fmla="*/ 0 h 3054432"/>
              <a:gd name="connsiteX27" fmla="*/ 1494430 w 2311021"/>
              <a:gd name="connsiteY27" fmla="*/ 31951 h 3054432"/>
              <a:gd name="connsiteX28" fmla="*/ 2000534 w 2311021"/>
              <a:gd name="connsiteY28" fmla="*/ 13754 h 3054432"/>
              <a:gd name="connsiteX0" fmla="*/ 2000534 w 2311021"/>
              <a:gd name="connsiteY0" fmla="*/ 13754 h 3054432"/>
              <a:gd name="connsiteX1" fmla="*/ 2007358 w 2311021"/>
              <a:gd name="connsiteY1" fmla="*/ 68345 h 3054432"/>
              <a:gd name="connsiteX2" fmla="*/ 1952767 w 2311021"/>
              <a:gd name="connsiteY2" fmla="*/ 150232 h 3054432"/>
              <a:gd name="connsiteX3" fmla="*/ 1952767 w 2311021"/>
              <a:gd name="connsiteY3" fmla="*/ 320829 h 3054432"/>
              <a:gd name="connsiteX4" fmla="*/ 1945943 w 2311021"/>
              <a:gd name="connsiteY4" fmla="*/ 580136 h 3054432"/>
              <a:gd name="connsiteX5" fmla="*/ 2000534 w 2311021"/>
              <a:gd name="connsiteY5" fmla="*/ 805324 h 3054432"/>
              <a:gd name="connsiteX6" fmla="*/ 2150660 w 2311021"/>
              <a:gd name="connsiteY6" fmla="*/ 1044160 h 3054432"/>
              <a:gd name="connsiteX7" fmla="*/ 2253018 w 2311021"/>
              <a:gd name="connsiteY7" fmla="*/ 1194285 h 3054432"/>
              <a:gd name="connsiteX8" fmla="*/ 2307609 w 2311021"/>
              <a:gd name="connsiteY8" fmla="*/ 1364882 h 3054432"/>
              <a:gd name="connsiteX9" fmla="*/ 2273490 w 2311021"/>
              <a:gd name="connsiteY9" fmla="*/ 1658309 h 3054432"/>
              <a:gd name="connsiteX10" fmla="*/ 2130188 w 2311021"/>
              <a:gd name="connsiteY10" fmla="*/ 2033623 h 3054432"/>
              <a:gd name="connsiteX11" fmla="*/ 1864057 w 2311021"/>
              <a:gd name="connsiteY11" fmla="*/ 2572709 h 3054432"/>
              <a:gd name="connsiteX12" fmla="*/ 1635243 w 2311021"/>
              <a:gd name="connsiteY12" fmla="*/ 2974180 h 3054432"/>
              <a:gd name="connsiteX13" fmla="*/ 1338618 w 2311021"/>
              <a:gd name="connsiteY13" fmla="*/ 3025787 h 3054432"/>
              <a:gd name="connsiteX14" fmla="*/ 963305 w 2311021"/>
              <a:gd name="connsiteY14" fmla="*/ 3016262 h 3054432"/>
              <a:gd name="connsiteX15" fmla="*/ 656230 w 2311021"/>
              <a:gd name="connsiteY15" fmla="*/ 2988966 h 3054432"/>
              <a:gd name="connsiteX16" fmla="*/ 533400 w 2311021"/>
              <a:gd name="connsiteY16" fmla="*/ 2709187 h 3054432"/>
              <a:gd name="connsiteX17" fmla="*/ 315036 w 2311021"/>
              <a:gd name="connsiteY17" fmla="*/ 2292930 h 3054432"/>
              <a:gd name="connsiteX18" fmla="*/ 137615 w 2311021"/>
              <a:gd name="connsiteY18" fmla="*/ 1910793 h 3054432"/>
              <a:gd name="connsiteX19" fmla="*/ 28433 w 2311021"/>
              <a:gd name="connsiteY19" fmla="*/ 1576423 h 3054432"/>
              <a:gd name="connsiteX20" fmla="*/ 14785 w 2311021"/>
              <a:gd name="connsiteY20" fmla="*/ 1296644 h 3054432"/>
              <a:gd name="connsiteX21" fmla="*/ 117143 w 2311021"/>
              <a:gd name="connsiteY21" fmla="*/ 1064632 h 3054432"/>
              <a:gd name="connsiteX22" fmla="*/ 335507 w 2311021"/>
              <a:gd name="connsiteY22" fmla="*/ 750733 h 3054432"/>
              <a:gd name="connsiteX23" fmla="*/ 349155 w 2311021"/>
              <a:gd name="connsiteY23" fmla="*/ 423187 h 3054432"/>
              <a:gd name="connsiteX24" fmla="*/ 361275 w 2311021"/>
              <a:gd name="connsiteY24" fmla="*/ 226219 h 3054432"/>
              <a:gd name="connsiteX25" fmla="*/ 294601 w 2311021"/>
              <a:gd name="connsiteY25" fmla="*/ 40481 h 3054432"/>
              <a:gd name="connsiteX26" fmla="*/ 401756 w 2311021"/>
              <a:gd name="connsiteY26" fmla="*/ 0 h 3054432"/>
              <a:gd name="connsiteX27" fmla="*/ 1494430 w 2311021"/>
              <a:gd name="connsiteY27" fmla="*/ 31951 h 3054432"/>
              <a:gd name="connsiteX28" fmla="*/ 2000534 w 2311021"/>
              <a:gd name="connsiteY28" fmla="*/ 13754 h 3054432"/>
              <a:gd name="connsiteX0" fmla="*/ 2000534 w 2311021"/>
              <a:gd name="connsiteY0" fmla="*/ 13754 h 3054432"/>
              <a:gd name="connsiteX1" fmla="*/ 2007358 w 2311021"/>
              <a:gd name="connsiteY1" fmla="*/ 68345 h 3054432"/>
              <a:gd name="connsiteX2" fmla="*/ 1952767 w 2311021"/>
              <a:gd name="connsiteY2" fmla="*/ 150232 h 3054432"/>
              <a:gd name="connsiteX3" fmla="*/ 1952767 w 2311021"/>
              <a:gd name="connsiteY3" fmla="*/ 320829 h 3054432"/>
              <a:gd name="connsiteX4" fmla="*/ 1945943 w 2311021"/>
              <a:gd name="connsiteY4" fmla="*/ 580136 h 3054432"/>
              <a:gd name="connsiteX5" fmla="*/ 2000534 w 2311021"/>
              <a:gd name="connsiteY5" fmla="*/ 805324 h 3054432"/>
              <a:gd name="connsiteX6" fmla="*/ 2150660 w 2311021"/>
              <a:gd name="connsiteY6" fmla="*/ 1044160 h 3054432"/>
              <a:gd name="connsiteX7" fmla="*/ 2253018 w 2311021"/>
              <a:gd name="connsiteY7" fmla="*/ 1194285 h 3054432"/>
              <a:gd name="connsiteX8" fmla="*/ 2307609 w 2311021"/>
              <a:gd name="connsiteY8" fmla="*/ 1364882 h 3054432"/>
              <a:gd name="connsiteX9" fmla="*/ 2273490 w 2311021"/>
              <a:gd name="connsiteY9" fmla="*/ 1658309 h 3054432"/>
              <a:gd name="connsiteX10" fmla="*/ 2130188 w 2311021"/>
              <a:gd name="connsiteY10" fmla="*/ 2033623 h 3054432"/>
              <a:gd name="connsiteX11" fmla="*/ 1864057 w 2311021"/>
              <a:gd name="connsiteY11" fmla="*/ 2572709 h 3054432"/>
              <a:gd name="connsiteX12" fmla="*/ 1635243 w 2311021"/>
              <a:gd name="connsiteY12" fmla="*/ 2974180 h 3054432"/>
              <a:gd name="connsiteX13" fmla="*/ 1338618 w 2311021"/>
              <a:gd name="connsiteY13" fmla="*/ 3025787 h 3054432"/>
              <a:gd name="connsiteX14" fmla="*/ 963305 w 2311021"/>
              <a:gd name="connsiteY14" fmla="*/ 3035312 h 3054432"/>
              <a:gd name="connsiteX15" fmla="*/ 656230 w 2311021"/>
              <a:gd name="connsiteY15" fmla="*/ 2988966 h 3054432"/>
              <a:gd name="connsiteX16" fmla="*/ 533400 w 2311021"/>
              <a:gd name="connsiteY16" fmla="*/ 2709187 h 3054432"/>
              <a:gd name="connsiteX17" fmla="*/ 315036 w 2311021"/>
              <a:gd name="connsiteY17" fmla="*/ 2292930 h 3054432"/>
              <a:gd name="connsiteX18" fmla="*/ 137615 w 2311021"/>
              <a:gd name="connsiteY18" fmla="*/ 1910793 h 3054432"/>
              <a:gd name="connsiteX19" fmla="*/ 28433 w 2311021"/>
              <a:gd name="connsiteY19" fmla="*/ 1576423 h 3054432"/>
              <a:gd name="connsiteX20" fmla="*/ 14785 w 2311021"/>
              <a:gd name="connsiteY20" fmla="*/ 1296644 h 3054432"/>
              <a:gd name="connsiteX21" fmla="*/ 117143 w 2311021"/>
              <a:gd name="connsiteY21" fmla="*/ 1064632 h 3054432"/>
              <a:gd name="connsiteX22" fmla="*/ 335507 w 2311021"/>
              <a:gd name="connsiteY22" fmla="*/ 750733 h 3054432"/>
              <a:gd name="connsiteX23" fmla="*/ 349155 w 2311021"/>
              <a:gd name="connsiteY23" fmla="*/ 423187 h 3054432"/>
              <a:gd name="connsiteX24" fmla="*/ 361275 w 2311021"/>
              <a:gd name="connsiteY24" fmla="*/ 226219 h 3054432"/>
              <a:gd name="connsiteX25" fmla="*/ 294601 w 2311021"/>
              <a:gd name="connsiteY25" fmla="*/ 40481 h 3054432"/>
              <a:gd name="connsiteX26" fmla="*/ 401756 w 2311021"/>
              <a:gd name="connsiteY26" fmla="*/ 0 h 3054432"/>
              <a:gd name="connsiteX27" fmla="*/ 1494430 w 2311021"/>
              <a:gd name="connsiteY27" fmla="*/ 31951 h 3054432"/>
              <a:gd name="connsiteX28" fmla="*/ 2000534 w 2311021"/>
              <a:gd name="connsiteY28" fmla="*/ 13754 h 3054432"/>
              <a:gd name="connsiteX0" fmla="*/ 2000534 w 2311021"/>
              <a:gd name="connsiteY0" fmla="*/ 13754 h 3054432"/>
              <a:gd name="connsiteX1" fmla="*/ 2007358 w 2311021"/>
              <a:gd name="connsiteY1" fmla="*/ 68345 h 3054432"/>
              <a:gd name="connsiteX2" fmla="*/ 1952767 w 2311021"/>
              <a:gd name="connsiteY2" fmla="*/ 150232 h 3054432"/>
              <a:gd name="connsiteX3" fmla="*/ 1952767 w 2311021"/>
              <a:gd name="connsiteY3" fmla="*/ 320829 h 3054432"/>
              <a:gd name="connsiteX4" fmla="*/ 1945943 w 2311021"/>
              <a:gd name="connsiteY4" fmla="*/ 580136 h 3054432"/>
              <a:gd name="connsiteX5" fmla="*/ 2000534 w 2311021"/>
              <a:gd name="connsiteY5" fmla="*/ 805324 h 3054432"/>
              <a:gd name="connsiteX6" fmla="*/ 2150660 w 2311021"/>
              <a:gd name="connsiteY6" fmla="*/ 1044160 h 3054432"/>
              <a:gd name="connsiteX7" fmla="*/ 2253018 w 2311021"/>
              <a:gd name="connsiteY7" fmla="*/ 1194285 h 3054432"/>
              <a:gd name="connsiteX8" fmla="*/ 2307609 w 2311021"/>
              <a:gd name="connsiteY8" fmla="*/ 1364882 h 3054432"/>
              <a:gd name="connsiteX9" fmla="*/ 2273490 w 2311021"/>
              <a:gd name="connsiteY9" fmla="*/ 1658309 h 3054432"/>
              <a:gd name="connsiteX10" fmla="*/ 2130188 w 2311021"/>
              <a:gd name="connsiteY10" fmla="*/ 2033623 h 3054432"/>
              <a:gd name="connsiteX11" fmla="*/ 1864057 w 2311021"/>
              <a:gd name="connsiteY11" fmla="*/ 2572709 h 3054432"/>
              <a:gd name="connsiteX12" fmla="*/ 1635243 w 2311021"/>
              <a:gd name="connsiteY12" fmla="*/ 2974180 h 3054432"/>
              <a:gd name="connsiteX13" fmla="*/ 1338618 w 2311021"/>
              <a:gd name="connsiteY13" fmla="*/ 3040074 h 3054432"/>
              <a:gd name="connsiteX14" fmla="*/ 963305 w 2311021"/>
              <a:gd name="connsiteY14" fmla="*/ 3035312 h 3054432"/>
              <a:gd name="connsiteX15" fmla="*/ 656230 w 2311021"/>
              <a:gd name="connsiteY15" fmla="*/ 2988966 h 3054432"/>
              <a:gd name="connsiteX16" fmla="*/ 533400 w 2311021"/>
              <a:gd name="connsiteY16" fmla="*/ 2709187 h 3054432"/>
              <a:gd name="connsiteX17" fmla="*/ 315036 w 2311021"/>
              <a:gd name="connsiteY17" fmla="*/ 2292930 h 3054432"/>
              <a:gd name="connsiteX18" fmla="*/ 137615 w 2311021"/>
              <a:gd name="connsiteY18" fmla="*/ 1910793 h 3054432"/>
              <a:gd name="connsiteX19" fmla="*/ 28433 w 2311021"/>
              <a:gd name="connsiteY19" fmla="*/ 1576423 h 3054432"/>
              <a:gd name="connsiteX20" fmla="*/ 14785 w 2311021"/>
              <a:gd name="connsiteY20" fmla="*/ 1296644 h 3054432"/>
              <a:gd name="connsiteX21" fmla="*/ 117143 w 2311021"/>
              <a:gd name="connsiteY21" fmla="*/ 1064632 h 3054432"/>
              <a:gd name="connsiteX22" fmla="*/ 335507 w 2311021"/>
              <a:gd name="connsiteY22" fmla="*/ 750733 h 3054432"/>
              <a:gd name="connsiteX23" fmla="*/ 349155 w 2311021"/>
              <a:gd name="connsiteY23" fmla="*/ 423187 h 3054432"/>
              <a:gd name="connsiteX24" fmla="*/ 361275 w 2311021"/>
              <a:gd name="connsiteY24" fmla="*/ 226219 h 3054432"/>
              <a:gd name="connsiteX25" fmla="*/ 294601 w 2311021"/>
              <a:gd name="connsiteY25" fmla="*/ 40481 h 3054432"/>
              <a:gd name="connsiteX26" fmla="*/ 401756 w 2311021"/>
              <a:gd name="connsiteY26" fmla="*/ 0 h 3054432"/>
              <a:gd name="connsiteX27" fmla="*/ 1494430 w 2311021"/>
              <a:gd name="connsiteY27" fmla="*/ 31951 h 3054432"/>
              <a:gd name="connsiteX28" fmla="*/ 2000534 w 2311021"/>
              <a:gd name="connsiteY28" fmla="*/ 13754 h 3054432"/>
              <a:gd name="connsiteX0" fmla="*/ 2000534 w 2311021"/>
              <a:gd name="connsiteY0" fmla="*/ 13754 h 3054432"/>
              <a:gd name="connsiteX1" fmla="*/ 2007358 w 2311021"/>
              <a:gd name="connsiteY1" fmla="*/ 68345 h 3054432"/>
              <a:gd name="connsiteX2" fmla="*/ 1952767 w 2311021"/>
              <a:gd name="connsiteY2" fmla="*/ 150232 h 3054432"/>
              <a:gd name="connsiteX3" fmla="*/ 1952767 w 2311021"/>
              <a:gd name="connsiteY3" fmla="*/ 320829 h 3054432"/>
              <a:gd name="connsiteX4" fmla="*/ 1945943 w 2311021"/>
              <a:gd name="connsiteY4" fmla="*/ 580136 h 3054432"/>
              <a:gd name="connsiteX5" fmla="*/ 2000534 w 2311021"/>
              <a:gd name="connsiteY5" fmla="*/ 805324 h 3054432"/>
              <a:gd name="connsiteX6" fmla="*/ 2150660 w 2311021"/>
              <a:gd name="connsiteY6" fmla="*/ 1044160 h 3054432"/>
              <a:gd name="connsiteX7" fmla="*/ 2253018 w 2311021"/>
              <a:gd name="connsiteY7" fmla="*/ 1194285 h 3054432"/>
              <a:gd name="connsiteX8" fmla="*/ 2307609 w 2311021"/>
              <a:gd name="connsiteY8" fmla="*/ 1364882 h 3054432"/>
              <a:gd name="connsiteX9" fmla="*/ 2273490 w 2311021"/>
              <a:gd name="connsiteY9" fmla="*/ 1658309 h 3054432"/>
              <a:gd name="connsiteX10" fmla="*/ 2130188 w 2311021"/>
              <a:gd name="connsiteY10" fmla="*/ 2033623 h 3054432"/>
              <a:gd name="connsiteX11" fmla="*/ 1792406 w 2311021"/>
              <a:gd name="connsiteY11" fmla="*/ 2669379 h 3054432"/>
              <a:gd name="connsiteX12" fmla="*/ 1635243 w 2311021"/>
              <a:gd name="connsiteY12" fmla="*/ 2974180 h 3054432"/>
              <a:gd name="connsiteX13" fmla="*/ 1338618 w 2311021"/>
              <a:gd name="connsiteY13" fmla="*/ 3040074 h 3054432"/>
              <a:gd name="connsiteX14" fmla="*/ 963305 w 2311021"/>
              <a:gd name="connsiteY14" fmla="*/ 3035312 h 3054432"/>
              <a:gd name="connsiteX15" fmla="*/ 656230 w 2311021"/>
              <a:gd name="connsiteY15" fmla="*/ 2988966 h 3054432"/>
              <a:gd name="connsiteX16" fmla="*/ 533400 w 2311021"/>
              <a:gd name="connsiteY16" fmla="*/ 2709187 h 3054432"/>
              <a:gd name="connsiteX17" fmla="*/ 315036 w 2311021"/>
              <a:gd name="connsiteY17" fmla="*/ 2292930 h 3054432"/>
              <a:gd name="connsiteX18" fmla="*/ 137615 w 2311021"/>
              <a:gd name="connsiteY18" fmla="*/ 1910793 h 3054432"/>
              <a:gd name="connsiteX19" fmla="*/ 28433 w 2311021"/>
              <a:gd name="connsiteY19" fmla="*/ 1576423 h 3054432"/>
              <a:gd name="connsiteX20" fmla="*/ 14785 w 2311021"/>
              <a:gd name="connsiteY20" fmla="*/ 1296644 h 3054432"/>
              <a:gd name="connsiteX21" fmla="*/ 117143 w 2311021"/>
              <a:gd name="connsiteY21" fmla="*/ 1064632 h 3054432"/>
              <a:gd name="connsiteX22" fmla="*/ 335507 w 2311021"/>
              <a:gd name="connsiteY22" fmla="*/ 750733 h 3054432"/>
              <a:gd name="connsiteX23" fmla="*/ 349155 w 2311021"/>
              <a:gd name="connsiteY23" fmla="*/ 423187 h 3054432"/>
              <a:gd name="connsiteX24" fmla="*/ 361275 w 2311021"/>
              <a:gd name="connsiteY24" fmla="*/ 226219 h 3054432"/>
              <a:gd name="connsiteX25" fmla="*/ 294601 w 2311021"/>
              <a:gd name="connsiteY25" fmla="*/ 40481 h 3054432"/>
              <a:gd name="connsiteX26" fmla="*/ 401756 w 2311021"/>
              <a:gd name="connsiteY26" fmla="*/ 0 h 3054432"/>
              <a:gd name="connsiteX27" fmla="*/ 1494430 w 2311021"/>
              <a:gd name="connsiteY27" fmla="*/ 31951 h 3054432"/>
              <a:gd name="connsiteX28" fmla="*/ 2000534 w 2311021"/>
              <a:gd name="connsiteY28" fmla="*/ 13754 h 3054432"/>
              <a:gd name="connsiteX0" fmla="*/ 2000534 w 2311021"/>
              <a:gd name="connsiteY0" fmla="*/ 13754 h 3054432"/>
              <a:gd name="connsiteX1" fmla="*/ 2007358 w 2311021"/>
              <a:gd name="connsiteY1" fmla="*/ 68345 h 3054432"/>
              <a:gd name="connsiteX2" fmla="*/ 1952767 w 2311021"/>
              <a:gd name="connsiteY2" fmla="*/ 150232 h 3054432"/>
              <a:gd name="connsiteX3" fmla="*/ 1952767 w 2311021"/>
              <a:gd name="connsiteY3" fmla="*/ 320829 h 3054432"/>
              <a:gd name="connsiteX4" fmla="*/ 1945943 w 2311021"/>
              <a:gd name="connsiteY4" fmla="*/ 580136 h 3054432"/>
              <a:gd name="connsiteX5" fmla="*/ 2000534 w 2311021"/>
              <a:gd name="connsiteY5" fmla="*/ 805324 h 3054432"/>
              <a:gd name="connsiteX6" fmla="*/ 2150660 w 2311021"/>
              <a:gd name="connsiteY6" fmla="*/ 1044160 h 3054432"/>
              <a:gd name="connsiteX7" fmla="*/ 2253018 w 2311021"/>
              <a:gd name="connsiteY7" fmla="*/ 1194285 h 3054432"/>
              <a:gd name="connsiteX8" fmla="*/ 2307609 w 2311021"/>
              <a:gd name="connsiteY8" fmla="*/ 1364882 h 3054432"/>
              <a:gd name="connsiteX9" fmla="*/ 2273490 w 2311021"/>
              <a:gd name="connsiteY9" fmla="*/ 1658309 h 3054432"/>
              <a:gd name="connsiteX10" fmla="*/ 2130188 w 2311021"/>
              <a:gd name="connsiteY10" fmla="*/ 2033623 h 3054432"/>
              <a:gd name="connsiteX11" fmla="*/ 1792406 w 2311021"/>
              <a:gd name="connsiteY11" fmla="*/ 2669379 h 3054432"/>
              <a:gd name="connsiteX12" fmla="*/ 1635243 w 2311021"/>
              <a:gd name="connsiteY12" fmla="*/ 2974180 h 3054432"/>
              <a:gd name="connsiteX13" fmla="*/ 1338618 w 2311021"/>
              <a:gd name="connsiteY13" fmla="*/ 3040074 h 3054432"/>
              <a:gd name="connsiteX14" fmla="*/ 963305 w 2311021"/>
              <a:gd name="connsiteY14" fmla="*/ 3035312 h 3054432"/>
              <a:gd name="connsiteX15" fmla="*/ 656230 w 2311021"/>
              <a:gd name="connsiteY15" fmla="*/ 2988966 h 3054432"/>
              <a:gd name="connsiteX16" fmla="*/ 533400 w 2311021"/>
              <a:gd name="connsiteY16" fmla="*/ 2709187 h 3054432"/>
              <a:gd name="connsiteX17" fmla="*/ 315036 w 2311021"/>
              <a:gd name="connsiteY17" fmla="*/ 2292930 h 3054432"/>
              <a:gd name="connsiteX18" fmla="*/ 137615 w 2311021"/>
              <a:gd name="connsiteY18" fmla="*/ 1910793 h 3054432"/>
              <a:gd name="connsiteX19" fmla="*/ 28433 w 2311021"/>
              <a:gd name="connsiteY19" fmla="*/ 1576423 h 3054432"/>
              <a:gd name="connsiteX20" fmla="*/ 14785 w 2311021"/>
              <a:gd name="connsiteY20" fmla="*/ 1296644 h 3054432"/>
              <a:gd name="connsiteX21" fmla="*/ 117143 w 2311021"/>
              <a:gd name="connsiteY21" fmla="*/ 1064632 h 3054432"/>
              <a:gd name="connsiteX22" fmla="*/ 335507 w 2311021"/>
              <a:gd name="connsiteY22" fmla="*/ 750733 h 3054432"/>
              <a:gd name="connsiteX23" fmla="*/ 349155 w 2311021"/>
              <a:gd name="connsiteY23" fmla="*/ 423187 h 3054432"/>
              <a:gd name="connsiteX24" fmla="*/ 361275 w 2311021"/>
              <a:gd name="connsiteY24" fmla="*/ 226219 h 3054432"/>
              <a:gd name="connsiteX25" fmla="*/ 294601 w 2311021"/>
              <a:gd name="connsiteY25" fmla="*/ 40481 h 3054432"/>
              <a:gd name="connsiteX26" fmla="*/ 401756 w 2311021"/>
              <a:gd name="connsiteY26" fmla="*/ 0 h 3054432"/>
              <a:gd name="connsiteX27" fmla="*/ 1494430 w 2311021"/>
              <a:gd name="connsiteY27" fmla="*/ 31951 h 3054432"/>
              <a:gd name="connsiteX28" fmla="*/ 2000534 w 2311021"/>
              <a:gd name="connsiteY28" fmla="*/ 13754 h 305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311021" h="3054432">
                <a:moveTo>
                  <a:pt x="2000534" y="13754"/>
                </a:moveTo>
                <a:cubicBezTo>
                  <a:pt x="2007926" y="29676"/>
                  <a:pt x="2015319" y="45599"/>
                  <a:pt x="2007358" y="68345"/>
                </a:cubicBezTo>
                <a:cubicBezTo>
                  <a:pt x="1999397" y="91091"/>
                  <a:pt x="1961866" y="108151"/>
                  <a:pt x="1952767" y="150232"/>
                </a:cubicBezTo>
                <a:cubicBezTo>
                  <a:pt x="1943669" y="192313"/>
                  <a:pt x="1953904" y="249178"/>
                  <a:pt x="1952767" y="320829"/>
                </a:cubicBezTo>
                <a:cubicBezTo>
                  <a:pt x="1951630" y="392480"/>
                  <a:pt x="1937982" y="499387"/>
                  <a:pt x="1945943" y="580136"/>
                </a:cubicBezTo>
                <a:cubicBezTo>
                  <a:pt x="1953904" y="660885"/>
                  <a:pt x="1966415" y="727987"/>
                  <a:pt x="2000534" y="805324"/>
                </a:cubicBezTo>
                <a:cubicBezTo>
                  <a:pt x="2034653" y="882661"/>
                  <a:pt x="2108579" y="979333"/>
                  <a:pt x="2150660" y="1044160"/>
                </a:cubicBezTo>
                <a:cubicBezTo>
                  <a:pt x="2192741" y="1108987"/>
                  <a:pt x="2226860" y="1140831"/>
                  <a:pt x="2253018" y="1194285"/>
                </a:cubicBezTo>
                <a:cubicBezTo>
                  <a:pt x="2279176" y="1247739"/>
                  <a:pt x="2304197" y="1287545"/>
                  <a:pt x="2307609" y="1364882"/>
                </a:cubicBezTo>
                <a:cubicBezTo>
                  <a:pt x="2311021" y="1442219"/>
                  <a:pt x="2303060" y="1546852"/>
                  <a:pt x="2273490" y="1658309"/>
                </a:cubicBezTo>
                <a:cubicBezTo>
                  <a:pt x="2243920" y="1769766"/>
                  <a:pt x="2210369" y="1865111"/>
                  <a:pt x="2130188" y="2033623"/>
                </a:cubicBezTo>
                <a:cubicBezTo>
                  <a:pt x="2050007" y="2202135"/>
                  <a:pt x="1874897" y="2512620"/>
                  <a:pt x="1792406" y="2669379"/>
                </a:cubicBezTo>
                <a:cubicBezTo>
                  <a:pt x="1709915" y="2826138"/>
                  <a:pt x="1713291" y="2885967"/>
                  <a:pt x="1635243" y="2974180"/>
                </a:cubicBezTo>
                <a:cubicBezTo>
                  <a:pt x="1547670" y="3048105"/>
                  <a:pt x="1338618" y="3040074"/>
                  <a:pt x="1338618" y="3040074"/>
                </a:cubicBezTo>
                <a:cubicBezTo>
                  <a:pt x="1231711" y="3040074"/>
                  <a:pt x="1077036" y="3043830"/>
                  <a:pt x="963305" y="3035312"/>
                </a:cubicBezTo>
                <a:cubicBezTo>
                  <a:pt x="849574" y="3026794"/>
                  <a:pt x="751693" y="3054432"/>
                  <a:pt x="656230" y="2988966"/>
                </a:cubicBezTo>
                <a:cubicBezTo>
                  <a:pt x="556004" y="2918737"/>
                  <a:pt x="590266" y="2825193"/>
                  <a:pt x="533400" y="2709187"/>
                </a:cubicBezTo>
                <a:cubicBezTo>
                  <a:pt x="476534" y="2593181"/>
                  <a:pt x="381000" y="2425996"/>
                  <a:pt x="315036" y="2292930"/>
                </a:cubicBezTo>
                <a:cubicBezTo>
                  <a:pt x="249072" y="2159864"/>
                  <a:pt x="185382" y="2030211"/>
                  <a:pt x="137615" y="1910793"/>
                </a:cubicBezTo>
                <a:cubicBezTo>
                  <a:pt x="89848" y="1791375"/>
                  <a:pt x="48905" y="1678781"/>
                  <a:pt x="28433" y="1576423"/>
                </a:cubicBezTo>
                <a:cubicBezTo>
                  <a:pt x="7961" y="1474065"/>
                  <a:pt x="0" y="1381942"/>
                  <a:pt x="14785" y="1296644"/>
                </a:cubicBezTo>
                <a:cubicBezTo>
                  <a:pt x="29570" y="1211346"/>
                  <a:pt x="63689" y="1155617"/>
                  <a:pt x="117143" y="1064632"/>
                </a:cubicBezTo>
                <a:cubicBezTo>
                  <a:pt x="170597" y="973647"/>
                  <a:pt x="296838" y="857640"/>
                  <a:pt x="335507" y="750733"/>
                </a:cubicBezTo>
                <a:cubicBezTo>
                  <a:pt x="374176" y="643826"/>
                  <a:pt x="344860" y="510606"/>
                  <a:pt x="349155" y="423187"/>
                </a:cubicBezTo>
                <a:cubicBezTo>
                  <a:pt x="353450" y="335768"/>
                  <a:pt x="370367" y="290003"/>
                  <a:pt x="361275" y="226219"/>
                </a:cubicBezTo>
                <a:cubicBezTo>
                  <a:pt x="352183" y="162435"/>
                  <a:pt x="323573" y="80169"/>
                  <a:pt x="294601" y="40481"/>
                </a:cubicBezTo>
                <a:cubicBezTo>
                  <a:pt x="291823" y="3175"/>
                  <a:pt x="342278" y="1422"/>
                  <a:pt x="401756" y="0"/>
                </a:cubicBezTo>
                <a:lnTo>
                  <a:pt x="1494430" y="31951"/>
                </a:lnTo>
                <a:cubicBezTo>
                  <a:pt x="1770815" y="37021"/>
                  <a:pt x="1915235" y="8067"/>
                  <a:pt x="2000534" y="13754"/>
                </a:cubicBezTo>
                <a:close/>
              </a:path>
            </a:pathLst>
          </a:custGeom>
          <a:solidFill>
            <a:schemeClr val="bg1">
              <a:lumMod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Oval 3"/>
          <p:cNvSpPr/>
          <p:nvPr/>
        </p:nvSpPr>
        <p:spPr>
          <a:xfrm>
            <a:off x="792045" y="3401135"/>
            <a:ext cx="1676400" cy="2286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5731751" y="3501147"/>
            <a:ext cx="752622" cy="2998763"/>
          </a:xfrm>
          <a:custGeom>
            <a:avLst/>
            <a:gdLst>
              <a:gd name="connsiteX0" fmla="*/ 429065 w 752622"/>
              <a:gd name="connsiteY0" fmla="*/ 16412 h 2998763"/>
              <a:gd name="connsiteX1" fmla="*/ 344659 w 752622"/>
              <a:gd name="connsiteY1" fmla="*/ 30480 h 2998763"/>
              <a:gd name="connsiteX2" fmla="*/ 414997 w 752622"/>
              <a:gd name="connsiteY2" fmla="*/ 199292 h 2998763"/>
              <a:gd name="connsiteX3" fmla="*/ 372794 w 752622"/>
              <a:gd name="connsiteY3" fmla="*/ 762000 h 2998763"/>
              <a:gd name="connsiteX4" fmla="*/ 63305 w 752622"/>
              <a:gd name="connsiteY4" fmla="*/ 1521655 h 2998763"/>
              <a:gd name="connsiteX5" fmla="*/ 752622 w 752622"/>
              <a:gd name="connsiteY5" fmla="*/ 2998763 h 299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622" h="2998763">
                <a:moveTo>
                  <a:pt x="429065" y="16412"/>
                </a:moveTo>
                <a:cubicBezTo>
                  <a:pt x="388034" y="8206"/>
                  <a:pt x="347004" y="0"/>
                  <a:pt x="344659" y="30480"/>
                </a:cubicBezTo>
                <a:cubicBezTo>
                  <a:pt x="342314" y="60960"/>
                  <a:pt x="410308" y="77372"/>
                  <a:pt x="414997" y="199292"/>
                </a:cubicBezTo>
                <a:cubicBezTo>
                  <a:pt x="419686" y="321212"/>
                  <a:pt x="431409" y="541606"/>
                  <a:pt x="372794" y="762000"/>
                </a:cubicBezTo>
                <a:cubicBezTo>
                  <a:pt x="314179" y="982394"/>
                  <a:pt x="0" y="1148861"/>
                  <a:pt x="63305" y="1521655"/>
                </a:cubicBezTo>
                <a:cubicBezTo>
                  <a:pt x="126610" y="1894449"/>
                  <a:pt x="439616" y="2446606"/>
                  <a:pt x="752622" y="299876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7639844" y="3729747"/>
            <a:ext cx="589756" cy="929481"/>
          </a:xfrm>
          <a:custGeom>
            <a:avLst/>
            <a:gdLst>
              <a:gd name="connsiteX0" fmla="*/ 57944 w 589756"/>
              <a:gd name="connsiteY0" fmla="*/ 130969 h 929481"/>
              <a:gd name="connsiteX1" fmla="*/ 229394 w 589756"/>
              <a:gd name="connsiteY1" fmla="*/ 78582 h 929481"/>
              <a:gd name="connsiteX2" fmla="*/ 367506 w 589756"/>
              <a:gd name="connsiteY2" fmla="*/ 59532 h 929481"/>
              <a:gd name="connsiteX3" fmla="*/ 462756 w 589756"/>
              <a:gd name="connsiteY3" fmla="*/ 92869 h 929481"/>
              <a:gd name="connsiteX4" fmla="*/ 529431 w 589756"/>
              <a:gd name="connsiteY4" fmla="*/ 202407 h 929481"/>
              <a:gd name="connsiteX5" fmla="*/ 477044 w 589756"/>
              <a:gd name="connsiteY5" fmla="*/ 402432 h 929481"/>
              <a:gd name="connsiteX6" fmla="*/ 334169 w 589756"/>
              <a:gd name="connsiteY6" fmla="*/ 640557 h 929481"/>
              <a:gd name="connsiteX7" fmla="*/ 177006 w 589756"/>
              <a:gd name="connsiteY7" fmla="*/ 854869 h 929481"/>
              <a:gd name="connsiteX8" fmla="*/ 191294 w 589756"/>
              <a:gd name="connsiteY8" fmla="*/ 912019 h 929481"/>
              <a:gd name="connsiteX9" fmla="*/ 319881 w 589756"/>
              <a:gd name="connsiteY9" fmla="*/ 750094 h 929481"/>
              <a:gd name="connsiteX10" fmla="*/ 481806 w 589756"/>
              <a:gd name="connsiteY10" fmla="*/ 488157 h 929481"/>
              <a:gd name="connsiteX11" fmla="*/ 577056 w 589756"/>
              <a:gd name="connsiteY11" fmla="*/ 269082 h 929481"/>
              <a:gd name="connsiteX12" fmla="*/ 558006 w 589756"/>
              <a:gd name="connsiteY12" fmla="*/ 140494 h 929481"/>
              <a:gd name="connsiteX13" fmla="*/ 500856 w 589756"/>
              <a:gd name="connsiteY13" fmla="*/ 54769 h 929481"/>
              <a:gd name="connsiteX14" fmla="*/ 405606 w 589756"/>
              <a:gd name="connsiteY14" fmla="*/ 7144 h 929481"/>
              <a:gd name="connsiteX15" fmla="*/ 310356 w 589756"/>
              <a:gd name="connsiteY15" fmla="*/ 11907 h 929481"/>
              <a:gd name="connsiteX16" fmla="*/ 57944 w 589756"/>
              <a:gd name="connsiteY16" fmla="*/ 73819 h 929481"/>
              <a:gd name="connsiteX17" fmla="*/ 794 w 589756"/>
              <a:gd name="connsiteY17" fmla="*/ 140494 h 929481"/>
              <a:gd name="connsiteX18" fmla="*/ 57944 w 589756"/>
              <a:gd name="connsiteY18" fmla="*/ 130969 h 929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9756" h="929481">
                <a:moveTo>
                  <a:pt x="57944" y="130969"/>
                </a:moveTo>
                <a:cubicBezTo>
                  <a:pt x="96044" y="120650"/>
                  <a:pt x="177800" y="90488"/>
                  <a:pt x="229394" y="78582"/>
                </a:cubicBezTo>
                <a:cubicBezTo>
                  <a:pt x="280988" y="66676"/>
                  <a:pt x="328612" y="57151"/>
                  <a:pt x="367506" y="59532"/>
                </a:cubicBezTo>
                <a:cubicBezTo>
                  <a:pt x="406400" y="61913"/>
                  <a:pt x="435769" y="69057"/>
                  <a:pt x="462756" y="92869"/>
                </a:cubicBezTo>
                <a:cubicBezTo>
                  <a:pt x="489743" y="116681"/>
                  <a:pt x="527050" y="150813"/>
                  <a:pt x="529431" y="202407"/>
                </a:cubicBezTo>
                <a:cubicBezTo>
                  <a:pt x="531812" y="254001"/>
                  <a:pt x="509588" y="329407"/>
                  <a:pt x="477044" y="402432"/>
                </a:cubicBezTo>
                <a:cubicBezTo>
                  <a:pt x="444500" y="475457"/>
                  <a:pt x="384175" y="565151"/>
                  <a:pt x="334169" y="640557"/>
                </a:cubicBezTo>
                <a:cubicBezTo>
                  <a:pt x="284163" y="715963"/>
                  <a:pt x="200818" y="809625"/>
                  <a:pt x="177006" y="854869"/>
                </a:cubicBezTo>
                <a:cubicBezTo>
                  <a:pt x="153194" y="900113"/>
                  <a:pt x="167482" y="929481"/>
                  <a:pt x="191294" y="912019"/>
                </a:cubicBezTo>
                <a:cubicBezTo>
                  <a:pt x="215106" y="894557"/>
                  <a:pt x="271462" y="820738"/>
                  <a:pt x="319881" y="750094"/>
                </a:cubicBezTo>
                <a:cubicBezTo>
                  <a:pt x="368300" y="679450"/>
                  <a:pt x="438944" y="568326"/>
                  <a:pt x="481806" y="488157"/>
                </a:cubicBezTo>
                <a:cubicBezTo>
                  <a:pt x="524668" y="407988"/>
                  <a:pt x="564356" y="327026"/>
                  <a:pt x="577056" y="269082"/>
                </a:cubicBezTo>
                <a:cubicBezTo>
                  <a:pt x="589756" y="211138"/>
                  <a:pt x="570706" y="176213"/>
                  <a:pt x="558006" y="140494"/>
                </a:cubicBezTo>
                <a:cubicBezTo>
                  <a:pt x="545306" y="104775"/>
                  <a:pt x="526256" y="76994"/>
                  <a:pt x="500856" y="54769"/>
                </a:cubicBezTo>
                <a:cubicBezTo>
                  <a:pt x="475456" y="32544"/>
                  <a:pt x="437356" y="14288"/>
                  <a:pt x="405606" y="7144"/>
                </a:cubicBezTo>
                <a:cubicBezTo>
                  <a:pt x="373856" y="0"/>
                  <a:pt x="368300" y="795"/>
                  <a:pt x="310356" y="11907"/>
                </a:cubicBezTo>
                <a:cubicBezTo>
                  <a:pt x="252412" y="23019"/>
                  <a:pt x="109538" y="52388"/>
                  <a:pt x="57944" y="73819"/>
                </a:cubicBezTo>
                <a:cubicBezTo>
                  <a:pt x="6350" y="95250"/>
                  <a:pt x="1588" y="130969"/>
                  <a:pt x="794" y="140494"/>
                </a:cubicBezTo>
                <a:cubicBezTo>
                  <a:pt x="0" y="150019"/>
                  <a:pt x="19844" y="141288"/>
                  <a:pt x="57944" y="130969"/>
                </a:cubicBezTo>
                <a:close/>
              </a:path>
            </a:pathLst>
          </a:custGeom>
          <a:solidFill>
            <a:schemeClr val="tx1"/>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5615983" y="3729747"/>
            <a:ext cx="589756" cy="929481"/>
          </a:xfrm>
          <a:custGeom>
            <a:avLst/>
            <a:gdLst>
              <a:gd name="connsiteX0" fmla="*/ 57944 w 589756"/>
              <a:gd name="connsiteY0" fmla="*/ 130969 h 929481"/>
              <a:gd name="connsiteX1" fmla="*/ 229394 w 589756"/>
              <a:gd name="connsiteY1" fmla="*/ 78582 h 929481"/>
              <a:gd name="connsiteX2" fmla="*/ 367506 w 589756"/>
              <a:gd name="connsiteY2" fmla="*/ 59532 h 929481"/>
              <a:gd name="connsiteX3" fmla="*/ 462756 w 589756"/>
              <a:gd name="connsiteY3" fmla="*/ 92869 h 929481"/>
              <a:gd name="connsiteX4" fmla="*/ 529431 w 589756"/>
              <a:gd name="connsiteY4" fmla="*/ 202407 h 929481"/>
              <a:gd name="connsiteX5" fmla="*/ 477044 w 589756"/>
              <a:gd name="connsiteY5" fmla="*/ 402432 h 929481"/>
              <a:gd name="connsiteX6" fmla="*/ 334169 w 589756"/>
              <a:gd name="connsiteY6" fmla="*/ 640557 h 929481"/>
              <a:gd name="connsiteX7" fmla="*/ 177006 w 589756"/>
              <a:gd name="connsiteY7" fmla="*/ 854869 h 929481"/>
              <a:gd name="connsiteX8" fmla="*/ 191294 w 589756"/>
              <a:gd name="connsiteY8" fmla="*/ 912019 h 929481"/>
              <a:gd name="connsiteX9" fmla="*/ 319881 w 589756"/>
              <a:gd name="connsiteY9" fmla="*/ 750094 h 929481"/>
              <a:gd name="connsiteX10" fmla="*/ 481806 w 589756"/>
              <a:gd name="connsiteY10" fmla="*/ 488157 h 929481"/>
              <a:gd name="connsiteX11" fmla="*/ 577056 w 589756"/>
              <a:gd name="connsiteY11" fmla="*/ 269082 h 929481"/>
              <a:gd name="connsiteX12" fmla="*/ 558006 w 589756"/>
              <a:gd name="connsiteY12" fmla="*/ 140494 h 929481"/>
              <a:gd name="connsiteX13" fmla="*/ 500856 w 589756"/>
              <a:gd name="connsiteY13" fmla="*/ 54769 h 929481"/>
              <a:gd name="connsiteX14" fmla="*/ 405606 w 589756"/>
              <a:gd name="connsiteY14" fmla="*/ 7144 h 929481"/>
              <a:gd name="connsiteX15" fmla="*/ 310356 w 589756"/>
              <a:gd name="connsiteY15" fmla="*/ 11907 h 929481"/>
              <a:gd name="connsiteX16" fmla="*/ 57944 w 589756"/>
              <a:gd name="connsiteY16" fmla="*/ 73819 h 929481"/>
              <a:gd name="connsiteX17" fmla="*/ 794 w 589756"/>
              <a:gd name="connsiteY17" fmla="*/ 140494 h 929481"/>
              <a:gd name="connsiteX18" fmla="*/ 57944 w 589756"/>
              <a:gd name="connsiteY18" fmla="*/ 130969 h 929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9756" h="929481">
                <a:moveTo>
                  <a:pt x="57944" y="130969"/>
                </a:moveTo>
                <a:cubicBezTo>
                  <a:pt x="96044" y="120650"/>
                  <a:pt x="177800" y="90488"/>
                  <a:pt x="229394" y="78582"/>
                </a:cubicBezTo>
                <a:cubicBezTo>
                  <a:pt x="280988" y="66676"/>
                  <a:pt x="328612" y="57151"/>
                  <a:pt x="367506" y="59532"/>
                </a:cubicBezTo>
                <a:cubicBezTo>
                  <a:pt x="406400" y="61913"/>
                  <a:pt x="435769" y="69057"/>
                  <a:pt x="462756" y="92869"/>
                </a:cubicBezTo>
                <a:cubicBezTo>
                  <a:pt x="489743" y="116681"/>
                  <a:pt x="527050" y="150813"/>
                  <a:pt x="529431" y="202407"/>
                </a:cubicBezTo>
                <a:cubicBezTo>
                  <a:pt x="531812" y="254001"/>
                  <a:pt x="509588" y="329407"/>
                  <a:pt x="477044" y="402432"/>
                </a:cubicBezTo>
                <a:cubicBezTo>
                  <a:pt x="444500" y="475457"/>
                  <a:pt x="384175" y="565151"/>
                  <a:pt x="334169" y="640557"/>
                </a:cubicBezTo>
                <a:cubicBezTo>
                  <a:pt x="284163" y="715963"/>
                  <a:pt x="200818" y="809625"/>
                  <a:pt x="177006" y="854869"/>
                </a:cubicBezTo>
                <a:cubicBezTo>
                  <a:pt x="153194" y="900113"/>
                  <a:pt x="167482" y="929481"/>
                  <a:pt x="191294" y="912019"/>
                </a:cubicBezTo>
                <a:cubicBezTo>
                  <a:pt x="215106" y="894557"/>
                  <a:pt x="271462" y="820738"/>
                  <a:pt x="319881" y="750094"/>
                </a:cubicBezTo>
                <a:cubicBezTo>
                  <a:pt x="368300" y="679450"/>
                  <a:pt x="438944" y="568326"/>
                  <a:pt x="481806" y="488157"/>
                </a:cubicBezTo>
                <a:cubicBezTo>
                  <a:pt x="524668" y="407988"/>
                  <a:pt x="564356" y="327026"/>
                  <a:pt x="577056" y="269082"/>
                </a:cubicBezTo>
                <a:cubicBezTo>
                  <a:pt x="589756" y="211138"/>
                  <a:pt x="570706" y="176213"/>
                  <a:pt x="558006" y="140494"/>
                </a:cubicBezTo>
                <a:cubicBezTo>
                  <a:pt x="545306" y="104775"/>
                  <a:pt x="526256" y="76994"/>
                  <a:pt x="500856" y="54769"/>
                </a:cubicBezTo>
                <a:cubicBezTo>
                  <a:pt x="475456" y="32544"/>
                  <a:pt x="437356" y="14288"/>
                  <a:pt x="405606" y="7144"/>
                </a:cubicBezTo>
                <a:cubicBezTo>
                  <a:pt x="373856" y="0"/>
                  <a:pt x="368300" y="795"/>
                  <a:pt x="310356" y="11907"/>
                </a:cubicBezTo>
                <a:cubicBezTo>
                  <a:pt x="252412" y="23019"/>
                  <a:pt x="109538" y="52388"/>
                  <a:pt x="57944" y="73819"/>
                </a:cubicBezTo>
                <a:cubicBezTo>
                  <a:pt x="6350" y="95250"/>
                  <a:pt x="1588" y="130969"/>
                  <a:pt x="794" y="140494"/>
                </a:cubicBezTo>
                <a:cubicBezTo>
                  <a:pt x="0" y="150019"/>
                  <a:pt x="19844" y="141288"/>
                  <a:pt x="57944" y="130969"/>
                </a:cubicBezTo>
                <a:close/>
              </a:path>
            </a:pathLst>
          </a:cu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flipH="1">
            <a:off x="7393714" y="3501147"/>
            <a:ext cx="752622" cy="2998763"/>
          </a:xfrm>
          <a:custGeom>
            <a:avLst/>
            <a:gdLst>
              <a:gd name="connsiteX0" fmla="*/ 429065 w 752622"/>
              <a:gd name="connsiteY0" fmla="*/ 16412 h 2998763"/>
              <a:gd name="connsiteX1" fmla="*/ 344659 w 752622"/>
              <a:gd name="connsiteY1" fmla="*/ 30480 h 2998763"/>
              <a:gd name="connsiteX2" fmla="*/ 414997 w 752622"/>
              <a:gd name="connsiteY2" fmla="*/ 199292 h 2998763"/>
              <a:gd name="connsiteX3" fmla="*/ 372794 w 752622"/>
              <a:gd name="connsiteY3" fmla="*/ 762000 h 2998763"/>
              <a:gd name="connsiteX4" fmla="*/ 63305 w 752622"/>
              <a:gd name="connsiteY4" fmla="*/ 1521655 h 2998763"/>
              <a:gd name="connsiteX5" fmla="*/ 752622 w 752622"/>
              <a:gd name="connsiteY5" fmla="*/ 2998763 h 299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622" h="2998763">
                <a:moveTo>
                  <a:pt x="429065" y="16412"/>
                </a:moveTo>
                <a:cubicBezTo>
                  <a:pt x="388034" y="8206"/>
                  <a:pt x="347004" y="0"/>
                  <a:pt x="344659" y="30480"/>
                </a:cubicBezTo>
                <a:cubicBezTo>
                  <a:pt x="342314" y="60960"/>
                  <a:pt x="410308" y="77372"/>
                  <a:pt x="414997" y="199292"/>
                </a:cubicBezTo>
                <a:cubicBezTo>
                  <a:pt x="419686" y="321212"/>
                  <a:pt x="431409" y="541606"/>
                  <a:pt x="372794" y="762000"/>
                </a:cubicBezTo>
                <a:cubicBezTo>
                  <a:pt x="314179" y="982394"/>
                  <a:pt x="0" y="1148861"/>
                  <a:pt x="63305" y="1521655"/>
                </a:cubicBezTo>
                <a:cubicBezTo>
                  <a:pt x="126610" y="1894449"/>
                  <a:pt x="439616" y="2446606"/>
                  <a:pt x="752622" y="299876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5787197" y="3498768"/>
            <a:ext cx="2311021" cy="3054432"/>
          </a:xfrm>
          <a:custGeom>
            <a:avLst/>
            <a:gdLst>
              <a:gd name="connsiteX0" fmla="*/ 1997122 w 2307609"/>
              <a:gd name="connsiteY0" fmla="*/ 0 h 3076433"/>
              <a:gd name="connsiteX1" fmla="*/ 2003946 w 2307609"/>
              <a:gd name="connsiteY1" fmla="*/ 54591 h 3076433"/>
              <a:gd name="connsiteX2" fmla="*/ 1949355 w 2307609"/>
              <a:gd name="connsiteY2" fmla="*/ 136478 h 3076433"/>
              <a:gd name="connsiteX3" fmla="*/ 1949355 w 2307609"/>
              <a:gd name="connsiteY3" fmla="*/ 307075 h 3076433"/>
              <a:gd name="connsiteX4" fmla="*/ 1942531 w 2307609"/>
              <a:gd name="connsiteY4" fmla="*/ 566382 h 3076433"/>
              <a:gd name="connsiteX5" fmla="*/ 1997122 w 2307609"/>
              <a:gd name="connsiteY5" fmla="*/ 791570 h 3076433"/>
              <a:gd name="connsiteX6" fmla="*/ 2147248 w 2307609"/>
              <a:gd name="connsiteY6" fmla="*/ 1030406 h 3076433"/>
              <a:gd name="connsiteX7" fmla="*/ 2249606 w 2307609"/>
              <a:gd name="connsiteY7" fmla="*/ 1180531 h 3076433"/>
              <a:gd name="connsiteX8" fmla="*/ 2304197 w 2307609"/>
              <a:gd name="connsiteY8" fmla="*/ 1351128 h 3076433"/>
              <a:gd name="connsiteX9" fmla="*/ 2270078 w 2307609"/>
              <a:gd name="connsiteY9" fmla="*/ 1644555 h 3076433"/>
              <a:gd name="connsiteX10" fmla="*/ 2126776 w 2307609"/>
              <a:gd name="connsiteY10" fmla="*/ 2019869 h 3076433"/>
              <a:gd name="connsiteX11" fmla="*/ 1860645 w 2307609"/>
              <a:gd name="connsiteY11" fmla="*/ 2558955 h 3076433"/>
              <a:gd name="connsiteX12" fmla="*/ 1601337 w 2307609"/>
              <a:gd name="connsiteY12" fmla="*/ 3002508 h 3076433"/>
              <a:gd name="connsiteX13" fmla="*/ 1335206 w 2307609"/>
              <a:gd name="connsiteY13" fmla="*/ 3002508 h 3076433"/>
              <a:gd name="connsiteX14" fmla="*/ 959893 w 2307609"/>
              <a:gd name="connsiteY14" fmla="*/ 3002508 h 3076433"/>
              <a:gd name="connsiteX15" fmla="*/ 652818 w 2307609"/>
              <a:gd name="connsiteY15" fmla="*/ 2975212 h 3076433"/>
              <a:gd name="connsiteX16" fmla="*/ 529988 w 2307609"/>
              <a:gd name="connsiteY16" fmla="*/ 2695433 h 3076433"/>
              <a:gd name="connsiteX17" fmla="*/ 311624 w 2307609"/>
              <a:gd name="connsiteY17" fmla="*/ 2279176 h 3076433"/>
              <a:gd name="connsiteX18" fmla="*/ 134203 w 2307609"/>
              <a:gd name="connsiteY18" fmla="*/ 1897039 h 3076433"/>
              <a:gd name="connsiteX19" fmla="*/ 25021 w 2307609"/>
              <a:gd name="connsiteY19" fmla="*/ 1562669 h 3076433"/>
              <a:gd name="connsiteX20" fmla="*/ 11373 w 2307609"/>
              <a:gd name="connsiteY20" fmla="*/ 1282890 h 3076433"/>
              <a:gd name="connsiteX21" fmla="*/ 93260 w 2307609"/>
              <a:gd name="connsiteY21" fmla="*/ 1105469 h 3076433"/>
              <a:gd name="connsiteX0" fmla="*/ 2025745 w 2336232"/>
              <a:gd name="connsiteY0" fmla="*/ 0 h 3076433"/>
              <a:gd name="connsiteX1" fmla="*/ 2032569 w 2336232"/>
              <a:gd name="connsiteY1" fmla="*/ 54591 h 3076433"/>
              <a:gd name="connsiteX2" fmla="*/ 1977978 w 2336232"/>
              <a:gd name="connsiteY2" fmla="*/ 136478 h 3076433"/>
              <a:gd name="connsiteX3" fmla="*/ 1977978 w 2336232"/>
              <a:gd name="connsiteY3" fmla="*/ 307075 h 3076433"/>
              <a:gd name="connsiteX4" fmla="*/ 1971154 w 2336232"/>
              <a:gd name="connsiteY4" fmla="*/ 566382 h 3076433"/>
              <a:gd name="connsiteX5" fmla="*/ 2025745 w 2336232"/>
              <a:gd name="connsiteY5" fmla="*/ 791570 h 3076433"/>
              <a:gd name="connsiteX6" fmla="*/ 2175871 w 2336232"/>
              <a:gd name="connsiteY6" fmla="*/ 1030406 h 3076433"/>
              <a:gd name="connsiteX7" fmla="*/ 2278229 w 2336232"/>
              <a:gd name="connsiteY7" fmla="*/ 1180531 h 3076433"/>
              <a:gd name="connsiteX8" fmla="*/ 2332820 w 2336232"/>
              <a:gd name="connsiteY8" fmla="*/ 1351128 h 3076433"/>
              <a:gd name="connsiteX9" fmla="*/ 2298701 w 2336232"/>
              <a:gd name="connsiteY9" fmla="*/ 1644555 h 3076433"/>
              <a:gd name="connsiteX10" fmla="*/ 2155399 w 2336232"/>
              <a:gd name="connsiteY10" fmla="*/ 2019869 h 3076433"/>
              <a:gd name="connsiteX11" fmla="*/ 1889268 w 2336232"/>
              <a:gd name="connsiteY11" fmla="*/ 2558955 h 3076433"/>
              <a:gd name="connsiteX12" fmla="*/ 1629960 w 2336232"/>
              <a:gd name="connsiteY12" fmla="*/ 3002508 h 3076433"/>
              <a:gd name="connsiteX13" fmla="*/ 1363829 w 2336232"/>
              <a:gd name="connsiteY13" fmla="*/ 3002508 h 3076433"/>
              <a:gd name="connsiteX14" fmla="*/ 988516 w 2336232"/>
              <a:gd name="connsiteY14" fmla="*/ 3002508 h 3076433"/>
              <a:gd name="connsiteX15" fmla="*/ 681441 w 2336232"/>
              <a:gd name="connsiteY15" fmla="*/ 2975212 h 3076433"/>
              <a:gd name="connsiteX16" fmla="*/ 558611 w 2336232"/>
              <a:gd name="connsiteY16" fmla="*/ 2695433 h 3076433"/>
              <a:gd name="connsiteX17" fmla="*/ 340247 w 2336232"/>
              <a:gd name="connsiteY17" fmla="*/ 2279176 h 3076433"/>
              <a:gd name="connsiteX18" fmla="*/ 162826 w 2336232"/>
              <a:gd name="connsiteY18" fmla="*/ 1897039 h 3076433"/>
              <a:gd name="connsiteX19" fmla="*/ 53644 w 2336232"/>
              <a:gd name="connsiteY19" fmla="*/ 1562669 h 3076433"/>
              <a:gd name="connsiteX20" fmla="*/ 39996 w 2336232"/>
              <a:gd name="connsiteY20" fmla="*/ 1282890 h 3076433"/>
              <a:gd name="connsiteX21" fmla="*/ 293617 w 2336232"/>
              <a:gd name="connsiteY21" fmla="*/ 826827 h 3076433"/>
              <a:gd name="connsiteX0" fmla="*/ 2000534 w 2311021"/>
              <a:gd name="connsiteY0" fmla="*/ 0 h 3076433"/>
              <a:gd name="connsiteX1" fmla="*/ 2007358 w 2311021"/>
              <a:gd name="connsiteY1" fmla="*/ 54591 h 3076433"/>
              <a:gd name="connsiteX2" fmla="*/ 1952767 w 2311021"/>
              <a:gd name="connsiteY2" fmla="*/ 136478 h 3076433"/>
              <a:gd name="connsiteX3" fmla="*/ 1952767 w 2311021"/>
              <a:gd name="connsiteY3" fmla="*/ 307075 h 3076433"/>
              <a:gd name="connsiteX4" fmla="*/ 1945943 w 2311021"/>
              <a:gd name="connsiteY4" fmla="*/ 566382 h 3076433"/>
              <a:gd name="connsiteX5" fmla="*/ 2000534 w 2311021"/>
              <a:gd name="connsiteY5" fmla="*/ 791570 h 3076433"/>
              <a:gd name="connsiteX6" fmla="*/ 2150660 w 2311021"/>
              <a:gd name="connsiteY6" fmla="*/ 1030406 h 3076433"/>
              <a:gd name="connsiteX7" fmla="*/ 2253018 w 2311021"/>
              <a:gd name="connsiteY7" fmla="*/ 1180531 h 3076433"/>
              <a:gd name="connsiteX8" fmla="*/ 2307609 w 2311021"/>
              <a:gd name="connsiteY8" fmla="*/ 1351128 h 3076433"/>
              <a:gd name="connsiteX9" fmla="*/ 2273490 w 2311021"/>
              <a:gd name="connsiteY9" fmla="*/ 1644555 h 3076433"/>
              <a:gd name="connsiteX10" fmla="*/ 2130188 w 2311021"/>
              <a:gd name="connsiteY10" fmla="*/ 2019869 h 3076433"/>
              <a:gd name="connsiteX11" fmla="*/ 1864057 w 2311021"/>
              <a:gd name="connsiteY11" fmla="*/ 2558955 h 3076433"/>
              <a:gd name="connsiteX12" fmla="*/ 1604749 w 2311021"/>
              <a:gd name="connsiteY12" fmla="*/ 3002508 h 3076433"/>
              <a:gd name="connsiteX13" fmla="*/ 1338618 w 2311021"/>
              <a:gd name="connsiteY13" fmla="*/ 3002508 h 3076433"/>
              <a:gd name="connsiteX14" fmla="*/ 963305 w 2311021"/>
              <a:gd name="connsiteY14" fmla="*/ 3002508 h 3076433"/>
              <a:gd name="connsiteX15" fmla="*/ 656230 w 2311021"/>
              <a:gd name="connsiteY15" fmla="*/ 2975212 h 3076433"/>
              <a:gd name="connsiteX16" fmla="*/ 533400 w 2311021"/>
              <a:gd name="connsiteY16" fmla="*/ 2695433 h 3076433"/>
              <a:gd name="connsiteX17" fmla="*/ 315036 w 2311021"/>
              <a:gd name="connsiteY17" fmla="*/ 2279176 h 3076433"/>
              <a:gd name="connsiteX18" fmla="*/ 137615 w 2311021"/>
              <a:gd name="connsiteY18" fmla="*/ 1897039 h 3076433"/>
              <a:gd name="connsiteX19" fmla="*/ 28433 w 2311021"/>
              <a:gd name="connsiteY19" fmla="*/ 1562669 h 3076433"/>
              <a:gd name="connsiteX20" fmla="*/ 14785 w 2311021"/>
              <a:gd name="connsiteY20" fmla="*/ 1282890 h 3076433"/>
              <a:gd name="connsiteX21" fmla="*/ 117143 w 2311021"/>
              <a:gd name="connsiteY21" fmla="*/ 1050878 h 3076433"/>
              <a:gd name="connsiteX22" fmla="*/ 268406 w 2311021"/>
              <a:gd name="connsiteY22" fmla="*/ 826827 h 3076433"/>
              <a:gd name="connsiteX0" fmla="*/ 2000534 w 2311021"/>
              <a:gd name="connsiteY0" fmla="*/ 0 h 3076433"/>
              <a:gd name="connsiteX1" fmla="*/ 2007358 w 2311021"/>
              <a:gd name="connsiteY1" fmla="*/ 54591 h 3076433"/>
              <a:gd name="connsiteX2" fmla="*/ 1952767 w 2311021"/>
              <a:gd name="connsiteY2" fmla="*/ 136478 h 3076433"/>
              <a:gd name="connsiteX3" fmla="*/ 1952767 w 2311021"/>
              <a:gd name="connsiteY3" fmla="*/ 307075 h 3076433"/>
              <a:gd name="connsiteX4" fmla="*/ 1945943 w 2311021"/>
              <a:gd name="connsiteY4" fmla="*/ 566382 h 3076433"/>
              <a:gd name="connsiteX5" fmla="*/ 2000534 w 2311021"/>
              <a:gd name="connsiteY5" fmla="*/ 791570 h 3076433"/>
              <a:gd name="connsiteX6" fmla="*/ 2150660 w 2311021"/>
              <a:gd name="connsiteY6" fmla="*/ 1030406 h 3076433"/>
              <a:gd name="connsiteX7" fmla="*/ 2253018 w 2311021"/>
              <a:gd name="connsiteY7" fmla="*/ 1180531 h 3076433"/>
              <a:gd name="connsiteX8" fmla="*/ 2307609 w 2311021"/>
              <a:gd name="connsiteY8" fmla="*/ 1351128 h 3076433"/>
              <a:gd name="connsiteX9" fmla="*/ 2273490 w 2311021"/>
              <a:gd name="connsiteY9" fmla="*/ 1644555 h 3076433"/>
              <a:gd name="connsiteX10" fmla="*/ 2130188 w 2311021"/>
              <a:gd name="connsiteY10" fmla="*/ 2019869 h 3076433"/>
              <a:gd name="connsiteX11" fmla="*/ 1864057 w 2311021"/>
              <a:gd name="connsiteY11" fmla="*/ 2558955 h 3076433"/>
              <a:gd name="connsiteX12" fmla="*/ 1604749 w 2311021"/>
              <a:gd name="connsiteY12" fmla="*/ 3002508 h 3076433"/>
              <a:gd name="connsiteX13" fmla="*/ 1338618 w 2311021"/>
              <a:gd name="connsiteY13" fmla="*/ 3002508 h 3076433"/>
              <a:gd name="connsiteX14" fmla="*/ 963305 w 2311021"/>
              <a:gd name="connsiteY14" fmla="*/ 3002508 h 3076433"/>
              <a:gd name="connsiteX15" fmla="*/ 656230 w 2311021"/>
              <a:gd name="connsiteY15" fmla="*/ 2975212 h 3076433"/>
              <a:gd name="connsiteX16" fmla="*/ 533400 w 2311021"/>
              <a:gd name="connsiteY16" fmla="*/ 2695433 h 3076433"/>
              <a:gd name="connsiteX17" fmla="*/ 315036 w 2311021"/>
              <a:gd name="connsiteY17" fmla="*/ 2279176 h 3076433"/>
              <a:gd name="connsiteX18" fmla="*/ 137615 w 2311021"/>
              <a:gd name="connsiteY18" fmla="*/ 1897039 h 3076433"/>
              <a:gd name="connsiteX19" fmla="*/ 28433 w 2311021"/>
              <a:gd name="connsiteY19" fmla="*/ 1562669 h 3076433"/>
              <a:gd name="connsiteX20" fmla="*/ 14785 w 2311021"/>
              <a:gd name="connsiteY20" fmla="*/ 1282890 h 3076433"/>
              <a:gd name="connsiteX21" fmla="*/ 117143 w 2311021"/>
              <a:gd name="connsiteY21" fmla="*/ 1050878 h 3076433"/>
              <a:gd name="connsiteX22" fmla="*/ 344606 w 2311021"/>
              <a:gd name="connsiteY22" fmla="*/ 750627 h 3076433"/>
              <a:gd name="connsiteX0" fmla="*/ 2000534 w 2311021"/>
              <a:gd name="connsiteY0" fmla="*/ 0 h 3076433"/>
              <a:gd name="connsiteX1" fmla="*/ 2007358 w 2311021"/>
              <a:gd name="connsiteY1" fmla="*/ 54591 h 3076433"/>
              <a:gd name="connsiteX2" fmla="*/ 1952767 w 2311021"/>
              <a:gd name="connsiteY2" fmla="*/ 136478 h 3076433"/>
              <a:gd name="connsiteX3" fmla="*/ 1952767 w 2311021"/>
              <a:gd name="connsiteY3" fmla="*/ 307075 h 3076433"/>
              <a:gd name="connsiteX4" fmla="*/ 1945943 w 2311021"/>
              <a:gd name="connsiteY4" fmla="*/ 566382 h 3076433"/>
              <a:gd name="connsiteX5" fmla="*/ 2000534 w 2311021"/>
              <a:gd name="connsiteY5" fmla="*/ 791570 h 3076433"/>
              <a:gd name="connsiteX6" fmla="*/ 2150660 w 2311021"/>
              <a:gd name="connsiteY6" fmla="*/ 1030406 h 3076433"/>
              <a:gd name="connsiteX7" fmla="*/ 2253018 w 2311021"/>
              <a:gd name="connsiteY7" fmla="*/ 1180531 h 3076433"/>
              <a:gd name="connsiteX8" fmla="*/ 2307609 w 2311021"/>
              <a:gd name="connsiteY8" fmla="*/ 1351128 h 3076433"/>
              <a:gd name="connsiteX9" fmla="*/ 2273490 w 2311021"/>
              <a:gd name="connsiteY9" fmla="*/ 1644555 h 3076433"/>
              <a:gd name="connsiteX10" fmla="*/ 2130188 w 2311021"/>
              <a:gd name="connsiteY10" fmla="*/ 2019869 h 3076433"/>
              <a:gd name="connsiteX11" fmla="*/ 1864057 w 2311021"/>
              <a:gd name="connsiteY11" fmla="*/ 2558955 h 3076433"/>
              <a:gd name="connsiteX12" fmla="*/ 1604749 w 2311021"/>
              <a:gd name="connsiteY12" fmla="*/ 3002508 h 3076433"/>
              <a:gd name="connsiteX13" fmla="*/ 1338618 w 2311021"/>
              <a:gd name="connsiteY13" fmla="*/ 3002508 h 3076433"/>
              <a:gd name="connsiteX14" fmla="*/ 963305 w 2311021"/>
              <a:gd name="connsiteY14" fmla="*/ 3002508 h 3076433"/>
              <a:gd name="connsiteX15" fmla="*/ 656230 w 2311021"/>
              <a:gd name="connsiteY15" fmla="*/ 2975212 h 3076433"/>
              <a:gd name="connsiteX16" fmla="*/ 533400 w 2311021"/>
              <a:gd name="connsiteY16" fmla="*/ 2695433 h 3076433"/>
              <a:gd name="connsiteX17" fmla="*/ 315036 w 2311021"/>
              <a:gd name="connsiteY17" fmla="*/ 2279176 h 3076433"/>
              <a:gd name="connsiteX18" fmla="*/ 137615 w 2311021"/>
              <a:gd name="connsiteY18" fmla="*/ 1897039 h 3076433"/>
              <a:gd name="connsiteX19" fmla="*/ 28433 w 2311021"/>
              <a:gd name="connsiteY19" fmla="*/ 1562669 h 3076433"/>
              <a:gd name="connsiteX20" fmla="*/ 14785 w 2311021"/>
              <a:gd name="connsiteY20" fmla="*/ 1282890 h 3076433"/>
              <a:gd name="connsiteX21" fmla="*/ 117143 w 2311021"/>
              <a:gd name="connsiteY21" fmla="*/ 1050878 h 3076433"/>
              <a:gd name="connsiteX22" fmla="*/ 344606 w 2311021"/>
              <a:gd name="connsiteY22" fmla="*/ 293427 h 3076433"/>
              <a:gd name="connsiteX0" fmla="*/ 2000534 w 2311021"/>
              <a:gd name="connsiteY0" fmla="*/ 0 h 3076433"/>
              <a:gd name="connsiteX1" fmla="*/ 2007358 w 2311021"/>
              <a:gd name="connsiteY1" fmla="*/ 54591 h 3076433"/>
              <a:gd name="connsiteX2" fmla="*/ 1952767 w 2311021"/>
              <a:gd name="connsiteY2" fmla="*/ 136478 h 3076433"/>
              <a:gd name="connsiteX3" fmla="*/ 1952767 w 2311021"/>
              <a:gd name="connsiteY3" fmla="*/ 307075 h 3076433"/>
              <a:gd name="connsiteX4" fmla="*/ 1945943 w 2311021"/>
              <a:gd name="connsiteY4" fmla="*/ 566382 h 3076433"/>
              <a:gd name="connsiteX5" fmla="*/ 2000534 w 2311021"/>
              <a:gd name="connsiteY5" fmla="*/ 791570 h 3076433"/>
              <a:gd name="connsiteX6" fmla="*/ 2150660 w 2311021"/>
              <a:gd name="connsiteY6" fmla="*/ 1030406 h 3076433"/>
              <a:gd name="connsiteX7" fmla="*/ 2253018 w 2311021"/>
              <a:gd name="connsiteY7" fmla="*/ 1180531 h 3076433"/>
              <a:gd name="connsiteX8" fmla="*/ 2307609 w 2311021"/>
              <a:gd name="connsiteY8" fmla="*/ 1351128 h 3076433"/>
              <a:gd name="connsiteX9" fmla="*/ 2273490 w 2311021"/>
              <a:gd name="connsiteY9" fmla="*/ 1644555 h 3076433"/>
              <a:gd name="connsiteX10" fmla="*/ 2130188 w 2311021"/>
              <a:gd name="connsiteY10" fmla="*/ 2019869 h 3076433"/>
              <a:gd name="connsiteX11" fmla="*/ 1864057 w 2311021"/>
              <a:gd name="connsiteY11" fmla="*/ 2558955 h 3076433"/>
              <a:gd name="connsiteX12" fmla="*/ 1604749 w 2311021"/>
              <a:gd name="connsiteY12" fmla="*/ 3002508 h 3076433"/>
              <a:gd name="connsiteX13" fmla="*/ 1338618 w 2311021"/>
              <a:gd name="connsiteY13" fmla="*/ 3002508 h 3076433"/>
              <a:gd name="connsiteX14" fmla="*/ 963305 w 2311021"/>
              <a:gd name="connsiteY14" fmla="*/ 3002508 h 3076433"/>
              <a:gd name="connsiteX15" fmla="*/ 656230 w 2311021"/>
              <a:gd name="connsiteY15" fmla="*/ 2975212 h 3076433"/>
              <a:gd name="connsiteX16" fmla="*/ 533400 w 2311021"/>
              <a:gd name="connsiteY16" fmla="*/ 2695433 h 3076433"/>
              <a:gd name="connsiteX17" fmla="*/ 315036 w 2311021"/>
              <a:gd name="connsiteY17" fmla="*/ 2279176 h 3076433"/>
              <a:gd name="connsiteX18" fmla="*/ 137615 w 2311021"/>
              <a:gd name="connsiteY18" fmla="*/ 1897039 h 3076433"/>
              <a:gd name="connsiteX19" fmla="*/ 28433 w 2311021"/>
              <a:gd name="connsiteY19" fmla="*/ 1562669 h 3076433"/>
              <a:gd name="connsiteX20" fmla="*/ 14785 w 2311021"/>
              <a:gd name="connsiteY20" fmla="*/ 1282890 h 3076433"/>
              <a:gd name="connsiteX21" fmla="*/ 117143 w 2311021"/>
              <a:gd name="connsiteY21" fmla="*/ 1050878 h 3076433"/>
              <a:gd name="connsiteX22" fmla="*/ 226325 w 2311021"/>
              <a:gd name="connsiteY22" fmla="*/ 682388 h 3076433"/>
              <a:gd name="connsiteX23" fmla="*/ 344606 w 2311021"/>
              <a:gd name="connsiteY23" fmla="*/ 293427 h 3076433"/>
              <a:gd name="connsiteX0" fmla="*/ 2000534 w 2311021"/>
              <a:gd name="connsiteY0" fmla="*/ 0 h 3076433"/>
              <a:gd name="connsiteX1" fmla="*/ 2007358 w 2311021"/>
              <a:gd name="connsiteY1" fmla="*/ 54591 h 3076433"/>
              <a:gd name="connsiteX2" fmla="*/ 1952767 w 2311021"/>
              <a:gd name="connsiteY2" fmla="*/ 136478 h 3076433"/>
              <a:gd name="connsiteX3" fmla="*/ 1952767 w 2311021"/>
              <a:gd name="connsiteY3" fmla="*/ 307075 h 3076433"/>
              <a:gd name="connsiteX4" fmla="*/ 1945943 w 2311021"/>
              <a:gd name="connsiteY4" fmla="*/ 566382 h 3076433"/>
              <a:gd name="connsiteX5" fmla="*/ 2000534 w 2311021"/>
              <a:gd name="connsiteY5" fmla="*/ 791570 h 3076433"/>
              <a:gd name="connsiteX6" fmla="*/ 2150660 w 2311021"/>
              <a:gd name="connsiteY6" fmla="*/ 1030406 h 3076433"/>
              <a:gd name="connsiteX7" fmla="*/ 2253018 w 2311021"/>
              <a:gd name="connsiteY7" fmla="*/ 1180531 h 3076433"/>
              <a:gd name="connsiteX8" fmla="*/ 2307609 w 2311021"/>
              <a:gd name="connsiteY8" fmla="*/ 1351128 h 3076433"/>
              <a:gd name="connsiteX9" fmla="*/ 2273490 w 2311021"/>
              <a:gd name="connsiteY9" fmla="*/ 1644555 h 3076433"/>
              <a:gd name="connsiteX10" fmla="*/ 2130188 w 2311021"/>
              <a:gd name="connsiteY10" fmla="*/ 2019869 h 3076433"/>
              <a:gd name="connsiteX11" fmla="*/ 1864057 w 2311021"/>
              <a:gd name="connsiteY11" fmla="*/ 2558955 h 3076433"/>
              <a:gd name="connsiteX12" fmla="*/ 1604749 w 2311021"/>
              <a:gd name="connsiteY12" fmla="*/ 3002508 h 3076433"/>
              <a:gd name="connsiteX13" fmla="*/ 1338618 w 2311021"/>
              <a:gd name="connsiteY13" fmla="*/ 3002508 h 3076433"/>
              <a:gd name="connsiteX14" fmla="*/ 963305 w 2311021"/>
              <a:gd name="connsiteY14" fmla="*/ 3002508 h 3076433"/>
              <a:gd name="connsiteX15" fmla="*/ 656230 w 2311021"/>
              <a:gd name="connsiteY15" fmla="*/ 2975212 h 3076433"/>
              <a:gd name="connsiteX16" fmla="*/ 533400 w 2311021"/>
              <a:gd name="connsiteY16" fmla="*/ 2695433 h 3076433"/>
              <a:gd name="connsiteX17" fmla="*/ 315036 w 2311021"/>
              <a:gd name="connsiteY17" fmla="*/ 2279176 h 3076433"/>
              <a:gd name="connsiteX18" fmla="*/ 137615 w 2311021"/>
              <a:gd name="connsiteY18" fmla="*/ 1897039 h 3076433"/>
              <a:gd name="connsiteX19" fmla="*/ 28433 w 2311021"/>
              <a:gd name="connsiteY19" fmla="*/ 1562669 h 3076433"/>
              <a:gd name="connsiteX20" fmla="*/ 14785 w 2311021"/>
              <a:gd name="connsiteY20" fmla="*/ 1282890 h 3076433"/>
              <a:gd name="connsiteX21" fmla="*/ 117143 w 2311021"/>
              <a:gd name="connsiteY21" fmla="*/ 1050878 h 3076433"/>
              <a:gd name="connsiteX22" fmla="*/ 344606 w 2311021"/>
              <a:gd name="connsiteY22" fmla="*/ 750627 h 3076433"/>
              <a:gd name="connsiteX23" fmla="*/ 344606 w 2311021"/>
              <a:gd name="connsiteY23" fmla="*/ 293427 h 3076433"/>
              <a:gd name="connsiteX0" fmla="*/ 2000534 w 2311021"/>
              <a:gd name="connsiteY0" fmla="*/ 0 h 3076433"/>
              <a:gd name="connsiteX1" fmla="*/ 2007358 w 2311021"/>
              <a:gd name="connsiteY1" fmla="*/ 54591 h 3076433"/>
              <a:gd name="connsiteX2" fmla="*/ 1952767 w 2311021"/>
              <a:gd name="connsiteY2" fmla="*/ 136478 h 3076433"/>
              <a:gd name="connsiteX3" fmla="*/ 1952767 w 2311021"/>
              <a:gd name="connsiteY3" fmla="*/ 307075 h 3076433"/>
              <a:gd name="connsiteX4" fmla="*/ 1945943 w 2311021"/>
              <a:gd name="connsiteY4" fmla="*/ 566382 h 3076433"/>
              <a:gd name="connsiteX5" fmla="*/ 2000534 w 2311021"/>
              <a:gd name="connsiteY5" fmla="*/ 791570 h 3076433"/>
              <a:gd name="connsiteX6" fmla="*/ 2150660 w 2311021"/>
              <a:gd name="connsiteY6" fmla="*/ 1030406 h 3076433"/>
              <a:gd name="connsiteX7" fmla="*/ 2253018 w 2311021"/>
              <a:gd name="connsiteY7" fmla="*/ 1180531 h 3076433"/>
              <a:gd name="connsiteX8" fmla="*/ 2307609 w 2311021"/>
              <a:gd name="connsiteY8" fmla="*/ 1351128 h 3076433"/>
              <a:gd name="connsiteX9" fmla="*/ 2273490 w 2311021"/>
              <a:gd name="connsiteY9" fmla="*/ 1644555 h 3076433"/>
              <a:gd name="connsiteX10" fmla="*/ 2130188 w 2311021"/>
              <a:gd name="connsiteY10" fmla="*/ 2019869 h 3076433"/>
              <a:gd name="connsiteX11" fmla="*/ 1864057 w 2311021"/>
              <a:gd name="connsiteY11" fmla="*/ 2558955 h 3076433"/>
              <a:gd name="connsiteX12" fmla="*/ 1604749 w 2311021"/>
              <a:gd name="connsiteY12" fmla="*/ 3002508 h 3076433"/>
              <a:gd name="connsiteX13" fmla="*/ 1338618 w 2311021"/>
              <a:gd name="connsiteY13" fmla="*/ 3002508 h 3076433"/>
              <a:gd name="connsiteX14" fmla="*/ 963305 w 2311021"/>
              <a:gd name="connsiteY14" fmla="*/ 3002508 h 3076433"/>
              <a:gd name="connsiteX15" fmla="*/ 656230 w 2311021"/>
              <a:gd name="connsiteY15" fmla="*/ 2975212 h 3076433"/>
              <a:gd name="connsiteX16" fmla="*/ 533400 w 2311021"/>
              <a:gd name="connsiteY16" fmla="*/ 2695433 h 3076433"/>
              <a:gd name="connsiteX17" fmla="*/ 315036 w 2311021"/>
              <a:gd name="connsiteY17" fmla="*/ 2279176 h 3076433"/>
              <a:gd name="connsiteX18" fmla="*/ 137615 w 2311021"/>
              <a:gd name="connsiteY18" fmla="*/ 1897039 h 3076433"/>
              <a:gd name="connsiteX19" fmla="*/ 28433 w 2311021"/>
              <a:gd name="connsiteY19" fmla="*/ 1562669 h 3076433"/>
              <a:gd name="connsiteX20" fmla="*/ 14785 w 2311021"/>
              <a:gd name="connsiteY20" fmla="*/ 1282890 h 3076433"/>
              <a:gd name="connsiteX21" fmla="*/ 117143 w 2311021"/>
              <a:gd name="connsiteY21" fmla="*/ 1050878 h 3076433"/>
              <a:gd name="connsiteX22" fmla="*/ 335507 w 2311021"/>
              <a:gd name="connsiteY22" fmla="*/ 736979 h 3076433"/>
              <a:gd name="connsiteX23" fmla="*/ 344606 w 2311021"/>
              <a:gd name="connsiteY23" fmla="*/ 293427 h 3076433"/>
              <a:gd name="connsiteX0" fmla="*/ 2000534 w 2311021"/>
              <a:gd name="connsiteY0" fmla="*/ 11373 h 3087806"/>
              <a:gd name="connsiteX1" fmla="*/ 2007358 w 2311021"/>
              <a:gd name="connsiteY1" fmla="*/ 65964 h 3087806"/>
              <a:gd name="connsiteX2" fmla="*/ 1952767 w 2311021"/>
              <a:gd name="connsiteY2" fmla="*/ 147851 h 3087806"/>
              <a:gd name="connsiteX3" fmla="*/ 1952767 w 2311021"/>
              <a:gd name="connsiteY3" fmla="*/ 318448 h 3087806"/>
              <a:gd name="connsiteX4" fmla="*/ 1945943 w 2311021"/>
              <a:gd name="connsiteY4" fmla="*/ 577755 h 3087806"/>
              <a:gd name="connsiteX5" fmla="*/ 2000534 w 2311021"/>
              <a:gd name="connsiteY5" fmla="*/ 802943 h 3087806"/>
              <a:gd name="connsiteX6" fmla="*/ 2150660 w 2311021"/>
              <a:gd name="connsiteY6" fmla="*/ 1041779 h 3087806"/>
              <a:gd name="connsiteX7" fmla="*/ 2253018 w 2311021"/>
              <a:gd name="connsiteY7" fmla="*/ 1191904 h 3087806"/>
              <a:gd name="connsiteX8" fmla="*/ 2307609 w 2311021"/>
              <a:gd name="connsiteY8" fmla="*/ 1362501 h 3087806"/>
              <a:gd name="connsiteX9" fmla="*/ 2273490 w 2311021"/>
              <a:gd name="connsiteY9" fmla="*/ 1655928 h 3087806"/>
              <a:gd name="connsiteX10" fmla="*/ 2130188 w 2311021"/>
              <a:gd name="connsiteY10" fmla="*/ 2031242 h 3087806"/>
              <a:gd name="connsiteX11" fmla="*/ 1864057 w 2311021"/>
              <a:gd name="connsiteY11" fmla="*/ 2570328 h 3087806"/>
              <a:gd name="connsiteX12" fmla="*/ 1604749 w 2311021"/>
              <a:gd name="connsiteY12" fmla="*/ 3013881 h 3087806"/>
              <a:gd name="connsiteX13" fmla="*/ 1338618 w 2311021"/>
              <a:gd name="connsiteY13" fmla="*/ 3013881 h 3087806"/>
              <a:gd name="connsiteX14" fmla="*/ 963305 w 2311021"/>
              <a:gd name="connsiteY14" fmla="*/ 3013881 h 3087806"/>
              <a:gd name="connsiteX15" fmla="*/ 656230 w 2311021"/>
              <a:gd name="connsiteY15" fmla="*/ 2986585 h 3087806"/>
              <a:gd name="connsiteX16" fmla="*/ 533400 w 2311021"/>
              <a:gd name="connsiteY16" fmla="*/ 2706806 h 3087806"/>
              <a:gd name="connsiteX17" fmla="*/ 315036 w 2311021"/>
              <a:gd name="connsiteY17" fmla="*/ 2290549 h 3087806"/>
              <a:gd name="connsiteX18" fmla="*/ 137615 w 2311021"/>
              <a:gd name="connsiteY18" fmla="*/ 1908412 h 3087806"/>
              <a:gd name="connsiteX19" fmla="*/ 28433 w 2311021"/>
              <a:gd name="connsiteY19" fmla="*/ 1574042 h 3087806"/>
              <a:gd name="connsiteX20" fmla="*/ 14785 w 2311021"/>
              <a:gd name="connsiteY20" fmla="*/ 1294263 h 3087806"/>
              <a:gd name="connsiteX21" fmla="*/ 117143 w 2311021"/>
              <a:gd name="connsiteY21" fmla="*/ 1062251 h 3087806"/>
              <a:gd name="connsiteX22" fmla="*/ 335507 w 2311021"/>
              <a:gd name="connsiteY22" fmla="*/ 748352 h 3087806"/>
              <a:gd name="connsiteX23" fmla="*/ 344606 w 2311021"/>
              <a:gd name="connsiteY23" fmla="*/ 0 h 3087806"/>
              <a:gd name="connsiteX0" fmla="*/ 2000534 w 2311021"/>
              <a:gd name="connsiteY0" fmla="*/ 11373 h 3087806"/>
              <a:gd name="connsiteX1" fmla="*/ 2007358 w 2311021"/>
              <a:gd name="connsiteY1" fmla="*/ 65964 h 3087806"/>
              <a:gd name="connsiteX2" fmla="*/ 1952767 w 2311021"/>
              <a:gd name="connsiteY2" fmla="*/ 147851 h 3087806"/>
              <a:gd name="connsiteX3" fmla="*/ 1952767 w 2311021"/>
              <a:gd name="connsiteY3" fmla="*/ 318448 h 3087806"/>
              <a:gd name="connsiteX4" fmla="*/ 1945943 w 2311021"/>
              <a:gd name="connsiteY4" fmla="*/ 577755 h 3087806"/>
              <a:gd name="connsiteX5" fmla="*/ 2000534 w 2311021"/>
              <a:gd name="connsiteY5" fmla="*/ 802943 h 3087806"/>
              <a:gd name="connsiteX6" fmla="*/ 2150660 w 2311021"/>
              <a:gd name="connsiteY6" fmla="*/ 1041779 h 3087806"/>
              <a:gd name="connsiteX7" fmla="*/ 2253018 w 2311021"/>
              <a:gd name="connsiteY7" fmla="*/ 1191904 h 3087806"/>
              <a:gd name="connsiteX8" fmla="*/ 2307609 w 2311021"/>
              <a:gd name="connsiteY8" fmla="*/ 1362501 h 3087806"/>
              <a:gd name="connsiteX9" fmla="*/ 2273490 w 2311021"/>
              <a:gd name="connsiteY9" fmla="*/ 1655928 h 3087806"/>
              <a:gd name="connsiteX10" fmla="*/ 2130188 w 2311021"/>
              <a:gd name="connsiteY10" fmla="*/ 2031242 h 3087806"/>
              <a:gd name="connsiteX11" fmla="*/ 1864057 w 2311021"/>
              <a:gd name="connsiteY11" fmla="*/ 2570328 h 3087806"/>
              <a:gd name="connsiteX12" fmla="*/ 1604749 w 2311021"/>
              <a:gd name="connsiteY12" fmla="*/ 3013881 h 3087806"/>
              <a:gd name="connsiteX13" fmla="*/ 1338618 w 2311021"/>
              <a:gd name="connsiteY13" fmla="*/ 3013881 h 3087806"/>
              <a:gd name="connsiteX14" fmla="*/ 963305 w 2311021"/>
              <a:gd name="connsiteY14" fmla="*/ 3013881 h 3087806"/>
              <a:gd name="connsiteX15" fmla="*/ 656230 w 2311021"/>
              <a:gd name="connsiteY15" fmla="*/ 2986585 h 3087806"/>
              <a:gd name="connsiteX16" fmla="*/ 533400 w 2311021"/>
              <a:gd name="connsiteY16" fmla="*/ 2706806 h 3087806"/>
              <a:gd name="connsiteX17" fmla="*/ 315036 w 2311021"/>
              <a:gd name="connsiteY17" fmla="*/ 2290549 h 3087806"/>
              <a:gd name="connsiteX18" fmla="*/ 137615 w 2311021"/>
              <a:gd name="connsiteY18" fmla="*/ 1908412 h 3087806"/>
              <a:gd name="connsiteX19" fmla="*/ 28433 w 2311021"/>
              <a:gd name="connsiteY19" fmla="*/ 1574042 h 3087806"/>
              <a:gd name="connsiteX20" fmla="*/ 14785 w 2311021"/>
              <a:gd name="connsiteY20" fmla="*/ 1294263 h 3087806"/>
              <a:gd name="connsiteX21" fmla="*/ 117143 w 2311021"/>
              <a:gd name="connsiteY21" fmla="*/ 1062251 h 3087806"/>
              <a:gd name="connsiteX22" fmla="*/ 335507 w 2311021"/>
              <a:gd name="connsiteY22" fmla="*/ 748352 h 3087806"/>
              <a:gd name="connsiteX23" fmla="*/ 349155 w 2311021"/>
              <a:gd name="connsiteY23" fmla="*/ 420806 h 3087806"/>
              <a:gd name="connsiteX24" fmla="*/ 344606 w 2311021"/>
              <a:gd name="connsiteY24" fmla="*/ 0 h 3087806"/>
              <a:gd name="connsiteX0" fmla="*/ 2000534 w 2311021"/>
              <a:gd name="connsiteY0" fmla="*/ 11373 h 3087806"/>
              <a:gd name="connsiteX1" fmla="*/ 2007358 w 2311021"/>
              <a:gd name="connsiteY1" fmla="*/ 65964 h 3087806"/>
              <a:gd name="connsiteX2" fmla="*/ 1952767 w 2311021"/>
              <a:gd name="connsiteY2" fmla="*/ 147851 h 3087806"/>
              <a:gd name="connsiteX3" fmla="*/ 1952767 w 2311021"/>
              <a:gd name="connsiteY3" fmla="*/ 318448 h 3087806"/>
              <a:gd name="connsiteX4" fmla="*/ 1945943 w 2311021"/>
              <a:gd name="connsiteY4" fmla="*/ 577755 h 3087806"/>
              <a:gd name="connsiteX5" fmla="*/ 2000534 w 2311021"/>
              <a:gd name="connsiteY5" fmla="*/ 802943 h 3087806"/>
              <a:gd name="connsiteX6" fmla="*/ 2150660 w 2311021"/>
              <a:gd name="connsiteY6" fmla="*/ 1041779 h 3087806"/>
              <a:gd name="connsiteX7" fmla="*/ 2253018 w 2311021"/>
              <a:gd name="connsiteY7" fmla="*/ 1191904 h 3087806"/>
              <a:gd name="connsiteX8" fmla="*/ 2307609 w 2311021"/>
              <a:gd name="connsiteY8" fmla="*/ 1362501 h 3087806"/>
              <a:gd name="connsiteX9" fmla="*/ 2273490 w 2311021"/>
              <a:gd name="connsiteY9" fmla="*/ 1655928 h 3087806"/>
              <a:gd name="connsiteX10" fmla="*/ 2130188 w 2311021"/>
              <a:gd name="connsiteY10" fmla="*/ 2031242 h 3087806"/>
              <a:gd name="connsiteX11" fmla="*/ 1864057 w 2311021"/>
              <a:gd name="connsiteY11" fmla="*/ 2570328 h 3087806"/>
              <a:gd name="connsiteX12" fmla="*/ 1604749 w 2311021"/>
              <a:gd name="connsiteY12" fmla="*/ 3013881 h 3087806"/>
              <a:gd name="connsiteX13" fmla="*/ 1338618 w 2311021"/>
              <a:gd name="connsiteY13" fmla="*/ 3013881 h 3087806"/>
              <a:gd name="connsiteX14" fmla="*/ 963305 w 2311021"/>
              <a:gd name="connsiteY14" fmla="*/ 3013881 h 3087806"/>
              <a:gd name="connsiteX15" fmla="*/ 656230 w 2311021"/>
              <a:gd name="connsiteY15" fmla="*/ 2986585 h 3087806"/>
              <a:gd name="connsiteX16" fmla="*/ 533400 w 2311021"/>
              <a:gd name="connsiteY16" fmla="*/ 2706806 h 3087806"/>
              <a:gd name="connsiteX17" fmla="*/ 315036 w 2311021"/>
              <a:gd name="connsiteY17" fmla="*/ 2290549 h 3087806"/>
              <a:gd name="connsiteX18" fmla="*/ 137615 w 2311021"/>
              <a:gd name="connsiteY18" fmla="*/ 1908412 h 3087806"/>
              <a:gd name="connsiteX19" fmla="*/ 28433 w 2311021"/>
              <a:gd name="connsiteY19" fmla="*/ 1574042 h 3087806"/>
              <a:gd name="connsiteX20" fmla="*/ 14785 w 2311021"/>
              <a:gd name="connsiteY20" fmla="*/ 1294263 h 3087806"/>
              <a:gd name="connsiteX21" fmla="*/ 117143 w 2311021"/>
              <a:gd name="connsiteY21" fmla="*/ 1062251 h 3087806"/>
              <a:gd name="connsiteX22" fmla="*/ 335507 w 2311021"/>
              <a:gd name="connsiteY22" fmla="*/ 748352 h 3087806"/>
              <a:gd name="connsiteX23" fmla="*/ 349155 w 2311021"/>
              <a:gd name="connsiteY23" fmla="*/ 420806 h 3087806"/>
              <a:gd name="connsiteX24" fmla="*/ 344606 w 2311021"/>
              <a:gd name="connsiteY24" fmla="*/ 0 h 3087806"/>
              <a:gd name="connsiteX25" fmla="*/ 2000534 w 2311021"/>
              <a:gd name="connsiteY25" fmla="*/ 11373 h 3087806"/>
              <a:gd name="connsiteX0" fmla="*/ 2000534 w 2311021"/>
              <a:gd name="connsiteY0" fmla="*/ 11373 h 3087806"/>
              <a:gd name="connsiteX1" fmla="*/ 2007358 w 2311021"/>
              <a:gd name="connsiteY1" fmla="*/ 65964 h 3087806"/>
              <a:gd name="connsiteX2" fmla="*/ 1952767 w 2311021"/>
              <a:gd name="connsiteY2" fmla="*/ 147851 h 3087806"/>
              <a:gd name="connsiteX3" fmla="*/ 1952767 w 2311021"/>
              <a:gd name="connsiteY3" fmla="*/ 318448 h 3087806"/>
              <a:gd name="connsiteX4" fmla="*/ 1945943 w 2311021"/>
              <a:gd name="connsiteY4" fmla="*/ 577755 h 3087806"/>
              <a:gd name="connsiteX5" fmla="*/ 2000534 w 2311021"/>
              <a:gd name="connsiteY5" fmla="*/ 802943 h 3087806"/>
              <a:gd name="connsiteX6" fmla="*/ 2150660 w 2311021"/>
              <a:gd name="connsiteY6" fmla="*/ 1041779 h 3087806"/>
              <a:gd name="connsiteX7" fmla="*/ 2253018 w 2311021"/>
              <a:gd name="connsiteY7" fmla="*/ 1191904 h 3087806"/>
              <a:gd name="connsiteX8" fmla="*/ 2307609 w 2311021"/>
              <a:gd name="connsiteY8" fmla="*/ 1362501 h 3087806"/>
              <a:gd name="connsiteX9" fmla="*/ 2273490 w 2311021"/>
              <a:gd name="connsiteY9" fmla="*/ 1655928 h 3087806"/>
              <a:gd name="connsiteX10" fmla="*/ 2130188 w 2311021"/>
              <a:gd name="connsiteY10" fmla="*/ 2031242 h 3087806"/>
              <a:gd name="connsiteX11" fmla="*/ 1864057 w 2311021"/>
              <a:gd name="connsiteY11" fmla="*/ 2570328 h 3087806"/>
              <a:gd name="connsiteX12" fmla="*/ 1604749 w 2311021"/>
              <a:gd name="connsiteY12" fmla="*/ 3013881 h 3087806"/>
              <a:gd name="connsiteX13" fmla="*/ 1338618 w 2311021"/>
              <a:gd name="connsiteY13" fmla="*/ 3013881 h 3087806"/>
              <a:gd name="connsiteX14" fmla="*/ 963305 w 2311021"/>
              <a:gd name="connsiteY14" fmla="*/ 3013881 h 3087806"/>
              <a:gd name="connsiteX15" fmla="*/ 656230 w 2311021"/>
              <a:gd name="connsiteY15" fmla="*/ 2986585 h 3087806"/>
              <a:gd name="connsiteX16" fmla="*/ 533400 w 2311021"/>
              <a:gd name="connsiteY16" fmla="*/ 2706806 h 3087806"/>
              <a:gd name="connsiteX17" fmla="*/ 315036 w 2311021"/>
              <a:gd name="connsiteY17" fmla="*/ 2290549 h 3087806"/>
              <a:gd name="connsiteX18" fmla="*/ 137615 w 2311021"/>
              <a:gd name="connsiteY18" fmla="*/ 1908412 h 3087806"/>
              <a:gd name="connsiteX19" fmla="*/ 28433 w 2311021"/>
              <a:gd name="connsiteY19" fmla="*/ 1574042 h 3087806"/>
              <a:gd name="connsiteX20" fmla="*/ 14785 w 2311021"/>
              <a:gd name="connsiteY20" fmla="*/ 1294263 h 3087806"/>
              <a:gd name="connsiteX21" fmla="*/ 117143 w 2311021"/>
              <a:gd name="connsiteY21" fmla="*/ 1062251 h 3087806"/>
              <a:gd name="connsiteX22" fmla="*/ 335507 w 2311021"/>
              <a:gd name="connsiteY22" fmla="*/ 748352 h 3087806"/>
              <a:gd name="connsiteX23" fmla="*/ 349155 w 2311021"/>
              <a:gd name="connsiteY23" fmla="*/ 420806 h 3087806"/>
              <a:gd name="connsiteX24" fmla="*/ 344606 w 2311021"/>
              <a:gd name="connsiteY24" fmla="*/ 0 h 3087806"/>
              <a:gd name="connsiteX25" fmla="*/ 2000534 w 2311021"/>
              <a:gd name="connsiteY25" fmla="*/ 11373 h 3087806"/>
              <a:gd name="connsiteX0" fmla="*/ 2000534 w 2311021"/>
              <a:gd name="connsiteY0" fmla="*/ 56107 h 3132540"/>
              <a:gd name="connsiteX1" fmla="*/ 2007358 w 2311021"/>
              <a:gd name="connsiteY1" fmla="*/ 110698 h 3132540"/>
              <a:gd name="connsiteX2" fmla="*/ 1952767 w 2311021"/>
              <a:gd name="connsiteY2" fmla="*/ 192585 h 3132540"/>
              <a:gd name="connsiteX3" fmla="*/ 1952767 w 2311021"/>
              <a:gd name="connsiteY3" fmla="*/ 363182 h 3132540"/>
              <a:gd name="connsiteX4" fmla="*/ 1945943 w 2311021"/>
              <a:gd name="connsiteY4" fmla="*/ 622489 h 3132540"/>
              <a:gd name="connsiteX5" fmla="*/ 2000534 w 2311021"/>
              <a:gd name="connsiteY5" fmla="*/ 847677 h 3132540"/>
              <a:gd name="connsiteX6" fmla="*/ 2150660 w 2311021"/>
              <a:gd name="connsiteY6" fmla="*/ 1086513 h 3132540"/>
              <a:gd name="connsiteX7" fmla="*/ 2253018 w 2311021"/>
              <a:gd name="connsiteY7" fmla="*/ 1236638 h 3132540"/>
              <a:gd name="connsiteX8" fmla="*/ 2307609 w 2311021"/>
              <a:gd name="connsiteY8" fmla="*/ 1407235 h 3132540"/>
              <a:gd name="connsiteX9" fmla="*/ 2273490 w 2311021"/>
              <a:gd name="connsiteY9" fmla="*/ 1700662 h 3132540"/>
              <a:gd name="connsiteX10" fmla="*/ 2130188 w 2311021"/>
              <a:gd name="connsiteY10" fmla="*/ 2075976 h 3132540"/>
              <a:gd name="connsiteX11" fmla="*/ 1864057 w 2311021"/>
              <a:gd name="connsiteY11" fmla="*/ 2615062 h 3132540"/>
              <a:gd name="connsiteX12" fmla="*/ 1604749 w 2311021"/>
              <a:gd name="connsiteY12" fmla="*/ 3058615 h 3132540"/>
              <a:gd name="connsiteX13" fmla="*/ 1338618 w 2311021"/>
              <a:gd name="connsiteY13" fmla="*/ 3058615 h 3132540"/>
              <a:gd name="connsiteX14" fmla="*/ 963305 w 2311021"/>
              <a:gd name="connsiteY14" fmla="*/ 3058615 h 3132540"/>
              <a:gd name="connsiteX15" fmla="*/ 656230 w 2311021"/>
              <a:gd name="connsiteY15" fmla="*/ 3031319 h 3132540"/>
              <a:gd name="connsiteX16" fmla="*/ 533400 w 2311021"/>
              <a:gd name="connsiteY16" fmla="*/ 2751540 h 3132540"/>
              <a:gd name="connsiteX17" fmla="*/ 315036 w 2311021"/>
              <a:gd name="connsiteY17" fmla="*/ 2335283 h 3132540"/>
              <a:gd name="connsiteX18" fmla="*/ 137615 w 2311021"/>
              <a:gd name="connsiteY18" fmla="*/ 1953146 h 3132540"/>
              <a:gd name="connsiteX19" fmla="*/ 28433 w 2311021"/>
              <a:gd name="connsiteY19" fmla="*/ 1618776 h 3132540"/>
              <a:gd name="connsiteX20" fmla="*/ 14785 w 2311021"/>
              <a:gd name="connsiteY20" fmla="*/ 1338997 h 3132540"/>
              <a:gd name="connsiteX21" fmla="*/ 117143 w 2311021"/>
              <a:gd name="connsiteY21" fmla="*/ 1106985 h 3132540"/>
              <a:gd name="connsiteX22" fmla="*/ 335507 w 2311021"/>
              <a:gd name="connsiteY22" fmla="*/ 793086 h 3132540"/>
              <a:gd name="connsiteX23" fmla="*/ 349155 w 2311021"/>
              <a:gd name="connsiteY23" fmla="*/ 465540 h 3132540"/>
              <a:gd name="connsiteX24" fmla="*/ 344606 w 2311021"/>
              <a:gd name="connsiteY24" fmla="*/ 44734 h 3132540"/>
              <a:gd name="connsiteX25" fmla="*/ 1487606 w 2311021"/>
              <a:gd name="connsiteY25" fmla="*/ 197134 h 3132540"/>
              <a:gd name="connsiteX26" fmla="*/ 2000534 w 2311021"/>
              <a:gd name="connsiteY26" fmla="*/ 56107 h 3132540"/>
              <a:gd name="connsiteX0" fmla="*/ 2000534 w 2311021"/>
              <a:gd name="connsiteY0" fmla="*/ 62931 h 3139364"/>
              <a:gd name="connsiteX1" fmla="*/ 2007358 w 2311021"/>
              <a:gd name="connsiteY1" fmla="*/ 117522 h 3139364"/>
              <a:gd name="connsiteX2" fmla="*/ 1952767 w 2311021"/>
              <a:gd name="connsiteY2" fmla="*/ 199409 h 3139364"/>
              <a:gd name="connsiteX3" fmla="*/ 1952767 w 2311021"/>
              <a:gd name="connsiteY3" fmla="*/ 370006 h 3139364"/>
              <a:gd name="connsiteX4" fmla="*/ 1945943 w 2311021"/>
              <a:gd name="connsiteY4" fmla="*/ 629313 h 3139364"/>
              <a:gd name="connsiteX5" fmla="*/ 2000534 w 2311021"/>
              <a:gd name="connsiteY5" fmla="*/ 854501 h 3139364"/>
              <a:gd name="connsiteX6" fmla="*/ 2150660 w 2311021"/>
              <a:gd name="connsiteY6" fmla="*/ 1093337 h 3139364"/>
              <a:gd name="connsiteX7" fmla="*/ 2253018 w 2311021"/>
              <a:gd name="connsiteY7" fmla="*/ 1243462 h 3139364"/>
              <a:gd name="connsiteX8" fmla="*/ 2307609 w 2311021"/>
              <a:gd name="connsiteY8" fmla="*/ 1414059 h 3139364"/>
              <a:gd name="connsiteX9" fmla="*/ 2273490 w 2311021"/>
              <a:gd name="connsiteY9" fmla="*/ 1707486 h 3139364"/>
              <a:gd name="connsiteX10" fmla="*/ 2130188 w 2311021"/>
              <a:gd name="connsiteY10" fmla="*/ 2082800 h 3139364"/>
              <a:gd name="connsiteX11" fmla="*/ 1864057 w 2311021"/>
              <a:gd name="connsiteY11" fmla="*/ 2621886 h 3139364"/>
              <a:gd name="connsiteX12" fmla="*/ 1604749 w 2311021"/>
              <a:gd name="connsiteY12" fmla="*/ 3065439 h 3139364"/>
              <a:gd name="connsiteX13" fmla="*/ 1338618 w 2311021"/>
              <a:gd name="connsiteY13" fmla="*/ 3065439 h 3139364"/>
              <a:gd name="connsiteX14" fmla="*/ 963305 w 2311021"/>
              <a:gd name="connsiteY14" fmla="*/ 3065439 h 3139364"/>
              <a:gd name="connsiteX15" fmla="*/ 656230 w 2311021"/>
              <a:gd name="connsiteY15" fmla="*/ 3038143 h 3139364"/>
              <a:gd name="connsiteX16" fmla="*/ 533400 w 2311021"/>
              <a:gd name="connsiteY16" fmla="*/ 2758364 h 3139364"/>
              <a:gd name="connsiteX17" fmla="*/ 315036 w 2311021"/>
              <a:gd name="connsiteY17" fmla="*/ 2342107 h 3139364"/>
              <a:gd name="connsiteX18" fmla="*/ 137615 w 2311021"/>
              <a:gd name="connsiteY18" fmla="*/ 1959970 h 3139364"/>
              <a:gd name="connsiteX19" fmla="*/ 28433 w 2311021"/>
              <a:gd name="connsiteY19" fmla="*/ 1625600 h 3139364"/>
              <a:gd name="connsiteX20" fmla="*/ 14785 w 2311021"/>
              <a:gd name="connsiteY20" fmla="*/ 1345821 h 3139364"/>
              <a:gd name="connsiteX21" fmla="*/ 117143 w 2311021"/>
              <a:gd name="connsiteY21" fmla="*/ 1113809 h 3139364"/>
              <a:gd name="connsiteX22" fmla="*/ 335507 w 2311021"/>
              <a:gd name="connsiteY22" fmla="*/ 799910 h 3139364"/>
              <a:gd name="connsiteX23" fmla="*/ 349155 w 2311021"/>
              <a:gd name="connsiteY23" fmla="*/ 472364 h 3139364"/>
              <a:gd name="connsiteX24" fmla="*/ 344606 w 2311021"/>
              <a:gd name="connsiteY24" fmla="*/ 51558 h 3139364"/>
              <a:gd name="connsiteX25" fmla="*/ 1494430 w 2311021"/>
              <a:gd name="connsiteY25" fmla="*/ 163014 h 3139364"/>
              <a:gd name="connsiteX26" fmla="*/ 2000534 w 2311021"/>
              <a:gd name="connsiteY26" fmla="*/ 62931 h 3139364"/>
              <a:gd name="connsiteX0" fmla="*/ 2000534 w 2311021"/>
              <a:gd name="connsiteY0" fmla="*/ 76579 h 3153012"/>
              <a:gd name="connsiteX1" fmla="*/ 2007358 w 2311021"/>
              <a:gd name="connsiteY1" fmla="*/ 131170 h 3153012"/>
              <a:gd name="connsiteX2" fmla="*/ 1952767 w 2311021"/>
              <a:gd name="connsiteY2" fmla="*/ 213057 h 3153012"/>
              <a:gd name="connsiteX3" fmla="*/ 1952767 w 2311021"/>
              <a:gd name="connsiteY3" fmla="*/ 383654 h 3153012"/>
              <a:gd name="connsiteX4" fmla="*/ 1945943 w 2311021"/>
              <a:gd name="connsiteY4" fmla="*/ 642961 h 3153012"/>
              <a:gd name="connsiteX5" fmla="*/ 2000534 w 2311021"/>
              <a:gd name="connsiteY5" fmla="*/ 868149 h 3153012"/>
              <a:gd name="connsiteX6" fmla="*/ 2150660 w 2311021"/>
              <a:gd name="connsiteY6" fmla="*/ 1106985 h 3153012"/>
              <a:gd name="connsiteX7" fmla="*/ 2253018 w 2311021"/>
              <a:gd name="connsiteY7" fmla="*/ 1257110 h 3153012"/>
              <a:gd name="connsiteX8" fmla="*/ 2307609 w 2311021"/>
              <a:gd name="connsiteY8" fmla="*/ 1427707 h 3153012"/>
              <a:gd name="connsiteX9" fmla="*/ 2273490 w 2311021"/>
              <a:gd name="connsiteY9" fmla="*/ 1721134 h 3153012"/>
              <a:gd name="connsiteX10" fmla="*/ 2130188 w 2311021"/>
              <a:gd name="connsiteY10" fmla="*/ 2096448 h 3153012"/>
              <a:gd name="connsiteX11" fmla="*/ 1864057 w 2311021"/>
              <a:gd name="connsiteY11" fmla="*/ 2635534 h 3153012"/>
              <a:gd name="connsiteX12" fmla="*/ 1604749 w 2311021"/>
              <a:gd name="connsiteY12" fmla="*/ 3079087 h 3153012"/>
              <a:gd name="connsiteX13" fmla="*/ 1338618 w 2311021"/>
              <a:gd name="connsiteY13" fmla="*/ 3079087 h 3153012"/>
              <a:gd name="connsiteX14" fmla="*/ 963305 w 2311021"/>
              <a:gd name="connsiteY14" fmla="*/ 3079087 h 3153012"/>
              <a:gd name="connsiteX15" fmla="*/ 656230 w 2311021"/>
              <a:gd name="connsiteY15" fmla="*/ 3051791 h 3153012"/>
              <a:gd name="connsiteX16" fmla="*/ 533400 w 2311021"/>
              <a:gd name="connsiteY16" fmla="*/ 2772012 h 3153012"/>
              <a:gd name="connsiteX17" fmla="*/ 315036 w 2311021"/>
              <a:gd name="connsiteY17" fmla="*/ 2355755 h 3153012"/>
              <a:gd name="connsiteX18" fmla="*/ 137615 w 2311021"/>
              <a:gd name="connsiteY18" fmla="*/ 1973618 h 3153012"/>
              <a:gd name="connsiteX19" fmla="*/ 28433 w 2311021"/>
              <a:gd name="connsiteY19" fmla="*/ 1639248 h 3153012"/>
              <a:gd name="connsiteX20" fmla="*/ 14785 w 2311021"/>
              <a:gd name="connsiteY20" fmla="*/ 1359469 h 3153012"/>
              <a:gd name="connsiteX21" fmla="*/ 117143 w 2311021"/>
              <a:gd name="connsiteY21" fmla="*/ 1127457 h 3153012"/>
              <a:gd name="connsiteX22" fmla="*/ 335507 w 2311021"/>
              <a:gd name="connsiteY22" fmla="*/ 813558 h 3153012"/>
              <a:gd name="connsiteX23" fmla="*/ 349155 w 2311021"/>
              <a:gd name="connsiteY23" fmla="*/ 486012 h 3153012"/>
              <a:gd name="connsiteX24" fmla="*/ 344606 w 2311021"/>
              <a:gd name="connsiteY24" fmla="*/ 65206 h 3153012"/>
              <a:gd name="connsiteX25" fmla="*/ 1494430 w 2311021"/>
              <a:gd name="connsiteY25" fmla="*/ 94776 h 3153012"/>
              <a:gd name="connsiteX26" fmla="*/ 2000534 w 2311021"/>
              <a:gd name="connsiteY26" fmla="*/ 76579 h 3153012"/>
              <a:gd name="connsiteX0" fmla="*/ 2000534 w 2311021"/>
              <a:gd name="connsiteY0" fmla="*/ 29949 h 3106382"/>
              <a:gd name="connsiteX1" fmla="*/ 2007358 w 2311021"/>
              <a:gd name="connsiteY1" fmla="*/ 84540 h 3106382"/>
              <a:gd name="connsiteX2" fmla="*/ 1952767 w 2311021"/>
              <a:gd name="connsiteY2" fmla="*/ 166427 h 3106382"/>
              <a:gd name="connsiteX3" fmla="*/ 1952767 w 2311021"/>
              <a:gd name="connsiteY3" fmla="*/ 337024 h 3106382"/>
              <a:gd name="connsiteX4" fmla="*/ 1945943 w 2311021"/>
              <a:gd name="connsiteY4" fmla="*/ 596331 h 3106382"/>
              <a:gd name="connsiteX5" fmla="*/ 2000534 w 2311021"/>
              <a:gd name="connsiteY5" fmla="*/ 821519 h 3106382"/>
              <a:gd name="connsiteX6" fmla="*/ 2150660 w 2311021"/>
              <a:gd name="connsiteY6" fmla="*/ 1060355 h 3106382"/>
              <a:gd name="connsiteX7" fmla="*/ 2253018 w 2311021"/>
              <a:gd name="connsiteY7" fmla="*/ 1210480 h 3106382"/>
              <a:gd name="connsiteX8" fmla="*/ 2307609 w 2311021"/>
              <a:gd name="connsiteY8" fmla="*/ 1381077 h 3106382"/>
              <a:gd name="connsiteX9" fmla="*/ 2273490 w 2311021"/>
              <a:gd name="connsiteY9" fmla="*/ 1674504 h 3106382"/>
              <a:gd name="connsiteX10" fmla="*/ 2130188 w 2311021"/>
              <a:gd name="connsiteY10" fmla="*/ 2049818 h 3106382"/>
              <a:gd name="connsiteX11" fmla="*/ 1864057 w 2311021"/>
              <a:gd name="connsiteY11" fmla="*/ 2588904 h 3106382"/>
              <a:gd name="connsiteX12" fmla="*/ 1604749 w 2311021"/>
              <a:gd name="connsiteY12" fmla="*/ 3032457 h 3106382"/>
              <a:gd name="connsiteX13" fmla="*/ 1338618 w 2311021"/>
              <a:gd name="connsiteY13" fmla="*/ 3032457 h 3106382"/>
              <a:gd name="connsiteX14" fmla="*/ 963305 w 2311021"/>
              <a:gd name="connsiteY14" fmla="*/ 3032457 h 3106382"/>
              <a:gd name="connsiteX15" fmla="*/ 656230 w 2311021"/>
              <a:gd name="connsiteY15" fmla="*/ 3005161 h 3106382"/>
              <a:gd name="connsiteX16" fmla="*/ 533400 w 2311021"/>
              <a:gd name="connsiteY16" fmla="*/ 2725382 h 3106382"/>
              <a:gd name="connsiteX17" fmla="*/ 315036 w 2311021"/>
              <a:gd name="connsiteY17" fmla="*/ 2309125 h 3106382"/>
              <a:gd name="connsiteX18" fmla="*/ 137615 w 2311021"/>
              <a:gd name="connsiteY18" fmla="*/ 1926988 h 3106382"/>
              <a:gd name="connsiteX19" fmla="*/ 28433 w 2311021"/>
              <a:gd name="connsiteY19" fmla="*/ 1592618 h 3106382"/>
              <a:gd name="connsiteX20" fmla="*/ 14785 w 2311021"/>
              <a:gd name="connsiteY20" fmla="*/ 1312839 h 3106382"/>
              <a:gd name="connsiteX21" fmla="*/ 117143 w 2311021"/>
              <a:gd name="connsiteY21" fmla="*/ 1080827 h 3106382"/>
              <a:gd name="connsiteX22" fmla="*/ 335507 w 2311021"/>
              <a:gd name="connsiteY22" fmla="*/ 766928 h 3106382"/>
              <a:gd name="connsiteX23" fmla="*/ 349155 w 2311021"/>
              <a:gd name="connsiteY23" fmla="*/ 439382 h 3106382"/>
              <a:gd name="connsiteX24" fmla="*/ 260445 w 2311021"/>
              <a:gd name="connsiteY24" fmla="*/ 159603 h 3106382"/>
              <a:gd name="connsiteX25" fmla="*/ 344606 w 2311021"/>
              <a:gd name="connsiteY25" fmla="*/ 18576 h 3106382"/>
              <a:gd name="connsiteX26" fmla="*/ 1494430 w 2311021"/>
              <a:gd name="connsiteY26" fmla="*/ 48146 h 3106382"/>
              <a:gd name="connsiteX27" fmla="*/ 2000534 w 2311021"/>
              <a:gd name="connsiteY27" fmla="*/ 29949 h 3106382"/>
              <a:gd name="connsiteX0" fmla="*/ 2000534 w 2311021"/>
              <a:gd name="connsiteY0" fmla="*/ 44545 h 3120978"/>
              <a:gd name="connsiteX1" fmla="*/ 2007358 w 2311021"/>
              <a:gd name="connsiteY1" fmla="*/ 99136 h 3120978"/>
              <a:gd name="connsiteX2" fmla="*/ 1952767 w 2311021"/>
              <a:gd name="connsiteY2" fmla="*/ 181023 h 3120978"/>
              <a:gd name="connsiteX3" fmla="*/ 1952767 w 2311021"/>
              <a:gd name="connsiteY3" fmla="*/ 351620 h 3120978"/>
              <a:gd name="connsiteX4" fmla="*/ 1945943 w 2311021"/>
              <a:gd name="connsiteY4" fmla="*/ 610927 h 3120978"/>
              <a:gd name="connsiteX5" fmla="*/ 2000534 w 2311021"/>
              <a:gd name="connsiteY5" fmla="*/ 836115 h 3120978"/>
              <a:gd name="connsiteX6" fmla="*/ 2150660 w 2311021"/>
              <a:gd name="connsiteY6" fmla="*/ 1074951 h 3120978"/>
              <a:gd name="connsiteX7" fmla="*/ 2253018 w 2311021"/>
              <a:gd name="connsiteY7" fmla="*/ 1225076 h 3120978"/>
              <a:gd name="connsiteX8" fmla="*/ 2307609 w 2311021"/>
              <a:gd name="connsiteY8" fmla="*/ 1395673 h 3120978"/>
              <a:gd name="connsiteX9" fmla="*/ 2273490 w 2311021"/>
              <a:gd name="connsiteY9" fmla="*/ 1689100 h 3120978"/>
              <a:gd name="connsiteX10" fmla="*/ 2130188 w 2311021"/>
              <a:gd name="connsiteY10" fmla="*/ 2064414 h 3120978"/>
              <a:gd name="connsiteX11" fmla="*/ 1864057 w 2311021"/>
              <a:gd name="connsiteY11" fmla="*/ 2603500 h 3120978"/>
              <a:gd name="connsiteX12" fmla="*/ 1604749 w 2311021"/>
              <a:gd name="connsiteY12" fmla="*/ 3047053 h 3120978"/>
              <a:gd name="connsiteX13" fmla="*/ 1338618 w 2311021"/>
              <a:gd name="connsiteY13" fmla="*/ 3047053 h 3120978"/>
              <a:gd name="connsiteX14" fmla="*/ 963305 w 2311021"/>
              <a:gd name="connsiteY14" fmla="*/ 3047053 h 3120978"/>
              <a:gd name="connsiteX15" fmla="*/ 656230 w 2311021"/>
              <a:gd name="connsiteY15" fmla="*/ 3019757 h 3120978"/>
              <a:gd name="connsiteX16" fmla="*/ 533400 w 2311021"/>
              <a:gd name="connsiteY16" fmla="*/ 2739978 h 3120978"/>
              <a:gd name="connsiteX17" fmla="*/ 315036 w 2311021"/>
              <a:gd name="connsiteY17" fmla="*/ 2323721 h 3120978"/>
              <a:gd name="connsiteX18" fmla="*/ 137615 w 2311021"/>
              <a:gd name="connsiteY18" fmla="*/ 1941584 h 3120978"/>
              <a:gd name="connsiteX19" fmla="*/ 28433 w 2311021"/>
              <a:gd name="connsiteY19" fmla="*/ 1607214 h 3120978"/>
              <a:gd name="connsiteX20" fmla="*/ 14785 w 2311021"/>
              <a:gd name="connsiteY20" fmla="*/ 1327435 h 3120978"/>
              <a:gd name="connsiteX21" fmla="*/ 117143 w 2311021"/>
              <a:gd name="connsiteY21" fmla="*/ 1095423 h 3120978"/>
              <a:gd name="connsiteX22" fmla="*/ 335507 w 2311021"/>
              <a:gd name="connsiteY22" fmla="*/ 781524 h 3120978"/>
              <a:gd name="connsiteX23" fmla="*/ 349155 w 2311021"/>
              <a:gd name="connsiteY23" fmla="*/ 453978 h 3120978"/>
              <a:gd name="connsiteX24" fmla="*/ 344606 w 2311021"/>
              <a:gd name="connsiteY24" fmla="*/ 261772 h 3120978"/>
              <a:gd name="connsiteX25" fmla="*/ 344606 w 2311021"/>
              <a:gd name="connsiteY25" fmla="*/ 33172 h 3120978"/>
              <a:gd name="connsiteX26" fmla="*/ 1494430 w 2311021"/>
              <a:gd name="connsiteY26" fmla="*/ 62742 h 3120978"/>
              <a:gd name="connsiteX27" fmla="*/ 2000534 w 2311021"/>
              <a:gd name="connsiteY27" fmla="*/ 44545 h 3120978"/>
              <a:gd name="connsiteX0" fmla="*/ 2000534 w 2311021"/>
              <a:gd name="connsiteY0" fmla="*/ 44545 h 3120978"/>
              <a:gd name="connsiteX1" fmla="*/ 2007358 w 2311021"/>
              <a:gd name="connsiteY1" fmla="*/ 99136 h 3120978"/>
              <a:gd name="connsiteX2" fmla="*/ 1952767 w 2311021"/>
              <a:gd name="connsiteY2" fmla="*/ 181023 h 3120978"/>
              <a:gd name="connsiteX3" fmla="*/ 1952767 w 2311021"/>
              <a:gd name="connsiteY3" fmla="*/ 351620 h 3120978"/>
              <a:gd name="connsiteX4" fmla="*/ 1945943 w 2311021"/>
              <a:gd name="connsiteY4" fmla="*/ 610927 h 3120978"/>
              <a:gd name="connsiteX5" fmla="*/ 2000534 w 2311021"/>
              <a:gd name="connsiteY5" fmla="*/ 836115 h 3120978"/>
              <a:gd name="connsiteX6" fmla="*/ 2150660 w 2311021"/>
              <a:gd name="connsiteY6" fmla="*/ 1074951 h 3120978"/>
              <a:gd name="connsiteX7" fmla="*/ 2253018 w 2311021"/>
              <a:gd name="connsiteY7" fmla="*/ 1225076 h 3120978"/>
              <a:gd name="connsiteX8" fmla="*/ 2307609 w 2311021"/>
              <a:gd name="connsiteY8" fmla="*/ 1395673 h 3120978"/>
              <a:gd name="connsiteX9" fmla="*/ 2273490 w 2311021"/>
              <a:gd name="connsiteY9" fmla="*/ 1689100 h 3120978"/>
              <a:gd name="connsiteX10" fmla="*/ 2130188 w 2311021"/>
              <a:gd name="connsiteY10" fmla="*/ 2064414 h 3120978"/>
              <a:gd name="connsiteX11" fmla="*/ 1864057 w 2311021"/>
              <a:gd name="connsiteY11" fmla="*/ 2603500 h 3120978"/>
              <a:gd name="connsiteX12" fmla="*/ 1604749 w 2311021"/>
              <a:gd name="connsiteY12" fmla="*/ 3047053 h 3120978"/>
              <a:gd name="connsiteX13" fmla="*/ 1338618 w 2311021"/>
              <a:gd name="connsiteY13" fmla="*/ 3047053 h 3120978"/>
              <a:gd name="connsiteX14" fmla="*/ 963305 w 2311021"/>
              <a:gd name="connsiteY14" fmla="*/ 3047053 h 3120978"/>
              <a:gd name="connsiteX15" fmla="*/ 656230 w 2311021"/>
              <a:gd name="connsiteY15" fmla="*/ 3019757 h 3120978"/>
              <a:gd name="connsiteX16" fmla="*/ 533400 w 2311021"/>
              <a:gd name="connsiteY16" fmla="*/ 2739978 h 3120978"/>
              <a:gd name="connsiteX17" fmla="*/ 315036 w 2311021"/>
              <a:gd name="connsiteY17" fmla="*/ 2323721 h 3120978"/>
              <a:gd name="connsiteX18" fmla="*/ 137615 w 2311021"/>
              <a:gd name="connsiteY18" fmla="*/ 1941584 h 3120978"/>
              <a:gd name="connsiteX19" fmla="*/ 28433 w 2311021"/>
              <a:gd name="connsiteY19" fmla="*/ 1607214 h 3120978"/>
              <a:gd name="connsiteX20" fmla="*/ 14785 w 2311021"/>
              <a:gd name="connsiteY20" fmla="*/ 1327435 h 3120978"/>
              <a:gd name="connsiteX21" fmla="*/ 117143 w 2311021"/>
              <a:gd name="connsiteY21" fmla="*/ 1095423 h 3120978"/>
              <a:gd name="connsiteX22" fmla="*/ 335507 w 2311021"/>
              <a:gd name="connsiteY22" fmla="*/ 781524 h 3120978"/>
              <a:gd name="connsiteX23" fmla="*/ 349155 w 2311021"/>
              <a:gd name="connsiteY23" fmla="*/ 453978 h 3120978"/>
              <a:gd name="connsiteX24" fmla="*/ 344606 w 2311021"/>
              <a:gd name="connsiteY24" fmla="*/ 261772 h 3120978"/>
              <a:gd name="connsiteX25" fmla="*/ 344606 w 2311021"/>
              <a:gd name="connsiteY25" fmla="*/ 33172 h 3120978"/>
              <a:gd name="connsiteX26" fmla="*/ 1494430 w 2311021"/>
              <a:gd name="connsiteY26" fmla="*/ 62742 h 3120978"/>
              <a:gd name="connsiteX27" fmla="*/ 2000534 w 2311021"/>
              <a:gd name="connsiteY27" fmla="*/ 44545 h 3120978"/>
              <a:gd name="connsiteX0" fmla="*/ 2000534 w 2311021"/>
              <a:gd name="connsiteY0" fmla="*/ 43751 h 3120184"/>
              <a:gd name="connsiteX1" fmla="*/ 2007358 w 2311021"/>
              <a:gd name="connsiteY1" fmla="*/ 98342 h 3120184"/>
              <a:gd name="connsiteX2" fmla="*/ 1952767 w 2311021"/>
              <a:gd name="connsiteY2" fmla="*/ 180229 h 3120184"/>
              <a:gd name="connsiteX3" fmla="*/ 1952767 w 2311021"/>
              <a:gd name="connsiteY3" fmla="*/ 350826 h 3120184"/>
              <a:gd name="connsiteX4" fmla="*/ 1945943 w 2311021"/>
              <a:gd name="connsiteY4" fmla="*/ 610133 h 3120184"/>
              <a:gd name="connsiteX5" fmla="*/ 2000534 w 2311021"/>
              <a:gd name="connsiteY5" fmla="*/ 835321 h 3120184"/>
              <a:gd name="connsiteX6" fmla="*/ 2150660 w 2311021"/>
              <a:gd name="connsiteY6" fmla="*/ 1074157 h 3120184"/>
              <a:gd name="connsiteX7" fmla="*/ 2253018 w 2311021"/>
              <a:gd name="connsiteY7" fmla="*/ 1224282 h 3120184"/>
              <a:gd name="connsiteX8" fmla="*/ 2307609 w 2311021"/>
              <a:gd name="connsiteY8" fmla="*/ 1394879 h 3120184"/>
              <a:gd name="connsiteX9" fmla="*/ 2273490 w 2311021"/>
              <a:gd name="connsiteY9" fmla="*/ 1688306 h 3120184"/>
              <a:gd name="connsiteX10" fmla="*/ 2130188 w 2311021"/>
              <a:gd name="connsiteY10" fmla="*/ 2063620 h 3120184"/>
              <a:gd name="connsiteX11" fmla="*/ 1864057 w 2311021"/>
              <a:gd name="connsiteY11" fmla="*/ 2602706 h 3120184"/>
              <a:gd name="connsiteX12" fmla="*/ 1604749 w 2311021"/>
              <a:gd name="connsiteY12" fmla="*/ 3046259 h 3120184"/>
              <a:gd name="connsiteX13" fmla="*/ 1338618 w 2311021"/>
              <a:gd name="connsiteY13" fmla="*/ 3046259 h 3120184"/>
              <a:gd name="connsiteX14" fmla="*/ 963305 w 2311021"/>
              <a:gd name="connsiteY14" fmla="*/ 3046259 h 3120184"/>
              <a:gd name="connsiteX15" fmla="*/ 656230 w 2311021"/>
              <a:gd name="connsiteY15" fmla="*/ 3018963 h 3120184"/>
              <a:gd name="connsiteX16" fmla="*/ 533400 w 2311021"/>
              <a:gd name="connsiteY16" fmla="*/ 2739184 h 3120184"/>
              <a:gd name="connsiteX17" fmla="*/ 315036 w 2311021"/>
              <a:gd name="connsiteY17" fmla="*/ 2322927 h 3120184"/>
              <a:gd name="connsiteX18" fmla="*/ 137615 w 2311021"/>
              <a:gd name="connsiteY18" fmla="*/ 1940790 h 3120184"/>
              <a:gd name="connsiteX19" fmla="*/ 28433 w 2311021"/>
              <a:gd name="connsiteY19" fmla="*/ 1606420 h 3120184"/>
              <a:gd name="connsiteX20" fmla="*/ 14785 w 2311021"/>
              <a:gd name="connsiteY20" fmla="*/ 1326641 h 3120184"/>
              <a:gd name="connsiteX21" fmla="*/ 117143 w 2311021"/>
              <a:gd name="connsiteY21" fmla="*/ 1094629 h 3120184"/>
              <a:gd name="connsiteX22" fmla="*/ 335507 w 2311021"/>
              <a:gd name="connsiteY22" fmla="*/ 780730 h 3120184"/>
              <a:gd name="connsiteX23" fmla="*/ 349155 w 2311021"/>
              <a:gd name="connsiteY23" fmla="*/ 453184 h 3120184"/>
              <a:gd name="connsiteX24" fmla="*/ 361275 w 2311021"/>
              <a:gd name="connsiteY24" fmla="*/ 256216 h 3120184"/>
              <a:gd name="connsiteX25" fmla="*/ 344606 w 2311021"/>
              <a:gd name="connsiteY25" fmla="*/ 32378 h 3120184"/>
              <a:gd name="connsiteX26" fmla="*/ 1494430 w 2311021"/>
              <a:gd name="connsiteY26" fmla="*/ 61948 h 3120184"/>
              <a:gd name="connsiteX27" fmla="*/ 2000534 w 2311021"/>
              <a:gd name="connsiteY27" fmla="*/ 43751 h 3120184"/>
              <a:gd name="connsiteX0" fmla="*/ 2000534 w 2311021"/>
              <a:gd name="connsiteY0" fmla="*/ 14382 h 3090815"/>
              <a:gd name="connsiteX1" fmla="*/ 2007358 w 2311021"/>
              <a:gd name="connsiteY1" fmla="*/ 68973 h 3090815"/>
              <a:gd name="connsiteX2" fmla="*/ 1952767 w 2311021"/>
              <a:gd name="connsiteY2" fmla="*/ 150860 h 3090815"/>
              <a:gd name="connsiteX3" fmla="*/ 1952767 w 2311021"/>
              <a:gd name="connsiteY3" fmla="*/ 321457 h 3090815"/>
              <a:gd name="connsiteX4" fmla="*/ 1945943 w 2311021"/>
              <a:gd name="connsiteY4" fmla="*/ 580764 h 3090815"/>
              <a:gd name="connsiteX5" fmla="*/ 2000534 w 2311021"/>
              <a:gd name="connsiteY5" fmla="*/ 805952 h 3090815"/>
              <a:gd name="connsiteX6" fmla="*/ 2150660 w 2311021"/>
              <a:gd name="connsiteY6" fmla="*/ 1044788 h 3090815"/>
              <a:gd name="connsiteX7" fmla="*/ 2253018 w 2311021"/>
              <a:gd name="connsiteY7" fmla="*/ 1194913 h 3090815"/>
              <a:gd name="connsiteX8" fmla="*/ 2307609 w 2311021"/>
              <a:gd name="connsiteY8" fmla="*/ 1365510 h 3090815"/>
              <a:gd name="connsiteX9" fmla="*/ 2273490 w 2311021"/>
              <a:gd name="connsiteY9" fmla="*/ 1658937 h 3090815"/>
              <a:gd name="connsiteX10" fmla="*/ 2130188 w 2311021"/>
              <a:gd name="connsiteY10" fmla="*/ 2034251 h 3090815"/>
              <a:gd name="connsiteX11" fmla="*/ 1864057 w 2311021"/>
              <a:gd name="connsiteY11" fmla="*/ 2573337 h 3090815"/>
              <a:gd name="connsiteX12" fmla="*/ 1604749 w 2311021"/>
              <a:gd name="connsiteY12" fmla="*/ 3016890 h 3090815"/>
              <a:gd name="connsiteX13" fmla="*/ 1338618 w 2311021"/>
              <a:gd name="connsiteY13" fmla="*/ 3016890 h 3090815"/>
              <a:gd name="connsiteX14" fmla="*/ 963305 w 2311021"/>
              <a:gd name="connsiteY14" fmla="*/ 3016890 h 3090815"/>
              <a:gd name="connsiteX15" fmla="*/ 656230 w 2311021"/>
              <a:gd name="connsiteY15" fmla="*/ 2989594 h 3090815"/>
              <a:gd name="connsiteX16" fmla="*/ 533400 w 2311021"/>
              <a:gd name="connsiteY16" fmla="*/ 2709815 h 3090815"/>
              <a:gd name="connsiteX17" fmla="*/ 315036 w 2311021"/>
              <a:gd name="connsiteY17" fmla="*/ 2293558 h 3090815"/>
              <a:gd name="connsiteX18" fmla="*/ 137615 w 2311021"/>
              <a:gd name="connsiteY18" fmla="*/ 1911421 h 3090815"/>
              <a:gd name="connsiteX19" fmla="*/ 28433 w 2311021"/>
              <a:gd name="connsiteY19" fmla="*/ 1577051 h 3090815"/>
              <a:gd name="connsiteX20" fmla="*/ 14785 w 2311021"/>
              <a:gd name="connsiteY20" fmla="*/ 1297272 h 3090815"/>
              <a:gd name="connsiteX21" fmla="*/ 117143 w 2311021"/>
              <a:gd name="connsiteY21" fmla="*/ 1065260 h 3090815"/>
              <a:gd name="connsiteX22" fmla="*/ 335507 w 2311021"/>
              <a:gd name="connsiteY22" fmla="*/ 751361 h 3090815"/>
              <a:gd name="connsiteX23" fmla="*/ 349155 w 2311021"/>
              <a:gd name="connsiteY23" fmla="*/ 423815 h 3090815"/>
              <a:gd name="connsiteX24" fmla="*/ 361275 w 2311021"/>
              <a:gd name="connsiteY24" fmla="*/ 226847 h 3090815"/>
              <a:gd name="connsiteX25" fmla="*/ 263644 w 2311021"/>
              <a:gd name="connsiteY25" fmla="*/ 50634 h 3090815"/>
              <a:gd name="connsiteX26" fmla="*/ 344606 w 2311021"/>
              <a:gd name="connsiteY26" fmla="*/ 3009 h 3090815"/>
              <a:gd name="connsiteX27" fmla="*/ 1494430 w 2311021"/>
              <a:gd name="connsiteY27" fmla="*/ 32579 h 3090815"/>
              <a:gd name="connsiteX28" fmla="*/ 2000534 w 2311021"/>
              <a:gd name="connsiteY28" fmla="*/ 14382 h 3090815"/>
              <a:gd name="connsiteX0" fmla="*/ 2000534 w 2311021"/>
              <a:gd name="connsiteY0" fmla="*/ 13191 h 3089624"/>
              <a:gd name="connsiteX1" fmla="*/ 2007358 w 2311021"/>
              <a:gd name="connsiteY1" fmla="*/ 67782 h 3089624"/>
              <a:gd name="connsiteX2" fmla="*/ 1952767 w 2311021"/>
              <a:gd name="connsiteY2" fmla="*/ 149669 h 3089624"/>
              <a:gd name="connsiteX3" fmla="*/ 1952767 w 2311021"/>
              <a:gd name="connsiteY3" fmla="*/ 320266 h 3089624"/>
              <a:gd name="connsiteX4" fmla="*/ 1945943 w 2311021"/>
              <a:gd name="connsiteY4" fmla="*/ 579573 h 3089624"/>
              <a:gd name="connsiteX5" fmla="*/ 2000534 w 2311021"/>
              <a:gd name="connsiteY5" fmla="*/ 804761 h 3089624"/>
              <a:gd name="connsiteX6" fmla="*/ 2150660 w 2311021"/>
              <a:gd name="connsiteY6" fmla="*/ 1043597 h 3089624"/>
              <a:gd name="connsiteX7" fmla="*/ 2253018 w 2311021"/>
              <a:gd name="connsiteY7" fmla="*/ 1193722 h 3089624"/>
              <a:gd name="connsiteX8" fmla="*/ 2307609 w 2311021"/>
              <a:gd name="connsiteY8" fmla="*/ 1364319 h 3089624"/>
              <a:gd name="connsiteX9" fmla="*/ 2273490 w 2311021"/>
              <a:gd name="connsiteY9" fmla="*/ 1657746 h 3089624"/>
              <a:gd name="connsiteX10" fmla="*/ 2130188 w 2311021"/>
              <a:gd name="connsiteY10" fmla="*/ 2033060 h 3089624"/>
              <a:gd name="connsiteX11" fmla="*/ 1864057 w 2311021"/>
              <a:gd name="connsiteY11" fmla="*/ 2572146 h 3089624"/>
              <a:gd name="connsiteX12" fmla="*/ 1604749 w 2311021"/>
              <a:gd name="connsiteY12" fmla="*/ 3015699 h 3089624"/>
              <a:gd name="connsiteX13" fmla="*/ 1338618 w 2311021"/>
              <a:gd name="connsiteY13" fmla="*/ 3015699 h 3089624"/>
              <a:gd name="connsiteX14" fmla="*/ 963305 w 2311021"/>
              <a:gd name="connsiteY14" fmla="*/ 3015699 h 3089624"/>
              <a:gd name="connsiteX15" fmla="*/ 656230 w 2311021"/>
              <a:gd name="connsiteY15" fmla="*/ 2988403 h 3089624"/>
              <a:gd name="connsiteX16" fmla="*/ 533400 w 2311021"/>
              <a:gd name="connsiteY16" fmla="*/ 2708624 h 3089624"/>
              <a:gd name="connsiteX17" fmla="*/ 315036 w 2311021"/>
              <a:gd name="connsiteY17" fmla="*/ 2292367 h 3089624"/>
              <a:gd name="connsiteX18" fmla="*/ 137615 w 2311021"/>
              <a:gd name="connsiteY18" fmla="*/ 1910230 h 3089624"/>
              <a:gd name="connsiteX19" fmla="*/ 28433 w 2311021"/>
              <a:gd name="connsiteY19" fmla="*/ 1575860 h 3089624"/>
              <a:gd name="connsiteX20" fmla="*/ 14785 w 2311021"/>
              <a:gd name="connsiteY20" fmla="*/ 1296081 h 3089624"/>
              <a:gd name="connsiteX21" fmla="*/ 117143 w 2311021"/>
              <a:gd name="connsiteY21" fmla="*/ 1064069 h 3089624"/>
              <a:gd name="connsiteX22" fmla="*/ 335507 w 2311021"/>
              <a:gd name="connsiteY22" fmla="*/ 750170 h 3089624"/>
              <a:gd name="connsiteX23" fmla="*/ 349155 w 2311021"/>
              <a:gd name="connsiteY23" fmla="*/ 422624 h 3089624"/>
              <a:gd name="connsiteX24" fmla="*/ 361275 w 2311021"/>
              <a:gd name="connsiteY24" fmla="*/ 225656 h 3089624"/>
              <a:gd name="connsiteX25" fmla="*/ 308888 w 2311021"/>
              <a:gd name="connsiteY25" fmla="*/ 42299 h 3089624"/>
              <a:gd name="connsiteX26" fmla="*/ 344606 w 2311021"/>
              <a:gd name="connsiteY26" fmla="*/ 1818 h 3089624"/>
              <a:gd name="connsiteX27" fmla="*/ 1494430 w 2311021"/>
              <a:gd name="connsiteY27" fmla="*/ 31388 h 3089624"/>
              <a:gd name="connsiteX28" fmla="*/ 2000534 w 2311021"/>
              <a:gd name="connsiteY28" fmla="*/ 13191 h 3089624"/>
              <a:gd name="connsiteX0" fmla="*/ 2000534 w 2311021"/>
              <a:gd name="connsiteY0" fmla="*/ 12795 h 3089228"/>
              <a:gd name="connsiteX1" fmla="*/ 2007358 w 2311021"/>
              <a:gd name="connsiteY1" fmla="*/ 67386 h 3089228"/>
              <a:gd name="connsiteX2" fmla="*/ 1952767 w 2311021"/>
              <a:gd name="connsiteY2" fmla="*/ 149273 h 3089228"/>
              <a:gd name="connsiteX3" fmla="*/ 1952767 w 2311021"/>
              <a:gd name="connsiteY3" fmla="*/ 319870 h 3089228"/>
              <a:gd name="connsiteX4" fmla="*/ 1945943 w 2311021"/>
              <a:gd name="connsiteY4" fmla="*/ 579177 h 3089228"/>
              <a:gd name="connsiteX5" fmla="*/ 2000534 w 2311021"/>
              <a:gd name="connsiteY5" fmla="*/ 804365 h 3089228"/>
              <a:gd name="connsiteX6" fmla="*/ 2150660 w 2311021"/>
              <a:gd name="connsiteY6" fmla="*/ 1043201 h 3089228"/>
              <a:gd name="connsiteX7" fmla="*/ 2253018 w 2311021"/>
              <a:gd name="connsiteY7" fmla="*/ 1193326 h 3089228"/>
              <a:gd name="connsiteX8" fmla="*/ 2307609 w 2311021"/>
              <a:gd name="connsiteY8" fmla="*/ 1363923 h 3089228"/>
              <a:gd name="connsiteX9" fmla="*/ 2273490 w 2311021"/>
              <a:gd name="connsiteY9" fmla="*/ 1657350 h 3089228"/>
              <a:gd name="connsiteX10" fmla="*/ 2130188 w 2311021"/>
              <a:gd name="connsiteY10" fmla="*/ 2032664 h 3089228"/>
              <a:gd name="connsiteX11" fmla="*/ 1864057 w 2311021"/>
              <a:gd name="connsiteY11" fmla="*/ 2571750 h 3089228"/>
              <a:gd name="connsiteX12" fmla="*/ 1604749 w 2311021"/>
              <a:gd name="connsiteY12" fmla="*/ 3015303 h 3089228"/>
              <a:gd name="connsiteX13" fmla="*/ 1338618 w 2311021"/>
              <a:gd name="connsiteY13" fmla="*/ 3015303 h 3089228"/>
              <a:gd name="connsiteX14" fmla="*/ 963305 w 2311021"/>
              <a:gd name="connsiteY14" fmla="*/ 3015303 h 3089228"/>
              <a:gd name="connsiteX15" fmla="*/ 656230 w 2311021"/>
              <a:gd name="connsiteY15" fmla="*/ 2988007 h 3089228"/>
              <a:gd name="connsiteX16" fmla="*/ 533400 w 2311021"/>
              <a:gd name="connsiteY16" fmla="*/ 2708228 h 3089228"/>
              <a:gd name="connsiteX17" fmla="*/ 315036 w 2311021"/>
              <a:gd name="connsiteY17" fmla="*/ 2291971 h 3089228"/>
              <a:gd name="connsiteX18" fmla="*/ 137615 w 2311021"/>
              <a:gd name="connsiteY18" fmla="*/ 1909834 h 3089228"/>
              <a:gd name="connsiteX19" fmla="*/ 28433 w 2311021"/>
              <a:gd name="connsiteY19" fmla="*/ 1575464 h 3089228"/>
              <a:gd name="connsiteX20" fmla="*/ 14785 w 2311021"/>
              <a:gd name="connsiteY20" fmla="*/ 1295685 h 3089228"/>
              <a:gd name="connsiteX21" fmla="*/ 117143 w 2311021"/>
              <a:gd name="connsiteY21" fmla="*/ 1063673 h 3089228"/>
              <a:gd name="connsiteX22" fmla="*/ 335507 w 2311021"/>
              <a:gd name="connsiteY22" fmla="*/ 749774 h 3089228"/>
              <a:gd name="connsiteX23" fmla="*/ 349155 w 2311021"/>
              <a:gd name="connsiteY23" fmla="*/ 422228 h 3089228"/>
              <a:gd name="connsiteX24" fmla="*/ 361275 w 2311021"/>
              <a:gd name="connsiteY24" fmla="*/ 225260 h 3089228"/>
              <a:gd name="connsiteX25" fmla="*/ 301745 w 2311021"/>
              <a:gd name="connsiteY25" fmla="*/ 39522 h 3089228"/>
              <a:gd name="connsiteX26" fmla="*/ 344606 w 2311021"/>
              <a:gd name="connsiteY26" fmla="*/ 1422 h 3089228"/>
              <a:gd name="connsiteX27" fmla="*/ 1494430 w 2311021"/>
              <a:gd name="connsiteY27" fmla="*/ 30992 h 3089228"/>
              <a:gd name="connsiteX28" fmla="*/ 2000534 w 2311021"/>
              <a:gd name="connsiteY28" fmla="*/ 12795 h 3089228"/>
              <a:gd name="connsiteX0" fmla="*/ 2000534 w 2311021"/>
              <a:gd name="connsiteY0" fmla="*/ 12795 h 3089228"/>
              <a:gd name="connsiteX1" fmla="*/ 2007358 w 2311021"/>
              <a:gd name="connsiteY1" fmla="*/ 67386 h 3089228"/>
              <a:gd name="connsiteX2" fmla="*/ 1952767 w 2311021"/>
              <a:gd name="connsiteY2" fmla="*/ 149273 h 3089228"/>
              <a:gd name="connsiteX3" fmla="*/ 1952767 w 2311021"/>
              <a:gd name="connsiteY3" fmla="*/ 319870 h 3089228"/>
              <a:gd name="connsiteX4" fmla="*/ 1945943 w 2311021"/>
              <a:gd name="connsiteY4" fmla="*/ 579177 h 3089228"/>
              <a:gd name="connsiteX5" fmla="*/ 2000534 w 2311021"/>
              <a:gd name="connsiteY5" fmla="*/ 804365 h 3089228"/>
              <a:gd name="connsiteX6" fmla="*/ 2150660 w 2311021"/>
              <a:gd name="connsiteY6" fmla="*/ 1043201 h 3089228"/>
              <a:gd name="connsiteX7" fmla="*/ 2253018 w 2311021"/>
              <a:gd name="connsiteY7" fmla="*/ 1193326 h 3089228"/>
              <a:gd name="connsiteX8" fmla="*/ 2307609 w 2311021"/>
              <a:gd name="connsiteY8" fmla="*/ 1363923 h 3089228"/>
              <a:gd name="connsiteX9" fmla="*/ 2273490 w 2311021"/>
              <a:gd name="connsiteY9" fmla="*/ 1657350 h 3089228"/>
              <a:gd name="connsiteX10" fmla="*/ 2130188 w 2311021"/>
              <a:gd name="connsiteY10" fmla="*/ 2032664 h 3089228"/>
              <a:gd name="connsiteX11" fmla="*/ 1864057 w 2311021"/>
              <a:gd name="connsiteY11" fmla="*/ 2571750 h 3089228"/>
              <a:gd name="connsiteX12" fmla="*/ 1604749 w 2311021"/>
              <a:gd name="connsiteY12" fmla="*/ 3015303 h 3089228"/>
              <a:gd name="connsiteX13" fmla="*/ 1338618 w 2311021"/>
              <a:gd name="connsiteY13" fmla="*/ 3015303 h 3089228"/>
              <a:gd name="connsiteX14" fmla="*/ 963305 w 2311021"/>
              <a:gd name="connsiteY14" fmla="*/ 3015303 h 3089228"/>
              <a:gd name="connsiteX15" fmla="*/ 656230 w 2311021"/>
              <a:gd name="connsiteY15" fmla="*/ 2988007 h 3089228"/>
              <a:gd name="connsiteX16" fmla="*/ 533400 w 2311021"/>
              <a:gd name="connsiteY16" fmla="*/ 2708228 h 3089228"/>
              <a:gd name="connsiteX17" fmla="*/ 315036 w 2311021"/>
              <a:gd name="connsiteY17" fmla="*/ 2291971 h 3089228"/>
              <a:gd name="connsiteX18" fmla="*/ 137615 w 2311021"/>
              <a:gd name="connsiteY18" fmla="*/ 1909834 h 3089228"/>
              <a:gd name="connsiteX19" fmla="*/ 28433 w 2311021"/>
              <a:gd name="connsiteY19" fmla="*/ 1575464 h 3089228"/>
              <a:gd name="connsiteX20" fmla="*/ 14785 w 2311021"/>
              <a:gd name="connsiteY20" fmla="*/ 1295685 h 3089228"/>
              <a:gd name="connsiteX21" fmla="*/ 117143 w 2311021"/>
              <a:gd name="connsiteY21" fmla="*/ 1063673 h 3089228"/>
              <a:gd name="connsiteX22" fmla="*/ 335507 w 2311021"/>
              <a:gd name="connsiteY22" fmla="*/ 749774 h 3089228"/>
              <a:gd name="connsiteX23" fmla="*/ 349155 w 2311021"/>
              <a:gd name="connsiteY23" fmla="*/ 422228 h 3089228"/>
              <a:gd name="connsiteX24" fmla="*/ 361275 w 2311021"/>
              <a:gd name="connsiteY24" fmla="*/ 225260 h 3089228"/>
              <a:gd name="connsiteX25" fmla="*/ 301745 w 2311021"/>
              <a:gd name="connsiteY25" fmla="*/ 39522 h 3089228"/>
              <a:gd name="connsiteX26" fmla="*/ 344606 w 2311021"/>
              <a:gd name="connsiteY26" fmla="*/ 1422 h 3089228"/>
              <a:gd name="connsiteX27" fmla="*/ 1494430 w 2311021"/>
              <a:gd name="connsiteY27" fmla="*/ 30992 h 3089228"/>
              <a:gd name="connsiteX28" fmla="*/ 2000534 w 2311021"/>
              <a:gd name="connsiteY28" fmla="*/ 12795 h 3089228"/>
              <a:gd name="connsiteX0" fmla="*/ 2000534 w 2311021"/>
              <a:gd name="connsiteY0" fmla="*/ 12795 h 3089228"/>
              <a:gd name="connsiteX1" fmla="*/ 2007358 w 2311021"/>
              <a:gd name="connsiteY1" fmla="*/ 67386 h 3089228"/>
              <a:gd name="connsiteX2" fmla="*/ 1952767 w 2311021"/>
              <a:gd name="connsiteY2" fmla="*/ 149273 h 3089228"/>
              <a:gd name="connsiteX3" fmla="*/ 1952767 w 2311021"/>
              <a:gd name="connsiteY3" fmla="*/ 319870 h 3089228"/>
              <a:gd name="connsiteX4" fmla="*/ 1945943 w 2311021"/>
              <a:gd name="connsiteY4" fmla="*/ 579177 h 3089228"/>
              <a:gd name="connsiteX5" fmla="*/ 2000534 w 2311021"/>
              <a:gd name="connsiteY5" fmla="*/ 804365 h 3089228"/>
              <a:gd name="connsiteX6" fmla="*/ 2150660 w 2311021"/>
              <a:gd name="connsiteY6" fmla="*/ 1043201 h 3089228"/>
              <a:gd name="connsiteX7" fmla="*/ 2253018 w 2311021"/>
              <a:gd name="connsiteY7" fmla="*/ 1193326 h 3089228"/>
              <a:gd name="connsiteX8" fmla="*/ 2307609 w 2311021"/>
              <a:gd name="connsiteY8" fmla="*/ 1363923 h 3089228"/>
              <a:gd name="connsiteX9" fmla="*/ 2273490 w 2311021"/>
              <a:gd name="connsiteY9" fmla="*/ 1657350 h 3089228"/>
              <a:gd name="connsiteX10" fmla="*/ 2130188 w 2311021"/>
              <a:gd name="connsiteY10" fmla="*/ 2032664 h 3089228"/>
              <a:gd name="connsiteX11" fmla="*/ 1864057 w 2311021"/>
              <a:gd name="connsiteY11" fmla="*/ 2571750 h 3089228"/>
              <a:gd name="connsiteX12" fmla="*/ 1604749 w 2311021"/>
              <a:gd name="connsiteY12" fmla="*/ 3015303 h 3089228"/>
              <a:gd name="connsiteX13" fmla="*/ 1338618 w 2311021"/>
              <a:gd name="connsiteY13" fmla="*/ 3015303 h 3089228"/>
              <a:gd name="connsiteX14" fmla="*/ 963305 w 2311021"/>
              <a:gd name="connsiteY14" fmla="*/ 3015303 h 3089228"/>
              <a:gd name="connsiteX15" fmla="*/ 656230 w 2311021"/>
              <a:gd name="connsiteY15" fmla="*/ 2988007 h 3089228"/>
              <a:gd name="connsiteX16" fmla="*/ 533400 w 2311021"/>
              <a:gd name="connsiteY16" fmla="*/ 2708228 h 3089228"/>
              <a:gd name="connsiteX17" fmla="*/ 315036 w 2311021"/>
              <a:gd name="connsiteY17" fmla="*/ 2291971 h 3089228"/>
              <a:gd name="connsiteX18" fmla="*/ 137615 w 2311021"/>
              <a:gd name="connsiteY18" fmla="*/ 1909834 h 3089228"/>
              <a:gd name="connsiteX19" fmla="*/ 28433 w 2311021"/>
              <a:gd name="connsiteY19" fmla="*/ 1575464 h 3089228"/>
              <a:gd name="connsiteX20" fmla="*/ 14785 w 2311021"/>
              <a:gd name="connsiteY20" fmla="*/ 1295685 h 3089228"/>
              <a:gd name="connsiteX21" fmla="*/ 117143 w 2311021"/>
              <a:gd name="connsiteY21" fmla="*/ 1063673 h 3089228"/>
              <a:gd name="connsiteX22" fmla="*/ 335507 w 2311021"/>
              <a:gd name="connsiteY22" fmla="*/ 749774 h 3089228"/>
              <a:gd name="connsiteX23" fmla="*/ 349155 w 2311021"/>
              <a:gd name="connsiteY23" fmla="*/ 422228 h 3089228"/>
              <a:gd name="connsiteX24" fmla="*/ 361275 w 2311021"/>
              <a:gd name="connsiteY24" fmla="*/ 225260 h 3089228"/>
              <a:gd name="connsiteX25" fmla="*/ 301745 w 2311021"/>
              <a:gd name="connsiteY25" fmla="*/ 39522 h 3089228"/>
              <a:gd name="connsiteX26" fmla="*/ 344606 w 2311021"/>
              <a:gd name="connsiteY26" fmla="*/ 1422 h 3089228"/>
              <a:gd name="connsiteX27" fmla="*/ 1494430 w 2311021"/>
              <a:gd name="connsiteY27" fmla="*/ 30992 h 3089228"/>
              <a:gd name="connsiteX28" fmla="*/ 2000534 w 2311021"/>
              <a:gd name="connsiteY28" fmla="*/ 12795 h 3089228"/>
              <a:gd name="connsiteX0" fmla="*/ 2000534 w 2311021"/>
              <a:gd name="connsiteY0" fmla="*/ 12795 h 3089228"/>
              <a:gd name="connsiteX1" fmla="*/ 2007358 w 2311021"/>
              <a:gd name="connsiteY1" fmla="*/ 67386 h 3089228"/>
              <a:gd name="connsiteX2" fmla="*/ 1952767 w 2311021"/>
              <a:gd name="connsiteY2" fmla="*/ 149273 h 3089228"/>
              <a:gd name="connsiteX3" fmla="*/ 1952767 w 2311021"/>
              <a:gd name="connsiteY3" fmla="*/ 319870 h 3089228"/>
              <a:gd name="connsiteX4" fmla="*/ 1945943 w 2311021"/>
              <a:gd name="connsiteY4" fmla="*/ 579177 h 3089228"/>
              <a:gd name="connsiteX5" fmla="*/ 2000534 w 2311021"/>
              <a:gd name="connsiteY5" fmla="*/ 804365 h 3089228"/>
              <a:gd name="connsiteX6" fmla="*/ 2150660 w 2311021"/>
              <a:gd name="connsiteY6" fmla="*/ 1043201 h 3089228"/>
              <a:gd name="connsiteX7" fmla="*/ 2253018 w 2311021"/>
              <a:gd name="connsiteY7" fmla="*/ 1193326 h 3089228"/>
              <a:gd name="connsiteX8" fmla="*/ 2307609 w 2311021"/>
              <a:gd name="connsiteY8" fmla="*/ 1363923 h 3089228"/>
              <a:gd name="connsiteX9" fmla="*/ 2273490 w 2311021"/>
              <a:gd name="connsiteY9" fmla="*/ 1657350 h 3089228"/>
              <a:gd name="connsiteX10" fmla="*/ 2130188 w 2311021"/>
              <a:gd name="connsiteY10" fmla="*/ 2032664 h 3089228"/>
              <a:gd name="connsiteX11" fmla="*/ 1864057 w 2311021"/>
              <a:gd name="connsiteY11" fmla="*/ 2571750 h 3089228"/>
              <a:gd name="connsiteX12" fmla="*/ 1604749 w 2311021"/>
              <a:gd name="connsiteY12" fmla="*/ 3015303 h 3089228"/>
              <a:gd name="connsiteX13" fmla="*/ 1338618 w 2311021"/>
              <a:gd name="connsiteY13" fmla="*/ 3015303 h 3089228"/>
              <a:gd name="connsiteX14" fmla="*/ 963305 w 2311021"/>
              <a:gd name="connsiteY14" fmla="*/ 3015303 h 3089228"/>
              <a:gd name="connsiteX15" fmla="*/ 656230 w 2311021"/>
              <a:gd name="connsiteY15" fmla="*/ 2988007 h 3089228"/>
              <a:gd name="connsiteX16" fmla="*/ 533400 w 2311021"/>
              <a:gd name="connsiteY16" fmla="*/ 2708228 h 3089228"/>
              <a:gd name="connsiteX17" fmla="*/ 315036 w 2311021"/>
              <a:gd name="connsiteY17" fmla="*/ 2291971 h 3089228"/>
              <a:gd name="connsiteX18" fmla="*/ 137615 w 2311021"/>
              <a:gd name="connsiteY18" fmla="*/ 1909834 h 3089228"/>
              <a:gd name="connsiteX19" fmla="*/ 28433 w 2311021"/>
              <a:gd name="connsiteY19" fmla="*/ 1575464 h 3089228"/>
              <a:gd name="connsiteX20" fmla="*/ 14785 w 2311021"/>
              <a:gd name="connsiteY20" fmla="*/ 1295685 h 3089228"/>
              <a:gd name="connsiteX21" fmla="*/ 117143 w 2311021"/>
              <a:gd name="connsiteY21" fmla="*/ 1063673 h 3089228"/>
              <a:gd name="connsiteX22" fmla="*/ 335507 w 2311021"/>
              <a:gd name="connsiteY22" fmla="*/ 749774 h 3089228"/>
              <a:gd name="connsiteX23" fmla="*/ 349155 w 2311021"/>
              <a:gd name="connsiteY23" fmla="*/ 422228 h 3089228"/>
              <a:gd name="connsiteX24" fmla="*/ 361275 w 2311021"/>
              <a:gd name="connsiteY24" fmla="*/ 225260 h 3089228"/>
              <a:gd name="connsiteX25" fmla="*/ 294601 w 2311021"/>
              <a:gd name="connsiteY25" fmla="*/ 39522 h 3089228"/>
              <a:gd name="connsiteX26" fmla="*/ 344606 w 2311021"/>
              <a:gd name="connsiteY26" fmla="*/ 1422 h 3089228"/>
              <a:gd name="connsiteX27" fmla="*/ 1494430 w 2311021"/>
              <a:gd name="connsiteY27" fmla="*/ 30992 h 3089228"/>
              <a:gd name="connsiteX28" fmla="*/ 2000534 w 2311021"/>
              <a:gd name="connsiteY28" fmla="*/ 12795 h 3089228"/>
              <a:gd name="connsiteX0" fmla="*/ 2000534 w 2311021"/>
              <a:gd name="connsiteY0" fmla="*/ 31845 h 3108278"/>
              <a:gd name="connsiteX1" fmla="*/ 2007358 w 2311021"/>
              <a:gd name="connsiteY1" fmla="*/ 86436 h 3108278"/>
              <a:gd name="connsiteX2" fmla="*/ 1952767 w 2311021"/>
              <a:gd name="connsiteY2" fmla="*/ 168323 h 3108278"/>
              <a:gd name="connsiteX3" fmla="*/ 1952767 w 2311021"/>
              <a:gd name="connsiteY3" fmla="*/ 338920 h 3108278"/>
              <a:gd name="connsiteX4" fmla="*/ 1945943 w 2311021"/>
              <a:gd name="connsiteY4" fmla="*/ 598227 h 3108278"/>
              <a:gd name="connsiteX5" fmla="*/ 2000534 w 2311021"/>
              <a:gd name="connsiteY5" fmla="*/ 823415 h 3108278"/>
              <a:gd name="connsiteX6" fmla="*/ 2150660 w 2311021"/>
              <a:gd name="connsiteY6" fmla="*/ 1062251 h 3108278"/>
              <a:gd name="connsiteX7" fmla="*/ 2253018 w 2311021"/>
              <a:gd name="connsiteY7" fmla="*/ 1212376 h 3108278"/>
              <a:gd name="connsiteX8" fmla="*/ 2307609 w 2311021"/>
              <a:gd name="connsiteY8" fmla="*/ 1382973 h 3108278"/>
              <a:gd name="connsiteX9" fmla="*/ 2273490 w 2311021"/>
              <a:gd name="connsiteY9" fmla="*/ 1676400 h 3108278"/>
              <a:gd name="connsiteX10" fmla="*/ 2130188 w 2311021"/>
              <a:gd name="connsiteY10" fmla="*/ 2051714 h 3108278"/>
              <a:gd name="connsiteX11" fmla="*/ 1864057 w 2311021"/>
              <a:gd name="connsiteY11" fmla="*/ 2590800 h 3108278"/>
              <a:gd name="connsiteX12" fmla="*/ 1604749 w 2311021"/>
              <a:gd name="connsiteY12" fmla="*/ 3034353 h 3108278"/>
              <a:gd name="connsiteX13" fmla="*/ 1338618 w 2311021"/>
              <a:gd name="connsiteY13" fmla="*/ 3034353 h 3108278"/>
              <a:gd name="connsiteX14" fmla="*/ 963305 w 2311021"/>
              <a:gd name="connsiteY14" fmla="*/ 3034353 h 3108278"/>
              <a:gd name="connsiteX15" fmla="*/ 656230 w 2311021"/>
              <a:gd name="connsiteY15" fmla="*/ 3007057 h 3108278"/>
              <a:gd name="connsiteX16" fmla="*/ 533400 w 2311021"/>
              <a:gd name="connsiteY16" fmla="*/ 2727278 h 3108278"/>
              <a:gd name="connsiteX17" fmla="*/ 315036 w 2311021"/>
              <a:gd name="connsiteY17" fmla="*/ 2311021 h 3108278"/>
              <a:gd name="connsiteX18" fmla="*/ 137615 w 2311021"/>
              <a:gd name="connsiteY18" fmla="*/ 1928884 h 3108278"/>
              <a:gd name="connsiteX19" fmla="*/ 28433 w 2311021"/>
              <a:gd name="connsiteY19" fmla="*/ 1594514 h 3108278"/>
              <a:gd name="connsiteX20" fmla="*/ 14785 w 2311021"/>
              <a:gd name="connsiteY20" fmla="*/ 1314735 h 3108278"/>
              <a:gd name="connsiteX21" fmla="*/ 117143 w 2311021"/>
              <a:gd name="connsiteY21" fmla="*/ 1082723 h 3108278"/>
              <a:gd name="connsiteX22" fmla="*/ 335507 w 2311021"/>
              <a:gd name="connsiteY22" fmla="*/ 768824 h 3108278"/>
              <a:gd name="connsiteX23" fmla="*/ 349155 w 2311021"/>
              <a:gd name="connsiteY23" fmla="*/ 441278 h 3108278"/>
              <a:gd name="connsiteX24" fmla="*/ 361275 w 2311021"/>
              <a:gd name="connsiteY24" fmla="*/ 244310 h 3108278"/>
              <a:gd name="connsiteX25" fmla="*/ 294601 w 2311021"/>
              <a:gd name="connsiteY25" fmla="*/ 58572 h 3108278"/>
              <a:gd name="connsiteX26" fmla="*/ 342225 w 2311021"/>
              <a:gd name="connsiteY26" fmla="*/ 1422 h 3108278"/>
              <a:gd name="connsiteX27" fmla="*/ 1494430 w 2311021"/>
              <a:gd name="connsiteY27" fmla="*/ 50042 h 3108278"/>
              <a:gd name="connsiteX28" fmla="*/ 2000534 w 2311021"/>
              <a:gd name="connsiteY28" fmla="*/ 31845 h 3108278"/>
              <a:gd name="connsiteX0" fmla="*/ 2000534 w 2311021"/>
              <a:gd name="connsiteY0" fmla="*/ 117570 h 3194003"/>
              <a:gd name="connsiteX1" fmla="*/ 2007358 w 2311021"/>
              <a:gd name="connsiteY1" fmla="*/ 172161 h 3194003"/>
              <a:gd name="connsiteX2" fmla="*/ 1952767 w 2311021"/>
              <a:gd name="connsiteY2" fmla="*/ 254048 h 3194003"/>
              <a:gd name="connsiteX3" fmla="*/ 1952767 w 2311021"/>
              <a:gd name="connsiteY3" fmla="*/ 424645 h 3194003"/>
              <a:gd name="connsiteX4" fmla="*/ 1945943 w 2311021"/>
              <a:gd name="connsiteY4" fmla="*/ 683952 h 3194003"/>
              <a:gd name="connsiteX5" fmla="*/ 2000534 w 2311021"/>
              <a:gd name="connsiteY5" fmla="*/ 909140 h 3194003"/>
              <a:gd name="connsiteX6" fmla="*/ 2150660 w 2311021"/>
              <a:gd name="connsiteY6" fmla="*/ 1147976 h 3194003"/>
              <a:gd name="connsiteX7" fmla="*/ 2253018 w 2311021"/>
              <a:gd name="connsiteY7" fmla="*/ 1298101 h 3194003"/>
              <a:gd name="connsiteX8" fmla="*/ 2307609 w 2311021"/>
              <a:gd name="connsiteY8" fmla="*/ 1468698 h 3194003"/>
              <a:gd name="connsiteX9" fmla="*/ 2273490 w 2311021"/>
              <a:gd name="connsiteY9" fmla="*/ 1762125 h 3194003"/>
              <a:gd name="connsiteX10" fmla="*/ 2130188 w 2311021"/>
              <a:gd name="connsiteY10" fmla="*/ 2137439 h 3194003"/>
              <a:gd name="connsiteX11" fmla="*/ 1864057 w 2311021"/>
              <a:gd name="connsiteY11" fmla="*/ 2676525 h 3194003"/>
              <a:gd name="connsiteX12" fmla="*/ 1604749 w 2311021"/>
              <a:gd name="connsiteY12" fmla="*/ 3120078 h 3194003"/>
              <a:gd name="connsiteX13" fmla="*/ 1338618 w 2311021"/>
              <a:gd name="connsiteY13" fmla="*/ 3120078 h 3194003"/>
              <a:gd name="connsiteX14" fmla="*/ 963305 w 2311021"/>
              <a:gd name="connsiteY14" fmla="*/ 3120078 h 3194003"/>
              <a:gd name="connsiteX15" fmla="*/ 656230 w 2311021"/>
              <a:gd name="connsiteY15" fmla="*/ 3092782 h 3194003"/>
              <a:gd name="connsiteX16" fmla="*/ 533400 w 2311021"/>
              <a:gd name="connsiteY16" fmla="*/ 2813003 h 3194003"/>
              <a:gd name="connsiteX17" fmla="*/ 315036 w 2311021"/>
              <a:gd name="connsiteY17" fmla="*/ 2396746 h 3194003"/>
              <a:gd name="connsiteX18" fmla="*/ 137615 w 2311021"/>
              <a:gd name="connsiteY18" fmla="*/ 2014609 h 3194003"/>
              <a:gd name="connsiteX19" fmla="*/ 28433 w 2311021"/>
              <a:gd name="connsiteY19" fmla="*/ 1680239 h 3194003"/>
              <a:gd name="connsiteX20" fmla="*/ 14785 w 2311021"/>
              <a:gd name="connsiteY20" fmla="*/ 1400460 h 3194003"/>
              <a:gd name="connsiteX21" fmla="*/ 117143 w 2311021"/>
              <a:gd name="connsiteY21" fmla="*/ 1168448 h 3194003"/>
              <a:gd name="connsiteX22" fmla="*/ 335507 w 2311021"/>
              <a:gd name="connsiteY22" fmla="*/ 854549 h 3194003"/>
              <a:gd name="connsiteX23" fmla="*/ 349155 w 2311021"/>
              <a:gd name="connsiteY23" fmla="*/ 527003 h 3194003"/>
              <a:gd name="connsiteX24" fmla="*/ 361275 w 2311021"/>
              <a:gd name="connsiteY24" fmla="*/ 330035 h 3194003"/>
              <a:gd name="connsiteX25" fmla="*/ 294601 w 2311021"/>
              <a:gd name="connsiteY25" fmla="*/ 144297 h 3194003"/>
              <a:gd name="connsiteX26" fmla="*/ 342225 w 2311021"/>
              <a:gd name="connsiteY26" fmla="*/ 87147 h 3194003"/>
              <a:gd name="connsiteX27" fmla="*/ 1494430 w 2311021"/>
              <a:gd name="connsiteY27" fmla="*/ 135767 h 3194003"/>
              <a:gd name="connsiteX28" fmla="*/ 2000534 w 2311021"/>
              <a:gd name="connsiteY28" fmla="*/ 117570 h 3194003"/>
              <a:gd name="connsiteX0" fmla="*/ 2000534 w 2311021"/>
              <a:gd name="connsiteY0" fmla="*/ 117570 h 3194003"/>
              <a:gd name="connsiteX1" fmla="*/ 2007358 w 2311021"/>
              <a:gd name="connsiteY1" fmla="*/ 172161 h 3194003"/>
              <a:gd name="connsiteX2" fmla="*/ 1952767 w 2311021"/>
              <a:gd name="connsiteY2" fmla="*/ 254048 h 3194003"/>
              <a:gd name="connsiteX3" fmla="*/ 1952767 w 2311021"/>
              <a:gd name="connsiteY3" fmla="*/ 424645 h 3194003"/>
              <a:gd name="connsiteX4" fmla="*/ 1945943 w 2311021"/>
              <a:gd name="connsiteY4" fmla="*/ 683952 h 3194003"/>
              <a:gd name="connsiteX5" fmla="*/ 2000534 w 2311021"/>
              <a:gd name="connsiteY5" fmla="*/ 909140 h 3194003"/>
              <a:gd name="connsiteX6" fmla="*/ 2150660 w 2311021"/>
              <a:gd name="connsiteY6" fmla="*/ 1147976 h 3194003"/>
              <a:gd name="connsiteX7" fmla="*/ 2253018 w 2311021"/>
              <a:gd name="connsiteY7" fmla="*/ 1298101 h 3194003"/>
              <a:gd name="connsiteX8" fmla="*/ 2307609 w 2311021"/>
              <a:gd name="connsiteY8" fmla="*/ 1468698 h 3194003"/>
              <a:gd name="connsiteX9" fmla="*/ 2273490 w 2311021"/>
              <a:gd name="connsiteY9" fmla="*/ 1762125 h 3194003"/>
              <a:gd name="connsiteX10" fmla="*/ 2130188 w 2311021"/>
              <a:gd name="connsiteY10" fmla="*/ 2137439 h 3194003"/>
              <a:gd name="connsiteX11" fmla="*/ 1864057 w 2311021"/>
              <a:gd name="connsiteY11" fmla="*/ 2676525 h 3194003"/>
              <a:gd name="connsiteX12" fmla="*/ 1604749 w 2311021"/>
              <a:gd name="connsiteY12" fmla="*/ 3120078 h 3194003"/>
              <a:gd name="connsiteX13" fmla="*/ 1338618 w 2311021"/>
              <a:gd name="connsiteY13" fmla="*/ 3120078 h 3194003"/>
              <a:gd name="connsiteX14" fmla="*/ 963305 w 2311021"/>
              <a:gd name="connsiteY14" fmla="*/ 3120078 h 3194003"/>
              <a:gd name="connsiteX15" fmla="*/ 656230 w 2311021"/>
              <a:gd name="connsiteY15" fmla="*/ 3092782 h 3194003"/>
              <a:gd name="connsiteX16" fmla="*/ 533400 w 2311021"/>
              <a:gd name="connsiteY16" fmla="*/ 2813003 h 3194003"/>
              <a:gd name="connsiteX17" fmla="*/ 315036 w 2311021"/>
              <a:gd name="connsiteY17" fmla="*/ 2396746 h 3194003"/>
              <a:gd name="connsiteX18" fmla="*/ 137615 w 2311021"/>
              <a:gd name="connsiteY18" fmla="*/ 2014609 h 3194003"/>
              <a:gd name="connsiteX19" fmla="*/ 28433 w 2311021"/>
              <a:gd name="connsiteY19" fmla="*/ 1680239 h 3194003"/>
              <a:gd name="connsiteX20" fmla="*/ 14785 w 2311021"/>
              <a:gd name="connsiteY20" fmla="*/ 1400460 h 3194003"/>
              <a:gd name="connsiteX21" fmla="*/ 117143 w 2311021"/>
              <a:gd name="connsiteY21" fmla="*/ 1168448 h 3194003"/>
              <a:gd name="connsiteX22" fmla="*/ 335507 w 2311021"/>
              <a:gd name="connsiteY22" fmla="*/ 854549 h 3194003"/>
              <a:gd name="connsiteX23" fmla="*/ 349155 w 2311021"/>
              <a:gd name="connsiteY23" fmla="*/ 527003 h 3194003"/>
              <a:gd name="connsiteX24" fmla="*/ 361275 w 2311021"/>
              <a:gd name="connsiteY24" fmla="*/ 330035 h 3194003"/>
              <a:gd name="connsiteX25" fmla="*/ 294601 w 2311021"/>
              <a:gd name="connsiteY25" fmla="*/ 144297 h 3194003"/>
              <a:gd name="connsiteX26" fmla="*/ 342225 w 2311021"/>
              <a:gd name="connsiteY26" fmla="*/ 87147 h 3194003"/>
              <a:gd name="connsiteX27" fmla="*/ 1494430 w 2311021"/>
              <a:gd name="connsiteY27" fmla="*/ 135767 h 3194003"/>
              <a:gd name="connsiteX28" fmla="*/ 2000534 w 2311021"/>
              <a:gd name="connsiteY28" fmla="*/ 117570 h 3194003"/>
              <a:gd name="connsiteX0" fmla="*/ 2000534 w 2311021"/>
              <a:gd name="connsiteY0" fmla="*/ 30423 h 3106856"/>
              <a:gd name="connsiteX1" fmla="*/ 2007358 w 2311021"/>
              <a:gd name="connsiteY1" fmla="*/ 85014 h 3106856"/>
              <a:gd name="connsiteX2" fmla="*/ 1952767 w 2311021"/>
              <a:gd name="connsiteY2" fmla="*/ 166901 h 3106856"/>
              <a:gd name="connsiteX3" fmla="*/ 1952767 w 2311021"/>
              <a:gd name="connsiteY3" fmla="*/ 337498 h 3106856"/>
              <a:gd name="connsiteX4" fmla="*/ 1945943 w 2311021"/>
              <a:gd name="connsiteY4" fmla="*/ 596805 h 3106856"/>
              <a:gd name="connsiteX5" fmla="*/ 2000534 w 2311021"/>
              <a:gd name="connsiteY5" fmla="*/ 821993 h 3106856"/>
              <a:gd name="connsiteX6" fmla="*/ 2150660 w 2311021"/>
              <a:gd name="connsiteY6" fmla="*/ 1060829 h 3106856"/>
              <a:gd name="connsiteX7" fmla="*/ 2253018 w 2311021"/>
              <a:gd name="connsiteY7" fmla="*/ 1210954 h 3106856"/>
              <a:gd name="connsiteX8" fmla="*/ 2307609 w 2311021"/>
              <a:gd name="connsiteY8" fmla="*/ 1381551 h 3106856"/>
              <a:gd name="connsiteX9" fmla="*/ 2273490 w 2311021"/>
              <a:gd name="connsiteY9" fmla="*/ 1674978 h 3106856"/>
              <a:gd name="connsiteX10" fmla="*/ 2130188 w 2311021"/>
              <a:gd name="connsiteY10" fmla="*/ 2050292 h 3106856"/>
              <a:gd name="connsiteX11" fmla="*/ 1864057 w 2311021"/>
              <a:gd name="connsiteY11" fmla="*/ 2589378 h 3106856"/>
              <a:gd name="connsiteX12" fmla="*/ 1604749 w 2311021"/>
              <a:gd name="connsiteY12" fmla="*/ 3032931 h 3106856"/>
              <a:gd name="connsiteX13" fmla="*/ 1338618 w 2311021"/>
              <a:gd name="connsiteY13" fmla="*/ 3032931 h 3106856"/>
              <a:gd name="connsiteX14" fmla="*/ 963305 w 2311021"/>
              <a:gd name="connsiteY14" fmla="*/ 3032931 h 3106856"/>
              <a:gd name="connsiteX15" fmla="*/ 656230 w 2311021"/>
              <a:gd name="connsiteY15" fmla="*/ 3005635 h 3106856"/>
              <a:gd name="connsiteX16" fmla="*/ 533400 w 2311021"/>
              <a:gd name="connsiteY16" fmla="*/ 2725856 h 3106856"/>
              <a:gd name="connsiteX17" fmla="*/ 315036 w 2311021"/>
              <a:gd name="connsiteY17" fmla="*/ 2309599 h 3106856"/>
              <a:gd name="connsiteX18" fmla="*/ 137615 w 2311021"/>
              <a:gd name="connsiteY18" fmla="*/ 1927462 h 3106856"/>
              <a:gd name="connsiteX19" fmla="*/ 28433 w 2311021"/>
              <a:gd name="connsiteY19" fmla="*/ 1593092 h 3106856"/>
              <a:gd name="connsiteX20" fmla="*/ 14785 w 2311021"/>
              <a:gd name="connsiteY20" fmla="*/ 1313313 h 3106856"/>
              <a:gd name="connsiteX21" fmla="*/ 117143 w 2311021"/>
              <a:gd name="connsiteY21" fmla="*/ 1081301 h 3106856"/>
              <a:gd name="connsiteX22" fmla="*/ 335507 w 2311021"/>
              <a:gd name="connsiteY22" fmla="*/ 767402 h 3106856"/>
              <a:gd name="connsiteX23" fmla="*/ 349155 w 2311021"/>
              <a:gd name="connsiteY23" fmla="*/ 439856 h 3106856"/>
              <a:gd name="connsiteX24" fmla="*/ 361275 w 2311021"/>
              <a:gd name="connsiteY24" fmla="*/ 242888 h 3106856"/>
              <a:gd name="connsiteX25" fmla="*/ 294601 w 2311021"/>
              <a:gd name="connsiteY25" fmla="*/ 57150 h 3106856"/>
              <a:gd name="connsiteX26" fmla="*/ 342225 w 2311021"/>
              <a:gd name="connsiteY26" fmla="*/ 0 h 3106856"/>
              <a:gd name="connsiteX27" fmla="*/ 1494430 w 2311021"/>
              <a:gd name="connsiteY27" fmla="*/ 48620 h 3106856"/>
              <a:gd name="connsiteX28" fmla="*/ 2000534 w 2311021"/>
              <a:gd name="connsiteY28" fmla="*/ 30423 h 3106856"/>
              <a:gd name="connsiteX0" fmla="*/ 2000534 w 2311021"/>
              <a:gd name="connsiteY0" fmla="*/ 13754 h 3090187"/>
              <a:gd name="connsiteX1" fmla="*/ 2007358 w 2311021"/>
              <a:gd name="connsiteY1" fmla="*/ 68345 h 3090187"/>
              <a:gd name="connsiteX2" fmla="*/ 1952767 w 2311021"/>
              <a:gd name="connsiteY2" fmla="*/ 150232 h 3090187"/>
              <a:gd name="connsiteX3" fmla="*/ 1952767 w 2311021"/>
              <a:gd name="connsiteY3" fmla="*/ 320829 h 3090187"/>
              <a:gd name="connsiteX4" fmla="*/ 1945943 w 2311021"/>
              <a:gd name="connsiteY4" fmla="*/ 580136 h 3090187"/>
              <a:gd name="connsiteX5" fmla="*/ 2000534 w 2311021"/>
              <a:gd name="connsiteY5" fmla="*/ 805324 h 3090187"/>
              <a:gd name="connsiteX6" fmla="*/ 2150660 w 2311021"/>
              <a:gd name="connsiteY6" fmla="*/ 1044160 h 3090187"/>
              <a:gd name="connsiteX7" fmla="*/ 2253018 w 2311021"/>
              <a:gd name="connsiteY7" fmla="*/ 1194285 h 3090187"/>
              <a:gd name="connsiteX8" fmla="*/ 2307609 w 2311021"/>
              <a:gd name="connsiteY8" fmla="*/ 1364882 h 3090187"/>
              <a:gd name="connsiteX9" fmla="*/ 2273490 w 2311021"/>
              <a:gd name="connsiteY9" fmla="*/ 1658309 h 3090187"/>
              <a:gd name="connsiteX10" fmla="*/ 2130188 w 2311021"/>
              <a:gd name="connsiteY10" fmla="*/ 2033623 h 3090187"/>
              <a:gd name="connsiteX11" fmla="*/ 1864057 w 2311021"/>
              <a:gd name="connsiteY11" fmla="*/ 2572709 h 3090187"/>
              <a:gd name="connsiteX12" fmla="*/ 1604749 w 2311021"/>
              <a:gd name="connsiteY12" fmla="*/ 3016262 h 3090187"/>
              <a:gd name="connsiteX13" fmla="*/ 1338618 w 2311021"/>
              <a:gd name="connsiteY13" fmla="*/ 3016262 h 3090187"/>
              <a:gd name="connsiteX14" fmla="*/ 963305 w 2311021"/>
              <a:gd name="connsiteY14" fmla="*/ 3016262 h 3090187"/>
              <a:gd name="connsiteX15" fmla="*/ 656230 w 2311021"/>
              <a:gd name="connsiteY15" fmla="*/ 2988966 h 3090187"/>
              <a:gd name="connsiteX16" fmla="*/ 533400 w 2311021"/>
              <a:gd name="connsiteY16" fmla="*/ 2709187 h 3090187"/>
              <a:gd name="connsiteX17" fmla="*/ 315036 w 2311021"/>
              <a:gd name="connsiteY17" fmla="*/ 2292930 h 3090187"/>
              <a:gd name="connsiteX18" fmla="*/ 137615 w 2311021"/>
              <a:gd name="connsiteY18" fmla="*/ 1910793 h 3090187"/>
              <a:gd name="connsiteX19" fmla="*/ 28433 w 2311021"/>
              <a:gd name="connsiteY19" fmla="*/ 1576423 h 3090187"/>
              <a:gd name="connsiteX20" fmla="*/ 14785 w 2311021"/>
              <a:gd name="connsiteY20" fmla="*/ 1296644 h 3090187"/>
              <a:gd name="connsiteX21" fmla="*/ 117143 w 2311021"/>
              <a:gd name="connsiteY21" fmla="*/ 1064632 h 3090187"/>
              <a:gd name="connsiteX22" fmla="*/ 335507 w 2311021"/>
              <a:gd name="connsiteY22" fmla="*/ 750733 h 3090187"/>
              <a:gd name="connsiteX23" fmla="*/ 349155 w 2311021"/>
              <a:gd name="connsiteY23" fmla="*/ 423187 h 3090187"/>
              <a:gd name="connsiteX24" fmla="*/ 361275 w 2311021"/>
              <a:gd name="connsiteY24" fmla="*/ 226219 h 3090187"/>
              <a:gd name="connsiteX25" fmla="*/ 294601 w 2311021"/>
              <a:gd name="connsiteY25" fmla="*/ 40481 h 3090187"/>
              <a:gd name="connsiteX26" fmla="*/ 401756 w 2311021"/>
              <a:gd name="connsiteY26" fmla="*/ 0 h 3090187"/>
              <a:gd name="connsiteX27" fmla="*/ 1494430 w 2311021"/>
              <a:gd name="connsiteY27" fmla="*/ 31951 h 3090187"/>
              <a:gd name="connsiteX28" fmla="*/ 2000534 w 2311021"/>
              <a:gd name="connsiteY28" fmla="*/ 13754 h 3090187"/>
              <a:gd name="connsiteX0" fmla="*/ 2000534 w 2311021"/>
              <a:gd name="connsiteY0" fmla="*/ 13754 h 3090187"/>
              <a:gd name="connsiteX1" fmla="*/ 2007358 w 2311021"/>
              <a:gd name="connsiteY1" fmla="*/ 68345 h 3090187"/>
              <a:gd name="connsiteX2" fmla="*/ 1952767 w 2311021"/>
              <a:gd name="connsiteY2" fmla="*/ 150232 h 3090187"/>
              <a:gd name="connsiteX3" fmla="*/ 1952767 w 2311021"/>
              <a:gd name="connsiteY3" fmla="*/ 320829 h 3090187"/>
              <a:gd name="connsiteX4" fmla="*/ 1945943 w 2311021"/>
              <a:gd name="connsiteY4" fmla="*/ 580136 h 3090187"/>
              <a:gd name="connsiteX5" fmla="*/ 2000534 w 2311021"/>
              <a:gd name="connsiteY5" fmla="*/ 805324 h 3090187"/>
              <a:gd name="connsiteX6" fmla="*/ 2150660 w 2311021"/>
              <a:gd name="connsiteY6" fmla="*/ 1044160 h 3090187"/>
              <a:gd name="connsiteX7" fmla="*/ 2253018 w 2311021"/>
              <a:gd name="connsiteY7" fmla="*/ 1194285 h 3090187"/>
              <a:gd name="connsiteX8" fmla="*/ 2307609 w 2311021"/>
              <a:gd name="connsiteY8" fmla="*/ 1364882 h 3090187"/>
              <a:gd name="connsiteX9" fmla="*/ 2273490 w 2311021"/>
              <a:gd name="connsiteY9" fmla="*/ 1658309 h 3090187"/>
              <a:gd name="connsiteX10" fmla="*/ 2130188 w 2311021"/>
              <a:gd name="connsiteY10" fmla="*/ 2033623 h 3090187"/>
              <a:gd name="connsiteX11" fmla="*/ 1864057 w 2311021"/>
              <a:gd name="connsiteY11" fmla="*/ 2572709 h 3090187"/>
              <a:gd name="connsiteX12" fmla="*/ 1604749 w 2311021"/>
              <a:gd name="connsiteY12" fmla="*/ 3016262 h 3090187"/>
              <a:gd name="connsiteX13" fmla="*/ 1338618 w 2311021"/>
              <a:gd name="connsiteY13" fmla="*/ 3016262 h 3090187"/>
              <a:gd name="connsiteX14" fmla="*/ 963305 w 2311021"/>
              <a:gd name="connsiteY14" fmla="*/ 3016262 h 3090187"/>
              <a:gd name="connsiteX15" fmla="*/ 656230 w 2311021"/>
              <a:gd name="connsiteY15" fmla="*/ 2988966 h 3090187"/>
              <a:gd name="connsiteX16" fmla="*/ 533400 w 2311021"/>
              <a:gd name="connsiteY16" fmla="*/ 2709187 h 3090187"/>
              <a:gd name="connsiteX17" fmla="*/ 315036 w 2311021"/>
              <a:gd name="connsiteY17" fmla="*/ 2292930 h 3090187"/>
              <a:gd name="connsiteX18" fmla="*/ 137615 w 2311021"/>
              <a:gd name="connsiteY18" fmla="*/ 1910793 h 3090187"/>
              <a:gd name="connsiteX19" fmla="*/ 28433 w 2311021"/>
              <a:gd name="connsiteY19" fmla="*/ 1576423 h 3090187"/>
              <a:gd name="connsiteX20" fmla="*/ 14785 w 2311021"/>
              <a:gd name="connsiteY20" fmla="*/ 1296644 h 3090187"/>
              <a:gd name="connsiteX21" fmla="*/ 117143 w 2311021"/>
              <a:gd name="connsiteY21" fmla="*/ 1064632 h 3090187"/>
              <a:gd name="connsiteX22" fmla="*/ 335507 w 2311021"/>
              <a:gd name="connsiteY22" fmla="*/ 750733 h 3090187"/>
              <a:gd name="connsiteX23" fmla="*/ 349155 w 2311021"/>
              <a:gd name="connsiteY23" fmla="*/ 423187 h 3090187"/>
              <a:gd name="connsiteX24" fmla="*/ 361275 w 2311021"/>
              <a:gd name="connsiteY24" fmla="*/ 226219 h 3090187"/>
              <a:gd name="connsiteX25" fmla="*/ 294601 w 2311021"/>
              <a:gd name="connsiteY25" fmla="*/ 40481 h 3090187"/>
              <a:gd name="connsiteX26" fmla="*/ 401756 w 2311021"/>
              <a:gd name="connsiteY26" fmla="*/ 0 h 3090187"/>
              <a:gd name="connsiteX27" fmla="*/ 1494430 w 2311021"/>
              <a:gd name="connsiteY27" fmla="*/ 31951 h 3090187"/>
              <a:gd name="connsiteX28" fmla="*/ 2000534 w 2311021"/>
              <a:gd name="connsiteY28" fmla="*/ 13754 h 3090187"/>
              <a:gd name="connsiteX0" fmla="*/ 2000534 w 2311021"/>
              <a:gd name="connsiteY0" fmla="*/ 13754 h 3124305"/>
              <a:gd name="connsiteX1" fmla="*/ 2007358 w 2311021"/>
              <a:gd name="connsiteY1" fmla="*/ 68345 h 3124305"/>
              <a:gd name="connsiteX2" fmla="*/ 1952767 w 2311021"/>
              <a:gd name="connsiteY2" fmla="*/ 150232 h 3124305"/>
              <a:gd name="connsiteX3" fmla="*/ 1952767 w 2311021"/>
              <a:gd name="connsiteY3" fmla="*/ 320829 h 3124305"/>
              <a:gd name="connsiteX4" fmla="*/ 1945943 w 2311021"/>
              <a:gd name="connsiteY4" fmla="*/ 580136 h 3124305"/>
              <a:gd name="connsiteX5" fmla="*/ 2000534 w 2311021"/>
              <a:gd name="connsiteY5" fmla="*/ 805324 h 3124305"/>
              <a:gd name="connsiteX6" fmla="*/ 2150660 w 2311021"/>
              <a:gd name="connsiteY6" fmla="*/ 1044160 h 3124305"/>
              <a:gd name="connsiteX7" fmla="*/ 2253018 w 2311021"/>
              <a:gd name="connsiteY7" fmla="*/ 1194285 h 3124305"/>
              <a:gd name="connsiteX8" fmla="*/ 2307609 w 2311021"/>
              <a:gd name="connsiteY8" fmla="*/ 1364882 h 3124305"/>
              <a:gd name="connsiteX9" fmla="*/ 2273490 w 2311021"/>
              <a:gd name="connsiteY9" fmla="*/ 1658309 h 3124305"/>
              <a:gd name="connsiteX10" fmla="*/ 2130188 w 2311021"/>
              <a:gd name="connsiteY10" fmla="*/ 2033623 h 3124305"/>
              <a:gd name="connsiteX11" fmla="*/ 1864057 w 2311021"/>
              <a:gd name="connsiteY11" fmla="*/ 2572709 h 3124305"/>
              <a:gd name="connsiteX12" fmla="*/ 1563806 w 2311021"/>
              <a:gd name="connsiteY12" fmla="*/ 3050380 h 3124305"/>
              <a:gd name="connsiteX13" fmla="*/ 1338618 w 2311021"/>
              <a:gd name="connsiteY13" fmla="*/ 3016262 h 3124305"/>
              <a:gd name="connsiteX14" fmla="*/ 963305 w 2311021"/>
              <a:gd name="connsiteY14" fmla="*/ 3016262 h 3124305"/>
              <a:gd name="connsiteX15" fmla="*/ 656230 w 2311021"/>
              <a:gd name="connsiteY15" fmla="*/ 2988966 h 3124305"/>
              <a:gd name="connsiteX16" fmla="*/ 533400 w 2311021"/>
              <a:gd name="connsiteY16" fmla="*/ 2709187 h 3124305"/>
              <a:gd name="connsiteX17" fmla="*/ 315036 w 2311021"/>
              <a:gd name="connsiteY17" fmla="*/ 2292930 h 3124305"/>
              <a:gd name="connsiteX18" fmla="*/ 137615 w 2311021"/>
              <a:gd name="connsiteY18" fmla="*/ 1910793 h 3124305"/>
              <a:gd name="connsiteX19" fmla="*/ 28433 w 2311021"/>
              <a:gd name="connsiteY19" fmla="*/ 1576423 h 3124305"/>
              <a:gd name="connsiteX20" fmla="*/ 14785 w 2311021"/>
              <a:gd name="connsiteY20" fmla="*/ 1296644 h 3124305"/>
              <a:gd name="connsiteX21" fmla="*/ 117143 w 2311021"/>
              <a:gd name="connsiteY21" fmla="*/ 1064632 h 3124305"/>
              <a:gd name="connsiteX22" fmla="*/ 335507 w 2311021"/>
              <a:gd name="connsiteY22" fmla="*/ 750733 h 3124305"/>
              <a:gd name="connsiteX23" fmla="*/ 349155 w 2311021"/>
              <a:gd name="connsiteY23" fmla="*/ 423187 h 3124305"/>
              <a:gd name="connsiteX24" fmla="*/ 361275 w 2311021"/>
              <a:gd name="connsiteY24" fmla="*/ 226219 h 3124305"/>
              <a:gd name="connsiteX25" fmla="*/ 294601 w 2311021"/>
              <a:gd name="connsiteY25" fmla="*/ 40481 h 3124305"/>
              <a:gd name="connsiteX26" fmla="*/ 401756 w 2311021"/>
              <a:gd name="connsiteY26" fmla="*/ 0 h 3124305"/>
              <a:gd name="connsiteX27" fmla="*/ 1494430 w 2311021"/>
              <a:gd name="connsiteY27" fmla="*/ 31951 h 3124305"/>
              <a:gd name="connsiteX28" fmla="*/ 2000534 w 2311021"/>
              <a:gd name="connsiteY28" fmla="*/ 13754 h 3124305"/>
              <a:gd name="connsiteX0" fmla="*/ 2000534 w 2311021"/>
              <a:gd name="connsiteY0" fmla="*/ 13754 h 3048105"/>
              <a:gd name="connsiteX1" fmla="*/ 2007358 w 2311021"/>
              <a:gd name="connsiteY1" fmla="*/ 68345 h 3048105"/>
              <a:gd name="connsiteX2" fmla="*/ 1952767 w 2311021"/>
              <a:gd name="connsiteY2" fmla="*/ 150232 h 3048105"/>
              <a:gd name="connsiteX3" fmla="*/ 1952767 w 2311021"/>
              <a:gd name="connsiteY3" fmla="*/ 320829 h 3048105"/>
              <a:gd name="connsiteX4" fmla="*/ 1945943 w 2311021"/>
              <a:gd name="connsiteY4" fmla="*/ 580136 h 3048105"/>
              <a:gd name="connsiteX5" fmla="*/ 2000534 w 2311021"/>
              <a:gd name="connsiteY5" fmla="*/ 805324 h 3048105"/>
              <a:gd name="connsiteX6" fmla="*/ 2150660 w 2311021"/>
              <a:gd name="connsiteY6" fmla="*/ 1044160 h 3048105"/>
              <a:gd name="connsiteX7" fmla="*/ 2253018 w 2311021"/>
              <a:gd name="connsiteY7" fmla="*/ 1194285 h 3048105"/>
              <a:gd name="connsiteX8" fmla="*/ 2307609 w 2311021"/>
              <a:gd name="connsiteY8" fmla="*/ 1364882 h 3048105"/>
              <a:gd name="connsiteX9" fmla="*/ 2273490 w 2311021"/>
              <a:gd name="connsiteY9" fmla="*/ 1658309 h 3048105"/>
              <a:gd name="connsiteX10" fmla="*/ 2130188 w 2311021"/>
              <a:gd name="connsiteY10" fmla="*/ 2033623 h 3048105"/>
              <a:gd name="connsiteX11" fmla="*/ 1864057 w 2311021"/>
              <a:gd name="connsiteY11" fmla="*/ 2572709 h 3048105"/>
              <a:gd name="connsiteX12" fmla="*/ 1635243 w 2311021"/>
              <a:gd name="connsiteY12" fmla="*/ 2974180 h 3048105"/>
              <a:gd name="connsiteX13" fmla="*/ 1338618 w 2311021"/>
              <a:gd name="connsiteY13" fmla="*/ 3016262 h 3048105"/>
              <a:gd name="connsiteX14" fmla="*/ 963305 w 2311021"/>
              <a:gd name="connsiteY14" fmla="*/ 3016262 h 3048105"/>
              <a:gd name="connsiteX15" fmla="*/ 656230 w 2311021"/>
              <a:gd name="connsiteY15" fmla="*/ 2988966 h 3048105"/>
              <a:gd name="connsiteX16" fmla="*/ 533400 w 2311021"/>
              <a:gd name="connsiteY16" fmla="*/ 2709187 h 3048105"/>
              <a:gd name="connsiteX17" fmla="*/ 315036 w 2311021"/>
              <a:gd name="connsiteY17" fmla="*/ 2292930 h 3048105"/>
              <a:gd name="connsiteX18" fmla="*/ 137615 w 2311021"/>
              <a:gd name="connsiteY18" fmla="*/ 1910793 h 3048105"/>
              <a:gd name="connsiteX19" fmla="*/ 28433 w 2311021"/>
              <a:gd name="connsiteY19" fmla="*/ 1576423 h 3048105"/>
              <a:gd name="connsiteX20" fmla="*/ 14785 w 2311021"/>
              <a:gd name="connsiteY20" fmla="*/ 1296644 h 3048105"/>
              <a:gd name="connsiteX21" fmla="*/ 117143 w 2311021"/>
              <a:gd name="connsiteY21" fmla="*/ 1064632 h 3048105"/>
              <a:gd name="connsiteX22" fmla="*/ 335507 w 2311021"/>
              <a:gd name="connsiteY22" fmla="*/ 750733 h 3048105"/>
              <a:gd name="connsiteX23" fmla="*/ 349155 w 2311021"/>
              <a:gd name="connsiteY23" fmla="*/ 423187 h 3048105"/>
              <a:gd name="connsiteX24" fmla="*/ 361275 w 2311021"/>
              <a:gd name="connsiteY24" fmla="*/ 226219 h 3048105"/>
              <a:gd name="connsiteX25" fmla="*/ 294601 w 2311021"/>
              <a:gd name="connsiteY25" fmla="*/ 40481 h 3048105"/>
              <a:gd name="connsiteX26" fmla="*/ 401756 w 2311021"/>
              <a:gd name="connsiteY26" fmla="*/ 0 h 3048105"/>
              <a:gd name="connsiteX27" fmla="*/ 1494430 w 2311021"/>
              <a:gd name="connsiteY27" fmla="*/ 31951 h 3048105"/>
              <a:gd name="connsiteX28" fmla="*/ 2000534 w 2311021"/>
              <a:gd name="connsiteY28" fmla="*/ 13754 h 3048105"/>
              <a:gd name="connsiteX0" fmla="*/ 2000534 w 2311021"/>
              <a:gd name="connsiteY0" fmla="*/ 13754 h 3048105"/>
              <a:gd name="connsiteX1" fmla="*/ 2007358 w 2311021"/>
              <a:gd name="connsiteY1" fmla="*/ 68345 h 3048105"/>
              <a:gd name="connsiteX2" fmla="*/ 1952767 w 2311021"/>
              <a:gd name="connsiteY2" fmla="*/ 150232 h 3048105"/>
              <a:gd name="connsiteX3" fmla="*/ 1952767 w 2311021"/>
              <a:gd name="connsiteY3" fmla="*/ 320829 h 3048105"/>
              <a:gd name="connsiteX4" fmla="*/ 1945943 w 2311021"/>
              <a:gd name="connsiteY4" fmla="*/ 580136 h 3048105"/>
              <a:gd name="connsiteX5" fmla="*/ 2000534 w 2311021"/>
              <a:gd name="connsiteY5" fmla="*/ 805324 h 3048105"/>
              <a:gd name="connsiteX6" fmla="*/ 2150660 w 2311021"/>
              <a:gd name="connsiteY6" fmla="*/ 1044160 h 3048105"/>
              <a:gd name="connsiteX7" fmla="*/ 2253018 w 2311021"/>
              <a:gd name="connsiteY7" fmla="*/ 1194285 h 3048105"/>
              <a:gd name="connsiteX8" fmla="*/ 2307609 w 2311021"/>
              <a:gd name="connsiteY8" fmla="*/ 1364882 h 3048105"/>
              <a:gd name="connsiteX9" fmla="*/ 2273490 w 2311021"/>
              <a:gd name="connsiteY9" fmla="*/ 1658309 h 3048105"/>
              <a:gd name="connsiteX10" fmla="*/ 2130188 w 2311021"/>
              <a:gd name="connsiteY10" fmla="*/ 2033623 h 3048105"/>
              <a:gd name="connsiteX11" fmla="*/ 1864057 w 2311021"/>
              <a:gd name="connsiteY11" fmla="*/ 2572709 h 3048105"/>
              <a:gd name="connsiteX12" fmla="*/ 1635243 w 2311021"/>
              <a:gd name="connsiteY12" fmla="*/ 2974180 h 3048105"/>
              <a:gd name="connsiteX13" fmla="*/ 1338618 w 2311021"/>
              <a:gd name="connsiteY13" fmla="*/ 3016262 h 3048105"/>
              <a:gd name="connsiteX14" fmla="*/ 963305 w 2311021"/>
              <a:gd name="connsiteY14" fmla="*/ 3016262 h 3048105"/>
              <a:gd name="connsiteX15" fmla="*/ 656230 w 2311021"/>
              <a:gd name="connsiteY15" fmla="*/ 2988966 h 3048105"/>
              <a:gd name="connsiteX16" fmla="*/ 533400 w 2311021"/>
              <a:gd name="connsiteY16" fmla="*/ 2709187 h 3048105"/>
              <a:gd name="connsiteX17" fmla="*/ 315036 w 2311021"/>
              <a:gd name="connsiteY17" fmla="*/ 2292930 h 3048105"/>
              <a:gd name="connsiteX18" fmla="*/ 137615 w 2311021"/>
              <a:gd name="connsiteY18" fmla="*/ 1910793 h 3048105"/>
              <a:gd name="connsiteX19" fmla="*/ 28433 w 2311021"/>
              <a:gd name="connsiteY19" fmla="*/ 1576423 h 3048105"/>
              <a:gd name="connsiteX20" fmla="*/ 14785 w 2311021"/>
              <a:gd name="connsiteY20" fmla="*/ 1296644 h 3048105"/>
              <a:gd name="connsiteX21" fmla="*/ 117143 w 2311021"/>
              <a:gd name="connsiteY21" fmla="*/ 1064632 h 3048105"/>
              <a:gd name="connsiteX22" fmla="*/ 335507 w 2311021"/>
              <a:gd name="connsiteY22" fmla="*/ 750733 h 3048105"/>
              <a:gd name="connsiteX23" fmla="*/ 349155 w 2311021"/>
              <a:gd name="connsiteY23" fmla="*/ 423187 h 3048105"/>
              <a:gd name="connsiteX24" fmla="*/ 361275 w 2311021"/>
              <a:gd name="connsiteY24" fmla="*/ 226219 h 3048105"/>
              <a:gd name="connsiteX25" fmla="*/ 294601 w 2311021"/>
              <a:gd name="connsiteY25" fmla="*/ 40481 h 3048105"/>
              <a:gd name="connsiteX26" fmla="*/ 401756 w 2311021"/>
              <a:gd name="connsiteY26" fmla="*/ 0 h 3048105"/>
              <a:gd name="connsiteX27" fmla="*/ 1494430 w 2311021"/>
              <a:gd name="connsiteY27" fmla="*/ 31951 h 3048105"/>
              <a:gd name="connsiteX28" fmla="*/ 2000534 w 2311021"/>
              <a:gd name="connsiteY28" fmla="*/ 13754 h 3048105"/>
              <a:gd name="connsiteX0" fmla="*/ 2000534 w 2311021"/>
              <a:gd name="connsiteY0" fmla="*/ 13754 h 3048105"/>
              <a:gd name="connsiteX1" fmla="*/ 2007358 w 2311021"/>
              <a:gd name="connsiteY1" fmla="*/ 68345 h 3048105"/>
              <a:gd name="connsiteX2" fmla="*/ 1952767 w 2311021"/>
              <a:gd name="connsiteY2" fmla="*/ 150232 h 3048105"/>
              <a:gd name="connsiteX3" fmla="*/ 1952767 w 2311021"/>
              <a:gd name="connsiteY3" fmla="*/ 320829 h 3048105"/>
              <a:gd name="connsiteX4" fmla="*/ 1945943 w 2311021"/>
              <a:gd name="connsiteY4" fmla="*/ 580136 h 3048105"/>
              <a:gd name="connsiteX5" fmla="*/ 2000534 w 2311021"/>
              <a:gd name="connsiteY5" fmla="*/ 805324 h 3048105"/>
              <a:gd name="connsiteX6" fmla="*/ 2150660 w 2311021"/>
              <a:gd name="connsiteY6" fmla="*/ 1044160 h 3048105"/>
              <a:gd name="connsiteX7" fmla="*/ 2253018 w 2311021"/>
              <a:gd name="connsiteY7" fmla="*/ 1194285 h 3048105"/>
              <a:gd name="connsiteX8" fmla="*/ 2307609 w 2311021"/>
              <a:gd name="connsiteY8" fmla="*/ 1364882 h 3048105"/>
              <a:gd name="connsiteX9" fmla="*/ 2273490 w 2311021"/>
              <a:gd name="connsiteY9" fmla="*/ 1658309 h 3048105"/>
              <a:gd name="connsiteX10" fmla="*/ 2130188 w 2311021"/>
              <a:gd name="connsiteY10" fmla="*/ 2033623 h 3048105"/>
              <a:gd name="connsiteX11" fmla="*/ 1864057 w 2311021"/>
              <a:gd name="connsiteY11" fmla="*/ 2572709 h 3048105"/>
              <a:gd name="connsiteX12" fmla="*/ 1635243 w 2311021"/>
              <a:gd name="connsiteY12" fmla="*/ 2974180 h 3048105"/>
              <a:gd name="connsiteX13" fmla="*/ 1338618 w 2311021"/>
              <a:gd name="connsiteY13" fmla="*/ 3016262 h 3048105"/>
              <a:gd name="connsiteX14" fmla="*/ 963305 w 2311021"/>
              <a:gd name="connsiteY14" fmla="*/ 3016262 h 3048105"/>
              <a:gd name="connsiteX15" fmla="*/ 656230 w 2311021"/>
              <a:gd name="connsiteY15" fmla="*/ 2988966 h 3048105"/>
              <a:gd name="connsiteX16" fmla="*/ 533400 w 2311021"/>
              <a:gd name="connsiteY16" fmla="*/ 2709187 h 3048105"/>
              <a:gd name="connsiteX17" fmla="*/ 315036 w 2311021"/>
              <a:gd name="connsiteY17" fmla="*/ 2292930 h 3048105"/>
              <a:gd name="connsiteX18" fmla="*/ 137615 w 2311021"/>
              <a:gd name="connsiteY18" fmla="*/ 1910793 h 3048105"/>
              <a:gd name="connsiteX19" fmla="*/ 28433 w 2311021"/>
              <a:gd name="connsiteY19" fmla="*/ 1576423 h 3048105"/>
              <a:gd name="connsiteX20" fmla="*/ 14785 w 2311021"/>
              <a:gd name="connsiteY20" fmla="*/ 1296644 h 3048105"/>
              <a:gd name="connsiteX21" fmla="*/ 117143 w 2311021"/>
              <a:gd name="connsiteY21" fmla="*/ 1064632 h 3048105"/>
              <a:gd name="connsiteX22" fmla="*/ 335507 w 2311021"/>
              <a:gd name="connsiteY22" fmla="*/ 750733 h 3048105"/>
              <a:gd name="connsiteX23" fmla="*/ 349155 w 2311021"/>
              <a:gd name="connsiteY23" fmla="*/ 423187 h 3048105"/>
              <a:gd name="connsiteX24" fmla="*/ 361275 w 2311021"/>
              <a:gd name="connsiteY24" fmla="*/ 226219 h 3048105"/>
              <a:gd name="connsiteX25" fmla="*/ 294601 w 2311021"/>
              <a:gd name="connsiteY25" fmla="*/ 40481 h 3048105"/>
              <a:gd name="connsiteX26" fmla="*/ 401756 w 2311021"/>
              <a:gd name="connsiteY26" fmla="*/ 0 h 3048105"/>
              <a:gd name="connsiteX27" fmla="*/ 1494430 w 2311021"/>
              <a:gd name="connsiteY27" fmla="*/ 31951 h 3048105"/>
              <a:gd name="connsiteX28" fmla="*/ 2000534 w 2311021"/>
              <a:gd name="connsiteY28" fmla="*/ 13754 h 3048105"/>
              <a:gd name="connsiteX0" fmla="*/ 2000534 w 2311021"/>
              <a:gd name="connsiteY0" fmla="*/ 13754 h 3054432"/>
              <a:gd name="connsiteX1" fmla="*/ 2007358 w 2311021"/>
              <a:gd name="connsiteY1" fmla="*/ 68345 h 3054432"/>
              <a:gd name="connsiteX2" fmla="*/ 1952767 w 2311021"/>
              <a:gd name="connsiteY2" fmla="*/ 150232 h 3054432"/>
              <a:gd name="connsiteX3" fmla="*/ 1952767 w 2311021"/>
              <a:gd name="connsiteY3" fmla="*/ 320829 h 3054432"/>
              <a:gd name="connsiteX4" fmla="*/ 1945943 w 2311021"/>
              <a:gd name="connsiteY4" fmla="*/ 580136 h 3054432"/>
              <a:gd name="connsiteX5" fmla="*/ 2000534 w 2311021"/>
              <a:gd name="connsiteY5" fmla="*/ 805324 h 3054432"/>
              <a:gd name="connsiteX6" fmla="*/ 2150660 w 2311021"/>
              <a:gd name="connsiteY6" fmla="*/ 1044160 h 3054432"/>
              <a:gd name="connsiteX7" fmla="*/ 2253018 w 2311021"/>
              <a:gd name="connsiteY7" fmla="*/ 1194285 h 3054432"/>
              <a:gd name="connsiteX8" fmla="*/ 2307609 w 2311021"/>
              <a:gd name="connsiteY8" fmla="*/ 1364882 h 3054432"/>
              <a:gd name="connsiteX9" fmla="*/ 2273490 w 2311021"/>
              <a:gd name="connsiteY9" fmla="*/ 1658309 h 3054432"/>
              <a:gd name="connsiteX10" fmla="*/ 2130188 w 2311021"/>
              <a:gd name="connsiteY10" fmla="*/ 2033623 h 3054432"/>
              <a:gd name="connsiteX11" fmla="*/ 1864057 w 2311021"/>
              <a:gd name="connsiteY11" fmla="*/ 2572709 h 3054432"/>
              <a:gd name="connsiteX12" fmla="*/ 1635243 w 2311021"/>
              <a:gd name="connsiteY12" fmla="*/ 2974180 h 3054432"/>
              <a:gd name="connsiteX13" fmla="*/ 1338618 w 2311021"/>
              <a:gd name="connsiteY13" fmla="*/ 3016262 h 3054432"/>
              <a:gd name="connsiteX14" fmla="*/ 963305 w 2311021"/>
              <a:gd name="connsiteY14" fmla="*/ 3016262 h 3054432"/>
              <a:gd name="connsiteX15" fmla="*/ 656230 w 2311021"/>
              <a:gd name="connsiteY15" fmla="*/ 2988966 h 3054432"/>
              <a:gd name="connsiteX16" fmla="*/ 533400 w 2311021"/>
              <a:gd name="connsiteY16" fmla="*/ 2709187 h 3054432"/>
              <a:gd name="connsiteX17" fmla="*/ 315036 w 2311021"/>
              <a:gd name="connsiteY17" fmla="*/ 2292930 h 3054432"/>
              <a:gd name="connsiteX18" fmla="*/ 137615 w 2311021"/>
              <a:gd name="connsiteY18" fmla="*/ 1910793 h 3054432"/>
              <a:gd name="connsiteX19" fmla="*/ 28433 w 2311021"/>
              <a:gd name="connsiteY19" fmla="*/ 1576423 h 3054432"/>
              <a:gd name="connsiteX20" fmla="*/ 14785 w 2311021"/>
              <a:gd name="connsiteY20" fmla="*/ 1296644 h 3054432"/>
              <a:gd name="connsiteX21" fmla="*/ 117143 w 2311021"/>
              <a:gd name="connsiteY21" fmla="*/ 1064632 h 3054432"/>
              <a:gd name="connsiteX22" fmla="*/ 335507 w 2311021"/>
              <a:gd name="connsiteY22" fmla="*/ 750733 h 3054432"/>
              <a:gd name="connsiteX23" fmla="*/ 349155 w 2311021"/>
              <a:gd name="connsiteY23" fmla="*/ 423187 h 3054432"/>
              <a:gd name="connsiteX24" fmla="*/ 361275 w 2311021"/>
              <a:gd name="connsiteY24" fmla="*/ 226219 h 3054432"/>
              <a:gd name="connsiteX25" fmla="*/ 294601 w 2311021"/>
              <a:gd name="connsiteY25" fmla="*/ 40481 h 3054432"/>
              <a:gd name="connsiteX26" fmla="*/ 401756 w 2311021"/>
              <a:gd name="connsiteY26" fmla="*/ 0 h 3054432"/>
              <a:gd name="connsiteX27" fmla="*/ 1494430 w 2311021"/>
              <a:gd name="connsiteY27" fmla="*/ 31951 h 3054432"/>
              <a:gd name="connsiteX28" fmla="*/ 2000534 w 2311021"/>
              <a:gd name="connsiteY28" fmla="*/ 13754 h 3054432"/>
              <a:gd name="connsiteX0" fmla="*/ 2000534 w 2311021"/>
              <a:gd name="connsiteY0" fmla="*/ 13754 h 3054432"/>
              <a:gd name="connsiteX1" fmla="*/ 2007358 w 2311021"/>
              <a:gd name="connsiteY1" fmla="*/ 68345 h 3054432"/>
              <a:gd name="connsiteX2" fmla="*/ 1952767 w 2311021"/>
              <a:gd name="connsiteY2" fmla="*/ 150232 h 3054432"/>
              <a:gd name="connsiteX3" fmla="*/ 1952767 w 2311021"/>
              <a:gd name="connsiteY3" fmla="*/ 320829 h 3054432"/>
              <a:gd name="connsiteX4" fmla="*/ 1945943 w 2311021"/>
              <a:gd name="connsiteY4" fmla="*/ 580136 h 3054432"/>
              <a:gd name="connsiteX5" fmla="*/ 2000534 w 2311021"/>
              <a:gd name="connsiteY5" fmla="*/ 805324 h 3054432"/>
              <a:gd name="connsiteX6" fmla="*/ 2150660 w 2311021"/>
              <a:gd name="connsiteY6" fmla="*/ 1044160 h 3054432"/>
              <a:gd name="connsiteX7" fmla="*/ 2253018 w 2311021"/>
              <a:gd name="connsiteY7" fmla="*/ 1194285 h 3054432"/>
              <a:gd name="connsiteX8" fmla="*/ 2307609 w 2311021"/>
              <a:gd name="connsiteY8" fmla="*/ 1364882 h 3054432"/>
              <a:gd name="connsiteX9" fmla="*/ 2273490 w 2311021"/>
              <a:gd name="connsiteY9" fmla="*/ 1658309 h 3054432"/>
              <a:gd name="connsiteX10" fmla="*/ 2130188 w 2311021"/>
              <a:gd name="connsiteY10" fmla="*/ 2033623 h 3054432"/>
              <a:gd name="connsiteX11" fmla="*/ 1864057 w 2311021"/>
              <a:gd name="connsiteY11" fmla="*/ 2572709 h 3054432"/>
              <a:gd name="connsiteX12" fmla="*/ 1635243 w 2311021"/>
              <a:gd name="connsiteY12" fmla="*/ 2974180 h 3054432"/>
              <a:gd name="connsiteX13" fmla="*/ 1338618 w 2311021"/>
              <a:gd name="connsiteY13" fmla="*/ 3025787 h 3054432"/>
              <a:gd name="connsiteX14" fmla="*/ 963305 w 2311021"/>
              <a:gd name="connsiteY14" fmla="*/ 3016262 h 3054432"/>
              <a:gd name="connsiteX15" fmla="*/ 656230 w 2311021"/>
              <a:gd name="connsiteY15" fmla="*/ 2988966 h 3054432"/>
              <a:gd name="connsiteX16" fmla="*/ 533400 w 2311021"/>
              <a:gd name="connsiteY16" fmla="*/ 2709187 h 3054432"/>
              <a:gd name="connsiteX17" fmla="*/ 315036 w 2311021"/>
              <a:gd name="connsiteY17" fmla="*/ 2292930 h 3054432"/>
              <a:gd name="connsiteX18" fmla="*/ 137615 w 2311021"/>
              <a:gd name="connsiteY18" fmla="*/ 1910793 h 3054432"/>
              <a:gd name="connsiteX19" fmla="*/ 28433 w 2311021"/>
              <a:gd name="connsiteY19" fmla="*/ 1576423 h 3054432"/>
              <a:gd name="connsiteX20" fmla="*/ 14785 w 2311021"/>
              <a:gd name="connsiteY20" fmla="*/ 1296644 h 3054432"/>
              <a:gd name="connsiteX21" fmla="*/ 117143 w 2311021"/>
              <a:gd name="connsiteY21" fmla="*/ 1064632 h 3054432"/>
              <a:gd name="connsiteX22" fmla="*/ 335507 w 2311021"/>
              <a:gd name="connsiteY22" fmla="*/ 750733 h 3054432"/>
              <a:gd name="connsiteX23" fmla="*/ 349155 w 2311021"/>
              <a:gd name="connsiteY23" fmla="*/ 423187 h 3054432"/>
              <a:gd name="connsiteX24" fmla="*/ 361275 w 2311021"/>
              <a:gd name="connsiteY24" fmla="*/ 226219 h 3054432"/>
              <a:gd name="connsiteX25" fmla="*/ 294601 w 2311021"/>
              <a:gd name="connsiteY25" fmla="*/ 40481 h 3054432"/>
              <a:gd name="connsiteX26" fmla="*/ 401756 w 2311021"/>
              <a:gd name="connsiteY26" fmla="*/ 0 h 3054432"/>
              <a:gd name="connsiteX27" fmla="*/ 1494430 w 2311021"/>
              <a:gd name="connsiteY27" fmla="*/ 31951 h 3054432"/>
              <a:gd name="connsiteX28" fmla="*/ 2000534 w 2311021"/>
              <a:gd name="connsiteY28" fmla="*/ 13754 h 3054432"/>
              <a:gd name="connsiteX0" fmla="*/ 2000534 w 2311021"/>
              <a:gd name="connsiteY0" fmla="*/ 13754 h 3054432"/>
              <a:gd name="connsiteX1" fmla="*/ 2007358 w 2311021"/>
              <a:gd name="connsiteY1" fmla="*/ 68345 h 3054432"/>
              <a:gd name="connsiteX2" fmla="*/ 1952767 w 2311021"/>
              <a:gd name="connsiteY2" fmla="*/ 150232 h 3054432"/>
              <a:gd name="connsiteX3" fmla="*/ 1952767 w 2311021"/>
              <a:gd name="connsiteY3" fmla="*/ 320829 h 3054432"/>
              <a:gd name="connsiteX4" fmla="*/ 1945943 w 2311021"/>
              <a:gd name="connsiteY4" fmla="*/ 580136 h 3054432"/>
              <a:gd name="connsiteX5" fmla="*/ 2000534 w 2311021"/>
              <a:gd name="connsiteY5" fmla="*/ 805324 h 3054432"/>
              <a:gd name="connsiteX6" fmla="*/ 2150660 w 2311021"/>
              <a:gd name="connsiteY6" fmla="*/ 1044160 h 3054432"/>
              <a:gd name="connsiteX7" fmla="*/ 2253018 w 2311021"/>
              <a:gd name="connsiteY7" fmla="*/ 1194285 h 3054432"/>
              <a:gd name="connsiteX8" fmla="*/ 2307609 w 2311021"/>
              <a:gd name="connsiteY8" fmla="*/ 1364882 h 3054432"/>
              <a:gd name="connsiteX9" fmla="*/ 2273490 w 2311021"/>
              <a:gd name="connsiteY9" fmla="*/ 1658309 h 3054432"/>
              <a:gd name="connsiteX10" fmla="*/ 2130188 w 2311021"/>
              <a:gd name="connsiteY10" fmla="*/ 2033623 h 3054432"/>
              <a:gd name="connsiteX11" fmla="*/ 1864057 w 2311021"/>
              <a:gd name="connsiteY11" fmla="*/ 2572709 h 3054432"/>
              <a:gd name="connsiteX12" fmla="*/ 1635243 w 2311021"/>
              <a:gd name="connsiteY12" fmla="*/ 2974180 h 3054432"/>
              <a:gd name="connsiteX13" fmla="*/ 1338618 w 2311021"/>
              <a:gd name="connsiteY13" fmla="*/ 3025787 h 3054432"/>
              <a:gd name="connsiteX14" fmla="*/ 963305 w 2311021"/>
              <a:gd name="connsiteY14" fmla="*/ 3035312 h 3054432"/>
              <a:gd name="connsiteX15" fmla="*/ 656230 w 2311021"/>
              <a:gd name="connsiteY15" fmla="*/ 2988966 h 3054432"/>
              <a:gd name="connsiteX16" fmla="*/ 533400 w 2311021"/>
              <a:gd name="connsiteY16" fmla="*/ 2709187 h 3054432"/>
              <a:gd name="connsiteX17" fmla="*/ 315036 w 2311021"/>
              <a:gd name="connsiteY17" fmla="*/ 2292930 h 3054432"/>
              <a:gd name="connsiteX18" fmla="*/ 137615 w 2311021"/>
              <a:gd name="connsiteY18" fmla="*/ 1910793 h 3054432"/>
              <a:gd name="connsiteX19" fmla="*/ 28433 w 2311021"/>
              <a:gd name="connsiteY19" fmla="*/ 1576423 h 3054432"/>
              <a:gd name="connsiteX20" fmla="*/ 14785 w 2311021"/>
              <a:gd name="connsiteY20" fmla="*/ 1296644 h 3054432"/>
              <a:gd name="connsiteX21" fmla="*/ 117143 w 2311021"/>
              <a:gd name="connsiteY21" fmla="*/ 1064632 h 3054432"/>
              <a:gd name="connsiteX22" fmla="*/ 335507 w 2311021"/>
              <a:gd name="connsiteY22" fmla="*/ 750733 h 3054432"/>
              <a:gd name="connsiteX23" fmla="*/ 349155 w 2311021"/>
              <a:gd name="connsiteY23" fmla="*/ 423187 h 3054432"/>
              <a:gd name="connsiteX24" fmla="*/ 361275 w 2311021"/>
              <a:gd name="connsiteY24" fmla="*/ 226219 h 3054432"/>
              <a:gd name="connsiteX25" fmla="*/ 294601 w 2311021"/>
              <a:gd name="connsiteY25" fmla="*/ 40481 h 3054432"/>
              <a:gd name="connsiteX26" fmla="*/ 401756 w 2311021"/>
              <a:gd name="connsiteY26" fmla="*/ 0 h 3054432"/>
              <a:gd name="connsiteX27" fmla="*/ 1494430 w 2311021"/>
              <a:gd name="connsiteY27" fmla="*/ 31951 h 3054432"/>
              <a:gd name="connsiteX28" fmla="*/ 2000534 w 2311021"/>
              <a:gd name="connsiteY28" fmla="*/ 13754 h 3054432"/>
              <a:gd name="connsiteX0" fmla="*/ 2000534 w 2311021"/>
              <a:gd name="connsiteY0" fmla="*/ 13754 h 3054432"/>
              <a:gd name="connsiteX1" fmla="*/ 2007358 w 2311021"/>
              <a:gd name="connsiteY1" fmla="*/ 68345 h 3054432"/>
              <a:gd name="connsiteX2" fmla="*/ 1952767 w 2311021"/>
              <a:gd name="connsiteY2" fmla="*/ 150232 h 3054432"/>
              <a:gd name="connsiteX3" fmla="*/ 1952767 w 2311021"/>
              <a:gd name="connsiteY3" fmla="*/ 320829 h 3054432"/>
              <a:gd name="connsiteX4" fmla="*/ 1945943 w 2311021"/>
              <a:gd name="connsiteY4" fmla="*/ 580136 h 3054432"/>
              <a:gd name="connsiteX5" fmla="*/ 2000534 w 2311021"/>
              <a:gd name="connsiteY5" fmla="*/ 805324 h 3054432"/>
              <a:gd name="connsiteX6" fmla="*/ 2150660 w 2311021"/>
              <a:gd name="connsiteY6" fmla="*/ 1044160 h 3054432"/>
              <a:gd name="connsiteX7" fmla="*/ 2253018 w 2311021"/>
              <a:gd name="connsiteY7" fmla="*/ 1194285 h 3054432"/>
              <a:gd name="connsiteX8" fmla="*/ 2307609 w 2311021"/>
              <a:gd name="connsiteY8" fmla="*/ 1364882 h 3054432"/>
              <a:gd name="connsiteX9" fmla="*/ 2273490 w 2311021"/>
              <a:gd name="connsiteY9" fmla="*/ 1658309 h 3054432"/>
              <a:gd name="connsiteX10" fmla="*/ 2130188 w 2311021"/>
              <a:gd name="connsiteY10" fmla="*/ 2033623 h 3054432"/>
              <a:gd name="connsiteX11" fmla="*/ 1864057 w 2311021"/>
              <a:gd name="connsiteY11" fmla="*/ 2572709 h 3054432"/>
              <a:gd name="connsiteX12" fmla="*/ 1635243 w 2311021"/>
              <a:gd name="connsiteY12" fmla="*/ 2974180 h 3054432"/>
              <a:gd name="connsiteX13" fmla="*/ 1338618 w 2311021"/>
              <a:gd name="connsiteY13" fmla="*/ 3040074 h 3054432"/>
              <a:gd name="connsiteX14" fmla="*/ 963305 w 2311021"/>
              <a:gd name="connsiteY14" fmla="*/ 3035312 h 3054432"/>
              <a:gd name="connsiteX15" fmla="*/ 656230 w 2311021"/>
              <a:gd name="connsiteY15" fmla="*/ 2988966 h 3054432"/>
              <a:gd name="connsiteX16" fmla="*/ 533400 w 2311021"/>
              <a:gd name="connsiteY16" fmla="*/ 2709187 h 3054432"/>
              <a:gd name="connsiteX17" fmla="*/ 315036 w 2311021"/>
              <a:gd name="connsiteY17" fmla="*/ 2292930 h 3054432"/>
              <a:gd name="connsiteX18" fmla="*/ 137615 w 2311021"/>
              <a:gd name="connsiteY18" fmla="*/ 1910793 h 3054432"/>
              <a:gd name="connsiteX19" fmla="*/ 28433 w 2311021"/>
              <a:gd name="connsiteY19" fmla="*/ 1576423 h 3054432"/>
              <a:gd name="connsiteX20" fmla="*/ 14785 w 2311021"/>
              <a:gd name="connsiteY20" fmla="*/ 1296644 h 3054432"/>
              <a:gd name="connsiteX21" fmla="*/ 117143 w 2311021"/>
              <a:gd name="connsiteY21" fmla="*/ 1064632 h 3054432"/>
              <a:gd name="connsiteX22" fmla="*/ 335507 w 2311021"/>
              <a:gd name="connsiteY22" fmla="*/ 750733 h 3054432"/>
              <a:gd name="connsiteX23" fmla="*/ 349155 w 2311021"/>
              <a:gd name="connsiteY23" fmla="*/ 423187 h 3054432"/>
              <a:gd name="connsiteX24" fmla="*/ 361275 w 2311021"/>
              <a:gd name="connsiteY24" fmla="*/ 226219 h 3054432"/>
              <a:gd name="connsiteX25" fmla="*/ 294601 w 2311021"/>
              <a:gd name="connsiteY25" fmla="*/ 40481 h 3054432"/>
              <a:gd name="connsiteX26" fmla="*/ 401756 w 2311021"/>
              <a:gd name="connsiteY26" fmla="*/ 0 h 3054432"/>
              <a:gd name="connsiteX27" fmla="*/ 1494430 w 2311021"/>
              <a:gd name="connsiteY27" fmla="*/ 31951 h 3054432"/>
              <a:gd name="connsiteX28" fmla="*/ 2000534 w 2311021"/>
              <a:gd name="connsiteY28" fmla="*/ 13754 h 3054432"/>
              <a:gd name="connsiteX0" fmla="*/ 2000534 w 2311021"/>
              <a:gd name="connsiteY0" fmla="*/ 13754 h 3054432"/>
              <a:gd name="connsiteX1" fmla="*/ 2007358 w 2311021"/>
              <a:gd name="connsiteY1" fmla="*/ 68345 h 3054432"/>
              <a:gd name="connsiteX2" fmla="*/ 1952767 w 2311021"/>
              <a:gd name="connsiteY2" fmla="*/ 150232 h 3054432"/>
              <a:gd name="connsiteX3" fmla="*/ 1952767 w 2311021"/>
              <a:gd name="connsiteY3" fmla="*/ 320829 h 3054432"/>
              <a:gd name="connsiteX4" fmla="*/ 1945943 w 2311021"/>
              <a:gd name="connsiteY4" fmla="*/ 580136 h 3054432"/>
              <a:gd name="connsiteX5" fmla="*/ 2000534 w 2311021"/>
              <a:gd name="connsiteY5" fmla="*/ 805324 h 3054432"/>
              <a:gd name="connsiteX6" fmla="*/ 2150660 w 2311021"/>
              <a:gd name="connsiteY6" fmla="*/ 1044160 h 3054432"/>
              <a:gd name="connsiteX7" fmla="*/ 2253018 w 2311021"/>
              <a:gd name="connsiteY7" fmla="*/ 1194285 h 3054432"/>
              <a:gd name="connsiteX8" fmla="*/ 2307609 w 2311021"/>
              <a:gd name="connsiteY8" fmla="*/ 1364882 h 3054432"/>
              <a:gd name="connsiteX9" fmla="*/ 2273490 w 2311021"/>
              <a:gd name="connsiteY9" fmla="*/ 1658309 h 3054432"/>
              <a:gd name="connsiteX10" fmla="*/ 2130188 w 2311021"/>
              <a:gd name="connsiteY10" fmla="*/ 2033623 h 3054432"/>
              <a:gd name="connsiteX11" fmla="*/ 1792406 w 2311021"/>
              <a:gd name="connsiteY11" fmla="*/ 2669379 h 3054432"/>
              <a:gd name="connsiteX12" fmla="*/ 1635243 w 2311021"/>
              <a:gd name="connsiteY12" fmla="*/ 2974180 h 3054432"/>
              <a:gd name="connsiteX13" fmla="*/ 1338618 w 2311021"/>
              <a:gd name="connsiteY13" fmla="*/ 3040074 h 3054432"/>
              <a:gd name="connsiteX14" fmla="*/ 963305 w 2311021"/>
              <a:gd name="connsiteY14" fmla="*/ 3035312 h 3054432"/>
              <a:gd name="connsiteX15" fmla="*/ 656230 w 2311021"/>
              <a:gd name="connsiteY15" fmla="*/ 2988966 h 3054432"/>
              <a:gd name="connsiteX16" fmla="*/ 533400 w 2311021"/>
              <a:gd name="connsiteY16" fmla="*/ 2709187 h 3054432"/>
              <a:gd name="connsiteX17" fmla="*/ 315036 w 2311021"/>
              <a:gd name="connsiteY17" fmla="*/ 2292930 h 3054432"/>
              <a:gd name="connsiteX18" fmla="*/ 137615 w 2311021"/>
              <a:gd name="connsiteY18" fmla="*/ 1910793 h 3054432"/>
              <a:gd name="connsiteX19" fmla="*/ 28433 w 2311021"/>
              <a:gd name="connsiteY19" fmla="*/ 1576423 h 3054432"/>
              <a:gd name="connsiteX20" fmla="*/ 14785 w 2311021"/>
              <a:gd name="connsiteY20" fmla="*/ 1296644 h 3054432"/>
              <a:gd name="connsiteX21" fmla="*/ 117143 w 2311021"/>
              <a:gd name="connsiteY21" fmla="*/ 1064632 h 3054432"/>
              <a:gd name="connsiteX22" fmla="*/ 335507 w 2311021"/>
              <a:gd name="connsiteY22" fmla="*/ 750733 h 3054432"/>
              <a:gd name="connsiteX23" fmla="*/ 349155 w 2311021"/>
              <a:gd name="connsiteY23" fmla="*/ 423187 h 3054432"/>
              <a:gd name="connsiteX24" fmla="*/ 361275 w 2311021"/>
              <a:gd name="connsiteY24" fmla="*/ 226219 h 3054432"/>
              <a:gd name="connsiteX25" fmla="*/ 294601 w 2311021"/>
              <a:gd name="connsiteY25" fmla="*/ 40481 h 3054432"/>
              <a:gd name="connsiteX26" fmla="*/ 401756 w 2311021"/>
              <a:gd name="connsiteY26" fmla="*/ 0 h 3054432"/>
              <a:gd name="connsiteX27" fmla="*/ 1494430 w 2311021"/>
              <a:gd name="connsiteY27" fmla="*/ 31951 h 3054432"/>
              <a:gd name="connsiteX28" fmla="*/ 2000534 w 2311021"/>
              <a:gd name="connsiteY28" fmla="*/ 13754 h 3054432"/>
              <a:gd name="connsiteX0" fmla="*/ 2000534 w 2311021"/>
              <a:gd name="connsiteY0" fmla="*/ 13754 h 3054432"/>
              <a:gd name="connsiteX1" fmla="*/ 2007358 w 2311021"/>
              <a:gd name="connsiteY1" fmla="*/ 68345 h 3054432"/>
              <a:gd name="connsiteX2" fmla="*/ 1952767 w 2311021"/>
              <a:gd name="connsiteY2" fmla="*/ 150232 h 3054432"/>
              <a:gd name="connsiteX3" fmla="*/ 1952767 w 2311021"/>
              <a:gd name="connsiteY3" fmla="*/ 320829 h 3054432"/>
              <a:gd name="connsiteX4" fmla="*/ 1945943 w 2311021"/>
              <a:gd name="connsiteY4" fmla="*/ 580136 h 3054432"/>
              <a:gd name="connsiteX5" fmla="*/ 2000534 w 2311021"/>
              <a:gd name="connsiteY5" fmla="*/ 805324 h 3054432"/>
              <a:gd name="connsiteX6" fmla="*/ 2150660 w 2311021"/>
              <a:gd name="connsiteY6" fmla="*/ 1044160 h 3054432"/>
              <a:gd name="connsiteX7" fmla="*/ 2253018 w 2311021"/>
              <a:gd name="connsiteY7" fmla="*/ 1194285 h 3054432"/>
              <a:gd name="connsiteX8" fmla="*/ 2307609 w 2311021"/>
              <a:gd name="connsiteY8" fmla="*/ 1364882 h 3054432"/>
              <a:gd name="connsiteX9" fmla="*/ 2273490 w 2311021"/>
              <a:gd name="connsiteY9" fmla="*/ 1658309 h 3054432"/>
              <a:gd name="connsiteX10" fmla="*/ 2130188 w 2311021"/>
              <a:gd name="connsiteY10" fmla="*/ 2033623 h 3054432"/>
              <a:gd name="connsiteX11" fmla="*/ 1792406 w 2311021"/>
              <a:gd name="connsiteY11" fmla="*/ 2669379 h 3054432"/>
              <a:gd name="connsiteX12" fmla="*/ 1635243 w 2311021"/>
              <a:gd name="connsiteY12" fmla="*/ 2974180 h 3054432"/>
              <a:gd name="connsiteX13" fmla="*/ 1338618 w 2311021"/>
              <a:gd name="connsiteY13" fmla="*/ 3040074 h 3054432"/>
              <a:gd name="connsiteX14" fmla="*/ 963305 w 2311021"/>
              <a:gd name="connsiteY14" fmla="*/ 3035312 h 3054432"/>
              <a:gd name="connsiteX15" fmla="*/ 656230 w 2311021"/>
              <a:gd name="connsiteY15" fmla="*/ 2988966 h 3054432"/>
              <a:gd name="connsiteX16" fmla="*/ 533400 w 2311021"/>
              <a:gd name="connsiteY16" fmla="*/ 2709187 h 3054432"/>
              <a:gd name="connsiteX17" fmla="*/ 315036 w 2311021"/>
              <a:gd name="connsiteY17" fmla="*/ 2292930 h 3054432"/>
              <a:gd name="connsiteX18" fmla="*/ 137615 w 2311021"/>
              <a:gd name="connsiteY18" fmla="*/ 1910793 h 3054432"/>
              <a:gd name="connsiteX19" fmla="*/ 28433 w 2311021"/>
              <a:gd name="connsiteY19" fmla="*/ 1576423 h 3054432"/>
              <a:gd name="connsiteX20" fmla="*/ 14785 w 2311021"/>
              <a:gd name="connsiteY20" fmla="*/ 1296644 h 3054432"/>
              <a:gd name="connsiteX21" fmla="*/ 117143 w 2311021"/>
              <a:gd name="connsiteY21" fmla="*/ 1064632 h 3054432"/>
              <a:gd name="connsiteX22" fmla="*/ 335507 w 2311021"/>
              <a:gd name="connsiteY22" fmla="*/ 750733 h 3054432"/>
              <a:gd name="connsiteX23" fmla="*/ 349155 w 2311021"/>
              <a:gd name="connsiteY23" fmla="*/ 423187 h 3054432"/>
              <a:gd name="connsiteX24" fmla="*/ 361275 w 2311021"/>
              <a:gd name="connsiteY24" fmla="*/ 226219 h 3054432"/>
              <a:gd name="connsiteX25" fmla="*/ 294601 w 2311021"/>
              <a:gd name="connsiteY25" fmla="*/ 40481 h 3054432"/>
              <a:gd name="connsiteX26" fmla="*/ 401756 w 2311021"/>
              <a:gd name="connsiteY26" fmla="*/ 0 h 3054432"/>
              <a:gd name="connsiteX27" fmla="*/ 1494430 w 2311021"/>
              <a:gd name="connsiteY27" fmla="*/ 31951 h 3054432"/>
              <a:gd name="connsiteX28" fmla="*/ 2000534 w 2311021"/>
              <a:gd name="connsiteY28" fmla="*/ 13754 h 305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311021" h="3054432">
                <a:moveTo>
                  <a:pt x="2000534" y="13754"/>
                </a:moveTo>
                <a:cubicBezTo>
                  <a:pt x="2007926" y="29676"/>
                  <a:pt x="2015319" y="45599"/>
                  <a:pt x="2007358" y="68345"/>
                </a:cubicBezTo>
                <a:cubicBezTo>
                  <a:pt x="1999397" y="91091"/>
                  <a:pt x="1961866" y="108151"/>
                  <a:pt x="1952767" y="150232"/>
                </a:cubicBezTo>
                <a:cubicBezTo>
                  <a:pt x="1943669" y="192313"/>
                  <a:pt x="1953904" y="249178"/>
                  <a:pt x="1952767" y="320829"/>
                </a:cubicBezTo>
                <a:cubicBezTo>
                  <a:pt x="1951630" y="392480"/>
                  <a:pt x="1937982" y="499387"/>
                  <a:pt x="1945943" y="580136"/>
                </a:cubicBezTo>
                <a:cubicBezTo>
                  <a:pt x="1953904" y="660885"/>
                  <a:pt x="1966415" y="727987"/>
                  <a:pt x="2000534" y="805324"/>
                </a:cubicBezTo>
                <a:cubicBezTo>
                  <a:pt x="2034653" y="882661"/>
                  <a:pt x="2108579" y="979333"/>
                  <a:pt x="2150660" y="1044160"/>
                </a:cubicBezTo>
                <a:cubicBezTo>
                  <a:pt x="2192741" y="1108987"/>
                  <a:pt x="2226860" y="1140831"/>
                  <a:pt x="2253018" y="1194285"/>
                </a:cubicBezTo>
                <a:cubicBezTo>
                  <a:pt x="2279176" y="1247739"/>
                  <a:pt x="2304197" y="1287545"/>
                  <a:pt x="2307609" y="1364882"/>
                </a:cubicBezTo>
                <a:cubicBezTo>
                  <a:pt x="2311021" y="1442219"/>
                  <a:pt x="2303060" y="1546852"/>
                  <a:pt x="2273490" y="1658309"/>
                </a:cubicBezTo>
                <a:cubicBezTo>
                  <a:pt x="2243920" y="1769766"/>
                  <a:pt x="2210369" y="1865111"/>
                  <a:pt x="2130188" y="2033623"/>
                </a:cubicBezTo>
                <a:cubicBezTo>
                  <a:pt x="2050007" y="2202135"/>
                  <a:pt x="1874897" y="2512620"/>
                  <a:pt x="1792406" y="2669379"/>
                </a:cubicBezTo>
                <a:cubicBezTo>
                  <a:pt x="1709915" y="2826138"/>
                  <a:pt x="1713291" y="2885967"/>
                  <a:pt x="1635243" y="2974180"/>
                </a:cubicBezTo>
                <a:cubicBezTo>
                  <a:pt x="1547670" y="3048105"/>
                  <a:pt x="1338618" y="3040074"/>
                  <a:pt x="1338618" y="3040074"/>
                </a:cubicBezTo>
                <a:cubicBezTo>
                  <a:pt x="1231711" y="3040074"/>
                  <a:pt x="1077036" y="3043830"/>
                  <a:pt x="963305" y="3035312"/>
                </a:cubicBezTo>
                <a:cubicBezTo>
                  <a:pt x="849574" y="3026794"/>
                  <a:pt x="751693" y="3054432"/>
                  <a:pt x="656230" y="2988966"/>
                </a:cubicBezTo>
                <a:cubicBezTo>
                  <a:pt x="556004" y="2918737"/>
                  <a:pt x="590266" y="2825193"/>
                  <a:pt x="533400" y="2709187"/>
                </a:cubicBezTo>
                <a:cubicBezTo>
                  <a:pt x="476534" y="2593181"/>
                  <a:pt x="381000" y="2425996"/>
                  <a:pt x="315036" y="2292930"/>
                </a:cubicBezTo>
                <a:cubicBezTo>
                  <a:pt x="249072" y="2159864"/>
                  <a:pt x="185382" y="2030211"/>
                  <a:pt x="137615" y="1910793"/>
                </a:cubicBezTo>
                <a:cubicBezTo>
                  <a:pt x="89848" y="1791375"/>
                  <a:pt x="48905" y="1678781"/>
                  <a:pt x="28433" y="1576423"/>
                </a:cubicBezTo>
                <a:cubicBezTo>
                  <a:pt x="7961" y="1474065"/>
                  <a:pt x="0" y="1381942"/>
                  <a:pt x="14785" y="1296644"/>
                </a:cubicBezTo>
                <a:cubicBezTo>
                  <a:pt x="29570" y="1211346"/>
                  <a:pt x="63689" y="1155617"/>
                  <a:pt x="117143" y="1064632"/>
                </a:cubicBezTo>
                <a:cubicBezTo>
                  <a:pt x="170597" y="973647"/>
                  <a:pt x="296838" y="857640"/>
                  <a:pt x="335507" y="750733"/>
                </a:cubicBezTo>
                <a:cubicBezTo>
                  <a:pt x="374176" y="643826"/>
                  <a:pt x="344860" y="510606"/>
                  <a:pt x="349155" y="423187"/>
                </a:cubicBezTo>
                <a:cubicBezTo>
                  <a:pt x="353450" y="335768"/>
                  <a:pt x="370367" y="290003"/>
                  <a:pt x="361275" y="226219"/>
                </a:cubicBezTo>
                <a:cubicBezTo>
                  <a:pt x="352183" y="162435"/>
                  <a:pt x="323573" y="80169"/>
                  <a:pt x="294601" y="40481"/>
                </a:cubicBezTo>
                <a:cubicBezTo>
                  <a:pt x="291823" y="3175"/>
                  <a:pt x="342278" y="1422"/>
                  <a:pt x="401756" y="0"/>
                </a:cubicBezTo>
                <a:lnTo>
                  <a:pt x="1494430" y="31951"/>
                </a:lnTo>
                <a:cubicBezTo>
                  <a:pt x="1770815" y="37021"/>
                  <a:pt x="1915235" y="8067"/>
                  <a:pt x="2000534" y="13754"/>
                </a:cubicBezTo>
                <a:close/>
              </a:path>
            </a:pathLst>
          </a:custGeom>
          <a:solidFill>
            <a:schemeClr val="bg1">
              <a:lumMod val="7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Oval 22"/>
          <p:cNvSpPr/>
          <p:nvPr/>
        </p:nvSpPr>
        <p:spPr>
          <a:xfrm>
            <a:off x="6103228" y="3401135"/>
            <a:ext cx="1676400" cy="2286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8"/>
          <p:cNvGrpSpPr/>
          <p:nvPr/>
        </p:nvGrpSpPr>
        <p:grpSpPr>
          <a:xfrm>
            <a:off x="3048000" y="3172535"/>
            <a:ext cx="436563" cy="450056"/>
            <a:chOff x="3246439" y="2366963"/>
            <a:chExt cx="436563" cy="450056"/>
          </a:xfrm>
        </p:grpSpPr>
        <p:sp>
          <p:nvSpPr>
            <p:cNvPr id="35" name="Oval 34"/>
            <p:cNvSpPr/>
            <p:nvPr/>
          </p:nvSpPr>
          <p:spPr>
            <a:xfrm>
              <a:off x="3350420" y="2740819"/>
              <a:ext cx="228600" cy="76200"/>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3246439" y="2397523"/>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34924" y="46434"/>
                    <a:pt x="46037" y="98027"/>
                  </a:cubicBezTo>
                  <a:cubicBezTo>
                    <a:pt x="60722" y="126602"/>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Freeform 37"/>
            <p:cNvSpPr/>
            <p:nvPr/>
          </p:nvSpPr>
          <p:spPr>
            <a:xfrm>
              <a:off x="3246439" y="2397919"/>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18255" y="51197"/>
                    <a:pt x="46037" y="98027"/>
                  </a:cubicBezTo>
                  <a:cubicBezTo>
                    <a:pt x="77391" y="136127"/>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Oval 23"/>
            <p:cNvSpPr/>
            <p:nvPr/>
          </p:nvSpPr>
          <p:spPr>
            <a:xfrm>
              <a:off x="3274220" y="2366963"/>
              <a:ext cx="381000" cy="76200"/>
            </a:xfrm>
            <a:prstGeom prst="ellips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441861" y="2547938"/>
              <a:ext cx="45719"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rot="16200000" flipH="1">
              <a:off x="3421856" y="2705100"/>
              <a:ext cx="145256" cy="2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3365899" y="2706285"/>
              <a:ext cx="150023" cy="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49"/>
          <p:cNvGrpSpPr/>
          <p:nvPr/>
        </p:nvGrpSpPr>
        <p:grpSpPr>
          <a:xfrm>
            <a:off x="3657600" y="2189079"/>
            <a:ext cx="436563" cy="450056"/>
            <a:chOff x="3246439" y="2366963"/>
            <a:chExt cx="436563" cy="450056"/>
          </a:xfrm>
        </p:grpSpPr>
        <p:sp>
          <p:nvSpPr>
            <p:cNvPr id="51" name="Oval 50"/>
            <p:cNvSpPr/>
            <p:nvPr/>
          </p:nvSpPr>
          <p:spPr>
            <a:xfrm>
              <a:off x="3350420" y="2740819"/>
              <a:ext cx="228600" cy="76200"/>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246439" y="2397523"/>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34924" y="46434"/>
                    <a:pt x="46037" y="98027"/>
                  </a:cubicBezTo>
                  <a:cubicBezTo>
                    <a:pt x="60722" y="126602"/>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Freeform 52"/>
            <p:cNvSpPr/>
            <p:nvPr/>
          </p:nvSpPr>
          <p:spPr>
            <a:xfrm>
              <a:off x="3246439" y="2397919"/>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18255" y="51197"/>
                    <a:pt x="46037" y="98027"/>
                  </a:cubicBezTo>
                  <a:cubicBezTo>
                    <a:pt x="77391" y="136127"/>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Oval 53"/>
            <p:cNvSpPr/>
            <p:nvPr/>
          </p:nvSpPr>
          <p:spPr>
            <a:xfrm>
              <a:off x="3274220" y="2366963"/>
              <a:ext cx="381000" cy="76200"/>
            </a:xfrm>
            <a:prstGeom prst="ellips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441861" y="2547938"/>
              <a:ext cx="45719"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rot="16200000" flipH="1">
              <a:off x="3421856" y="2705100"/>
              <a:ext cx="145256" cy="2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3365899" y="2706285"/>
              <a:ext cx="150023" cy="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57"/>
          <p:cNvGrpSpPr/>
          <p:nvPr/>
        </p:nvGrpSpPr>
        <p:grpSpPr>
          <a:xfrm>
            <a:off x="4191000" y="2189079"/>
            <a:ext cx="436563" cy="450056"/>
            <a:chOff x="3246439" y="2366963"/>
            <a:chExt cx="436563" cy="450056"/>
          </a:xfrm>
        </p:grpSpPr>
        <p:sp>
          <p:nvSpPr>
            <p:cNvPr id="59" name="Oval 58"/>
            <p:cNvSpPr/>
            <p:nvPr/>
          </p:nvSpPr>
          <p:spPr>
            <a:xfrm>
              <a:off x="3350420" y="2740819"/>
              <a:ext cx="228600" cy="76200"/>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246439" y="2397523"/>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34924" y="46434"/>
                    <a:pt x="46037" y="98027"/>
                  </a:cubicBezTo>
                  <a:cubicBezTo>
                    <a:pt x="60722" y="126602"/>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Freeform 60"/>
            <p:cNvSpPr/>
            <p:nvPr/>
          </p:nvSpPr>
          <p:spPr>
            <a:xfrm>
              <a:off x="3246439" y="2397919"/>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18255" y="51197"/>
                    <a:pt x="46037" y="98027"/>
                  </a:cubicBezTo>
                  <a:cubicBezTo>
                    <a:pt x="77391" y="136127"/>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Oval 61"/>
            <p:cNvSpPr/>
            <p:nvPr/>
          </p:nvSpPr>
          <p:spPr>
            <a:xfrm>
              <a:off x="3274220" y="2366963"/>
              <a:ext cx="381000" cy="76200"/>
            </a:xfrm>
            <a:prstGeom prst="ellips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441861" y="2547938"/>
              <a:ext cx="45719"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rot="16200000" flipH="1">
              <a:off x="3421856" y="2705100"/>
              <a:ext cx="145256" cy="2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365899" y="2706285"/>
              <a:ext cx="150023" cy="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65"/>
          <p:cNvGrpSpPr/>
          <p:nvPr/>
        </p:nvGrpSpPr>
        <p:grpSpPr>
          <a:xfrm>
            <a:off x="4724400" y="2189079"/>
            <a:ext cx="436563" cy="450056"/>
            <a:chOff x="3246439" y="2366963"/>
            <a:chExt cx="436563" cy="450056"/>
          </a:xfrm>
        </p:grpSpPr>
        <p:sp>
          <p:nvSpPr>
            <p:cNvPr id="67" name="Oval 66"/>
            <p:cNvSpPr/>
            <p:nvPr/>
          </p:nvSpPr>
          <p:spPr>
            <a:xfrm>
              <a:off x="3350420" y="2740819"/>
              <a:ext cx="228600" cy="76200"/>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8" name="Freeform 67"/>
            <p:cNvSpPr/>
            <p:nvPr/>
          </p:nvSpPr>
          <p:spPr>
            <a:xfrm>
              <a:off x="3246439" y="2397523"/>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34924" y="46434"/>
                    <a:pt x="46037" y="98027"/>
                  </a:cubicBezTo>
                  <a:cubicBezTo>
                    <a:pt x="60722" y="126602"/>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69" name="Freeform 68"/>
            <p:cNvSpPr/>
            <p:nvPr/>
          </p:nvSpPr>
          <p:spPr>
            <a:xfrm>
              <a:off x="3246439" y="2397919"/>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18255" y="51197"/>
                    <a:pt x="46037" y="98027"/>
                  </a:cubicBezTo>
                  <a:cubicBezTo>
                    <a:pt x="77391" y="136127"/>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70" name="Oval 69"/>
            <p:cNvSpPr/>
            <p:nvPr/>
          </p:nvSpPr>
          <p:spPr>
            <a:xfrm>
              <a:off x="3274220" y="2366963"/>
              <a:ext cx="381000" cy="76200"/>
            </a:xfrm>
            <a:prstGeom prst="ellips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1" name="Rectangle 70"/>
            <p:cNvSpPr/>
            <p:nvPr/>
          </p:nvSpPr>
          <p:spPr>
            <a:xfrm>
              <a:off x="3441861" y="2547938"/>
              <a:ext cx="45719"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72" name="Straight Connector 71"/>
            <p:cNvCxnSpPr/>
            <p:nvPr/>
          </p:nvCxnSpPr>
          <p:spPr>
            <a:xfrm rot="16200000" flipH="1">
              <a:off x="3421856" y="2705100"/>
              <a:ext cx="145256" cy="2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3365899" y="2706285"/>
              <a:ext cx="150023" cy="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73"/>
          <p:cNvGrpSpPr/>
          <p:nvPr/>
        </p:nvGrpSpPr>
        <p:grpSpPr>
          <a:xfrm>
            <a:off x="5257800" y="2189079"/>
            <a:ext cx="436563" cy="450056"/>
            <a:chOff x="3246439" y="2366963"/>
            <a:chExt cx="436563" cy="450056"/>
          </a:xfrm>
        </p:grpSpPr>
        <p:sp>
          <p:nvSpPr>
            <p:cNvPr id="75" name="Oval 74"/>
            <p:cNvSpPr/>
            <p:nvPr/>
          </p:nvSpPr>
          <p:spPr>
            <a:xfrm>
              <a:off x="3350420" y="2740819"/>
              <a:ext cx="228600" cy="76200"/>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6" name="Freeform 75"/>
            <p:cNvSpPr/>
            <p:nvPr/>
          </p:nvSpPr>
          <p:spPr>
            <a:xfrm>
              <a:off x="3246439" y="2397523"/>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34924" y="46434"/>
                    <a:pt x="46037" y="98027"/>
                  </a:cubicBezTo>
                  <a:cubicBezTo>
                    <a:pt x="60722" y="126602"/>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77" name="Freeform 76"/>
            <p:cNvSpPr/>
            <p:nvPr/>
          </p:nvSpPr>
          <p:spPr>
            <a:xfrm>
              <a:off x="3246439" y="2397919"/>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18255" y="51197"/>
                    <a:pt x="46037" y="98027"/>
                  </a:cubicBezTo>
                  <a:cubicBezTo>
                    <a:pt x="77391" y="136127"/>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78" name="Oval 77"/>
            <p:cNvSpPr/>
            <p:nvPr/>
          </p:nvSpPr>
          <p:spPr>
            <a:xfrm>
              <a:off x="3274220" y="2366963"/>
              <a:ext cx="381000" cy="76200"/>
            </a:xfrm>
            <a:prstGeom prst="ellips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9" name="Rectangle 78"/>
            <p:cNvSpPr/>
            <p:nvPr/>
          </p:nvSpPr>
          <p:spPr>
            <a:xfrm>
              <a:off x="3441861" y="2547938"/>
              <a:ext cx="45719"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80" name="Straight Connector 79"/>
            <p:cNvCxnSpPr/>
            <p:nvPr/>
          </p:nvCxnSpPr>
          <p:spPr>
            <a:xfrm rot="16200000" flipH="1">
              <a:off x="3421856" y="2705100"/>
              <a:ext cx="145256" cy="2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365899" y="2706285"/>
              <a:ext cx="150023" cy="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81"/>
          <p:cNvGrpSpPr/>
          <p:nvPr/>
        </p:nvGrpSpPr>
        <p:grpSpPr>
          <a:xfrm>
            <a:off x="5791200" y="2189079"/>
            <a:ext cx="436563" cy="450056"/>
            <a:chOff x="3246439" y="2366963"/>
            <a:chExt cx="436563" cy="450056"/>
          </a:xfrm>
        </p:grpSpPr>
        <p:sp>
          <p:nvSpPr>
            <p:cNvPr id="83" name="Oval 82"/>
            <p:cNvSpPr/>
            <p:nvPr/>
          </p:nvSpPr>
          <p:spPr>
            <a:xfrm>
              <a:off x="3350420" y="2740819"/>
              <a:ext cx="228600" cy="76200"/>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4" name="Freeform 83"/>
            <p:cNvSpPr/>
            <p:nvPr/>
          </p:nvSpPr>
          <p:spPr>
            <a:xfrm>
              <a:off x="3246439" y="2397523"/>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34924" y="46434"/>
                    <a:pt x="46037" y="98027"/>
                  </a:cubicBezTo>
                  <a:cubicBezTo>
                    <a:pt x="60722" y="126602"/>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85" name="Freeform 84"/>
            <p:cNvSpPr/>
            <p:nvPr/>
          </p:nvSpPr>
          <p:spPr>
            <a:xfrm>
              <a:off x="3246439" y="2397919"/>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18255" y="51197"/>
                    <a:pt x="46037" y="98027"/>
                  </a:cubicBezTo>
                  <a:cubicBezTo>
                    <a:pt x="77391" y="136127"/>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86" name="Oval 85"/>
            <p:cNvSpPr/>
            <p:nvPr/>
          </p:nvSpPr>
          <p:spPr>
            <a:xfrm>
              <a:off x="3274220" y="2366963"/>
              <a:ext cx="381000" cy="76200"/>
            </a:xfrm>
            <a:prstGeom prst="ellips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7" name="Rectangle 86"/>
            <p:cNvSpPr/>
            <p:nvPr/>
          </p:nvSpPr>
          <p:spPr>
            <a:xfrm>
              <a:off x="3441861" y="2547938"/>
              <a:ext cx="45719"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88" name="Straight Connector 87"/>
            <p:cNvCxnSpPr/>
            <p:nvPr/>
          </p:nvCxnSpPr>
          <p:spPr>
            <a:xfrm rot="16200000" flipH="1">
              <a:off x="3421856" y="2705100"/>
              <a:ext cx="145256" cy="2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3365899" y="2706285"/>
              <a:ext cx="150023" cy="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89"/>
          <p:cNvGrpSpPr/>
          <p:nvPr/>
        </p:nvGrpSpPr>
        <p:grpSpPr>
          <a:xfrm>
            <a:off x="3124200" y="2189079"/>
            <a:ext cx="436563" cy="450056"/>
            <a:chOff x="3246439" y="2366963"/>
            <a:chExt cx="436563" cy="450056"/>
          </a:xfrm>
        </p:grpSpPr>
        <p:sp>
          <p:nvSpPr>
            <p:cNvPr id="91" name="Oval 90"/>
            <p:cNvSpPr/>
            <p:nvPr/>
          </p:nvSpPr>
          <p:spPr>
            <a:xfrm>
              <a:off x="3350420" y="2740819"/>
              <a:ext cx="228600" cy="76200"/>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246439" y="2397523"/>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34924" y="46434"/>
                    <a:pt x="46037" y="98027"/>
                  </a:cubicBezTo>
                  <a:cubicBezTo>
                    <a:pt x="60722" y="126602"/>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solidFill>
              <a:schemeClr val="bg1">
                <a:lumMod val="8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Freeform 92"/>
            <p:cNvSpPr/>
            <p:nvPr/>
          </p:nvSpPr>
          <p:spPr>
            <a:xfrm>
              <a:off x="3246439" y="2397919"/>
              <a:ext cx="436563" cy="298052"/>
            </a:xfrm>
            <a:custGeom>
              <a:avLst/>
              <a:gdLst>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11137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12340"/>
                <a:gd name="connsiteX1" fmla="*/ 27781 w 423069"/>
                <a:gd name="connsiteY1" fmla="*/ 105171 h 312340"/>
                <a:gd name="connsiteX2" fmla="*/ 182562 w 423069"/>
                <a:gd name="connsiteY2" fmla="*/ 248046 h 312340"/>
                <a:gd name="connsiteX3" fmla="*/ 201612 w 423069"/>
                <a:gd name="connsiteY3" fmla="*/ 307577 h 312340"/>
                <a:gd name="connsiteX4" fmla="*/ 165893 w 423069"/>
                <a:gd name="connsiteY4" fmla="*/ 276621 h 312340"/>
                <a:gd name="connsiteX5" fmla="*/ 301624 w 423069"/>
                <a:gd name="connsiteY5" fmla="*/ 186134 h 312340"/>
                <a:gd name="connsiteX6" fmla="*/ 373062 w 423069"/>
                <a:gd name="connsiteY6" fmla="*/ 98027 h 312340"/>
                <a:gd name="connsiteX7" fmla="*/ 389731 w 423069"/>
                <a:gd name="connsiteY7" fmla="*/ 14684 h 312340"/>
                <a:gd name="connsiteX8" fmla="*/ 173037 w 423069"/>
                <a:gd name="connsiteY8" fmla="*/ 9921 h 312340"/>
                <a:gd name="connsiteX9" fmla="*/ 173037 w 423069"/>
                <a:gd name="connsiteY9" fmla="*/ 9921 h 312340"/>
                <a:gd name="connsiteX10" fmla="*/ 15874 w 423069"/>
                <a:gd name="connsiteY10" fmla="*/ 9921 h 312340"/>
                <a:gd name="connsiteX0" fmla="*/ 15874 w 423069"/>
                <a:gd name="connsiteY0" fmla="*/ 9921 h 309561"/>
                <a:gd name="connsiteX1" fmla="*/ 27781 w 423069"/>
                <a:gd name="connsiteY1" fmla="*/ 105171 h 309561"/>
                <a:gd name="connsiteX2" fmla="*/ 182562 w 423069"/>
                <a:gd name="connsiteY2" fmla="*/ 248046 h 309561"/>
                <a:gd name="connsiteX3" fmla="*/ 201612 w 423069"/>
                <a:gd name="connsiteY3" fmla="*/ 307577 h 309561"/>
                <a:gd name="connsiteX4" fmla="*/ 232568 w 423069"/>
                <a:gd name="connsiteY4" fmla="*/ 236140 h 309561"/>
                <a:gd name="connsiteX5" fmla="*/ 301624 w 423069"/>
                <a:gd name="connsiteY5" fmla="*/ 186134 h 309561"/>
                <a:gd name="connsiteX6" fmla="*/ 373062 w 423069"/>
                <a:gd name="connsiteY6" fmla="*/ 98027 h 309561"/>
                <a:gd name="connsiteX7" fmla="*/ 389731 w 423069"/>
                <a:gd name="connsiteY7" fmla="*/ 14684 h 309561"/>
                <a:gd name="connsiteX8" fmla="*/ 173037 w 423069"/>
                <a:gd name="connsiteY8" fmla="*/ 9921 h 309561"/>
                <a:gd name="connsiteX9" fmla="*/ 173037 w 423069"/>
                <a:gd name="connsiteY9" fmla="*/ 9921 h 309561"/>
                <a:gd name="connsiteX10" fmla="*/ 15874 w 423069"/>
                <a:gd name="connsiteY10" fmla="*/ 9921 h 309561"/>
                <a:gd name="connsiteX0" fmla="*/ 15874 w 423069"/>
                <a:gd name="connsiteY0" fmla="*/ 9921 h 307577"/>
                <a:gd name="connsiteX1" fmla="*/ 27781 w 423069"/>
                <a:gd name="connsiteY1" fmla="*/ 105171 h 307577"/>
                <a:gd name="connsiteX2" fmla="*/ 182562 w 423069"/>
                <a:gd name="connsiteY2" fmla="*/ 248046 h 307577"/>
                <a:gd name="connsiteX3" fmla="*/ 201612 w 423069"/>
                <a:gd name="connsiteY3" fmla="*/ 307577 h 307577"/>
                <a:gd name="connsiteX4" fmla="*/ 225424 w 423069"/>
                <a:gd name="connsiteY4" fmla="*/ 248046 h 307577"/>
                <a:gd name="connsiteX5" fmla="*/ 301624 w 423069"/>
                <a:gd name="connsiteY5" fmla="*/ 186134 h 307577"/>
                <a:gd name="connsiteX6" fmla="*/ 373062 w 423069"/>
                <a:gd name="connsiteY6" fmla="*/ 98027 h 307577"/>
                <a:gd name="connsiteX7" fmla="*/ 389731 w 423069"/>
                <a:gd name="connsiteY7" fmla="*/ 14684 h 307577"/>
                <a:gd name="connsiteX8" fmla="*/ 173037 w 423069"/>
                <a:gd name="connsiteY8" fmla="*/ 9921 h 307577"/>
                <a:gd name="connsiteX9" fmla="*/ 173037 w 423069"/>
                <a:gd name="connsiteY9" fmla="*/ 9921 h 307577"/>
                <a:gd name="connsiteX10" fmla="*/ 15874 w 423069"/>
                <a:gd name="connsiteY10" fmla="*/ 9921 h 307577"/>
                <a:gd name="connsiteX0" fmla="*/ 15874 w 423069"/>
                <a:gd name="connsiteY0" fmla="*/ 9921 h 305196"/>
                <a:gd name="connsiteX1" fmla="*/ 27781 w 423069"/>
                <a:gd name="connsiteY1" fmla="*/ 105171 h 305196"/>
                <a:gd name="connsiteX2" fmla="*/ 182562 w 423069"/>
                <a:gd name="connsiteY2" fmla="*/ 248046 h 305196"/>
                <a:gd name="connsiteX3" fmla="*/ 208755 w 423069"/>
                <a:gd name="connsiteY3" fmla="*/ 305196 h 305196"/>
                <a:gd name="connsiteX4" fmla="*/ 225424 w 423069"/>
                <a:gd name="connsiteY4" fmla="*/ 248046 h 305196"/>
                <a:gd name="connsiteX5" fmla="*/ 301624 w 423069"/>
                <a:gd name="connsiteY5" fmla="*/ 186134 h 305196"/>
                <a:gd name="connsiteX6" fmla="*/ 373062 w 423069"/>
                <a:gd name="connsiteY6" fmla="*/ 98027 h 305196"/>
                <a:gd name="connsiteX7" fmla="*/ 389731 w 423069"/>
                <a:gd name="connsiteY7" fmla="*/ 14684 h 305196"/>
                <a:gd name="connsiteX8" fmla="*/ 173037 w 423069"/>
                <a:gd name="connsiteY8" fmla="*/ 9921 h 305196"/>
                <a:gd name="connsiteX9" fmla="*/ 173037 w 423069"/>
                <a:gd name="connsiteY9" fmla="*/ 9921 h 305196"/>
                <a:gd name="connsiteX10" fmla="*/ 15874 w 423069"/>
                <a:gd name="connsiteY10" fmla="*/ 9921 h 305196"/>
                <a:gd name="connsiteX0" fmla="*/ 15874 w 423069"/>
                <a:gd name="connsiteY0" fmla="*/ 9921 h 305196"/>
                <a:gd name="connsiteX1" fmla="*/ 27781 w 423069"/>
                <a:gd name="connsiteY1" fmla="*/ 105171 h 305196"/>
                <a:gd name="connsiteX2" fmla="*/ 103981 w 423069"/>
                <a:gd name="connsiteY2" fmla="*/ 181371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1624 w 423069"/>
                <a:gd name="connsiteY6" fmla="*/ 186134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23069"/>
                <a:gd name="connsiteY0" fmla="*/ 9921 h 305196"/>
                <a:gd name="connsiteX1" fmla="*/ 27781 w 423069"/>
                <a:gd name="connsiteY1" fmla="*/ 105171 h 305196"/>
                <a:gd name="connsiteX2" fmla="*/ 115887 w 423069"/>
                <a:gd name="connsiteY2" fmla="*/ 198040 h 305196"/>
                <a:gd name="connsiteX3" fmla="*/ 182562 w 423069"/>
                <a:gd name="connsiteY3" fmla="*/ 248046 h 305196"/>
                <a:gd name="connsiteX4" fmla="*/ 208755 w 423069"/>
                <a:gd name="connsiteY4" fmla="*/ 305196 h 305196"/>
                <a:gd name="connsiteX5" fmla="*/ 225424 w 423069"/>
                <a:gd name="connsiteY5" fmla="*/ 248046 h 305196"/>
                <a:gd name="connsiteX6" fmla="*/ 306386 w 423069"/>
                <a:gd name="connsiteY6" fmla="*/ 178990 h 305196"/>
                <a:gd name="connsiteX7" fmla="*/ 373062 w 423069"/>
                <a:gd name="connsiteY7" fmla="*/ 98027 h 305196"/>
                <a:gd name="connsiteX8" fmla="*/ 389731 w 423069"/>
                <a:gd name="connsiteY8" fmla="*/ 14684 h 305196"/>
                <a:gd name="connsiteX9" fmla="*/ 173037 w 423069"/>
                <a:gd name="connsiteY9" fmla="*/ 9921 h 305196"/>
                <a:gd name="connsiteX10" fmla="*/ 173037 w 423069"/>
                <a:gd name="connsiteY10" fmla="*/ 9921 h 305196"/>
                <a:gd name="connsiteX11" fmla="*/ 15874 w 423069"/>
                <a:gd name="connsiteY11" fmla="*/ 9921 h 305196"/>
                <a:gd name="connsiteX0" fmla="*/ 15874 w 404019"/>
                <a:gd name="connsiteY0" fmla="*/ 9921 h 305196"/>
                <a:gd name="connsiteX1" fmla="*/ 27781 w 404019"/>
                <a:gd name="connsiteY1" fmla="*/ 105171 h 305196"/>
                <a:gd name="connsiteX2" fmla="*/ 115887 w 404019"/>
                <a:gd name="connsiteY2" fmla="*/ 198040 h 305196"/>
                <a:gd name="connsiteX3" fmla="*/ 182562 w 404019"/>
                <a:gd name="connsiteY3" fmla="*/ 248046 h 305196"/>
                <a:gd name="connsiteX4" fmla="*/ 208755 w 404019"/>
                <a:gd name="connsiteY4" fmla="*/ 305196 h 305196"/>
                <a:gd name="connsiteX5" fmla="*/ 225424 w 404019"/>
                <a:gd name="connsiteY5" fmla="*/ 248046 h 305196"/>
                <a:gd name="connsiteX6" fmla="*/ 306386 w 404019"/>
                <a:gd name="connsiteY6" fmla="*/ 178990 h 305196"/>
                <a:gd name="connsiteX7" fmla="*/ 373062 w 404019"/>
                <a:gd name="connsiteY7" fmla="*/ 98027 h 305196"/>
                <a:gd name="connsiteX8" fmla="*/ 389731 w 404019"/>
                <a:gd name="connsiteY8" fmla="*/ 14684 h 305196"/>
                <a:gd name="connsiteX9" fmla="*/ 173037 w 404019"/>
                <a:gd name="connsiteY9" fmla="*/ 9921 h 305196"/>
                <a:gd name="connsiteX10" fmla="*/ 173037 w 404019"/>
                <a:gd name="connsiteY10" fmla="*/ 9921 h 305196"/>
                <a:gd name="connsiteX11" fmla="*/ 15874 w 404019"/>
                <a:gd name="connsiteY11" fmla="*/ 9921 h 305196"/>
                <a:gd name="connsiteX0" fmla="*/ 15874 w 404019"/>
                <a:gd name="connsiteY0" fmla="*/ 2777 h 298052"/>
                <a:gd name="connsiteX1" fmla="*/ 27781 w 404019"/>
                <a:gd name="connsiteY1" fmla="*/ 98027 h 298052"/>
                <a:gd name="connsiteX2" fmla="*/ 115887 w 404019"/>
                <a:gd name="connsiteY2" fmla="*/ 190896 h 298052"/>
                <a:gd name="connsiteX3" fmla="*/ 182562 w 404019"/>
                <a:gd name="connsiteY3" fmla="*/ 240902 h 298052"/>
                <a:gd name="connsiteX4" fmla="*/ 208755 w 404019"/>
                <a:gd name="connsiteY4" fmla="*/ 298052 h 298052"/>
                <a:gd name="connsiteX5" fmla="*/ 225424 w 404019"/>
                <a:gd name="connsiteY5" fmla="*/ 240902 h 298052"/>
                <a:gd name="connsiteX6" fmla="*/ 306386 w 404019"/>
                <a:gd name="connsiteY6" fmla="*/ 171846 h 298052"/>
                <a:gd name="connsiteX7" fmla="*/ 373062 w 404019"/>
                <a:gd name="connsiteY7" fmla="*/ 90883 h 298052"/>
                <a:gd name="connsiteX8" fmla="*/ 389731 w 404019"/>
                <a:gd name="connsiteY8" fmla="*/ 7540 h 298052"/>
                <a:gd name="connsiteX9" fmla="*/ 173037 w 404019"/>
                <a:gd name="connsiteY9" fmla="*/ 2777 h 298052"/>
                <a:gd name="connsiteX10" fmla="*/ 173037 w 404019"/>
                <a:gd name="connsiteY10" fmla="*/ 2777 h 298052"/>
                <a:gd name="connsiteX11" fmla="*/ 15874 w 404019"/>
                <a:gd name="connsiteY11" fmla="*/ 2777 h 298052"/>
                <a:gd name="connsiteX0" fmla="*/ 7937 w 396082"/>
                <a:gd name="connsiteY0" fmla="*/ 2777 h 298052"/>
                <a:gd name="connsiteX1" fmla="*/ 19844 w 396082"/>
                <a:gd name="connsiteY1" fmla="*/ 98027 h 298052"/>
                <a:gd name="connsiteX2" fmla="*/ 107950 w 396082"/>
                <a:gd name="connsiteY2" fmla="*/ 190896 h 298052"/>
                <a:gd name="connsiteX3" fmla="*/ 174625 w 396082"/>
                <a:gd name="connsiteY3" fmla="*/ 240902 h 298052"/>
                <a:gd name="connsiteX4" fmla="*/ 200818 w 396082"/>
                <a:gd name="connsiteY4" fmla="*/ 298052 h 298052"/>
                <a:gd name="connsiteX5" fmla="*/ 217487 w 396082"/>
                <a:gd name="connsiteY5" fmla="*/ 240902 h 298052"/>
                <a:gd name="connsiteX6" fmla="*/ 298449 w 396082"/>
                <a:gd name="connsiteY6" fmla="*/ 171846 h 298052"/>
                <a:gd name="connsiteX7" fmla="*/ 365125 w 396082"/>
                <a:gd name="connsiteY7" fmla="*/ 90883 h 298052"/>
                <a:gd name="connsiteX8" fmla="*/ 381794 w 396082"/>
                <a:gd name="connsiteY8" fmla="*/ 7540 h 298052"/>
                <a:gd name="connsiteX9" fmla="*/ 165100 w 396082"/>
                <a:gd name="connsiteY9" fmla="*/ 2777 h 298052"/>
                <a:gd name="connsiteX10" fmla="*/ 165100 w 396082"/>
                <a:gd name="connsiteY10" fmla="*/ 2777 h 298052"/>
                <a:gd name="connsiteX11" fmla="*/ 7937 w 3960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20637 w 408782"/>
                <a:gd name="connsiteY0" fmla="*/ 2777 h 298052"/>
                <a:gd name="connsiteX1" fmla="*/ 32544 w 408782"/>
                <a:gd name="connsiteY1" fmla="*/ 98027 h 298052"/>
                <a:gd name="connsiteX2" fmla="*/ 120650 w 408782"/>
                <a:gd name="connsiteY2" fmla="*/ 190896 h 298052"/>
                <a:gd name="connsiteX3" fmla="*/ 187325 w 408782"/>
                <a:gd name="connsiteY3" fmla="*/ 240902 h 298052"/>
                <a:gd name="connsiteX4" fmla="*/ 213518 w 408782"/>
                <a:gd name="connsiteY4" fmla="*/ 298052 h 298052"/>
                <a:gd name="connsiteX5" fmla="*/ 230187 w 408782"/>
                <a:gd name="connsiteY5" fmla="*/ 240902 h 298052"/>
                <a:gd name="connsiteX6" fmla="*/ 311149 w 408782"/>
                <a:gd name="connsiteY6" fmla="*/ 171846 h 298052"/>
                <a:gd name="connsiteX7" fmla="*/ 377825 w 408782"/>
                <a:gd name="connsiteY7" fmla="*/ 90883 h 298052"/>
                <a:gd name="connsiteX8" fmla="*/ 394494 w 408782"/>
                <a:gd name="connsiteY8" fmla="*/ 7540 h 298052"/>
                <a:gd name="connsiteX9" fmla="*/ 177800 w 408782"/>
                <a:gd name="connsiteY9" fmla="*/ 2777 h 298052"/>
                <a:gd name="connsiteX10" fmla="*/ 177800 w 408782"/>
                <a:gd name="connsiteY10" fmla="*/ 2777 h 298052"/>
                <a:gd name="connsiteX11" fmla="*/ 20637 w 408782"/>
                <a:gd name="connsiteY11" fmla="*/ 2777 h 298052"/>
                <a:gd name="connsiteX0" fmla="*/ 18256 w 406401"/>
                <a:gd name="connsiteY0" fmla="*/ 25399 h 320674"/>
                <a:gd name="connsiteX1" fmla="*/ 30163 w 406401"/>
                <a:gd name="connsiteY1" fmla="*/ 120649 h 320674"/>
                <a:gd name="connsiteX2" fmla="*/ 118269 w 406401"/>
                <a:gd name="connsiteY2" fmla="*/ 213518 h 320674"/>
                <a:gd name="connsiteX3" fmla="*/ 184944 w 406401"/>
                <a:gd name="connsiteY3" fmla="*/ 263524 h 320674"/>
                <a:gd name="connsiteX4" fmla="*/ 211137 w 406401"/>
                <a:gd name="connsiteY4" fmla="*/ 320674 h 320674"/>
                <a:gd name="connsiteX5" fmla="*/ 227806 w 406401"/>
                <a:gd name="connsiteY5" fmla="*/ 263524 h 320674"/>
                <a:gd name="connsiteX6" fmla="*/ 308768 w 406401"/>
                <a:gd name="connsiteY6" fmla="*/ 194468 h 320674"/>
                <a:gd name="connsiteX7" fmla="*/ 375444 w 406401"/>
                <a:gd name="connsiteY7" fmla="*/ 113505 h 320674"/>
                <a:gd name="connsiteX8" fmla="*/ 392113 w 406401"/>
                <a:gd name="connsiteY8" fmla="*/ 30162 h 320674"/>
                <a:gd name="connsiteX9" fmla="*/ 175419 w 406401"/>
                <a:gd name="connsiteY9" fmla="*/ 25399 h 320674"/>
                <a:gd name="connsiteX10" fmla="*/ 175419 w 406401"/>
                <a:gd name="connsiteY10" fmla="*/ 25399 h 320674"/>
                <a:gd name="connsiteX11" fmla="*/ 18256 w 406401"/>
                <a:gd name="connsiteY11" fmla="*/ 25399 h 320674"/>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0 w 388145"/>
                <a:gd name="connsiteY0" fmla="*/ 2777 h 298052"/>
                <a:gd name="connsiteX1" fmla="*/ 11907 w 388145"/>
                <a:gd name="connsiteY1" fmla="*/ 98027 h 298052"/>
                <a:gd name="connsiteX2" fmla="*/ 100013 w 388145"/>
                <a:gd name="connsiteY2" fmla="*/ 190896 h 298052"/>
                <a:gd name="connsiteX3" fmla="*/ 166688 w 388145"/>
                <a:gd name="connsiteY3" fmla="*/ 240902 h 298052"/>
                <a:gd name="connsiteX4" fmla="*/ 192881 w 388145"/>
                <a:gd name="connsiteY4" fmla="*/ 298052 h 298052"/>
                <a:gd name="connsiteX5" fmla="*/ 209550 w 388145"/>
                <a:gd name="connsiteY5" fmla="*/ 240902 h 298052"/>
                <a:gd name="connsiteX6" fmla="*/ 290512 w 388145"/>
                <a:gd name="connsiteY6" fmla="*/ 171846 h 298052"/>
                <a:gd name="connsiteX7" fmla="*/ 357188 w 388145"/>
                <a:gd name="connsiteY7" fmla="*/ 90883 h 298052"/>
                <a:gd name="connsiteX8" fmla="*/ 373857 w 388145"/>
                <a:gd name="connsiteY8" fmla="*/ 7540 h 298052"/>
                <a:gd name="connsiteX9" fmla="*/ 157163 w 388145"/>
                <a:gd name="connsiteY9" fmla="*/ 2777 h 298052"/>
                <a:gd name="connsiteX10" fmla="*/ 157163 w 388145"/>
                <a:gd name="connsiteY10" fmla="*/ 2777 h 298052"/>
                <a:gd name="connsiteX11" fmla="*/ 0 w 388145"/>
                <a:gd name="connsiteY11" fmla="*/ 2777 h 298052"/>
                <a:gd name="connsiteX0" fmla="*/ 34130 w 422275"/>
                <a:gd name="connsiteY0" fmla="*/ 2777 h 298052"/>
                <a:gd name="connsiteX1" fmla="*/ 46037 w 422275"/>
                <a:gd name="connsiteY1" fmla="*/ 98027 h 298052"/>
                <a:gd name="connsiteX2" fmla="*/ 134143 w 422275"/>
                <a:gd name="connsiteY2" fmla="*/ 190896 h 298052"/>
                <a:gd name="connsiteX3" fmla="*/ 200818 w 422275"/>
                <a:gd name="connsiteY3" fmla="*/ 240902 h 298052"/>
                <a:gd name="connsiteX4" fmla="*/ 227011 w 422275"/>
                <a:gd name="connsiteY4" fmla="*/ 298052 h 298052"/>
                <a:gd name="connsiteX5" fmla="*/ 243680 w 422275"/>
                <a:gd name="connsiteY5" fmla="*/ 240902 h 298052"/>
                <a:gd name="connsiteX6" fmla="*/ 324642 w 422275"/>
                <a:gd name="connsiteY6" fmla="*/ 171846 h 298052"/>
                <a:gd name="connsiteX7" fmla="*/ 391318 w 422275"/>
                <a:gd name="connsiteY7" fmla="*/ 90883 h 298052"/>
                <a:gd name="connsiteX8" fmla="*/ 407987 w 422275"/>
                <a:gd name="connsiteY8" fmla="*/ 7540 h 298052"/>
                <a:gd name="connsiteX9" fmla="*/ 191293 w 422275"/>
                <a:gd name="connsiteY9" fmla="*/ 2777 h 298052"/>
                <a:gd name="connsiteX10" fmla="*/ 191293 w 422275"/>
                <a:gd name="connsiteY10" fmla="*/ 2777 h 298052"/>
                <a:gd name="connsiteX11" fmla="*/ 34130 w 422275"/>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 name="connsiteX0" fmla="*/ 34130 w 436563"/>
                <a:gd name="connsiteY0" fmla="*/ 2777 h 298052"/>
                <a:gd name="connsiteX1" fmla="*/ 46037 w 436563"/>
                <a:gd name="connsiteY1" fmla="*/ 98027 h 298052"/>
                <a:gd name="connsiteX2" fmla="*/ 134143 w 436563"/>
                <a:gd name="connsiteY2" fmla="*/ 190896 h 298052"/>
                <a:gd name="connsiteX3" fmla="*/ 200818 w 436563"/>
                <a:gd name="connsiteY3" fmla="*/ 240902 h 298052"/>
                <a:gd name="connsiteX4" fmla="*/ 227011 w 436563"/>
                <a:gd name="connsiteY4" fmla="*/ 298052 h 298052"/>
                <a:gd name="connsiteX5" fmla="*/ 243680 w 436563"/>
                <a:gd name="connsiteY5" fmla="*/ 240902 h 298052"/>
                <a:gd name="connsiteX6" fmla="*/ 324642 w 436563"/>
                <a:gd name="connsiteY6" fmla="*/ 171846 h 298052"/>
                <a:gd name="connsiteX7" fmla="*/ 391318 w 436563"/>
                <a:gd name="connsiteY7" fmla="*/ 90883 h 298052"/>
                <a:gd name="connsiteX8" fmla="*/ 407987 w 436563"/>
                <a:gd name="connsiteY8" fmla="*/ 7540 h 298052"/>
                <a:gd name="connsiteX9" fmla="*/ 191293 w 436563"/>
                <a:gd name="connsiteY9" fmla="*/ 2777 h 298052"/>
                <a:gd name="connsiteX10" fmla="*/ 191293 w 436563"/>
                <a:gd name="connsiteY10" fmla="*/ 2777 h 298052"/>
                <a:gd name="connsiteX11" fmla="*/ 34130 w 436563"/>
                <a:gd name="connsiteY11" fmla="*/ 2777 h 29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563" h="298052">
                  <a:moveTo>
                    <a:pt x="34130" y="2777"/>
                  </a:moveTo>
                  <a:cubicBezTo>
                    <a:pt x="0" y="9126"/>
                    <a:pt x="18255" y="51197"/>
                    <a:pt x="46037" y="98027"/>
                  </a:cubicBezTo>
                  <a:cubicBezTo>
                    <a:pt x="77391" y="136127"/>
                    <a:pt x="108346" y="167083"/>
                    <a:pt x="134143" y="190896"/>
                  </a:cubicBezTo>
                  <a:cubicBezTo>
                    <a:pt x="159940" y="214709"/>
                    <a:pt x="185340" y="223043"/>
                    <a:pt x="200818" y="240902"/>
                  </a:cubicBezTo>
                  <a:cubicBezTo>
                    <a:pt x="216296" y="258761"/>
                    <a:pt x="219867" y="298052"/>
                    <a:pt x="227011" y="298052"/>
                  </a:cubicBezTo>
                  <a:cubicBezTo>
                    <a:pt x="234155" y="298052"/>
                    <a:pt x="227408" y="261936"/>
                    <a:pt x="243680" y="240902"/>
                  </a:cubicBezTo>
                  <a:cubicBezTo>
                    <a:pt x="259952" y="219868"/>
                    <a:pt x="300036" y="196849"/>
                    <a:pt x="324642" y="171846"/>
                  </a:cubicBezTo>
                  <a:cubicBezTo>
                    <a:pt x="349248" y="146843"/>
                    <a:pt x="377427" y="118267"/>
                    <a:pt x="391318" y="90883"/>
                  </a:cubicBezTo>
                  <a:cubicBezTo>
                    <a:pt x="405209" y="63499"/>
                    <a:pt x="436563" y="15081"/>
                    <a:pt x="407987" y="7540"/>
                  </a:cubicBezTo>
                  <a:cubicBezTo>
                    <a:pt x="319881" y="0"/>
                    <a:pt x="191293" y="2777"/>
                    <a:pt x="191293" y="2777"/>
                  </a:cubicBezTo>
                  <a:lnTo>
                    <a:pt x="191293" y="2777"/>
                  </a:lnTo>
                  <a:lnTo>
                    <a:pt x="34130" y="2777"/>
                  </a:lnTo>
                  <a:close/>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Oval 93"/>
            <p:cNvSpPr/>
            <p:nvPr/>
          </p:nvSpPr>
          <p:spPr>
            <a:xfrm>
              <a:off x="3274220" y="2366963"/>
              <a:ext cx="381000" cy="76200"/>
            </a:xfrm>
            <a:prstGeom prst="ellipse">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3441861" y="2547938"/>
              <a:ext cx="45719"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rot="16200000" flipH="1">
              <a:off x="3421856" y="2705100"/>
              <a:ext cx="145256" cy="2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3365899" y="2706285"/>
              <a:ext cx="150023" cy="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Freeform 97"/>
          <p:cNvSpPr/>
          <p:nvPr/>
        </p:nvSpPr>
        <p:spPr>
          <a:xfrm>
            <a:off x="1597152" y="2906343"/>
            <a:ext cx="1255776" cy="656336"/>
          </a:xfrm>
          <a:custGeom>
            <a:avLst/>
            <a:gdLst>
              <a:gd name="connsiteX0" fmla="*/ 0 w 1255776"/>
              <a:gd name="connsiteY0" fmla="*/ 656336 h 656336"/>
              <a:gd name="connsiteX1" fmla="*/ 109728 w 1255776"/>
              <a:gd name="connsiteY1" fmla="*/ 217424 h 656336"/>
              <a:gd name="connsiteX2" fmla="*/ 512064 w 1255776"/>
              <a:gd name="connsiteY2" fmla="*/ 22352 h 656336"/>
              <a:gd name="connsiteX3" fmla="*/ 1036320 w 1255776"/>
              <a:gd name="connsiteY3" fmla="*/ 83312 h 656336"/>
              <a:gd name="connsiteX4" fmla="*/ 1255776 w 1255776"/>
              <a:gd name="connsiteY4" fmla="*/ 217424 h 65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776" h="656336">
                <a:moveTo>
                  <a:pt x="0" y="656336"/>
                </a:moveTo>
                <a:cubicBezTo>
                  <a:pt x="12192" y="489712"/>
                  <a:pt x="24384" y="323088"/>
                  <a:pt x="109728" y="217424"/>
                </a:cubicBezTo>
                <a:cubicBezTo>
                  <a:pt x="195072" y="111760"/>
                  <a:pt x="357632" y="44704"/>
                  <a:pt x="512064" y="22352"/>
                </a:cubicBezTo>
                <a:cubicBezTo>
                  <a:pt x="666496" y="0"/>
                  <a:pt x="912368" y="50800"/>
                  <a:pt x="1036320" y="83312"/>
                </a:cubicBezTo>
                <a:cubicBezTo>
                  <a:pt x="1160272" y="115824"/>
                  <a:pt x="1208024" y="166624"/>
                  <a:pt x="1255776" y="217424"/>
                </a:cubicBezTo>
              </a:path>
            </a:pathLst>
          </a:custGeom>
          <a:noFill/>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102"/>
          <p:cNvSpPr/>
          <p:nvPr/>
        </p:nvSpPr>
        <p:spPr>
          <a:xfrm>
            <a:off x="3645408" y="2843351"/>
            <a:ext cx="1280160" cy="1063244"/>
          </a:xfrm>
          <a:custGeom>
            <a:avLst/>
            <a:gdLst>
              <a:gd name="connsiteX0" fmla="*/ 0 w 1280160"/>
              <a:gd name="connsiteY0" fmla="*/ 694944 h 1064768"/>
              <a:gd name="connsiteX1" fmla="*/ 573024 w 1280160"/>
              <a:gd name="connsiteY1" fmla="*/ 1060704 h 1064768"/>
              <a:gd name="connsiteX2" fmla="*/ 1158240 w 1280160"/>
              <a:gd name="connsiteY2" fmla="*/ 670560 h 1064768"/>
              <a:gd name="connsiteX3" fmla="*/ 1280160 w 1280160"/>
              <a:gd name="connsiteY3" fmla="*/ 0 h 1064768"/>
              <a:gd name="connsiteX0" fmla="*/ 0 w 1280160"/>
              <a:gd name="connsiteY0" fmla="*/ 694944 h 1063244"/>
              <a:gd name="connsiteX1" fmla="*/ 573024 w 1280160"/>
              <a:gd name="connsiteY1" fmla="*/ 1060704 h 1063244"/>
              <a:gd name="connsiteX2" fmla="*/ 1155192 w 1280160"/>
              <a:gd name="connsiteY2" fmla="*/ 710184 h 1063244"/>
              <a:gd name="connsiteX3" fmla="*/ 1280160 w 1280160"/>
              <a:gd name="connsiteY3" fmla="*/ 0 h 1063244"/>
            </a:gdLst>
            <a:ahLst/>
            <a:cxnLst>
              <a:cxn ang="0">
                <a:pos x="connsiteX0" y="connsiteY0"/>
              </a:cxn>
              <a:cxn ang="0">
                <a:pos x="connsiteX1" y="connsiteY1"/>
              </a:cxn>
              <a:cxn ang="0">
                <a:pos x="connsiteX2" y="connsiteY2"/>
              </a:cxn>
              <a:cxn ang="0">
                <a:pos x="connsiteX3" y="connsiteY3"/>
              </a:cxn>
            </a:cxnLst>
            <a:rect l="l" t="t" r="r" b="b"/>
            <a:pathLst>
              <a:path w="1280160" h="1063244">
                <a:moveTo>
                  <a:pt x="0" y="694944"/>
                </a:moveTo>
                <a:cubicBezTo>
                  <a:pt x="189992" y="879856"/>
                  <a:pt x="380492" y="1058164"/>
                  <a:pt x="573024" y="1060704"/>
                </a:cubicBezTo>
                <a:cubicBezTo>
                  <a:pt x="765556" y="1063244"/>
                  <a:pt x="1037336" y="886968"/>
                  <a:pt x="1155192" y="710184"/>
                </a:cubicBezTo>
                <a:cubicBezTo>
                  <a:pt x="1273048" y="533400"/>
                  <a:pt x="1278128" y="246888"/>
                  <a:pt x="1280160" y="0"/>
                </a:cubicBezTo>
              </a:path>
            </a:pathLst>
          </a:custGeom>
          <a:noFill/>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Freeform 103"/>
          <p:cNvSpPr/>
          <p:nvPr/>
        </p:nvSpPr>
        <p:spPr>
          <a:xfrm rot="4925710">
            <a:off x="6047910" y="2640786"/>
            <a:ext cx="1150980" cy="597384"/>
          </a:xfrm>
          <a:custGeom>
            <a:avLst/>
            <a:gdLst>
              <a:gd name="connsiteX0" fmla="*/ 0 w 1255776"/>
              <a:gd name="connsiteY0" fmla="*/ 656336 h 656336"/>
              <a:gd name="connsiteX1" fmla="*/ 109728 w 1255776"/>
              <a:gd name="connsiteY1" fmla="*/ 217424 h 656336"/>
              <a:gd name="connsiteX2" fmla="*/ 512064 w 1255776"/>
              <a:gd name="connsiteY2" fmla="*/ 22352 h 656336"/>
              <a:gd name="connsiteX3" fmla="*/ 1036320 w 1255776"/>
              <a:gd name="connsiteY3" fmla="*/ 83312 h 656336"/>
              <a:gd name="connsiteX4" fmla="*/ 1255776 w 1255776"/>
              <a:gd name="connsiteY4" fmla="*/ 217424 h 656336"/>
              <a:gd name="connsiteX0" fmla="*/ 0 w 1255776"/>
              <a:gd name="connsiteY0" fmla="*/ 684409 h 684409"/>
              <a:gd name="connsiteX1" fmla="*/ 109728 w 1255776"/>
              <a:gd name="connsiteY1" fmla="*/ 245497 h 684409"/>
              <a:gd name="connsiteX2" fmla="*/ 512064 w 1255776"/>
              <a:gd name="connsiteY2" fmla="*/ 50425 h 684409"/>
              <a:gd name="connsiteX3" fmla="*/ 845624 w 1255776"/>
              <a:gd name="connsiteY3" fmla="*/ 32512 h 684409"/>
              <a:gd name="connsiteX4" fmla="*/ 1255776 w 1255776"/>
              <a:gd name="connsiteY4" fmla="*/ 245497 h 684409"/>
              <a:gd name="connsiteX0" fmla="*/ 0 w 1255776"/>
              <a:gd name="connsiteY0" fmla="*/ 685295 h 685295"/>
              <a:gd name="connsiteX1" fmla="*/ 109728 w 1255776"/>
              <a:gd name="connsiteY1" fmla="*/ 246383 h 685295"/>
              <a:gd name="connsiteX2" fmla="*/ 382289 w 1255776"/>
              <a:gd name="connsiteY2" fmla="*/ 45996 h 685295"/>
              <a:gd name="connsiteX3" fmla="*/ 845624 w 1255776"/>
              <a:gd name="connsiteY3" fmla="*/ 33398 h 685295"/>
              <a:gd name="connsiteX4" fmla="*/ 1255776 w 1255776"/>
              <a:gd name="connsiteY4" fmla="*/ 246383 h 685295"/>
              <a:gd name="connsiteX0" fmla="*/ 0 w 1223004"/>
              <a:gd name="connsiteY0" fmla="*/ 674796 h 674796"/>
              <a:gd name="connsiteX1" fmla="*/ 109728 w 1223004"/>
              <a:gd name="connsiteY1" fmla="*/ 235884 h 674796"/>
              <a:gd name="connsiteX2" fmla="*/ 382289 w 1223004"/>
              <a:gd name="connsiteY2" fmla="*/ 35497 h 674796"/>
              <a:gd name="connsiteX3" fmla="*/ 845624 w 1223004"/>
              <a:gd name="connsiteY3" fmla="*/ 22899 h 674796"/>
              <a:gd name="connsiteX4" fmla="*/ 1223004 w 1223004"/>
              <a:gd name="connsiteY4" fmla="*/ 75297 h 674796"/>
              <a:gd name="connsiteX0" fmla="*/ 0 w 1147527"/>
              <a:gd name="connsiteY0" fmla="*/ 674796 h 674796"/>
              <a:gd name="connsiteX1" fmla="*/ 109728 w 1147527"/>
              <a:gd name="connsiteY1" fmla="*/ 235884 h 674796"/>
              <a:gd name="connsiteX2" fmla="*/ 382289 w 1147527"/>
              <a:gd name="connsiteY2" fmla="*/ 35497 h 674796"/>
              <a:gd name="connsiteX3" fmla="*/ 845624 w 1147527"/>
              <a:gd name="connsiteY3" fmla="*/ 22899 h 674796"/>
              <a:gd name="connsiteX4" fmla="*/ 1147527 w 1147527"/>
              <a:gd name="connsiteY4" fmla="*/ 64816 h 674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27" h="674796">
                <a:moveTo>
                  <a:pt x="0" y="674796"/>
                </a:moveTo>
                <a:cubicBezTo>
                  <a:pt x="12192" y="508172"/>
                  <a:pt x="46013" y="342434"/>
                  <a:pt x="109728" y="235884"/>
                </a:cubicBezTo>
                <a:cubicBezTo>
                  <a:pt x="173443" y="129334"/>
                  <a:pt x="259640" y="70994"/>
                  <a:pt x="382289" y="35497"/>
                </a:cubicBezTo>
                <a:cubicBezTo>
                  <a:pt x="504938" y="0"/>
                  <a:pt x="718084" y="18013"/>
                  <a:pt x="845624" y="22899"/>
                </a:cubicBezTo>
                <a:cubicBezTo>
                  <a:pt x="973164" y="27785"/>
                  <a:pt x="1099775" y="14016"/>
                  <a:pt x="1147527" y="64816"/>
                </a:cubicBezTo>
              </a:path>
            </a:pathLst>
          </a:custGeom>
          <a:noFill/>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TextBox 104"/>
          <p:cNvSpPr txBox="1"/>
          <p:nvPr/>
        </p:nvSpPr>
        <p:spPr>
          <a:xfrm>
            <a:off x="1179576" y="4848935"/>
            <a:ext cx="1219200" cy="646331"/>
          </a:xfrm>
          <a:prstGeom prst="rect">
            <a:avLst/>
          </a:prstGeom>
          <a:noFill/>
        </p:spPr>
        <p:txBody>
          <a:bodyPr wrap="square" rtlCol="0">
            <a:spAutoFit/>
          </a:bodyPr>
          <a:lstStyle/>
          <a:p>
            <a:r>
              <a:rPr lang="en-US" sz="3600" i="1" dirty="0" smtClean="0">
                <a:latin typeface="Times New Roman" pitchFamily="18" charset="0"/>
                <a:cs typeface="Times New Roman" pitchFamily="18" charset="0"/>
              </a:rPr>
              <a:t>p(d)</a:t>
            </a:r>
            <a:endParaRPr lang="en-US" sz="3600" i="1" dirty="0">
              <a:latin typeface="Times New Roman" pitchFamily="18" charset="0"/>
              <a:cs typeface="Times New Roman" pitchFamily="18" charset="0"/>
            </a:endParaRPr>
          </a:p>
        </p:txBody>
      </p:sp>
      <p:sp>
        <p:nvSpPr>
          <p:cNvPr id="106" name="TextBox 105"/>
          <p:cNvSpPr txBox="1"/>
          <p:nvPr/>
        </p:nvSpPr>
        <p:spPr>
          <a:xfrm>
            <a:off x="6400800" y="4848935"/>
            <a:ext cx="1219200" cy="646331"/>
          </a:xfrm>
          <a:prstGeom prst="rect">
            <a:avLst/>
          </a:prstGeom>
          <a:noFill/>
        </p:spPr>
        <p:txBody>
          <a:bodyPr wrap="square" rtlCol="0">
            <a:spAutoFit/>
          </a:bodyPr>
          <a:lstStyle/>
          <a:p>
            <a:r>
              <a:rPr lang="en-US" sz="3600" i="1" dirty="0" smtClean="0">
                <a:latin typeface="Times New Roman" pitchFamily="18" charset="0"/>
                <a:cs typeface="Times New Roman" pitchFamily="18" charset="0"/>
              </a:rPr>
              <a:t>p’(d)</a:t>
            </a:r>
            <a:endParaRPr lang="en-US" sz="3600" i="1" dirty="0">
              <a:latin typeface="Times New Roman" pitchFamily="18" charset="0"/>
              <a:cs typeface="Times New Roman" pitchFamily="18" charset="0"/>
            </a:endParaRPr>
          </a:p>
        </p:txBody>
      </p:sp>
      <p:sp>
        <p:nvSpPr>
          <p:cNvPr id="107" name="TextBox 106"/>
          <p:cNvSpPr txBox="1"/>
          <p:nvPr/>
        </p:nvSpPr>
        <p:spPr>
          <a:xfrm>
            <a:off x="1676400" y="2438400"/>
            <a:ext cx="1524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sampling</a:t>
            </a:r>
            <a:endParaRPr lang="en-US" sz="2400" dirty="0">
              <a:latin typeface="Times New Roman" pitchFamily="18" charset="0"/>
              <a:cs typeface="Times New Roman" pitchFamily="18" charset="0"/>
            </a:endParaRPr>
          </a:p>
        </p:txBody>
      </p:sp>
      <p:sp>
        <p:nvSpPr>
          <p:cNvPr id="108" name="TextBox 107"/>
          <p:cNvSpPr txBox="1"/>
          <p:nvPr/>
        </p:nvSpPr>
        <p:spPr>
          <a:xfrm>
            <a:off x="3810000" y="3886200"/>
            <a:ext cx="19050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duplication</a:t>
            </a:r>
            <a:endParaRPr lang="en-US" sz="2800" dirty="0">
              <a:latin typeface="Times New Roman" pitchFamily="18" charset="0"/>
              <a:cs typeface="Times New Roman" pitchFamily="18" charset="0"/>
            </a:endParaRPr>
          </a:p>
        </p:txBody>
      </p:sp>
      <p:sp>
        <p:nvSpPr>
          <p:cNvPr id="109" name="TextBox 108"/>
          <p:cNvSpPr txBox="1"/>
          <p:nvPr/>
        </p:nvSpPr>
        <p:spPr>
          <a:xfrm>
            <a:off x="6705600" y="2057400"/>
            <a:ext cx="19050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mixing</a:t>
            </a:r>
            <a:endParaRPr lang="en-US" sz="2800" dirty="0">
              <a:latin typeface="Times New Roman" pitchFamily="18" charset="0"/>
              <a:cs typeface="Times New Roman" pitchFamily="18" charset="0"/>
            </a:endParaRPr>
          </a:p>
        </p:txBody>
      </p:sp>
      <p:sp>
        <p:nvSpPr>
          <p:cNvPr id="82" name="Title 1"/>
          <p:cNvSpPr txBox="1">
            <a:spLocks/>
          </p:cNvSpPr>
          <p:nvPr/>
        </p:nvSpPr>
        <p:spPr>
          <a:xfrm>
            <a:off x="0" y="304800"/>
            <a:ext cx="91440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interpretation of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resampling</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381000" y="1295400"/>
            <a:ext cx="8420100" cy="4385965"/>
            <a:chOff x="266700" y="381000"/>
            <a:chExt cx="8420100" cy="4385965"/>
          </a:xfrm>
        </p:grpSpPr>
        <p:pic>
          <p:nvPicPr>
            <p:cNvPr id="1026" name="Picture 2"/>
            <p:cNvPicPr>
              <a:picLocks noChangeAspect="1" noChangeArrowheads="1"/>
            </p:cNvPicPr>
            <p:nvPr/>
          </p:nvPicPr>
          <p:blipFill>
            <a:blip r:embed="rId3" cstate="print"/>
            <a:srcRect l="8036" t="4524" r="7857" b="6190"/>
            <a:stretch>
              <a:fillRect/>
            </a:stretch>
          </p:blipFill>
          <p:spPr bwMode="auto">
            <a:xfrm>
              <a:off x="685800" y="762000"/>
              <a:ext cx="4486275" cy="35718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5410200" y="838200"/>
              <a:ext cx="3276600" cy="3495675"/>
            </a:xfrm>
            <a:prstGeom prst="rect">
              <a:avLst/>
            </a:prstGeom>
            <a:noFill/>
            <a:ln w="9525">
              <a:noFill/>
              <a:miter lim="800000"/>
              <a:headEnd/>
              <a:tailEnd/>
            </a:ln>
            <a:effectLst/>
          </p:spPr>
        </p:pic>
        <p:sp>
          <p:nvSpPr>
            <p:cNvPr id="7" name="TextBox 6"/>
            <p:cNvSpPr txBox="1"/>
            <p:nvPr/>
          </p:nvSpPr>
          <p:spPr>
            <a:xfrm>
              <a:off x="800100" y="381000"/>
              <a:ext cx="609600" cy="461665"/>
            </a:xfrm>
            <a:prstGeom prst="rect">
              <a:avLst/>
            </a:prstGeom>
            <a:noFill/>
          </p:spPr>
          <p:txBody>
            <a:bodyPr wrap="square" rtlCol="0">
              <a:spAutoFit/>
            </a:bodyPr>
            <a:lstStyle/>
            <a:p>
              <a:r>
                <a:rPr lang="en-US" sz="2400" dirty="0" smtClean="0">
                  <a:latin typeface="Times New Roman" pitchFamily="18" charset="0"/>
                  <a:ea typeface="Cambria Math" pitchFamily="18" charset="0"/>
                  <a:cs typeface="Times New Roman" pitchFamily="18" charset="0"/>
                </a:rPr>
                <a:t>(A)</a:t>
              </a:r>
              <a:endParaRPr lang="en-US" sz="2400" dirty="0">
                <a:latin typeface="Times New Roman" pitchFamily="18" charset="0"/>
                <a:ea typeface="Cambria Math" pitchFamily="18" charset="0"/>
                <a:cs typeface="Times New Roman" pitchFamily="18" charset="0"/>
              </a:endParaRPr>
            </a:p>
          </p:txBody>
        </p:sp>
        <p:sp>
          <p:nvSpPr>
            <p:cNvPr id="8" name="TextBox 7"/>
            <p:cNvSpPr txBox="1"/>
            <p:nvPr/>
          </p:nvSpPr>
          <p:spPr>
            <a:xfrm>
              <a:off x="5638800" y="533400"/>
              <a:ext cx="609600" cy="461665"/>
            </a:xfrm>
            <a:prstGeom prst="rect">
              <a:avLst/>
            </a:prstGeom>
            <a:noFill/>
          </p:spPr>
          <p:txBody>
            <a:bodyPr wrap="square" rtlCol="0">
              <a:spAutoFit/>
            </a:bodyPr>
            <a:lstStyle/>
            <a:p>
              <a:r>
                <a:rPr lang="en-US" sz="2400" dirty="0" smtClean="0">
                  <a:latin typeface="Times New Roman" pitchFamily="18" charset="0"/>
                  <a:ea typeface="Cambria Math" pitchFamily="18" charset="0"/>
                  <a:cs typeface="Times New Roman" pitchFamily="18" charset="0"/>
                </a:rPr>
                <a:t>(B)</a:t>
              </a:r>
              <a:endParaRPr lang="en-US" sz="2400" dirty="0">
                <a:latin typeface="Times New Roman" pitchFamily="18" charset="0"/>
                <a:ea typeface="Cambria Math" pitchFamily="18" charset="0"/>
                <a:cs typeface="Times New Roman" pitchFamily="18" charset="0"/>
              </a:endParaRPr>
            </a:p>
          </p:txBody>
        </p:sp>
        <p:sp>
          <p:nvSpPr>
            <p:cNvPr id="9" name="TextBox 8"/>
            <p:cNvSpPr txBox="1"/>
            <p:nvPr/>
          </p:nvSpPr>
          <p:spPr>
            <a:xfrm>
              <a:off x="266700" y="2362200"/>
              <a:ext cx="6096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10" name="TextBox 9"/>
            <p:cNvSpPr txBox="1"/>
            <p:nvPr/>
          </p:nvSpPr>
          <p:spPr>
            <a:xfrm>
              <a:off x="2543175" y="4305300"/>
              <a:ext cx="6096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sp>
          <p:nvSpPr>
            <p:cNvPr id="11" name="TextBox 10"/>
            <p:cNvSpPr txBox="1"/>
            <p:nvPr/>
          </p:nvSpPr>
          <p:spPr>
            <a:xfrm>
              <a:off x="6896100" y="2362200"/>
              <a:ext cx="6096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a:t>
              </a:r>
              <a:endParaRPr lang="en-US" sz="2400" i="1" baseline="-25000" dirty="0">
                <a:latin typeface="Cambria Math" pitchFamily="18" charset="0"/>
                <a:ea typeface="Cambria Math" pitchFamily="18" charset="0"/>
                <a:cs typeface="Times New Roman" pitchFamily="18" charset="0"/>
              </a:endParaRPr>
            </a:p>
          </p:txBody>
        </p:sp>
        <p:sp>
          <p:nvSpPr>
            <p:cNvPr id="12" name="TextBox 11"/>
            <p:cNvSpPr txBox="1"/>
            <p:nvPr/>
          </p:nvSpPr>
          <p:spPr>
            <a:xfrm>
              <a:off x="6819900" y="4038600"/>
              <a:ext cx="6096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2</a:t>
              </a:r>
              <a:endParaRPr lang="en-US" sz="2400" i="1" baseline="-25000" dirty="0">
                <a:latin typeface="Cambria Math" pitchFamily="18" charset="0"/>
                <a:ea typeface="Cambria Math" pitchFamily="18" charset="0"/>
                <a:cs typeface="Times New Roman" pitchFamily="18" charset="0"/>
              </a:endParaRPr>
            </a:p>
          </p:txBody>
        </p:sp>
        <p:sp>
          <p:nvSpPr>
            <p:cNvPr id="13" name="TextBox 12"/>
            <p:cNvSpPr txBox="1"/>
            <p:nvPr/>
          </p:nvSpPr>
          <p:spPr>
            <a:xfrm rot="16200000">
              <a:off x="4917133" y="2969567"/>
              <a:ext cx="10668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p(m</a:t>
              </a:r>
              <a:r>
                <a:rPr lang="en-US" sz="2400" i="1" baseline="-25000" dirty="0" smtClean="0">
                  <a:latin typeface="Cambria Math" pitchFamily="18" charset="0"/>
                  <a:ea typeface="Cambria Math" pitchFamily="18" charset="0"/>
                  <a:cs typeface="Times New Roman" pitchFamily="18" charset="0"/>
                </a:rPr>
                <a:t>2</a:t>
              </a:r>
              <a:r>
                <a:rPr lang="en-US" sz="2400" i="1" dirty="0" smtClean="0">
                  <a:latin typeface="Cambria Math" pitchFamily="18" charset="0"/>
                  <a:ea typeface="Cambria Math" pitchFamily="18" charset="0"/>
                  <a:cs typeface="Times New Roman" pitchFamily="18" charset="0"/>
                </a:rPr>
                <a:t>)</a:t>
              </a:r>
              <a:endParaRPr lang="en-US" sz="2400" i="1" baseline="-25000" dirty="0">
                <a:latin typeface="Cambria Math" pitchFamily="18" charset="0"/>
                <a:ea typeface="Cambria Math" pitchFamily="18" charset="0"/>
                <a:cs typeface="Times New Roman" pitchFamily="18" charset="0"/>
              </a:endParaRPr>
            </a:p>
          </p:txBody>
        </p:sp>
        <p:sp>
          <p:nvSpPr>
            <p:cNvPr id="14" name="TextBox 13"/>
            <p:cNvSpPr txBox="1"/>
            <p:nvPr/>
          </p:nvSpPr>
          <p:spPr>
            <a:xfrm rot="16200000">
              <a:off x="4802833" y="1407467"/>
              <a:ext cx="11430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p(m</a:t>
              </a:r>
              <a:r>
                <a:rPr lang="en-US" sz="2400" i="1" baseline="-25000" dirty="0" smtClean="0">
                  <a:latin typeface="Cambria Math" pitchFamily="18" charset="0"/>
                  <a:ea typeface="Cambria Math" pitchFamily="18" charset="0"/>
                  <a:cs typeface="Times New Roman" pitchFamily="18" charset="0"/>
                </a:rPr>
                <a:t>1</a:t>
              </a:r>
              <a:r>
                <a:rPr lang="en-US" sz="2400" i="1" dirty="0" smtClean="0">
                  <a:latin typeface="Cambria Math" pitchFamily="18" charset="0"/>
                  <a:ea typeface="Cambria Math" pitchFamily="18" charset="0"/>
                  <a:cs typeface="Times New Roman" pitchFamily="18" charset="0"/>
                </a:rPr>
                <a:t>)</a:t>
              </a:r>
              <a:endParaRPr lang="en-US" sz="2400" i="1" baseline="-25000" dirty="0">
                <a:latin typeface="Cambria Math" pitchFamily="18" charset="0"/>
                <a:ea typeface="Cambria Math" pitchFamily="18" charset="0"/>
                <a:cs typeface="Times New Roman" pitchFamily="18" charset="0"/>
              </a:endParaRPr>
            </a:p>
          </p:txBody>
        </p:sp>
        <p:sp>
          <p:nvSpPr>
            <p:cNvPr id="15" name="TextBox 14"/>
            <p:cNvSpPr txBox="1"/>
            <p:nvPr/>
          </p:nvSpPr>
          <p:spPr>
            <a:xfrm>
              <a:off x="5600700" y="2362200"/>
              <a:ext cx="609600" cy="461665"/>
            </a:xfrm>
            <a:prstGeom prst="rect">
              <a:avLst/>
            </a:prstGeom>
            <a:noFill/>
          </p:spPr>
          <p:txBody>
            <a:bodyPr wrap="square" rtlCol="0">
              <a:spAutoFit/>
            </a:bodyPr>
            <a:lstStyle/>
            <a:p>
              <a:r>
                <a:rPr lang="en-US" sz="2400" dirty="0" smtClean="0">
                  <a:latin typeface="Times New Roman" pitchFamily="18" charset="0"/>
                  <a:ea typeface="Cambria Math" pitchFamily="18" charset="0"/>
                  <a:cs typeface="Times New Roman" pitchFamily="18" charset="0"/>
                </a:rPr>
                <a:t>(C)</a:t>
              </a:r>
              <a:endParaRPr lang="en-US" sz="2400" dirty="0">
                <a:latin typeface="Times New Roman" pitchFamily="18" charset="0"/>
                <a:ea typeface="Cambria Math" pitchFamily="18" charset="0"/>
                <a:cs typeface="Times New Roman" pitchFamily="18"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b="1" dirty="0" err="1" smtClean="0">
                <a:latin typeface="Courier New" pitchFamily="49" charset="0"/>
                <a:cs typeface="Courier New" pitchFamily="49" charset="0"/>
              </a:rPr>
              <a:t>Nbins</a:t>
            </a:r>
            <a:r>
              <a:rPr lang="en-US" b="1" dirty="0" smtClean="0">
                <a:latin typeface="Courier New" pitchFamily="49" charset="0"/>
                <a:cs typeface="Courier New" pitchFamily="49" charset="0"/>
              </a:rPr>
              <a:t>=50;</a:t>
            </a:r>
          </a:p>
          <a:p>
            <a:pPr>
              <a:buNone/>
            </a:pPr>
            <a:r>
              <a:rPr lang="en-US" b="1" dirty="0" smtClean="0">
                <a:latin typeface="Courier New" pitchFamily="49" charset="0"/>
                <a:cs typeface="Courier New" pitchFamily="49" charset="0"/>
              </a:rPr>
              <a:t>m1hmin=min(m1save);</a:t>
            </a:r>
          </a:p>
          <a:p>
            <a:pPr>
              <a:buNone/>
            </a:pPr>
            <a:r>
              <a:rPr lang="en-US" b="1" dirty="0" smtClean="0">
                <a:latin typeface="Courier New" pitchFamily="49" charset="0"/>
                <a:cs typeface="Courier New" pitchFamily="49" charset="0"/>
              </a:rPr>
              <a:t>m1hmax=max(m1save);</a:t>
            </a:r>
          </a:p>
          <a:p>
            <a:pPr>
              <a:buNone/>
            </a:pPr>
            <a:r>
              <a:rPr lang="en-US" b="1" dirty="0" smtClean="0">
                <a:latin typeface="Courier New" pitchFamily="49" charset="0"/>
                <a:cs typeface="Courier New" pitchFamily="49" charset="0"/>
              </a:rPr>
              <a:t>Dm1bins = (m1hmax-m1hmin)/(Nbins-1);</a:t>
            </a:r>
          </a:p>
          <a:p>
            <a:pPr>
              <a:buNone/>
            </a:pPr>
            <a:r>
              <a:rPr lang="en-US" b="1" dirty="0" smtClean="0">
                <a:latin typeface="Courier New" pitchFamily="49" charset="0"/>
                <a:cs typeface="Courier New" pitchFamily="49" charset="0"/>
              </a:rPr>
              <a:t>m1bins=m1hmin+Dm1bins*[0:Nbins-1]';</a:t>
            </a:r>
          </a:p>
          <a:p>
            <a:pPr>
              <a:buNone/>
            </a:pPr>
            <a:r>
              <a:rPr lang="en-US" b="1" dirty="0" smtClean="0">
                <a:latin typeface="Courier New" pitchFamily="49" charset="0"/>
                <a:cs typeface="Courier New" pitchFamily="49" charset="0"/>
              </a:rPr>
              <a:t>m1hist = </a:t>
            </a:r>
            <a:r>
              <a:rPr lang="en-US" b="1" dirty="0" err="1" smtClean="0">
                <a:latin typeface="Courier New" pitchFamily="49" charset="0"/>
                <a:cs typeface="Courier New" pitchFamily="49" charset="0"/>
              </a:rPr>
              <a:t>hist</a:t>
            </a:r>
            <a:r>
              <a:rPr lang="en-US" b="1" dirty="0" smtClean="0">
                <a:latin typeface="Courier New" pitchFamily="49" charset="0"/>
                <a:cs typeface="Courier New" pitchFamily="49" charset="0"/>
              </a:rPr>
              <a:t>(m1save,m1bins);</a:t>
            </a:r>
          </a:p>
          <a:p>
            <a:pPr>
              <a:buNone/>
            </a:pPr>
            <a:r>
              <a:rPr lang="en-US" b="1" dirty="0" smtClean="0">
                <a:latin typeface="Courier New" pitchFamily="49" charset="0"/>
                <a:cs typeface="Courier New" pitchFamily="49" charset="0"/>
              </a:rPr>
              <a:t>pm1 = m1hist/(Dm1bins*sum(m1hist));</a:t>
            </a:r>
          </a:p>
          <a:p>
            <a:pPr>
              <a:buNone/>
            </a:pPr>
            <a:r>
              <a:rPr lang="en-US" b="1" dirty="0" smtClean="0">
                <a:latin typeface="Courier New" pitchFamily="49" charset="0"/>
                <a:cs typeface="Courier New" pitchFamily="49" charset="0"/>
              </a:rPr>
              <a:t>Pm1 = Dm1bins*</a:t>
            </a:r>
            <a:r>
              <a:rPr lang="en-US" b="1" dirty="0" err="1" smtClean="0">
                <a:latin typeface="Courier New" pitchFamily="49" charset="0"/>
                <a:cs typeface="Courier New" pitchFamily="49" charset="0"/>
              </a:rPr>
              <a:t>cumsum</a:t>
            </a:r>
            <a:r>
              <a:rPr lang="en-US" b="1" dirty="0" smtClean="0">
                <a:latin typeface="Courier New" pitchFamily="49" charset="0"/>
                <a:cs typeface="Courier New" pitchFamily="49" charset="0"/>
              </a:rPr>
              <a:t>(pm1);</a:t>
            </a:r>
          </a:p>
          <a:p>
            <a:pPr>
              <a:buNone/>
            </a:pPr>
            <a:r>
              <a:rPr lang="en-US" b="1" dirty="0" smtClean="0">
                <a:latin typeface="Courier New" pitchFamily="49" charset="0"/>
                <a:cs typeface="Courier New" pitchFamily="49" charset="0"/>
              </a:rPr>
              <a:t>m1low=m1bins(find(Pm1&gt;0.025,1));</a:t>
            </a:r>
          </a:p>
          <a:p>
            <a:pPr>
              <a:buNone/>
            </a:pPr>
            <a:r>
              <a:rPr lang="en-US" b="1" dirty="0" smtClean="0">
                <a:latin typeface="Courier New" pitchFamily="49" charset="0"/>
                <a:cs typeface="Courier New" pitchFamily="49" charset="0"/>
              </a:rPr>
              <a:t>m1high=m1bins(find(Pm1&gt;0.975,1));</a:t>
            </a:r>
          </a:p>
          <a:p>
            <a:pPr>
              <a:buNone/>
            </a:pPr>
            <a:endParaRPr lang="en-US" b="1" dirty="0">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62600"/>
          </a:xfrm>
        </p:spPr>
        <p:txBody>
          <a:bodyPr>
            <a:normAutofit/>
          </a:bodyPr>
          <a:lstStyle/>
          <a:p>
            <a:pPr lvl="0">
              <a:defRPr/>
            </a:pPr>
            <a:r>
              <a:rPr lang="en-US" dirty="0" smtClean="0">
                <a:latin typeface="Times New Roman" pitchFamily="18" charset="0"/>
                <a:cs typeface="Times New Roman" pitchFamily="18" charset="0"/>
              </a:rPr>
              <a:t>Part 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Simulated Annealing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b="1" dirty="0" err="1" smtClean="0">
                <a:latin typeface="Courier New" pitchFamily="49" charset="0"/>
                <a:cs typeface="Courier New" pitchFamily="49" charset="0"/>
              </a:rPr>
              <a:t>Nbins</a:t>
            </a:r>
            <a:r>
              <a:rPr lang="en-US" b="1" dirty="0" smtClean="0">
                <a:latin typeface="Courier New" pitchFamily="49" charset="0"/>
                <a:cs typeface="Courier New" pitchFamily="49" charset="0"/>
              </a:rPr>
              <a:t>=50;</a:t>
            </a:r>
          </a:p>
          <a:p>
            <a:pPr>
              <a:buNone/>
            </a:pPr>
            <a:r>
              <a:rPr lang="en-US" b="1" dirty="0" smtClean="0">
                <a:latin typeface="Courier New" pitchFamily="49" charset="0"/>
                <a:cs typeface="Courier New" pitchFamily="49" charset="0"/>
              </a:rPr>
              <a:t>m1hmin=min(m1save);</a:t>
            </a:r>
          </a:p>
          <a:p>
            <a:pPr>
              <a:buNone/>
            </a:pPr>
            <a:r>
              <a:rPr lang="en-US" b="1" dirty="0" smtClean="0">
                <a:latin typeface="Courier New" pitchFamily="49" charset="0"/>
                <a:cs typeface="Courier New" pitchFamily="49" charset="0"/>
              </a:rPr>
              <a:t>m1hmax=max(m1save);</a:t>
            </a:r>
          </a:p>
          <a:p>
            <a:pPr>
              <a:buNone/>
            </a:pPr>
            <a:r>
              <a:rPr lang="en-US" b="1" dirty="0" smtClean="0">
                <a:latin typeface="Courier New" pitchFamily="49" charset="0"/>
                <a:cs typeface="Courier New" pitchFamily="49" charset="0"/>
              </a:rPr>
              <a:t>Dm1bins = (m1hmax-m1hmin)/(Nbins-1);</a:t>
            </a:r>
          </a:p>
          <a:p>
            <a:pPr>
              <a:buNone/>
            </a:pPr>
            <a:r>
              <a:rPr lang="en-US" b="1" dirty="0" smtClean="0">
                <a:latin typeface="Courier New" pitchFamily="49" charset="0"/>
                <a:cs typeface="Courier New" pitchFamily="49" charset="0"/>
              </a:rPr>
              <a:t>m1bins=m1hmin+Dm1bins*[0:Nbins-1]';</a:t>
            </a:r>
          </a:p>
          <a:p>
            <a:pPr>
              <a:buNone/>
            </a:pPr>
            <a:r>
              <a:rPr lang="en-US" b="1" dirty="0" smtClean="0">
                <a:latin typeface="Courier New" pitchFamily="49" charset="0"/>
                <a:cs typeface="Courier New" pitchFamily="49" charset="0"/>
              </a:rPr>
              <a:t>m1hist = </a:t>
            </a:r>
            <a:r>
              <a:rPr lang="en-US" b="1" dirty="0" err="1" smtClean="0">
                <a:latin typeface="Courier New" pitchFamily="49" charset="0"/>
                <a:cs typeface="Courier New" pitchFamily="49" charset="0"/>
              </a:rPr>
              <a:t>hist</a:t>
            </a:r>
            <a:r>
              <a:rPr lang="en-US" b="1" dirty="0" smtClean="0">
                <a:latin typeface="Courier New" pitchFamily="49" charset="0"/>
                <a:cs typeface="Courier New" pitchFamily="49" charset="0"/>
              </a:rPr>
              <a:t>(m1save,m1bins);</a:t>
            </a:r>
          </a:p>
          <a:p>
            <a:pPr>
              <a:buNone/>
            </a:pPr>
            <a:r>
              <a:rPr lang="en-US" b="1" dirty="0" smtClean="0">
                <a:latin typeface="Courier New" pitchFamily="49" charset="0"/>
                <a:cs typeface="Courier New" pitchFamily="49" charset="0"/>
              </a:rPr>
              <a:t>pm1 = m1hist/(Dm1bins*sum(m1hist));</a:t>
            </a:r>
          </a:p>
          <a:p>
            <a:pPr>
              <a:buNone/>
            </a:pPr>
            <a:r>
              <a:rPr lang="en-US" b="1" dirty="0" smtClean="0">
                <a:latin typeface="Courier New" pitchFamily="49" charset="0"/>
                <a:cs typeface="Courier New" pitchFamily="49" charset="0"/>
              </a:rPr>
              <a:t>Pm1 = Dm1bins*</a:t>
            </a:r>
            <a:r>
              <a:rPr lang="en-US" b="1" dirty="0" err="1" smtClean="0">
                <a:latin typeface="Courier New" pitchFamily="49" charset="0"/>
                <a:cs typeface="Courier New" pitchFamily="49" charset="0"/>
              </a:rPr>
              <a:t>cumsum</a:t>
            </a:r>
            <a:r>
              <a:rPr lang="en-US" b="1" dirty="0" smtClean="0">
                <a:latin typeface="Courier New" pitchFamily="49" charset="0"/>
                <a:cs typeface="Courier New" pitchFamily="49" charset="0"/>
              </a:rPr>
              <a:t>(pm1);</a:t>
            </a:r>
          </a:p>
          <a:p>
            <a:pPr>
              <a:buNone/>
            </a:pPr>
            <a:r>
              <a:rPr lang="en-US" b="1" dirty="0" smtClean="0">
                <a:latin typeface="Courier New" pitchFamily="49" charset="0"/>
                <a:cs typeface="Courier New" pitchFamily="49" charset="0"/>
              </a:rPr>
              <a:t>m1low=m1bins(find(Pm1&gt;0.025,1));</a:t>
            </a:r>
          </a:p>
          <a:p>
            <a:pPr>
              <a:buNone/>
            </a:pPr>
            <a:r>
              <a:rPr lang="en-US" b="1" dirty="0" smtClean="0">
                <a:latin typeface="Courier New" pitchFamily="49" charset="0"/>
                <a:cs typeface="Courier New" pitchFamily="49" charset="0"/>
              </a:rPr>
              <a:t>m1high=m1bins(find(Pm1&gt;0.975,1));</a:t>
            </a:r>
          </a:p>
          <a:p>
            <a:pPr>
              <a:buNone/>
            </a:pPr>
            <a:endParaRPr lang="en-US" b="1" dirty="0">
              <a:latin typeface="Courier New" pitchFamily="49" charset="0"/>
              <a:cs typeface="Courier New" pitchFamily="49" charset="0"/>
            </a:endParaRPr>
          </a:p>
        </p:txBody>
      </p:sp>
      <p:sp>
        <p:nvSpPr>
          <p:cNvPr id="4" name="Oval 3"/>
          <p:cNvSpPr/>
          <p:nvPr/>
        </p:nvSpPr>
        <p:spPr>
          <a:xfrm>
            <a:off x="2209800" y="3505200"/>
            <a:ext cx="4495800" cy="60960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324600" y="3581400"/>
            <a:ext cx="2819400" cy="685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histogram</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b="1" dirty="0" err="1" smtClean="0">
                <a:latin typeface="Courier New" pitchFamily="49" charset="0"/>
                <a:cs typeface="Courier New" pitchFamily="49" charset="0"/>
              </a:rPr>
              <a:t>Nbins</a:t>
            </a:r>
            <a:r>
              <a:rPr lang="en-US" b="1" dirty="0" smtClean="0">
                <a:latin typeface="Courier New" pitchFamily="49" charset="0"/>
                <a:cs typeface="Courier New" pitchFamily="49" charset="0"/>
              </a:rPr>
              <a:t>=50;</a:t>
            </a:r>
          </a:p>
          <a:p>
            <a:pPr>
              <a:buNone/>
            </a:pPr>
            <a:r>
              <a:rPr lang="en-US" b="1" dirty="0" smtClean="0">
                <a:latin typeface="Courier New" pitchFamily="49" charset="0"/>
                <a:cs typeface="Courier New" pitchFamily="49" charset="0"/>
              </a:rPr>
              <a:t>m1hmin=min(m1save);</a:t>
            </a:r>
          </a:p>
          <a:p>
            <a:pPr>
              <a:buNone/>
            </a:pPr>
            <a:r>
              <a:rPr lang="en-US" b="1" dirty="0" smtClean="0">
                <a:latin typeface="Courier New" pitchFamily="49" charset="0"/>
                <a:cs typeface="Courier New" pitchFamily="49" charset="0"/>
              </a:rPr>
              <a:t>m1hmax=max(m1save);</a:t>
            </a:r>
          </a:p>
          <a:p>
            <a:pPr>
              <a:buNone/>
            </a:pPr>
            <a:r>
              <a:rPr lang="en-US" b="1" dirty="0" smtClean="0">
                <a:latin typeface="Courier New" pitchFamily="49" charset="0"/>
                <a:cs typeface="Courier New" pitchFamily="49" charset="0"/>
              </a:rPr>
              <a:t>Dm1bins = (m1hmax-m1hmin)/(Nbins-1);</a:t>
            </a:r>
          </a:p>
          <a:p>
            <a:pPr>
              <a:buNone/>
            </a:pPr>
            <a:r>
              <a:rPr lang="en-US" b="1" dirty="0" smtClean="0">
                <a:latin typeface="Courier New" pitchFamily="49" charset="0"/>
                <a:cs typeface="Courier New" pitchFamily="49" charset="0"/>
              </a:rPr>
              <a:t>m1bins=m1hmin+Dm1bins*[0:Nbins-1]';</a:t>
            </a:r>
          </a:p>
          <a:p>
            <a:pPr>
              <a:buNone/>
            </a:pPr>
            <a:r>
              <a:rPr lang="en-US" b="1" dirty="0" smtClean="0">
                <a:latin typeface="Courier New" pitchFamily="49" charset="0"/>
                <a:cs typeface="Courier New" pitchFamily="49" charset="0"/>
              </a:rPr>
              <a:t>m1hist = </a:t>
            </a:r>
            <a:r>
              <a:rPr lang="en-US" b="1" dirty="0" err="1" smtClean="0">
                <a:latin typeface="Courier New" pitchFamily="49" charset="0"/>
                <a:cs typeface="Courier New" pitchFamily="49" charset="0"/>
              </a:rPr>
              <a:t>hist</a:t>
            </a:r>
            <a:r>
              <a:rPr lang="en-US" b="1" dirty="0" smtClean="0">
                <a:latin typeface="Courier New" pitchFamily="49" charset="0"/>
                <a:cs typeface="Courier New" pitchFamily="49" charset="0"/>
              </a:rPr>
              <a:t>(m1save,m1bins);</a:t>
            </a:r>
          </a:p>
          <a:p>
            <a:pPr>
              <a:buNone/>
            </a:pPr>
            <a:r>
              <a:rPr lang="en-US" b="1" dirty="0" smtClean="0">
                <a:latin typeface="Courier New" pitchFamily="49" charset="0"/>
                <a:cs typeface="Courier New" pitchFamily="49" charset="0"/>
              </a:rPr>
              <a:t>pm1 = m1hist/(Dm1bins*sum(m1hist));</a:t>
            </a:r>
          </a:p>
          <a:p>
            <a:pPr>
              <a:buNone/>
            </a:pPr>
            <a:r>
              <a:rPr lang="en-US" b="1" dirty="0" smtClean="0">
                <a:latin typeface="Courier New" pitchFamily="49" charset="0"/>
                <a:cs typeface="Courier New" pitchFamily="49" charset="0"/>
              </a:rPr>
              <a:t>Pm1 = Dm1bins*</a:t>
            </a:r>
            <a:r>
              <a:rPr lang="en-US" b="1" dirty="0" err="1" smtClean="0">
                <a:latin typeface="Courier New" pitchFamily="49" charset="0"/>
                <a:cs typeface="Courier New" pitchFamily="49" charset="0"/>
              </a:rPr>
              <a:t>cumsum</a:t>
            </a:r>
            <a:r>
              <a:rPr lang="en-US" b="1" dirty="0" smtClean="0">
                <a:latin typeface="Courier New" pitchFamily="49" charset="0"/>
                <a:cs typeface="Courier New" pitchFamily="49" charset="0"/>
              </a:rPr>
              <a:t>(pm1);</a:t>
            </a:r>
          </a:p>
          <a:p>
            <a:pPr>
              <a:buNone/>
            </a:pPr>
            <a:r>
              <a:rPr lang="en-US" b="1" dirty="0" smtClean="0">
                <a:latin typeface="Courier New" pitchFamily="49" charset="0"/>
                <a:cs typeface="Courier New" pitchFamily="49" charset="0"/>
              </a:rPr>
              <a:t>m1low=m1bins(find(Pm1&gt;0.025,1));</a:t>
            </a:r>
          </a:p>
          <a:p>
            <a:pPr>
              <a:buNone/>
            </a:pPr>
            <a:r>
              <a:rPr lang="en-US" b="1" dirty="0" smtClean="0">
                <a:latin typeface="Courier New" pitchFamily="49" charset="0"/>
                <a:cs typeface="Courier New" pitchFamily="49" charset="0"/>
              </a:rPr>
              <a:t>m1high=m1bins(find(Pm1&gt;0.975,1));</a:t>
            </a:r>
          </a:p>
          <a:p>
            <a:pPr>
              <a:buNone/>
            </a:pPr>
            <a:endParaRPr lang="en-US" b="1" dirty="0">
              <a:latin typeface="Courier New" pitchFamily="49" charset="0"/>
              <a:cs typeface="Courier New" pitchFamily="49" charset="0"/>
            </a:endParaRPr>
          </a:p>
        </p:txBody>
      </p:sp>
      <p:sp>
        <p:nvSpPr>
          <p:cNvPr id="4" name="Oval 3"/>
          <p:cNvSpPr/>
          <p:nvPr/>
        </p:nvSpPr>
        <p:spPr>
          <a:xfrm>
            <a:off x="1676400" y="3962400"/>
            <a:ext cx="6324600" cy="60960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324600" y="4343400"/>
            <a:ext cx="2819400" cy="685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empirical </a:t>
            </a:r>
            <a:r>
              <a:rPr kumimoji="0" lang="en-US" sz="32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p.d.f</a:t>
            </a: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b="1" dirty="0" err="1" smtClean="0">
                <a:latin typeface="Courier New" pitchFamily="49" charset="0"/>
                <a:cs typeface="Courier New" pitchFamily="49" charset="0"/>
              </a:rPr>
              <a:t>Nbins</a:t>
            </a:r>
            <a:r>
              <a:rPr lang="en-US" b="1" dirty="0" smtClean="0">
                <a:latin typeface="Courier New" pitchFamily="49" charset="0"/>
                <a:cs typeface="Courier New" pitchFamily="49" charset="0"/>
              </a:rPr>
              <a:t>=50;</a:t>
            </a:r>
          </a:p>
          <a:p>
            <a:pPr>
              <a:buNone/>
            </a:pPr>
            <a:r>
              <a:rPr lang="en-US" b="1" dirty="0" smtClean="0">
                <a:latin typeface="Courier New" pitchFamily="49" charset="0"/>
                <a:cs typeface="Courier New" pitchFamily="49" charset="0"/>
              </a:rPr>
              <a:t>m1hmin=min(m1save);</a:t>
            </a:r>
          </a:p>
          <a:p>
            <a:pPr>
              <a:buNone/>
            </a:pPr>
            <a:r>
              <a:rPr lang="en-US" b="1" dirty="0" smtClean="0">
                <a:latin typeface="Courier New" pitchFamily="49" charset="0"/>
                <a:cs typeface="Courier New" pitchFamily="49" charset="0"/>
              </a:rPr>
              <a:t>m1hmax=max(m1save);</a:t>
            </a:r>
          </a:p>
          <a:p>
            <a:pPr>
              <a:buNone/>
            </a:pPr>
            <a:r>
              <a:rPr lang="en-US" b="1" dirty="0" smtClean="0">
                <a:latin typeface="Courier New" pitchFamily="49" charset="0"/>
                <a:cs typeface="Courier New" pitchFamily="49" charset="0"/>
              </a:rPr>
              <a:t>Dm1bins = (m1hmax-m1hmin)/(Nbins-1);</a:t>
            </a:r>
          </a:p>
          <a:p>
            <a:pPr>
              <a:buNone/>
            </a:pPr>
            <a:r>
              <a:rPr lang="en-US" b="1" dirty="0" smtClean="0">
                <a:latin typeface="Courier New" pitchFamily="49" charset="0"/>
                <a:cs typeface="Courier New" pitchFamily="49" charset="0"/>
              </a:rPr>
              <a:t>m1bins=m1hmin+Dm1bins*[0:Nbins-1]';</a:t>
            </a:r>
          </a:p>
          <a:p>
            <a:pPr>
              <a:buNone/>
            </a:pPr>
            <a:r>
              <a:rPr lang="en-US" b="1" dirty="0" smtClean="0">
                <a:latin typeface="Courier New" pitchFamily="49" charset="0"/>
                <a:cs typeface="Courier New" pitchFamily="49" charset="0"/>
              </a:rPr>
              <a:t>m1hist = </a:t>
            </a:r>
            <a:r>
              <a:rPr lang="en-US" b="1" dirty="0" err="1" smtClean="0">
                <a:latin typeface="Courier New" pitchFamily="49" charset="0"/>
                <a:cs typeface="Courier New" pitchFamily="49" charset="0"/>
              </a:rPr>
              <a:t>hist</a:t>
            </a:r>
            <a:r>
              <a:rPr lang="en-US" b="1" dirty="0" smtClean="0">
                <a:latin typeface="Courier New" pitchFamily="49" charset="0"/>
                <a:cs typeface="Courier New" pitchFamily="49" charset="0"/>
              </a:rPr>
              <a:t>(m1save,m1bins);</a:t>
            </a:r>
          </a:p>
          <a:p>
            <a:pPr>
              <a:buNone/>
            </a:pPr>
            <a:r>
              <a:rPr lang="en-US" b="1" dirty="0" smtClean="0">
                <a:latin typeface="Courier New" pitchFamily="49" charset="0"/>
                <a:cs typeface="Courier New" pitchFamily="49" charset="0"/>
              </a:rPr>
              <a:t>pm1 = m1hist/(Dm1bins*sum(m1hist));</a:t>
            </a:r>
          </a:p>
          <a:p>
            <a:pPr>
              <a:buNone/>
            </a:pPr>
            <a:r>
              <a:rPr lang="en-US" b="1" dirty="0" smtClean="0">
                <a:latin typeface="Courier New" pitchFamily="49" charset="0"/>
                <a:cs typeface="Courier New" pitchFamily="49" charset="0"/>
              </a:rPr>
              <a:t>Pm1 = Dm1bins*</a:t>
            </a:r>
            <a:r>
              <a:rPr lang="en-US" b="1" dirty="0" err="1" smtClean="0">
                <a:latin typeface="Courier New" pitchFamily="49" charset="0"/>
                <a:cs typeface="Courier New" pitchFamily="49" charset="0"/>
              </a:rPr>
              <a:t>cumsum</a:t>
            </a:r>
            <a:r>
              <a:rPr lang="en-US" b="1" dirty="0" smtClean="0">
                <a:latin typeface="Courier New" pitchFamily="49" charset="0"/>
                <a:cs typeface="Courier New" pitchFamily="49" charset="0"/>
              </a:rPr>
              <a:t>(pm1);</a:t>
            </a:r>
          </a:p>
          <a:p>
            <a:pPr>
              <a:buNone/>
            </a:pPr>
            <a:r>
              <a:rPr lang="en-US" b="1" dirty="0" smtClean="0">
                <a:latin typeface="Courier New" pitchFamily="49" charset="0"/>
                <a:cs typeface="Courier New" pitchFamily="49" charset="0"/>
              </a:rPr>
              <a:t>m1low=m1bins(find(Pm1&gt;0.025,1));</a:t>
            </a:r>
          </a:p>
          <a:p>
            <a:pPr>
              <a:buNone/>
            </a:pPr>
            <a:r>
              <a:rPr lang="en-US" b="1" dirty="0" smtClean="0">
                <a:latin typeface="Courier New" pitchFamily="49" charset="0"/>
                <a:cs typeface="Courier New" pitchFamily="49" charset="0"/>
              </a:rPr>
              <a:t>m1high=m1bins(find(Pm1&gt;0.975,1));</a:t>
            </a:r>
          </a:p>
          <a:p>
            <a:pPr>
              <a:buNone/>
            </a:pPr>
            <a:endParaRPr lang="en-US" b="1" dirty="0">
              <a:latin typeface="Courier New" pitchFamily="49" charset="0"/>
              <a:cs typeface="Courier New" pitchFamily="49" charset="0"/>
            </a:endParaRPr>
          </a:p>
        </p:txBody>
      </p:sp>
      <p:sp>
        <p:nvSpPr>
          <p:cNvPr id="4" name="Oval 3"/>
          <p:cNvSpPr/>
          <p:nvPr/>
        </p:nvSpPr>
        <p:spPr>
          <a:xfrm>
            <a:off x="1600200" y="4343400"/>
            <a:ext cx="4419600" cy="60960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324600" y="4343400"/>
            <a:ext cx="2819400" cy="685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empirical </a:t>
            </a:r>
            <a:r>
              <a:rPr kumimoji="0" lang="en-US" sz="32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c.d.f</a:t>
            </a: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b="1" dirty="0" err="1" smtClean="0">
                <a:latin typeface="Courier New" pitchFamily="49" charset="0"/>
                <a:cs typeface="Courier New" pitchFamily="49" charset="0"/>
              </a:rPr>
              <a:t>Nbins</a:t>
            </a:r>
            <a:r>
              <a:rPr lang="en-US" b="1" dirty="0" smtClean="0">
                <a:latin typeface="Courier New" pitchFamily="49" charset="0"/>
                <a:cs typeface="Courier New" pitchFamily="49" charset="0"/>
              </a:rPr>
              <a:t>=50;</a:t>
            </a:r>
          </a:p>
          <a:p>
            <a:pPr>
              <a:buNone/>
            </a:pPr>
            <a:r>
              <a:rPr lang="en-US" b="1" dirty="0" smtClean="0">
                <a:latin typeface="Courier New" pitchFamily="49" charset="0"/>
                <a:cs typeface="Courier New" pitchFamily="49" charset="0"/>
              </a:rPr>
              <a:t>m1hmin=min(m1save);</a:t>
            </a:r>
          </a:p>
          <a:p>
            <a:pPr>
              <a:buNone/>
            </a:pPr>
            <a:r>
              <a:rPr lang="en-US" b="1" dirty="0" smtClean="0">
                <a:latin typeface="Courier New" pitchFamily="49" charset="0"/>
                <a:cs typeface="Courier New" pitchFamily="49" charset="0"/>
              </a:rPr>
              <a:t>m1hmax=max(m1save);</a:t>
            </a:r>
          </a:p>
          <a:p>
            <a:pPr>
              <a:buNone/>
            </a:pPr>
            <a:r>
              <a:rPr lang="en-US" b="1" dirty="0" smtClean="0">
                <a:latin typeface="Courier New" pitchFamily="49" charset="0"/>
                <a:cs typeface="Courier New" pitchFamily="49" charset="0"/>
              </a:rPr>
              <a:t>Dm1bins = (m1hmax-m1hmin)/(Nbins-1);</a:t>
            </a:r>
          </a:p>
          <a:p>
            <a:pPr>
              <a:buNone/>
            </a:pPr>
            <a:r>
              <a:rPr lang="en-US" b="1" dirty="0" smtClean="0">
                <a:latin typeface="Courier New" pitchFamily="49" charset="0"/>
                <a:cs typeface="Courier New" pitchFamily="49" charset="0"/>
              </a:rPr>
              <a:t>m1bins=m1hmin+Dm1bins*[0:Nbins-1]';</a:t>
            </a:r>
          </a:p>
          <a:p>
            <a:pPr>
              <a:buNone/>
            </a:pPr>
            <a:r>
              <a:rPr lang="en-US" b="1" dirty="0" smtClean="0">
                <a:latin typeface="Courier New" pitchFamily="49" charset="0"/>
                <a:cs typeface="Courier New" pitchFamily="49" charset="0"/>
              </a:rPr>
              <a:t>m1hist = </a:t>
            </a:r>
            <a:r>
              <a:rPr lang="en-US" b="1" dirty="0" err="1" smtClean="0">
                <a:latin typeface="Courier New" pitchFamily="49" charset="0"/>
                <a:cs typeface="Courier New" pitchFamily="49" charset="0"/>
              </a:rPr>
              <a:t>hist</a:t>
            </a:r>
            <a:r>
              <a:rPr lang="en-US" b="1" dirty="0" smtClean="0">
                <a:latin typeface="Courier New" pitchFamily="49" charset="0"/>
                <a:cs typeface="Courier New" pitchFamily="49" charset="0"/>
              </a:rPr>
              <a:t>(m1save,m1bins);</a:t>
            </a:r>
          </a:p>
          <a:p>
            <a:pPr>
              <a:buNone/>
            </a:pPr>
            <a:r>
              <a:rPr lang="en-US" b="1" dirty="0" smtClean="0">
                <a:latin typeface="Courier New" pitchFamily="49" charset="0"/>
                <a:cs typeface="Courier New" pitchFamily="49" charset="0"/>
              </a:rPr>
              <a:t>pm1 = m1hist/(Dm1bins*sum(m1hist));</a:t>
            </a:r>
          </a:p>
          <a:p>
            <a:pPr>
              <a:buNone/>
            </a:pPr>
            <a:r>
              <a:rPr lang="en-US" b="1" dirty="0" smtClean="0">
                <a:latin typeface="Courier New" pitchFamily="49" charset="0"/>
                <a:cs typeface="Courier New" pitchFamily="49" charset="0"/>
              </a:rPr>
              <a:t>Pm1 = Dm1bins*</a:t>
            </a:r>
            <a:r>
              <a:rPr lang="en-US" b="1" dirty="0" err="1" smtClean="0">
                <a:latin typeface="Courier New" pitchFamily="49" charset="0"/>
                <a:cs typeface="Courier New" pitchFamily="49" charset="0"/>
              </a:rPr>
              <a:t>cumsum</a:t>
            </a:r>
            <a:r>
              <a:rPr lang="en-US" b="1" dirty="0" smtClean="0">
                <a:latin typeface="Courier New" pitchFamily="49" charset="0"/>
                <a:cs typeface="Courier New" pitchFamily="49" charset="0"/>
              </a:rPr>
              <a:t>(pm1);</a:t>
            </a:r>
          </a:p>
          <a:p>
            <a:pPr>
              <a:buNone/>
            </a:pPr>
            <a:r>
              <a:rPr lang="en-US" b="1" dirty="0" smtClean="0">
                <a:latin typeface="Courier New" pitchFamily="49" charset="0"/>
                <a:cs typeface="Courier New" pitchFamily="49" charset="0"/>
              </a:rPr>
              <a:t>m1low=m1bins(find(Pm1&gt;0.025,1));</a:t>
            </a:r>
          </a:p>
          <a:p>
            <a:pPr>
              <a:buNone/>
            </a:pPr>
            <a:r>
              <a:rPr lang="en-US" b="1" dirty="0" smtClean="0">
                <a:latin typeface="Courier New" pitchFamily="49" charset="0"/>
                <a:cs typeface="Courier New" pitchFamily="49" charset="0"/>
              </a:rPr>
              <a:t>m1high=m1bins(find(Pm1&gt;0.975,1));</a:t>
            </a:r>
          </a:p>
          <a:p>
            <a:pPr>
              <a:buNone/>
            </a:pPr>
            <a:endParaRPr lang="en-US" b="1" dirty="0">
              <a:latin typeface="Courier New" pitchFamily="49" charset="0"/>
              <a:cs typeface="Courier New" pitchFamily="49" charset="0"/>
            </a:endParaRPr>
          </a:p>
        </p:txBody>
      </p:sp>
      <p:sp>
        <p:nvSpPr>
          <p:cNvPr id="4" name="Oval 3"/>
          <p:cNvSpPr/>
          <p:nvPr/>
        </p:nvSpPr>
        <p:spPr>
          <a:xfrm>
            <a:off x="4572000" y="4800600"/>
            <a:ext cx="2286000" cy="91440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6172200" y="5791200"/>
            <a:ext cx="2819400" cy="685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95% confidence</a:t>
            </a:r>
            <a:r>
              <a:rPr kumimoji="0" lang="en-US" sz="32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bounds</a:t>
            </a:r>
            <a:endParaRPr kumimoji="0" lang="en-US" sz="32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54762"/>
          </a:xfrm>
        </p:spPr>
        <p:txBody>
          <a:bodyPr>
            <a:normAutofit/>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Monte Carlo Method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completely undirected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Newton’s Method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completely directed</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54762"/>
          </a:xfrm>
        </p:spPr>
        <p:txBody>
          <a:bodyPr>
            <a:normAutofit/>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Monte Carlo Method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completely undirected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Newton’s Method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completely directed</a:t>
            </a:r>
            <a:endParaRPr lang="en-US" dirty="0">
              <a:latin typeface="Cambria Math" pitchFamily="18" charset="0"/>
              <a:ea typeface="Cambria Math" pitchFamily="18" charset="0"/>
            </a:endParaRPr>
          </a:p>
        </p:txBody>
      </p:sp>
      <p:sp>
        <p:nvSpPr>
          <p:cNvPr id="3" name="Title 1"/>
          <p:cNvSpPr txBox="1">
            <a:spLocks/>
          </p:cNvSpPr>
          <p:nvPr/>
        </p:nvSpPr>
        <p:spPr>
          <a:xfrm>
            <a:off x="3048000" y="3048000"/>
            <a:ext cx="3048000" cy="8382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slow, but foolproof</a:t>
            </a:r>
            <a:endParaRPr kumimoji="0" lang="en-US" sz="3200" b="0" i="0"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4" name="Title 1"/>
          <p:cNvSpPr txBox="1">
            <a:spLocks/>
          </p:cNvSpPr>
          <p:nvPr/>
        </p:nvSpPr>
        <p:spPr>
          <a:xfrm>
            <a:off x="3048000" y="5638800"/>
            <a:ext cx="3200400" cy="91440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fast, but can</a:t>
            </a:r>
            <a:r>
              <a:rPr kumimoji="0" lang="en-US" sz="32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fall into local minimum</a:t>
            </a:r>
            <a:endParaRPr kumimoji="0" lang="en-US" sz="3200" b="0" i="0"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compromise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3200400"/>
            <a:ext cx="8229600" cy="1219200"/>
          </a:xfrm>
        </p:spPr>
        <p:txBody>
          <a:bodyPr/>
          <a:lstStyle/>
          <a:p>
            <a:pPr algn="ctr">
              <a:buNone/>
            </a:pPr>
            <a:r>
              <a:rPr lang="en-US" dirty="0" smtClean="0">
                <a:latin typeface="Times New Roman" pitchFamily="18" charset="0"/>
                <a:cs typeface="Times New Roman" pitchFamily="18" charset="0"/>
              </a:rPr>
              <a:t>partially-directed random walk</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10000" y="3200400"/>
            <a:ext cx="228600" cy="228600"/>
          </a:xfrm>
          <a:prstGeom prst="ellipse">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038600" y="3429000"/>
            <a:ext cx="679268" cy="822960"/>
          </a:xfrm>
          <a:custGeom>
            <a:avLst/>
            <a:gdLst>
              <a:gd name="connsiteX0" fmla="*/ 0 w 679268"/>
              <a:gd name="connsiteY0" fmla="*/ 0 h 822960"/>
              <a:gd name="connsiteX1" fmla="*/ 261257 w 679268"/>
              <a:gd name="connsiteY1" fmla="*/ 182880 h 822960"/>
              <a:gd name="connsiteX2" fmla="*/ 156754 w 679268"/>
              <a:gd name="connsiteY2" fmla="*/ 352697 h 822960"/>
              <a:gd name="connsiteX3" fmla="*/ 679268 w 679268"/>
              <a:gd name="connsiteY3" fmla="*/ 822960 h 822960"/>
            </a:gdLst>
            <a:ahLst/>
            <a:cxnLst>
              <a:cxn ang="0">
                <a:pos x="connsiteX0" y="connsiteY0"/>
              </a:cxn>
              <a:cxn ang="0">
                <a:pos x="connsiteX1" y="connsiteY1"/>
              </a:cxn>
              <a:cxn ang="0">
                <a:pos x="connsiteX2" y="connsiteY2"/>
              </a:cxn>
              <a:cxn ang="0">
                <a:pos x="connsiteX3" y="connsiteY3"/>
              </a:cxn>
            </a:cxnLst>
            <a:rect l="l" t="t" r="r" b="b"/>
            <a:pathLst>
              <a:path w="679268" h="822960">
                <a:moveTo>
                  <a:pt x="0" y="0"/>
                </a:moveTo>
                <a:cubicBezTo>
                  <a:pt x="117565" y="62048"/>
                  <a:pt x="235131" y="124097"/>
                  <a:pt x="261257" y="182880"/>
                </a:cubicBezTo>
                <a:cubicBezTo>
                  <a:pt x="287383" y="241663"/>
                  <a:pt x="87086" y="246017"/>
                  <a:pt x="156754" y="352697"/>
                </a:cubicBezTo>
                <a:cubicBezTo>
                  <a:pt x="226422" y="459377"/>
                  <a:pt x="452845" y="641168"/>
                  <a:pt x="679268" y="822960"/>
                </a:cubicBezTo>
              </a:path>
            </a:pathLst>
          </a:cu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2286000" y="762000"/>
            <a:ext cx="5551714" cy="5133703"/>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04800" y="2438400"/>
            <a:ext cx="4648200" cy="3886200"/>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962400" y="152401"/>
            <a:ext cx="4648200" cy="4571999"/>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495800" y="4191000"/>
            <a:ext cx="1524000" cy="646331"/>
          </a:xfrm>
          <a:prstGeom prst="rect">
            <a:avLst/>
          </a:prstGeom>
          <a:noFill/>
        </p:spPr>
        <p:txBody>
          <a:bodyPr wrap="square" rtlCol="0">
            <a:spAutoFit/>
          </a:bodyPr>
          <a:lstStyle/>
          <a:p>
            <a:r>
              <a:rPr lang="en-US" sz="3600" b="1" dirty="0" smtClean="0">
                <a:latin typeface="Cambria Math" pitchFamily="18" charset="0"/>
                <a:ea typeface="Cambria Math" pitchFamily="18" charset="0"/>
              </a:rPr>
              <a:t>m</a:t>
            </a:r>
            <a:r>
              <a:rPr lang="en-US" sz="3600" baseline="30000" dirty="0" smtClean="0">
                <a:latin typeface="Cambria Math" pitchFamily="18" charset="0"/>
                <a:ea typeface="Cambria Math" pitchFamily="18" charset="0"/>
              </a:rPr>
              <a:t>(p)</a:t>
            </a:r>
            <a:endParaRPr lang="en-US" sz="3600" baseline="30000" dirty="0">
              <a:latin typeface="Cambria Math" pitchFamily="18" charset="0"/>
              <a:ea typeface="Cambria Math" pitchFamily="18" charset="0"/>
            </a:endParaRPr>
          </a:p>
        </p:txBody>
      </p:sp>
      <p:sp>
        <p:nvSpPr>
          <p:cNvPr id="10" name="TextBox 9"/>
          <p:cNvSpPr txBox="1"/>
          <p:nvPr/>
        </p:nvSpPr>
        <p:spPr>
          <a:xfrm>
            <a:off x="4953000" y="6019800"/>
            <a:ext cx="12192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high</a:t>
            </a:r>
            <a:endParaRPr lang="en-US" sz="3600" i="1" baseline="-25000" dirty="0">
              <a:latin typeface="Cambria Math" pitchFamily="18" charset="0"/>
              <a:ea typeface="Cambria Math" pitchFamily="18" charset="0"/>
            </a:endParaRPr>
          </a:p>
        </p:txBody>
      </p:sp>
      <p:sp>
        <p:nvSpPr>
          <p:cNvPr id="11" name="TextBox 10"/>
          <p:cNvSpPr txBox="1"/>
          <p:nvPr/>
        </p:nvSpPr>
        <p:spPr>
          <a:xfrm>
            <a:off x="7467600" y="5867400"/>
            <a:ext cx="16764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medium</a:t>
            </a:r>
            <a:endParaRPr lang="en-US" sz="3600" i="1" baseline="-25000" dirty="0">
              <a:latin typeface="Cambria Math" pitchFamily="18" charset="0"/>
              <a:ea typeface="Cambria Math" pitchFamily="18" charset="0"/>
            </a:endParaRPr>
          </a:p>
        </p:txBody>
      </p:sp>
      <p:sp>
        <p:nvSpPr>
          <p:cNvPr id="12" name="TextBox 11"/>
          <p:cNvSpPr txBox="1"/>
          <p:nvPr/>
        </p:nvSpPr>
        <p:spPr>
          <a:xfrm>
            <a:off x="8153400" y="4800600"/>
            <a:ext cx="9906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low</a:t>
            </a:r>
            <a:endParaRPr lang="en-US" sz="3600" i="1" baseline="-25000" dirty="0">
              <a:latin typeface="Cambria Math" pitchFamily="18" charset="0"/>
              <a:ea typeface="Cambria Math"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2849880" y="2222863"/>
            <a:ext cx="2209800" cy="22098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810000" y="3200400"/>
            <a:ext cx="228600" cy="228600"/>
          </a:xfrm>
          <a:prstGeom prst="ellipse">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038600" y="3429000"/>
            <a:ext cx="679268" cy="822960"/>
          </a:xfrm>
          <a:custGeom>
            <a:avLst/>
            <a:gdLst>
              <a:gd name="connsiteX0" fmla="*/ 0 w 679268"/>
              <a:gd name="connsiteY0" fmla="*/ 0 h 822960"/>
              <a:gd name="connsiteX1" fmla="*/ 261257 w 679268"/>
              <a:gd name="connsiteY1" fmla="*/ 182880 h 822960"/>
              <a:gd name="connsiteX2" fmla="*/ 156754 w 679268"/>
              <a:gd name="connsiteY2" fmla="*/ 352697 h 822960"/>
              <a:gd name="connsiteX3" fmla="*/ 679268 w 679268"/>
              <a:gd name="connsiteY3" fmla="*/ 822960 h 822960"/>
            </a:gdLst>
            <a:ahLst/>
            <a:cxnLst>
              <a:cxn ang="0">
                <a:pos x="connsiteX0" y="connsiteY0"/>
              </a:cxn>
              <a:cxn ang="0">
                <a:pos x="connsiteX1" y="connsiteY1"/>
              </a:cxn>
              <a:cxn ang="0">
                <a:pos x="connsiteX2" y="connsiteY2"/>
              </a:cxn>
              <a:cxn ang="0">
                <a:pos x="connsiteX3" y="connsiteY3"/>
              </a:cxn>
            </a:cxnLst>
            <a:rect l="l" t="t" r="r" b="b"/>
            <a:pathLst>
              <a:path w="679268" h="822960">
                <a:moveTo>
                  <a:pt x="0" y="0"/>
                </a:moveTo>
                <a:cubicBezTo>
                  <a:pt x="117565" y="62048"/>
                  <a:pt x="235131" y="124097"/>
                  <a:pt x="261257" y="182880"/>
                </a:cubicBezTo>
                <a:cubicBezTo>
                  <a:pt x="287383" y="241663"/>
                  <a:pt x="87086" y="246017"/>
                  <a:pt x="156754" y="352697"/>
                </a:cubicBezTo>
                <a:cubicBezTo>
                  <a:pt x="226422" y="459377"/>
                  <a:pt x="452845" y="641168"/>
                  <a:pt x="679268" y="822960"/>
                </a:cubicBezTo>
              </a:path>
            </a:pathLst>
          </a:cu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2286000" y="762000"/>
            <a:ext cx="5551714" cy="5133703"/>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304800" y="2438400"/>
            <a:ext cx="4648200" cy="3886200"/>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p:nvPr/>
        </p:nvSpPr>
        <p:spPr>
          <a:xfrm>
            <a:off x="3962400" y="152401"/>
            <a:ext cx="4648200" cy="4571999"/>
          </a:xfrm>
          <a:custGeom>
            <a:avLst/>
            <a:gdLst>
              <a:gd name="connsiteX0" fmla="*/ 0 w 5551714"/>
              <a:gd name="connsiteY0" fmla="*/ 0 h 5133703"/>
              <a:gd name="connsiteX1" fmla="*/ 2207623 w 5551714"/>
              <a:gd name="connsiteY1" fmla="*/ 992777 h 5133703"/>
              <a:gd name="connsiteX2" fmla="*/ 3017520 w 5551714"/>
              <a:gd name="connsiteY2" fmla="*/ 2168434 h 5133703"/>
              <a:gd name="connsiteX3" fmla="*/ 4193177 w 5551714"/>
              <a:gd name="connsiteY3" fmla="*/ 4049486 h 5133703"/>
              <a:gd name="connsiteX4" fmla="*/ 5551714 w 5551714"/>
              <a:gd name="connsiteY4" fmla="*/ 5133703 h 5133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714" h="5133703">
                <a:moveTo>
                  <a:pt x="0" y="0"/>
                </a:moveTo>
                <a:cubicBezTo>
                  <a:pt x="852351" y="315685"/>
                  <a:pt x="1704703" y="631371"/>
                  <a:pt x="2207623" y="992777"/>
                </a:cubicBezTo>
                <a:cubicBezTo>
                  <a:pt x="2710543" y="1354183"/>
                  <a:pt x="2686594" y="1658983"/>
                  <a:pt x="3017520" y="2168434"/>
                </a:cubicBezTo>
                <a:cubicBezTo>
                  <a:pt x="3348446" y="2677885"/>
                  <a:pt x="3770811" y="3555275"/>
                  <a:pt x="4193177" y="4049486"/>
                </a:cubicBezTo>
                <a:cubicBezTo>
                  <a:pt x="4615543" y="4543697"/>
                  <a:pt x="5083628" y="4838700"/>
                  <a:pt x="5551714" y="513370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495800" y="4191000"/>
            <a:ext cx="1524000" cy="646331"/>
          </a:xfrm>
          <a:prstGeom prst="rect">
            <a:avLst/>
          </a:prstGeom>
          <a:noFill/>
        </p:spPr>
        <p:txBody>
          <a:bodyPr wrap="square" rtlCol="0">
            <a:spAutoFit/>
          </a:bodyPr>
          <a:lstStyle/>
          <a:p>
            <a:r>
              <a:rPr lang="en-US" sz="3600" b="1" dirty="0" smtClean="0">
                <a:latin typeface="Cambria Math" pitchFamily="18" charset="0"/>
                <a:ea typeface="Cambria Math" pitchFamily="18" charset="0"/>
              </a:rPr>
              <a:t>m</a:t>
            </a:r>
            <a:r>
              <a:rPr lang="en-US" sz="3600" baseline="30000" dirty="0" smtClean="0">
                <a:latin typeface="Cambria Math" pitchFamily="18" charset="0"/>
                <a:ea typeface="Cambria Math" pitchFamily="18" charset="0"/>
              </a:rPr>
              <a:t>(p)</a:t>
            </a:r>
            <a:endParaRPr lang="en-US" sz="3600" baseline="30000" dirty="0">
              <a:latin typeface="Cambria Math" pitchFamily="18" charset="0"/>
              <a:ea typeface="Cambria Math" pitchFamily="18" charset="0"/>
            </a:endParaRPr>
          </a:p>
        </p:txBody>
      </p:sp>
      <p:sp>
        <p:nvSpPr>
          <p:cNvPr id="10" name="TextBox 9"/>
          <p:cNvSpPr txBox="1"/>
          <p:nvPr/>
        </p:nvSpPr>
        <p:spPr>
          <a:xfrm>
            <a:off x="4953000" y="6019800"/>
            <a:ext cx="12192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high</a:t>
            </a:r>
            <a:endParaRPr lang="en-US" sz="3600" i="1" baseline="-25000" dirty="0">
              <a:latin typeface="Cambria Math" pitchFamily="18" charset="0"/>
              <a:ea typeface="Cambria Math" pitchFamily="18" charset="0"/>
            </a:endParaRPr>
          </a:p>
        </p:txBody>
      </p:sp>
      <p:sp>
        <p:nvSpPr>
          <p:cNvPr id="11" name="TextBox 10"/>
          <p:cNvSpPr txBox="1"/>
          <p:nvPr/>
        </p:nvSpPr>
        <p:spPr>
          <a:xfrm>
            <a:off x="7467600" y="5867400"/>
            <a:ext cx="16764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medium</a:t>
            </a:r>
            <a:endParaRPr lang="en-US" sz="3600" i="1" baseline="-25000" dirty="0">
              <a:latin typeface="Cambria Math" pitchFamily="18" charset="0"/>
              <a:ea typeface="Cambria Math" pitchFamily="18" charset="0"/>
            </a:endParaRPr>
          </a:p>
        </p:txBody>
      </p:sp>
      <p:sp>
        <p:nvSpPr>
          <p:cNvPr id="12" name="TextBox 11"/>
          <p:cNvSpPr txBox="1"/>
          <p:nvPr/>
        </p:nvSpPr>
        <p:spPr>
          <a:xfrm>
            <a:off x="8153400" y="4800600"/>
            <a:ext cx="990600" cy="646331"/>
          </a:xfrm>
          <a:prstGeom prst="rect">
            <a:avLst/>
          </a:prstGeom>
          <a:noFill/>
        </p:spPr>
        <p:txBody>
          <a:bodyPr wrap="square" rtlCol="0">
            <a:spAutoFit/>
          </a:bodyPr>
          <a:lstStyle/>
          <a:p>
            <a:r>
              <a:rPr lang="en-US" sz="3600" i="1" dirty="0" err="1" smtClean="0">
                <a:latin typeface="Cambria Math" pitchFamily="18" charset="0"/>
                <a:ea typeface="Cambria Math" pitchFamily="18" charset="0"/>
              </a:rPr>
              <a:t>E</a:t>
            </a:r>
            <a:r>
              <a:rPr lang="en-US" sz="3600" i="1" baseline="-25000" dirty="0" err="1" smtClean="0">
                <a:latin typeface="Cambria Math" pitchFamily="18" charset="0"/>
                <a:ea typeface="Cambria Math" pitchFamily="18" charset="0"/>
              </a:rPr>
              <a:t>low</a:t>
            </a:r>
            <a:endParaRPr lang="en-US" sz="3600" i="1" baseline="-25000" dirty="0">
              <a:latin typeface="Cambria Math" pitchFamily="18" charset="0"/>
              <a:ea typeface="Cambria Math" pitchFamily="18" charset="0"/>
            </a:endParaRPr>
          </a:p>
        </p:txBody>
      </p:sp>
      <p:sp>
        <p:nvSpPr>
          <p:cNvPr id="24" name="TextBox 23"/>
          <p:cNvSpPr txBox="1"/>
          <p:nvPr/>
        </p:nvSpPr>
        <p:spPr>
          <a:xfrm>
            <a:off x="838200" y="4572000"/>
            <a:ext cx="3429000" cy="1015663"/>
          </a:xfrm>
          <a:prstGeom prst="rect">
            <a:avLst/>
          </a:prstGeom>
          <a:noFill/>
        </p:spPr>
        <p:txBody>
          <a:bodyPr wrap="square" rtlCol="0">
            <a:spAutoFit/>
          </a:bodyPr>
          <a:lstStyle/>
          <a:p>
            <a:r>
              <a:rPr lang="en-US" sz="3600" i="1" dirty="0" smtClean="0">
                <a:latin typeface="Cambria Math" pitchFamily="18" charset="0"/>
                <a:ea typeface="Cambria Math" pitchFamily="18" charset="0"/>
              </a:rPr>
              <a:t>p</a:t>
            </a:r>
            <a:r>
              <a:rPr lang="en-US" sz="3600" dirty="0" smtClean="0">
                <a:latin typeface="Cambria Math" pitchFamily="18" charset="0"/>
                <a:ea typeface="Cambria Math" pitchFamily="18" charset="0"/>
              </a:rPr>
              <a:t>(</a:t>
            </a:r>
            <a:r>
              <a:rPr lang="en-US" sz="3600" b="1" dirty="0" smtClean="0">
                <a:latin typeface="Cambria Math" pitchFamily="18" charset="0"/>
                <a:ea typeface="Cambria Math" pitchFamily="18" charset="0"/>
              </a:rPr>
              <a:t>m</a:t>
            </a:r>
            <a:r>
              <a:rPr lang="en-US" sz="3600" baseline="30000" dirty="0" smtClean="0">
                <a:latin typeface="Cambria Math" pitchFamily="18" charset="0"/>
                <a:ea typeface="Cambria Math" pitchFamily="18" charset="0"/>
              </a:rPr>
              <a:t>*</a:t>
            </a:r>
            <a:r>
              <a:rPr lang="en-US" sz="3600" dirty="0" smtClean="0">
                <a:latin typeface="Cambria Math" pitchFamily="18" charset="0"/>
                <a:ea typeface="Cambria Math" pitchFamily="18" charset="0"/>
              </a:rPr>
              <a:t>|</a:t>
            </a:r>
            <a:r>
              <a:rPr lang="en-US" sz="3600" b="1" dirty="0" smtClean="0">
                <a:latin typeface="Cambria Math" pitchFamily="18" charset="0"/>
                <a:ea typeface="Cambria Math" pitchFamily="18" charset="0"/>
              </a:rPr>
              <a:t>m</a:t>
            </a:r>
            <a:r>
              <a:rPr lang="en-US" sz="3600" baseline="30000" dirty="0" smtClean="0">
                <a:latin typeface="Cambria Math" pitchFamily="18" charset="0"/>
                <a:ea typeface="Cambria Math" pitchFamily="18" charset="0"/>
              </a:rPr>
              <a:t>(p)</a:t>
            </a:r>
            <a:r>
              <a:rPr lang="en-US" sz="3600" dirty="0" smtClean="0">
                <a:latin typeface="Cambria Math" pitchFamily="18" charset="0"/>
                <a:ea typeface="Cambria Math" pitchFamily="18" charset="0"/>
              </a:rPr>
              <a:t>)</a:t>
            </a:r>
            <a:endParaRPr lang="en-US" sz="3600" baseline="30000" dirty="0" smtClean="0">
              <a:latin typeface="Cambria Math" pitchFamily="18" charset="0"/>
              <a:ea typeface="Cambria Math" pitchFamily="18" charset="0"/>
            </a:endParaRPr>
          </a:p>
          <a:p>
            <a:endParaRPr lang="en-US" sz="3600" baseline="30000" dirty="0">
              <a:latin typeface="Cambria Math" pitchFamily="18" charset="0"/>
              <a:ea typeface="Cambria Math" pitchFamily="18" charset="0"/>
            </a:endParaRPr>
          </a:p>
        </p:txBody>
      </p:sp>
      <p:sp>
        <p:nvSpPr>
          <p:cNvPr id="25" name="Freeform 24"/>
          <p:cNvSpPr/>
          <p:nvPr/>
        </p:nvSpPr>
        <p:spPr>
          <a:xfrm>
            <a:off x="3043646" y="4441371"/>
            <a:ext cx="679268" cy="326572"/>
          </a:xfrm>
          <a:custGeom>
            <a:avLst/>
            <a:gdLst>
              <a:gd name="connsiteX0" fmla="*/ 0 w 679268"/>
              <a:gd name="connsiteY0" fmla="*/ 326572 h 326572"/>
              <a:gd name="connsiteX1" fmla="*/ 365760 w 679268"/>
              <a:gd name="connsiteY1" fmla="*/ 156755 h 326572"/>
              <a:gd name="connsiteX2" fmla="*/ 470263 w 679268"/>
              <a:gd name="connsiteY2" fmla="*/ 222069 h 326572"/>
              <a:gd name="connsiteX3" fmla="*/ 679268 w 679268"/>
              <a:gd name="connsiteY3" fmla="*/ 0 h 326572"/>
            </a:gdLst>
            <a:ahLst/>
            <a:cxnLst>
              <a:cxn ang="0">
                <a:pos x="connsiteX0" y="connsiteY0"/>
              </a:cxn>
              <a:cxn ang="0">
                <a:pos x="connsiteX1" y="connsiteY1"/>
              </a:cxn>
              <a:cxn ang="0">
                <a:pos x="connsiteX2" y="connsiteY2"/>
              </a:cxn>
              <a:cxn ang="0">
                <a:pos x="connsiteX3" y="connsiteY3"/>
              </a:cxn>
            </a:cxnLst>
            <a:rect l="l" t="t" r="r" b="b"/>
            <a:pathLst>
              <a:path w="679268" h="326572">
                <a:moveTo>
                  <a:pt x="0" y="326572"/>
                </a:moveTo>
                <a:cubicBezTo>
                  <a:pt x="143691" y="250372"/>
                  <a:pt x="287383" y="174172"/>
                  <a:pt x="365760" y="156755"/>
                </a:cubicBezTo>
                <a:cubicBezTo>
                  <a:pt x="444137" y="139338"/>
                  <a:pt x="418012" y="248195"/>
                  <a:pt x="470263" y="222069"/>
                </a:cubicBezTo>
                <a:cubicBezTo>
                  <a:pt x="522514" y="195943"/>
                  <a:pt x="600891" y="97971"/>
                  <a:pt x="679268" y="0"/>
                </a:cubicBezTo>
              </a:path>
            </a:pathLst>
          </a:cu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8607</TotalTime>
  <Words>2694</Words>
  <Application>Microsoft Office PowerPoint</Application>
  <PresentationFormat>On-screen Show (4:3)</PresentationFormat>
  <Paragraphs>522</Paragraphs>
  <Slides>43</Slides>
  <Notes>42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Lecture 16   Nonlinear Problems:  Simulated Annealing  and Bootstrap Confidence Intervals </vt:lpstr>
      <vt:lpstr>Syllabus</vt:lpstr>
      <vt:lpstr>Purpose of the Lecture</vt:lpstr>
      <vt:lpstr>Part 1  Simulated Annealing   </vt:lpstr>
      <vt:lpstr> Monte Carlo Method completely undirected   Newton’s Method completely directed</vt:lpstr>
      <vt:lpstr> Monte Carlo Method completely undirected   Newton’s Method completely directed</vt:lpstr>
      <vt:lpstr>compromise</vt:lpstr>
      <vt:lpstr>Slide 8</vt:lpstr>
      <vt:lpstr>Slide 9</vt:lpstr>
      <vt:lpstr>Slide 10</vt:lpstr>
      <vt:lpstr>acceptance of m* as m(p+1)   always accept in error is smaller  accept with probability    where T is a parameter if error is bigger</vt:lpstr>
      <vt:lpstr>Slide 12</vt:lpstr>
      <vt:lpstr>Slide 13</vt:lpstr>
      <vt:lpstr>Slide 14</vt:lpstr>
      <vt:lpstr>Slide 15</vt:lpstr>
      <vt:lpstr>Slide 16</vt:lpstr>
      <vt:lpstr>strategy</vt:lpstr>
      <vt:lpstr>strategy</vt:lpstr>
      <vt:lpstr>analogous to annealing of metals</vt:lpstr>
      <vt:lpstr>analogous to annealing of metals</vt:lpstr>
      <vt:lpstr>this is just Metroplois-Hastings</vt:lpstr>
      <vt:lpstr>this is just Metroplois-Hastings</vt:lpstr>
      <vt:lpstr>Slide 23</vt:lpstr>
      <vt:lpstr>Slide 24</vt:lpstr>
      <vt:lpstr>Part 2  Bootstrap Method   </vt:lpstr>
      <vt:lpstr>theory of confidence intervals</vt:lpstr>
      <vt:lpstr>theory of confidence intervals</vt:lpstr>
      <vt:lpstr>Gaussian linear theory d = Gm m = G-gd  standard error propagation [cov m]=G-g [cov d] G-gT   univariate Gaussian distribution has 95% of error within two σ of its mean</vt:lpstr>
      <vt:lpstr>What to do with Gaussian nonlinear theory?  One possibility linearize theory and use standard error propagation  d = g(m)  m-m(p) ≈ G(p) –g [d- g(m(p)) ] [cov m]≈G(p)-g [cov d] G(p)-g</vt:lpstr>
      <vt:lpstr>  disadvantages unknown accuracy and need to compute gradient of theory G(p)    G(p) not computed when using some solution methods   </vt:lpstr>
      <vt:lpstr>alternative confidence intervals with repeat datasets</vt:lpstr>
      <vt:lpstr>Bootstrap Method</vt:lpstr>
      <vt:lpstr>example of resampling</vt:lpstr>
      <vt:lpstr>example of resampling</vt:lpstr>
      <vt:lpstr>example of resampling</vt:lpstr>
      <vt:lpstr>Slide 36</vt:lpstr>
      <vt:lpstr>Slide 37</vt:lpstr>
      <vt:lpstr>Slide 38</vt:lpstr>
      <vt:lpstr>Slide 39</vt:lpstr>
      <vt:lpstr>Slide 40</vt:lpstr>
      <vt:lpstr>Slide 41</vt:lpstr>
      <vt:lpstr>Slide 42</vt:lpstr>
      <vt:lpstr>Slide 43</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Describing Inverse Problems</dc:title>
  <dc:creator>Bill Menke</dc:creator>
  <cp:lastModifiedBy>Bill Menke</cp:lastModifiedBy>
  <cp:revision>692</cp:revision>
  <dcterms:created xsi:type="dcterms:W3CDTF">2011-08-18T12:44:59Z</dcterms:created>
  <dcterms:modified xsi:type="dcterms:W3CDTF">2011-10-31T19:27:28Z</dcterms:modified>
</cp:coreProperties>
</file>