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66" r:id="rId4"/>
    <p:sldId id="331" r:id="rId5"/>
    <p:sldId id="332" r:id="rId6"/>
    <p:sldId id="333" r:id="rId7"/>
    <p:sldId id="334" r:id="rId8"/>
    <p:sldId id="335" r:id="rId9"/>
    <p:sldId id="374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76" r:id="rId25"/>
    <p:sldId id="375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77" r:id="rId35"/>
    <p:sldId id="383" r:id="rId36"/>
    <p:sldId id="391" r:id="rId37"/>
    <p:sldId id="378" r:id="rId38"/>
    <p:sldId id="381" r:id="rId39"/>
    <p:sldId id="379" r:id="rId40"/>
    <p:sldId id="380" r:id="rId41"/>
    <p:sldId id="384" r:id="rId42"/>
    <p:sldId id="386" r:id="rId43"/>
    <p:sldId id="390" r:id="rId44"/>
    <p:sldId id="392" r:id="rId45"/>
    <p:sldId id="393" r:id="rId46"/>
    <p:sldId id="385" r:id="rId47"/>
    <p:sldId id="387" r:id="rId48"/>
    <p:sldId id="388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2" r:id="rId64"/>
    <p:sldId id="373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11" autoAdjust="0"/>
  </p:normalViewPr>
  <p:slideViewPr>
    <p:cSldViewPr>
      <p:cViewPr varScale="1">
        <p:scale>
          <a:sx n="74" d="100"/>
          <a:sy n="74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second of two lectures on factor analysis.</a:t>
            </a:r>
          </a:p>
          <a:p>
            <a:r>
              <a:rPr lang="en-US" baseline="0" dirty="0" smtClean="0"/>
              <a:t>It has two parts,</a:t>
            </a:r>
          </a:p>
          <a:p>
            <a:r>
              <a:rPr lang="en-US" baseline="0" dirty="0" smtClean="0"/>
              <a:t>the first uses a priori information to choose spiky factors, called </a:t>
            </a:r>
            <a:r>
              <a:rPr lang="en-US" baseline="0" dirty="0" err="1" smtClean="0"/>
              <a:t>varimax</a:t>
            </a:r>
            <a:r>
              <a:rPr lang="en-US" baseline="0" dirty="0" smtClean="0"/>
              <a:t> factors</a:t>
            </a:r>
          </a:p>
          <a:p>
            <a:r>
              <a:rPr lang="en-US" baseline="0" dirty="0" smtClean="0"/>
              <a:t>the second uses factor analysis to find the “most important” patterns in spatial-temporal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might ask the class to contribute some ideas.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</a:t>
            </a:r>
            <a:r>
              <a:rPr lang="en-US" baseline="0" dirty="0" smtClean="0"/>
              <a:t> The variance of [1, 1, 1, 1, 1] is zero.  The variance of [1, 0, 0, 0, 0] is greater than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variance of f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baseline="0" dirty="0" smtClean="0"/>
              <a:t>, not </a:t>
            </a:r>
            <a:r>
              <a:rPr lang="en-US" baseline="0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underlying</a:t>
            </a:r>
            <a:r>
              <a:rPr lang="en-US" baseline="0" dirty="0" smtClean="0"/>
              <a:t> notion is that the signs of components of the factor are less important than</a:t>
            </a:r>
          </a:p>
          <a:p>
            <a:r>
              <a:rPr lang="en-US" baseline="0" dirty="0" smtClean="0"/>
              <a:t>the absolute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(top)</a:t>
            </a:r>
            <a:r>
              <a:rPr lang="en-US" baseline="0" dirty="0" smtClean="0"/>
              <a:t> only three elements in this factor</a:t>
            </a:r>
          </a:p>
          <a:p>
            <a:r>
              <a:rPr lang="en-US" baseline="0" dirty="0" smtClean="0"/>
              <a:t>(bottom)  6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(top) six</a:t>
            </a:r>
            <a:r>
              <a:rPr lang="en-US" baseline="0" dirty="0" smtClean="0"/>
              <a:t> elements of equal size, a positive</a:t>
            </a:r>
          </a:p>
          <a:p>
            <a:r>
              <a:rPr lang="en-US" baseline="0" dirty="0" smtClean="0"/>
              <a:t>(bottom) six elements of equal size, but alternating size</a:t>
            </a:r>
          </a:p>
          <a:p>
            <a:r>
              <a:rPr lang="en-US" baseline="0" dirty="0" smtClean="0"/>
              <a:t>have the same spikiness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P factors are being mixed together with</a:t>
            </a:r>
            <a:r>
              <a:rPr lang="en-US" baseline="0" dirty="0" smtClean="0"/>
              <a:t> each other, and not with the M-P factors</a:t>
            </a:r>
          </a:p>
          <a:p>
            <a:r>
              <a:rPr lang="en-US" baseline="0" dirty="0" smtClean="0"/>
              <a:t>with zero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, the value of P </a:t>
            </a:r>
            <a:r>
              <a:rPr lang="en-US" baseline="0" dirty="0" err="1" smtClean="0"/>
              <a:t>doen’t</a:t>
            </a:r>
            <a:r>
              <a:rPr lang="en-US" baseline="0" dirty="0" smtClean="0"/>
              <a:t>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factors,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</a:t>
            </a:r>
            <a:r>
              <a:rPr lang="en-US" baseline="-25000" dirty="0" err="1" smtClean="0"/>
              <a:t>B</a:t>
            </a:r>
            <a:r>
              <a:rPr lang="en-US" baseline="0" dirty="0" smtClean="0"/>
              <a:t>, are rotated in their plane by a angle </a:t>
            </a:r>
            <a:r>
              <a:rPr lang="el-GR" baseline="0" dirty="0" smtClean="0">
                <a:latin typeface="Cambria Math"/>
                <a:ea typeface="Cambria Math"/>
              </a:rPr>
              <a:t>θ</a:t>
            </a:r>
            <a:endParaRPr lang="en-US" baseline="0" dirty="0" smtClean="0">
              <a:latin typeface="Cambria Math"/>
              <a:ea typeface="Cambria Math"/>
            </a:endParaRPr>
          </a:p>
          <a:p>
            <a:r>
              <a:rPr lang="en-US" baseline="0" dirty="0" smtClean="0">
                <a:latin typeface="Cambria Math"/>
                <a:ea typeface="Cambria Math"/>
              </a:rPr>
              <a:t>The angle </a:t>
            </a:r>
            <a:r>
              <a:rPr lang="el-GR" baseline="0" dirty="0" smtClean="0">
                <a:latin typeface="Cambria Math"/>
                <a:ea typeface="Cambria Math"/>
              </a:rPr>
              <a:t>θ</a:t>
            </a:r>
            <a:r>
              <a:rPr lang="en-US" baseline="0" dirty="0" smtClean="0">
                <a:latin typeface="Cambria Math"/>
                <a:ea typeface="Cambria Math"/>
              </a:rPr>
              <a:t> is chosen to maximize the spikiness of the two factors.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standard maximization</a:t>
            </a:r>
            <a:r>
              <a:rPr lang="en-US" baseline="0" dirty="0" smtClean="0"/>
              <a:t> problem. </a:t>
            </a:r>
          </a:p>
          <a:p>
            <a:r>
              <a:rPr lang="en-US" baseline="0" dirty="0" smtClean="0"/>
              <a:t>Take derivative of Phi with respect to theta and set the result to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</a:t>
            </a:r>
            <a:r>
              <a:rPr lang="en-US" baseline="0" dirty="0" smtClean="0"/>
              <a:t> complicated,</a:t>
            </a:r>
          </a:p>
          <a:p>
            <a:r>
              <a:rPr lang="en-US" baseline="0" dirty="0" smtClean="0"/>
              <a:t>but actually,</a:t>
            </a:r>
          </a:p>
          <a:p>
            <a:r>
              <a:rPr lang="en-US" baseline="0" dirty="0" smtClean="0"/>
              <a:t>is trivial </a:t>
            </a:r>
            <a:r>
              <a:rPr lang="en-US" baseline="0" dirty="0" err="1" smtClean="0"/>
              <a:t>tocin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second of two lectures on factor analysis.</a:t>
            </a:r>
          </a:p>
          <a:p>
            <a:r>
              <a:rPr lang="en-US" baseline="0" dirty="0" smtClean="0"/>
              <a:t>It has two parts,</a:t>
            </a:r>
          </a:p>
          <a:p>
            <a:r>
              <a:rPr lang="en-US" baseline="0" dirty="0" smtClean="0"/>
              <a:t>the first uses a priori information to choose spiky factors, called </a:t>
            </a:r>
            <a:r>
              <a:rPr lang="en-US" baseline="0" dirty="0" err="1" smtClean="0"/>
              <a:t>varimax</a:t>
            </a:r>
            <a:r>
              <a:rPr lang="en-US" baseline="0" dirty="0" smtClean="0"/>
              <a:t> factors</a:t>
            </a:r>
          </a:p>
          <a:p>
            <a:r>
              <a:rPr lang="en-US" baseline="0" dirty="0" smtClean="0"/>
              <a:t>the second uses factor analysis to find the “most important” patterns in spatial-temporal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en-US" baseline="0" dirty="0" smtClean="0"/>
              <a:t> is a rotation matrix that rotates only in the plane of factors A and B (3 and 5, as sown above).</a:t>
            </a:r>
          </a:p>
          <a:p>
            <a:r>
              <a:rPr lang="en-US" baseline="0" dirty="0" smtClean="0"/>
              <a:t>M obeys M</a:t>
            </a:r>
            <a:r>
              <a:rPr lang="en-US" baseline="30000" dirty="0" smtClean="0"/>
              <a:t>-1</a:t>
            </a:r>
            <a:r>
              <a:rPr lang="en-US" baseline="0" dirty="0" smtClean="0"/>
              <a:t> = M</a:t>
            </a:r>
            <a:r>
              <a:rPr lang="en-US" baseline="30000" dirty="0" smtClean="0"/>
              <a:t>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overall rotation matrix</a:t>
            </a:r>
            <a:r>
              <a:rPr lang="en-US" baseline="0" dirty="0" smtClean="0"/>
              <a:t> is just the product of the individual ones.</a:t>
            </a:r>
          </a:p>
          <a:p>
            <a:r>
              <a:rPr lang="en-US" baseline="0" dirty="0" smtClean="0"/>
              <a:t>It needs to be ‘accumulated’ during the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UcParenR"/>
            </a:pPr>
            <a:r>
              <a:rPr lang="en-US" dirty="0" err="1" smtClean="0"/>
              <a:t>svd</a:t>
            </a:r>
            <a:r>
              <a:rPr lang="en-US" dirty="0" smtClean="0"/>
              <a:t> factors;</a:t>
            </a:r>
            <a:r>
              <a:rPr lang="en-US" baseline="0" dirty="0" smtClean="0"/>
              <a:t>  B) </a:t>
            </a:r>
            <a:r>
              <a:rPr lang="en-US" baseline="0" dirty="0" err="1" smtClean="0"/>
              <a:t>varimax</a:t>
            </a:r>
            <a:r>
              <a:rPr lang="en-US" baseline="0" dirty="0" smtClean="0"/>
              <a:t> factors.  Note that the latter has few large (black) values.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D33F-FFCB-4FC7-87EF-795DADAF300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UcParenR"/>
            </a:pPr>
            <a:r>
              <a:rPr lang="en-US" dirty="0" err="1" smtClean="0"/>
              <a:t>svd</a:t>
            </a:r>
            <a:r>
              <a:rPr lang="en-US" dirty="0" smtClean="0"/>
              <a:t> factors;</a:t>
            </a:r>
            <a:r>
              <a:rPr lang="en-US" baseline="0" dirty="0" smtClean="0"/>
              <a:t>  B) </a:t>
            </a:r>
            <a:r>
              <a:rPr lang="en-US" baseline="0" dirty="0" err="1" smtClean="0"/>
              <a:t>varimax</a:t>
            </a:r>
            <a:r>
              <a:rPr lang="en-US" baseline="0" dirty="0" smtClean="0"/>
              <a:t> factors.  Note that the latter has few large (black) values.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D33F-FFCB-4FC7-87EF-795DADAF300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UcParenR"/>
            </a:pPr>
            <a:r>
              <a:rPr lang="en-US" dirty="0" err="1" smtClean="0"/>
              <a:t>svd</a:t>
            </a:r>
            <a:r>
              <a:rPr lang="en-US" dirty="0" smtClean="0"/>
              <a:t> factors;</a:t>
            </a:r>
            <a:r>
              <a:rPr lang="en-US" baseline="0" dirty="0" smtClean="0"/>
              <a:t>  B) </a:t>
            </a:r>
            <a:r>
              <a:rPr lang="en-US" baseline="0" dirty="0" err="1" smtClean="0"/>
              <a:t>varimax</a:t>
            </a:r>
            <a:r>
              <a:rPr lang="en-US" baseline="0" dirty="0" smtClean="0"/>
              <a:t> factors.  Note that the latter has few large (black) values.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D33F-FFCB-4FC7-87EF-795DADAF300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important extension of factor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Ordering</a:t>
            </a:r>
            <a:r>
              <a:rPr lang="en-US" baseline="0" dirty="0" smtClean="0"/>
              <a:t> by time is common, but many other types of ordering are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Ordering</a:t>
            </a:r>
            <a:r>
              <a:rPr lang="en-US" baseline="0" dirty="0" smtClean="0"/>
              <a:t> by distance is common, but many other types of ordering are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we use EOF’s simply to classify</a:t>
            </a:r>
            <a:r>
              <a:rPr lang="en-US" baseline="0" dirty="0" smtClean="0"/>
              <a:t> spatial patterns.</a:t>
            </a:r>
          </a:p>
          <a:p>
            <a:r>
              <a:rPr lang="en-US" baseline="0" dirty="0" smtClean="0"/>
              <a:t>How do they differ from one another?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s(x,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is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profile.</a:t>
            </a:r>
          </a:p>
          <a:p>
            <a:r>
              <a:rPr lang="en-US" baseline="0" dirty="0" smtClean="0"/>
              <a:t>It is composed of a sum of p factors f(x).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“Spiky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A possible meaning of “simple”</a:t>
            </a:r>
          </a:p>
          <a:p>
            <a:r>
              <a:rPr lang="en-US" baseline="0" dirty="0" smtClean="0"/>
              <a:t>A factor is simple if it has just a few large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factors are</a:t>
            </a:r>
            <a:r>
              <a:rPr lang="en-US" baseline="0" dirty="0" smtClean="0"/>
              <a:t> functions of position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 are 15 mountain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profiles.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10.9. A set of hypothetical mountain profiles. The variability of shape will be determined using factor analysis. 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 terms of our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standard lingo.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elements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are “elevations at particular spatial positions”.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Each profile is one ROW of the sample matrix S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10.9. A set of hypothetical mountain profiles. The variability of shape will be determined using factor analysis. 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 are 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factors corresponding to the 3 biggest factors.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EOF 1 is the average mountain.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EOF 2 characterizes the most important way the profiles differ from the average,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in this case, by left-right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assymetry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EOF 3 characterizes the second most important way that the mountain profiles differ from the average,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in this case,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by the “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pointiness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” (sharpness) of their summit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10.10. The three largest factors,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(3)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 the representation of the mountain profiles in Figure 10.?.  A) The factor with the largest singular value, 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=38.4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has the shape of the average profile. B) The factor with the second largest singular value, 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=12.7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quantifies the asymmetry of the profiles. C) The factor with the third largest singular value, 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=7.4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quantifies the sharpness of the mountain summits.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 we use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 loadings of the second and third factors to organize the profiles.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10.11. The mountain profiles of Figure 10.?, arranged according to the relative amounts of  factors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contained in each profile’s orthogonal decomposition; that is, by the size of the factor loadings,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i3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synthetic data that contains known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Synthetic data</a:t>
            </a:r>
            <a:r>
              <a:rPr lang="en-US" sz="1200" baseline="0" dirty="0" smtClean="0">
                <a:latin typeface="Wingdings 3" pitchFamily="18" charset="2"/>
                <a:cs typeface="Times New Roman" pitchFamily="18" charset="0"/>
              </a:rPr>
              <a:t>.</a:t>
            </a:r>
            <a:endParaRPr lang="en-US" sz="1200" dirty="0" smtClean="0">
              <a:latin typeface="Wingdings 3" pitchFamily="18" charset="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Wingdings 3" pitchFamily="18" charset="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Wingdings 3" pitchFamily="18" charset="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Fig 10.13. Time sequence of </a:t>
            </a:r>
            <a:r>
              <a:rPr lang="en-US" sz="1200" i="1" dirty="0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N=25</a:t>
            </a: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 images. Each image represents a parameter, such as pressure or temperature, that varies spatially in the </a:t>
            </a:r>
            <a:r>
              <a:rPr lang="en-US" sz="1200" i="1" dirty="0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plane. </a:t>
            </a:r>
            <a:r>
              <a:rPr lang="en-US" sz="1200" i="1" dirty="0" err="1" smtClean="0">
                <a:latin typeface="Wingdings 3" pitchFamily="18" charset="2"/>
                <a:cs typeface="Times New Roman" pitchFamily="18" charset="0"/>
              </a:rPr>
              <a:t>MatLab</a:t>
            </a: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 script gda10_07.</a:t>
            </a:r>
          </a:p>
          <a:p>
            <a:endParaRPr lang="en-US" dirty="0">
              <a:latin typeface="Wingdings 3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Each image is spatial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Sequence of images is spatial, t.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10.13. Time sequence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N=25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images. Each image represents a parameter, such as pressure or temperature, that varies spatially in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plane.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goes this way</a:t>
            </a:r>
            <a:endParaRPr lang="en-US" sz="1200" dirty="0" smtClean="0">
              <a:latin typeface="Wingdings 3" pitchFamily="18" charset="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Wingdings 3" pitchFamily="18" charset="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Wingdings 3" pitchFamily="18" charset="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Fig 10.13. Time sequence of </a:t>
            </a:r>
            <a:r>
              <a:rPr lang="en-US" sz="1200" i="1" dirty="0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N=25</a:t>
            </a: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 images. Each image represents a parameter, such as pressure or temperature, that varies spatially in the </a:t>
            </a:r>
            <a:r>
              <a:rPr lang="en-US" sz="1200" i="1" dirty="0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plane. </a:t>
            </a:r>
            <a:r>
              <a:rPr lang="en-US" sz="1200" i="1" dirty="0" err="1" smtClean="0">
                <a:latin typeface="Wingdings 3" pitchFamily="18" charset="2"/>
                <a:cs typeface="Times New Roman" pitchFamily="18" charset="0"/>
              </a:rPr>
              <a:t>MatLab</a:t>
            </a: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 script gda10_07.</a:t>
            </a:r>
          </a:p>
          <a:p>
            <a:endParaRPr lang="en-US" dirty="0">
              <a:latin typeface="Wingdings 3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 class stare at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How many patterns do they see?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How do they vary with time?</a:t>
            </a:r>
            <a:endParaRPr lang="en-US" sz="1200" dirty="0" smtClean="0">
              <a:latin typeface="Wingdings 3" pitchFamily="18" charset="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Wingdings 3" pitchFamily="18" charset="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Wingdings 3" pitchFamily="18" charset="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Fig 10.13. Time sequence of </a:t>
            </a:r>
            <a:r>
              <a:rPr lang="en-US" sz="1200" i="1" dirty="0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N=25</a:t>
            </a: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 images. Each image represents a parameter, such as pressure or temperature, that varies spatially in the </a:t>
            </a:r>
            <a:r>
              <a:rPr lang="en-US" sz="1200" i="1" dirty="0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Wingdings 3" pitchFamily="18" charset="2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plane. </a:t>
            </a:r>
            <a:r>
              <a:rPr lang="en-US" sz="1200" i="1" dirty="0" err="1" smtClean="0">
                <a:latin typeface="Wingdings 3" pitchFamily="18" charset="2"/>
                <a:cs typeface="Times New Roman" pitchFamily="18" charset="0"/>
              </a:rPr>
              <a:t>MatLab</a:t>
            </a:r>
            <a:r>
              <a:rPr lang="en-US" sz="1200" dirty="0" smtClean="0">
                <a:latin typeface="Wingdings 3" pitchFamily="18" charset="2"/>
                <a:cs typeface="Times New Roman" pitchFamily="18" charset="0"/>
              </a:rPr>
              <a:t> script gda10_07.</a:t>
            </a:r>
          </a:p>
          <a:p>
            <a:endParaRPr lang="en-US" dirty="0">
              <a:latin typeface="Wingdings 3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that SVD determines the subspace</a:t>
            </a:r>
            <a:r>
              <a:rPr lang="en-US" baseline="0" dirty="0" smtClean="0"/>
              <a:t> of numerically important factors,</a:t>
            </a:r>
          </a:p>
          <a:p>
            <a:r>
              <a:rPr lang="en-US" baseline="0" dirty="0" smtClean="0"/>
              <a:t>but the axes in that subspace are arbitrary.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Need to unwrap each image into a vector so as to be able to build a sample matrix 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10.12. A matrix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representing a discrete version of a two dimensional function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=a(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,y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is unfolded row-wise into a  vector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using the rule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k=(i-1)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M+j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Singular values: Only three big ones.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10.14. Singular values, </a:t>
            </a:r>
            <a:r>
              <a:rPr lang="el-GR" sz="1200" dirty="0" smtClean="0">
                <a:latin typeface="Cambria Math"/>
                <a:ea typeface="Cambria Math"/>
                <a:cs typeface="Times New Roman" pitchFamily="18" charset="0"/>
              </a:rPr>
              <a:t>λ</a:t>
            </a:r>
            <a:r>
              <a:rPr lang="en-US" sz="1200" baseline="-25000" dirty="0" err="1" smtClean="0"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, of the image sequence shown in Figure 10.12. Only 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p=3</a:t>
            </a:r>
          </a:p>
          <a:p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singular values have significant amplitudes. 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(Top) the three most-important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spatial patters.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(Bottom) the time dependence of their loadings: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At what time is a particular EOF important?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10.15. (A) First three Empirical Orthogonal Functions (EOFs) of the image sequence shown in Figure 10.12. (B) Corresponding loadings as a function of time,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deal, now apply to real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Equatorial Pacific</a:t>
            </a:r>
            <a:r>
              <a:rPr lang="en-US" baseline="0" dirty="0" smtClean="0"/>
              <a:t> – home of El Nino / Southern </a:t>
            </a:r>
            <a:r>
              <a:rPr lang="en-US" baseline="0" dirty="0" err="1" smtClean="0"/>
              <a:t>Osscilation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 surface temperature for each month of the year.</a:t>
            </a:r>
          </a:p>
          <a:p>
            <a:r>
              <a:rPr lang="en-US" dirty="0" smtClean="0"/>
              <a:t>The complete</a:t>
            </a:r>
            <a:r>
              <a:rPr lang="en-US" baseline="0" dirty="0" smtClean="0"/>
              <a:t> dataset is longer than shown here,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January 1970 to March 2003,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or 399 months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Arrangement</a:t>
            </a:r>
            <a:r>
              <a:rPr lang="en-US" baseline="0" dirty="0" smtClean="0"/>
              <a:t> of the sample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singular values fall off smoothly with</a:t>
            </a:r>
            <a:r>
              <a:rPr lang="en-US" baseline="0" dirty="0" smtClean="0"/>
              <a:t> index.  No clear cutoff.</a:t>
            </a:r>
          </a:p>
          <a:p>
            <a:r>
              <a:rPr lang="en-US" baseline="0" dirty="0" smtClean="0"/>
              <a:t>Typical of real data containing observational noise.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</a:t>
            </a:r>
            <a:r>
              <a:rPr lang="en-US" baseline="0" dirty="0" smtClean="0"/>
              <a:t> arbitrary cut off of 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EOF 1 is the most important pattern.  It has a wide cool band</a:t>
            </a:r>
            <a:r>
              <a:rPr lang="en-US" baseline="0" dirty="0" smtClean="0"/>
              <a:t> running E-W across the equator.</a:t>
            </a:r>
          </a:p>
          <a:p>
            <a:r>
              <a:rPr lang="en-US" baseline="0" dirty="0" smtClean="0"/>
              <a:t>EOF 2 it the second most important.  It has a thin hot band running E-W across the equator.</a:t>
            </a:r>
          </a:p>
          <a:p>
            <a:r>
              <a:rPr lang="en-US" baseline="0" dirty="0" smtClean="0"/>
              <a:t>The EOFs become progressively more and more complicated in spatial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that a priori information plays an important role in choosing “good” factors.</a:t>
            </a:r>
          </a:p>
          <a:p>
            <a:r>
              <a:rPr lang="en-US" dirty="0" smtClean="0"/>
              <a:t>A priori information determines the choice of the</a:t>
            </a:r>
            <a:r>
              <a:rPr lang="en-US" baseline="0" dirty="0" smtClean="0"/>
              <a:t> matrix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Amplitude time series,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of the First 12 EOF’s of the CAC sea surface temperature dataset for the time period January 1970 to March 2003.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i="0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200" i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0" baseline="0" dirty="0" smtClean="0">
                <a:latin typeface="Times New Roman" pitchFamily="18" charset="0"/>
                <a:cs typeface="Times New Roman" pitchFamily="18" charset="0"/>
              </a:rPr>
              <a:t>which give the time-varying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amplitude of the first EOF.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varies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with periods of a few years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Flash back to the EOF plot and point out that 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first EOF is a wide cool band across the equator.</a:t>
            </a:r>
          </a:p>
          <a:p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This is a La Nina pattern, so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i="0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1200" i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functions like a La Nina index. large during La Nina, small during El Nino.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i="0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200" i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0" baseline="0" dirty="0" smtClean="0">
                <a:latin typeface="Times New Roman" pitchFamily="18" charset="0"/>
                <a:cs typeface="Times New Roman" pitchFamily="18" charset="0"/>
              </a:rPr>
              <a:t>which give the time-varying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amplitude of the first EOF.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varies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with periods of a few years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Flash back to the EOF plot and point out that 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first EOF is a wide cool band across the equator.</a:t>
            </a:r>
          </a:p>
          <a:p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This is a La Nina pattern, so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i="0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1200" i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functions like a La Nina index. large during La Nina, small during El Nino.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i="1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200" i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0" baseline="0" dirty="0" smtClean="0">
                <a:latin typeface="Times New Roman" pitchFamily="18" charset="0"/>
                <a:cs typeface="Times New Roman" pitchFamily="18" charset="0"/>
              </a:rPr>
              <a:t>which give the time-varying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amplitude of the 8</a:t>
            </a:r>
            <a:r>
              <a:rPr lang="en-US" sz="1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EOF,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seems to have annual variability.</a:t>
            </a:r>
          </a:p>
          <a:p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Flash back to look at EOF 8.</a:t>
            </a:r>
          </a:p>
          <a:p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 is large in the northeast, small in the southwest, intermediate (near zero) elsewhere.</a:t>
            </a:r>
          </a:p>
          <a:p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pattern flips in sign every 6 months, reflecting the change from northern-summer to northern-winter.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i="1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200" i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0" baseline="0" dirty="0" smtClean="0">
                <a:latin typeface="Times New Roman" pitchFamily="18" charset="0"/>
                <a:cs typeface="Times New Roman" pitchFamily="18" charset="0"/>
              </a:rPr>
              <a:t>which give the time-varying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amplitude of the 8</a:t>
            </a:r>
            <a:r>
              <a:rPr lang="en-US" sz="1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EOF,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seems to have annual variability.</a:t>
            </a:r>
          </a:p>
          <a:p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Flash back to look at EOF 8.</a:t>
            </a:r>
          </a:p>
          <a:p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 is large in the northeast, small in the southwest, intermediate (near zero) elsewhere.</a:t>
            </a:r>
          </a:p>
          <a:p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pattern flips in sign every 6 months, reflecting the change from northern-summer to northern-winter.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few EOFs</a:t>
            </a:r>
            <a:r>
              <a:rPr lang="en-US" baseline="0" dirty="0" smtClean="0"/>
              <a:t> capture most of the variability of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of observational noise, the singular values rarely fall into two distinct groups, one</a:t>
            </a:r>
          </a:p>
          <a:p>
            <a:r>
              <a:rPr lang="en-US" baseline="0" dirty="0" smtClean="0"/>
              <a:t>non-zero and the other zero.  More common is the case where their size diminishes smoothly</a:t>
            </a:r>
          </a:p>
          <a:p>
            <a:r>
              <a:rPr lang="en-US" baseline="0" dirty="0" smtClean="0"/>
              <a:t>with index,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so that one has to make a decision on which ones to include; that is, how accurate</a:t>
            </a:r>
          </a:p>
          <a:p>
            <a:r>
              <a:rPr lang="en-US" baseline="0" dirty="0" smtClean="0"/>
              <a:t>the approximation S</a:t>
            </a:r>
            <a:r>
              <a:rPr lang="en-US" baseline="0" dirty="0" smtClean="0">
                <a:latin typeface="Cambria Math"/>
                <a:ea typeface="Cambria Math"/>
              </a:rPr>
              <a:t>≈</a:t>
            </a:r>
            <a:r>
              <a:rPr lang="en-US" baseline="0" dirty="0" smtClean="0"/>
              <a:t>CF ought to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should flash back to the slide showing the first 12 EOF’s.</a:t>
            </a:r>
          </a:p>
          <a:p>
            <a:r>
              <a:rPr lang="en-US" baseline="0" dirty="0" smtClean="0"/>
              <a:t>Ask the class to describe what is accurate about the approximation, and what is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is, the factor is “spiky”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point here is that each mineral contains just a few chemical elements,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the rock contains many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point here is that each mineral contains just a few chemical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starting to quantify the degree to which a factor contains just a few elements.</a:t>
            </a:r>
          </a:p>
          <a:p>
            <a:r>
              <a:rPr lang="en-US" baseline="0" dirty="0" smtClean="0"/>
              <a:t>“Spiky” is taken as more-or-less synonymous with “containing mostly just a few elements”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FECD-09E3-40DA-A418-CA04FDBB91E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18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Factors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973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spiky factors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factors containing mostly just a few elements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973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quantify spikiness?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variance as a measure of spikiness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48000"/>
            <a:ext cx="688086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modification for factor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667000"/>
            <a:ext cx="673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modification for factor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667000"/>
            <a:ext cx="673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648200" y="35052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77000" y="35052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69581" y="3973286"/>
            <a:ext cx="2517020" cy="1970314"/>
          </a:xfrm>
          <a:custGeom>
            <a:avLst/>
            <a:gdLst>
              <a:gd name="connsiteX0" fmla="*/ 205619 w 1889276"/>
              <a:gd name="connsiteY0" fmla="*/ 0 h 2046514"/>
              <a:gd name="connsiteX1" fmla="*/ 74990 w 1889276"/>
              <a:gd name="connsiteY1" fmla="*/ 841828 h 2046514"/>
              <a:gd name="connsiteX2" fmla="*/ 655562 w 1889276"/>
              <a:gd name="connsiteY2" fmla="*/ 885371 h 2046514"/>
              <a:gd name="connsiteX3" fmla="*/ 1889276 w 1889276"/>
              <a:gd name="connsiteY3" fmla="*/ 2046514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9276" h="2046514">
                <a:moveTo>
                  <a:pt x="205619" y="0"/>
                </a:moveTo>
                <a:cubicBezTo>
                  <a:pt x="102809" y="347133"/>
                  <a:pt x="0" y="694266"/>
                  <a:pt x="74990" y="841828"/>
                </a:cubicBezTo>
                <a:cubicBezTo>
                  <a:pt x="149980" y="989390"/>
                  <a:pt x="353181" y="684590"/>
                  <a:pt x="655562" y="885371"/>
                </a:cubicBezTo>
                <a:cubicBezTo>
                  <a:pt x="957943" y="1086152"/>
                  <a:pt x="1423609" y="1566333"/>
                  <a:pt x="1889276" y="2046514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553200" y="3962400"/>
            <a:ext cx="685800" cy="1981200"/>
          </a:xfrm>
          <a:custGeom>
            <a:avLst/>
            <a:gdLst>
              <a:gd name="connsiteX0" fmla="*/ 205619 w 1889276"/>
              <a:gd name="connsiteY0" fmla="*/ 0 h 2046514"/>
              <a:gd name="connsiteX1" fmla="*/ 74990 w 1889276"/>
              <a:gd name="connsiteY1" fmla="*/ 841828 h 2046514"/>
              <a:gd name="connsiteX2" fmla="*/ 655562 w 1889276"/>
              <a:gd name="connsiteY2" fmla="*/ 885371 h 2046514"/>
              <a:gd name="connsiteX3" fmla="*/ 1889276 w 1889276"/>
              <a:gd name="connsiteY3" fmla="*/ 2046514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9276" h="2046514">
                <a:moveTo>
                  <a:pt x="205619" y="0"/>
                </a:moveTo>
                <a:cubicBezTo>
                  <a:pt x="102809" y="347133"/>
                  <a:pt x="0" y="694266"/>
                  <a:pt x="74990" y="841828"/>
                </a:cubicBezTo>
                <a:cubicBezTo>
                  <a:pt x="149980" y="989390"/>
                  <a:pt x="353181" y="684590"/>
                  <a:pt x="655562" y="885371"/>
                </a:cubicBezTo>
                <a:cubicBezTo>
                  <a:pt x="957943" y="1086152"/>
                  <a:pt x="1423609" y="1566333"/>
                  <a:pt x="1889276" y="2046514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58674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depends on the square, so positive and negative values are treated the same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[1, 0, 1, 0, 1, 0]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much spikier than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[1, 1, 1, 1, 1, 1]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=[1, 1, 1, 1, 1, 1]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just as spiky as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[1, -1, 1, -1, -1, 1]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procedure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spiky factors without changing P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with 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factors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rotate pairs of them in their plane by angle </a:t>
            </a:r>
            <a:r>
              <a:rPr lang="el-GR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maximize the overall spikiness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 noChangeAspect="1"/>
          </p:cNvGrpSpPr>
          <p:nvPr/>
        </p:nvGrpSpPr>
        <p:grpSpPr>
          <a:xfrm>
            <a:off x="533400" y="914400"/>
            <a:ext cx="7754815" cy="4114800"/>
            <a:chOff x="1524000" y="2190571"/>
            <a:chExt cx="3733800" cy="1981200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 rot="-2657873">
              <a:off x="2590800" y="2228671"/>
              <a:ext cx="1981200" cy="1828800"/>
              <a:chOff x="1872" y="1920"/>
              <a:chExt cx="1248" cy="1152"/>
            </a:xfrm>
          </p:grpSpPr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872" y="1920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>
                <a:off x="1872" y="3072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sz="3600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rot="-3872712">
              <a:off x="2120900" y="2266771"/>
              <a:ext cx="1981200" cy="1828800"/>
              <a:chOff x="3360" y="1920"/>
              <a:chExt cx="1248" cy="1152"/>
            </a:xfrm>
          </p:grpSpPr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3360" y="3072"/>
                <a:ext cx="1248" cy="0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sz="3600"/>
              </a:p>
            </p:txBody>
          </p:sp>
        </p:grp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959738" y="2852224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3600" b="1" dirty="0" err="1" smtClean="0">
                  <a:latin typeface="Times New Roman" pitchFamily="18" charset="0"/>
                </a:rPr>
                <a:t>f</a:t>
              </a:r>
              <a:r>
                <a:rPr lang="en-US" sz="3600" baseline="-25000" dirty="0" err="1" smtClean="0">
                  <a:latin typeface="Times New Roman" pitchFamily="18" charset="0"/>
                </a:rPr>
                <a:t>B</a:t>
              </a:r>
              <a:endParaRPr lang="en-US" sz="3600" baseline="30000" dirty="0">
                <a:latin typeface="Times New Roman" pitchFamily="18" charset="0"/>
              </a:endParaRPr>
            </a:p>
          </p:txBody>
        </p:sp>
        <p:sp>
          <p:nvSpPr>
            <p:cNvPr id="26" name="Arc 20"/>
            <p:cNvSpPr>
              <a:spLocks/>
            </p:cNvSpPr>
            <p:nvPr/>
          </p:nvSpPr>
          <p:spPr bwMode="auto">
            <a:xfrm>
              <a:off x="4038600" y="3447871"/>
              <a:ext cx="304800" cy="228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4876800" y="2914471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3600" b="1" dirty="0" err="1" smtClean="0">
                  <a:latin typeface="Times New Roman" pitchFamily="18" charset="0"/>
                </a:rPr>
                <a:t>f</a:t>
              </a:r>
              <a:r>
                <a:rPr lang="en-US" sz="3600" baseline="-25000" dirty="0" err="1" smtClean="0">
                  <a:latin typeface="Times New Roman" pitchFamily="18" charset="0"/>
                </a:rPr>
                <a:t>A</a:t>
              </a:r>
              <a:endParaRPr lang="en-US" sz="3600" baseline="30000" dirty="0">
                <a:latin typeface="Times New Roman" pitchFamily="18" charset="0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1524000" y="3371671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3600" b="1" dirty="0" err="1" smtClean="0">
                  <a:latin typeface="Times New Roman" pitchFamily="18" charset="0"/>
                </a:rPr>
                <a:t>f’</a:t>
              </a:r>
              <a:r>
                <a:rPr lang="en-US" sz="3600" baseline="-25000" dirty="0" err="1" smtClean="0">
                  <a:latin typeface="Times New Roman" pitchFamily="18" charset="0"/>
                </a:rPr>
                <a:t>B</a:t>
              </a:r>
              <a:endParaRPr lang="en-US" sz="3600" baseline="30000" dirty="0">
                <a:latin typeface="Times New Roman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4257666" y="2357256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3600" b="1" dirty="0" err="1" smtClean="0">
                  <a:latin typeface="Times New Roman" pitchFamily="18" charset="0"/>
                </a:rPr>
                <a:t>f’</a:t>
              </a:r>
              <a:r>
                <a:rPr lang="en-US" sz="3600" baseline="-25000" dirty="0" err="1" smtClean="0">
                  <a:latin typeface="Times New Roman" pitchFamily="18" charset="0"/>
                </a:rPr>
                <a:t>A</a:t>
              </a:r>
              <a:endParaRPr lang="en-US" sz="3600" baseline="30000" dirty="0">
                <a:latin typeface="Times New Roman" pitchFamily="18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114800" y="3143071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3600" dirty="0" smtClean="0">
                  <a:latin typeface="Symbol" pitchFamily="18" charset="2"/>
                </a:rPr>
                <a:t>q</a:t>
              </a:r>
              <a:endParaRPr lang="en-US" sz="3600" baseline="30000" dirty="0">
                <a:latin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l-GR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maximizing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81049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9916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18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tedious trig the solution can be shown to be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7" y="1752600"/>
            <a:ext cx="8931443" cy="464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the new factors 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010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 this example A=3 and B=5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267200"/>
            <a:ext cx="150560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5400"/>
            <a:ext cx="8991600" cy="46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one repeats for every pair of factors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then iterates the whole process several times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until the whole set of factors is as spiky as possible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/>
          <p:cNvGrpSpPr>
            <a:grpSpLocks noChangeAspect="1"/>
          </p:cNvGrpSpPr>
          <p:nvPr/>
        </p:nvGrpSpPr>
        <p:grpSpPr>
          <a:xfrm>
            <a:off x="2362200" y="838200"/>
            <a:ext cx="3719346" cy="5404299"/>
            <a:chOff x="1638264" y="1780401"/>
            <a:chExt cx="3719346" cy="2752989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6354" t="23680" r="28646" b="28812"/>
            <a:stretch>
              <a:fillRect/>
            </a:stretch>
          </p:blipFill>
          <p:spPr bwMode="auto">
            <a:xfrm>
              <a:off x="2514600" y="1981200"/>
              <a:ext cx="2743200" cy="224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2525330" y="1780401"/>
              <a:ext cx="1094133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Old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98004" y="1780401"/>
              <a:ext cx="1169259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New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79442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65042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69842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99326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24210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09810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14610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44094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8264" y="2109791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SiO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8264" y="2362653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TiO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38264" y="2647950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Al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38264" y="2914659"/>
              <a:ext cx="1295400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FeO</a:t>
              </a:r>
              <a:r>
                <a:rPr lang="en-US" sz="2400" baseline="-25000" dirty="0" err="1" smtClean="0">
                  <a:latin typeface="Times New Roman" pitchFamily="18" charset="0"/>
                  <a:cs typeface="Times New Roman" pitchFamily="18" charset="0"/>
                </a:rPr>
                <a:t>total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38264" y="3194861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MgO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8264" y="3466326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CaO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38264" y="3724275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Na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8264" y="3994962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04800" y="2286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Atlantic Rock dataset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/>
          <p:cNvGrpSpPr>
            <a:grpSpLocks noChangeAspect="1"/>
          </p:cNvGrpSpPr>
          <p:nvPr/>
        </p:nvGrpSpPr>
        <p:grpSpPr>
          <a:xfrm>
            <a:off x="2362200" y="838200"/>
            <a:ext cx="3719346" cy="5404299"/>
            <a:chOff x="1638264" y="1780401"/>
            <a:chExt cx="3719346" cy="2752989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6354" t="23680" r="28646" b="28812"/>
            <a:stretch>
              <a:fillRect/>
            </a:stretch>
          </p:blipFill>
          <p:spPr bwMode="auto">
            <a:xfrm>
              <a:off x="2514600" y="1981200"/>
              <a:ext cx="2743200" cy="224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2525330" y="1780401"/>
              <a:ext cx="1017933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Old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98004" y="1780401"/>
              <a:ext cx="1093059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New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79442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65042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69842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99326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24210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09810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14610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44094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8264" y="2109791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SiO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8264" y="2362653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TiO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38264" y="2647950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Al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38264" y="2914659"/>
              <a:ext cx="1295400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FeO</a:t>
              </a:r>
              <a:r>
                <a:rPr lang="en-US" sz="2400" baseline="-25000" dirty="0" err="1" smtClean="0">
                  <a:latin typeface="Times New Roman" pitchFamily="18" charset="0"/>
                  <a:cs typeface="Times New Roman" pitchFamily="18" charset="0"/>
                </a:rPr>
                <a:t>total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38264" y="3194861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MgO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8264" y="3466326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CaO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38264" y="3724275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Na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8264" y="3994962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04800" y="2286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Atlantic Rock dataset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14800" y="2236836"/>
            <a:ext cx="5334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799366">
            <a:off x="4359930" y="4280646"/>
            <a:ext cx="2895600" cy="1143001"/>
          </a:xfrm>
          <a:custGeom>
            <a:avLst/>
            <a:gdLst>
              <a:gd name="connsiteX0" fmla="*/ 0 w 663677"/>
              <a:gd name="connsiteY0" fmla="*/ 0 h 184356"/>
              <a:gd name="connsiteX1" fmla="*/ 265471 w 663677"/>
              <a:gd name="connsiteY1" fmla="*/ 14749 h 184356"/>
              <a:gd name="connsiteX2" fmla="*/ 280219 w 663677"/>
              <a:gd name="connsiteY2" fmla="*/ 162233 h 184356"/>
              <a:gd name="connsiteX3" fmla="*/ 663677 w 663677"/>
              <a:gd name="connsiteY3" fmla="*/ 147484 h 18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677" h="184356">
                <a:moveTo>
                  <a:pt x="0" y="0"/>
                </a:moveTo>
                <a:lnTo>
                  <a:pt x="265471" y="14749"/>
                </a:lnTo>
                <a:cubicBezTo>
                  <a:pt x="312174" y="41788"/>
                  <a:pt x="213851" y="140111"/>
                  <a:pt x="280219" y="162233"/>
                </a:cubicBezTo>
                <a:cubicBezTo>
                  <a:pt x="346587" y="184356"/>
                  <a:pt x="505132" y="165920"/>
                  <a:pt x="663677" y="147484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39000" y="5334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so spiky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/>
          <p:cNvGrpSpPr>
            <a:grpSpLocks noChangeAspect="1"/>
          </p:cNvGrpSpPr>
          <p:nvPr/>
        </p:nvGrpSpPr>
        <p:grpSpPr>
          <a:xfrm>
            <a:off x="2362200" y="838200"/>
            <a:ext cx="3886199" cy="5404299"/>
            <a:chOff x="1638264" y="1780401"/>
            <a:chExt cx="3886199" cy="2752989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6354" t="23680" r="28646" b="28812"/>
            <a:stretch>
              <a:fillRect/>
            </a:stretch>
          </p:blipFill>
          <p:spPr bwMode="auto">
            <a:xfrm>
              <a:off x="2514600" y="1981200"/>
              <a:ext cx="2743200" cy="224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2525330" y="1780401"/>
              <a:ext cx="941733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Old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98004" y="1780401"/>
              <a:ext cx="1626459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New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79442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65042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69842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99326" y="4298214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24210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09810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14610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44094" y="4292958"/>
              <a:ext cx="533400" cy="2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8264" y="2109791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SiO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8264" y="2362653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TiO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38264" y="2647950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Al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38264" y="2914659"/>
              <a:ext cx="1295400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FeO</a:t>
              </a:r>
              <a:r>
                <a:rPr lang="en-US" sz="2400" baseline="-25000" dirty="0" err="1" smtClean="0">
                  <a:latin typeface="Times New Roman" pitchFamily="18" charset="0"/>
                  <a:cs typeface="Times New Roman" pitchFamily="18" charset="0"/>
                </a:rPr>
                <a:t>total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38264" y="3194861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MgO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8264" y="3466326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CaO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38264" y="3724275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Na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8264" y="3994962"/>
              <a:ext cx="990608" cy="235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04800" y="2286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Atlantic Rock dataset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10200" y="2423640"/>
            <a:ext cx="5334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29400" y="28566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spiky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965723" y="2760406"/>
            <a:ext cx="663677" cy="516194"/>
          </a:xfrm>
          <a:custGeom>
            <a:avLst/>
            <a:gdLst>
              <a:gd name="connsiteX0" fmla="*/ 0 w 663677"/>
              <a:gd name="connsiteY0" fmla="*/ 0 h 184356"/>
              <a:gd name="connsiteX1" fmla="*/ 265471 w 663677"/>
              <a:gd name="connsiteY1" fmla="*/ 14749 h 184356"/>
              <a:gd name="connsiteX2" fmla="*/ 280219 w 663677"/>
              <a:gd name="connsiteY2" fmla="*/ 162233 h 184356"/>
              <a:gd name="connsiteX3" fmla="*/ 663677 w 663677"/>
              <a:gd name="connsiteY3" fmla="*/ 147484 h 18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677" h="184356">
                <a:moveTo>
                  <a:pt x="0" y="0"/>
                </a:moveTo>
                <a:lnTo>
                  <a:pt x="265471" y="14749"/>
                </a:lnTo>
                <a:cubicBezTo>
                  <a:pt x="312174" y="41788"/>
                  <a:pt x="213851" y="140111"/>
                  <a:pt x="280219" y="162233"/>
                </a:cubicBezTo>
                <a:cubicBezTo>
                  <a:pt x="346587" y="184356"/>
                  <a:pt x="505132" y="165920"/>
                  <a:pt x="663677" y="147484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6400"/>
            <a:ext cx="9144000" cy="3352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2: Empirical Orthogonal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row number in the sample matrix could be meaningful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91440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samples collected at a succession of times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6576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152400" y="3886200"/>
            <a:ext cx="914400" cy="1143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198043" y="409818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 number in the sample matrix could be meaningful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9144000" cy="762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concentration of the same chemical element at a sequence of positions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6576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 rot="16200000">
            <a:off x="4610100" y="2171700"/>
            <a:ext cx="914400" cy="25146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3124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distance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CF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becomes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5943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5240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Choose Factors Satisfying A Priori Information of Spikiness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4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varimax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 factors)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Use Factor Analysis to Detect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Patterns in data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(EOF’s)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CF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becomes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5943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>
            <a:off x="1981200" y="3200400"/>
            <a:ext cx="529771" cy="1328057"/>
          </a:xfrm>
          <a:custGeom>
            <a:avLst/>
            <a:gdLst>
              <a:gd name="connsiteX0" fmla="*/ 0 w 1291771"/>
              <a:gd name="connsiteY0" fmla="*/ 12095 h 1303866"/>
              <a:gd name="connsiteX1" fmla="*/ 798286 w 1291771"/>
              <a:gd name="connsiteY1" fmla="*/ 215295 h 1303866"/>
              <a:gd name="connsiteX2" fmla="*/ 1291771 w 1291771"/>
              <a:gd name="connsiteY2" fmla="*/ 1303866 h 13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71" h="1303866">
                <a:moveTo>
                  <a:pt x="0" y="12095"/>
                </a:moveTo>
                <a:cubicBezTo>
                  <a:pt x="291495" y="6047"/>
                  <a:pt x="582991" y="0"/>
                  <a:pt x="798286" y="215295"/>
                </a:cubicBezTo>
                <a:cubicBezTo>
                  <a:pt x="1013581" y="430590"/>
                  <a:pt x="1152676" y="867228"/>
                  <a:pt x="1291771" y="130386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distance dependence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3120570" y="3124200"/>
            <a:ext cx="918029" cy="1404257"/>
          </a:xfrm>
          <a:custGeom>
            <a:avLst/>
            <a:gdLst>
              <a:gd name="connsiteX0" fmla="*/ 0 w 1291771"/>
              <a:gd name="connsiteY0" fmla="*/ 12095 h 1303866"/>
              <a:gd name="connsiteX1" fmla="*/ 798286 w 1291771"/>
              <a:gd name="connsiteY1" fmla="*/ 215295 h 1303866"/>
              <a:gd name="connsiteX2" fmla="*/ 1291771 w 1291771"/>
              <a:gd name="connsiteY2" fmla="*/ 1303866 h 13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71" h="1303866">
                <a:moveTo>
                  <a:pt x="0" y="12095"/>
                </a:moveTo>
                <a:cubicBezTo>
                  <a:pt x="291495" y="6047"/>
                  <a:pt x="582991" y="0"/>
                  <a:pt x="798286" y="215295"/>
                </a:cubicBezTo>
                <a:cubicBezTo>
                  <a:pt x="1013581" y="430590"/>
                  <a:pt x="1152676" y="867228"/>
                  <a:pt x="1291771" y="130386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2895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dependence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CF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becomes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5943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>
            <a:off x="2895600" y="3276600"/>
            <a:ext cx="2129971" cy="1251857"/>
          </a:xfrm>
          <a:custGeom>
            <a:avLst/>
            <a:gdLst>
              <a:gd name="connsiteX0" fmla="*/ 0 w 1291771"/>
              <a:gd name="connsiteY0" fmla="*/ 12095 h 1303866"/>
              <a:gd name="connsiteX1" fmla="*/ 798286 w 1291771"/>
              <a:gd name="connsiteY1" fmla="*/ 215295 h 1303866"/>
              <a:gd name="connsiteX2" fmla="*/ 1291771 w 1291771"/>
              <a:gd name="connsiteY2" fmla="*/ 1303866 h 13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71" h="1303866">
                <a:moveTo>
                  <a:pt x="0" y="12095"/>
                </a:moveTo>
                <a:cubicBezTo>
                  <a:pt x="291495" y="6047"/>
                  <a:pt x="582991" y="0"/>
                  <a:pt x="798286" y="215295"/>
                </a:cubicBezTo>
                <a:cubicBezTo>
                  <a:pt x="1013581" y="430590"/>
                  <a:pt x="1152676" y="867228"/>
                  <a:pt x="1291771" y="130386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5908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 loading: a temporal pattern of variability of the corresponding factor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6248400" y="1981200"/>
            <a:ext cx="533400" cy="2471057"/>
          </a:xfrm>
          <a:custGeom>
            <a:avLst/>
            <a:gdLst>
              <a:gd name="connsiteX0" fmla="*/ 0 w 1291771"/>
              <a:gd name="connsiteY0" fmla="*/ 12095 h 1303866"/>
              <a:gd name="connsiteX1" fmla="*/ 798286 w 1291771"/>
              <a:gd name="connsiteY1" fmla="*/ 215295 h 1303866"/>
              <a:gd name="connsiteX2" fmla="*/ 1291771 w 1291771"/>
              <a:gd name="connsiteY2" fmla="*/ 1303866 h 13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71" h="1303866">
                <a:moveTo>
                  <a:pt x="0" y="12095"/>
                </a:moveTo>
                <a:cubicBezTo>
                  <a:pt x="291495" y="6047"/>
                  <a:pt x="582991" y="0"/>
                  <a:pt x="798286" y="215295"/>
                </a:cubicBezTo>
                <a:cubicBezTo>
                  <a:pt x="1013581" y="430590"/>
                  <a:pt x="1152676" y="867228"/>
                  <a:pt x="1291771" y="130386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10668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 factor: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spatial pattern of variability of the element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CF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becomes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5943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 flipH="1">
            <a:off x="4419600" y="3124201"/>
            <a:ext cx="533400" cy="685800"/>
          </a:xfrm>
          <a:custGeom>
            <a:avLst/>
            <a:gdLst>
              <a:gd name="connsiteX0" fmla="*/ 0 w 1291771"/>
              <a:gd name="connsiteY0" fmla="*/ 12095 h 1303866"/>
              <a:gd name="connsiteX1" fmla="*/ 798286 w 1291771"/>
              <a:gd name="connsiteY1" fmla="*/ 215295 h 1303866"/>
              <a:gd name="connsiteX2" fmla="*/ 1291771 w 1291771"/>
              <a:gd name="connsiteY2" fmla="*/ 1303866 h 13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71" h="1303866">
                <a:moveTo>
                  <a:pt x="0" y="12095"/>
                </a:moveTo>
                <a:cubicBezTo>
                  <a:pt x="291495" y="6047"/>
                  <a:pt x="582991" y="0"/>
                  <a:pt x="798286" y="215295"/>
                </a:cubicBezTo>
                <a:cubicBezTo>
                  <a:pt x="1013581" y="430590"/>
                  <a:pt x="1152676" y="867228"/>
                  <a:pt x="1291771" y="130386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2514600"/>
            <a:ext cx="205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are P patterns and they are sorted into order of importance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3886200"/>
            <a:ext cx="457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CF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becomes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5943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 rot="7132192" flipH="1">
            <a:off x="7096553" y="3866214"/>
            <a:ext cx="533400" cy="685800"/>
          </a:xfrm>
          <a:custGeom>
            <a:avLst/>
            <a:gdLst>
              <a:gd name="connsiteX0" fmla="*/ 0 w 1291771"/>
              <a:gd name="connsiteY0" fmla="*/ 12095 h 1303866"/>
              <a:gd name="connsiteX1" fmla="*/ 798286 w 1291771"/>
              <a:gd name="connsiteY1" fmla="*/ 215295 h 1303866"/>
              <a:gd name="connsiteX2" fmla="*/ 1291771 w 1291771"/>
              <a:gd name="connsiteY2" fmla="*/ 1303866 h 13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71" h="1303866">
                <a:moveTo>
                  <a:pt x="0" y="12095"/>
                </a:moveTo>
                <a:cubicBezTo>
                  <a:pt x="291495" y="6047"/>
                  <a:pt x="582991" y="0"/>
                  <a:pt x="798286" y="215295"/>
                </a:cubicBezTo>
                <a:cubicBezTo>
                  <a:pt x="1013581" y="430590"/>
                  <a:pt x="1152676" y="867228"/>
                  <a:pt x="1291771" y="1303866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0" y="2667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factors now called EOF’s (empirical orthogonal functions)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4191000"/>
            <a:ext cx="14478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229600" cy="2209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hypothetical mountain profiles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most important spatial patterns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characterize mountain profiles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problem has space but not time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229600" cy="220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) = </a:t>
            </a:r>
            <a:r>
              <a:rPr lang="el-GR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k=1</a:t>
            </a:r>
            <a:r>
              <a:rPr lang="en-US" i="1" baseline="5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ki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f 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(k)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problem has space but not time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229600" cy="220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) = </a:t>
            </a:r>
            <a:r>
              <a:rPr lang="el-GR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k=1</a:t>
            </a:r>
            <a:r>
              <a:rPr lang="en-US" i="1" baseline="5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ki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f 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(k)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reeform 3"/>
          <p:cNvSpPr/>
          <p:nvPr/>
        </p:nvSpPr>
        <p:spPr>
          <a:xfrm rot="16200000" flipH="1">
            <a:off x="5867400" y="3886200"/>
            <a:ext cx="533400" cy="685800"/>
          </a:xfrm>
          <a:custGeom>
            <a:avLst/>
            <a:gdLst>
              <a:gd name="connsiteX0" fmla="*/ 0 w 1291771"/>
              <a:gd name="connsiteY0" fmla="*/ 12095 h 1303866"/>
              <a:gd name="connsiteX1" fmla="*/ 798286 w 1291771"/>
              <a:gd name="connsiteY1" fmla="*/ 215295 h 1303866"/>
              <a:gd name="connsiteX2" fmla="*/ 1291771 w 1291771"/>
              <a:gd name="connsiteY2" fmla="*/ 1303866 h 13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71" h="1303866">
                <a:moveTo>
                  <a:pt x="0" y="12095"/>
                </a:moveTo>
                <a:cubicBezTo>
                  <a:pt x="291495" y="6047"/>
                  <a:pt x="582991" y="0"/>
                  <a:pt x="798286" y="215295"/>
                </a:cubicBezTo>
                <a:cubicBezTo>
                  <a:pt x="1013581" y="430590"/>
                  <a:pt x="1152676" y="867228"/>
                  <a:pt x="1291771" y="1303866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45720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factors are spatial patterns that add together to make mountain profiles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7391" t="6274" r="5652" b="7625"/>
          <a:stretch>
            <a:fillRect/>
          </a:stretch>
        </p:blipFill>
        <p:spPr bwMode="auto">
          <a:xfrm>
            <a:off x="1447800" y="228600"/>
            <a:ext cx="5638801" cy="628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7391" t="6274" r="5652" b="7625"/>
          <a:stretch>
            <a:fillRect/>
          </a:stretch>
        </p:blipFill>
        <p:spPr bwMode="auto">
          <a:xfrm>
            <a:off x="1447800" y="228600"/>
            <a:ext cx="5638801" cy="628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 rot="7132192">
            <a:off x="1670504" y="1006821"/>
            <a:ext cx="688559" cy="219153"/>
          </a:xfrm>
          <a:custGeom>
            <a:avLst/>
            <a:gdLst>
              <a:gd name="connsiteX0" fmla="*/ 0 w 1291771"/>
              <a:gd name="connsiteY0" fmla="*/ 12095 h 1303866"/>
              <a:gd name="connsiteX1" fmla="*/ 798286 w 1291771"/>
              <a:gd name="connsiteY1" fmla="*/ 215295 h 1303866"/>
              <a:gd name="connsiteX2" fmla="*/ 1291771 w 1291771"/>
              <a:gd name="connsiteY2" fmla="*/ 1303866 h 13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71" h="1303866">
                <a:moveTo>
                  <a:pt x="0" y="12095"/>
                </a:moveTo>
                <a:cubicBezTo>
                  <a:pt x="291495" y="6047"/>
                  <a:pt x="582991" y="0"/>
                  <a:pt x="798286" y="215295"/>
                </a:cubicBezTo>
                <a:cubicBezTo>
                  <a:pt x="1013581" y="430590"/>
                  <a:pt x="1152676" y="867228"/>
                  <a:pt x="1291771" y="1303866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984" y="1133172"/>
            <a:ext cx="182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elements: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elevations ordered by distance along profile</a:t>
            </a:r>
          </a:p>
        </p:txBody>
      </p:sp>
      <p:sp>
        <p:nvSpPr>
          <p:cNvPr id="5" name="Oval 4"/>
          <p:cNvSpPr/>
          <p:nvPr/>
        </p:nvSpPr>
        <p:spPr>
          <a:xfrm>
            <a:off x="2195052" y="65630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0" y="1752600"/>
            <a:ext cx="8826796" cy="2784787"/>
            <a:chOff x="1832448" y="1516867"/>
            <a:chExt cx="5192233" cy="163811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11320" r="8176" b="11137"/>
            <a:stretch>
              <a:fillRect/>
            </a:stretch>
          </p:blipFill>
          <p:spPr bwMode="auto">
            <a:xfrm>
              <a:off x="2133600" y="1803737"/>
              <a:ext cx="4876800" cy="1168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5686425" y="1516867"/>
              <a:ext cx="94214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EOF 3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0974" y="1516867"/>
              <a:ext cx="10687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EOF 2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516867"/>
              <a:ext cx="102562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EOF 1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338383" y="1866894"/>
              <a:ext cx="1276350" cy="890587"/>
            </a:xfrm>
            <a:custGeom>
              <a:avLst/>
              <a:gdLst>
                <a:gd name="connsiteX0" fmla="*/ 0 w 1276350"/>
                <a:gd name="connsiteY0" fmla="*/ 0 h 895350"/>
                <a:gd name="connsiteX1" fmla="*/ 0 w 1276350"/>
                <a:gd name="connsiteY1" fmla="*/ 890587 h 895350"/>
                <a:gd name="connsiteX2" fmla="*/ 1276350 w 1276350"/>
                <a:gd name="connsiteY2" fmla="*/ 895350 h 895350"/>
                <a:gd name="connsiteX0" fmla="*/ 0 w 1276350"/>
                <a:gd name="connsiteY0" fmla="*/ 0 h 890587"/>
                <a:gd name="connsiteX1" fmla="*/ 0 w 1276350"/>
                <a:gd name="connsiteY1" fmla="*/ 890587 h 890587"/>
                <a:gd name="connsiteX2" fmla="*/ 1276350 w 1276350"/>
                <a:gd name="connsiteY2" fmla="*/ 885825 h 890587"/>
                <a:gd name="connsiteX0" fmla="*/ 0 w 1276350"/>
                <a:gd name="connsiteY0" fmla="*/ 0 h 900112"/>
                <a:gd name="connsiteX1" fmla="*/ 0 w 1276350"/>
                <a:gd name="connsiteY1" fmla="*/ 890587 h 900112"/>
                <a:gd name="connsiteX2" fmla="*/ 1276350 w 1276350"/>
                <a:gd name="connsiteY2" fmla="*/ 900112 h 900112"/>
                <a:gd name="connsiteX0" fmla="*/ 0 w 1276350"/>
                <a:gd name="connsiteY0" fmla="*/ 0 h 890587"/>
                <a:gd name="connsiteX1" fmla="*/ 0 w 1276350"/>
                <a:gd name="connsiteY1" fmla="*/ 890587 h 890587"/>
                <a:gd name="connsiteX2" fmla="*/ 1276350 w 1276350"/>
                <a:gd name="connsiteY2" fmla="*/ 890587 h 89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6350" h="890587">
                  <a:moveTo>
                    <a:pt x="0" y="0"/>
                  </a:moveTo>
                  <a:lnTo>
                    <a:pt x="0" y="890587"/>
                  </a:lnTo>
                  <a:lnTo>
                    <a:pt x="1276350" y="890587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048124" y="1866904"/>
              <a:ext cx="1276350" cy="890587"/>
            </a:xfrm>
            <a:custGeom>
              <a:avLst/>
              <a:gdLst>
                <a:gd name="connsiteX0" fmla="*/ 0 w 1276350"/>
                <a:gd name="connsiteY0" fmla="*/ 0 h 895350"/>
                <a:gd name="connsiteX1" fmla="*/ 0 w 1276350"/>
                <a:gd name="connsiteY1" fmla="*/ 890587 h 895350"/>
                <a:gd name="connsiteX2" fmla="*/ 1276350 w 1276350"/>
                <a:gd name="connsiteY2" fmla="*/ 895350 h 895350"/>
                <a:gd name="connsiteX0" fmla="*/ 0 w 1276350"/>
                <a:gd name="connsiteY0" fmla="*/ 0 h 890587"/>
                <a:gd name="connsiteX1" fmla="*/ 0 w 1276350"/>
                <a:gd name="connsiteY1" fmla="*/ 890587 h 890587"/>
                <a:gd name="connsiteX2" fmla="*/ 1276350 w 1276350"/>
                <a:gd name="connsiteY2" fmla="*/ 885825 h 890587"/>
                <a:gd name="connsiteX0" fmla="*/ 0 w 1276350"/>
                <a:gd name="connsiteY0" fmla="*/ 0 h 900112"/>
                <a:gd name="connsiteX1" fmla="*/ 0 w 1276350"/>
                <a:gd name="connsiteY1" fmla="*/ 890587 h 900112"/>
                <a:gd name="connsiteX2" fmla="*/ 1276350 w 1276350"/>
                <a:gd name="connsiteY2" fmla="*/ 900112 h 900112"/>
                <a:gd name="connsiteX0" fmla="*/ 0 w 1276350"/>
                <a:gd name="connsiteY0" fmla="*/ 0 h 890587"/>
                <a:gd name="connsiteX1" fmla="*/ 0 w 1276350"/>
                <a:gd name="connsiteY1" fmla="*/ 890587 h 890587"/>
                <a:gd name="connsiteX2" fmla="*/ 1276350 w 1276350"/>
                <a:gd name="connsiteY2" fmla="*/ 890587 h 89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6350" h="890587">
                  <a:moveTo>
                    <a:pt x="0" y="0"/>
                  </a:moveTo>
                  <a:lnTo>
                    <a:pt x="0" y="890587"/>
                  </a:lnTo>
                  <a:lnTo>
                    <a:pt x="1276350" y="890587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48331" y="1862133"/>
              <a:ext cx="1276350" cy="890587"/>
            </a:xfrm>
            <a:custGeom>
              <a:avLst/>
              <a:gdLst>
                <a:gd name="connsiteX0" fmla="*/ 0 w 1276350"/>
                <a:gd name="connsiteY0" fmla="*/ 0 h 895350"/>
                <a:gd name="connsiteX1" fmla="*/ 0 w 1276350"/>
                <a:gd name="connsiteY1" fmla="*/ 890587 h 895350"/>
                <a:gd name="connsiteX2" fmla="*/ 1276350 w 1276350"/>
                <a:gd name="connsiteY2" fmla="*/ 895350 h 895350"/>
                <a:gd name="connsiteX0" fmla="*/ 0 w 1276350"/>
                <a:gd name="connsiteY0" fmla="*/ 0 h 890587"/>
                <a:gd name="connsiteX1" fmla="*/ 0 w 1276350"/>
                <a:gd name="connsiteY1" fmla="*/ 890587 h 890587"/>
                <a:gd name="connsiteX2" fmla="*/ 1276350 w 1276350"/>
                <a:gd name="connsiteY2" fmla="*/ 885825 h 890587"/>
                <a:gd name="connsiteX0" fmla="*/ 0 w 1276350"/>
                <a:gd name="connsiteY0" fmla="*/ 0 h 900112"/>
                <a:gd name="connsiteX1" fmla="*/ 0 w 1276350"/>
                <a:gd name="connsiteY1" fmla="*/ 890587 h 900112"/>
                <a:gd name="connsiteX2" fmla="*/ 1276350 w 1276350"/>
                <a:gd name="connsiteY2" fmla="*/ 900112 h 900112"/>
                <a:gd name="connsiteX0" fmla="*/ 0 w 1276350"/>
                <a:gd name="connsiteY0" fmla="*/ 0 h 890587"/>
                <a:gd name="connsiteX1" fmla="*/ 0 w 1276350"/>
                <a:gd name="connsiteY1" fmla="*/ 890587 h 890587"/>
                <a:gd name="connsiteX2" fmla="*/ 1276350 w 1276350"/>
                <a:gd name="connsiteY2" fmla="*/ 890587 h 89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6350" h="890587">
                  <a:moveTo>
                    <a:pt x="0" y="0"/>
                  </a:moveTo>
                  <a:lnTo>
                    <a:pt x="0" y="890587"/>
                  </a:lnTo>
                  <a:lnTo>
                    <a:pt x="1276350" y="890587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20574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10185" y="2138355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3149" y="2847201"/>
              <a:ext cx="120967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index, </a:t>
              </a:r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43354" y="2847201"/>
              <a:ext cx="120967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index, </a:t>
              </a:r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43585" y="2838444"/>
              <a:ext cx="120967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index, </a:t>
              </a:r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757736" y="2174285"/>
              <a:ext cx="4572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i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aseline="30000" dirty="0" smtClean="0">
                  <a:latin typeface="Times New Roman" pitchFamily="18" charset="0"/>
                  <a:cs typeface="Times New Roman" pitchFamily="18" charset="0"/>
                </a:rPr>
                <a:t>(1)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3550677" y="2129461"/>
              <a:ext cx="4572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i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aseline="30000" dirty="0" smtClean="0">
                  <a:latin typeface="Times New Roman" pitchFamily="18" charset="0"/>
                  <a:cs typeface="Times New Roman" pitchFamily="18" charset="0"/>
                </a:rPr>
                <a:t>(2)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5253972" y="2129461"/>
              <a:ext cx="4572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i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aseline="30000" dirty="0" smtClean="0">
                  <a:latin typeface="Times New Roman" pitchFamily="18" charset="0"/>
                  <a:cs typeface="Times New Roman" pitchFamily="18" charset="0"/>
                </a:rPr>
                <a:t>(3)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14400" y="1066800"/>
            <a:ext cx="1743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Cambria Math"/>
                <a:ea typeface="Cambria Math"/>
                <a:cs typeface="Times New Roman" pitchFamily="18" charset="0"/>
              </a:rPr>
              <a:t>λ</a:t>
            </a:r>
            <a:r>
              <a:rPr lang="en-US" sz="2800" baseline="-25000" dirty="0" smtClean="0">
                <a:latin typeface="Cambria Math"/>
                <a:ea typeface="Cambria Math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38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0438" y="1066800"/>
            <a:ext cx="1743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Cambria Math"/>
                <a:ea typeface="Cambria Math"/>
                <a:cs typeface="Times New Roman" pitchFamily="18" charset="0"/>
              </a:rPr>
              <a:t>λ</a:t>
            </a:r>
            <a:r>
              <a:rPr lang="en-US" sz="2800" baseline="-25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13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86038" y="1066800"/>
            <a:ext cx="1743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Cambria Math"/>
                <a:ea typeface="Cambria Math"/>
                <a:cs typeface="Times New Roman" pitchFamily="18" charset="0"/>
              </a:rPr>
              <a:t>λ</a:t>
            </a:r>
            <a:r>
              <a:rPr lang="en-US" sz="2800" baseline="-25000" dirty="0" smtClean="0">
                <a:latin typeface="Cambria Math"/>
                <a:ea typeface="Cambria Math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7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1: Creating Spiky Factors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mountain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9689" t="3604" r="7081" b="5204"/>
          <a:stretch>
            <a:fillRect/>
          </a:stretch>
        </p:blipFill>
        <p:spPr>
          <a:xfrm>
            <a:off x="1007808" y="533400"/>
            <a:ext cx="7103181" cy="5364498"/>
          </a:xfrm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49146" y="597312"/>
            <a:ext cx="7593761" cy="5718814"/>
            <a:chOff x="2072966" y="1733555"/>
            <a:chExt cx="4746100" cy="3574259"/>
          </a:xfrm>
        </p:grpSpPr>
        <p:sp>
          <p:nvSpPr>
            <p:cNvPr id="6" name="TextBox 5"/>
            <p:cNvSpPr txBox="1"/>
            <p:nvPr/>
          </p:nvSpPr>
          <p:spPr>
            <a:xfrm>
              <a:off x="2607366" y="4980801"/>
              <a:ext cx="4124739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factor loading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, C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i2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674371" y="3161135"/>
              <a:ext cx="3124202" cy="32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factor loading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, C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i3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604253" y="1733555"/>
              <a:ext cx="4214813" cy="3100388"/>
            </a:xfrm>
            <a:custGeom>
              <a:avLst/>
              <a:gdLst>
                <a:gd name="connsiteX0" fmla="*/ 0 w 4219575"/>
                <a:gd name="connsiteY0" fmla="*/ 0 h 3086100"/>
                <a:gd name="connsiteX1" fmla="*/ 9525 w 4219575"/>
                <a:gd name="connsiteY1" fmla="*/ 3076575 h 3086100"/>
                <a:gd name="connsiteX2" fmla="*/ 4219575 w 4219575"/>
                <a:gd name="connsiteY2" fmla="*/ 3086100 h 3086100"/>
                <a:gd name="connsiteX0" fmla="*/ 0 w 4214813"/>
                <a:gd name="connsiteY0" fmla="*/ 0 h 3100388"/>
                <a:gd name="connsiteX1" fmla="*/ 4763 w 4214813"/>
                <a:gd name="connsiteY1" fmla="*/ 3090863 h 3100388"/>
                <a:gd name="connsiteX2" fmla="*/ 4214813 w 4214813"/>
                <a:gd name="connsiteY2" fmla="*/ 3100388 h 310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14813" h="3100388">
                  <a:moveTo>
                    <a:pt x="0" y="0"/>
                  </a:moveTo>
                  <a:cubicBezTo>
                    <a:pt x="1588" y="1030288"/>
                    <a:pt x="3175" y="2060575"/>
                    <a:pt x="4763" y="3090863"/>
                  </a:cubicBezTo>
                  <a:lnTo>
                    <a:pt x="4214813" y="3100388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29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spatial-temporal patterns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(synthetic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1905" t="5797" r="8543" b="7246"/>
          <a:stretch>
            <a:fillRect/>
          </a:stretch>
        </p:blipFill>
        <p:spPr bwMode="auto">
          <a:xfrm>
            <a:off x="2108078" y="763792"/>
            <a:ext cx="6654922" cy="60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7592" y="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1905" t="5797" r="8543" b="7246"/>
          <a:stretch>
            <a:fillRect/>
          </a:stretch>
        </p:blipFill>
        <p:spPr bwMode="auto">
          <a:xfrm>
            <a:off x="2108078" y="763792"/>
            <a:ext cx="6654922" cy="60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7592" y="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533400"/>
            <a:ext cx="1828800" cy="165258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1905000" cy="2286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spatial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pattern at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single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7" name="Freeform 6"/>
          <p:cNvSpPr/>
          <p:nvPr/>
        </p:nvSpPr>
        <p:spPr>
          <a:xfrm>
            <a:off x="958645" y="1435510"/>
            <a:ext cx="793955" cy="275303"/>
          </a:xfrm>
          <a:custGeom>
            <a:avLst/>
            <a:gdLst>
              <a:gd name="connsiteX0" fmla="*/ 0 w 899652"/>
              <a:gd name="connsiteY0" fmla="*/ 275303 h 275303"/>
              <a:gd name="connsiteX1" fmla="*/ 412955 w 899652"/>
              <a:gd name="connsiteY1" fmla="*/ 9832 h 275303"/>
              <a:gd name="connsiteX2" fmla="*/ 412955 w 899652"/>
              <a:gd name="connsiteY2" fmla="*/ 216309 h 275303"/>
              <a:gd name="connsiteX3" fmla="*/ 899652 w 899652"/>
              <a:gd name="connsiteY3" fmla="*/ 98322 h 27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652" h="275303">
                <a:moveTo>
                  <a:pt x="0" y="275303"/>
                </a:moveTo>
                <a:cubicBezTo>
                  <a:pt x="172064" y="147483"/>
                  <a:pt x="344129" y="19664"/>
                  <a:pt x="412955" y="9832"/>
                </a:cubicBezTo>
                <a:cubicBezTo>
                  <a:pt x="481781" y="0"/>
                  <a:pt x="331839" y="201561"/>
                  <a:pt x="412955" y="216309"/>
                </a:cubicBezTo>
                <a:cubicBezTo>
                  <a:pt x="494071" y="231057"/>
                  <a:pt x="696861" y="164689"/>
                  <a:pt x="899652" y="9832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V="1">
            <a:off x="2200275" y="885824"/>
            <a:ext cx="1204913" cy="981075"/>
          </a:xfrm>
          <a:custGeom>
            <a:avLst/>
            <a:gdLst>
              <a:gd name="connsiteX0" fmla="*/ 0 w 737419"/>
              <a:gd name="connsiteY0" fmla="*/ 0 h 811161"/>
              <a:gd name="connsiteX1" fmla="*/ 0 w 737419"/>
              <a:gd name="connsiteY1" fmla="*/ 796413 h 811161"/>
              <a:gd name="connsiteX2" fmla="*/ 737419 w 737419"/>
              <a:gd name="connsiteY2" fmla="*/ 811161 h 811161"/>
              <a:gd name="connsiteX0" fmla="*/ 0 w 730045"/>
              <a:gd name="connsiteY0" fmla="*/ 0 h 801329"/>
              <a:gd name="connsiteX1" fmla="*/ 0 w 730045"/>
              <a:gd name="connsiteY1" fmla="*/ 796413 h 801329"/>
              <a:gd name="connsiteX2" fmla="*/ 730045 w 730045"/>
              <a:gd name="connsiteY2" fmla="*/ 801329 h 801329"/>
              <a:gd name="connsiteX0" fmla="*/ 0 w 744333"/>
              <a:gd name="connsiteY0" fmla="*/ 0 h 796413"/>
              <a:gd name="connsiteX1" fmla="*/ 0 w 744333"/>
              <a:gd name="connsiteY1" fmla="*/ 796413 h 796413"/>
              <a:gd name="connsiteX2" fmla="*/ 744333 w 744333"/>
              <a:gd name="connsiteY2" fmla="*/ 791804 h 796413"/>
              <a:gd name="connsiteX0" fmla="*/ 0 w 744333"/>
              <a:gd name="connsiteY0" fmla="*/ 0 h 796566"/>
              <a:gd name="connsiteX1" fmla="*/ 0 w 744333"/>
              <a:gd name="connsiteY1" fmla="*/ 796413 h 796566"/>
              <a:gd name="connsiteX2" fmla="*/ 744333 w 744333"/>
              <a:gd name="connsiteY2" fmla="*/ 796566 h 79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333" h="796566">
                <a:moveTo>
                  <a:pt x="0" y="0"/>
                </a:moveTo>
                <a:lnTo>
                  <a:pt x="0" y="796413"/>
                </a:lnTo>
                <a:lnTo>
                  <a:pt x="744333" y="796566"/>
                </a:lnTo>
              </a:path>
            </a:pathLst>
          </a:cu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00225" y="1000125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4600" y="36195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09800" y="1600200"/>
            <a:ext cx="1066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1905" t="5797" r="8543" b="7246"/>
          <a:stretch>
            <a:fillRect/>
          </a:stretch>
        </p:blipFill>
        <p:spPr bwMode="auto">
          <a:xfrm>
            <a:off x="2108078" y="763792"/>
            <a:ext cx="6654922" cy="60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7592" y="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98620" y="1279302"/>
            <a:ext cx="7823915" cy="5018467"/>
          </a:xfrm>
          <a:custGeom>
            <a:avLst/>
            <a:gdLst>
              <a:gd name="connsiteX0" fmla="*/ 504422 w 7823915"/>
              <a:gd name="connsiteY0" fmla="*/ 8585 h 5018467"/>
              <a:gd name="connsiteX1" fmla="*/ 4380963 w 7823915"/>
              <a:gd name="connsiteY1" fmla="*/ 60101 h 5018467"/>
              <a:gd name="connsiteX2" fmla="*/ 6557493 w 7823915"/>
              <a:gd name="connsiteY2" fmla="*/ 85859 h 5018467"/>
              <a:gd name="connsiteX3" fmla="*/ 6557493 w 7823915"/>
              <a:gd name="connsiteY3" fmla="*/ 575256 h 5018467"/>
              <a:gd name="connsiteX4" fmla="*/ 3724141 w 7823915"/>
              <a:gd name="connsiteY4" fmla="*/ 652529 h 5018467"/>
              <a:gd name="connsiteX5" fmla="*/ 1405943 w 7823915"/>
              <a:gd name="connsiteY5" fmla="*/ 613892 h 5018467"/>
              <a:gd name="connsiteX6" fmla="*/ 452907 w 7823915"/>
              <a:gd name="connsiteY6" fmla="*/ 755560 h 5018467"/>
              <a:gd name="connsiteX7" fmla="*/ 555938 w 7823915"/>
              <a:gd name="connsiteY7" fmla="*/ 1167684 h 5018467"/>
              <a:gd name="connsiteX8" fmla="*/ 3260501 w 7823915"/>
              <a:gd name="connsiteY8" fmla="*/ 1257836 h 5018467"/>
              <a:gd name="connsiteX9" fmla="*/ 5707487 w 7823915"/>
              <a:gd name="connsiteY9" fmla="*/ 1309352 h 5018467"/>
              <a:gd name="connsiteX10" fmla="*/ 7162800 w 7823915"/>
              <a:gd name="connsiteY10" fmla="*/ 1270715 h 5018467"/>
              <a:gd name="connsiteX11" fmla="*/ 6312794 w 7823915"/>
              <a:gd name="connsiteY11" fmla="*/ 1798749 h 5018467"/>
              <a:gd name="connsiteX12" fmla="*/ 4419600 w 7823915"/>
              <a:gd name="connsiteY12" fmla="*/ 1824506 h 5018467"/>
              <a:gd name="connsiteX13" fmla="*/ 1985493 w 7823915"/>
              <a:gd name="connsiteY13" fmla="*/ 1850264 h 5018467"/>
              <a:gd name="connsiteX14" fmla="*/ 800636 w 7823915"/>
              <a:gd name="connsiteY14" fmla="*/ 1888901 h 5018467"/>
              <a:gd name="connsiteX15" fmla="*/ 414270 w 7823915"/>
              <a:gd name="connsiteY15" fmla="*/ 2326783 h 5018467"/>
              <a:gd name="connsiteX16" fmla="*/ 3286259 w 7823915"/>
              <a:gd name="connsiteY16" fmla="*/ 2468450 h 5018467"/>
              <a:gd name="connsiteX17" fmla="*/ 6647645 w 7823915"/>
              <a:gd name="connsiteY17" fmla="*/ 2558602 h 5018467"/>
              <a:gd name="connsiteX18" fmla="*/ 7368862 w 7823915"/>
              <a:gd name="connsiteY18" fmla="*/ 2906332 h 5018467"/>
              <a:gd name="connsiteX19" fmla="*/ 3917324 w 7823915"/>
              <a:gd name="connsiteY19" fmla="*/ 3086636 h 5018467"/>
              <a:gd name="connsiteX20" fmla="*/ 1663521 w 7823915"/>
              <a:gd name="connsiteY20" fmla="*/ 3086636 h 5018467"/>
              <a:gd name="connsiteX21" fmla="*/ 414270 w 7823915"/>
              <a:gd name="connsiteY21" fmla="*/ 3395729 h 5018467"/>
              <a:gd name="connsiteX22" fmla="*/ 1264276 w 7823915"/>
              <a:gd name="connsiteY22" fmla="*/ 3769216 h 5018467"/>
              <a:gd name="connsiteX23" fmla="*/ 4818845 w 7823915"/>
              <a:gd name="connsiteY23" fmla="*/ 3563154 h 5018467"/>
              <a:gd name="connsiteX24" fmla="*/ 7149921 w 7823915"/>
              <a:gd name="connsiteY24" fmla="*/ 3859368 h 5018467"/>
              <a:gd name="connsiteX25" fmla="*/ 7394619 w 7823915"/>
              <a:gd name="connsiteY25" fmla="*/ 4245735 h 5018467"/>
              <a:gd name="connsiteX26" fmla="*/ 5218090 w 7823915"/>
              <a:gd name="connsiteY26" fmla="*/ 4207098 h 5018467"/>
              <a:gd name="connsiteX27" fmla="*/ 2990045 w 7823915"/>
              <a:gd name="connsiteY27" fmla="*/ 4232856 h 5018467"/>
              <a:gd name="connsiteX28" fmla="*/ 1277155 w 7823915"/>
              <a:gd name="connsiteY28" fmla="*/ 4323008 h 5018467"/>
              <a:gd name="connsiteX29" fmla="*/ 607453 w 7823915"/>
              <a:gd name="connsiteY29" fmla="*/ 4838163 h 5018467"/>
              <a:gd name="connsiteX30" fmla="*/ 3814293 w 7823915"/>
              <a:gd name="connsiteY30" fmla="*/ 4915436 h 5018467"/>
              <a:gd name="connsiteX31" fmla="*/ 7523408 w 7823915"/>
              <a:gd name="connsiteY31" fmla="*/ 5018467 h 501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823915" h="5018467">
                <a:moveTo>
                  <a:pt x="504422" y="8585"/>
                </a:moveTo>
                <a:lnTo>
                  <a:pt x="4380963" y="60101"/>
                </a:lnTo>
                <a:cubicBezTo>
                  <a:pt x="5389808" y="72980"/>
                  <a:pt x="6194738" y="0"/>
                  <a:pt x="6557493" y="85859"/>
                </a:cubicBezTo>
                <a:cubicBezTo>
                  <a:pt x="6920248" y="171718"/>
                  <a:pt x="7029718" y="480811"/>
                  <a:pt x="6557493" y="575256"/>
                </a:cubicBezTo>
                <a:cubicBezTo>
                  <a:pt x="6085268" y="669701"/>
                  <a:pt x="3724141" y="652529"/>
                  <a:pt x="3724141" y="652529"/>
                </a:cubicBezTo>
                <a:cubicBezTo>
                  <a:pt x="2865549" y="658968"/>
                  <a:pt x="1951149" y="596720"/>
                  <a:pt x="1405943" y="613892"/>
                </a:cubicBezTo>
                <a:cubicBezTo>
                  <a:pt x="860737" y="631064"/>
                  <a:pt x="594575" y="663261"/>
                  <a:pt x="452907" y="755560"/>
                </a:cubicBezTo>
                <a:cubicBezTo>
                  <a:pt x="311239" y="847859"/>
                  <a:pt x="88006" y="1083971"/>
                  <a:pt x="555938" y="1167684"/>
                </a:cubicBezTo>
                <a:cubicBezTo>
                  <a:pt x="1023870" y="1251397"/>
                  <a:pt x="3260501" y="1257836"/>
                  <a:pt x="3260501" y="1257836"/>
                </a:cubicBezTo>
                <a:lnTo>
                  <a:pt x="5707487" y="1309352"/>
                </a:lnTo>
                <a:cubicBezTo>
                  <a:pt x="6357870" y="1311498"/>
                  <a:pt x="7061916" y="1189149"/>
                  <a:pt x="7162800" y="1270715"/>
                </a:cubicBezTo>
                <a:cubicBezTo>
                  <a:pt x="7263684" y="1352281"/>
                  <a:pt x="6769994" y="1706451"/>
                  <a:pt x="6312794" y="1798749"/>
                </a:cubicBezTo>
                <a:cubicBezTo>
                  <a:pt x="5855594" y="1891047"/>
                  <a:pt x="4419600" y="1824506"/>
                  <a:pt x="4419600" y="1824506"/>
                </a:cubicBezTo>
                <a:lnTo>
                  <a:pt x="1985493" y="1850264"/>
                </a:lnTo>
                <a:cubicBezTo>
                  <a:pt x="1382332" y="1860996"/>
                  <a:pt x="1062506" y="1809481"/>
                  <a:pt x="800636" y="1888901"/>
                </a:cubicBezTo>
                <a:cubicBezTo>
                  <a:pt x="538766" y="1968321"/>
                  <a:pt x="0" y="2230192"/>
                  <a:pt x="414270" y="2326783"/>
                </a:cubicBezTo>
                <a:cubicBezTo>
                  <a:pt x="828541" y="2423375"/>
                  <a:pt x="2247363" y="2429814"/>
                  <a:pt x="3286259" y="2468450"/>
                </a:cubicBezTo>
                <a:cubicBezTo>
                  <a:pt x="4325155" y="2507086"/>
                  <a:pt x="5967211" y="2485622"/>
                  <a:pt x="6647645" y="2558602"/>
                </a:cubicBezTo>
                <a:cubicBezTo>
                  <a:pt x="7328079" y="2631582"/>
                  <a:pt x="7823915" y="2818326"/>
                  <a:pt x="7368862" y="2906332"/>
                </a:cubicBezTo>
                <a:cubicBezTo>
                  <a:pt x="6913809" y="2994338"/>
                  <a:pt x="4868214" y="3056585"/>
                  <a:pt x="3917324" y="3086636"/>
                </a:cubicBezTo>
                <a:cubicBezTo>
                  <a:pt x="2966434" y="3116687"/>
                  <a:pt x="2247363" y="3035121"/>
                  <a:pt x="1663521" y="3086636"/>
                </a:cubicBezTo>
                <a:cubicBezTo>
                  <a:pt x="1079679" y="3138151"/>
                  <a:pt x="480811" y="3281966"/>
                  <a:pt x="414270" y="3395729"/>
                </a:cubicBezTo>
                <a:cubicBezTo>
                  <a:pt x="347729" y="3509492"/>
                  <a:pt x="530180" y="3741312"/>
                  <a:pt x="1264276" y="3769216"/>
                </a:cubicBezTo>
                <a:cubicBezTo>
                  <a:pt x="1998372" y="3797120"/>
                  <a:pt x="3837904" y="3548129"/>
                  <a:pt x="4818845" y="3563154"/>
                </a:cubicBezTo>
                <a:cubicBezTo>
                  <a:pt x="5799786" y="3578179"/>
                  <a:pt x="6720625" y="3745605"/>
                  <a:pt x="7149921" y="3859368"/>
                </a:cubicBezTo>
                <a:cubicBezTo>
                  <a:pt x="7579217" y="3973132"/>
                  <a:pt x="7716591" y="4187780"/>
                  <a:pt x="7394619" y="4245735"/>
                </a:cubicBezTo>
                <a:cubicBezTo>
                  <a:pt x="7072647" y="4303690"/>
                  <a:pt x="5218090" y="4207098"/>
                  <a:pt x="5218090" y="4207098"/>
                </a:cubicBezTo>
                <a:lnTo>
                  <a:pt x="2990045" y="4232856"/>
                </a:lnTo>
                <a:cubicBezTo>
                  <a:pt x="2333222" y="4252174"/>
                  <a:pt x="1674254" y="4222124"/>
                  <a:pt x="1277155" y="4323008"/>
                </a:cubicBezTo>
                <a:cubicBezTo>
                  <a:pt x="880056" y="4423892"/>
                  <a:pt x="184597" y="4739425"/>
                  <a:pt x="607453" y="4838163"/>
                </a:cubicBezTo>
                <a:cubicBezTo>
                  <a:pt x="1030309" y="4936901"/>
                  <a:pt x="3814293" y="4915436"/>
                  <a:pt x="3814293" y="4915436"/>
                </a:cubicBezTo>
                <a:lnTo>
                  <a:pt x="7523408" y="5018467"/>
                </a:lnTo>
              </a:path>
            </a:pathLst>
          </a:cu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0558" y="964842"/>
            <a:ext cx="1905000" cy="533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1905" t="5797" r="8543" b="7246"/>
          <a:stretch>
            <a:fillRect/>
          </a:stretch>
        </p:blipFill>
        <p:spPr bwMode="auto">
          <a:xfrm>
            <a:off x="2108078" y="763792"/>
            <a:ext cx="6654922" cy="60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7592" y="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3114438"/>
          <a:ext cx="237744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</a:tblGrid>
              <a:tr h="497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497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497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2133600" y="3038238"/>
            <a:ext cx="2057400" cy="16002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19800" y="1819038"/>
          <a:ext cx="79248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8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6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Double Bracket 6"/>
          <p:cNvSpPr/>
          <p:nvPr/>
        </p:nvSpPr>
        <p:spPr>
          <a:xfrm>
            <a:off x="5886450" y="1895238"/>
            <a:ext cx="609600" cy="34290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3800238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5410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endParaRPr lang="en-US" sz="2800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40280" y="3521942"/>
            <a:ext cx="19050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5593080" y="3190638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379967" y="2709142"/>
            <a:ext cx="2385391" cy="759792"/>
          </a:xfrm>
          <a:custGeom>
            <a:avLst/>
            <a:gdLst>
              <a:gd name="connsiteX0" fmla="*/ 0 w 2385391"/>
              <a:gd name="connsiteY0" fmla="*/ 759792 h 759792"/>
              <a:gd name="connsiteX1" fmla="*/ 357809 w 2385391"/>
              <a:gd name="connsiteY1" fmla="*/ 203200 h 759792"/>
              <a:gd name="connsiteX2" fmla="*/ 1126435 w 2385391"/>
              <a:gd name="connsiteY2" fmla="*/ 30922 h 759792"/>
              <a:gd name="connsiteX3" fmla="*/ 2054087 w 2385391"/>
              <a:gd name="connsiteY3" fmla="*/ 388731 h 759792"/>
              <a:gd name="connsiteX4" fmla="*/ 2385391 w 2385391"/>
              <a:gd name="connsiteY4" fmla="*/ 574261 h 75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391" h="759792">
                <a:moveTo>
                  <a:pt x="0" y="759792"/>
                </a:moveTo>
                <a:cubicBezTo>
                  <a:pt x="85035" y="542235"/>
                  <a:pt x="170070" y="324678"/>
                  <a:pt x="357809" y="203200"/>
                </a:cubicBezTo>
                <a:cubicBezTo>
                  <a:pt x="545548" y="81722"/>
                  <a:pt x="843722" y="0"/>
                  <a:pt x="1126435" y="30922"/>
                </a:cubicBezTo>
                <a:cubicBezTo>
                  <a:pt x="1409148" y="61844"/>
                  <a:pt x="1844261" y="298175"/>
                  <a:pt x="2054087" y="388731"/>
                </a:cubicBezTo>
                <a:cubicBezTo>
                  <a:pt x="2263913" y="479288"/>
                  <a:pt x="2324652" y="526774"/>
                  <a:pt x="2385391" y="574261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unfold each 2D image into vector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04800" y="1371600"/>
            <a:ext cx="8534400" cy="4035180"/>
            <a:chOff x="2057400" y="1881188"/>
            <a:chExt cx="5334000" cy="252198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900535"/>
              <a:ext cx="5334000" cy="208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343400" y="3976688"/>
              <a:ext cx="1109660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index,</a:t>
              </a:r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8850" y="2738735"/>
              <a:ext cx="457200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λ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2971263" y="3848100"/>
              <a:ext cx="533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22242" y="4076163"/>
              <a:ext cx="762000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p=3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757488" y="1881188"/>
              <a:ext cx="4343400" cy="1876425"/>
            </a:xfrm>
            <a:custGeom>
              <a:avLst/>
              <a:gdLst>
                <a:gd name="connsiteX0" fmla="*/ 0 w 4286250"/>
                <a:gd name="connsiteY0" fmla="*/ 0 h 1714500"/>
                <a:gd name="connsiteX1" fmla="*/ 9525 w 4286250"/>
                <a:gd name="connsiteY1" fmla="*/ 1714500 h 1714500"/>
                <a:gd name="connsiteX2" fmla="*/ 4286250 w 4286250"/>
                <a:gd name="connsiteY2" fmla="*/ 1714500 h 1714500"/>
                <a:gd name="connsiteX0" fmla="*/ 9525 w 4276725"/>
                <a:gd name="connsiteY0" fmla="*/ 0 h 1738312"/>
                <a:gd name="connsiteX1" fmla="*/ 0 w 4276725"/>
                <a:gd name="connsiteY1" fmla="*/ 1738312 h 1738312"/>
                <a:gd name="connsiteX2" fmla="*/ 4276725 w 4276725"/>
                <a:gd name="connsiteY2" fmla="*/ 1738312 h 1738312"/>
                <a:gd name="connsiteX0" fmla="*/ 0 w 4276725"/>
                <a:gd name="connsiteY0" fmla="*/ 0 h 1724025"/>
                <a:gd name="connsiteX1" fmla="*/ 0 w 4276725"/>
                <a:gd name="connsiteY1" fmla="*/ 1724025 h 1724025"/>
                <a:gd name="connsiteX2" fmla="*/ 4276725 w 4276725"/>
                <a:gd name="connsiteY2" fmla="*/ 1724025 h 17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6725" h="1724025">
                  <a:moveTo>
                    <a:pt x="0" y="0"/>
                  </a:moveTo>
                  <a:lnTo>
                    <a:pt x="0" y="1724025"/>
                  </a:lnTo>
                  <a:lnTo>
                    <a:pt x="4276725" y="1724025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179820" y="100884"/>
            <a:ext cx="8835390" cy="6679585"/>
            <a:chOff x="866775" y="152400"/>
            <a:chExt cx="7362825" cy="55663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1644" t="4960" r="41233" b="80370"/>
            <a:stretch>
              <a:fillRect/>
            </a:stretch>
          </p:blipFill>
          <p:spPr bwMode="auto">
            <a:xfrm>
              <a:off x="1857828" y="152400"/>
              <a:ext cx="555363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3610428" y="1685925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44028" y="1695450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3780" y="1748970"/>
              <a:ext cx="10815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EOF 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2925" y="1719942"/>
              <a:ext cx="149917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EOF 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4900" y="1705428"/>
              <a:ext cx="10308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EOF 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6775" y="2047875"/>
              <a:ext cx="7362825" cy="3667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862401" y="2435643"/>
              <a:ext cx="11429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loadng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935456" y="3632025"/>
              <a:ext cx="9968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loadng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930189" y="4683002"/>
              <a:ext cx="100742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loadng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304800"/>
              <a:ext cx="6096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3000" y="1782830"/>
              <a:ext cx="6096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55935" y="5333999"/>
              <a:ext cx="1136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time, 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2518" y="4237850"/>
              <a:ext cx="10027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time, 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425" y="3067050"/>
              <a:ext cx="9297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time, 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  <a:endParaRPr lang="en-US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2333625"/>
              <a:ext cx="5695950" cy="771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19290" y="3424238"/>
              <a:ext cx="5695950" cy="771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4037" y="4519616"/>
              <a:ext cx="5695950" cy="771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2895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spatial-temporal patterns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(actual data)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 surface temperature in the Pacific Ocean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find “better” factors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those returned by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657600"/>
            <a:ext cx="441965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 noChangeAspect="1"/>
          </p:cNvGrpSpPr>
          <p:nvPr/>
        </p:nvGrpSpPr>
        <p:grpSpPr>
          <a:xfrm>
            <a:off x="1600200" y="1058678"/>
            <a:ext cx="6691123" cy="2436343"/>
            <a:chOff x="5327881" y="1371600"/>
            <a:chExt cx="2244589" cy="817290"/>
          </a:xfrm>
        </p:grpSpPr>
        <p:sp>
          <p:nvSpPr>
            <p:cNvPr id="4" name="Rectangle 3"/>
            <p:cNvSpPr/>
            <p:nvPr/>
          </p:nvSpPr>
          <p:spPr>
            <a:xfrm>
              <a:off x="5791200" y="1371600"/>
              <a:ext cx="12954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79005" y="1757753"/>
              <a:ext cx="533400" cy="17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29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S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53443" y="1374325"/>
              <a:ext cx="533400" cy="17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29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N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62433" y="1911124"/>
              <a:ext cx="762000" cy="17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124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E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0470" y="1911124"/>
              <a:ext cx="762000" cy="17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290E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7881" y="1578820"/>
              <a:ext cx="914400" cy="17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latitude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96985" y="2013372"/>
              <a:ext cx="914400" cy="17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longitude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3858" y="1418772"/>
              <a:ext cx="1219200" cy="320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equatorial Pacific Ocean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5029200" y="5410200"/>
            <a:ext cx="863600" cy="1127276"/>
          </a:xfrm>
          <a:custGeom>
            <a:avLst/>
            <a:gdLst>
              <a:gd name="connsiteX0" fmla="*/ 0 w 2235200"/>
              <a:gd name="connsiteY0" fmla="*/ 0 h 1802190"/>
              <a:gd name="connsiteX1" fmla="*/ 1045028 w 2235200"/>
              <a:gd name="connsiteY1" fmla="*/ 769257 h 1802190"/>
              <a:gd name="connsiteX2" fmla="*/ 899885 w 2235200"/>
              <a:gd name="connsiteY2" fmla="*/ 1640114 h 1802190"/>
              <a:gd name="connsiteX3" fmla="*/ 2235200 w 2235200"/>
              <a:gd name="connsiteY3" fmla="*/ 1741714 h 180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200" h="1802190">
                <a:moveTo>
                  <a:pt x="0" y="0"/>
                </a:moveTo>
                <a:cubicBezTo>
                  <a:pt x="447523" y="247952"/>
                  <a:pt x="895047" y="495905"/>
                  <a:pt x="1045028" y="769257"/>
                </a:cubicBezTo>
                <a:cubicBezTo>
                  <a:pt x="1195009" y="1042609"/>
                  <a:pt x="701523" y="1478038"/>
                  <a:pt x="899885" y="1640114"/>
                </a:cubicBezTo>
                <a:cubicBezTo>
                  <a:pt x="1098247" y="1802190"/>
                  <a:pt x="1666723" y="1771952"/>
                  <a:pt x="2235200" y="1741714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43600" y="602700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 surface temperature (black = warm)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CAC Sea Surface Temperature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7143" t="5714" r="7143" b="4762"/>
          <a:stretch>
            <a:fillRect/>
          </a:stretch>
        </p:blipFill>
        <p:spPr bwMode="auto">
          <a:xfrm>
            <a:off x="152400" y="0"/>
            <a:ext cx="87548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441965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reeform 15"/>
          <p:cNvSpPr/>
          <p:nvPr/>
        </p:nvSpPr>
        <p:spPr>
          <a:xfrm>
            <a:off x="4343400" y="1600200"/>
            <a:ext cx="863600" cy="1127276"/>
          </a:xfrm>
          <a:custGeom>
            <a:avLst/>
            <a:gdLst>
              <a:gd name="connsiteX0" fmla="*/ 0 w 2235200"/>
              <a:gd name="connsiteY0" fmla="*/ 0 h 1802190"/>
              <a:gd name="connsiteX1" fmla="*/ 1045028 w 2235200"/>
              <a:gd name="connsiteY1" fmla="*/ 769257 h 1802190"/>
              <a:gd name="connsiteX2" fmla="*/ 899885 w 2235200"/>
              <a:gd name="connsiteY2" fmla="*/ 1640114 h 1802190"/>
              <a:gd name="connsiteX3" fmla="*/ 2235200 w 2235200"/>
              <a:gd name="connsiteY3" fmla="*/ 1741714 h 180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200" h="1802190">
                <a:moveTo>
                  <a:pt x="0" y="0"/>
                </a:moveTo>
                <a:cubicBezTo>
                  <a:pt x="447523" y="247952"/>
                  <a:pt x="895047" y="495905"/>
                  <a:pt x="1045028" y="769257"/>
                </a:cubicBezTo>
                <a:cubicBezTo>
                  <a:pt x="1195009" y="1042609"/>
                  <a:pt x="701523" y="1478038"/>
                  <a:pt x="899885" y="1640114"/>
                </a:cubicBezTo>
                <a:cubicBezTo>
                  <a:pt x="1098247" y="1802190"/>
                  <a:pt x="1666723" y="1771952"/>
                  <a:pt x="2235200" y="1741714"/>
                </a:cubicBez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0" y="2209800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image is 30 by 84 pixels in size, or 2520 pixels total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87680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 use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 the image must be unwrapped into a vector of length 2520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6670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 rot="16200000">
            <a:off x="4610100" y="-1562100"/>
            <a:ext cx="914400" cy="7696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981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2520 positions in the equatorial Pacific ocean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0" y="2514600"/>
            <a:ext cx="914400" cy="21336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640730" y="3060413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399 times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3429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724400" y="3886200"/>
            <a:ext cx="1538515" cy="1074057"/>
          </a:xfrm>
          <a:custGeom>
            <a:avLst/>
            <a:gdLst>
              <a:gd name="connsiteX0" fmla="*/ 0 w 1538515"/>
              <a:gd name="connsiteY0" fmla="*/ 0 h 1074057"/>
              <a:gd name="connsiteX1" fmla="*/ 508000 w 1538515"/>
              <a:gd name="connsiteY1" fmla="*/ 304800 h 1074057"/>
              <a:gd name="connsiteX2" fmla="*/ 275772 w 1538515"/>
              <a:gd name="connsiteY2" fmla="*/ 682171 h 1074057"/>
              <a:gd name="connsiteX3" fmla="*/ 1538515 w 1538515"/>
              <a:gd name="connsiteY3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5" h="1074057">
                <a:moveTo>
                  <a:pt x="0" y="0"/>
                </a:moveTo>
                <a:cubicBezTo>
                  <a:pt x="231019" y="95552"/>
                  <a:pt x="462038" y="191105"/>
                  <a:pt x="508000" y="304800"/>
                </a:cubicBezTo>
                <a:cubicBezTo>
                  <a:pt x="553962" y="418495"/>
                  <a:pt x="104020" y="553962"/>
                  <a:pt x="275772" y="682171"/>
                </a:cubicBezTo>
                <a:cubicBezTo>
                  <a:pt x="447524" y="810380"/>
                  <a:pt x="993019" y="942218"/>
                  <a:pt x="1538515" y="1074057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7800" y="44196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“element” means temperature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609600" y="1676400"/>
            <a:ext cx="7848598" cy="4334980"/>
            <a:chOff x="1144525" y="2358957"/>
            <a:chExt cx="5180075" cy="228730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857" r="4286"/>
            <a:stretch>
              <a:fillRect/>
            </a:stretch>
          </p:blipFill>
          <p:spPr bwMode="auto">
            <a:xfrm>
              <a:off x="1371600" y="2511357"/>
              <a:ext cx="4953000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3276600" y="2358957"/>
              <a:ext cx="1371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76300" y="3235257"/>
              <a:ext cx="1371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484539" y="3219973"/>
              <a:ext cx="1665297" cy="345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ingular values, </a:t>
              </a:r>
              <a:r>
                <a:rPr lang="en-US" sz="2800" dirty="0" err="1" smtClean="0">
                  <a:latin typeface="Symbol" pitchFamily="18" charset="2"/>
                  <a:cs typeface="Times New Roman" pitchFamily="18" charset="0"/>
                </a:rPr>
                <a:t>S</a:t>
              </a:r>
              <a:r>
                <a:rPr lang="en-US" sz="2800" i="1" baseline="-25000" dirty="0" err="1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8541" y="4369259"/>
              <a:ext cx="1447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index, </a:t>
              </a:r>
              <a:r>
                <a:rPr lang="en-US" sz="28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95600" y="533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singular values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609600" y="1676400"/>
            <a:ext cx="7848598" cy="4334980"/>
            <a:chOff x="1144525" y="2358957"/>
            <a:chExt cx="5180075" cy="228730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857" r="4286"/>
            <a:stretch>
              <a:fillRect/>
            </a:stretch>
          </p:blipFill>
          <p:spPr bwMode="auto">
            <a:xfrm>
              <a:off x="1371600" y="2511357"/>
              <a:ext cx="4953000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3276600" y="2358957"/>
              <a:ext cx="1371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76300" y="3235257"/>
              <a:ext cx="1371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484539" y="3219973"/>
              <a:ext cx="1665297" cy="345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ingular values, </a:t>
              </a:r>
              <a:r>
                <a:rPr lang="en-US" sz="2800" dirty="0" err="1" smtClean="0">
                  <a:latin typeface="Symbol" pitchFamily="18" charset="2"/>
                  <a:cs typeface="Times New Roman" pitchFamily="18" charset="0"/>
                </a:rPr>
                <a:t>S</a:t>
              </a:r>
              <a:r>
                <a:rPr lang="en-US" sz="2800" i="1" baseline="-25000" dirty="0" err="1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8541" y="4369259"/>
              <a:ext cx="1447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index, </a:t>
              </a:r>
              <a:r>
                <a:rPr lang="en-US" sz="28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95600" y="533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singular values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104900" y="5448300"/>
            <a:ext cx="1600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1200" y="6027003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clear cutoff for P, but the first 12 singular values are considerably larger than the rest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52800" y="2129135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952500" y="3005435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0918" t="2469" r="7692" b="11111"/>
          <a:stretch>
            <a:fillRect/>
          </a:stretch>
        </p:blipFill>
        <p:spPr bwMode="auto">
          <a:xfrm>
            <a:off x="0" y="1295400"/>
            <a:ext cx="910481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8351" t="2632" r="7484" b="6579"/>
          <a:stretch>
            <a:fillRect/>
          </a:stretch>
        </p:blipFill>
        <p:spPr bwMode="auto">
          <a:xfrm>
            <a:off x="0" y="152400"/>
            <a:ext cx="910534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8351" t="2632" r="7484" b="6579"/>
          <a:stretch>
            <a:fillRect/>
          </a:stretch>
        </p:blipFill>
        <p:spPr bwMode="auto">
          <a:xfrm>
            <a:off x="0" y="152400"/>
            <a:ext cx="910534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0" y="0"/>
            <a:ext cx="2819400" cy="274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0"/>
            <a:ext cx="69342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CF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 F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×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matrix with an inverse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rely on prior information to choose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8351" t="2632" r="7484" b="6579"/>
          <a:stretch>
            <a:fillRect/>
          </a:stretch>
        </p:blipFill>
        <p:spPr bwMode="auto">
          <a:xfrm>
            <a:off x="0" y="152400"/>
            <a:ext cx="910534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6629400" y="2133600"/>
            <a:ext cx="2819400" cy="274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0"/>
            <a:ext cx="733828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SVD to approximate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90800" cy="58975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≈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P’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P’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990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M EOF’s, the data is fit exactly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28956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P chosen to exclude only zero singular values, the data is fit exactly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4800600"/>
            <a:ext cx="601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P’&lt;P, small non-zero singular values are excluded too, and the data is fit only approximately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57200" y="76200"/>
            <a:ext cx="8305800" cy="6629400"/>
            <a:chOff x="1241121" y="241150"/>
            <a:chExt cx="7542022" cy="608345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6633" y="381000"/>
              <a:ext cx="3332967" cy="594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1121" y="642749"/>
              <a:ext cx="3440482" cy="5559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639323" y="241150"/>
              <a:ext cx="396094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A) Original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85114" y="241150"/>
              <a:ext cx="3598029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B) Based on first 5 EOF’s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possible type of prior information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factors should contain mainly just a few elements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of rock and minerals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rocks contain minerals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minerals contain elements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2072640"/>
          <a:ext cx="6096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Mineral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Composition</a:t>
                      </a:r>
                    </a:p>
                    <a:p>
                      <a:endParaRPr 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Quartz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SiO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Rutile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TiO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Anorthite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CaAl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Si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O</a:t>
                      </a:r>
                      <a:r>
                        <a:rPr lang="en-US" sz="2400" baseline="-25000" dirty="0" smtClean="0"/>
                        <a:t>8</a:t>
                      </a:r>
                    </a:p>
                    <a:p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Fosterite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SiO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of rock and minerals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rocks contain minerals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minerals contain elements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2072640"/>
          <a:ext cx="6096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Mineral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Composition</a:t>
                      </a:r>
                    </a:p>
                    <a:p>
                      <a:endParaRPr 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Quartz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SiO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Rutile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TiO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Anorthite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CaAl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Si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O</a:t>
                      </a:r>
                      <a:r>
                        <a:rPr lang="en-US" sz="2400" baseline="-25000" dirty="0" smtClean="0"/>
                        <a:t>8</a:t>
                      </a:r>
                    </a:p>
                    <a:p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Fosterite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SiO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724400" y="914400"/>
            <a:ext cx="1524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1296" y="1157748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194323" y="1312606"/>
            <a:ext cx="663677" cy="184356"/>
          </a:xfrm>
          <a:custGeom>
            <a:avLst/>
            <a:gdLst>
              <a:gd name="connsiteX0" fmla="*/ 0 w 663677"/>
              <a:gd name="connsiteY0" fmla="*/ 0 h 184356"/>
              <a:gd name="connsiteX1" fmla="*/ 265471 w 663677"/>
              <a:gd name="connsiteY1" fmla="*/ 14749 h 184356"/>
              <a:gd name="connsiteX2" fmla="*/ 280219 w 663677"/>
              <a:gd name="connsiteY2" fmla="*/ 162233 h 184356"/>
              <a:gd name="connsiteX3" fmla="*/ 663677 w 663677"/>
              <a:gd name="connsiteY3" fmla="*/ 147484 h 18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677" h="184356">
                <a:moveTo>
                  <a:pt x="0" y="0"/>
                </a:moveTo>
                <a:lnTo>
                  <a:pt x="265471" y="14749"/>
                </a:lnTo>
                <a:cubicBezTo>
                  <a:pt x="312174" y="41788"/>
                  <a:pt x="213851" y="140111"/>
                  <a:pt x="280219" y="162233"/>
                </a:cubicBezTo>
                <a:cubicBezTo>
                  <a:pt x="346587" y="184356"/>
                  <a:pt x="505132" y="165920"/>
                  <a:pt x="663677" y="147484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66424" y="2802192"/>
            <a:ext cx="1981200" cy="381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2887682"/>
            <a:ext cx="198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of these minerals are “simple” in the sense that each contains just a few elements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248400" y="4038600"/>
            <a:ext cx="914400" cy="457200"/>
          </a:xfrm>
          <a:custGeom>
            <a:avLst/>
            <a:gdLst>
              <a:gd name="connsiteX0" fmla="*/ 0 w 663677"/>
              <a:gd name="connsiteY0" fmla="*/ 0 h 184356"/>
              <a:gd name="connsiteX1" fmla="*/ 265471 w 663677"/>
              <a:gd name="connsiteY1" fmla="*/ 14749 h 184356"/>
              <a:gd name="connsiteX2" fmla="*/ 280219 w 663677"/>
              <a:gd name="connsiteY2" fmla="*/ 162233 h 184356"/>
              <a:gd name="connsiteX3" fmla="*/ 663677 w 663677"/>
              <a:gd name="connsiteY3" fmla="*/ 147484 h 18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677" h="184356">
                <a:moveTo>
                  <a:pt x="0" y="0"/>
                </a:moveTo>
                <a:lnTo>
                  <a:pt x="265471" y="14749"/>
                </a:lnTo>
                <a:cubicBezTo>
                  <a:pt x="312174" y="41788"/>
                  <a:pt x="213851" y="140111"/>
                  <a:pt x="280219" y="162233"/>
                </a:cubicBezTo>
                <a:cubicBezTo>
                  <a:pt x="346587" y="184356"/>
                  <a:pt x="505132" y="165920"/>
                  <a:pt x="663677" y="147484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2751</Words>
  <Application>Microsoft Office PowerPoint</Application>
  <PresentationFormat>On-screen Show (4:3)</PresentationFormat>
  <Paragraphs>453</Paragraphs>
  <Slides>64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Lecture 18   Varimax Factors and Empircal Orthogonal Functions</vt:lpstr>
      <vt:lpstr>Syllabus</vt:lpstr>
      <vt:lpstr>Purpose of the Lecture</vt:lpstr>
      <vt:lpstr>Part 1: Creating Spiky Factors </vt:lpstr>
      <vt:lpstr>can we find “better” factors  that those returned by svd()  ?</vt:lpstr>
      <vt:lpstr>mathematically</vt:lpstr>
      <vt:lpstr>one possible type of prior information   factors should contain mainly just a few elements</vt:lpstr>
      <vt:lpstr>example of rock and minerals rocks contain minerals minerals contain elements</vt:lpstr>
      <vt:lpstr>example of rock and minerals rocks contain minerals minerals contain elements</vt:lpstr>
      <vt:lpstr>spiky factors  factors containing mostly just a few elements</vt:lpstr>
      <vt:lpstr>How to quantify spikiness?</vt:lpstr>
      <vt:lpstr>variance as a measure of spikiness</vt:lpstr>
      <vt:lpstr>modification for factor analysis</vt:lpstr>
      <vt:lpstr>modification for factor analysis</vt:lpstr>
      <vt:lpstr>f(1)= [1, 0, 1, 0, 1, 0]T   is much spikier than   f(2)= [1, 1, 1, 1, 1, 1]T </vt:lpstr>
      <vt:lpstr>f(2)=[1, 1, 1, 1, 1, 1]T   is just as spiky as   f(3)= [1, -1, 1, -1, -1, 1]T </vt:lpstr>
      <vt:lpstr>“varimax” procedure</vt:lpstr>
      <vt:lpstr>Slide 18</vt:lpstr>
      <vt:lpstr>determine θ by maximizing</vt:lpstr>
      <vt:lpstr>after tedious trig the solution can be shown to be</vt:lpstr>
      <vt:lpstr>and the new factors are</vt:lpstr>
      <vt:lpstr>now one repeats for every pair of factors  and then iterates the whole process several times  until the whole set of factors is as spiky as possible</vt:lpstr>
      <vt:lpstr>Slide 23</vt:lpstr>
      <vt:lpstr>Slide 24</vt:lpstr>
      <vt:lpstr>Slide 25</vt:lpstr>
      <vt:lpstr>Part 2: Empirical Orthogonal Functions</vt:lpstr>
      <vt:lpstr>row number in the sample matrix could be meaningful</vt:lpstr>
      <vt:lpstr>column number in the sample matrix could be meaningful</vt:lpstr>
      <vt:lpstr>S = CF  becomes</vt:lpstr>
      <vt:lpstr>S = CF  becomes</vt:lpstr>
      <vt:lpstr>S = CF  becomes</vt:lpstr>
      <vt:lpstr>S = CF  becomes</vt:lpstr>
      <vt:lpstr>S = CF  becomes</vt:lpstr>
      <vt:lpstr>example 1</vt:lpstr>
      <vt:lpstr>this problem has space but not time</vt:lpstr>
      <vt:lpstr>this problem has space but not time</vt:lpstr>
      <vt:lpstr>Slide 37</vt:lpstr>
      <vt:lpstr>Slide 38</vt:lpstr>
      <vt:lpstr>Slide 39</vt:lpstr>
      <vt:lpstr>Slide 40</vt:lpstr>
      <vt:lpstr>example 2</vt:lpstr>
      <vt:lpstr>the data</vt:lpstr>
      <vt:lpstr>the data</vt:lpstr>
      <vt:lpstr>the data</vt:lpstr>
      <vt:lpstr>the data</vt:lpstr>
      <vt:lpstr>need to unfold each 2D image into vector</vt:lpstr>
      <vt:lpstr>Slide 47</vt:lpstr>
      <vt:lpstr>Slide 48</vt:lpstr>
      <vt:lpstr>example 3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using SVD to approximate data</vt:lpstr>
      <vt:lpstr>S=CMFM   S=CPFP   S≈CP’FP’ </vt:lpstr>
      <vt:lpstr>Slide 64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728</cp:revision>
  <dcterms:created xsi:type="dcterms:W3CDTF">2011-08-18T12:44:59Z</dcterms:created>
  <dcterms:modified xsi:type="dcterms:W3CDTF">2011-11-17T20:43:06Z</dcterms:modified>
</cp:coreProperties>
</file>