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6" r:id="rId4"/>
    <p:sldId id="331" r:id="rId5"/>
    <p:sldId id="343" r:id="rId6"/>
    <p:sldId id="344" r:id="rId7"/>
    <p:sldId id="333" r:id="rId8"/>
    <p:sldId id="335" r:id="rId9"/>
    <p:sldId id="334" r:id="rId10"/>
    <p:sldId id="336" r:id="rId11"/>
    <p:sldId id="337" r:id="rId12"/>
    <p:sldId id="338" r:id="rId13"/>
    <p:sldId id="339" r:id="rId14"/>
    <p:sldId id="340" r:id="rId15"/>
    <p:sldId id="345" r:id="rId16"/>
    <p:sldId id="349" r:id="rId17"/>
    <p:sldId id="346" r:id="rId18"/>
    <p:sldId id="347" r:id="rId19"/>
    <p:sldId id="348" r:id="rId20"/>
    <p:sldId id="350" r:id="rId21"/>
    <p:sldId id="351" r:id="rId22"/>
    <p:sldId id="352" r:id="rId23"/>
    <p:sldId id="353" r:id="rId24"/>
    <p:sldId id="355" r:id="rId25"/>
    <p:sldId id="357" r:id="rId26"/>
    <p:sldId id="375" r:id="rId27"/>
    <p:sldId id="356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6" r:id="rId36"/>
    <p:sldId id="365" r:id="rId37"/>
    <p:sldId id="373" r:id="rId38"/>
    <p:sldId id="372" r:id="rId39"/>
    <p:sldId id="367" r:id="rId40"/>
    <p:sldId id="368" r:id="rId41"/>
    <p:sldId id="370" r:id="rId42"/>
    <p:sldId id="369" r:id="rId43"/>
    <p:sldId id="374" r:id="rId44"/>
    <p:sldId id="37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11" autoAdjust="0"/>
  </p:normalViewPr>
  <p:slideViewPr>
    <p:cSldViewPr>
      <p:cViewPr varScale="1">
        <p:scale>
          <a:sx n="74" d="100"/>
          <a:sy n="74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lecture,</a:t>
            </a:r>
          </a:p>
          <a:p>
            <a:r>
              <a:rPr lang="en-US" baseline="0" dirty="0" smtClean="0"/>
              <a:t>we start a formal discussion of continuous inverse theory.</a:t>
            </a:r>
          </a:p>
          <a:p>
            <a:r>
              <a:rPr lang="en-US" baseline="0" dirty="0" smtClean="0"/>
              <a:t>The trick is to be a rigorous as possible,</a:t>
            </a:r>
          </a:p>
          <a:p>
            <a:r>
              <a:rPr lang="en-US" baseline="0" dirty="0" smtClean="0"/>
              <a:t>without having to pull too many facts from functional analysis out of the 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inverse</a:t>
            </a:r>
            <a:r>
              <a:rPr lang="en-US" baseline="0" dirty="0" smtClean="0"/>
              <a:t> is the continuous version of the matrix G</a:t>
            </a:r>
            <a:r>
              <a:rPr lang="en-US" baseline="30000" dirty="0" smtClean="0"/>
              <a:t>-g</a:t>
            </a:r>
            <a:r>
              <a:rPr lang="en-US" baseline="0" dirty="0" smtClean="0"/>
              <a:t> we encountered in discrete problems</a:t>
            </a:r>
          </a:p>
          <a:p>
            <a:r>
              <a:rPr lang="en-US" baseline="0" dirty="0" smtClean="0"/>
              <a:t>that satisfied m=G</a:t>
            </a:r>
            <a:r>
              <a:rPr lang="en-US" baseline="30000" dirty="0" smtClean="0"/>
              <a:t>-</a:t>
            </a:r>
            <a:r>
              <a:rPr lang="en-US" baseline="30000" dirty="0" err="1" smtClean="0"/>
              <a:t>g</a:t>
            </a:r>
            <a:r>
              <a:rPr lang="en-US" baseline="0" dirty="0" err="1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formula for the resolving kernel is derived exactly in analogy to the discrete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the discrete case for comparison.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might want to flash back</a:t>
            </a:r>
            <a:r>
              <a:rPr lang="en-US" baseline="0" dirty="0" smtClean="0"/>
              <a:t> and forth between this slide and the previous one.</a:t>
            </a:r>
          </a:p>
          <a:p>
            <a:r>
              <a:rPr lang="en-US" baseline="0" dirty="0" smtClean="0"/>
              <a:t>Note which quantities remain matrices and which become continuous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spread of resolution</a:t>
            </a:r>
            <a:r>
              <a:rPr lang="en-US" baseline="0" dirty="0" smtClean="0"/>
              <a:t> is defines exactly as it was in the discrete case,</a:t>
            </a:r>
          </a:p>
          <a:p>
            <a:r>
              <a:rPr lang="en-US" baseline="0" dirty="0" smtClean="0"/>
              <a:t>except that the sum becomes an integral.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Minimizing</a:t>
            </a:r>
            <a:r>
              <a:rPr lang="en-US" baseline="0" dirty="0" smtClean="0"/>
              <a:t> the spread of resolution leads to a particular choice for the generalized inverse.</a:t>
            </a:r>
          </a:p>
          <a:p>
            <a:r>
              <a:rPr lang="en-US" baseline="0" dirty="0" smtClean="0"/>
              <a:t>As in the discrete case, one adds a constraint that the area under the resolving kernel is unity.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en-US" baseline="0" dirty="0" smtClean="0"/>
              <a:t> is quadratic in the elements of the generalized inverse.</a:t>
            </a:r>
          </a:p>
          <a:p>
            <a:r>
              <a:rPr lang="en-US" baseline="0" dirty="0" smtClean="0"/>
              <a:t>It involves a matrix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almost no difference between the continuous case and the discrete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Hence the solution is very</a:t>
            </a:r>
            <a:r>
              <a:rPr lang="en-US" baseline="0" dirty="0" smtClean="0"/>
              <a:t> similar.</a:t>
            </a:r>
          </a:p>
          <a:p>
            <a:r>
              <a:rPr lang="en-US" baseline="0" dirty="0" smtClean="0"/>
              <a:t>Just integrals in two places where in the discrete case there are sums.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Furthermore,</a:t>
            </a:r>
            <a:r>
              <a:rPr lang="en-US" baseline="0" dirty="0" smtClean="0"/>
              <a:t> its easy to add a measure of variance to the problem,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t</a:t>
            </a:r>
            <a:r>
              <a:rPr lang="en-US" dirty="0" smtClean="0"/>
              <a:t>hree</a:t>
            </a:r>
            <a:r>
              <a:rPr lang="en-US" baseline="0" dirty="0" smtClean="0"/>
              <a:t> part lecture.</a:t>
            </a:r>
          </a:p>
          <a:p>
            <a:r>
              <a:rPr lang="en-US" baseline="0" dirty="0" smtClean="0"/>
              <a:t>Part 1 extends Backus-Gilbert theory to continuous functions.  It is</a:t>
            </a:r>
          </a:p>
          <a:p>
            <a:r>
              <a:rPr lang="en-US" baseline="0" dirty="0" smtClean="0"/>
              <a:t>really the only approach that can deal with continuous model parameters</a:t>
            </a:r>
          </a:p>
          <a:p>
            <a:r>
              <a:rPr lang="en-US" baseline="0" dirty="0" smtClean="0"/>
              <a:t>without any </a:t>
            </a:r>
            <a:r>
              <a:rPr lang="en-US" baseline="0" dirty="0" err="1" smtClean="0"/>
              <a:t>discretizing</a:t>
            </a:r>
            <a:r>
              <a:rPr lang="en-US" baseline="0" dirty="0" smtClean="0"/>
              <a:t> approximations.</a:t>
            </a:r>
          </a:p>
          <a:p>
            <a:r>
              <a:rPr lang="en-US" baseline="0" dirty="0" smtClean="0"/>
              <a:t>Part 2 discusses the </a:t>
            </a:r>
            <a:r>
              <a:rPr lang="en-US" baseline="0" dirty="0" err="1" smtClean="0"/>
              <a:t>approximatuon</a:t>
            </a:r>
            <a:r>
              <a:rPr lang="en-US" baseline="0" dirty="0" smtClean="0"/>
              <a:t> of continuous functions as sets of discrete parameters,</a:t>
            </a:r>
          </a:p>
          <a:p>
            <a:r>
              <a:rPr lang="en-US" baseline="0" dirty="0" smtClean="0"/>
              <a:t>which is necessary if the non-Backus-Gilbert parts of inverse theory are to be applied.</a:t>
            </a:r>
          </a:p>
          <a:p>
            <a:r>
              <a:rPr lang="en-US" baseline="0" dirty="0" smtClean="0"/>
              <a:t>Part 3 begins a discussion of tomography, and solves the simplest tomography problem,</a:t>
            </a:r>
          </a:p>
          <a:p>
            <a:r>
              <a:rPr lang="en-US" baseline="0" dirty="0" smtClean="0"/>
              <a:t>called Radon’s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 as to be able to choose a generalized inverse that is a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compronise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between a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n average with good resolution but high variance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and an average with low variance but poor resolution.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11.1.  Typical trade-off of resolution and variance for a linear continuous inverse problem.  Note that the size(spread) function decreases monotonically with spread and that it is tangent to the two asymptotes at the endpoints, 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α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=1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α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=0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done this approximation many times before in the course,</a:t>
            </a:r>
          </a:p>
          <a:p>
            <a:r>
              <a:rPr lang="en-US" baseline="0" dirty="0" smtClean="0"/>
              <a:t>usually in the context of ‘time series approximations’,</a:t>
            </a:r>
          </a:p>
          <a:p>
            <a:r>
              <a:rPr lang="en-US" baseline="0" dirty="0" smtClean="0"/>
              <a:t>that is, approximating a continuous function as sequence of closely sampled values.</a:t>
            </a:r>
          </a:p>
          <a:p>
            <a:r>
              <a:rPr lang="en-US" baseline="0" dirty="0" smtClean="0"/>
              <a:t>But we need to be a little more rigorous,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general way</a:t>
            </a:r>
            <a:r>
              <a:rPr lang="en-US" baseline="0" dirty="0" smtClean="0"/>
              <a:t> of approximating a function is by</a:t>
            </a:r>
          </a:p>
          <a:p>
            <a:r>
              <a:rPr lang="en-US" baseline="0" dirty="0" smtClean="0"/>
              <a:t>superimposing (adding together) a finite number</a:t>
            </a:r>
          </a:p>
          <a:p>
            <a:r>
              <a:rPr lang="en-US" baseline="0" dirty="0" smtClean="0"/>
              <a:t>of known functions.  There the coefficients </a:t>
            </a:r>
            <a:r>
              <a:rPr lang="en-US" baseline="0" dirty="0" err="1" smtClean="0"/>
              <a:t>mj</a:t>
            </a:r>
            <a:endParaRPr lang="en-US" baseline="0" dirty="0" smtClean="0"/>
          </a:p>
          <a:p>
            <a:r>
              <a:rPr lang="en-US" baseline="0" dirty="0" smtClean="0"/>
              <a:t>become the </a:t>
            </a:r>
            <a:r>
              <a:rPr lang="en-US" baseline="0" dirty="0" err="1" smtClean="0"/>
              <a:t>discrerte</a:t>
            </a:r>
            <a:r>
              <a:rPr lang="en-US" baseline="0" dirty="0" smtClean="0"/>
              <a:t> model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different</a:t>
            </a:r>
            <a:r>
              <a:rPr lang="en-US" baseline="0" dirty="0" smtClean="0"/>
              <a:t> 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</a:t>
            </a:r>
            <a:r>
              <a:rPr lang="en-US" baseline="0" dirty="0" smtClean="0"/>
              <a:t> choice of functions implies a different type of a priori information.</a:t>
            </a:r>
          </a:p>
          <a:p>
            <a:r>
              <a:rPr lang="en-US" baseline="0" dirty="0" smtClean="0"/>
              <a:t>The solution depends on the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 formula for m(x) into first integral</a:t>
            </a:r>
            <a:r>
              <a:rPr lang="en-US" baseline="0" dirty="0" smtClean="0"/>
              <a:t>, reverse the order of sum and integral, and integrate.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Voxels</a:t>
            </a:r>
            <a:r>
              <a:rPr lang="en-US" dirty="0" smtClean="0"/>
              <a:t>:  Discrete data kernel is integral</a:t>
            </a:r>
            <a:r>
              <a:rPr lang="en-US" baseline="0" dirty="0" smtClean="0"/>
              <a:t> of continuous data kernel over volume of </a:t>
            </a:r>
            <a:r>
              <a:rPr lang="en-US" baseline="0" dirty="0" err="1" smtClean="0"/>
              <a:t>voxel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voxel</a:t>
            </a:r>
            <a:r>
              <a:rPr lang="en-US" baseline="0" dirty="0" smtClean="0"/>
              <a:t> integral can be approximated by</a:t>
            </a:r>
          </a:p>
          <a:p>
            <a:r>
              <a:rPr lang="en-US" baseline="0" dirty="0" smtClean="0"/>
              <a:t>the volume of the </a:t>
            </a:r>
            <a:r>
              <a:rPr lang="en-US" baseline="0" dirty="0" err="1" smtClean="0"/>
              <a:t>voxel</a:t>
            </a:r>
            <a:endParaRPr lang="en-US" baseline="0" dirty="0" smtClean="0"/>
          </a:p>
          <a:p>
            <a:r>
              <a:rPr lang="en-US" baseline="0" dirty="0" smtClean="0"/>
              <a:t>times</a:t>
            </a:r>
          </a:p>
          <a:p>
            <a:r>
              <a:rPr lang="en-US" baseline="0" dirty="0" smtClean="0"/>
              <a:t>the value of the data kernel at the center of the </a:t>
            </a:r>
            <a:r>
              <a:rPr lang="en-US" baseline="0" dirty="0" err="1" smtClean="0"/>
              <a:t>voxel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is the multi-dimensional form of the </a:t>
            </a:r>
            <a:r>
              <a:rPr lang="en-US" baseline="0" dirty="0" err="1" smtClean="0"/>
              <a:t>Reiman</a:t>
            </a:r>
            <a:r>
              <a:rPr lang="en-US" baseline="0" dirty="0" smtClean="0"/>
              <a:t> Summation formula.</a:t>
            </a:r>
          </a:p>
          <a:p>
            <a:r>
              <a:rPr lang="en-US" baseline="0" dirty="0" smtClean="0"/>
              <a:t>But for this approximation to work, the data kernel must be slowly varying.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Tomography – from Greek “</a:t>
            </a:r>
            <a:r>
              <a:rPr lang="en-US" dirty="0" err="1" smtClean="0"/>
              <a:t>tomos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 slice</a:t>
            </a:r>
            <a:r>
              <a:rPr lang="en-US" baseline="0" dirty="0" smtClean="0"/>
              <a:t> or cut.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salient parts</a:t>
            </a:r>
            <a:r>
              <a:rPr lang="en-US" baseline="0" dirty="0" smtClean="0"/>
              <a:t> of this theory are</a:t>
            </a:r>
          </a:p>
          <a:p>
            <a:r>
              <a:rPr lang="en-US" baseline="0" dirty="0" smtClean="0"/>
              <a:t>the use of localized averages as the “solution” to inverse problems;</a:t>
            </a:r>
          </a:p>
          <a:p>
            <a:r>
              <a:rPr lang="en-US" baseline="0" dirty="0" smtClean="0"/>
              <a:t>the focus on spread of resolution as a way to </a:t>
            </a:r>
            <a:r>
              <a:rPr lang="en-US" baseline="0" dirty="0" err="1" smtClean="0"/>
              <a:t>slect</a:t>
            </a:r>
            <a:r>
              <a:rPr lang="en-US" baseline="0" dirty="0" smtClean="0"/>
              <a:t> a good solution/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our</a:t>
            </a:r>
            <a:r>
              <a:rPr lang="en-US" baseline="0" dirty="0" smtClean="0"/>
              <a:t> usage, a special form of the relationship between</a:t>
            </a:r>
          </a:p>
          <a:p>
            <a:r>
              <a:rPr lang="en-US" baseline="0" dirty="0" smtClean="0"/>
              <a:t>data and model parameter,</a:t>
            </a:r>
          </a:p>
          <a:p>
            <a:r>
              <a:rPr lang="en-US" baseline="0" dirty="0" smtClean="0"/>
              <a:t>which are related by line integrals.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</a:t>
            </a:r>
            <a:r>
              <a:rPr lang="en-US" baseline="0" dirty="0" smtClean="0"/>
              <a:t> force this into a standard data kernel formulation,</a:t>
            </a:r>
          </a:p>
          <a:p>
            <a:r>
              <a:rPr lang="en-US" baseline="0" dirty="0" smtClean="0"/>
              <a:t>but the kernel will involve delta functions,</a:t>
            </a:r>
          </a:p>
          <a:p>
            <a:r>
              <a:rPr lang="en-US" baseline="0" dirty="0" smtClean="0"/>
              <a:t>which can be nasty.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</a:t>
            </a:r>
            <a:r>
              <a:rPr lang="en-US" baseline="0" dirty="0" smtClean="0"/>
              <a:t> tomography problem</a:t>
            </a:r>
          </a:p>
          <a:p>
            <a:r>
              <a:rPr lang="en-US" baseline="0" dirty="0" smtClean="0"/>
              <a:t>straight line rays</a:t>
            </a:r>
          </a:p>
          <a:p>
            <a:r>
              <a:rPr lang="en-US" baseline="0" dirty="0" smtClean="0"/>
              <a:t>data for every possible ray, so data can be treated as a continuous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straight-line ray is defined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a (u, theta).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u: distance of line from origin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theta: angle between ray perpendicular and x-axis.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integral is over arc-length s of a line.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11.2.  The Radon transform is performed by integrating a function of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(x, y)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along straight lines (bold) parameterized by the arc-length,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perpendicular distance,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and angle,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consider</a:t>
            </a:r>
            <a:r>
              <a:rPr lang="en-US" baseline="0" dirty="0" smtClean="0"/>
              <a:t> Radon’s Problem as defining</a:t>
            </a:r>
          </a:p>
          <a:p>
            <a:r>
              <a:rPr lang="en-US" baseline="0" dirty="0" smtClean="0"/>
              <a:t>a new type of integral transform, the Radon Transform.</a:t>
            </a:r>
          </a:p>
          <a:p>
            <a:r>
              <a:rPr lang="en-US" baseline="0" dirty="0" smtClean="0"/>
              <a:t>which transforms m(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to  d(u, theta)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an example of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the forward transform.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11.4.  (A) A test image,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 of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×256 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discrete values, or pixels. This synthetic image depicts a hypothetical magma chamber beneath a volcano. (B) The Radon transform, 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d(u,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)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,  of the image in A), also evaluated at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×256 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points.  (C) The image,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 reconstructed from its Radon transform by direct application of the Fourier slice theorem.  Small errors in the reconstruction arise from the interpolation of the Fourier-transformed image onto a rectangular grid.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gda11_02.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</a:t>
            </a:r>
            <a:r>
              <a:rPr lang="en-US" baseline="0" dirty="0" smtClean="0"/>
              <a:t> invert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Yes, we can invert it using Fourier transforms.</a:t>
            </a:r>
          </a:p>
          <a:p>
            <a:r>
              <a:rPr lang="en-US" baseline="0" dirty="0" smtClean="0"/>
              <a:t>Here we “remind you” what the forward and inverse Fourier Transforms look like.</a:t>
            </a:r>
          </a:p>
          <a:p>
            <a:r>
              <a:rPr lang="en-US" baseline="0" dirty="0" smtClean="0"/>
              <a:t>If you’ve never seen them before, you had best skip the rest of the lecture,</a:t>
            </a:r>
          </a:p>
          <a:p>
            <a:r>
              <a:rPr lang="en-US" baseline="0" dirty="0" smtClean="0"/>
              <a:t>except to admire the reconstructed image on the last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</a:t>
            </a:r>
            <a:r>
              <a:rPr lang="en-US" baseline="0" dirty="0" smtClean="0"/>
              <a:t>steps:</a:t>
            </a:r>
          </a:p>
          <a:p>
            <a:r>
              <a:rPr lang="en-US" baseline="0" dirty="0" smtClean="0"/>
              <a:t>1) Fourier transform d(u, theta)  to d( </a:t>
            </a:r>
            <a:r>
              <a:rPr lang="en-US" baseline="0" dirty="0" err="1" smtClean="0"/>
              <a:t>ku</a:t>
            </a:r>
            <a:r>
              <a:rPr lang="en-US" baseline="0" dirty="0" smtClean="0"/>
              <a:t>, theta )</a:t>
            </a:r>
          </a:p>
          <a:p>
            <a:r>
              <a:rPr lang="en-US" baseline="0" dirty="0" smtClean="0"/>
              <a:t>2) Change variables from (u, theta) to (x, y)</a:t>
            </a:r>
          </a:p>
          <a:p>
            <a:r>
              <a:rPr lang="en-US" baseline="0" dirty="0" smtClean="0"/>
              <a:t>3) Interpret results as m-hat-hat(</a:t>
            </a:r>
            <a:r>
              <a:rPr lang="en-US" baseline="0" dirty="0" err="1" smtClean="0"/>
              <a:t>kx,ky</a:t>
            </a:r>
            <a:r>
              <a:rPr lang="en-US" baseline="0" dirty="0" smtClean="0"/>
              <a:t>),</a:t>
            </a:r>
          </a:p>
          <a:p>
            <a:r>
              <a:rPr lang="en-US" baseline="0" dirty="0" smtClean="0"/>
              <a:t>that is, the  Fourier transform of m(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just have to take inverse transform of m-hat-hat(</a:t>
            </a:r>
            <a:r>
              <a:rPr lang="en-US" baseline="0" dirty="0" err="1" smtClean="0"/>
              <a:t>kx,ky</a:t>
            </a:r>
            <a:r>
              <a:rPr lang="en-US" baseline="0" dirty="0" smtClean="0"/>
              <a:t>),</a:t>
            </a:r>
          </a:p>
          <a:p>
            <a:r>
              <a:rPr lang="en-US" baseline="0" dirty="0" smtClean="0"/>
              <a:t>to get back to m(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Simple as pie!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are still</a:t>
            </a:r>
            <a:r>
              <a:rPr lang="en-US" baseline="0" dirty="0" smtClean="0"/>
              <a:t> discrete and noisy, but the model parameters are</a:t>
            </a:r>
          </a:p>
          <a:p>
            <a:r>
              <a:rPr lang="en-US" baseline="0" dirty="0" smtClean="0"/>
              <a:t>now continuous functions of one or more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Graphical representation of “Fourier Slice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Theorem”.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11.3.  (Left) The function,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is integrated along a set of parallel lines (dashed) in a Radon transform to form the function, 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(u,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i="1" baseline="-25000" dirty="0" smtClean="0">
                <a:latin typeface="Cambria Math"/>
                <a:ea typeface="Cambria Math"/>
                <a:cs typeface="Times New Roman" pitchFamily="18" charset="0"/>
              </a:rPr>
              <a:t>0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).  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This function is called the projection of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at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angle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</a:t>
            </a:r>
            <a:r>
              <a:rPr lang="el-GR" sz="12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θ</a:t>
            </a:r>
            <a:r>
              <a:rPr lang="en-US" sz="1200" i="1" baseline="-25000" dirty="0" smtClean="0">
                <a:latin typeface="Cambria Math"/>
                <a:ea typeface="Cambria Math"/>
                <a:cs typeface="Times New Roman" pitchFamily="18" charset="0"/>
              </a:rPr>
              <a:t>0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(Right) The Fourier slice theorem states that the Fourier Transform of the projection (here denoted FT) is equal to the Fourier-transformed image evaluated along a line (bold) of angle,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i="1" baseline="-25000" dirty="0" smtClean="0">
                <a:latin typeface="Cambria Math"/>
                <a:ea typeface="Cambria Math"/>
                <a:cs typeface="Times New Roman" pitchFamily="18" charset="0"/>
              </a:rPr>
              <a:t>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 the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y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plane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Fourier transform can be uniquely inverted if it is known at all (</a:t>
            </a:r>
            <a:r>
              <a:rPr lang="en-US" baseline="0" dirty="0" err="1" smtClean="0"/>
              <a:t>kx,ky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Inspection of the formula show that all (</a:t>
            </a:r>
            <a:r>
              <a:rPr lang="en-US" baseline="0" dirty="0" err="1" smtClean="0"/>
              <a:t>kx,ky</a:t>
            </a:r>
            <a:r>
              <a:rPr lang="en-US" baseline="0" dirty="0" smtClean="0"/>
              <a:t>)’s can be computed from d(</a:t>
            </a:r>
            <a:r>
              <a:rPr lang="en-US" baseline="0" dirty="0" err="1" smtClean="0"/>
              <a:t>u,theta</a:t>
            </a:r>
            <a:r>
              <a:rPr lang="en-US" baseline="0" dirty="0" smtClean="0"/>
              <a:t>),</a:t>
            </a:r>
          </a:p>
          <a:p>
            <a:r>
              <a:rPr lang="en-US" baseline="0" dirty="0" smtClean="0"/>
              <a:t>as long as all </a:t>
            </a:r>
            <a:r>
              <a:rPr lang="en-US" baseline="0" dirty="0" err="1" smtClean="0"/>
              <a:t>u’s</a:t>
            </a:r>
            <a:r>
              <a:rPr lang="en-US" baseline="0" dirty="0" smtClean="0"/>
              <a:t> and thetas are samples,</a:t>
            </a:r>
          </a:p>
          <a:p>
            <a:r>
              <a:rPr lang="en-US" baseline="0" dirty="0" smtClean="0"/>
              <a:t>Hence Radon’s Problem has a unique solution.</a:t>
            </a:r>
          </a:p>
          <a:p>
            <a:r>
              <a:rPr lang="en-US" baseline="0" dirty="0" smtClean="0"/>
              <a:t>And the formula provide the inversion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An example.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 Image (C) is reconstructed from Radon Transform (B).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It compares favorably to the true image (A).</a:t>
            </a:r>
            <a:endParaRPr lang="en-US" sz="1200" baseline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11.4.  (A) A test image,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 of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×256 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discrete values, or pixels. This synthetic image depicts a hypothetical magma chamber beneath a volcano. (B) The Radon transform, 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d(u,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)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,  of the image in A), also evaluated at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×256 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points.  (C) The image,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 reconstructed from its Radon transform by direct application of the Fourier slice theorem.  Small errors in the reconstruction arise from the interpolation of the Fourier-transformed image onto a rectangular grid.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gda11_02.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Top:</a:t>
            </a:r>
            <a:r>
              <a:rPr lang="en-US" baseline="0" dirty="0" smtClean="0"/>
              <a:t> one-dimensional case with position variable x.</a:t>
            </a:r>
          </a:p>
          <a:p>
            <a:r>
              <a:rPr lang="en-US" baseline="0" dirty="0" smtClean="0"/>
              <a:t>Bottom: L-dimensional case with position variable bold-x.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both cases, the formula</a:t>
            </a:r>
            <a:r>
              <a:rPr lang="en-US" baseline="0" dirty="0" smtClean="0"/>
              <a:t> relating data and model function are integrals.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</a:t>
            </a:r>
            <a:r>
              <a:rPr lang="en-US" baseline="0" dirty="0" smtClean="0"/>
              <a:t> a function has “an infinite number of points”, its hopeless to try to</a:t>
            </a:r>
          </a:p>
          <a:p>
            <a:r>
              <a:rPr lang="en-US" baseline="0" dirty="0" smtClean="0"/>
              <a:t>estimate them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fact</a:t>
            </a:r>
            <a:r>
              <a:rPr lang="en-US" baseline="0" dirty="0" smtClean="0"/>
              <a:t>, an integral,</a:t>
            </a:r>
          </a:p>
          <a:p>
            <a:r>
              <a:rPr lang="en-US" baseline="0" dirty="0" smtClean="0"/>
              <a:t>such as the data kernel integral,</a:t>
            </a:r>
          </a:p>
          <a:p>
            <a:r>
              <a:rPr lang="en-US" baseline="0" dirty="0" smtClean="0"/>
              <a:t>does not even depend on the value of a function at any </a:t>
            </a:r>
            <a:r>
              <a:rPr lang="en-US" baseline="0" dirty="0" err="1" smtClean="0"/>
              <a:t>particullar</a:t>
            </a:r>
            <a:r>
              <a:rPr lang="en-US" baseline="0" dirty="0" smtClean="0"/>
              <a:t> point.</a:t>
            </a:r>
          </a:p>
          <a:p>
            <a:r>
              <a:rPr lang="en-US" baseline="0" dirty="0" smtClean="0"/>
              <a:t>A localized average, however, is still completely sensible.</a:t>
            </a:r>
          </a:p>
          <a:p>
            <a:r>
              <a:rPr lang="en-US" baseline="0" dirty="0" smtClean="0"/>
              <a:t>But the averaging function/ resolution </a:t>
            </a:r>
            <a:r>
              <a:rPr lang="en-US" baseline="0" dirty="0" err="1" smtClean="0"/>
              <a:t>matrx</a:t>
            </a:r>
            <a:r>
              <a:rPr lang="en-US" baseline="0" dirty="0" smtClean="0"/>
              <a:t> is now a function.</a:t>
            </a:r>
          </a:p>
          <a:p>
            <a:r>
              <a:rPr lang="en-US" baseline="0" dirty="0" err="1" smtClean="0"/>
              <a:t>Its’s</a:t>
            </a:r>
            <a:r>
              <a:rPr lang="en-US" baseline="0" dirty="0" smtClean="0"/>
              <a:t> usually called the ‘resolving kernel’.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start by</a:t>
            </a:r>
            <a:r>
              <a:rPr lang="en-US" baseline="0" dirty="0" smtClean="0"/>
              <a:t> proposing that the solution is a linear function of the data,</a:t>
            </a:r>
          </a:p>
          <a:p>
            <a:r>
              <a:rPr lang="en-US" baseline="0" dirty="0" smtClean="0"/>
              <a:t>involving a generalized inverse.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19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Continuous Problems: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Backus-Gilbert Theory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Radon’s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1359"/>
            <a:ext cx="8229600" cy="30019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retain the idea that the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“solution”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depends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linearly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the data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038600"/>
            <a:ext cx="458216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0019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retain the idea that the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“solution”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depends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linearly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the data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038600"/>
            <a:ext cx="458216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>
            <a:off x="4724400" y="5181600"/>
            <a:ext cx="533400" cy="5334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95600" y="5668738"/>
            <a:ext cx="4038599" cy="103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continuous version of generalized inverse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6221"/>
            <a:ext cx="458216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 flipH="1">
            <a:off x="4343400" y="1963021"/>
            <a:ext cx="685800" cy="6858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5378068"/>
            <a:ext cx="4724400" cy="147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3434431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647" y="3487021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 flipH="1">
            <a:off x="3276600" y="4477621"/>
            <a:ext cx="685800" cy="12954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implies a formula 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2590800"/>
            <a:ext cx="360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flipH="1">
            <a:off x="3276600" y="4477621"/>
            <a:ext cx="685800" cy="12954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1189038"/>
            <a:ext cx="33528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</a:t>
            </a: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&gt;=</a:t>
            </a: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36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sz="36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36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en-US" sz="3600" b="1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3400" y="228600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comparison to discrete case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4343400" y="1963021"/>
            <a:ext cx="685800" cy="6858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191000" y="2514600"/>
            <a:ext cx="3352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28600" y="3657600"/>
            <a:ext cx="3352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&gt;=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Rm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276600" y="5608638"/>
            <a:ext cx="3352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36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sz="36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36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6221"/>
            <a:ext cx="458216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 flipH="1">
            <a:off x="4343400" y="1963021"/>
            <a:ext cx="685800" cy="6858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5378068"/>
            <a:ext cx="4724400" cy="147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3434431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647" y="3487021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 flipH="1">
            <a:off x="3276600" y="4477621"/>
            <a:ext cx="685800" cy="12954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2590800"/>
            <a:ext cx="360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implies a formula 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91440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define the spread of resolution as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6691"/>
            <a:ext cx="6477000" cy="137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5334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fine generalized inverse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minimizes the spread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 constraint that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38400" y="3505200"/>
            <a:ext cx="3200400" cy="1373909"/>
            <a:chOff x="3124200" y="3429000"/>
            <a:chExt cx="3200400" cy="137390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1400" y="3429000"/>
              <a:ext cx="2743200" cy="1373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4200" y="3429000"/>
              <a:ext cx="533400" cy="1373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3911958" y="3822879"/>
              <a:ext cx="228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15000" y="3864114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= 1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1000"/>
            <a:ext cx="603383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5562600"/>
            <a:ext cx="5486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 rot="6974063" flipV="1">
            <a:off x="3709612" y="4657186"/>
            <a:ext cx="1800973" cy="896428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09800"/>
            <a:ext cx="8229600" cy="23923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has exactly the same form as the discrete case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the definition of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different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Hence the solution is the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same as in the discrete case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28800"/>
            <a:ext cx="653142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638800"/>
            <a:ext cx="325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4648200"/>
            <a:ext cx="5486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962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where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9916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19	Backus-Gilbert Theory for Continuous Problems; Radon’s Problem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2087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furthermore, just as we did in the discrete case, we can add the size of the covariance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648200"/>
            <a:ext cx="510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971800"/>
            <a:ext cx="866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" y="36576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where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92162"/>
            <a:ext cx="7772400" cy="102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0" y="1401762"/>
            <a:ext cx="8686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leads to a trade</a:t>
            </a:r>
            <a: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-off of resolution and variance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445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as before</a:t>
            </a:r>
            <a:b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this just changes the definition of </a:t>
            </a:r>
            <a:r>
              <a:rPr lang="en-US" sz="3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endParaRPr lang="en-US" sz="3200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2334171" y="2514600"/>
            <a:ext cx="4295229" cy="4207015"/>
            <a:chOff x="3171201" y="3076594"/>
            <a:chExt cx="2753352" cy="2696804"/>
          </a:xfrm>
        </p:grpSpPr>
        <p:cxnSp>
          <p:nvCxnSpPr>
            <p:cNvPr id="7" name="Straight Arrow Connector 6"/>
            <p:cNvCxnSpPr/>
            <p:nvPr/>
          </p:nvCxnSpPr>
          <p:spPr>
            <a:xfrm rot="5400000">
              <a:off x="2400300" y="4256900"/>
              <a:ext cx="2362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0800000">
              <a:off x="3562353" y="5438000"/>
              <a:ext cx="2362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800614" y="4333100"/>
              <a:ext cx="2209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3596964" y="5104625"/>
              <a:ext cx="2209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3915849" y="3530620"/>
              <a:ext cx="1224297" cy="1579188"/>
            </a:xfrm>
            <a:custGeom>
              <a:avLst/>
              <a:gdLst>
                <a:gd name="connsiteX0" fmla="*/ 2146 w 1560489"/>
                <a:gd name="connsiteY0" fmla="*/ 0 h 1564783"/>
                <a:gd name="connsiteX1" fmla="*/ 15025 w 1560489"/>
                <a:gd name="connsiteY1" fmla="*/ 412124 h 1564783"/>
                <a:gd name="connsiteX2" fmla="*/ 92298 w 1560489"/>
                <a:gd name="connsiteY2" fmla="*/ 862884 h 1564783"/>
                <a:gd name="connsiteX3" fmla="*/ 465785 w 1560489"/>
                <a:gd name="connsiteY3" fmla="*/ 1365160 h 1564783"/>
                <a:gd name="connsiteX4" fmla="*/ 1032456 w 1560489"/>
                <a:gd name="connsiteY4" fmla="*/ 1532586 h 1564783"/>
                <a:gd name="connsiteX5" fmla="*/ 1560489 w 1560489"/>
                <a:gd name="connsiteY5" fmla="*/ 1558343 h 1564783"/>
                <a:gd name="connsiteX0" fmla="*/ 2146 w 1560489"/>
                <a:gd name="connsiteY0" fmla="*/ 0 h 1589110"/>
                <a:gd name="connsiteX1" fmla="*/ 15025 w 1560489"/>
                <a:gd name="connsiteY1" fmla="*/ 412124 h 1589110"/>
                <a:gd name="connsiteX2" fmla="*/ 92298 w 1560489"/>
                <a:gd name="connsiteY2" fmla="*/ 862884 h 1589110"/>
                <a:gd name="connsiteX3" fmla="*/ 428053 w 1560489"/>
                <a:gd name="connsiteY3" fmla="*/ 1219200 h 1589110"/>
                <a:gd name="connsiteX4" fmla="*/ 1032456 w 1560489"/>
                <a:gd name="connsiteY4" fmla="*/ 1532586 h 1589110"/>
                <a:gd name="connsiteX5" fmla="*/ 1560489 w 1560489"/>
                <a:gd name="connsiteY5" fmla="*/ 1558343 h 1589110"/>
                <a:gd name="connsiteX0" fmla="*/ 2146 w 1560489"/>
                <a:gd name="connsiteY0" fmla="*/ 0 h 1576410"/>
                <a:gd name="connsiteX1" fmla="*/ 15025 w 1560489"/>
                <a:gd name="connsiteY1" fmla="*/ 412124 h 1576410"/>
                <a:gd name="connsiteX2" fmla="*/ 92298 w 1560489"/>
                <a:gd name="connsiteY2" fmla="*/ 862884 h 1576410"/>
                <a:gd name="connsiteX3" fmla="*/ 428053 w 1560489"/>
                <a:gd name="connsiteY3" fmla="*/ 1295399 h 1576410"/>
                <a:gd name="connsiteX4" fmla="*/ 1032456 w 1560489"/>
                <a:gd name="connsiteY4" fmla="*/ 1532586 h 1576410"/>
                <a:gd name="connsiteX5" fmla="*/ 1560489 w 1560489"/>
                <a:gd name="connsiteY5" fmla="*/ 1558343 h 1576410"/>
                <a:gd name="connsiteX0" fmla="*/ 2146 w 1993281"/>
                <a:gd name="connsiteY0" fmla="*/ 0 h 1576410"/>
                <a:gd name="connsiteX1" fmla="*/ 15025 w 1993281"/>
                <a:gd name="connsiteY1" fmla="*/ 412124 h 1576410"/>
                <a:gd name="connsiteX2" fmla="*/ 92298 w 1993281"/>
                <a:gd name="connsiteY2" fmla="*/ 862884 h 1576410"/>
                <a:gd name="connsiteX3" fmla="*/ 428053 w 1993281"/>
                <a:gd name="connsiteY3" fmla="*/ 1295399 h 1576410"/>
                <a:gd name="connsiteX4" fmla="*/ 1032456 w 1993281"/>
                <a:gd name="connsiteY4" fmla="*/ 1532586 h 1576410"/>
                <a:gd name="connsiteX5" fmla="*/ 1993281 w 1993281"/>
                <a:gd name="connsiteY5" fmla="*/ 1558343 h 1576410"/>
                <a:gd name="connsiteX0" fmla="*/ 2146 w 2025340"/>
                <a:gd name="connsiteY0" fmla="*/ 0 h 1576807"/>
                <a:gd name="connsiteX1" fmla="*/ 15025 w 2025340"/>
                <a:gd name="connsiteY1" fmla="*/ 412124 h 1576807"/>
                <a:gd name="connsiteX2" fmla="*/ 92298 w 2025340"/>
                <a:gd name="connsiteY2" fmla="*/ 862884 h 1576807"/>
                <a:gd name="connsiteX3" fmla="*/ 428053 w 2025340"/>
                <a:gd name="connsiteY3" fmla="*/ 1295399 h 1576807"/>
                <a:gd name="connsiteX4" fmla="*/ 1032456 w 2025340"/>
                <a:gd name="connsiteY4" fmla="*/ 1532586 h 1576807"/>
                <a:gd name="connsiteX5" fmla="*/ 2025340 w 2025340"/>
                <a:gd name="connsiteY5" fmla="*/ 1560724 h 1576807"/>
                <a:gd name="connsiteX0" fmla="*/ 1074 w 2060334"/>
                <a:gd name="connsiteY0" fmla="*/ 0 h 1579188"/>
                <a:gd name="connsiteX1" fmla="*/ 50019 w 2060334"/>
                <a:gd name="connsiteY1" fmla="*/ 414505 h 1579188"/>
                <a:gd name="connsiteX2" fmla="*/ 127292 w 2060334"/>
                <a:gd name="connsiteY2" fmla="*/ 865265 h 1579188"/>
                <a:gd name="connsiteX3" fmla="*/ 463047 w 2060334"/>
                <a:gd name="connsiteY3" fmla="*/ 1297780 h 1579188"/>
                <a:gd name="connsiteX4" fmla="*/ 1067450 w 2060334"/>
                <a:gd name="connsiteY4" fmla="*/ 1534967 h 1579188"/>
                <a:gd name="connsiteX5" fmla="*/ 2060334 w 2060334"/>
                <a:gd name="connsiteY5" fmla="*/ 1563105 h 1579188"/>
                <a:gd name="connsiteX0" fmla="*/ 1072 w 2060332"/>
                <a:gd name="connsiteY0" fmla="*/ 0 h 1579188"/>
                <a:gd name="connsiteX1" fmla="*/ 42002 w 2060332"/>
                <a:gd name="connsiteY1" fmla="*/ 419267 h 1579188"/>
                <a:gd name="connsiteX2" fmla="*/ 127290 w 2060332"/>
                <a:gd name="connsiteY2" fmla="*/ 865265 h 1579188"/>
                <a:gd name="connsiteX3" fmla="*/ 463045 w 2060332"/>
                <a:gd name="connsiteY3" fmla="*/ 1297780 h 1579188"/>
                <a:gd name="connsiteX4" fmla="*/ 1067448 w 2060332"/>
                <a:gd name="connsiteY4" fmla="*/ 1534967 h 1579188"/>
                <a:gd name="connsiteX5" fmla="*/ 2060332 w 2060332"/>
                <a:gd name="connsiteY5" fmla="*/ 1563105 h 1579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0332" h="1579188">
                  <a:moveTo>
                    <a:pt x="1072" y="0"/>
                  </a:moveTo>
                  <a:cubicBezTo>
                    <a:pt x="-1" y="134155"/>
                    <a:pt x="20966" y="275056"/>
                    <a:pt x="42002" y="419267"/>
                  </a:cubicBezTo>
                  <a:cubicBezTo>
                    <a:pt x="63038" y="563478"/>
                    <a:pt x="57116" y="718846"/>
                    <a:pt x="127290" y="865265"/>
                  </a:cubicBezTo>
                  <a:cubicBezTo>
                    <a:pt x="197464" y="1011684"/>
                    <a:pt x="306352" y="1186163"/>
                    <a:pt x="463045" y="1297780"/>
                  </a:cubicBezTo>
                  <a:cubicBezTo>
                    <a:pt x="619738" y="1409397"/>
                    <a:pt x="801234" y="1490746"/>
                    <a:pt x="1067448" y="1534967"/>
                  </a:cubicBezTo>
                  <a:cubicBezTo>
                    <a:pt x="1333663" y="1579188"/>
                    <a:pt x="1887541" y="1566325"/>
                    <a:pt x="2060332" y="1563105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34949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086350" y="505700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1400" y="5438001"/>
              <a:ext cx="2286000" cy="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spread of resolution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195900" y="4127301"/>
              <a:ext cx="2286000" cy="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size of variance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33093" y="3369671"/>
              <a:ext cx="609600" cy="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α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=1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7708" y="4737363"/>
              <a:ext cx="609600" cy="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α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=0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45720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Approximating 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Continuous Problem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 Discrete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approximation using finite number of known 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743200"/>
            <a:ext cx="4572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approximation using finite number of known 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743200"/>
            <a:ext cx="4572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 flipH="1">
            <a:off x="6248400" y="4114800"/>
            <a:ext cx="762000" cy="9906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7400" y="5029200"/>
            <a:ext cx="2895600" cy="65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known 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5257800" y="4038600"/>
            <a:ext cx="457200" cy="22098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  <a:gd name="connsiteX0" fmla="*/ 0 w 1687132"/>
              <a:gd name="connsiteY0" fmla="*/ 528033 h 528033"/>
              <a:gd name="connsiteX1" fmla="*/ 562377 w 1687132"/>
              <a:gd name="connsiteY1" fmla="*/ 236704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394952" y="275341"/>
                  <a:pt x="562377" y="236704"/>
                </a:cubicBezTo>
                <a:cubicBezTo>
                  <a:pt x="729802" y="198068"/>
                  <a:pt x="817093" y="335665"/>
                  <a:pt x="1004552" y="296214"/>
                </a:cubicBezTo>
                <a:cubicBezTo>
                  <a:pt x="1192011" y="25676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10200" y="5791200"/>
            <a:ext cx="3657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known coefficients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= discrete model parameters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514600" y="4114800"/>
            <a:ext cx="609600" cy="9906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91484" y="5168721"/>
            <a:ext cx="2895600" cy="65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continuous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function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posssible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)’s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438400"/>
            <a:ext cx="91440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voxels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 (and their lower dimension equivalents)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polynomials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splines</a:t>
            </a:r>
            <a:endParaRPr lang="en-US" sz="3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Fourier (and similar) series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and many others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the choice of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matter?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438400"/>
            <a:ext cx="91440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Yes!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The choice implements prior information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about the properties of the 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The solution will be different depending upon the choice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conversion to discrete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432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752600"/>
            <a:ext cx="360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2484" y="4488291"/>
            <a:ext cx="6248400" cy="128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special case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voxels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0" y="1752600"/>
            <a:ext cx="4495800" cy="1524000"/>
            <a:chOff x="3429000" y="1752600"/>
            <a:chExt cx="4495800" cy="1524000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3429000" y="2057400"/>
              <a:ext cx="1295400" cy="990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lvl="0">
                <a:spcBef>
                  <a:spcPct val="0"/>
                </a:spcBef>
              </a:pPr>
              <a:r>
                <a:rPr lang="en-US" sz="3600" i="1" dirty="0" err="1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3600" i="1" baseline="-250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36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) =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24400" y="1752600"/>
              <a:ext cx="3200400" cy="1524000"/>
              <a:chOff x="5257800" y="1752600"/>
              <a:chExt cx="3200400" cy="1524000"/>
            </a:xfrm>
          </p:grpSpPr>
          <p:sp>
            <p:nvSpPr>
              <p:cNvPr id="4" name="Left Brace 3"/>
              <p:cNvSpPr/>
              <p:nvPr/>
            </p:nvSpPr>
            <p:spPr>
              <a:xfrm>
                <a:off x="5257800" y="1828800"/>
                <a:ext cx="457200" cy="1447800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715000" y="1752600"/>
                <a:ext cx="2743200" cy="914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kumimoji="0" lang="en-US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ea typeface="+mj-ea"/>
                    <a:cs typeface="Times New Roman" pitchFamily="18" charset="0"/>
                  </a:rPr>
                  <a:t>  if </a:t>
                </a:r>
                <a:r>
                  <a:rPr kumimoji="0" lang="en-US" sz="4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kumimoji="0" lang="en-US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ea typeface="+mj-ea"/>
                    <a:cs typeface="Times New Roman" pitchFamily="18" charset="0"/>
                  </a:rPr>
                  <a:t> inside </a:t>
                </a:r>
                <a:r>
                  <a:rPr kumimoji="0" lang="en-US" sz="4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V</a:t>
                </a:r>
                <a:r>
                  <a:rPr kumimoji="0" lang="en-US" sz="4400" b="0" i="1" u="none" strike="noStrike" kern="1200" cap="none" spc="0" normalizeH="0" baseline="-2500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i</a:t>
                </a:r>
                <a:endParaRPr kumimoji="0" lang="en-US" sz="4400" b="0" i="1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5663484" y="2514600"/>
                <a:ext cx="2438400" cy="6858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0</a:t>
                </a:r>
                <a:r>
                  <a:rPr kumimoji="0" lang="en-US" sz="3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ea typeface="+mj-ea"/>
                    <a:cs typeface="Times New Roman" pitchFamily="18" charset="0"/>
                  </a:rPr>
                  <a:t>  otherwise</a:t>
                </a:r>
                <a:endParaRPr kumimoji="0" lang="en-US" sz="3100" b="0" i="1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724400"/>
            <a:ext cx="3276600" cy="146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566" y="4572000"/>
            <a:ext cx="400579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own Arrow 11"/>
          <p:cNvSpPr/>
          <p:nvPr/>
        </p:nvSpPr>
        <p:spPr>
          <a:xfrm rot="16200000">
            <a:off x="4381500" y="5067300"/>
            <a:ext cx="457200" cy="5334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5400000" flipH="1">
            <a:off x="5753100" y="6057900"/>
            <a:ext cx="304800" cy="3810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43600" y="6125938"/>
            <a:ext cx="2895600" cy="65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integral over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voxel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j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3505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size controlled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by the scale of variation of </a:t>
            </a:r>
            <a:r>
              <a:rPr kumimoji="0" lang="en-US" sz="36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m(</a:t>
            </a:r>
            <a:r>
              <a:rPr kumimoji="0" lang="en-US" sz="36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kumimoji="0" lang="en-US" sz="36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kumimoji="0" lang="en-US" sz="36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981200"/>
            <a:ext cx="289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905000"/>
            <a:ext cx="3276600" cy="146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12"/>
          <p:cNvSpPr/>
          <p:nvPr/>
        </p:nvSpPr>
        <p:spPr>
          <a:xfrm rot="8429751">
            <a:off x="5670830" y="3164416"/>
            <a:ext cx="1447800" cy="3810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791200" y="3733800"/>
            <a:ext cx="2895600" cy="65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center of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voxel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j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approximation when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slowly varying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 rot="16200000">
            <a:off x="4381500" y="2247900"/>
            <a:ext cx="457200" cy="5334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4532289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size controlled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by the scale of variation of </a:t>
            </a:r>
            <a:r>
              <a:rPr kumimoji="0" lang="en-US" sz="360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360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36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en-US" sz="36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kumimoji="0" lang="en-US" sz="36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kumimoji="0" lang="en-US" sz="36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3116" y="5637726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more stringent condition than scale of variation of </a:t>
            </a:r>
            <a:r>
              <a:rPr lang="en-US" sz="3600" i="1" dirty="0" smtClean="0"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US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kumimoji="0" lang="en-US" sz="36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Extend Backus-Gilbert theory to continuous problems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Discuss the conversion of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continuous inverse problems to discrete problems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Solve Radon’s Problem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the simplest tomography problem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45720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3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Tomography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Greek Root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67000"/>
            <a:ext cx="8229600" cy="1676400"/>
          </a:xfrm>
        </p:spPr>
        <p:txBody>
          <a:bodyPr/>
          <a:lstStyle/>
          <a:p>
            <a:pPr algn="ctr">
              <a:buNone/>
            </a:pPr>
            <a:r>
              <a:rPr lang="en-US" sz="44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tomos</a:t>
            </a:r>
            <a:endParaRPr lang="en-US" sz="44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cut, cutting, slice, section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“tomography”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it is used in geophysics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76600"/>
            <a:ext cx="9144000" cy="685800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are line integrals of the model function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056869"/>
            <a:ext cx="3505200" cy="104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 rot="8429751">
            <a:off x="3288940" y="5188938"/>
            <a:ext cx="661117" cy="442521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0" y="5486400"/>
            <a:ext cx="264825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curve </a:t>
            </a:r>
            <a:r>
              <a:rPr lang="en-US" sz="28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force this into the form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429000"/>
            <a:ext cx="7543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295400"/>
            <a:ext cx="360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21979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if you want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3276600" y="2895600"/>
            <a:ext cx="304800" cy="3200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58094" y="4482921"/>
            <a:ext cx="2362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32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556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but the Dirac delta function is not square-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integrable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 which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leads to problems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45720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Radon’s Problem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straight line rays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treated as a continuous variable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209800" y="1499194"/>
            <a:ext cx="4884719" cy="5130206"/>
            <a:chOff x="533400" y="847857"/>
            <a:chExt cx="3256479" cy="3420137"/>
          </a:xfrm>
        </p:grpSpPr>
        <p:cxnSp>
          <p:nvCxnSpPr>
            <p:cNvPr id="4" name="Straight Arrow Connector 3"/>
            <p:cNvCxnSpPr/>
            <p:nvPr/>
          </p:nvCxnSpPr>
          <p:spPr>
            <a:xfrm rot="5400000">
              <a:off x="382588" y="2743200"/>
              <a:ext cx="3048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10800000">
              <a:off x="533400" y="2819400"/>
              <a:ext cx="2895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1752600" y="2133600"/>
              <a:ext cx="838200" cy="5334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526" y="2654121"/>
              <a:ext cx="51435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62067" y="2502795"/>
              <a:ext cx="6096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 smtClean="0">
                  <a:latin typeface="Cambria Math"/>
                  <a:ea typeface="Cambria Math"/>
                  <a:cs typeface="Times New Roman" pitchFamily="18" charset="0"/>
                </a:rPr>
                <a:t>θ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4252" y="847857"/>
              <a:ext cx="51435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62070" y="2057400"/>
              <a:ext cx="51435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u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143000" y="1295400"/>
              <a:ext cx="2362200" cy="129540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71700" y="1557270"/>
              <a:ext cx="51435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>
              <a:off x="2209800" y="1752600"/>
              <a:ext cx="296212" cy="16742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(u,</a:t>
            </a:r>
            <a:r>
              <a:rPr lang="el-GR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coordinate system for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Radon Transform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742089" y="3022242"/>
            <a:ext cx="198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integrate over this line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Freeform 17"/>
          <p:cNvSpPr/>
          <p:nvPr/>
        </p:nvSpPr>
        <p:spPr>
          <a:xfrm rot="1007723">
            <a:off x="6222034" y="3438878"/>
            <a:ext cx="661117" cy="442521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Radon Transform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 → d(u,</a:t>
            </a:r>
            <a:r>
              <a:rPr lang="el-GR" i="1" dirty="0" smtClean="0">
                <a:latin typeface="Cambria Math" pitchFamily="18" charset="0"/>
                <a:ea typeface="Cambria Math" pitchFamily="18" charset="0"/>
              </a:rPr>
              <a:t>θ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222885"/>
            <a:ext cx="9144000" cy="134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-54293" y="824139"/>
            <a:ext cx="9198293" cy="6033861"/>
            <a:chOff x="685800" y="1524000"/>
            <a:chExt cx="5110163" cy="335214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9665" t="5802" r="35808" b="6885"/>
            <a:stretch>
              <a:fillRect/>
            </a:stretch>
          </p:blipFill>
          <p:spPr bwMode="auto">
            <a:xfrm>
              <a:off x="685800" y="2209800"/>
              <a:ext cx="5105400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913326" y="1524000"/>
              <a:ext cx="1067874" cy="29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(A) 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m(</a:t>
              </a:r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x,y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79442" y="1524000"/>
              <a:ext cx="1385188" cy="29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 d(u,</a:t>
              </a:r>
              <a:r>
                <a:rPr lang="el-GR" sz="2800" i="1" dirty="0" smtClean="0">
                  <a:latin typeface="Cambria Math" pitchFamily="18" charset="0"/>
                  <a:ea typeface="Cambria Math" pitchFamily="18" charset="0"/>
                </a:rPr>
                <a:t>θ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83457" y="4267200"/>
              <a:ext cx="20097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-7141" y="3274219"/>
              <a:ext cx="2005013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19501" y="4252907"/>
              <a:ext cx="20097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2645573" y="3267074"/>
              <a:ext cx="1983578" cy="71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990601" y="2074034"/>
              <a:ext cx="2166937" cy="2176464"/>
            </a:xfrm>
            <a:custGeom>
              <a:avLst/>
              <a:gdLst>
                <a:gd name="connsiteX0" fmla="*/ 4762 w 2090737"/>
                <a:gd name="connsiteY0" fmla="*/ 0 h 2095500"/>
                <a:gd name="connsiteX1" fmla="*/ 0 w 2090737"/>
                <a:gd name="connsiteY1" fmla="*/ 2095500 h 2095500"/>
                <a:gd name="connsiteX2" fmla="*/ 2090737 w 2090737"/>
                <a:gd name="connsiteY2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2095500">
                  <a:moveTo>
                    <a:pt x="4762" y="0"/>
                  </a:moveTo>
                  <a:cubicBezTo>
                    <a:pt x="3175" y="698500"/>
                    <a:pt x="1587" y="1397000"/>
                    <a:pt x="0" y="2095500"/>
                  </a:cubicBezTo>
                  <a:lnTo>
                    <a:pt x="2090737" y="2095500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629026" y="2081207"/>
              <a:ext cx="2166937" cy="2176464"/>
            </a:xfrm>
            <a:custGeom>
              <a:avLst/>
              <a:gdLst>
                <a:gd name="connsiteX0" fmla="*/ 4762 w 2090737"/>
                <a:gd name="connsiteY0" fmla="*/ 0 h 2095500"/>
                <a:gd name="connsiteX1" fmla="*/ 0 w 2090737"/>
                <a:gd name="connsiteY1" fmla="*/ 2095500 h 2095500"/>
                <a:gd name="connsiteX2" fmla="*/ 2090737 w 2090737"/>
                <a:gd name="connsiteY2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2095500">
                  <a:moveTo>
                    <a:pt x="4762" y="0"/>
                  </a:moveTo>
                  <a:cubicBezTo>
                    <a:pt x="3175" y="698500"/>
                    <a:pt x="1587" y="1397000"/>
                    <a:pt x="0" y="2095500"/>
                  </a:cubicBezTo>
                  <a:lnTo>
                    <a:pt x="2090737" y="2095500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8963" y="4156478"/>
              <a:ext cx="307446" cy="29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85201" y="4352925"/>
              <a:ext cx="1067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i="1" dirty="0" smtClean="0">
                  <a:latin typeface="Cambria"/>
                  <a:ea typeface="Cambria Math" pitchFamily="18" charset="0"/>
                  <a:cs typeface="Times New Roman" pitchFamily="18" charset="0"/>
                </a:rPr>
                <a:t>θ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24200" y="3124200"/>
              <a:ext cx="228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909288" y="1683115"/>
              <a:ext cx="361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294265" y="2910782"/>
              <a:ext cx="361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u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Problem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find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m(</a:t>
            </a: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x,y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) </a:t>
            </a:r>
            <a: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given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 d(u,</a:t>
            </a:r>
            <a:r>
              <a:rPr kumimoji="0" lang="el-GR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θ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)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6002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via Fourier Transforms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8194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14400" y="3886200"/>
            <a:ext cx="2209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x→k</a:t>
            </a:r>
            <a:r>
              <a:rPr kumimoji="0" lang="en-US" sz="4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kumimoji="0" lang="en-US" sz="4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29200" y="3886200"/>
            <a:ext cx="2209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sz="44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→ x</a:t>
            </a:r>
            <a:endParaRPr kumimoji="0" lang="en-US" sz="4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229600" cy="33528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Backus-Gilbert Theory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8343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86000" y="1524000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now Fourier transform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u→k</a:t>
            </a:r>
            <a:r>
              <a:rPr kumimoji="0" lang="en-US" sz="4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endParaRPr kumimoji="0" lang="en-US" sz="4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1425"/>
            <a:ext cx="9144000" cy="134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572000"/>
            <a:ext cx="7391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514600" y="3657600"/>
            <a:ext cx="4191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now change variables</a:t>
            </a:r>
          </a:p>
          <a:p>
            <a:pPr lvl="0" algn="ctr">
              <a:spcBef>
                <a:spcPct val="0"/>
              </a:spcBef>
            </a:pPr>
            <a:r>
              <a:rPr kumimoji="0" lang="en-US" sz="31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(u,</a:t>
            </a:r>
            <a:r>
              <a:rPr kumimoji="0" lang="el-GR" sz="31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31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→(</a:t>
            </a:r>
            <a:r>
              <a:rPr lang="en-US" sz="31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sz="31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endParaRPr kumimoji="0" lang="en-US" sz="31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8343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86000" y="1524000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now Fourier transform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u→k</a:t>
            </a:r>
            <a:r>
              <a:rPr kumimoji="0" lang="en-US" sz="4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endParaRPr kumimoji="0" lang="en-US" sz="4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1425"/>
            <a:ext cx="9144000" cy="134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572000"/>
            <a:ext cx="7391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810000" y="6120684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Fourier transform of 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</a:t>
            </a:r>
            <a:r>
              <a:rPr lang="en-US" sz="28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evaluated on a line of slope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l-GR" sz="2800" b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Times New Roman" pitchFamily="18" charset="0"/>
              </a:rPr>
              <a:t>θ</a:t>
            </a:r>
            <a:endParaRPr kumimoji="0" lang="en-US" sz="28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065172" y="6027313"/>
            <a:ext cx="1146220" cy="425002"/>
          </a:xfrm>
          <a:custGeom>
            <a:avLst/>
            <a:gdLst>
              <a:gd name="connsiteX0" fmla="*/ 0 w 1146220"/>
              <a:gd name="connsiteY0" fmla="*/ 0 h 425002"/>
              <a:gd name="connsiteX1" fmla="*/ 399245 w 1146220"/>
              <a:gd name="connsiteY1" fmla="*/ 218941 h 425002"/>
              <a:gd name="connsiteX2" fmla="*/ 360608 w 1146220"/>
              <a:gd name="connsiteY2" fmla="*/ 386366 h 425002"/>
              <a:gd name="connsiteX3" fmla="*/ 1146220 w 1146220"/>
              <a:gd name="connsiteY3" fmla="*/ 425002 h 4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220" h="425002">
                <a:moveTo>
                  <a:pt x="0" y="0"/>
                </a:moveTo>
                <a:cubicBezTo>
                  <a:pt x="169572" y="77273"/>
                  <a:pt x="339144" y="154547"/>
                  <a:pt x="399245" y="218941"/>
                </a:cubicBezTo>
                <a:cubicBezTo>
                  <a:pt x="459346" y="283335"/>
                  <a:pt x="236112" y="352023"/>
                  <a:pt x="360608" y="386366"/>
                </a:cubicBezTo>
                <a:cubicBezTo>
                  <a:pt x="485104" y="420710"/>
                  <a:pt x="815662" y="422856"/>
                  <a:pt x="1146220" y="425002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4600" y="3657600"/>
            <a:ext cx="4191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now change variables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31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31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s,u</a:t>
            </a:r>
            <a:r>
              <a:rPr lang="en-US" sz="31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→(</a:t>
            </a:r>
            <a:r>
              <a:rPr kumimoji="0" lang="en-US" sz="31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x,y</a:t>
            </a:r>
            <a:r>
              <a:rPr kumimoji="0" lang="en-US" sz="31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kumimoji="0" lang="en-US" sz="31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6019800"/>
            <a:ext cx="2362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Fourier transform of 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d(u,</a:t>
            </a:r>
            <a:r>
              <a:rPr lang="el-GR" sz="2800" i="1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" name="Freeform 15"/>
          <p:cNvSpPr/>
          <p:nvPr/>
        </p:nvSpPr>
        <p:spPr>
          <a:xfrm>
            <a:off x="1202029" y="5318975"/>
            <a:ext cx="334850" cy="708338"/>
          </a:xfrm>
          <a:custGeom>
            <a:avLst/>
            <a:gdLst>
              <a:gd name="connsiteX0" fmla="*/ 72979 w 334850"/>
              <a:gd name="connsiteY0" fmla="*/ 0 h 708338"/>
              <a:gd name="connsiteX1" fmla="*/ 330557 w 334850"/>
              <a:gd name="connsiteY1" fmla="*/ 386366 h 708338"/>
              <a:gd name="connsiteX2" fmla="*/ 47222 w 334850"/>
              <a:gd name="connsiteY2" fmla="*/ 399245 h 708338"/>
              <a:gd name="connsiteX3" fmla="*/ 47222 w 334850"/>
              <a:gd name="connsiteY3" fmla="*/ 708338 h 70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50" h="708338">
                <a:moveTo>
                  <a:pt x="72979" y="0"/>
                </a:moveTo>
                <a:cubicBezTo>
                  <a:pt x="203914" y="159912"/>
                  <a:pt x="334850" y="319825"/>
                  <a:pt x="330557" y="386366"/>
                </a:cubicBezTo>
                <a:cubicBezTo>
                  <a:pt x="326264" y="452907"/>
                  <a:pt x="94445" y="345583"/>
                  <a:pt x="47222" y="399245"/>
                </a:cubicBezTo>
                <a:cubicBezTo>
                  <a:pt x="0" y="452907"/>
                  <a:pt x="23611" y="580622"/>
                  <a:pt x="47222" y="70833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638800" y="3962400"/>
            <a:ext cx="281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J=1, by the way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2437" y="1143000"/>
            <a:ext cx="8158163" cy="4104620"/>
            <a:chOff x="452437" y="1143000"/>
            <a:chExt cx="8158163" cy="4104620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H="1">
              <a:off x="190500" y="3467100"/>
              <a:ext cx="3429794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10800000">
              <a:off x="533400" y="3733800"/>
              <a:ext cx="2895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1822361" y="3366752"/>
              <a:ext cx="449687" cy="28440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6600" y="3429000"/>
              <a:ext cx="514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57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 smtClean="0">
                  <a:latin typeface="Cambria Math"/>
                  <a:ea typeface="Cambria Math"/>
                  <a:cs typeface="Times New Roman" pitchFamily="18" charset="0"/>
                </a:rPr>
                <a:t>θ</a:t>
              </a:r>
              <a:r>
                <a:rPr lang="en-US" sz="2800" i="1" baseline="-25000" dirty="0" smtClean="0">
                  <a:latin typeface="Cambria Math"/>
                  <a:ea typeface="Cambria Math"/>
                  <a:cs typeface="Times New Roman" pitchFamily="18" charset="0"/>
                </a:rPr>
                <a:t>0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37763" y="1143000"/>
              <a:ext cx="514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04543" y="2807595"/>
              <a:ext cx="514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u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962025" y="2557462"/>
              <a:ext cx="220980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>
              <a:off x="1047750" y="2119312"/>
              <a:ext cx="236220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2064544" y="3259932"/>
              <a:ext cx="2066925" cy="13192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452437" y="3362325"/>
              <a:ext cx="220980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>
              <a:off x="1443037" y="1828800"/>
              <a:ext cx="220980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>
              <a:off x="714375" y="2943225"/>
              <a:ext cx="220980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>
              <a:off x="3748089" y="2886080"/>
              <a:ext cx="585787" cy="3476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1842957">
              <a:off x="3703058" y="2650321"/>
              <a:ext cx="14467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d(u,</a:t>
              </a:r>
              <a:r>
                <a:rPr lang="el-GR" sz="2800" i="1" dirty="0" smtClean="0">
                  <a:latin typeface="Cambria Math"/>
                  <a:ea typeface="Cambria Math"/>
                  <a:cs typeface="Times New Roman" pitchFamily="18" charset="0"/>
                </a:rPr>
                <a:t>θ</a:t>
              </a:r>
              <a:r>
                <a:rPr lang="en-US" sz="2800" i="1" baseline="-25000" dirty="0" smtClean="0">
                  <a:latin typeface="Cambria Math"/>
                  <a:ea typeface="Cambria Math"/>
                  <a:cs typeface="Times New Roman" pitchFamily="18" charset="0"/>
                </a:rPr>
                <a:t>0</a:t>
              </a:r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)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862263" y="3009900"/>
              <a:ext cx="1111249" cy="1838325"/>
            </a:xfrm>
            <a:custGeom>
              <a:avLst/>
              <a:gdLst>
                <a:gd name="connsiteX0" fmla="*/ 985837 w 1111249"/>
                <a:gd name="connsiteY0" fmla="*/ 0 h 1838325"/>
                <a:gd name="connsiteX1" fmla="*/ 995362 w 1111249"/>
                <a:gd name="connsiteY1" fmla="*/ 285750 h 1838325"/>
                <a:gd name="connsiteX2" fmla="*/ 1109662 w 1111249"/>
                <a:gd name="connsiteY2" fmla="*/ 490538 h 1838325"/>
                <a:gd name="connsiteX3" fmla="*/ 1004887 w 1111249"/>
                <a:gd name="connsiteY3" fmla="*/ 671513 h 1838325"/>
                <a:gd name="connsiteX4" fmla="*/ 804862 w 1111249"/>
                <a:gd name="connsiteY4" fmla="*/ 790575 h 1838325"/>
                <a:gd name="connsiteX5" fmla="*/ 781050 w 1111249"/>
                <a:gd name="connsiteY5" fmla="*/ 1019175 h 1838325"/>
                <a:gd name="connsiteX6" fmla="*/ 585787 w 1111249"/>
                <a:gd name="connsiteY6" fmla="*/ 1123950 h 1838325"/>
                <a:gd name="connsiteX7" fmla="*/ 290512 w 1111249"/>
                <a:gd name="connsiteY7" fmla="*/ 1204913 h 1838325"/>
                <a:gd name="connsiteX8" fmla="*/ 242887 w 1111249"/>
                <a:gd name="connsiteY8" fmla="*/ 1452563 h 1838325"/>
                <a:gd name="connsiteX9" fmla="*/ 261937 w 1111249"/>
                <a:gd name="connsiteY9" fmla="*/ 1690688 h 1838325"/>
                <a:gd name="connsiteX10" fmla="*/ 0 w 1111249"/>
                <a:gd name="connsiteY10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249" h="1838325">
                  <a:moveTo>
                    <a:pt x="985837" y="0"/>
                  </a:moveTo>
                  <a:cubicBezTo>
                    <a:pt x="980280" y="101997"/>
                    <a:pt x="974724" y="203994"/>
                    <a:pt x="995362" y="285750"/>
                  </a:cubicBezTo>
                  <a:cubicBezTo>
                    <a:pt x="1016000" y="367506"/>
                    <a:pt x="1108075" y="426244"/>
                    <a:pt x="1109662" y="490538"/>
                  </a:cubicBezTo>
                  <a:cubicBezTo>
                    <a:pt x="1111249" y="554832"/>
                    <a:pt x="1055687" y="621507"/>
                    <a:pt x="1004887" y="671513"/>
                  </a:cubicBezTo>
                  <a:cubicBezTo>
                    <a:pt x="954087" y="721519"/>
                    <a:pt x="842168" y="732631"/>
                    <a:pt x="804862" y="790575"/>
                  </a:cubicBezTo>
                  <a:cubicBezTo>
                    <a:pt x="767556" y="848519"/>
                    <a:pt x="817563" y="963613"/>
                    <a:pt x="781050" y="1019175"/>
                  </a:cubicBezTo>
                  <a:cubicBezTo>
                    <a:pt x="744538" y="1074738"/>
                    <a:pt x="667543" y="1092994"/>
                    <a:pt x="585787" y="1123950"/>
                  </a:cubicBezTo>
                  <a:cubicBezTo>
                    <a:pt x="504031" y="1154906"/>
                    <a:pt x="347662" y="1150144"/>
                    <a:pt x="290512" y="1204913"/>
                  </a:cubicBezTo>
                  <a:cubicBezTo>
                    <a:pt x="233362" y="1259682"/>
                    <a:pt x="247649" y="1371601"/>
                    <a:pt x="242887" y="1452563"/>
                  </a:cubicBezTo>
                  <a:cubicBezTo>
                    <a:pt x="238125" y="1533525"/>
                    <a:pt x="302418" y="1626394"/>
                    <a:pt x="261937" y="1690688"/>
                  </a:cubicBezTo>
                  <a:cubicBezTo>
                    <a:pt x="221456" y="1754982"/>
                    <a:pt x="110728" y="1796653"/>
                    <a:pt x="0" y="1838325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4838700" y="3467101"/>
              <a:ext cx="3429794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0800000">
              <a:off x="5181600" y="3733801"/>
              <a:ext cx="2895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67447" y="1219200"/>
              <a:ext cx="514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k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01000" y="3429000"/>
              <a:ext cx="514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k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5254581" y="2640171"/>
              <a:ext cx="2807595" cy="188031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781800" y="3200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 smtClean="0">
                  <a:latin typeface="Cambria Math"/>
                  <a:ea typeface="Cambria Math"/>
                  <a:cs typeface="Times New Roman" pitchFamily="18" charset="0"/>
                </a:rPr>
                <a:t>θ</a:t>
              </a:r>
              <a:r>
                <a:rPr lang="en-US" sz="2800" i="1" baseline="-25000" dirty="0" smtClean="0">
                  <a:latin typeface="Cambria Math"/>
                  <a:ea typeface="Cambria Math"/>
                  <a:cs typeface="Times New Roman" pitchFamily="18" charset="0"/>
                </a:rPr>
                <a:t>0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676400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m(</a:t>
              </a:r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x,y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58000" y="1676400"/>
              <a:ext cx="17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m(</a:t>
              </a:r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k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,k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3580327" y="4365938"/>
              <a:ext cx="1867436" cy="326265"/>
            </a:xfrm>
            <a:custGeom>
              <a:avLst/>
              <a:gdLst>
                <a:gd name="connsiteX0" fmla="*/ 0 w 1867436"/>
                <a:gd name="connsiteY0" fmla="*/ 0 h 326265"/>
                <a:gd name="connsiteX1" fmla="*/ 553791 w 1867436"/>
                <a:gd name="connsiteY1" fmla="*/ 321972 h 326265"/>
                <a:gd name="connsiteX2" fmla="*/ 1867436 w 1867436"/>
                <a:gd name="connsiteY2" fmla="*/ 25758 h 32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7436" h="326265">
                  <a:moveTo>
                    <a:pt x="0" y="0"/>
                  </a:moveTo>
                  <a:cubicBezTo>
                    <a:pt x="121276" y="158839"/>
                    <a:pt x="242552" y="317679"/>
                    <a:pt x="553791" y="321972"/>
                  </a:cubicBezTo>
                  <a:cubicBezTo>
                    <a:pt x="865030" y="326265"/>
                    <a:pt x="1366233" y="176011"/>
                    <a:pt x="1867436" y="25758"/>
                  </a:cubicBezTo>
                </a:path>
              </a:pathLst>
            </a:custGeom>
            <a:ln w="762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14800" y="47244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FT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72273" y="1524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^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758" y="1399506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^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Learned two things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7338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Proof that solution exists and unique, based on “well-known” properties of Fourier Transform</a:t>
            </a:r>
          </a:p>
          <a:p>
            <a:pPr marL="514350" indent="-514350">
              <a:buAutoNum type="arabicPeriod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Recipe how to invert a Radon transform using Fourier transforms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10290" y="1524000"/>
            <a:ext cx="7995525" cy="3352145"/>
            <a:chOff x="410290" y="685800"/>
            <a:chExt cx="7995525" cy="335214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9665" t="5802" r="8138" b="6885"/>
            <a:stretch>
              <a:fillRect/>
            </a:stretch>
          </p:blipFill>
          <p:spPr bwMode="auto">
            <a:xfrm>
              <a:off x="685800" y="1371600"/>
              <a:ext cx="7696200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913326" y="685800"/>
              <a:ext cx="1067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79442" y="685800"/>
              <a:ext cx="940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19610" y="685800"/>
              <a:ext cx="89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(C)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83457" y="3429000"/>
              <a:ext cx="20097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-7141" y="2436019"/>
              <a:ext cx="2005013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19501" y="3414707"/>
              <a:ext cx="20097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2645573" y="2428874"/>
              <a:ext cx="1983578" cy="71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32704" y="3424239"/>
              <a:ext cx="20097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5242106" y="2436020"/>
              <a:ext cx="2005013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990601" y="1257299"/>
              <a:ext cx="2166937" cy="2176464"/>
            </a:xfrm>
            <a:custGeom>
              <a:avLst/>
              <a:gdLst>
                <a:gd name="connsiteX0" fmla="*/ 4762 w 2090737"/>
                <a:gd name="connsiteY0" fmla="*/ 0 h 2095500"/>
                <a:gd name="connsiteX1" fmla="*/ 0 w 2090737"/>
                <a:gd name="connsiteY1" fmla="*/ 2095500 h 2095500"/>
                <a:gd name="connsiteX2" fmla="*/ 2090737 w 2090737"/>
                <a:gd name="connsiteY2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2095500">
                  <a:moveTo>
                    <a:pt x="4762" y="0"/>
                  </a:moveTo>
                  <a:cubicBezTo>
                    <a:pt x="3175" y="698500"/>
                    <a:pt x="1587" y="1397000"/>
                    <a:pt x="0" y="2095500"/>
                  </a:cubicBezTo>
                  <a:lnTo>
                    <a:pt x="2090737" y="2095500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629026" y="1243007"/>
              <a:ext cx="2166937" cy="2176464"/>
            </a:xfrm>
            <a:custGeom>
              <a:avLst/>
              <a:gdLst>
                <a:gd name="connsiteX0" fmla="*/ 4762 w 2090737"/>
                <a:gd name="connsiteY0" fmla="*/ 0 h 2095500"/>
                <a:gd name="connsiteX1" fmla="*/ 0 w 2090737"/>
                <a:gd name="connsiteY1" fmla="*/ 2095500 h 2095500"/>
                <a:gd name="connsiteX2" fmla="*/ 2090737 w 2090737"/>
                <a:gd name="connsiteY2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2095500">
                  <a:moveTo>
                    <a:pt x="4762" y="0"/>
                  </a:moveTo>
                  <a:cubicBezTo>
                    <a:pt x="3175" y="698500"/>
                    <a:pt x="1587" y="1397000"/>
                    <a:pt x="0" y="2095500"/>
                  </a:cubicBezTo>
                  <a:lnTo>
                    <a:pt x="2090737" y="2095500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38878" y="1247757"/>
              <a:ext cx="2166937" cy="2176464"/>
            </a:xfrm>
            <a:custGeom>
              <a:avLst/>
              <a:gdLst>
                <a:gd name="connsiteX0" fmla="*/ 4762 w 2090737"/>
                <a:gd name="connsiteY0" fmla="*/ 0 h 2095500"/>
                <a:gd name="connsiteX1" fmla="*/ 0 w 2090737"/>
                <a:gd name="connsiteY1" fmla="*/ 2095500 h 2095500"/>
                <a:gd name="connsiteX2" fmla="*/ 2090737 w 2090737"/>
                <a:gd name="connsiteY2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2095500">
                  <a:moveTo>
                    <a:pt x="4762" y="0"/>
                  </a:moveTo>
                  <a:cubicBezTo>
                    <a:pt x="3175" y="698500"/>
                    <a:pt x="1587" y="1397000"/>
                    <a:pt x="0" y="2095500"/>
                  </a:cubicBezTo>
                  <a:lnTo>
                    <a:pt x="2090737" y="2095500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47850" y="3514725"/>
              <a:ext cx="1067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04576" y="3514725"/>
              <a:ext cx="1067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85201" y="3514725"/>
              <a:ext cx="1067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i="1" dirty="0" smtClean="0">
                  <a:latin typeface="Cambria"/>
                  <a:ea typeface="Cambria Math" pitchFamily="18" charset="0"/>
                  <a:cs typeface="Times New Roman" pitchFamily="18" charset="0"/>
                </a:rPr>
                <a:t>θ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24200" y="2286000"/>
              <a:ext cx="228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62625" y="2295525"/>
              <a:ext cx="228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490925" y="2119640"/>
              <a:ext cx="361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5767000" y="2119640"/>
              <a:ext cx="361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148400" y="2119640"/>
              <a:ext cx="361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u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Continuous Inverse Theory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are discrete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model parameter is a continuous 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267200"/>
            <a:ext cx="541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or several dimensions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 flipH="1">
            <a:off x="5257800" y="3048000"/>
            <a:ext cx="707265" cy="4572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29200" y="3580326"/>
            <a:ext cx="3733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model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function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267200"/>
            <a:ext cx="541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reeform 11"/>
          <p:cNvSpPr/>
          <p:nvPr/>
        </p:nvSpPr>
        <p:spPr>
          <a:xfrm flipH="1" flipV="1">
            <a:off x="5562598" y="4191000"/>
            <a:ext cx="457201" cy="5334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1981200" y="3048000"/>
            <a:ext cx="707265" cy="4572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2600" y="3580326"/>
            <a:ext cx="3733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 flipH="1" flipV="1">
            <a:off x="2285998" y="4191000"/>
            <a:ext cx="457201" cy="5334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or several dimensions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01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hopeless to try to determine estimates of model function at a particular depth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m(z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= ?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88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localized average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the only way to go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2578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5257800"/>
            <a:ext cx="2895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01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hopeless to try to determine estimates of model function at a particular depth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m(z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= ?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88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localized average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the only way to go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2578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5257800"/>
            <a:ext cx="2895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022242"/>
            <a:ext cx="8915400" cy="1265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problem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that an integral, such as the data kernel integral, does not depend upon the value of m(z) at a “single point” z</a:t>
            </a:r>
            <a:r>
              <a:rPr kumimoji="0" lang="en-US" sz="4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0</a:t>
            </a:r>
            <a:endParaRPr kumimoji="0" lang="en-US" sz="4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5800" y="5821139"/>
            <a:ext cx="7772400" cy="103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continuous version of resolution matrix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267200" y="5867400"/>
            <a:ext cx="228600" cy="3048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9352</TotalTime>
  <Words>2121</Words>
  <Application>Microsoft Office PowerPoint</Application>
  <PresentationFormat>On-screen Show (4:3)</PresentationFormat>
  <Paragraphs>318</Paragraphs>
  <Slides>44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Lecture 19   Continuous Problems: Backus-Gilbert Theory and Radon’s Problem</vt:lpstr>
      <vt:lpstr>Syllabus</vt:lpstr>
      <vt:lpstr>Purpose of the Lecture</vt:lpstr>
      <vt:lpstr>Part 1   Backus-Gilbert Theory</vt:lpstr>
      <vt:lpstr>Continuous Inverse Theory   the data are discrete but the model parameter is a continuous function</vt:lpstr>
      <vt:lpstr>One or several dimensions</vt:lpstr>
      <vt:lpstr>One or several dimensions</vt:lpstr>
      <vt:lpstr>hopeless to try to determine estimates of model function at a particular depth  m(z0) = ?</vt:lpstr>
      <vt:lpstr>hopeless to try to determine estimates of model function at a particular depth  m(z0) = ?</vt:lpstr>
      <vt:lpstr>let’s retain the idea that the “solution” depends linearly on the data </vt:lpstr>
      <vt:lpstr>let’s retain the idea that the “solution” depends linearly on the data</vt:lpstr>
      <vt:lpstr>implies a formula for R</vt:lpstr>
      <vt:lpstr>&lt;m&gt;=G-gd</vt:lpstr>
      <vt:lpstr>implies a formula for R</vt:lpstr>
      <vt:lpstr>Now define the spread of resolution as</vt:lpstr>
      <vt:lpstr>fine generalized inverse  that minimizes the spread J  with the constraint that    </vt:lpstr>
      <vt:lpstr>Slide 17</vt:lpstr>
      <vt:lpstr>J has exactly the same form as the discrete case only the definition of S is different</vt:lpstr>
      <vt:lpstr>Hence the solution is the same as in the discrete case </vt:lpstr>
      <vt:lpstr>furthermore, just as we did in the discrete case, we can add the size of the covariance</vt:lpstr>
      <vt:lpstr>as before this just changes the definition of S</vt:lpstr>
      <vt:lpstr>Part 2   Approximating a Continuous Problem as a Discrete Problem</vt:lpstr>
      <vt:lpstr>approximation using finite number of known functions</vt:lpstr>
      <vt:lpstr>approximation using finite number of known functions</vt:lpstr>
      <vt:lpstr>posssible fj(x)’s</vt:lpstr>
      <vt:lpstr>does the choice of fj(x) matter?</vt:lpstr>
      <vt:lpstr>conversion to discrete Gm=d</vt:lpstr>
      <vt:lpstr>special case of voxels</vt:lpstr>
      <vt:lpstr>approximation when Gi(x) slowly varying</vt:lpstr>
      <vt:lpstr>Part 3   Tomography</vt:lpstr>
      <vt:lpstr>Greek Root</vt:lpstr>
      <vt:lpstr>“tomography” as it is used in geophysics</vt:lpstr>
      <vt:lpstr>you can force this into the form</vt:lpstr>
      <vt:lpstr>Radon’s Problem  straight line rays data d treated as a continuous variable</vt:lpstr>
      <vt:lpstr>(u,θ) coordinate system for Radon Transform</vt:lpstr>
      <vt:lpstr>Radon Transform m(x,y) → d(u,θ)</vt:lpstr>
      <vt:lpstr>Slide 37</vt:lpstr>
      <vt:lpstr>Slide 38</vt:lpstr>
      <vt:lpstr>Solution via Fourier Transforms</vt:lpstr>
      <vt:lpstr>Slide 40</vt:lpstr>
      <vt:lpstr>Slide 41</vt:lpstr>
      <vt:lpstr>Slide 42</vt:lpstr>
      <vt:lpstr>Learned two things</vt:lpstr>
      <vt:lpstr>Slide 44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771</cp:revision>
  <dcterms:created xsi:type="dcterms:W3CDTF">2011-08-18T12:44:59Z</dcterms:created>
  <dcterms:modified xsi:type="dcterms:W3CDTF">2011-11-17T20:43:30Z</dcterms:modified>
</cp:coreProperties>
</file>