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66" r:id="rId4"/>
    <p:sldId id="331" r:id="rId5"/>
    <p:sldId id="343" r:id="rId6"/>
    <p:sldId id="378" r:id="rId7"/>
    <p:sldId id="376" r:id="rId8"/>
    <p:sldId id="377" r:id="rId9"/>
    <p:sldId id="379" r:id="rId10"/>
    <p:sldId id="380" r:id="rId11"/>
    <p:sldId id="383" r:id="rId12"/>
    <p:sldId id="385" r:id="rId13"/>
    <p:sldId id="382" r:id="rId14"/>
    <p:sldId id="384" r:id="rId15"/>
    <p:sldId id="386" r:id="rId16"/>
    <p:sldId id="387" r:id="rId17"/>
    <p:sldId id="388" r:id="rId18"/>
    <p:sldId id="417" r:id="rId19"/>
    <p:sldId id="389" r:id="rId20"/>
    <p:sldId id="390" r:id="rId21"/>
    <p:sldId id="391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2" r:id="rId30"/>
    <p:sldId id="400" r:id="rId31"/>
    <p:sldId id="401" r:id="rId32"/>
    <p:sldId id="405" r:id="rId33"/>
    <p:sldId id="406" r:id="rId34"/>
    <p:sldId id="407" r:id="rId35"/>
    <p:sldId id="408" r:id="rId36"/>
    <p:sldId id="420" r:id="rId37"/>
    <p:sldId id="409" r:id="rId38"/>
    <p:sldId id="410" r:id="rId39"/>
    <p:sldId id="411" r:id="rId40"/>
    <p:sldId id="412" r:id="rId41"/>
    <p:sldId id="418" r:id="rId42"/>
    <p:sldId id="413" r:id="rId43"/>
    <p:sldId id="404" r:id="rId44"/>
    <p:sldId id="414" r:id="rId45"/>
    <p:sldId id="415" r:id="rId46"/>
    <p:sldId id="416" r:id="rId47"/>
    <p:sldId id="419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FF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11" autoAdjust="0"/>
  </p:normalViewPr>
  <p:slideViewPr>
    <p:cSldViewPr>
      <p:cViewPr varScale="1">
        <p:scale>
          <a:sx n="74" d="100"/>
          <a:sy n="74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53586-B8EA-4C3A-8DAE-D42D42A93AB4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C30AA-43CA-42E7-B15D-4F2AC4A1E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Over the past twenty years,</a:t>
            </a:r>
          </a:p>
          <a:p>
            <a:r>
              <a:rPr lang="en-US" baseline="0" dirty="0" smtClean="0"/>
              <a:t>important advanced have been made in inverse theory</a:t>
            </a:r>
          </a:p>
          <a:p>
            <a:r>
              <a:rPr lang="en-US" baseline="0" dirty="0" smtClean="0"/>
              <a:t>using tools drawn from functional analysis</a:t>
            </a:r>
          </a:p>
          <a:p>
            <a:r>
              <a:rPr lang="en-US" baseline="0" dirty="0" smtClean="0"/>
              <a:t>that are centered about the concept of ‘</a:t>
            </a:r>
            <a:r>
              <a:rPr lang="en-US" baseline="0" dirty="0" err="1" smtClean="0"/>
              <a:t>adjoint</a:t>
            </a:r>
            <a:r>
              <a:rPr lang="en-US" baseline="0" dirty="0" smtClean="0"/>
              <a:t> operators’.</a:t>
            </a:r>
          </a:p>
          <a:p>
            <a:r>
              <a:rPr lang="en-US" baseline="0" dirty="0" smtClean="0"/>
              <a:t>In oceanography and atmospheric science, the are associated with the</a:t>
            </a:r>
          </a:p>
          <a:p>
            <a:r>
              <a:rPr lang="en-US" baseline="0" dirty="0" smtClean="0"/>
              <a:t>   lingo ‘data assimilation’.</a:t>
            </a:r>
          </a:p>
          <a:p>
            <a:r>
              <a:rPr lang="en-US" baseline="0" dirty="0" smtClean="0"/>
              <a:t>And in seismology, with the waveform tomography.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Matrix multiplication is not </a:t>
            </a:r>
            <a:r>
              <a:rPr lang="en-US" dirty="0" err="1" smtClean="0"/>
              <a:t>communitive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That</a:t>
            </a:r>
            <a:r>
              <a:rPr lang="en-US" baseline="0" dirty="0" smtClean="0"/>
              <a:t> will carry over.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it</a:t>
            </a:r>
            <a:r>
              <a:rPr lang="en-US" baseline="0" dirty="0" smtClean="0"/>
              <a:t> is associative.</a:t>
            </a:r>
          </a:p>
          <a:p>
            <a:r>
              <a:rPr lang="en-US" baseline="0" dirty="0" smtClean="0"/>
              <a:t>That will carry over.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it its distributive.</a:t>
            </a:r>
          </a:p>
          <a:p>
            <a:r>
              <a:rPr lang="en-US" dirty="0" smtClean="0"/>
              <a:t>That</a:t>
            </a:r>
            <a:r>
              <a:rPr lang="en-US" baseline="0" dirty="0" smtClean="0"/>
              <a:t> will carry over.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already</a:t>
            </a:r>
            <a:r>
              <a:rPr lang="en-US" baseline="0" dirty="0" smtClean="0"/>
              <a:t> used matrices to approximate</a:t>
            </a:r>
          </a:p>
          <a:p>
            <a:r>
              <a:rPr lang="en-US" baseline="0" dirty="0" smtClean="0"/>
              <a:t>derivatives.</a:t>
            </a:r>
          </a:p>
          <a:p>
            <a:r>
              <a:rPr lang="en-US" baseline="0" dirty="0" smtClean="0"/>
              <a:t>For example, when we used them to quantify roughness</a:t>
            </a:r>
          </a:p>
          <a:p>
            <a:r>
              <a:rPr lang="en-US" baseline="0" dirty="0" smtClean="0"/>
              <a:t>   in problems were the a priori information of smoothness was</a:t>
            </a:r>
            <a:r>
              <a:rPr lang="en-US" baseline="0" dirty="0"/>
              <a:t> </a:t>
            </a:r>
            <a:r>
              <a:rPr lang="en-US" baseline="0" dirty="0" smtClean="0"/>
              <a:t>important.</a:t>
            </a:r>
          </a:p>
          <a:p>
            <a:r>
              <a:rPr lang="en-US" baseline="0" dirty="0" smtClean="0"/>
              <a:t>And they can approximate integrals,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Left:</a:t>
            </a:r>
            <a:r>
              <a:rPr lang="en-US" baseline="0" dirty="0" smtClean="0"/>
              <a:t> finite difference approximation for a derivative.</a:t>
            </a:r>
          </a:p>
          <a:p>
            <a:r>
              <a:rPr lang="en-US" baseline="0" dirty="0" smtClean="0"/>
              <a:t>Right: Riemann summation approximation for an integral.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left: derivative</a:t>
            </a:r>
          </a:p>
          <a:p>
            <a:r>
              <a:rPr lang="en-US" dirty="0" smtClean="0"/>
              <a:t>right: indefinite integral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baseline="0" dirty="0" smtClean="0"/>
              <a:t> linear operator is anything that can be approximated as a matrix.</a:t>
            </a:r>
          </a:p>
          <a:p>
            <a:r>
              <a:rPr lang="en-US" baseline="0" dirty="0" smtClean="0"/>
              <a:t>So functions, derivatives and integrals are all fine.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examples.</a:t>
            </a:r>
          </a:p>
          <a:p>
            <a:r>
              <a:rPr lang="en-US" dirty="0" smtClean="0"/>
              <a:t>Its best to write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</a:t>
            </a:r>
            <a:r>
              <a:rPr lang="en-US" i="1" dirty="0" err="1" smtClean="0"/>
              <a:t>a</a:t>
            </a:r>
            <a:r>
              <a:rPr lang="en-US" dirty="0" smtClean="0"/>
              <a:t> instead of just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</a:t>
            </a:r>
          </a:p>
          <a:p>
            <a:r>
              <a:rPr lang="en-US" i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so</a:t>
            </a:r>
            <a:r>
              <a:rPr lang="en-US" i="0" baseline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you can be sure where the </a:t>
            </a:r>
            <a:r>
              <a:rPr lang="en-US" i="1" baseline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i="0" baseline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goes.</a:t>
            </a:r>
            <a:endParaRPr lang="en-US" i="0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L-inverse</a:t>
            </a:r>
            <a:r>
              <a:rPr lang="en-US" baseline="0" dirty="0" smtClean="0"/>
              <a:t> “undoes” multiplication by L</a:t>
            </a:r>
          </a:p>
          <a:p>
            <a:r>
              <a:rPr lang="en-US" baseline="0" dirty="0" smtClean="0"/>
              <a:t>so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 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-1 </a:t>
            </a:r>
            <a:r>
              <a:rPr lang="en-US" i="0" baseline="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should “undue” the operation of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  <a:r>
              <a:rPr lang="en-US" baseline="0" dirty="0" smtClean="0"/>
              <a:t> that the matrix representation of the derivative is not square, so it has no inverse.</a:t>
            </a:r>
          </a:p>
          <a:p>
            <a:r>
              <a:rPr lang="en-US" baseline="0" dirty="0" smtClean="0"/>
              <a:t>This is associated with the fact that you can’t undo a derivative unless you know</a:t>
            </a:r>
          </a:p>
          <a:p>
            <a:r>
              <a:rPr lang="en-US" baseline="0" dirty="0" smtClean="0"/>
              <a:t>the value of the function at one point – the integration constant.</a:t>
            </a:r>
          </a:p>
          <a:p>
            <a:r>
              <a:rPr lang="en-US" baseline="0" dirty="0" smtClean="0"/>
              <a:t>So we add a row that says the first value of the vector is known.</a:t>
            </a:r>
          </a:p>
          <a:p>
            <a:r>
              <a:rPr lang="en-US" baseline="0" dirty="0" smtClean="0"/>
              <a:t>Now LC is exactly the matrix inverse of LA.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lecture is all mathematic.</a:t>
            </a:r>
          </a:p>
          <a:p>
            <a:r>
              <a:rPr lang="en-US" baseline="0" dirty="0" smtClean="0"/>
              <a:t>Sorry, but there’s no way around it.</a:t>
            </a:r>
          </a:p>
          <a:p>
            <a:r>
              <a:rPr lang="en-US" baseline="0" dirty="0" smtClean="0"/>
              <a:t>We’re going to suppose that you have some familiarity with</a:t>
            </a:r>
          </a:p>
          <a:p>
            <a:r>
              <a:rPr lang="en-US" baseline="0" dirty="0" smtClean="0"/>
              <a:t>   differential equations,</a:t>
            </a:r>
          </a:p>
          <a:p>
            <a:r>
              <a:rPr lang="en-US" baseline="0" dirty="0" smtClean="0"/>
              <a:t>So here goes.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Likewise,</a:t>
            </a:r>
            <a:r>
              <a:rPr lang="en-US" baseline="0" dirty="0" smtClean="0"/>
              <a:t> </a:t>
            </a:r>
            <a:r>
              <a:rPr lang="en-US" dirty="0" smtClean="0"/>
              <a:t>a</a:t>
            </a:r>
            <a:r>
              <a:rPr lang="en-US" baseline="0" dirty="0" smtClean="0"/>
              <a:t> linear differential operator may have to include boundary conditions</a:t>
            </a:r>
          </a:p>
          <a:p>
            <a:r>
              <a:rPr lang="en-US" baseline="0" dirty="0" smtClean="0"/>
              <a:t>for it to have an inverse.</a:t>
            </a:r>
          </a:p>
          <a:p>
            <a:r>
              <a:rPr lang="en-US" baseline="0" dirty="0" smtClean="0"/>
              <a:t>So we have discovered that if the linear operator is a derivative</a:t>
            </a:r>
          </a:p>
          <a:p>
            <a:r>
              <a:rPr lang="en-US" baseline="0" dirty="0" smtClean="0"/>
              <a:t>its inverse is an indefinite integral</a:t>
            </a:r>
          </a:p>
          <a:p>
            <a:r>
              <a:rPr lang="en-US" baseline="0" dirty="0" smtClean="0"/>
              <a:t>and vice versa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way to think about</a:t>
            </a:r>
            <a:r>
              <a:rPr lang="en-US" baseline="0" dirty="0" smtClean="0"/>
              <a:t> a matrix inverse</a:t>
            </a:r>
          </a:p>
          <a:p>
            <a:r>
              <a:rPr lang="en-US" baseline="0" dirty="0" smtClean="0"/>
              <a:t>is that it can be used to invert (solve) a matrix equation.</a:t>
            </a:r>
          </a:p>
          <a:p>
            <a:r>
              <a:rPr lang="en-US" baseline="0" dirty="0" smtClean="0"/>
              <a:t>The continuous analog of a matrix equation is a differential equation.</a:t>
            </a:r>
          </a:p>
          <a:p>
            <a:r>
              <a:rPr lang="en-US" baseline="0" dirty="0" smtClean="0"/>
              <a:t>So by analogy, the inverse operator solves the differential equation.</a:t>
            </a:r>
          </a:p>
          <a:p>
            <a:r>
              <a:rPr lang="en-US" baseline="0" dirty="0" smtClean="0"/>
              <a:t>But the solution of a differential equation is a Green function integral.</a:t>
            </a:r>
            <a:endParaRPr lang="en-US" dirty="0" smtClean="0"/>
          </a:p>
          <a:p>
            <a:r>
              <a:rPr lang="en-US" dirty="0" smtClean="0"/>
              <a:t>(We’ll,</a:t>
            </a:r>
            <a:r>
              <a:rPr lang="en-US" baseline="0" dirty="0" smtClean="0"/>
              <a:t> it’s a leap of faith here assuming that the class knows about</a:t>
            </a:r>
          </a:p>
          <a:p>
            <a:r>
              <a:rPr lang="en-US" baseline="0" dirty="0" smtClean="0"/>
              <a:t>the use of Green functions to solve differential equations, but what</a:t>
            </a:r>
          </a:p>
          <a:p>
            <a:r>
              <a:rPr lang="en-US" baseline="0" dirty="0" err="1" smtClean="0"/>
              <a:t>cn</a:t>
            </a:r>
            <a:r>
              <a:rPr lang="en-US" baseline="0" dirty="0" smtClean="0"/>
              <a:t> one do?)</a:t>
            </a:r>
          </a:p>
          <a:p>
            <a:r>
              <a:rPr lang="en-US" baseline="0" dirty="0" smtClean="0"/>
              <a:t>So the inverse of a differential operator is its Green function integral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Hence the</a:t>
            </a:r>
            <a:r>
              <a:rPr lang="en-US" baseline="0" dirty="0" smtClean="0"/>
              <a:t> inverse operator to a linear differential operator is the Green function integral.</a:t>
            </a:r>
          </a:p>
          <a:p>
            <a:r>
              <a:rPr lang="en-US" baseline="0" dirty="0" smtClean="0"/>
              <a:t>That allows us to use our toolkit of techniques learned about differential equations to</a:t>
            </a:r>
          </a:p>
          <a:p>
            <a:r>
              <a:rPr lang="en-US" baseline="0" dirty="0" smtClean="0"/>
              <a:t>   construct inverse operators</a:t>
            </a:r>
          </a:p>
          <a:p>
            <a:r>
              <a:rPr lang="en-US" baseline="0" dirty="0" smtClean="0"/>
              <a:t>At least in the case </a:t>
            </a:r>
            <a:r>
              <a:rPr lang="en-US" baseline="0" dirty="0" err="1" smtClean="0"/>
              <a:t>whethere</a:t>
            </a:r>
            <a:r>
              <a:rPr lang="en-US" baseline="0" dirty="0" smtClean="0"/>
              <a:t> the operators are differential operators</a:t>
            </a:r>
          </a:p>
          <a:p>
            <a:r>
              <a:rPr lang="en-US" baseline="0" dirty="0" smtClean="0"/>
              <a:t>   meaning that they contain no integrals.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Dot products are very important</a:t>
            </a:r>
            <a:r>
              <a:rPr lang="en-US" baseline="0" dirty="0" smtClean="0"/>
              <a:t> in discrete inverse theory.</a:t>
            </a:r>
          </a:p>
          <a:p>
            <a:r>
              <a:rPr lang="en-US" baseline="0" dirty="0" smtClean="0"/>
              <a:t>So what is the continuous analog?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Easy.</a:t>
            </a:r>
          </a:p>
          <a:p>
            <a:r>
              <a:rPr lang="en-US" dirty="0" smtClean="0"/>
              <a:t>Just replace the vectors</a:t>
            </a:r>
            <a:r>
              <a:rPr lang="en-US" baseline="0" dirty="0" smtClean="0"/>
              <a:t> with functions</a:t>
            </a:r>
          </a:p>
          <a:p>
            <a:r>
              <a:rPr lang="en-US" baseline="0" dirty="0" smtClean="0"/>
              <a:t>and </a:t>
            </a:r>
            <a:r>
              <a:rPr lang="en-US" dirty="0" smtClean="0"/>
              <a:t>convert the sum</a:t>
            </a:r>
            <a:r>
              <a:rPr lang="en-US" baseline="0" dirty="0" smtClean="0"/>
              <a:t> to an integral.</a:t>
            </a:r>
          </a:p>
          <a:p>
            <a:r>
              <a:rPr lang="en-US" baseline="0" dirty="0" smtClean="0"/>
              <a:t>The integral is given a name</a:t>
            </a:r>
          </a:p>
          <a:p>
            <a:r>
              <a:rPr lang="en-US" baseline="0" dirty="0" smtClean="0"/>
              <a:t>the inner product</a:t>
            </a:r>
          </a:p>
          <a:p>
            <a:r>
              <a:rPr lang="en-US" baseline="0" dirty="0" smtClean="0"/>
              <a:t>and a symbol</a:t>
            </a:r>
          </a:p>
          <a:p>
            <a:r>
              <a:rPr lang="en-US" baseline="0" dirty="0" smtClean="0"/>
              <a:t>the (</a:t>
            </a:r>
            <a:r>
              <a:rPr lang="en-US" baseline="0" dirty="0" err="1" smtClean="0"/>
              <a:t>a,b</a:t>
            </a:r>
            <a:r>
              <a:rPr lang="en-US" baseline="0" dirty="0" smtClean="0"/>
              <a:t>) notation.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</a:t>
            </a:r>
            <a:r>
              <a:rPr lang="en-US" baseline="0" dirty="0" smtClean="0"/>
              <a:t> that this is also the square of the L2 norm of a </a:t>
            </a:r>
            <a:r>
              <a:rPr lang="en-US" baseline="0" dirty="0" err="1" smtClean="0"/>
              <a:t>fucntion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</a:t>
            </a:r>
            <a:r>
              <a:rPr lang="en-US" baseline="0" dirty="0" smtClean="0"/>
              <a:t> first glace, this relationship seems pretty trivial.</a:t>
            </a:r>
          </a:p>
          <a:p>
            <a:r>
              <a:rPr lang="en-US" baseline="0" dirty="0" smtClean="0"/>
              <a:t>But actually, its very important.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Its important because</a:t>
            </a:r>
            <a:r>
              <a:rPr lang="en-US" baseline="0" dirty="0" smtClean="0"/>
              <a:t> the analogous continuous operation allows you to</a:t>
            </a:r>
          </a:p>
          <a:p>
            <a:r>
              <a:rPr lang="en-US" baseline="0" dirty="0" smtClean="0"/>
              <a:t>move a linear operator from side of the inner product to the other.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transpose of a</a:t>
            </a:r>
            <a:r>
              <a:rPr lang="en-US" baseline="0" dirty="0" smtClean="0"/>
              <a:t> matrix is a matrix,</a:t>
            </a:r>
          </a:p>
          <a:p>
            <a:r>
              <a:rPr lang="en-US" baseline="0" dirty="0" smtClean="0"/>
              <a:t>so by analogy,</a:t>
            </a:r>
          </a:p>
          <a:p>
            <a:r>
              <a:rPr lang="en-US" baseline="0" dirty="0" smtClean="0"/>
              <a:t>the analog is a linear operator.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we give</a:t>
            </a:r>
            <a:r>
              <a:rPr lang="en-US" baseline="0" dirty="0" smtClean="0"/>
              <a:t> it a name</a:t>
            </a:r>
          </a:p>
          <a:p>
            <a:r>
              <a:rPr lang="en-US" baseline="0" dirty="0" err="1" smtClean="0"/>
              <a:t>Adjoint</a:t>
            </a:r>
            <a:endParaRPr lang="en-US" baseline="0" dirty="0" smtClean="0"/>
          </a:p>
          <a:p>
            <a:r>
              <a:rPr lang="en-US" baseline="0" dirty="0" smtClean="0"/>
              <a:t>and symbol</a:t>
            </a:r>
          </a:p>
          <a:p>
            <a:r>
              <a:rPr lang="en-US" baseline="0" dirty="0" smtClean="0"/>
              <a:t>curly-L dagger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approach</a:t>
            </a:r>
            <a:r>
              <a:rPr lang="en-US" baseline="0" dirty="0" smtClean="0"/>
              <a:t> we will take is to show that almost all of the linear algebra</a:t>
            </a:r>
          </a:p>
          <a:p>
            <a:r>
              <a:rPr lang="en-US" baseline="0" dirty="0" smtClean="0"/>
              <a:t>    concepts that we have drawn upon in the course,</a:t>
            </a:r>
          </a:p>
          <a:p>
            <a:r>
              <a:rPr lang="en-US" baseline="0" dirty="0" smtClean="0"/>
              <a:t>    have extensions into the world of continuous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Here’s the</a:t>
            </a:r>
            <a:r>
              <a:rPr lang="en-US" baseline="0" dirty="0" smtClean="0"/>
              <a:t> definition.</a:t>
            </a:r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adjoint</a:t>
            </a:r>
            <a:r>
              <a:rPr lang="en-US" baseline="0" dirty="0" smtClean="0"/>
              <a:t> of curly-L </a:t>
            </a:r>
          </a:p>
          <a:p>
            <a:r>
              <a:rPr lang="en-US" baseline="0" dirty="0" smtClean="0"/>
              <a:t>is whatever linear operator</a:t>
            </a:r>
          </a:p>
          <a:p>
            <a:r>
              <a:rPr lang="en-US" baseline="0" dirty="0" smtClean="0"/>
              <a:t>makes this true.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what is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Depending</a:t>
            </a:r>
            <a:r>
              <a:rPr lang="en-US" baseline="0" dirty="0" smtClean="0"/>
              <a:t> upon the linear operator,</a:t>
            </a:r>
          </a:p>
          <a:p>
            <a:r>
              <a:rPr lang="en-US" baseline="0" dirty="0" smtClean="0"/>
              <a:t>different methods work to determine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methods start with</a:t>
            </a:r>
            <a:r>
              <a:rPr lang="en-US" baseline="0" dirty="0" smtClean="0"/>
              <a:t> the definition of the inner product.</a:t>
            </a:r>
          </a:p>
          <a:p>
            <a:r>
              <a:rPr lang="en-US" baseline="0" dirty="0" smtClean="0"/>
              <a:t>Here, just by moving around parentheses</a:t>
            </a:r>
          </a:p>
          <a:p>
            <a:r>
              <a:rPr lang="en-US" baseline="0" dirty="0" smtClean="0"/>
              <a:t>we can show that the </a:t>
            </a:r>
            <a:r>
              <a:rPr lang="en-US" baseline="0" dirty="0" err="1" smtClean="0"/>
              <a:t>adjoint</a:t>
            </a:r>
            <a:r>
              <a:rPr lang="en-US" baseline="0" dirty="0" smtClean="0"/>
              <a:t> of a function is itself.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</a:t>
            </a:r>
            <a:r>
              <a:rPr lang="en-US" baseline="0" dirty="0" smtClean="0"/>
              <a:t> the lingo of operators,</a:t>
            </a:r>
          </a:p>
          <a:p>
            <a:r>
              <a:rPr lang="en-US" baseline="0" dirty="0" smtClean="0"/>
              <a:t>“self-</a:t>
            </a:r>
            <a:r>
              <a:rPr lang="en-US" baseline="0" dirty="0" err="1" smtClean="0"/>
              <a:t>adjoint</a:t>
            </a:r>
            <a:r>
              <a:rPr lang="en-US" baseline="0" dirty="0" smtClean="0"/>
              <a:t>”</a:t>
            </a:r>
          </a:p>
          <a:p>
            <a:r>
              <a:rPr lang="en-US" baseline="0" dirty="0" smtClean="0"/>
              <a:t>A self-</a:t>
            </a:r>
            <a:r>
              <a:rPr lang="en-US" baseline="0" dirty="0" err="1" smtClean="0"/>
              <a:t>adjoint</a:t>
            </a:r>
            <a:r>
              <a:rPr lang="en-US" baseline="0" dirty="0" smtClean="0"/>
              <a:t> operator is the continuous analog to </a:t>
            </a:r>
            <a:r>
              <a:rPr lang="en-US" baseline="0" dirty="0" smtClean="0"/>
              <a:t>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A </a:t>
            </a:r>
            <a:r>
              <a:rPr lang="en-US" baseline="0" dirty="0" smtClean="0"/>
              <a:t>self-</a:t>
            </a:r>
            <a:r>
              <a:rPr lang="en-US" baseline="0" dirty="0" err="1" smtClean="0"/>
              <a:t>adjoint</a:t>
            </a:r>
            <a:r>
              <a:rPr lang="en-US" baseline="0" dirty="0" smtClean="0"/>
              <a:t> operator is the continuous analog to </a:t>
            </a:r>
            <a:r>
              <a:rPr lang="en-US" baseline="0" dirty="0" smtClean="0"/>
              <a:t>...</a:t>
            </a:r>
          </a:p>
          <a:p>
            <a:r>
              <a:rPr lang="en-US" baseline="0" dirty="0" smtClean="0"/>
              <a:t>a </a:t>
            </a:r>
            <a:r>
              <a:rPr lang="en-US" baseline="0" dirty="0" smtClean="0"/>
              <a:t>symmetric matrix.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Little</a:t>
            </a:r>
            <a:r>
              <a:rPr lang="en-US" baseline="0" dirty="0" smtClean="0"/>
              <a:t> more complicated for a derivative.</a:t>
            </a:r>
          </a:p>
          <a:p>
            <a:r>
              <a:rPr lang="en-US" baseline="0" dirty="0" smtClean="0"/>
              <a:t>Start with the definition of an inner product</a:t>
            </a:r>
          </a:p>
          <a:p>
            <a:r>
              <a:rPr lang="en-US" baseline="0" dirty="0" smtClean="0"/>
              <a:t>and then use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and then use ...</a:t>
            </a:r>
          </a:p>
          <a:p>
            <a:r>
              <a:rPr lang="en-US" dirty="0" smtClean="0"/>
              <a:t>integration by parts to get</a:t>
            </a:r>
            <a:r>
              <a:rPr lang="en-US" baseline="0" dirty="0" smtClean="0"/>
              <a:t> derivative from “a” to “b”.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Could</a:t>
            </a:r>
            <a:r>
              <a:rPr lang="en-US" baseline="0" dirty="0" smtClean="0"/>
              <a:t> apply integration twice,</a:t>
            </a:r>
          </a:p>
          <a:p>
            <a:r>
              <a:rPr lang="en-US" baseline="0" dirty="0" smtClean="0"/>
              <a:t>in which case you find that the second derivative is self </a:t>
            </a:r>
            <a:r>
              <a:rPr lang="en-US" baseline="0" dirty="0" err="1" smtClean="0"/>
              <a:t>adjoint</a:t>
            </a:r>
            <a:endParaRPr lang="en-US" baseline="0" dirty="0" smtClean="0"/>
          </a:p>
          <a:p>
            <a:r>
              <a:rPr lang="en-US" baseline="0" dirty="0" smtClean="0"/>
              <a:t>(as long as a, b go to zero at +- infinity).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Indefinite integral is trick.</a:t>
            </a:r>
          </a:p>
          <a:p>
            <a:r>
              <a:rPr lang="en-US" dirty="0" smtClean="0"/>
              <a:t>Massage it into the form of an inner product</a:t>
            </a:r>
          </a:p>
          <a:p>
            <a:r>
              <a:rPr lang="en-US" dirty="0" smtClean="0"/>
              <a:t>by introducing</a:t>
            </a:r>
            <a:r>
              <a:rPr lang="en-US" baseline="0" dirty="0" smtClean="0"/>
              <a:t> the step function.</a:t>
            </a:r>
          </a:p>
          <a:p>
            <a:r>
              <a:rPr lang="en-US" baseline="0" dirty="0" smtClean="0"/>
              <a:t>Then switch order of integration.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function is </a:t>
            </a:r>
            <a:r>
              <a:rPr lang="en-US" dirty="0" err="1" smtClean="0"/>
              <a:t>analagous</a:t>
            </a:r>
            <a:r>
              <a:rPr lang="en-US" dirty="0" smtClean="0"/>
              <a:t> to a vector.</a:t>
            </a:r>
          </a:p>
          <a:p>
            <a:r>
              <a:rPr lang="en-US" dirty="0" smtClean="0"/>
              <a:t>We’ve used this many times in the class,</a:t>
            </a:r>
          </a:p>
          <a:p>
            <a:r>
              <a:rPr lang="en-US" dirty="0" smtClean="0"/>
              <a:t>approximating a function as a vector of discrete values, with some</a:t>
            </a:r>
            <a:r>
              <a:rPr lang="en-US" baseline="0" dirty="0" smtClean="0"/>
              <a:t> sampling delta-x.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Adjoints</a:t>
            </a:r>
            <a:r>
              <a:rPr lang="en-US" dirty="0" smtClean="0"/>
              <a:t> have</a:t>
            </a:r>
            <a:r>
              <a:rPr lang="en-US" baseline="0" dirty="0" smtClean="0"/>
              <a:t> almost all of the properties of matrix transposes.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Here’s a table of the </a:t>
            </a:r>
            <a:r>
              <a:rPr lang="en-US" dirty="0" err="1" smtClean="0"/>
              <a:t>adjoints</a:t>
            </a:r>
            <a:r>
              <a:rPr lang="en-US" baseline="0" dirty="0" smtClean="0"/>
              <a:t> we just worked out.</a:t>
            </a:r>
          </a:p>
          <a:p>
            <a:r>
              <a:rPr lang="en-US" baseline="0" dirty="0" smtClean="0"/>
              <a:t>We’ll use them next 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Here’s a summary of the analogies.</a:t>
            </a:r>
          </a:p>
          <a:p>
            <a:r>
              <a:rPr lang="en-US" dirty="0" smtClean="0"/>
              <a:t>You</a:t>
            </a:r>
            <a:r>
              <a:rPr lang="en-US" baseline="0" dirty="0" smtClean="0"/>
              <a:t> should go through it line by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... what good is</a:t>
            </a:r>
            <a:r>
              <a:rPr lang="en-US" baseline="0" dirty="0" smtClean="0"/>
              <a:t> all this </a:t>
            </a:r>
            <a:r>
              <a:rPr lang="en-US" baseline="0" dirty="0" err="1" smtClean="0"/>
              <a:t>analyis</a:t>
            </a:r>
            <a:r>
              <a:rPr lang="en-US" baseline="0" dirty="0" smtClean="0"/>
              <a:t> ?</a:t>
            </a:r>
          </a:p>
          <a:p>
            <a:r>
              <a:rPr lang="en-US" baseline="0" dirty="0" smtClean="0"/>
              <a:t>As we’ll see in the next lecture, it will help us calculate</a:t>
            </a:r>
          </a:p>
          <a:p>
            <a:r>
              <a:rPr lang="en-US" baseline="0" dirty="0" smtClean="0"/>
              <a:t>data kernels</a:t>
            </a:r>
          </a:p>
          <a:p>
            <a:r>
              <a:rPr lang="en-US" baseline="0" dirty="0" smtClean="0"/>
              <a:t>in some important cases.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first step is to recognize that the</a:t>
            </a:r>
          </a:p>
          <a:p>
            <a:r>
              <a:rPr lang="en-US" dirty="0" smtClean="0"/>
              <a:t>basic</a:t>
            </a:r>
            <a:r>
              <a:rPr lang="en-US" baseline="0" dirty="0" smtClean="0"/>
              <a:t> equation of inverse theory is an inner product.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second step is</a:t>
            </a:r>
            <a:r>
              <a:rPr lang="en-US" baseline="0" dirty="0" smtClean="0"/>
              <a:t> specialized.</a:t>
            </a:r>
          </a:p>
          <a:p>
            <a:r>
              <a:rPr lang="en-US" baseline="0" dirty="0" smtClean="0"/>
              <a:t>Suppose that we can related the data</a:t>
            </a:r>
          </a:p>
          <a:p>
            <a:r>
              <a:rPr lang="en-US" baseline="0" dirty="0" smtClean="0"/>
              <a:t>  to an inner product</a:t>
            </a:r>
          </a:p>
          <a:p>
            <a:r>
              <a:rPr lang="en-US" baseline="0" dirty="0" smtClean="0"/>
              <a:t>  that </a:t>
            </a:r>
            <a:r>
              <a:rPr lang="en-US" baseline="0" dirty="0" err="1" smtClean="0"/>
              <a:t>imvolves</a:t>
            </a:r>
            <a:r>
              <a:rPr lang="en-US" baseline="0" dirty="0" smtClean="0"/>
              <a:t> </a:t>
            </a:r>
            <a:r>
              <a:rPr lang="en-US" sz="1200" i="1" dirty="0" err="1" smtClean="0">
                <a:latin typeface="Cambria Math"/>
                <a:ea typeface="Cambria Math"/>
                <a:cs typeface="Times New Roman" pitchFamily="18" charset="0"/>
              </a:rPr>
              <a:t>ℒ</a:t>
            </a:r>
            <a:r>
              <a:rPr lang="en-US" i="1" baseline="0" dirty="0" err="1" smtClean="0"/>
              <a:t>m</a:t>
            </a:r>
            <a:endParaRPr lang="en-US" i="1" baseline="0" dirty="0" smtClean="0"/>
          </a:p>
          <a:p>
            <a:r>
              <a:rPr lang="en-US" baseline="0" dirty="0" smtClean="0"/>
              <a:t>  as contrasted to </a:t>
            </a:r>
            <a:r>
              <a:rPr lang="en-US" i="1" baseline="0" dirty="0" smtClean="0"/>
              <a:t>m</a:t>
            </a:r>
            <a:r>
              <a:rPr lang="en-US" baseline="0" dirty="0" smtClean="0"/>
              <a:t>.</a:t>
            </a:r>
          </a:p>
          <a:p>
            <a:r>
              <a:rPr lang="en-US" dirty="0" smtClean="0"/>
              <a:t>Then we can use </a:t>
            </a:r>
            <a:r>
              <a:rPr lang="en-US" dirty="0" err="1" smtClean="0"/>
              <a:t>adjoints</a:t>
            </a:r>
            <a:r>
              <a:rPr lang="en-US" baseline="0" dirty="0" smtClean="0"/>
              <a:t> to</a:t>
            </a:r>
          </a:p>
          <a:p>
            <a:r>
              <a:rPr lang="en-US" baseline="0" dirty="0" smtClean="0"/>
              <a:t>  “move the linear operator”</a:t>
            </a:r>
          </a:p>
          <a:p>
            <a:r>
              <a:rPr lang="en-US" baseline="0" dirty="0" smtClean="0"/>
              <a:t>  from one side of the inner product to the other</a:t>
            </a:r>
          </a:p>
          <a:p>
            <a:r>
              <a:rPr lang="en-US" baseline="0" dirty="0" smtClean="0"/>
              <a:t>And in doing so, manipulate it into the standard form of the data equation</a:t>
            </a:r>
          </a:p>
          <a:p>
            <a:r>
              <a:rPr lang="en-US" baseline="0" dirty="0" smtClean="0"/>
              <a:t>  thus determining a formula for the ...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thus determining a formula for ...</a:t>
            </a:r>
            <a:endParaRPr lang="en-US" baseline="0" smtClean="0"/>
          </a:p>
          <a:p>
            <a:r>
              <a:rPr lang="en-US" baseline="0" smtClean="0"/>
              <a:t>the </a:t>
            </a:r>
            <a:r>
              <a:rPr lang="en-US" baseline="0" dirty="0" smtClean="0"/>
              <a:t>data kernel.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the way,</a:t>
            </a:r>
          </a:p>
          <a:p>
            <a:r>
              <a:rPr lang="en-US" dirty="0" smtClean="0"/>
              <a:t>All</a:t>
            </a:r>
            <a:r>
              <a:rPr lang="en-US" baseline="0" dirty="0" smtClean="0"/>
              <a:t> the discussion today is for 1D functions.</a:t>
            </a:r>
          </a:p>
          <a:p>
            <a:r>
              <a:rPr lang="en-US" baseline="0" dirty="0" smtClean="0"/>
              <a:t>The generalization to 3D involves no huge conceptual leaps.</a:t>
            </a:r>
          </a:p>
          <a:p>
            <a:r>
              <a:rPr lang="en-US" baseline="0" dirty="0" smtClean="0"/>
              <a:t>Its just messier.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</a:t>
            </a:r>
            <a:r>
              <a:rPr lang="en-US" baseline="0" dirty="0" smtClean="0"/>
              <a:t> might consider a function as a vector with an infinite number of components.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if the continuous</a:t>
            </a:r>
            <a:r>
              <a:rPr lang="en-US" baseline="0" dirty="0" smtClean="0"/>
              <a:t> analog to a vector is a function,</a:t>
            </a:r>
          </a:p>
          <a:p>
            <a:r>
              <a:rPr lang="en-US" baseline="0" dirty="0" smtClean="0"/>
              <a:t>what is the continuous analog of a matrix.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out by giving it a name</a:t>
            </a:r>
            <a:r>
              <a:rPr lang="en-US" baseline="0" dirty="0" smtClean="0"/>
              <a:t> &amp; symbol.</a:t>
            </a:r>
          </a:p>
          <a:p>
            <a:r>
              <a:rPr lang="en-US" baseline="0" dirty="0" smtClean="0"/>
              <a:t>Now start to look at the properties of matrices,</a:t>
            </a:r>
          </a:p>
          <a:p>
            <a:r>
              <a:rPr lang="en-US" baseline="0" dirty="0" smtClean="0"/>
              <a:t>  and see which ones we might want to have in</a:t>
            </a:r>
          </a:p>
          <a:p>
            <a:r>
              <a:rPr lang="en-US" baseline="0" dirty="0" smtClean="0"/>
              <a:t>  a linear operator.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matrix</a:t>
            </a:r>
            <a:r>
              <a:rPr lang="en-US" baseline="0" dirty="0" smtClean="0"/>
              <a:t> “turns one vector into another”.</a:t>
            </a:r>
          </a:p>
          <a:p>
            <a:r>
              <a:rPr lang="en-US" baseline="0" dirty="0" smtClean="0"/>
              <a:t>So a linear operator should change one function into another.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000"/>
            <a:ext cx="9144000" cy="4267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Lecture 20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Continuous Problems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Linear Operators and Their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Adjoints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278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Matrix times a vector is another vector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b 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L 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we’ll want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linear operator on a function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another function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b(x) = ℒ a(x)</a:t>
            </a:r>
            <a:b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278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Matrix arithmetic is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communative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(1)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(2)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 </a:t>
            </a:r>
            <a:r>
              <a:rPr lang="en-US" dirty="0" smtClean="0">
                <a:latin typeface="Cambria Math"/>
                <a:ea typeface="Cambria Math"/>
                <a:cs typeface="Times New Roman" pitchFamily="18" charset="0"/>
              </a:rPr>
              <a:t>≠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L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(2)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(1)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we’ll not expect that property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linear operators, either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 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(1)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(2)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a(x) </a:t>
            </a:r>
            <a:r>
              <a:rPr lang="en-US" dirty="0" smtClean="0">
                <a:latin typeface="Cambria Math"/>
                <a:ea typeface="Cambria Math"/>
                <a:cs typeface="Times New Roman" pitchFamily="18" charset="0"/>
              </a:rPr>
              <a:t>≠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ℒ 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(2)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(1)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a(x) </a:t>
            </a:r>
            <a:b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278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Matrix arithmetic is associative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(1)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(2)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(3)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 </a:t>
            </a:r>
            <a:r>
              <a:rPr lang="en-US" dirty="0" smtClean="0">
                <a:latin typeface="Cambria Math"/>
                <a:ea typeface="Cambria Math"/>
                <a:cs typeface="Times New Roman" pitchFamily="18" charset="0"/>
              </a:rPr>
              <a:t>=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L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(1)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(2)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(3)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 well want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property for linear operators, too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 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(1)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(2) 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(3)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a(x) </a:t>
            </a:r>
            <a:r>
              <a:rPr lang="en-US" dirty="0" smtClean="0">
                <a:latin typeface="Cambria Math"/>
                <a:ea typeface="Cambria Math"/>
                <a:cs typeface="Times New Roman" pitchFamily="18" charset="0"/>
              </a:rPr>
              <a:t>=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ℒ 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(1)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(2)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(3)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a(x) </a:t>
            </a:r>
            <a:b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278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Matrix arithmetic is distributive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[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+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]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La 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+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Lb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well want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property for linear operators, too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 [a(x)+ b(x)] = ℒ a(x)+ ℒ b(x) </a:t>
            </a:r>
            <a:b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2785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Hint to the identity of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</a:t>
            </a:r>
            <a:b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matrices can approximate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derivatives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and integrals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15" y="1447800"/>
            <a:ext cx="900961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5410200" y="1981200"/>
            <a:ext cx="238125" cy="338554"/>
            <a:chOff x="5410200" y="1981200"/>
            <a:chExt cx="238125" cy="338554"/>
          </a:xfrm>
        </p:grpSpPr>
        <p:sp>
          <p:nvSpPr>
            <p:cNvPr id="4" name="Rectangle 3"/>
            <p:cNvSpPr/>
            <p:nvPr/>
          </p:nvSpPr>
          <p:spPr>
            <a:xfrm>
              <a:off x="5486400" y="2057400"/>
              <a:ext cx="161925" cy="1809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410200" y="1981200"/>
              <a:ext cx="22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ambria Math" pitchFamily="18" charset="0"/>
                  <a:ea typeface="Cambria Math" pitchFamily="18" charset="0"/>
                </a:rPr>
                <a:t>B</a:t>
              </a:r>
              <a:endParaRPr lang="en-US" sz="1600" b="1" dirty="0">
                <a:latin typeface="Cambria Math" pitchFamily="18" charset="0"/>
                <a:ea typeface="Cambria Math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15" y="1447800"/>
            <a:ext cx="900961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66163" y="3811074"/>
            <a:ext cx="4038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L</a:t>
            </a:r>
            <a:r>
              <a:rPr lang="en-US" sz="4400" baseline="300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A</a:t>
            </a:r>
            <a:r>
              <a:rPr lang="en-US" sz="44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a</a:t>
            </a:r>
            <a:r>
              <a:rPr lang="en-US" sz="4400" dirty="0" smtClean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dirty="0" smtClean="0">
                <a:latin typeface="Cambria Math"/>
                <a:ea typeface="Cambria Math"/>
                <a:cs typeface="Times New Roman" pitchFamily="18" charset="0"/>
              </a:rPr>
              <a:t>≈ </a:t>
            </a:r>
            <a:r>
              <a:rPr kumimoji="0" lang="en-US" sz="4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da</a:t>
            </a: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/</a:t>
            </a:r>
            <a:r>
              <a:rPr kumimoji="0" lang="en-US" sz="44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dx</a:t>
            </a:r>
            <a:endParaRPr kumimoji="0" lang="en-US" sz="44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3886200"/>
            <a:ext cx="2529114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0" y="3810000"/>
            <a:ext cx="21336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L</a:t>
            </a:r>
            <a:r>
              <a:rPr lang="en-US" sz="4400" baseline="300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a</a:t>
            </a:r>
            <a:r>
              <a:rPr lang="en-US" sz="44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a</a:t>
            </a:r>
            <a:r>
              <a:rPr lang="en-US" sz="4400" dirty="0" smtClean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dirty="0" smtClean="0">
                <a:latin typeface="Cambria Math"/>
                <a:ea typeface="Cambria Math"/>
                <a:cs typeface="Times New Roman" pitchFamily="18" charset="0"/>
              </a:rPr>
              <a:t>≈</a:t>
            </a:r>
            <a:endParaRPr kumimoji="0" lang="en-US" sz="44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10200" y="1981200"/>
            <a:ext cx="238125" cy="338554"/>
            <a:chOff x="5410200" y="1981200"/>
            <a:chExt cx="238125" cy="338554"/>
          </a:xfrm>
        </p:grpSpPr>
        <p:sp>
          <p:nvSpPr>
            <p:cNvPr id="8" name="Rectangle 7"/>
            <p:cNvSpPr/>
            <p:nvPr/>
          </p:nvSpPr>
          <p:spPr>
            <a:xfrm>
              <a:off x="5486400" y="2057400"/>
              <a:ext cx="161925" cy="1809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10200" y="1981200"/>
              <a:ext cx="22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ambria Math" pitchFamily="18" charset="0"/>
                  <a:ea typeface="Cambria Math" pitchFamily="18" charset="0"/>
                </a:rPr>
                <a:t>B</a:t>
              </a:r>
              <a:endParaRPr lang="en-US" sz="1600" b="1" dirty="0">
                <a:latin typeface="Cambria Math" pitchFamily="18" charset="0"/>
                <a:ea typeface="Cambria Math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2785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Linear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Operator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any combination of functions, derivatives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and integrals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0"/>
            <a:ext cx="9144000" cy="5715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 a(x)= c(x) a(x)</a:t>
            </a:r>
            <a:b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ℒ a(x)=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/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ℒa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(x) = b(x)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/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+ c(x) 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/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b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ℒ a(x)= </a:t>
            </a:r>
            <a:r>
              <a:rPr lang="en-US" i="1" dirty="0" smtClean="0">
                <a:latin typeface="Cambria Math"/>
                <a:ea typeface="Cambria Math"/>
                <a:cs typeface="Times New Roman" pitchFamily="18" charset="0"/>
              </a:rPr>
              <a:t>∫</a:t>
            </a:r>
            <a:r>
              <a:rPr lang="en-US" i="1" baseline="-25000" dirty="0" smtClean="0">
                <a:latin typeface="Cambria Math"/>
                <a:ea typeface="Cambria Math"/>
                <a:cs typeface="Times New Roman" pitchFamily="18" charset="0"/>
              </a:rPr>
              <a:t>0</a:t>
            </a:r>
            <a:r>
              <a:rPr lang="en-US" i="1" baseline="60000" dirty="0" smtClean="0">
                <a:latin typeface="Cambria Math"/>
                <a:ea typeface="Cambria Math"/>
                <a:cs typeface="Times New Roman" pitchFamily="18" charset="0"/>
              </a:rPr>
              <a:t>x</a:t>
            </a:r>
            <a:r>
              <a:rPr lang="en-US" i="1" dirty="0" smtClean="0">
                <a:latin typeface="Cambria Math"/>
                <a:ea typeface="Cambria Math"/>
                <a:cs typeface="Times New Roman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a(</a:t>
            </a:r>
            <a:r>
              <a:rPr lang="el-GR" i="1" dirty="0" smtClean="0">
                <a:latin typeface="Cambria Math"/>
                <a:ea typeface="Cambria Math"/>
                <a:cs typeface="Times New Roman" pitchFamily="18" charset="0"/>
              </a:rPr>
              <a:t>ξ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r>
              <a:rPr lang="en-US" i="1" dirty="0" smtClean="0">
                <a:latin typeface="Cambria Math"/>
                <a:ea typeface="Cambria Math"/>
                <a:cs typeface="Times New Roman" pitchFamily="18" charset="0"/>
              </a:rPr>
              <a:t>d</a:t>
            </a:r>
            <a:r>
              <a:rPr lang="el-GR" i="1" dirty="0" smtClean="0">
                <a:latin typeface="Cambria Math"/>
                <a:ea typeface="Cambria Math"/>
                <a:cs typeface="Times New Roman" pitchFamily="18" charset="0"/>
              </a:rPr>
              <a:t>ξ</a:t>
            </a:r>
            <a:r>
              <a:rPr lang="en-US" i="1" dirty="0" smtClean="0">
                <a:latin typeface="Cambria Math"/>
                <a:ea typeface="Cambria Math"/>
                <a:cs typeface="Times New Roman" pitchFamily="18" charset="0"/>
              </a:rPr>
              <a:t/>
            </a:r>
            <a:br>
              <a:rPr lang="en-US" i="1" dirty="0" smtClean="0">
                <a:latin typeface="Cambria Math"/>
                <a:ea typeface="Cambria Math"/>
                <a:cs typeface="Times New Roman" pitchFamily="18" charset="0"/>
              </a:rPr>
            </a:br>
            <a:r>
              <a:rPr lang="en-US" i="1" dirty="0" smtClean="0">
                <a:latin typeface="Cambria Math"/>
                <a:ea typeface="Cambria Math"/>
                <a:cs typeface="Times New Roman" pitchFamily="18" charset="0"/>
              </a:rPr>
              <a:t/>
            </a:r>
            <a:br>
              <a:rPr lang="en-US" i="1" dirty="0" smtClean="0">
                <a:latin typeface="Cambria Math"/>
                <a:ea typeface="Cambria Math"/>
                <a:cs typeface="Times New Roman" pitchFamily="18" charset="0"/>
              </a:rPr>
            </a:b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ℒ a(x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)=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f(x)</a:t>
            </a:r>
            <a:r>
              <a:rPr lang="en-US" i="1" dirty="0" smtClean="0">
                <a:latin typeface="Cambria Math"/>
                <a:ea typeface="Cambria Math"/>
                <a:cs typeface="Times New Roman" pitchFamily="18" charset="0"/>
              </a:rPr>
              <a:t>∫</a:t>
            </a:r>
            <a:r>
              <a:rPr lang="en-US" i="1" baseline="-25000" dirty="0" smtClean="0">
                <a:latin typeface="Cambria Math"/>
                <a:ea typeface="Cambria Math"/>
                <a:cs typeface="Times New Roman" pitchFamily="18" charset="0"/>
              </a:rPr>
              <a:t>0</a:t>
            </a:r>
            <a:r>
              <a:rPr lang="en-US" i="1" baseline="60000" dirty="0" smtClean="0">
                <a:latin typeface="Cambria Math"/>
                <a:ea typeface="Cambria Math"/>
                <a:cs typeface="Times New Roman" pitchFamily="18" charset="0"/>
              </a:rPr>
              <a:t>∞</a:t>
            </a:r>
            <a:r>
              <a:rPr lang="en-US" i="1" dirty="0" smtClean="0">
                <a:latin typeface="Cambria Math"/>
                <a:ea typeface="Cambria Math"/>
                <a:cs typeface="Times New Roman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a(</a:t>
            </a:r>
            <a:r>
              <a:rPr lang="el-GR" i="1" dirty="0" smtClean="0">
                <a:latin typeface="Cambria Math"/>
                <a:ea typeface="Cambria Math"/>
                <a:cs typeface="Times New Roman" pitchFamily="18" charset="0"/>
              </a:rPr>
              <a:t>ξ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r>
              <a:rPr lang="en-US" i="1" dirty="0" smtClean="0">
                <a:latin typeface="Cambria Math"/>
                <a:ea typeface="Cambria Math"/>
                <a:cs typeface="Times New Roman" pitchFamily="18" charset="0"/>
              </a:rPr>
              <a:t>g(x,</a:t>
            </a:r>
            <a:r>
              <a:rPr lang="el-GR" i="1" dirty="0" smtClean="0">
                <a:latin typeface="Cambria Math"/>
                <a:ea typeface="Cambria Math"/>
                <a:cs typeface="Times New Roman" pitchFamily="18" charset="0"/>
              </a:rPr>
              <a:t>ξ </a:t>
            </a:r>
            <a:r>
              <a:rPr lang="en-US" i="1" dirty="0" smtClean="0">
                <a:latin typeface="Cambria Math"/>
                <a:ea typeface="Cambria Math"/>
                <a:cs typeface="Times New Roman" pitchFamily="18" charset="0"/>
              </a:rPr>
              <a:t>) d</a:t>
            </a:r>
            <a:r>
              <a:rPr lang="el-GR" i="1" dirty="0" smtClean="0">
                <a:latin typeface="Cambria Math"/>
                <a:ea typeface="Cambria Math"/>
                <a:cs typeface="Times New Roman" pitchFamily="18" charset="0"/>
              </a:rPr>
              <a:t>ξ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00200" y="228600"/>
            <a:ext cx="6324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all perfectly good </a:t>
            </a:r>
            <a:r>
              <a:rPr lang="en-US" sz="40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a(x)’s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2785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the continuous analog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the inverse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-1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a matrix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  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?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call it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 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Syllabus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609600"/>
            <a:ext cx="8991600" cy="6027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01		Describing Inverse Problems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02		Probability and Measurement Error, Part 1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03		Probability and Measurement Error, Part 2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04		The L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Norm and Simple Least Squares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05		A Priori Information and Weighted Least Squared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06		Resolution and Generalized Inverses</a:t>
            </a:r>
          </a:p>
          <a:p>
            <a:pPr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07		Backus-Gilbert Inverse and the Trade Off of Resolution and Variance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08		The Principle of Maximum Likelihood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09		Inexact Theories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10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Nonuniqueness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and Localized Averages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11		Vector Spaces and Singular Value Decomposition</a:t>
            </a:r>
          </a:p>
          <a:p>
            <a:pPr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12		Equality and Inequality Constraints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13		L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, L</a:t>
            </a:r>
            <a:r>
              <a:rPr lang="en-US" sz="1600" baseline="-25000" dirty="0" smtClean="0">
                <a:latin typeface="Cambria Math"/>
                <a:ea typeface="Cambria Math"/>
                <a:cs typeface="Times New Roman" pitchFamily="18" charset="0"/>
              </a:rPr>
              <a:t>∞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Norm Problems and Linear Programming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14		Nonlinear Problems: Grid and Monte Carlo Searches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15		Nonlinear Problems: Newton’s Method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16		Nonlinear Problems:  Simulated Annealing and Bootstrap Confidence Intervals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17		Factor Analysis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18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Varimax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Factors,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Empircal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Orthogonal Functions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19		Backus-Gilbert Theory for Continuous Problems; Radon’s Problem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20	Linear Operators and Their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Adjoints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21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sz="1600" dirty="0" err="1" smtClean="0">
                <a:latin typeface="Times New Roman"/>
                <a:cs typeface="Times New Roman"/>
              </a:rPr>
              <a:t>é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chet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Derivatives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22 	Exemplary Inverse Problems, incl. Filter Design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23 	Exemplary Inverse Problems, incl. Earthquake Location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24 	Exemplary Inverse Problems, incl.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Vibrational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Problems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96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not square, so has no inverse 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477962"/>
            <a:ext cx="436808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3013767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13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13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9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derivative</a:t>
            </a:r>
            <a:r>
              <a:rPr kumimoji="0" lang="en-US" sz="9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determines a function only up to an additive constant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6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Patch by </a:t>
            </a:r>
            <a:r>
              <a:rPr lang="en-US" sz="9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adding  top row that sets the constant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endParaRPr kumimoji="0" lang="en-US" sz="4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4220088"/>
            <a:ext cx="4762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6065838"/>
            <a:ext cx="91440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10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10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10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Now </a:t>
            </a:r>
            <a:r>
              <a:rPr kumimoji="0" lang="en-US" sz="10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</a:t>
            </a:r>
            <a:r>
              <a:rPr kumimoji="0" lang="en-US" sz="107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</a:t>
            </a:r>
            <a:r>
              <a:rPr kumimoji="0" lang="en-US" sz="10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10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</a:t>
            </a:r>
            <a:r>
              <a:rPr kumimoji="0" lang="en-US" sz="107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</a:t>
            </a:r>
            <a:r>
              <a:rPr kumimoji="0" lang="en-US" sz="10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= </a:t>
            </a:r>
            <a:r>
              <a:rPr kumimoji="0" lang="en-US" sz="10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kumimoji="0" lang="en-US" sz="10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10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endParaRPr kumimoji="0" lang="en-US" sz="4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533400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algn="ctr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13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lesson 1</a:t>
            </a:r>
            <a:r>
              <a:rPr lang="en-US" sz="13300" dirty="0" smtClean="0">
                <a:latin typeface="Times New Roman" pitchFamily="18" charset="0"/>
                <a:ea typeface="+mj-ea"/>
                <a:cs typeface="Times New Roman" pitchFamily="18" charset="0"/>
              </a:rPr>
              <a:t>: </a:t>
            </a:r>
            <a:r>
              <a:rPr lang="en-US" sz="133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</a:t>
            </a:r>
            <a:r>
              <a:rPr lang="en-US" sz="13300" dirty="0" smtClean="0">
                <a:latin typeface="Times New Roman" pitchFamily="18" charset="0"/>
                <a:ea typeface="+mj-ea"/>
                <a:cs typeface="Times New Roman" pitchFamily="18" charset="0"/>
              </a:rPr>
              <a:t> may need to include </a:t>
            </a:r>
            <a:r>
              <a:rPr lang="en-US" sz="13300" i="1" dirty="0" smtClean="0">
                <a:latin typeface="Times New Roman" pitchFamily="18" charset="0"/>
                <a:ea typeface="+mj-ea"/>
                <a:cs typeface="Times New Roman" pitchFamily="18" charset="0"/>
              </a:rPr>
              <a:t>boundary conditions</a:t>
            </a:r>
          </a:p>
          <a:p>
            <a:pPr>
              <a:spcBef>
                <a:spcPct val="0"/>
              </a:spcBef>
            </a:pPr>
            <a:endParaRPr lang="en-US" sz="133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US" sz="13300" dirty="0" smtClean="0">
                <a:latin typeface="Times New Roman" pitchFamily="18" charset="0"/>
                <a:ea typeface="+mj-ea"/>
                <a:cs typeface="Times New Roman" pitchFamily="18" charset="0"/>
              </a:rPr>
              <a:t>lesson 2: 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endParaRPr kumimoji="0" lang="en-US" sz="4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76200" y="2287074"/>
            <a:ext cx="60198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algn="ctr">
              <a:spcBef>
                <a:spcPct val="0"/>
              </a:spcBef>
            </a:pPr>
            <a:r>
              <a:rPr kumimoji="0" lang="en-US" sz="1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1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1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if</a:t>
            </a:r>
          </a:p>
          <a:p>
            <a:pPr algn="ctr">
              <a:spcBef>
                <a:spcPct val="0"/>
              </a:spcBef>
            </a:pPr>
            <a:endParaRPr kumimoji="0" lang="en-US" sz="14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>
              <a:spcBef>
                <a:spcPct val="0"/>
              </a:spcBef>
            </a:pPr>
            <a:endParaRPr lang="en-US" sz="44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lang="en-US" sz="133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</a:t>
            </a:r>
            <a:r>
              <a:rPr lang="en-US" sz="13300" dirty="0" smtClean="0">
                <a:latin typeface="Times New Roman" pitchFamily="18" charset="0"/>
                <a:ea typeface="+mj-ea"/>
                <a:cs typeface="Times New Roman" pitchFamily="18" charset="0"/>
              </a:rPr>
              <a:t>  = </a:t>
            </a:r>
            <a:r>
              <a:rPr lang="en-US" sz="133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d/</a:t>
            </a:r>
            <a:r>
              <a:rPr lang="en-US" sz="133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133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endParaRPr kumimoji="0" lang="en-US" sz="4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800600" y="2971800"/>
            <a:ext cx="2681514" cy="1371600"/>
            <a:chOff x="3048000" y="4114800"/>
            <a:chExt cx="2681514" cy="137160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67200" y="4191000"/>
              <a:ext cx="685800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itle 1"/>
            <p:cNvSpPr txBox="1">
              <a:spLocks/>
            </p:cNvSpPr>
            <p:nvPr/>
          </p:nvSpPr>
          <p:spPr>
            <a:xfrm>
              <a:off x="3048000" y="4419600"/>
              <a:ext cx="1524000" cy="6858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32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98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ℒ</a:t>
              </a:r>
              <a:r>
                <a:rPr lang="en-US" sz="98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9800" baseline="30000" dirty="0" smtClean="0">
                  <a:latin typeface="Times New Roman" pitchFamily="18" charset="0"/>
                  <a:cs typeface="Times New Roman" pitchFamily="18" charset="0"/>
                </a:rPr>
                <a:t>-1  </a:t>
              </a:r>
              <a:r>
                <a:rPr lang="en-US" sz="13300" dirty="0" smtClean="0">
                  <a:latin typeface="Times New Roman" pitchFamily="18" charset="0"/>
                  <a:cs typeface="Times New Roman" pitchFamily="18" charset="0"/>
                </a:rPr>
                <a:t>=</a:t>
              </a:r>
              <a:endParaRPr kumimoji="0" lang="en-US" sz="4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53000" y="4114800"/>
              <a:ext cx="776514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Title 1"/>
          <p:cNvSpPr txBox="1">
            <a:spLocks/>
          </p:cNvSpPr>
          <p:nvPr/>
        </p:nvSpPr>
        <p:spPr>
          <a:xfrm>
            <a:off x="4191000" y="2133600"/>
            <a:ext cx="396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300" dirty="0" smtClean="0">
                <a:latin typeface="Times New Roman" pitchFamily="18" charset="0"/>
                <a:ea typeface="+mj-ea"/>
                <a:cs typeface="Times New Roman" pitchFamily="18" charset="0"/>
              </a:rPr>
              <a:t>then</a:t>
            </a:r>
            <a:endParaRPr kumimoji="0" lang="en-US" sz="33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143000" y="4876800"/>
            <a:ext cx="396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300" dirty="0" smtClean="0">
                <a:latin typeface="Times New Roman" pitchFamily="18" charset="0"/>
                <a:ea typeface="+mj-ea"/>
                <a:cs typeface="Times New Roman" pitchFamily="18" charset="0"/>
              </a:rPr>
              <a:t>since </a:t>
            </a:r>
            <a:endParaRPr kumimoji="0" lang="en-US" sz="33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4724400"/>
            <a:ext cx="388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200" dirty="0" smtClean="0">
                <a:latin typeface="Times New Roman" pitchFamily="18" charset="0"/>
                <a:ea typeface="+mj-ea"/>
                <a:cs typeface="Times New Roman" pitchFamily="18" charset="0"/>
              </a:rPr>
              <a:t>the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analogy to the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matrix equation</a:t>
            </a:r>
          </a:p>
          <a:p>
            <a:pPr algn="ctr">
              <a:spcBef>
                <a:spcPct val="0"/>
              </a:spcBef>
            </a:pPr>
            <a:endParaRPr lang="en-US" sz="32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lang="en-US" sz="3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 m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lang="en-US" sz="3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endParaRPr lang="en-US" sz="3200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lang="en-US" sz="32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and its solution</a:t>
            </a:r>
          </a:p>
          <a:p>
            <a:pPr algn="ctr">
              <a:spcBef>
                <a:spcPct val="0"/>
              </a:spcBef>
            </a:pPr>
            <a:r>
              <a:rPr lang="en-US" sz="3200" dirty="0" smtClean="0">
                <a:latin typeface="Times New Roman" pitchFamily="18" charset="0"/>
                <a:ea typeface="+mj-ea"/>
                <a:cs typeface="Times New Roman" pitchFamily="18" charset="0"/>
              </a:rPr>
              <a:t>   </a:t>
            </a:r>
            <a:r>
              <a:rPr lang="en-US" sz="3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3200" dirty="0" smtClean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sz="3200" dirty="0" smtClean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3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</a:t>
            </a:r>
            <a:r>
              <a:rPr lang="en-US" sz="32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-1</a:t>
            </a:r>
            <a:r>
              <a:rPr lang="en-US" sz="3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f</a:t>
            </a:r>
          </a:p>
          <a:p>
            <a:pPr algn="ctr">
              <a:spcBef>
                <a:spcPct val="0"/>
              </a:spcBef>
            </a:pPr>
            <a:endParaRPr kumimoji="0" lang="en-US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is the differential equation</a:t>
            </a:r>
          </a:p>
          <a:p>
            <a:pPr algn="ctr">
              <a:spcBef>
                <a:spcPct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lang="en-US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 m 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 </a:t>
            </a:r>
            <a:r>
              <a:rPr lang="en-US" sz="32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f</a:t>
            </a:r>
          </a:p>
          <a:p>
            <a:pPr algn="ctr">
              <a:spcBef>
                <a:spcPct val="0"/>
              </a:spcBef>
            </a:pPr>
            <a:endParaRPr lang="en-US" sz="3200" i="1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lang="en-US" sz="3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and its Green function solution</a:t>
            </a:r>
            <a:endParaRPr kumimoji="0" lang="en-US" sz="32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5715000"/>
            <a:ext cx="635923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 rot="10800000" flipV="1">
            <a:off x="6001530" y="5916908"/>
            <a:ext cx="320922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251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200" dirty="0" smtClean="0">
                <a:latin typeface="Times New Roman" pitchFamily="18" charset="0"/>
                <a:ea typeface="+mj-ea"/>
                <a:cs typeface="Times New Roman" pitchFamily="18" charset="0"/>
              </a:rPr>
              <a:t>so the inverse to a differential operator </a:t>
            </a:r>
            <a:r>
              <a:rPr lang="en-US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</a:t>
            </a:r>
            <a:r>
              <a:rPr lang="en-US" sz="3200" dirty="0" smtClean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endParaRPr lang="en-US" sz="3200" b="1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</a:pPr>
            <a:endParaRPr kumimoji="0" lang="en-US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is the Green function integral</a:t>
            </a:r>
            <a:endParaRPr kumimoji="0" lang="en-US" sz="32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2743200"/>
            <a:ext cx="188031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50168" y="2757153"/>
            <a:ext cx="484031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47800" y="2895600"/>
            <a:ext cx="2286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6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aseline="30000" dirty="0" smtClean="0">
                <a:latin typeface="Times New Roman" pitchFamily="18" charset="0"/>
                <a:cs typeface="Times New Roman" pitchFamily="18" charset="0"/>
              </a:rPr>
              <a:t>-1 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a(x) =</a:t>
            </a:r>
            <a:endParaRPr kumimoji="0" lang="en-US" sz="3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810000"/>
            <a:ext cx="9144000" cy="251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200" dirty="0" smtClean="0">
                <a:latin typeface="Times New Roman" pitchFamily="18" charset="0"/>
                <a:ea typeface="+mj-ea"/>
                <a:cs typeface="Times New Roman" pitchFamily="18" charset="0"/>
              </a:rPr>
              <a:t>where </a:t>
            </a:r>
            <a:r>
              <a:rPr lang="en-US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  <a:r>
              <a:rPr lang="en-US" sz="3200" dirty="0" smtClean="0">
                <a:latin typeface="Times New Roman" pitchFamily="18" charset="0"/>
                <a:ea typeface="+mj-ea"/>
                <a:cs typeface="Times New Roman" pitchFamily="18" charset="0"/>
              </a:rPr>
              <a:t> solves</a:t>
            </a:r>
            <a:endParaRPr kumimoji="0" lang="en-US" sz="32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5410200"/>
            <a:ext cx="3886200" cy="718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862847" y="2895600"/>
            <a:ext cx="2286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a(</a:t>
            </a:r>
            <a:r>
              <a:rPr lang="el-GR" sz="3600" dirty="0" smtClean="0">
                <a:latin typeface="Cambria Math"/>
                <a:ea typeface="Cambria Math"/>
                <a:cs typeface="Times New Roman" pitchFamily="18" charset="0"/>
              </a:rPr>
              <a:t>ξ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kumimoji="0" lang="en-US" sz="3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23161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What is the continuous analogy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to a dot product ?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kumimoji="0" lang="en-US" sz="4400" b="0" i="0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kumimoji="0" lang="el-G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Σ</a:t>
            </a:r>
            <a:r>
              <a:rPr lang="en-US" sz="4400" baseline="-25000" dirty="0" err="1" smtClean="0">
                <a:latin typeface="Cambria Math"/>
                <a:ea typeface="Cambria Math"/>
                <a:cs typeface="Times New Roman" pitchFamily="18" charset="0"/>
              </a:rPr>
              <a:t>i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a</a:t>
            </a:r>
            <a:r>
              <a:rPr kumimoji="0" lang="en-US" sz="44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i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 b</a:t>
            </a:r>
            <a:r>
              <a:rPr lang="en-US" sz="4400" baseline="-25000" dirty="0" err="1" smtClean="0">
                <a:latin typeface="Cambria Math"/>
                <a:ea typeface="Cambria Math"/>
                <a:cs typeface="Times New Roman" pitchFamily="18" charset="0"/>
              </a:rPr>
              <a:t>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23161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The continuous analogy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to a dot product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 =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kumimoji="0" lang="en-US" sz="4400" b="0" i="0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kumimoji="0" lang="el-G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Σ</a:t>
            </a:r>
            <a:r>
              <a:rPr lang="en-US" sz="4400" baseline="-25000" dirty="0" err="1" smtClean="0">
                <a:latin typeface="Cambria Math"/>
                <a:ea typeface="Cambria Math"/>
                <a:cs typeface="Times New Roman" pitchFamily="18" charset="0"/>
              </a:rPr>
              <a:t>i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a</a:t>
            </a:r>
            <a:r>
              <a:rPr kumimoji="0" lang="en-US" sz="44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i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 b</a:t>
            </a:r>
            <a:r>
              <a:rPr lang="en-US" sz="4400" baseline="-25000" dirty="0" err="1" smtClean="0">
                <a:latin typeface="Cambria Math"/>
                <a:ea typeface="Cambria Math"/>
                <a:cs typeface="Times New Roman" pitchFamily="18" charset="0"/>
              </a:rPr>
              <a:t>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37338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is the </a:t>
            </a: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inner product</a:t>
            </a:r>
            <a:endParaRPr kumimoji="0" lang="en-US" sz="4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4640" y="4888605"/>
            <a:ext cx="588772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23161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squared length of a vector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|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|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 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</a:t>
            </a:r>
            <a:endParaRPr lang="en-US" b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429000"/>
            <a:ext cx="8229600" cy="2316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squared length of a function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|</a:t>
            </a:r>
            <a:r>
              <a:rPr kumimoji="0" lang="en-US" sz="4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|</a:t>
            </a:r>
            <a:r>
              <a:rPr kumimoji="0" lang="en-US" sz="4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 </a:t>
            </a:r>
            <a:r>
              <a:rPr kumimoji="0" lang="en-US" sz="4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 (</a:t>
            </a:r>
            <a:r>
              <a:rPr kumimoji="0" lang="en-US" sz="44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a,a</a:t>
            </a:r>
            <a:r>
              <a:rPr kumimoji="0" lang="en-US" sz="4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endParaRPr kumimoji="0" lang="en-US" sz="44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23161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important property of a dot product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La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r>
              <a:rPr kumimoji="0" lang="en-US" sz="4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 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b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lang="en-US" sz="4400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sz="4400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(</a:t>
            </a:r>
            <a:r>
              <a:rPr lang="en-US" sz="4400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</a:t>
            </a:r>
            <a:r>
              <a:rPr lang="en-US" sz="4400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sz="4400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b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23161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important property of a dot product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La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r>
              <a:rPr kumimoji="0" lang="en-US" sz="4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 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b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lang="en-US" sz="4400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sz="4400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(</a:t>
            </a:r>
            <a:r>
              <a:rPr lang="en-US" sz="4400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</a:t>
            </a:r>
            <a:r>
              <a:rPr lang="en-US" sz="4400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sz="4400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b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3200400"/>
            <a:ext cx="8229600" cy="2316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what is the continuous analogy 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5105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sz="4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</a:t>
            </a:r>
            <a:r>
              <a:rPr lang="en-US" sz="44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,</a:t>
            </a:r>
            <a:r>
              <a:rPr kumimoji="0" lang="en-US" sz="4400" i="1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b )= (a,</a:t>
            </a:r>
            <a:r>
              <a:rPr lang="en-US" sz="44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44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?</a:t>
            </a: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b )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371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in other words ...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1447800"/>
            <a:ext cx="8229600" cy="2316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what is the continuous analogy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of the transpose of a matrix?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3733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sz="4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</a:t>
            </a:r>
            <a:r>
              <a:rPr lang="en-US" sz="44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,</a:t>
            </a:r>
            <a:r>
              <a:rPr kumimoji="0" lang="en-US" sz="4400" i="1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b )= (a,</a:t>
            </a:r>
            <a:r>
              <a:rPr lang="en-US" sz="44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44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?</a:t>
            </a: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b )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 rot="10800000" flipV="1">
            <a:off x="4495800" y="5042118"/>
            <a:ext cx="4648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by analogy , it must be another linear operator</a:t>
            </a:r>
          </a:p>
          <a:p>
            <a:pPr algn="ctr"/>
            <a:r>
              <a:rPr lang="en-US" sz="28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since transpose of a matrix is another matrix</a:t>
            </a:r>
          </a:p>
        </p:txBody>
      </p:sp>
      <p:sp>
        <p:nvSpPr>
          <p:cNvPr id="8" name="Freeform 7"/>
          <p:cNvSpPr/>
          <p:nvPr/>
        </p:nvSpPr>
        <p:spPr>
          <a:xfrm>
            <a:off x="5615189" y="4662152"/>
            <a:ext cx="90152" cy="373487"/>
          </a:xfrm>
          <a:custGeom>
            <a:avLst/>
            <a:gdLst>
              <a:gd name="connsiteX0" fmla="*/ 12879 w 90152"/>
              <a:gd name="connsiteY0" fmla="*/ 0 h 373487"/>
              <a:gd name="connsiteX1" fmla="*/ 12879 w 90152"/>
              <a:gd name="connsiteY1" fmla="*/ 270456 h 373487"/>
              <a:gd name="connsiteX2" fmla="*/ 90152 w 90152"/>
              <a:gd name="connsiteY2" fmla="*/ 373487 h 373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52" h="373487">
                <a:moveTo>
                  <a:pt x="12879" y="0"/>
                </a:moveTo>
                <a:cubicBezTo>
                  <a:pt x="6439" y="104104"/>
                  <a:pt x="0" y="208208"/>
                  <a:pt x="12879" y="270456"/>
                </a:cubicBezTo>
                <a:cubicBezTo>
                  <a:pt x="25758" y="332704"/>
                  <a:pt x="57955" y="353095"/>
                  <a:pt x="90152" y="373487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Purpose of the Lecture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676400"/>
            <a:ext cx="9144000" cy="472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lvl="0" algn="ctr">
              <a:spcBef>
                <a:spcPct val="0"/>
              </a:spcBef>
              <a:defRPr/>
            </a:pPr>
            <a:endParaRPr lang="en-US" sz="4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ea typeface="+mj-ea"/>
                <a:cs typeface="Times New Roman" pitchFamily="18" charset="0"/>
              </a:rPr>
              <a:t>Teach you a </a:t>
            </a:r>
            <a:r>
              <a:rPr lang="en-US" sz="4000" i="1" dirty="0" smtClean="0">
                <a:latin typeface="Times New Roman" pitchFamily="18" charset="0"/>
                <a:ea typeface="+mj-ea"/>
                <a:cs typeface="Times New Roman" pitchFamily="18" charset="0"/>
              </a:rPr>
              <a:t>tiny bit</a:t>
            </a:r>
            <a:r>
              <a:rPr lang="en-US" sz="4000" dirty="0" smtClean="0">
                <a:latin typeface="Times New Roman" pitchFamily="18" charset="0"/>
                <a:ea typeface="+mj-ea"/>
                <a:cs typeface="Times New Roman" pitchFamily="18" charset="0"/>
              </a:rPr>
              <a:t> of analysis</a:t>
            </a:r>
          </a:p>
          <a:p>
            <a:pPr lvl="0" algn="ctr">
              <a:spcBef>
                <a:spcPct val="0"/>
              </a:spcBef>
              <a:defRPr/>
            </a:pPr>
            <a:endParaRPr lang="en-US" sz="4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enough for you to understand</a:t>
            </a:r>
          </a:p>
          <a:p>
            <a:pPr lvl="0" algn="ctr">
              <a:spcBef>
                <a:spcPct val="0"/>
              </a:spcBef>
              <a:defRPr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Linear Operators and their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Adjoints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4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ea typeface="+mj-ea"/>
                <a:cs typeface="Times New Roman" pitchFamily="18" charset="0"/>
              </a:rPr>
              <a:t>because they are the core technique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4000" dirty="0" smtClean="0">
                <a:latin typeface="Times New Roman" pitchFamily="18" charset="0"/>
                <a:ea typeface="+mj-ea"/>
                <a:cs typeface="Times New Roman" pitchFamily="18" charset="0"/>
              </a:rPr>
              <a:t>used in the so-called</a:t>
            </a:r>
          </a:p>
          <a:p>
            <a:pPr lvl="0" algn="ctr">
              <a:spcBef>
                <a:spcPct val="0"/>
              </a:spcBef>
              <a:defRPr/>
            </a:pPr>
            <a:endParaRPr lang="en-US" sz="4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sz="4000" i="1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adjoint</a:t>
            </a:r>
            <a:r>
              <a:rPr lang="en-US" sz="4000" i="1" dirty="0" smtClean="0">
                <a:latin typeface="Times New Roman" pitchFamily="18" charset="0"/>
                <a:ea typeface="+mj-ea"/>
                <a:cs typeface="Times New Roman" pitchFamily="18" charset="0"/>
              </a:rPr>
              <a:t> method of computing data kernels</a:t>
            </a:r>
          </a:p>
          <a:p>
            <a:pPr lvl="0" algn="ctr">
              <a:spcBef>
                <a:spcPct val="0"/>
              </a:spcBef>
              <a:defRPr/>
            </a:pPr>
            <a:endParaRPr lang="en-US" sz="4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4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371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in other words ...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1447800"/>
            <a:ext cx="8229600" cy="2316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what is the continuous analogy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of the transpose of a matrix?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3733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sz="4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</a:t>
            </a:r>
            <a:r>
              <a:rPr lang="en-US" sz="44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,</a:t>
            </a:r>
            <a:r>
              <a:rPr kumimoji="0" lang="en-US" sz="4400" i="1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b )= (a,</a:t>
            </a:r>
            <a:r>
              <a:rPr lang="en-US" sz="44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44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?</a:t>
            </a: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b )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 rot="10800000" flipV="1">
            <a:off x="4953000" y="4876800"/>
            <a:ext cx="4191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give it a name “</a:t>
            </a:r>
            <a:r>
              <a:rPr lang="en-US" sz="3600" i="1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adjoint</a:t>
            </a:r>
            <a:r>
              <a:rPr lang="en-US" sz="36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“ and a symbol ℒ </a:t>
            </a:r>
            <a:r>
              <a:rPr lang="en-US" sz="3600" i="1" baseline="30000" dirty="0" smtClean="0">
                <a:solidFill>
                  <a:srgbClr val="FF0000"/>
                </a:solidFill>
                <a:latin typeface="Cambria Math"/>
                <a:ea typeface="Cambria Math"/>
                <a:cs typeface="Times New Roman" pitchFamily="18" charset="0"/>
              </a:rPr>
              <a:t>†</a:t>
            </a:r>
            <a:endParaRPr lang="en-US" sz="3600" baseline="30000" dirty="0">
              <a:solidFill>
                <a:srgbClr val="FF000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5615189" y="4662152"/>
            <a:ext cx="90152" cy="373487"/>
          </a:xfrm>
          <a:custGeom>
            <a:avLst/>
            <a:gdLst>
              <a:gd name="connsiteX0" fmla="*/ 12879 w 90152"/>
              <a:gd name="connsiteY0" fmla="*/ 0 h 373487"/>
              <a:gd name="connsiteX1" fmla="*/ 12879 w 90152"/>
              <a:gd name="connsiteY1" fmla="*/ 270456 h 373487"/>
              <a:gd name="connsiteX2" fmla="*/ 90152 w 90152"/>
              <a:gd name="connsiteY2" fmla="*/ 373487 h 373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52" h="373487">
                <a:moveTo>
                  <a:pt x="12879" y="0"/>
                </a:moveTo>
                <a:cubicBezTo>
                  <a:pt x="6439" y="104104"/>
                  <a:pt x="0" y="208208"/>
                  <a:pt x="12879" y="270456"/>
                </a:cubicBezTo>
                <a:cubicBezTo>
                  <a:pt x="25758" y="332704"/>
                  <a:pt x="57955" y="353095"/>
                  <a:pt x="90152" y="373487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371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so ...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3733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sz="4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</a:t>
            </a:r>
            <a:r>
              <a:rPr lang="en-US" sz="44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,</a:t>
            </a:r>
            <a:r>
              <a:rPr kumimoji="0" lang="en-US" sz="4400" i="1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b )= (a,</a:t>
            </a:r>
            <a:r>
              <a:rPr lang="en-US" sz="44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 </a:t>
            </a:r>
            <a:r>
              <a:rPr lang="en-US" sz="4400" i="1" baseline="30000" dirty="0" smtClean="0">
                <a:latin typeface="Cambria Math"/>
                <a:ea typeface="Cambria Math"/>
                <a:cs typeface="Times New Roman" pitchFamily="18" charset="0"/>
              </a:rPr>
              <a:t>† </a:t>
            </a: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b )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so, given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how do you determine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 </a:t>
            </a:r>
            <a:r>
              <a:rPr lang="en-US" i="1" baseline="30000" dirty="0" smtClean="0">
                <a:latin typeface="Cambria Math"/>
                <a:ea typeface="Cambria Math"/>
                <a:cs typeface="Times New Roman" pitchFamily="18" charset="0"/>
              </a:rPr>
              <a:t>†  </a:t>
            </a:r>
            <a:r>
              <a:rPr lang="en-US" dirty="0" smtClean="0">
                <a:latin typeface="Times New Roman" pitchFamily="18" charset="0"/>
                <a:ea typeface="Cambria Math"/>
                <a:cs typeface="Times New Roman" pitchFamily="18" charset="0"/>
              </a:rPr>
              <a:t>?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so, given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how do you determine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 </a:t>
            </a:r>
            <a:r>
              <a:rPr lang="en-US" i="1" baseline="30000" dirty="0" smtClean="0">
                <a:latin typeface="Cambria Math"/>
                <a:ea typeface="Cambria Math"/>
                <a:cs typeface="Times New Roman" pitchFamily="18" charset="0"/>
              </a:rPr>
              <a:t>†  </a:t>
            </a:r>
            <a:r>
              <a:rPr lang="en-US" dirty="0" smtClean="0">
                <a:latin typeface="Times New Roman" pitchFamily="18" charset="0"/>
                <a:ea typeface="Cambria Math"/>
                <a:cs typeface="Times New Roman" pitchFamily="18" charset="0"/>
              </a:rPr>
              <a:t>?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3124200"/>
            <a:ext cx="9144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various ways ,,,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371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the </a:t>
            </a:r>
            <a:r>
              <a:rPr lang="en-US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adjoint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of a function is itself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86000"/>
            <a:ext cx="699247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4724400"/>
            <a:ext cx="9144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if </a:t>
            </a: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ℒ=c(x)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  then    </a:t>
            </a: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 </a:t>
            </a:r>
            <a:r>
              <a:rPr kumimoji="0" lang="en-US" sz="4400" b="0" i="1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† </a:t>
            </a: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=c(x)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371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the </a:t>
            </a:r>
            <a:r>
              <a:rPr lang="en-US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adjoint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of a function is itself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899630"/>
            <a:ext cx="699247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4196361"/>
            <a:ext cx="9144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if </a:t>
            </a: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ℒ=c(x)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  then    </a:t>
            </a: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 </a:t>
            </a:r>
            <a:r>
              <a:rPr kumimoji="0" lang="en-US" sz="4400" b="0" i="1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† </a:t>
            </a: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=c(x)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 rot="10800000" flipV="1">
            <a:off x="2057400" y="5562600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 function is </a:t>
            </a:r>
            <a:r>
              <a:rPr lang="en-US" sz="36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self-</a:t>
            </a:r>
            <a:r>
              <a:rPr lang="en-US" sz="3600" i="1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adjoint</a:t>
            </a:r>
            <a:endParaRPr lang="en-US" sz="3600" baseline="30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371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the </a:t>
            </a:r>
            <a:r>
              <a:rPr lang="en-US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adjoint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of a function is itself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899630"/>
            <a:ext cx="699247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4196361"/>
            <a:ext cx="9144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if </a:t>
            </a: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ℒ=c(x)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  then    </a:t>
            </a: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 </a:t>
            </a:r>
            <a:r>
              <a:rPr kumimoji="0" lang="en-US" sz="4400" b="0" i="1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† </a:t>
            </a: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=c(x)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 rot="10800000" flipV="1">
            <a:off x="1676400" y="5486400"/>
            <a:ext cx="640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self-</a:t>
            </a:r>
            <a:r>
              <a:rPr lang="en-US" sz="3600" i="1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adjoint</a:t>
            </a:r>
            <a:r>
              <a:rPr lang="en-US" sz="36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operator </a:t>
            </a:r>
            <a:r>
              <a:rPr lang="en-US" sz="3600" i="1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anagous</a:t>
            </a:r>
            <a:r>
              <a:rPr lang="en-US" sz="36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to a symmetric </a:t>
            </a:r>
            <a:r>
              <a:rPr lang="en-US" sz="3600" i="1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matrixx</a:t>
            </a:r>
            <a:endParaRPr lang="en-US" sz="3600" baseline="30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2133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the </a:t>
            </a:r>
            <a:r>
              <a:rPr lang="en-US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adjoint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of 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d/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(with zero boundary </a:t>
            </a:r>
            <a:r>
              <a:rPr lang="en-US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consitions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)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is 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–d/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endParaRPr lang="en-US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4355385"/>
            <a:ext cx="9144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if </a:t>
            </a: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ℒ=d/</a:t>
            </a:r>
            <a:r>
              <a:rPr kumimoji="0" lang="en-US" sz="4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dx</a:t>
            </a: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 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then    </a:t>
            </a: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 </a:t>
            </a:r>
            <a:r>
              <a:rPr kumimoji="0" lang="en-US" sz="4400" b="0" i="1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† </a:t>
            </a: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=-d/</a:t>
            </a:r>
            <a:r>
              <a:rPr lang="en-US" sz="44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dx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392" y="2438400"/>
            <a:ext cx="8991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2133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the </a:t>
            </a:r>
            <a:r>
              <a:rPr lang="en-US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adjoint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of 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d/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(with zero boundary </a:t>
            </a:r>
            <a:r>
              <a:rPr lang="en-US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consitions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)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is 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–d/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endParaRPr lang="en-US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4355385"/>
            <a:ext cx="9144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if </a:t>
            </a: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ℒ=d/</a:t>
            </a:r>
            <a:r>
              <a:rPr kumimoji="0" lang="en-US" sz="4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dx</a:t>
            </a: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 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then    </a:t>
            </a: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 </a:t>
            </a:r>
            <a:r>
              <a:rPr kumimoji="0" lang="en-US" sz="4400" b="0" i="1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† </a:t>
            </a: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=-d/</a:t>
            </a:r>
            <a:r>
              <a:rPr lang="en-US" sz="44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dx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392" y="2438400"/>
            <a:ext cx="8991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 rot="10800000" flipV="1">
            <a:off x="1600200" y="3837663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integration by parts</a:t>
            </a:r>
            <a:endParaRPr lang="en-US" sz="3600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371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the </a:t>
            </a:r>
            <a:r>
              <a:rPr lang="en-US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adjoint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of 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/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r>
              <a:rPr lang="en-US" sz="18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is itself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 rot="10800000" flipV="1">
            <a:off x="2057400" y="5562600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 function is </a:t>
            </a:r>
            <a:r>
              <a:rPr lang="en-US" sz="36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self-</a:t>
            </a:r>
            <a:r>
              <a:rPr lang="en-US" sz="3600" i="1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adjoint</a:t>
            </a:r>
            <a:endParaRPr lang="en-US" sz="3600" baseline="300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0800000" flipV="1">
            <a:off x="457200" y="2467317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apply integration by parts twice</a:t>
            </a:r>
            <a:endParaRPr lang="en-US" sz="36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4355385"/>
            <a:ext cx="9144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if </a:t>
            </a: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ℒ=</a:t>
            </a:r>
            <a:r>
              <a:rPr kumimoji="0" lang="en-US" sz="44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/</a:t>
            </a:r>
            <a:r>
              <a:rPr kumimoji="0" lang="en-US" sz="44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kumimoji="0" lang="en-US" sz="4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 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then    </a:t>
            </a: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 </a:t>
            </a:r>
            <a:r>
              <a:rPr kumimoji="0" lang="en-US" sz="4400" b="0" i="1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† </a:t>
            </a: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/</a:t>
            </a:r>
            <a:r>
              <a:rPr lang="en-US" sz="44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44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6400"/>
            <a:ext cx="9144000" cy="33528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everything we do today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based on the idea of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generalizing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discrete problems to continuous problems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 l="11250" t="62338" r="61089" b="28311"/>
          <a:stretch>
            <a:fillRect/>
          </a:stretch>
        </p:blipFill>
        <p:spPr bwMode="auto">
          <a:xfrm>
            <a:off x="228599" y="0"/>
            <a:ext cx="487143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 l="10000" t="17792" r="36250" b="11558"/>
          <a:stretch>
            <a:fillRect/>
          </a:stretch>
        </p:blipFill>
        <p:spPr bwMode="auto">
          <a:xfrm>
            <a:off x="228600" y="1143000"/>
            <a:ext cx="6553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 rot="10800000" flipV="1">
            <a:off x="6934200" y="990600"/>
            <a:ext cx="2209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trick using Heaviside step function</a:t>
            </a:r>
            <a:endParaRPr lang="en-US" sz="2800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955235" y="2047461"/>
            <a:ext cx="4015408" cy="788504"/>
          </a:xfrm>
          <a:custGeom>
            <a:avLst/>
            <a:gdLst>
              <a:gd name="connsiteX0" fmla="*/ 0 w 4015408"/>
              <a:gd name="connsiteY0" fmla="*/ 788504 h 788504"/>
              <a:gd name="connsiteX1" fmla="*/ 2822713 w 4015408"/>
              <a:gd name="connsiteY1" fmla="*/ 72887 h 788504"/>
              <a:gd name="connsiteX2" fmla="*/ 2849217 w 4015408"/>
              <a:gd name="connsiteY2" fmla="*/ 351182 h 788504"/>
              <a:gd name="connsiteX3" fmla="*/ 4015408 w 4015408"/>
              <a:gd name="connsiteY3" fmla="*/ 46382 h 788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5408" h="788504">
                <a:moveTo>
                  <a:pt x="0" y="788504"/>
                </a:moveTo>
                <a:cubicBezTo>
                  <a:pt x="1173922" y="467139"/>
                  <a:pt x="2347844" y="145774"/>
                  <a:pt x="2822713" y="72887"/>
                </a:cubicBezTo>
                <a:cubicBezTo>
                  <a:pt x="3297583" y="0"/>
                  <a:pt x="2650435" y="355599"/>
                  <a:pt x="2849217" y="351182"/>
                </a:cubicBezTo>
                <a:cubicBezTo>
                  <a:pt x="3047999" y="346765"/>
                  <a:pt x="3531703" y="196573"/>
                  <a:pt x="4015408" y="46382"/>
                </a:cubicBezTo>
              </a:path>
            </a:pathLst>
          </a:cu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properties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adjoints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23294" t="42090" r="24040" b="41074"/>
          <a:stretch>
            <a:fillRect/>
          </a:stretch>
        </p:blipFill>
        <p:spPr bwMode="auto">
          <a:xfrm>
            <a:off x="0" y="2362200"/>
            <a:ext cx="9144000" cy="175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table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adjoints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38800" y="1371600"/>
            <a:ext cx="32004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c(x)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</a:t>
            </a:r>
            <a:r>
              <a:rPr lang="en-US" sz="32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/</a:t>
            </a:r>
            <a:r>
              <a:rPr lang="en-US" sz="32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3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endParaRPr lang="en-US" sz="3200" i="1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i="1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32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/dx</a:t>
            </a:r>
            <a:r>
              <a:rPr lang="en-US" sz="32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</a:p>
          <a:p>
            <a:pPr marL="342900" lvl="0" indent="-342900">
              <a:spcBef>
                <a:spcPct val="20000"/>
              </a:spcBef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66800" y="1371600"/>
            <a:ext cx="32004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c(x)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32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/</a:t>
            </a:r>
            <a:r>
              <a:rPr lang="en-US" sz="32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3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endParaRPr lang="en-US" sz="3200" i="1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32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/dx</a:t>
            </a:r>
            <a:r>
              <a:rPr lang="en-US" sz="32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</a:p>
          <a:p>
            <a:pPr marL="342900" lvl="0" indent="-342900">
              <a:spcBef>
                <a:spcPct val="20000"/>
              </a:spcBef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l="23365" t="62338" r="70145" b="28311"/>
          <a:stretch>
            <a:fillRect/>
          </a:stretch>
        </p:blipFill>
        <p:spPr bwMode="auto">
          <a:xfrm>
            <a:off x="1224565" y="4648200"/>
            <a:ext cx="1143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l="31586" t="64496" r="61089" b="28311"/>
          <a:stretch>
            <a:fillRect/>
          </a:stretch>
        </p:blipFill>
        <p:spPr bwMode="auto">
          <a:xfrm>
            <a:off x="5720365" y="4876800"/>
            <a:ext cx="129003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analogies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32004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</a:p>
          <a:p>
            <a:pPr>
              <a:buNone/>
            </a:pP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</a:t>
            </a:r>
          </a:p>
          <a:p>
            <a:pPr>
              <a:buNone/>
            </a:pP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Lm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</a:t>
            </a:r>
          </a:p>
          <a:p>
            <a:pPr>
              <a:buNone/>
            </a:pP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-1</a:t>
            </a:r>
          </a:p>
          <a:p>
            <a:pPr>
              <a:buNone/>
            </a:pP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-1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m</a:t>
            </a:r>
          </a:p>
          <a:p>
            <a:pPr>
              <a:buNone/>
            </a:pP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s=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b</a:t>
            </a:r>
            <a:endParaRPr lang="en-US" b="1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La)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T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b=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T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</a:t>
            </a:r>
            <a:r>
              <a:rPr lang="en-US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b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endParaRPr lang="en-US" b="1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05400" y="1219200"/>
            <a:ext cx="32004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m(x)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m(x)=f(x)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</a:t>
            </a:r>
            <a:r>
              <a:rPr lang="en-US" sz="32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-1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f(x) =ℒ</a:t>
            </a:r>
            <a:r>
              <a:rPr lang="en-US" sz="3200" i="1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-1</a:t>
            </a:r>
            <a:r>
              <a:rPr lang="en-US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f(x)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s=(a(x), b(x))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sz="3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ℒa</a:t>
            </a:r>
            <a:r>
              <a:rPr lang="en-US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, b) =(a, </a:t>
            </a:r>
            <a:r>
              <a:rPr lang="en-US" sz="3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</a:t>
            </a:r>
            <a:r>
              <a:rPr lang="en-US" sz="3200" i="1" baseline="30000" dirty="0" err="1" smtClean="0">
                <a:latin typeface="Cambria Math"/>
                <a:ea typeface="Cambria Math"/>
                <a:cs typeface="Times New Roman" pitchFamily="18" charset="0"/>
              </a:rPr>
              <a:t>†</a:t>
            </a:r>
            <a:r>
              <a:rPr lang="en-US" sz="3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b</a:t>
            </a:r>
            <a:r>
              <a:rPr lang="en-US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ℒ</a:t>
            </a:r>
            <a:r>
              <a:rPr lang="en-US" sz="3200" i="1" baseline="30000" dirty="0" smtClean="0">
                <a:latin typeface="Cambria Math"/>
                <a:ea typeface="Cambria Math"/>
                <a:cs typeface="Times New Roman" pitchFamily="18" charset="0"/>
              </a:rPr>
              <a:t>†</a:t>
            </a:r>
            <a:endParaRPr lang="en-US" sz="3200" i="1" baseline="30000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is all this going to help us?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1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 l="38750" t="58182" r="40000" b="30389"/>
          <a:stretch>
            <a:fillRect/>
          </a:stretch>
        </p:blipFill>
        <p:spPr bwMode="auto">
          <a:xfrm>
            <a:off x="2362200" y="2938668"/>
            <a:ext cx="4003964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85800" y="1752600"/>
            <a:ext cx="8229600" cy="1249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recognize that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standard equation of inverse theory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403860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is an inner product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40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40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(</a:t>
            </a:r>
            <a:r>
              <a:rPr lang="en-US" sz="40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40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40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, m)</a:t>
            </a:r>
            <a:endParaRPr kumimoji="0" lang="en-US" sz="4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944562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suppose </a:t>
            </a:r>
            <a:r>
              <a:rPr lang="en-US" sz="4400" dirty="0" smtClean="0">
                <a:latin typeface="Times New Roman" pitchFamily="18" charset="0"/>
                <a:ea typeface="+mj-ea"/>
                <a:cs typeface="Times New Roman" pitchFamily="18" charset="0"/>
              </a:rPr>
              <a:t>that we can show that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44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(h</a:t>
            </a:r>
            <a:r>
              <a:rPr lang="en-US" sz="44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, </a:t>
            </a:r>
            <a:r>
              <a:rPr lang="en-US" sz="4400" i="1" dirty="0" err="1" smtClean="0">
                <a:latin typeface="Cambria Math"/>
                <a:ea typeface="Cambria Math"/>
                <a:cs typeface="Times New Roman" pitchFamily="18" charset="0"/>
              </a:rPr>
              <a:t>ℒ</a:t>
            </a:r>
            <a:r>
              <a:rPr lang="en-US" sz="44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endParaRPr kumimoji="0" lang="en-US" sz="4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2849562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then do this</a:t>
            </a:r>
          </a:p>
          <a:p>
            <a:pPr lvl="0" algn="ctr">
              <a:spcBef>
                <a:spcPct val="0"/>
              </a:spcBef>
            </a:pPr>
            <a:r>
              <a:rPr lang="en-US" sz="43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43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43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(</a:t>
            </a:r>
            <a:r>
              <a:rPr lang="en-US" sz="4300" i="1" dirty="0" err="1" smtClean="0">
                <a:latin typeface="Cambria Math"/>
                <a:ea typeface="Cambria Math"/>
                <a:cs typeface="Times New Roman" pitchFamily="18" charset="0"/>
              </a:rPr>
              <a:t>ℒ</a:t>
            </a:r>
            <a:r>
              <a:rPr lang="en-US" sz="4300" i="1" baseline="30000" dirty="0" err="1" smtClean="0">
                <a:latin typeface="Cambria Math"/>
                <a:ea typeface="Cambria Math"/>
                <a:cs typeface="Times New Roman" pitchFamily="18" charset="0"/>
              </a:rPr>
              <a:t>†</a:t>
            </a:r>
            <a:r>
              <a:rPr lang="en-US" sz="43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h</a:t>
            </a:r>
            <a:r>
              <a:rPr lang="en-US" sz="43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43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, m)</a:t>
            </a:r>
          </a:p>
          <a:p>
            <a:pPr lvl="0" algn="ctr">
              <a:spcBef>
                <a:spcPct val="0"/>
              </a:spcBef>
            </a:pPr>
            <a:endParaRPr lang="en-US" sz="3200" i="1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</a:pPr>
            <a:r>
              <a:rPr lang="en-US" sz="43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so</a:t>
            </a:r>
          </a:p>
          <a:p>
            <a:pPr lvl="0" algn="ctr">
              <a:spcBef>
                <a:spcPct val="0"/>
              </a:spcBef>
            </a:pPr>
            <a:endParaRPr lang="en-US" sz="3200" i="1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</a:pPr>
            <a:r>
              <a:rPr lang="en-US" sz="43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43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43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43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sz="4300" i="1" dirty="0" smtClean="0">
                <a:latin typeface="Cambria Math"/>
                <a:ea typeface="Cambria Math"/>
                <a:cs typeface="Times New Roman" pitchFamily="18" charset="0"/>
              </a:rPr>
              <a:t> </a:t>
            </a:r>
            <a:r>
              <a:rPr lang="en-US" sz="4300" i="1" dirty="0" err="1" smtClean="0">
                <a:latin typeface="Cambria Math"/>
                <a:ea typeface="Cambria Math"/>
                <a:cs typeface="Times New Roman" pitchFamily="18" charset="0"/>
              </a:rPr>
              <a:t>ℒ</a:t>
            </a:r>
            <a:r>
              <a:rPr lang="en-US" sz="4300" i="1" baseline="30000" dirty="0" err="1" smtClean="0">
                <a:latin typeface="Cambria Math"/>
                <a:ea typeface="Cambria Math"/>
                <a:cs typeface="Times New Roman" pitchFamily="18" charset="0"/>
              </a:rPr>
              <a:t>†</a:t>
            </a:r>
            <a:r>
              <a:rPr lang="en-US" sz="43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h</a:t>
            </a:r>
            <a:r>
              <a:rPr lang="en-US" sz="43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endParaRPr kumimoji="0" lang="en-US" sz="43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944562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suppose </a:t>
            </a:r>
            <a:r>
              <a:rPr lang="en-US" sz="4400" dirty="0" smtClean="0">
                <a:latin typeface="Times New Roman" pitchFamily="18" charset="0"/>
                <a:ea typeface="+mj-ea"/>
                <a:cs typeface="Times New Roman" pitchFamily="18" charset="0"/>
              </a:rPr>
              <a:t>that we can show that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44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(h</a:t>
            </a:r>
            <a:r>
              <a:rPr lang="en-US" sz="44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, </a:t>
            </a:r>
            <a:r>
              <a:rPr lang="en-US" sz="4400" i="1" dirty="0" err="1" smtClean="0">
                <a:latin typeface="Cambria Math"/>
                <a:ea typeface="Cambria Math"/>
                <a:cs typeface="Times New Roman" pitchFamily="18" charset="0"/>
              </a:rPr>
              <a:t>ℒ</a:t>
            </a:r>
            <a:r>
              <a:rPr lang="en-US" sz="44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44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endParaRPr kumimoji="0" lang="en-US" sz="4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2849562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then do this</a:t>
            </a:r>
          </a:p>
          <a:p>
            <a:pPr lvl="0" algn="ctr">
              <a:spcBef>
                <a:spcPct val="0"/>
              </a:spcBef>
            </a:pPr>
            <a:r>
              <a:rPr lang="en-US" sz="43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43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43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(</a:t>
            </a:r>
            <a:r>
              <a:rPr lang="en-US" sz="4300" i="1" dirty="0" err="1" smtClean="0">
                <a:latin typeface="Cambria Math"/>
                <a:ea typeface="Cambria Math"/>
                <a:cs typeface="Times New Roman" pitchFamily="18" charset="0"/>
              </a:rPr>
              <a:t>ℒ</a:t>
            </a:r>
            <a:r>
              <a:rPr lang="en-US" sz="4300" i="1" baseline="30000" dirty="0" err="1" smtClean="0">
                <a:latin typeface="Cambria Math"/>
                <a:ea typeface="Cambria Math"/>
                <a:cs typeface="Times New Roman" pitchFamily="18" charset="0"/>
              </a:rPr>
              <a:t>†</a:t>
            </a:r>
            <a:r>
              <a:rPr lang="en-US" sz="43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h</a:t>
            </a:r>
            <a:r>
              <a:rPr lang="en-US" sz="43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43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, m)</a:t>
            </a:r>
          </a:p>
          <a:p>
            <a:pPr lvl="0" algn="ctr">
              <a:spcBef>
                <a:spcPct val="0"/>
              </a:spcBef>
            </a:pPr>
            <a:endParaRPr lang="en-US" sz="3200" i="1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</a:pPr>
            <a:r>
              <a:rPr lang="en-US" sz="43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so</a:t>
            </a:r>
          </a:p>
          <a:p>
            <a:pPr lvl="0" algn="ctr">
              <a:spcBef>
                <a:spcPct val="0"/>
              </a:spcBef>
            </a:pPr>
            <a:endParaRPr lang="en-US" sz="3200" i="1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</a:pPr>
            <a:r>
              <a:rPr lang="en-US" sz="43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43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4300" i="1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43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sz="4300" i="1" dirty="0" smtClean="0">
                <a:latin typeface="Cambria Math"/>
                <a:ea typeface="Cambria Math"/>
                <a:cs typeface="Times New Roman" pitchFamily="18" charset="0"/>
              </a:rPr>
              <a:t> </a:t>
            </a:r>
            <a:r>
              <a:rPr lang="en-US" sz="4300" i="1" dirty="0" err="1" smtClean="0">
                <a:latin typeface="Cambria Math"/>
                <a:ea typeface="Cambria Math"/>
                <a:cs typeface="Times New Roman" pitchFamily="18" charset="0"/>
              </a:rPr>
              <a:t>ℒ</a:t>
            </a:r>
            <a:r>
              <a:rPr lang="en-US" sz="4300" i="1" baseline="30000" dirty="0" err="1" smtClean="0">
                <a:latin typeface="Cambria Math"/>
                <a:ea typeface="Cambria Math"/>
                <a:cs typeface="Times New Roman" pitchFamily="18" charset="0"/>
              </a:rPr>
              <a:t>†</a:t>
            </a:r>
            <a:r>
              <a:rPr lang="en-US" sz="43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h</a:t>
            </a:r>
            <a:r>
              <a:rPr lang="en-US" sz="43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endParaRPr kumimoji="0" lang="en-US" sz="43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0" y="5562600"/>
            <a:ext cx="2514600" cy="1295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29400" y="4495800"/>
            <a:ext cx="1905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formula for the data kernel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5872766" y="5215944"/>
            <a:ext cx="643943" cy="914400"/>
          </a:xfrm>
          <a:custGeom>
            <a:avLst/>
            <a:gdLst>
              <a:gd name="connsiteX0" fmla="*/ 528034 w 643943"/>
              <a:gd name="connsiteY0" fmla="*/ 0 h 914400"/>
              <a:gd name="connsiteX1" fmla="*/ 309093 w 643943"/>
              <a:gd name="connsiteY1" fmla="*/ 296214 h 914400"/>
              <a:gd name="connsiteX2" fmla="*/ 592428 w 643943"/>
              <a:gd name="connsiteY2" fmla="*/ 502276 h 914400"/>
              <a:gd name="connsiteX3" fmla="*/ 0 w 643943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3943" h="914400">
                <a:moveTo>
                  <a:pt x="528034" y="0"/>
                </a:moveTo>
                <a:cubicBezTo>
                  <a:pt x="413197" y="106250"/>
                  <a:pt x="298361" y="212501"/>
                  <a:pt x="309093" y="296214"/>
                </a:cubicBezTo>
                <a:cubicBezTo>
                  <a:pt x="319825" y="379927"/>
                  <a:pt x="643943" y="399245"/>
                  <a:pt x="592428" y="502276"/>
                </a:cubicBezTo>
                <a:cubicBezTo>
                  <a:pt x="540913" y="605307"/>
                  <a:pt x="270456" y="759853"/>
                  <a:pt x="0" y="91440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2785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function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m(x) </a:t>
            </a:r>
            <a:br>
              <a:rPr lang="en-US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the continuous analog of a vector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2785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function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m(x) </a:t>
            </a:r>
            <a:br>
              <a:rPr lang="en-US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the continuous analog of a vector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715000" y="2133600"/>
            <a:ext cx="25908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simplification: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one spatial dimension </a:t>
            </a:r>
            <a:r>
              <a:rPr lang="en-US" sz="44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x</a:t>
            </a:r>
            <a:endParaRPr kumimoji="0" lang="en-US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" name="Freeform 3"/>
          <p:cNvSpPr/>
          <p:nvPr/>
        </p:nvSpPr>
        <p:spPr>
          <a:xfrm flipH="1">
            <a:off x="5029200" y="2971800"/>
            <a:ext cx="707265" cy="457200"/>
          </a:xfrm>
          <a:custGeom>
            <a:avLst/>
            <a:gdLst>
              <a:gd name="connsiteX0" fmla="*/ 0 w 1687132"/>
              <a:gd name="connsiteY0" fmla="*/ 528033 h 528033"/>
              <a:gd name="connsiteX1" fmla="*/ 656822 w 1687132"/>
              <a:gd name="connsiteY1" fmla="*/ 141667 h 528033"/>
              <a:gd name="connsiteX2" fmla="*/ 1004552 w 1687132"/>
              <a:gd name="connsiteY2" fmla="*/ 296214 h 528033"/>
              <a:gd name="connsiteX3" fmla="*/ 1687132 w 1687132"/>
              <a:gd name="connsiteY3" fmla="*/ 0 h 528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7132" h="528033">
                <a:moveTo>
                  <a:pt x="0" y="528033"/>
                </a:moveTo>
                <a:cubicBezTo>
                  <a:pt x="244698" y="354168"/>
                  <a:pt x="489397" y="180304"/>
                  <a:pt x="656822" y="141667"/>
                </a:cubicBezTo>
                <a:cubicBezTo>
                  <a:pt x="824247" y="103031"/>
                  <a:pt x="832834" y="319825"/>
                  <a:pt x="1004552" y="296214"/>
                </a:cubicBezTo>
                <a:cubicBezTo>
                  <a:pt x="1176270" y="272603"/>
                  <a:pt x="1431701" y="136301"/>
                  <a:pt x="1687132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2785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comparison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 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is of length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m(x)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infinite dimensional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2785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the continuous analog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a matrix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L  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?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2785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We’ll give it a symbol, </a:t>
            </a:r>
            <a:r>
              <a:rPr lang="en-US" dirty="0" smtClean="0">
                <a:latin typeface="Cambria Math"/>
                <a:ea typeface="Cambria Math"/>
                <a:cs typeface="Times New Roman" pitchFamily="18" charset="0"/>
              </a:rPr>
              <a:t>ℒ</a:t>
            </a:r>
            <a:br>
              <a:rPr lang="en-US" dirty="0" smtClean="0">
                <a:latin typeface="Cambria Math"/>
                <a:ea typeface="Cambria Math"/>
                <a:cs typeface="Times New Roman" pitchFamily="18" charset="0"/>
              </a:rPr>
            </a:br>
            <a:r>
              <a:rPr lang="en-US" dirty="0" smtClean="0">
                <a:latin typeface="Cambria Math"/>
                <a:ea typeface="Cambria Math"/>
                <a:cs typeface="Times New Roman" pitchFamily="18" charset="0"/>
              </a:rPr>
              <a:t/>
            </a:r>
            <a:br>
              <a:rPr lang="en-US" dirty="0" smtClean="0">
                <a:latin typeface="Cambria Math"/>
                <a:ea typeface="Cambria Math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/>
                <a:cs typeface="Times New Roman" pitchFamily="18" charset="0"/>
              </a:rPr>
              <a:t>and a name, a </a:t>
            </a:r>
            <a:r>
              <a:rPr lang="en-US" i="1" dirty="0" smtClean="0">
                <a:latin typeface="Times New Roman" pitchFamily="18" charset="0"/>
                <a:ea typeface="Cambria Math"/>
                <a:cs typeface="Times New Roman" pitchFamily="18" charset="0"/>
              </a:rPr>
              <a:t>linear</a:t>
            </a:r>
            <a:r>
              <a:rPr lang="en-US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ea typeface="Cambria Math"/>
                <a:cs typeface="Times New Roman" pitchFamily="18" charset="0"/>
              </a:rPr>
              <a:t>operator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9758</TotalTime>
  <Words>1862</Words>
  <Application>Microsoft Office PowerPoint</Application>
  <PresentationFormat>On-screen Show (4:3)</PresentationFormat>
  <Paragraphs>365</Paragraphs>
  <Slides>47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Lecture 20   Continuous Problems  Linear Operators and Their Adjoints</vt:lpstr>
      <vt:lpstr>Syllabus</vt:lpstr>
      <vt:lpstr>Purpose of the Lecture</vt:lpstr>
      <vt:lpstr>everything we do today  is based on the idea of  generalizing discrete problems to continuous problems </vt:lpstr>
      <vt:lpstr>a function  m(x)    is the continuous analog of a vector   m</vt:lpstr>
      <vt:lpstr>a function  m(x)    is the continuous analog of a vector   m</vt:lpstr>
      <vt:lpstr>comparison  m is of length M  m(x) is infinite dimensional</vt:lpstr>
      <vt:lpstr>  What is the continuous analog of a matrix L  ?  </vt:lpstr>
      <vt:lpstr>  We’ll give it a symbol, ℒ  and a name, a linear operator  </vt:lpstr>
      <vt:lpstr>  Matrix times a vector is another vector  b = L a   so we’ll want linear operator on a function is another function  b(x) = ℒ a(x)   </vt:lpstr>
      <vt:lpstr>  Matrix arithmetic is not communative  L(1) L(2) a ≠ L(2) L(1) a    so we’ll not expect that property for linear operators, either  ℒ (1) ℒ(2) a(x) ≠ ℒ (2) ℒ(1) a(x)    </vt:lpstr>
      <vt:lpstr>  Matrix arithmetic is associative  (L(1) L(2)) L(3) a = L(1) (L(2) L(3) ) a     so well want that property for linear operators, too   (ℒ (1) ℒ(2) )ℒ(3) a(x) = ℒ (1) (ℒ(2) ℒ(3)) a(x)    </vt:lpstr>
      <vt:lpstr>  Matrix arithmetic is distributive  L  [a+b] = La + Lb   so well want that property for linear operators, too  ℒ [a(x)+ b(x)] = ℒ a(x)+ ℒ b(x)    </vt:lpstr>
      <vt:lpstr>  Hint to the identity of ℒ  matrices can approximate derivatives and integrals   </vt:lpstr>
      <vt:lpstr>Slide 15</vt:lpstr>
      <vt:lpstr>Slide 16</vt:lpstr>
      <vt:lpstr>  Linear Operatorℒ  any combination of functions, derivatives and integrals  </vt:lpstr>
      <vt:lpstr>  ℒ a(x)= c(x) a(x)   ℒ a(x)= da/dx   ℒa(x) = b(x)da/dx + c(x) d2a/dx 2    ℒ a(x)= ∫0x a(ξ)dξ   ℒ a(x)= f(x)∫0∞ a(ξ)g(x,ξ ) dξ  </vt:lpstr>
      <vt:lpstr>  What is the continuous analog of the inverse L-1  of a matrix L  ?  call it ℒ -1  </vt:lpstr>
      <vt:lpstr>  Problem LA not square, so has no inverse    </vt:lpstr>
      <vt:lpstr>Slide 21</vt:lpstr>
      <vt:lpstr>Slide 22</vt:lpstr>
      <vt:lpstr>Slide 23</vt:lpstr>
      <vt:lpstr>What is the continuous analogy to a dot product ?</vt:lpstr>
      <vt:lpstr>The continuous analogy to a dot product</vt:lpstr>
      <vt:lpstr>squared length of a vector  |a|2 = aTa</vt:lpstr>
      <vt:lpstr>important property of a dot product</vt:lpstr>
      <vt:lpstr>important property of a dot product</vt:lpstr>
      <vt:lpstr>in other words ...</vt:lpstr>
      <vt:lpstr>in other words ...</vt:lpstr>
      <vt:lpstr>so ...</vt:lpstr>
      <vt:lpstr>so, given ℒ, how do you determine ℒ †  ?  </vt:lpstr>
      <vt:lpstr>so, given ℒ, how do you determine ℒ †  ?  </vt:lpstr>
      <vt:lpstr>the adjoint of a function is itself</vt:lpstr>
      <vt:lpstr>the adjoint of a function is itself</vt:lpstr>
      <vt:lpstr>the adjoint of a function is itself</vt:lpstr>
      <vt:lpstr>the adjoint of d/dx (with zero boundary consitions) is –d/dx </vt:lpstr>
      <vt:lpstr>the adjoint of d/dx (with zero boundary consitions) is –d/dx </vt:lpstr>
      <vt:lpstr>the adjoint of d2/dx 2 is itself</vt:lpstr>
      <vt:lpstr>Slide 40</vt:lpstr>
      <vt:lpstr>properties of adjoints</vt:lpstr>
      <vt:lpstr>table of adjoints</vt:lpstr>
      <vt:lpstr>analogies</vt:lpstr>
      <vt:lpstr>how is all this going to help us?</vt:lpstr>
      <vt:lpstr>step 1 </vt:lpstr>
      <vt:lpstr>step 2</vt:lpstr>
      <vt:lpstr>step 2</vt:lpstr>
    </vt:vector>
  </TitlesOfParts>
  <Company>Columbia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 Describing Inverse Problems</dc:title>
  <dc:creator>Bill Menke</dc:creator>
  <cp:lastModifiedBy>Bill Menke</cp:lastModifiedBy>
  <cp:revision>815</cp:revision>
  <dcterms:created xsi:type="dcterms:W3CDTF">2011-08-18T12:44:59Z</dcterms:created>
  <dcterms:modified xsi:type="dcterms:W3CDTF">2011-11-17T16:01:28Z</dcterms:modified>
</cp:coreProperties>
</file>