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66" r:id="rId4"/>
    <p:sldId id="421" r:id="rId5"/>
    <p:sldId id="436" r:id="rId6"/>
    <p:sldId id="437" r:id="rId7"/>
    <p:sldId id="438" r:id="rId8"/>
    <p:sldId id="439" r:id="rId9"/>
    <p:sldId id="465" r:id="rId10"/>
    <p:sldId id="466" r:id="rId11"/>
    <p:sldId id="429" r:id="rId12"/>
    <p:sldId id="422" r:id="rId13"/>
    <p:sldId id="423" r:id="rId14"/>
    <p:sldId id="427" r:id="rId15"/>
    <p:sldId id="440" r:id="rId16"/>
    <p:sldId id="441" r:id="rId17"/>
    <p:sldId id="442" r:id="rId18"/>
    <p:sldId id="471" r:id="rId19"/>
    <p:sldId id="434" r:id="rId20"/>
    <p:sldId id="435" r:id="rId21"/>
    <p:sldId id="443" r:id="rId22"/>
    <p:sldId id="444" r:id="rId23"/>
    <p:sldId id="432" r:id="rId24"/>
    <p:sldId id="433" r:id="rId25"/>
    <p:sldId id="446" r:id="rId26"/>
    <p:sldId id="430" r:id="rId27"/>
    <p:sldId id="445" r:id="rId28"/>
    <p:sldId id="455" r:id="rId29"/>
    <p:sldId id="472" r:id="rId30"/>
    <p:sldId id="448" r:id="rId31"/>
    <p:sldId id="450" r:id="rId32"/>
    <p:sldId id="451" r:id="rId33"/>
    <p:sldId id="452" r:id="rId34"/>
    <p:sldId id="454" r:id="rId35"/>
    <p:sldId id="453" r:id="rId36"/>
    <p:sldId id="467" r:id="rId37"/>
    <p:sldId id="468" r:id="rId38"/>
    <p:sldId id="424" r:id="rId39"/>
    <p:sldId id="431" r:id="rId40"/>
    <p:sldId id="428" r:id="rId41"/>
    <p:sldId id="464" r:id="rId42"/>
    <p:sldId id="456" r:id="rId43"/>
    <p:sldId id="425" r:id="rId44"/>
    <p:sldId id="458" r:id="rId45"/>
    <p:sldId id="457" r:id="rId46"/>
    <p:sldId id="459" r:id="rId47"/>
    <p:sldId id="461" r:id="rId48"/>
    <p:sldId id="462" r:id="rId49"/>
    <p:sldId id="463" r:id="rId50"/>
    <p:sldId id="469" r:id="rId51"/>
    <p:sldId id="470" r:id="rId52"/>
    <p:sldId id="42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FF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11" autoAdjust="0"/>
  </p:normalViewPr>
  <p:slideViewPr>
    <p:cSldViewPr>
      <p:cViewPr varScale="1">
        <p:scale>
          <a:sx n="72" d="100"/>
          <a:sy n="72" d="100"/>
        </p:scale>
        <p:origin x="-110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153586-B8EA-4C3A-8DAE-D42D42A93AB4}" type="datetimeFigureOut">
              <a:rPr lang="en-US" smtClean="0"/>
              <a:pPr/>
              <a:t>11/30/2011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9C30AA-43CA-42E7-B15D-4F2AC4A1EF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Today’s </a:t>
            </a:r>
            <a:r>
              <a:rPr lang="en-US" baseline="0" smtClean="0"/>
              <a:t>lecture </a:t>
            </a:r>
            <a:r>
              <a:rPr lang="en-US" baseline="0" smtClean="0"/>
              <a:t>discusses several </a:t>
            </a:r>
            <a:r>
              <a:rPr lang="en-US" baseline="0" dirty="0" smtClean="0"/>
              <a:t>exemplary inverse problems.</a:t>
            </a:r>
          </a:p>
          <a:p>
            <a:r>
              <a:rPr lang="en-US" baseline="0" dirty="0" smtClean="0"/>
              <a:t>Key issues are</a:t>
            </a:r>
          </a:p>
          <a:p>
            <a:r>
              <a:rPr lang="en-US" baseline="0" dirty="0" smtClean="0"/>
              <a:t>    indentifying the underlying theory, that is the relationship between data and model parameters</a:t>
            </a:r>
          </a:p>
          <a:p>
            <a:r>
              <a:rPr lang="en-US" baseline="0" dirty="0" smtClean="0"/>
              <a:t>    determining a formula for the data kernel</a:t>
            </a:r>
          </a:p>
          <a:p>
            <a:r>
              <a:rPr lang="en-US" baseline="0" dirty="0" smtClean="0"/>
              <a:t>    and if possible analytic formula for the other matrices like G</a:t>
            </a:r>
            <a:r>
              <a:rPr lang="en-US" baseline="30000" dirty="0" smtClean="0"/>
              <a:t>T</a:t>
            </a:r>
            <a:r>
              <a:rPr lang="en-US" baseline="0" dirty="0" smtClean="0"/>
              <a:t>G that involve the data kernel</a:t>
            </a:r>
          </a:p>
          <a:p>
            <a:r>
              <a:rPr lang="en-US" baseline="0" dirty="0" smtClean="0"/>
              <a:t>    choosing a solution method</a:t>
            </a:r>
          </a:p>
          <a:p>
            <a:r>
              <a:rPr lang="en-US" baseline="0" dirty="0" smtClean="0"/>
              <a:t>    assessing the results</a:t>
            </a:r>
          </a:p>
        </p:txBody>
      </p:sp>
      <p:sp>
        <p:nvSpPr>
          <p:cNvPr id="4" name="Slide Number Placeholder 3"/>
          <p:cNvSpPr>
            <a:spLocks noGrp="1"/>
          </p:cNvSpPr>
          <p:nvPr>
            <p:ph type="sldNum" sz="quarter" idx="10"/>
          </p:nvPr>
        </p:nvSpPr>
        <p:spPr/>
        <p:txBody>
          <a:bodyPr/>
          <a:lstStyle/>
          <a:p>
            <a:fld id="{909C30AA-43CA-42E7-B15D-4F2AC4A1EFA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a blurred image,</a:t>
            </a:r>
          </a:p>
          <a:p>
            <a:r>
              <a:rPr lang="en-US" dirty="0" smtClean="0"/>
              <a:t>created</a:t>
            </a:r>
            <a:r>
              <a:rPr lang="en-US" baseline="0" dirty="0" smtClean="0"/>
              <a:t> </a:t>
            </a:r>
            <a:r>
              <a:rPr lang="en-US" dirty="0" smtClean="0"/>
              <a:t>with a 100 point average.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Here’s the result.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a:t>
            </a:r>
            <a:r>
              <a:rPr lang="en-US" sz="1200" baseline="0" dirty="0" smtClean="0">
                <a:latin typeface="Times New Roman" pitchFamily="18" charset="0"/>
                <a:cs typeface="Times New Roman" pitchFamily="18" charset="0"/>
              </a:rPr>
              <a:t> top row is the entire image – true, blurred and </a:t>
            </a:r>
            <a:r>
              <a:rPr lang="en-US" sz="1200" baseline="0" dirty="0" err="1" smtClean="0">
                <a:latin typeface="Times New Roman" pitchFamily="18" charset="0"/>
                <a:cs typeface="Times New Roman" pitchFamily="18" charset="0"/>
              </a:rPr>
              <a:t>deblurred</a:t>
            </a:r>
            <a:r>
              <a:rPr lang="en-US" sz="1200" baseline="0" dirty="0" smtClean="0">
                <a:latin typeface="Times New Roman" pitchFamily="18" charset="0"/>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bottom row is a detail.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a:t>
            </a:r>
            <a:r>
              <a:rPr lang="en-US" sz="1200" baseline="0" dirty="0" err="1" smtClean="0">
                <a:latin typeface="Times New Roman" pitchFamily="18" charset="0"/>
                <a:cs typeface="Times New Roman" pitchFamily="18" charset="0"/>
              </a:rPr>
              <a:t>deblurring</a:t>
            </a:r>
            <a:r>
              <a:rPr lang="en-US" sz="1200" baseline="0" dirty="0" smtClean="0">
                <a:latin typeface="Times New Roman" pitchFamily="18" charset="0"/>
                <a:cs typeface="Times New Roman" pitchFamily="18" charset="0"/>
              </a:rPr>
              <a:t> does pretty well</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Figure 12.1.  Example of removing blur for image. (A) True image. B) Image blurred with 100 pixel wide boxcar filter. C) </a:t>
            </a:r>
            <a:r>
              <a:rPr lang="en-US" sz="1200" dirty="0" err="1" smtClean="0">
                <a:latin typeface="Times New Roman" pitchFamily="18" charset="0"/>
                <a:cs typeface="Times New Roman" pitchFamily="18" charset="0"/>
              </a:rPr>
              <a:t>Estiamted</a:t>
            </a:r>
            <a:r>
              <a:rPr lang="en-US" sz="1200" dirty="0" smtClean="0">
                <a:latin typeface="Times New Roman" pitchFamily="18" charset="0"/>
                <a:cs typeface="Times New Roman" pitchFamily="18" charset="0"/>
              </a:rPr>
              <a:t> image, </a:t>
            </a:r>
            <a:r>
              <a:rPr lang="en-US" sz="1200" dirty="0" err="1" smtClean="0">
                <a:latin typeface="Times New Roman" pitchFamily="18" charset="0"/>
                <a:cs typeface="Times New Roman" pitchFamily="18" charset="0"/>
              </a:rPr>
              <a:t>unblurred</a:t>
            </a:r>
            <a:r>
              <a:rPr lang="en-US" sz="1200" dirty="0" smtClean="0">
                <a:latin typeface="Times New Roman" pitchFamily="18" charset="0"/>
                <a:cs typeface="Times New Roman" pitchFamily="18" charset="0"/>
              </a:rPr>
              <a:t> using the minimum length generalized inverse. ( D)-(F) Enlargement of portion of images A-C.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gda12_01.</a:t>
            </a:r>
          </a:p>
          <a:p>
            <a:endParaRPr lang="en-US" dirty="0"/>
          </a:p>
        </p:txBody>
      </p:sp>
      <p:sp>
        <p:nvSpPr>
          <p:cNvPr id="4" name="Slide Number Placeholder 3"/>
          <p:cNvSpPr>
            <a:spLocks noGrp="1"/>
          </p:cNvSpPr>
          <p:nvPr>
            <p:ph type="sldNum" sz="quarter" idx="10"/>
          </p:nvPr>
        </p:nvSpPr>
        <p:spPr/>
        <p:txBody>
          <a:bodyPr/>
          <a:lstStyle/>
          <a:p>
            <a:fld id="{163354D5-F746-4A4F-933B-F79C2CB46B9F}"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(Top) The generalized inverse</a:t>
            </a:r>
            <a:r>
              <a:rPr lang="en-US" sz="1200" baseline="0" dirty="0" smtClean="0">
                <a:latin typeface="Times New Roman" pitchFamily="18" charset="0"/>
                <a:cs typeface="Times New Roman" pitchFamily="18" charset="0"/>
              </a:rPr>
              <a:t> contains a series of ‘first derivative operators’.</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(Bottom) The</a:t>
            </a:r>
            <a:r>
              <a:rPr lang="en-US" sz="1200" baseline="0" dirty="0" smtClean="0">
                <a:latin typeface="Times New Roman" pitchFamily="18" charset="0"/>
                <a:cs typeface="Times New Roman" pitchFamily="18" charset="0"/>
              </a:rPr>
              <a:t> model resolution matrix is pretty spiky, except for small </a:t>
            </a:r>
            <a:r>
              <a:rPr lang="en-US" sz="1200" baseline="0" dirty="0" err="1" smtClean="0">
                <a:latin typeface="Times New Roman" pitchFamily="18" charset="0"/>
                <a:cs typeface="Times New Roman" pitchFamily="18" charset="0"/>
              </a:rPr>
              <a:t>sidelobes</a:t>
            </a:r>
            <a:r>
              <a:rPr lang="en-US" sz="1200" baseline="0" dirty="0" smtClean="0">
                <a:latin typeface="Times New Roman" pitchFamily="18" charset="0"/>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Some of the </a:t>
            </a:r>
            <a:r>
              <a:rPr lang="en-US" sz="1200" baseline="0" dirty="0" err="1" smtClean="0">
                <a:latin typeface="Times New Roman" pitchFamily="18" charset="0"/>
                <a:cs typeface="Times New Roman" pitchFamily="18" charset="0"/>
              </a:rPr>
              <a:t>sidelobes</a:t>
            </a:r>
            <a:r>
              <a:rPr lang="en-US" sz="1200" baseline="0" dirty="0" smtClean="0">
                <a:latin typeface="Times New Roman" pitchFamily="18" charset="0"/>
                <a:cs typeface="Times New Roman" pitchFamily="18" charset="0"/>
              </a:rPr>
              <a:t> are far from the </a:t>
            </a:r>
            <a:r>
              <a:rPr lang="en-US" sz="1200" baseline="0" dirty="0" err="1" smtClean="0">
                <a:latin typeface="Times New Roman" pitchFamily="18" charset="0"/>
                <a:cs typeface="Times New Roman" pitchFamily="18" charset="0"/>
              </a:rPr>
              <a:t>dentral</a:t>
            </a:r>
            <a:r>
              <a:rPr lang="en-US" sz="1200" baseline="0" dirty="0" smtClean="0">
                <a:latin typeface="Times New Roman" pitchFamily="18" charset="0"/>
                <a:cs typeface="Times New Roman" pitchFamily="18" charset="0"/>
              </a:rPr>
              <a:t> diagonal, however, which is bad.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Interestingly, the Backus-Gilbert method (not shown) does not work on the problem.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It does not </a:t>
            </a:r>
            <a:r>
              <a:rPr lang="en-US" sz="1200" baseline="0" dirty="0" err="1" smtClean="0">
                <a:latin typeface="Times New Roman" pitchFamily="18" charset="0"/>
                <a:cs typeface="Times New Roman" pitchFamily="18" charset="0"/>
              </a:rPr>
              <a:t>deblur</a:t>
            </a:r>
            <a:r>
              <a:rPr lang="en-US" sz="1200" baseline="0" dirty="0" smtClean="0">
                <a:latin typeface="Times New Roman" pitchFamily="18" charset="0"/>
                <a:cs typeface="Times New Roman" pitchFamily="18" charset="0"/>
              </a:rPr>
              <a:t> the image at all.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Apparently, any attempt to suppress the </a:t>
            </a:r>
            <a:r>
              <a:rPr lang="en-US" sz="1200" baseline="0" dirty="0" err="1" smtClean="0">
                <a:latin typeface="Times New Roman" pitchFamily="18" charset="0"/>
                <a:cs typeface="Times New Roman" pitchFamily="18" charset="0"/>
              </a:rPr>
              <a:t>sidelobes</a:t>
            </a:r>
            <a:r>
              <a:rPr lang="en-US" sz="1200" baseline="0" dirty="0" smtClean="0">
                <a:latin typeface="Times New Roman" pitchFamily="18" charset="0"/>
                <a:cs typeface="Times New Roman" pitchFamily="18" charset="0"/>
              </a:rPr>
              <a:t> just gives back the original smooth image.</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Figure 12.2.  (A) Central row (row </a:t>
            </a:r>
            <a:r>
              <a:rPr lang="en-US" sz="1200" dirty="0" smtClean="0">
                <a:latin typeface="Cambria Math" pitchFamily="18" charset="0"/>
                <a:ea typeface="Cambria Math" pitchFamily="18" charset="0"/>
                <a:cs typeface="Times New Roman" pitchFamily="18" charset="0"/>
              </a:rPr>
              <a:t>728)</a:t>
            </a:r>
            <a:r>
              <a:rPr lang="en-US" sz="1200" dirty="0" smtClean="0">
                <a:latin typeface="Times New Roman" pitchFamily="18" charset="0"/>
                <a:cs typeface="Times New Roman" pitchFamily="18" charset="0"/>
              </a:rPr>
              <a:t> of the generalized inverse of the image de-blurring problem. (B) Central row (row728) of the corresponding resolution matrix.  The </a:t>
            </a:r>
            <a:r>
              <a:rPr lang="en-US" sz="1200" dirty="0" err="1" smtClean="0">
                <a:latin typeface="Times New Roman" pitchFamily="18" charset="0"/>
                <a:cs typeface="Times New Roman" pitchFamily="18" charset="0"/>
              </a:rPr>
              <a:t>sidelobes</a:t>
            </a:r>
            <a:r>
              <a:rPr lang="en-US" sz="1200" dirty="0" smtClean="0">
                <a:latin typeface="Times New Roman" pitchFamily="18" charset="0"/>
                <a:cs typeface="Times New Roman" pitchFamily="18" charset="0"/>
              </a:rPr>
              <a:t> are about 6% of the amplitude of the central peak.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gda12_01.</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second example</a:t>
            </a:r>
            <a:r>
              <a:rPr lang="en-US" baseline="0" dirty="0" smtClean="0"/>
              <a:t> involves a process called ‘</a:t>
            </a:r>
            <a:r>
              <a:rPr lang="en-US" baseline="0" dirty="0" err="1" smtClean="0"/>
              <a:t>deconvolution</a:t>
            </a:r>
            <a:r>
              <a:rPr lang="en-US" baseline="0" dirty="0" smtClean="0"/>
              <a:t>’,</a:t>
            </a:r>
          </a:p>
          <a:p>
            <a:r>
              <a:rPr lang="en-US" baseline="0" dirty="0" smtClean="0"/>
              <a:t>which undoes the effect of ‘convolution’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Convolution is very important</a:t>
            </a:r>
            <a:r>
              <a:rPr lang="en-US" baseline="0" dirty="0" smtClean="0"/>
              <a:t> in the physical sciences,</a:t>
            </a:r>
          </a:p>
          <a:p>
            <a:r>
              <a:rPr lang="en-US" baseline="0" dirty="0" smtClean="0"/>
              <a:t>because it embodies a very general relationship</a:t>
            </a:r>
          </a:p>
          <a:p>
            <a:r>
              <a:rPr lang="en-US" baseline="0" dirty="0" smtClean="0"/>
              <a:t>for linear systems that obey translational invariance</a:t>
            </a:r>
          </a:p>
          <a:p>
            <a:r>
              <a:rPr lang="en-US" baseline="0" dirty="0" smtClean="0"/>
              <a:t>which includes many important physical systems.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a:t>
            </a:r>
            <a:r>
              <a:rPr lang="en-US" baseline="0" dirty="0" smtClean="0"/>
              <a:t> a linear system, we mean one in which the data and model functions are</a:t>
            </a:r>
          </a:p>
          <a:p>
            <a:r>
              <a:rPr lang="en-US" dirty="0" smtClean="0"/>
              <a:t>connected</a:t>
            </a:r>
            <a:r>
              <a:rPr lang="en-US" baseline="0" dirty="0" smtClean="0"/>
              <a:t> by a linear operator, as it was defines in our discussion of continuous</a:t>
            </a:r>
          </a:p>
          <a:p>
            <a:r>
              <a:rPr lang="en-US" baseline="0" dirty="0" smtClean="0"/>
              <a:t>inverse theory.</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translational invariance, we mean</a:t>
            </a:r>
            <a:r>
              <a:rPr lang="en-US" baseline="0" dirty="0" smtClean="0"/>
              <a:t> that only relative coordinates (such as space and time)</a:t>
            </a:r>
          </a:p>
          <a:p>
            <a:r>
              <a:rPr lang="en-US" baseline="0" dirty="0" smtClean="0"/>
              <a:t>matter.  We invoke this sort of invariance when we propose that an experiment performed</a:t>
            </a:r>
          </a:p>
          <a:p>
            <a:r>
              <a:rPr lang="en-US" baseline="0" dirty="0" smtClean="0"/>
              <a:t>today – say reacting two chemicals - will give the same results as an otherwise identical</a:t>
            </a:r>
          </a:p>
          <a:p>
            <a:r>
              <a:rPr lang="en-US" baseline="0" dirty="0" smtClean="0"/>
              <a:t>experiment performed yesterday or tomorrow.   All that matters is time relative to the</a:t>
            </a:r>
          </a:p>
          <a:p>
            <a:r>
              <a:rPr lang="en-US" baseline="0" dirty="0" smtClean="0"/>
              <a:t>start of the experiment, not absolute time of day.</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Convolution is</a:t>
            </a:r>
            <a:r>
              <a:rPr lang="en-US" baseline="0" dirty="0" smtClean="0"/>
              <a:t> the mathematical relationship that embodies the idea of linear superposition,</a:t>
            </a:r>
          </a:p>
          <a:p>
            <a:r>
              <a:rPr lang="en-US" baseline="0" dirty="0" smtClean="0"/>
              <a:t>that is,</a:t>
            </a:r>
          </a:p>
          <a:p>
            <a:r>
              <a:rPr lang="en-US" baseline="0" dirty="0" smtClean="0"/>
              <a:t>if input 1 yields output 1</a:t>
            </a:r>
          </a:p>
          <a:p>
            <a:r>
              <a:rPr lang="en-US" baseline="0" dirty="0" smtClean="0"/>
              <a:t>and</a:t>
            </a:r>
          </a:p>
          <a:p>
            <a:r>
              <a:rPr lang="en-US" baseline="0" dirty="0" smtClean="0"/>
              <a:t>if input 2 yields output 2</a:t>
            </a:r>
          </a:p>
          <a:p>
            <a:r>
              <a:rPr lang="en-US" baseline="0" dirty="0" smtClean="0"/>
              <a:t>then inputs 1 and 2, acting together</a:t>
            </a:r>
          </a:p>
          <a:p>
            <a:r>
              <a:rPr lang="en-US" baseline="0" dirty="0" smtClean="0"/>
              <a:t>will yield the sum of outputs 1 and 2.</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a:t>
            </a:r>
            <a:r>
              <a:rPr lang="en-US" sz="1200" baseline="0" dirty="0" smtClean="0">
                <a:latin typeface="Times New Roman" pitchFamily="18" charset="0"/>
                <a:cs typeface="Times New Roman" pitchFamily="18" charset="0"/>
              </a:rPr>
              <a:t> heart of convolution is the ‘impulse response’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Suppose a spike (Dirac delta function) in input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leads to some function g(t) in output.</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7.2. Hypothetical impulse response of the hot plate scenario.  A) An impulse (spike) of heat, </a:t>
            </a:r>
            <a:r>
              <a:rPr lang="en-US" sz="1200" i="1" dirty="0" smtClean="0">
                <a:latin typeface="Times New Roman" pitchFamily="18" charset="0"/>
                <a:cs typeface="Times New Roman" pitchFamily="18" charset="0"/>
              </a:rPr>
              <a:t>h</a:t>
            </a:r>
            <a:r>
              <a:rPr lang="en-US" sz="1200" dirty="0" smtClean="0">
                <a:latin typeface="Times New Roman" pitchFamily="18" charset="0"/>
                <a:cs typeface="Times New Roman" pitchFamily="18" charset="0"/>
              </a:rPr>
              <a:t>, is applied to the bottom of the plate at time, </a:t>
            </a:r>
            <a:r>
              <a:rPr lang="en-US" sz="1200" i="1" dirty="0" smtClean="0">
                <a:latin typeface="Times New Roman" pitchFamily="18" charset="0"/>
                <a:cs typeface="Times New Roman" pitchFamily="18" charset="0"/>
              </a:rPr>
              <a:t>t=0</a:t>
            </a:r>
            <a:r>
              <a:rPr lang="en-US" sz="1200" dirty="0" smtClean="0">
                <a:latin typeface="Times New Roman" pitchFamily="18" charset="0"/>
                <a:cs typeface="Times New Roman" pitchFamily="18" charset="0"/>
              </a:rPr>
              <a:t>. B) The temperature, </a:t>
            </a:r>
            <a:r>
              <a:rPr lang="en-US" sz="1200" i="1" dirty="0" smtClean="0">
                <a:latin typeface="Symbol" pitchFamily="18" charset="2"/>
                <a:cs typeface="Times New Roman" pitchFamily="18" charset="0"/>
              </a:rPr>
              <a:t>q</a:t>
            </a:r>
            <a:r>
              <a:rPr lang="en-US" sz="1200" dirty="0" smtClean="0">
                <a:latin typeface="Times New Roman" pitchFamily="18" charset="0"/>
                <a:cs typeface="Times New Roman" pitchFamily="18" charset="0"/>
              </a:rPr>
              <a:t>, of the top surface of the plate first increases, as heat begins to diffuse through plate.  It then decreases, as the plate cools.</a:t>
            </a:r>
            <a:endParaRPr lang="en-US" sz="1200" baseline="-250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A general input m(t) can be thought of as a sum of closely spaced spikes,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each</a:t>
            </a:r>
            <a:r>
              <a:rPr lang="en-US" sz="1200" baseline="0" dirty="0" smtClean="0">
                <a:latin typeface="Times New Roman" pitchFamily="18" charset="0"/>
                <a:cs typeface="Times New Roman" pitchFamily="18" charset="0"/>
              </a:rPr>
              <a:t> with a </a:t>
            </a:r>
            <a:r>
              <a:rPr lang="en-US" sz="1200" baseline="0" dirty="0" err="1" smtClean="0">
                <a:latin typeface="Times New Roman" pitchFamily="18" charset="0"/>
                <a:cs typeface="Times New Roman" pitchFamily="18" charset="0"/>
              </a:rPr>
              <a:t>differrent</a:t>
            </a:r>
            <a:r>
              <a:rPr lang="en-US" sz="1200" baseline="0" dirty="0" smtClean="0">
                <a:latin typeface="Times New Roman" pitchFamily="18" charset="0"/>
                <a:cs typeface="Times New Roman" pitchFamily="18" charset="0"/>
              </a:rPr>
              <a:t> amplitude.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A spike at time t0 has amplitude m(t0).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It causes a output m(t0)g(t-t0), where the m(t0) is the amplitude and the g(t-t0) is the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Note that the function g(t) has been repositioned at a different point along the time axis.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That’s the translational invariance.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general output is the sum of an infinite number of functions m(t0)g(t-t0),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each for a different t0.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This kind of summing – actually integration – is called a convolution.</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7.3. Interpretation of the response to heating. A) The heat, </a:t>
            </a:r>
            <a:r>
              <a:rPr lang="en-US" sz="1200" i="1" dirty="0" smtClean="0">
                <a:latin typeface="Times New Roman" pitchFamily="18" charset="0"/>
                <a:cs typeface="Times New Roman" pitchFamily="18" charset="0"/>
              </a:rPr>
              <a:t>h(t)</a:t>
            </a:r>
            <a:r>
              <a:rPr lang="en-US" sz="1200" dirty="0" smtClean="0">
                <a:latin typeface="Times New Roman" pitchFamily="18" charset="0"/>
                <a:cs typeface="Times New Roman" pitchFamily="18" charset="0"/>
              </a:rPr>
              <a:t>, is viewed as consisting of a sequence of impulses (spikes). B) The temperature, </a:t>
            </a:r>
            <a:r>
              <a:rPr lang="en-US" sz="1200" i="1" dirty="0" smtClean="0">
                <a:latin typeface="Symbol" pitchFamily="18" charset="2"/>
                <a:cs typeface="Times New Roman" pitchFamily="18" charset="0"/>
              </a:rPr>
              <a:t>q</a:t>
            </a:r>
            <a:r>
              <a:rPr lang="en-US" sz="1200" i="1" dirty="0" smtClean="0">
                <a:latin typeface="Times New Roman" pitchFamily="18" charset="0"/>
                <a:cs typeface="Times New Roman" pitchFamily="18" charset="0"/>
              </a:rPr>
              <a:t>(t)</a:t>
            </a:r>
            <a:r>
              <a:rPr lang="en-US" sz="1200" dirty="0" smtClean="0">
                <a:latin typeface="Times New Roman" pitchFamily="18" charset="0"/>
                <a:cs typeface="Times New Roman" pitchFamily="18" charset="0"/>
              </a:rPr>
              <a:t>, is viewed as consisting of a sum of scaled and delayed, impulse responses (dashed curves).  A spike of amplitude, </a:t>
            </a:r>
            <a:r>
              <a:rPr lang="en-US" sz="1200" i="1" dirty="0" smtClean="0">
                <a:latin typeface="Times New Roman" pitchFamily="18" charset="0"/>
                <a:cs typeface="Times New Roman" pitchFamily="18" charset="0"/>
              </a:rPr>
              <a:t>h(t</a:t>
            </a:r>
            <a:r>
              <a:rPr lang="en-US" sz="1200" i="1" baseline="-25000" dirty="0" smtClean="0">
                <a:latin typeface="Times New Roman" pitchFamily="18" charset="0"/>
                <a:cs typeface="Times New Roman" pitchFamily="18" charset="0"/>
              </a:rPr>
              <a:t>0</a:t>
            </a:r>
            <a:r>
              <a:rPr lang="en-US" sz="1200" i="1"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at time, </a:t>
            </a:r>
            <a:r>
              <a:rPr lang="en-US" sz="1200" i="1" dirty="0" smtClean="0">
                <a:latin typeface="Times New Roman" pitchFamily="18" charset="0"/>
                <a:cs typeface="Times New Roman" pitchFamily="18" charset="0"/>
              </a:rPr>
              <a:t>t=t</a:t>
            </a:r>
            <a:r>
              <a:rPr lang="en-US" sz="1200" i="1" baseline="-25000" dirty="0" smtClean="0">
                <a:latin typeface="Times New Roman" pitchFamily="18" charset="0"/>
                <a:cs typeface="Times New Roman" pitchFamily="18" charset="0"/>
              </a:rPr>
              <a:t>0</a:t>
            </a:r>
            <a:r>
              <a:rPr lang="en-US" sz="1200" dirty="0" smtClean="0">
                <a:latin typeface="Times New Roman" pitchFamily="18" charset="0"/>
                <a:cs typeface="Times New Roman" pitchFamily="18" charset="0"/>
              </a:rPr>
              <a:t>, makes a contribution, </a:t>
            </a:r>
            <a:r>
              <a:rPr lang="en-US" sz="1200" i="1" dirty="0" smtClean="0">
                <a:latin typeface="Times New Roman" pitchFamily="18" charset="0"/>
                <a:cs typeface="Times New Roman" pitchFamily="18" charset="0"/>
              </a:rPr>
              <a:t>h(t</a:t>
            </a:r>
            <a:r>
              <a:rPr lang="en-US" sz="1200" i="1" baseline="-25000" dirty="0" smtClean="0">
                <a:latin typeface="Times New Roman" pitchFamily="18" charset="0"/>
                <a:cs typeface="Times New Roman" pitchFamily="18" charset="0"/>
              </a:rPr>
              <a:t>0</a:t>
            </a:r>
            <a:r>
              <a:rPr lang="en-US" sz="1200" i="1" dirty="0" smtClean="0">
                <a:latin typeface="Times New Roman" pitchFamily="18" charset="0"/>
                <a:cs typeface="Times New Roman" pitchFamily="18" charset="0"/>
              </a:rPr>
              <a:t>)g(t</a:t>
            </a:r>
            <a:r>
              <a:rPr lang="en-US" sz="1200" i="1" dirty="0" smtClean="0">
                <a:latin typeface="Symbol" pitchFamily="18" charset="2"/>
                <a:cs typeface="Times New Roman" pitchFamily="18" charset="0"/>
              </a:rPr>
              <a:t>-</a:t>
            </a:r>
            <a:r>
              <a:rPr lang="en-US" sz="1200" i="1" dirty="0" smtClean="0">
                <a:latin typeface="Times New Roman" pitchFamily="18" charset="0"/>
                <a:cs typeface="Times New Roman" pitchFamily="18" charset="0"/>
              </a:rPr>
              <a:t>t</a:t>
            </a:r>
            <a:r>
              <a:rPr lang="en-US" sz="1200" i="1" baseline="-25000" dirty="0" smtClean="0">
                <a:latin typeface="Times New Roman" pitchFamily="18" charset="0"/>
                <a:cs typeface="Times New Roman" pitchFamily="18" charset="0"/>
              </a:rPr>
              <a:t>0</a:t>
            </a:r>
            <a:r>
              <a:rPr lang="en-US" sz="1200" i="1"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to the overall temperature.</a:t>
            </a:r>
            <a:endParaRPr lang="en-US" sz="1200" baseline="-250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three</a:t>
            </a:r>
            <a:r>
              <a:rPr lang="en-US" baseline="0" dirty="0" smtClean="0"/>
              <a:t> exemplary problems are image </a:t>
            </a:r>
            <a:r>
              <a:rPr lang="en-US" baseline="0" dirty="0" err="1" smtClean="0"/>
              <a:t>deblurring</a:t>
            </a:r>
            <a:r>
              <a:rPr lang="en-US" baseline="0" dirty="0" smtClean="0"/>
              <a:t>, </a:t>
            </a:r>
            <a:r>
              <a:rPr lang="en-US" baseline="0" dirty="0" err="1" smtClean="0"/>
              <a:t>deconvolution</a:t>
            </a:r>
            <a:r>
              <a:rPr lang="en-US" baseline="0" dirty="0" smtClean="0"/>
              <a:t> and minimization of crossover errors.</a:t>
            </a:r>
          </a:p>
          <a:p>
            <a:r>
              <a:rPr lang="en-US" baseline="0" dirty="0" smtClean="0"/>
              <a:t>We’ll explain each when the time comes.</a:t>
            </a:r>
          </a:p>
        </p:txBody>
      </p:sp>
      <p:sp>
        <p:nvSpPr>
          <p:cNvPr id="4" name="Slide Number Placeholder 3"/>
          <p:cNvSpPr>
            <a:spLocks noGrp="1"/>
          </p:cNvSpPr>
          <p:nvPr>
            <p:ph type="sldNum" sz="quarter" idx="10"/>
          </p:nvPr>
        </p:nvSpPr>
        <p:spPr/>
        <p:txBody>
          <a:bodyPr/>
          <a:lstStyle/>
          <a:p>
            <a:fld id="{909C30AA-43CA-42E7-B15D-4F2AC4A1EFAC}"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its formula.</a:t>
            </a:r>
          </a:p>
          <a:p>
            <a:r>
              <a:rPr lang="en-US" dirty="0" smtClean="0"/>
              <a:t>Note</a:t>
            </a:r>
            <a:r>
              <a:rPr lang="en-US" baseline="0" dirty="0" smtClean="0"/>
              <a:t> that its abbreviated using the asterisk notation, which is easier than having to write the integral.</a:t>
            </a:r>
          </a:p>
          <a:p>
            <a:r>
              <a:rPr lang="en-US" baseline="0" dirty="0" smtClean="0"/>
              <a:t>By the way, one of the properties of the convolution that we will not prove here</a:t>
            </a:r>
          </a:p>
          <a:p>
            <a:r>
              <a:rPr lang="en-US" baseline="0" dirty="0" smtClean="0"/>
              <a:t>is that its </a:t>
            </a:r>
            <a:r>
              <a:rPr lang="en-US" baseline="0" dirty="0" err="1" smtClean="0"/>
              <a:t>sommutative</a:t>
            </a:r>
            <a:r>
              <a:rPr lang="en-US" baseline="0" dirty="0" smtClean="0"/>
              <a:t>, that is, a*b=b*a.</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a </a:t>
            </a:r>
            <a:r>
              <a:rPr lang="en-US" baseline="0" dirty="0" err="1" smtClean="0"/>
              <a:t>dicrete</a:t>
            </a:r>
            <a:r>
              <a:rPr lang="en-US" baseline="0" dirty="0" smtClean="0"/>
              <a:t> world, convolution becomes a sum,</a:t>
            </a:r>
          </a:p>
          <a:p>
            <a:r>
              <a:rPr lang="en-US" baseline="0" dirty="0" smtClean="0"/>
              <a:t>which can also be arranged into a matrix equation.</a:t>
            </a:r>
          </a:p>
          <a:p>
            <a:r>
              <a:rPr lang="en-US" baseline="0" dirty="0" smtClean="0"/>
              <a:t>Note that the data kernel is both lower triangular and </a:t>
            </a:r>
            <a:r>
              <a:rPr lang="en-US" baseline="0" dirty="0" err="1" smtClean="0"/>
              <a:t>Toeplitz</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order</a:t>
            </a:r>
            <a:r>
              <a:rPr lang="en-US" baseline="0" dirty="0" smtClean="0"/>
              <a:t> to put </a:t>
            </a:r>
            <a:r>
              <a:rPr lang="en-US" baseline="0" dirty="0" err="1" smtClean="0"/>
              <a:t>deconvolution</a:t>
            </a:r>
            <a:r>
              <a:rPr lang="en-US" baseline="0" dirty="0" smtClean="0"/>
              <a:t> into a physical context,</a:t>
            </a:r>
          </a:p>
          <a:p>
            <a:r>
              <a:rPr lang="en-US" baseline="0" dirty="0" smtClean="0"/>
              <a:t>we examine a seismic reflection sounding experiment.</a:t>
            </a:r>
          </a:p>
          <a:p>
            <a:r>
              <a:rPr lang="en-US" baseline="0" dirty="0" smtClean="0"/>
              <a:t>Here a ship tows an </a:t>
            </a:r>
            <a:r>
              <a:rPr lang="en-US" baseline="0" dirty="0" err="1" smtClean="0"/>
              <a:t>airgin</a:t>
            </a:r>
            <a:r>
              <a:rPr lang="en-US" baseline="0" dirty="0" smtClean="0"/>
              <a:t>, a type of sound source.</a:t>
            </a:r>
          </a:p>
          <a:p>
            <a:r>
              <a:rPr lang="en-US" baseline="0" dirty="0" smtClean="0"/>
              <a:t>The sound propagates down to the sea floor,</a:t>
            </a:r>
          </a:p>
          <a:p>
            <a:r>
              <a:rPr lang="en-US" baseline="0" dirty="0" smtClean="0"/>
              <a:t>reflects off of layers there,</a:t>
            </a:r>
          </a:p>
          <a:p>
            <a:r>
              <a:rPr lang="en-US" baseline="0" dirty="0" smtClean="0"/>
              <a:t>and them propagates back up to the ship.</a:t>
            </a:r>
          </a:p>
          <a:p>
            <a:r>
              <a:rPr lang="en-US" baseline="0" dirty="0" smtClean="0"/>
              <a:t>A plot of pressure </a:t>
            </a:r>
            <a:r>
              <a:rPr lang="en-US" baseline="0" dirty="0" err="1" smtClean="0"/>
              <a:t>vs</a:t>
            </a:r>
            <a:r>
              <a:rPr lang="en-US" baseline="0" dirty="0" smtClean="0"/>
              <a:t> time encodes both the depth of the water</a:t>
            </a:r>
          </a:p>
          <a:p>
            <a:r>
              <a:rPr lang="en-US" baseline="0" dirty="0" smtClean="0"/>
              <a:t>and the thickness of any layers.</a:t>
            </a:r>
          </a:p>
          <a:p>
            <a:r>
              <a:rPr lang="en-US" baseline="0" dirty="0" smtClean="0"/>
              <a:t>and </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the ship</a:t>
            </a:r>
            <a:r>
              <a:rPr lang="en-US" baseline="0" dirty="0" smtClean="0"/>
              <a:t> moves along, it creates a picture of the features at the bottom.</a:t>
            </a:r>
          </a:p>
          <a:p>
            <a:r>
              <a:rPr lang="en-US" baseline="0" dirty="0" smtClean="0"/>
              <a:t>Of course, this picture will be clearest if the sound from the </a:t>
            </a:r>
            <a:r>
              <a:rPr lang="en-US" baseline="0" dirty="0" err="1" smtClean="0"/>
              <a:t>airgun</a:t>
            </a:r>
            <a:r>
              <a:rPr lang="en-US" baseline="0" dirty="0" smtClean="0"/>
              <a:t> is impulsive.</a:t>
            </a:r>
          </a:p>
        </p:txBody>
      </p:sp>
      <p:sp>
        <p:nvSpPr>
          <p:cNvPr id="4" name="Slide Number Placeholder 3"/>
          <p:cNvSpPr>
            <a:spLocks noGrp="1"/>
          </p:cNvSpPr>
          <p:nvPr>
            <p:ph type="sldNum" sz="quarter" idx="10"/>
          </p:nvPr>
        </p:nvSpPr>
        <p:spPr/>
        <p:txBody>
          <a:bodyPr/>
          <a:lstStyle/>
          <a:p>
            <a:fld id="{909C30AA-43CA-42E7-B15D-4F2AC4A1EFAC}"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terms of convolutions,</a:t>
            </a:r>
          </a:p>
          <a:p>
            <a:r>
              <a:rPr lang="en-US" dirty="0" smtClean="0"/>
              <a:t>the</a:t>
            </a:r>
            <a:r>
              <a:rPr lang="en-US" baseline="0" dirty="0" smtClean="0"/>
              <a:t> observed sound pressure p(t) is the convolution of</a:t>
            </a:r>
          </a:p>
          <a:p>
            <a:r>
              <a:rPr lang="en-US" baseline="0" dirty="0" smtClean="0"/>
              <a:t>the </a:t>
            </a:r>
            <a:r>
              <a:rPr lang="en-US" baseline="0" dirty="0" err="1" smtClean="0"/>
              <a:t>airgun</a:t>
            </a:r>
            <a:r>
              <a:rPr lang="en-US" baseline="0" dirty="0" smtClean="0"/>
              <a:t> pulse g(t) and some function r(t) that represents the “response” of the sea floor.</a:t>
            </a:r>
          </a:p>
          <a:p>
            <a:r>
              <a:rPr lang="en-US" baseline="0" dirty="0" smtClean="0"/>
              <a:t>The function r(t) is the one a geologist would be interested in.</a:t>
            </a:r>
          </a:p>
          <a:p>
            <a:r>
              <a:rPr lang="en-US" baseline="0" dirty="0" smtClean="0"/>
              <a:t>The sound pressure equals the response only in the case where the </a:t>
            </a:r>
            <a:r>
              <a:rPr lang="en-US" baseline="0" dirty="0" err="1" smtClean="0"/>
              <a:t>airgun</a:t>
            </a:r>
            <a:r>
              <a:rPr lang="en-US" baseline="0" dirty="0" smtClean="0"/>
              <a:t> pulse is a delta function</a:t>
            </a:r>
          </a:p>
          <a:p>
            <a:r>
              <a:rPr lang="en-US" baseline="0" dirty="0" smtClean="0"/>
              <a:t>since convolution by a delta function returns the original function.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Unfortunately,</a:t>
            </a:r>
            <a:r>
              <a:rPr lang="en-US" sz="1200" baseline="0" dirty="0" smtClean="0">
                <a:latin typeface="Times New Roman" pitchFamily="18" charset="0"/>
                <a:cs typeface="Times New Roman" pitchFamily="18" charset="0"/>
              </a:rPr>
              <a:t> most </a:t>
            </a:r>
            <a:r>
              <a:rPr lang="en-US" sz="1200" baseline="0" dirty="0" err="1" smtClean="0">
                <a:latin typeface="Times New Roman" pitchFamily="18" charset="0"/>
                <a:cs typeface="Times New Roman" pitchFamily="18" charset="0"/>
              </a:rPr>
              <a:t>airguns</a:t>
            </a:r>
            <a:r>
              <a:rPr lang="en-US" sz="1200" baseline="0" dirty="0" smtClean="0">
                <a:latin typeface="Times New Roman" pitchFamily="18" charset="0"/>
                <a:cs typeface="Times New Roman" pitchFamily="18" charset="0"/>
              </a:rPr>
              <a:t> no not produce impulsive bursts of sound,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but are instead rather </a:t>
            </a:r>
            <a:r>
              <a:rPr lang="en-US" sz="1200" baseline="0" dirty="0" err="1" smtClean="0">
                <a:latin typeface="Times New Roman" pitchFamily="18" charset="0"/>
                <a:cs typeface="Times New Roman" pitchFamily="18" charset="0"/>
              </a:rPr>
              <a:t>ringy</a:t>
            </a:r>
            <a:r>
              <a:rPr lang="en-US" sz="1200" baseline="0" dirty="0" smtClean="0">
                <a:latin typeface="Times New Roman" pitchFamily="18" charset="0"/>
                <a:cs typeface="Times New Roman" pitchFamily="18" charset="0"/>
              </a:rPr>
              <a:t>, as shown above.</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Figure 12.3.  (A) An </a:t>
            </a:r>
            <a:r>
              <a:rPr lang="en-US" sz="1200" dirty="0" err="1" smtClean="0">
                <a:latin typeface="Times New Roman" pitchFamily="18" charset="0"/>
                <a:cs typeface="Times New Roman" pitchFamily="18" charset="0"/>
              </a:rPr>
              <a:t>airgun</a:t>
            </a:r>
            <a:r>
              <a:rPr lang="en-US" sz="1200" dirty="0" smtClean="0">
                <a:latin typeface="Times New Roman" pitchFamily="18" charset="0"/>
                <a:cs typeface="Times New Roman" pitchFamily="18" charset="0"/>
              </a:rPr>
              <a:t> signal, </a:t>
            </a:r>
            <a:r>
              <a:rPr lang="en-US" sz="1200" i="1" dirty="0" smtClean="0">
                <a:latin typeface="Cambria Math" pitchFamily="18" charset="0"/>
                <a:ea typeface="Cambria Math" pitchFamily="18" charset="0"/>
                <a:cs typeface="Times New Roman" pitchFamily="18" charset="0"/>
              </a:rPr>
              <a:t>g(t)</a:t>
            </a:r>
            <a:r>
              <a:rPr lang="en-US" sz="1200" dirty="0" smtClean="0">
                <a:latin typeface="Times New Roman" pitchFamily="18" charset="0"/>
                <a:cs typeface="Times New Roman" pitchFamily="18" charset="0"/>
              </a:rPr>
              <a:t>, after Smith (1975). Ideally, the inverse filter, </a:t>
            </a:r>
            <a:r>
              <a:rPr lang="en-US" sz="1200" i="1" dirty="0" err="1" smtClean="0">
                <a:latin typeface="Cambria Math" pitchFamily="18" charset="0"/>
                <a:ea typeface="Cambria Math" pitchFamily="18" charset="0"/>
                <a:cs typeface="Times New Roman" pitchFamily="18" charset="0"/>
              </a:rPr>
              <a:t>g</a:t>
            </a:r>
            <a:r>
              <a:rPr lang="en-US" sz="1200" i="1" baseline="30000" dirty="0" err="1" smtClean="0">
                <a:latin typeface="Cambria Math" pitchFamily="18" charset="0"/>
                <a:ea typeface="Cambria Math" pitchFamily="18" charset="0"/>
                <a:cs typeface="Times New Roman" pitchFamily="18" charset="0"/>
              </a:rPr>
              <a:t>inv</a:t>
            </a:r>
            <a:r>
              <a:rPr lang="en-US" sz="1200" i="1" dirty="0" smtClean="0">
                <a:latin typeface="Cambria Math" pitchFamily="18" charset="0"/>
                <a:ea typeface="Cambria Math" pitchFamily="18" charset="0"/>
                <a:cs typeface="Times New Roman" pitchFamily="18" charset="0"/>
              </a:rPr>
              <a:t>(t)</a:t>
            </a:r>
            <a:r>
              <a:rPr lang="en-US" sz="1200" dirty="0" smtClean="0">
                <a:latin typeface="Times New Roman" pitchFamily="18" charset="0"/>
                <a:cs typeface="Times New Roman" pitchFamily="18" charset="0"/>
              </a:rPr>
              <a:t>, when convolved with </a:t>
            </a:r>
            <a:r>
              <a:rPr lang="en-US" sz="1200" i="1" dirty="0" smtClean="0">
                <a:latin typeface="Cambria Math" pitchFamily="18" charset="0"/>
                <a:ea typeface="Cambria Math" pitchFamily="18" charset="0"/>
                <a:cs typeface="Times New Roman" pitchFamily="18" charset="0"/>
              </a:rPr>
              <a:t>g(t) </a:t>
            </a:r>
            <a:r>
              <a:rPr lang="en-US" sz="1200" dirty="0" smtClean="0">
                <a:latin typeface="Times New Roman" pitchFamily="18" charset="0"/>
                <a:cs typeface="Times New Roman" pitchFamily="18" charset="0"/>
              </a:rPr>
              <a:t> should produce the spike, </a:t>
            </a:r>
            <a:r>
              <a:rPr lang="el-GR" sz="1200" i="1" dirty="0" smtClean="0">
                <a:latin typeface="Cambria Math"/>
                <a:ea typeface="Cambria Math"/>
                <a:cs typeface="Times New Roman" pitchFamily="18" charset="0"/>
              </a:rPr>
              <a:t>δ</a:t>
            </a:r>
            <a:r>
              <a:rPr lang="en-US" sz="1200" i="1" dirty="0" smtClean="0">
                <a:latin typeface="Cambria Math" pitchFamily="18" charset="0"/>
                <a:ea typeface="Cambria Math" pitchFamily="18" charset="0"/>
                <a:cs typeface="Times New Roman" pitchFamily="18" charset="0"/>
              </a:rPr>
              <a:t>(t-t</a:t>
            </a:r>
            <a:r>
              <a:rPr lang="en-US" sz="1200" i="1" baseline="-25000" dirty="0" smtClean="0">
                <a:latin typeface="Cambria Math" pitchFamily="18" charset="0"/>
                <a:ea typeface="Cambria Math" pitchFamily="18" charset="0"/>
                <a:cs typeface="Times New Roman" pitchFamily="18" charset="0"/>
              </a:rPr>
              <a:t>0</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centered at time, </a:t>
            </a:r>
            <a:r>
              <a:rPr lang="en-US" sz="1200" i="1" dirty="0" smtClean="0">
                <a:latin typeface="Cambria Math" pitchFamily="18" charset="0"/>
                <a:ea typeface="Cambria Math" pitchFamily="18" charset="0"/>
                <a:cs typeface="Times New Roman" pitchFamily="18" charset="0"/>
              </a:rPr>
              <a:t>t</a:t>
            </a:r>
            <a:r>
              <a:rPr lang="en-US" sz="1200" i="1" baseline="-25000" dirty="0" smtClean="0">
                <a:latin typeface="Cambria Math" pitchFamily="18" charset="0"/>
                <a:ea typeface="Cambria Math" pitchFamily="18" charset="0"/>
                <a:cs typeface="Times New Roman" pitchFamily="18" charset="0"/>
              </a:rPr>
              <a:t>0</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B) Estimate of the inverse filter, </a:t>
            </a:r>
            <a:r>
              <a:rPr lang="en-US" sz="1200" i="1" dirty="0" err="1" smtClean="0">
                <a:latin typeface="Cambria Math" pitchFamily="18" charset="0"/>
                <a:ea typeface="Cambria Math" pitchFamily="18" charset="0"/>
                <a:cs typeface="Times New Roman" pitchFamily="18" charset="0"/>
              </a:rPr>
              <a:t>g</a:t>
            </a:r>
            <a:r>
              <a:rPr lang="en-US" sz="1200" i="1" baseline="30000" dirty="0" err="1" smtClean="0">
                <a:latin typeface="Cambria Math" pitchFamily="18" charset="0"/>
                <a:ea typeface="Cambria Math" pitchFamily="18" charset="0"/>
                <a:cs typeface="Times New Roman" pitchFamily="18" charset="0"/>
              </a:rPr>
              <a:t>inv</a:t>
            </a:r>
            <a:r>
              <a:rPr lang="en-US" sz="1200" i="1" dirty="0" smtClean="0">
                <a:latin typeface="Cambria Math" pitchFamily="18" charset="0"/>
                <a:ea typeface="Cambria Math" pitchFamily="18" charset="0"/>
                <a:cs typeface="Times New Roman" pitchFamily="18" charset="0"/>
              </a:rPr>
              <a:t>(t)</a:t>
            </a:r>
            <a:r>
              <a:rPr lang="en-US" sz="1200" dirty="0" smtClean="0">
                <a:latin typeface="Times New Roman" pitchFamily="18" charset="0"/>
                <a:cs typeface="Times New Roman" pitchFamily="18" charset="0"/>
              </a:rPr>
              <a:t>, for </a:t>
            </a:r>
            <a:r>
              <a:rPr lang="en-US" sz="1200" i="1" dirty="0" smtClean="0">
                <a:latin typeface="Times New Roman" pitchFamily="18" charset="0"/>
                <a:cs typeface="Times New Roman" pitchFamily="18" charset="0"/>
              </a:rPr>
              <a:t>t</a:t>
            </a:r>
            <a:r>
              <a:rPr lang="en-US" sz="1200" i="1" baseline="-25000" dirty="0" smtClean="0">
                <a:latin typeface="Times New Roman" pitchFamily="18" charset="0"/>
                <a:cs typeface="Times New Roman" pitchFamily="18" charset="0"/>
              </a:rPr>
              <a:t>0</a:t>
            </a:r>
            <a:r>
              <a:rPr lang="en-US" sz="1200" i="1" dirty="0" smtClean="0">
                <a:latin typeface="Times New Roman" pitchFamily="18" charset="0"/>
                <a:cs typeface="Times New Roman" pitchFamily="18" charset="0"/>
              </a:rPr>
              <a:t>=0.04</a:t>
            </a:r>
            <a:r>
              <a:rPr lang="en-US" sz="1200" dirty="0" smtClean="0">
                <a:latin typeface="Times New Roman" pitchFamily="18" charset="0"/>
                <a:cs typeface="Times New Roman" pitchFamily="18" charset="0"/>
              </a:rPr>
              <a:t>, computed via generalized least squares with </a:t>
            </a:r>
            <a:r>
              <a:rPr lang="en-US" sz="1200" i="1" dirty="0" smtClean="0">
                <a:latin typeface="Times New Roman" pitchFamily="18" charset="0"/>
                <a:cs typeface="Times New Roman" pitchFamily="18" charset="0"/>
              </a:rPr>
              <a:t>a priori </a:t>
            </a:r>
            <a:r>
              <a:rPr lang="en-US" sz="1200" dirty="0" smtClean="0">
                <a:latin typeface="Times New Roman" pitchFamily="18" charset="0"/>
                <a:cs typeface="Times New Roman" pitchFamily="18" charset="0"/>
              </a:rPr>
              <a:t>information on solution size and smoothness.  (C) The convolution of </a:t>
            </a:r>
            <a:r>
              <a:rPr lang="en-US" sz="1200" i="1" dirty="0" smtClean="0">
                <a:latin typeface="Cambria Math" pitchFamily="18" charset="0"/>
                <a:ea typeface="Cambria Math" pitchFamily="18" charset="0"/>
                <a:cs typeface="Times New Roman" pitchFamily="18" charset="0"/>
              </a:rPr>
              <a:t>g(t)</a:t>
            </a:r>
            <a:r>
              <a:rPr lang="en-US" sz="1200" dirty="0" smtClean="0">
                <a:latin typeface="Times New Roman" pitchFamily="18" charset="0"/>
                <a:ea typeface="Cambria Math" pitchFamily="18" charset="0"/>
                <a:cs typeface="Times New Roman" pitchFamily="18" charset="0"/>
              </a:rPr>
              <a:t> with the estimated </a:t>
            </a:r>
            <a:r>
              <a:rPr lang="en-US" sz="1200" i="1" dirty="0" err="1" smtClean="0">
                <a:latin typeface="Cambria Math" pitchFamily="18" charset="0"/>
                <a:ea typeface="Cambria Math" pitchFamily="18" charset="0"/>
                <a:cs typeface="Times New Roman" pitchFamily="18" charset="0"/>
              </a:rPr>
              <a:t>g</a:t>
            </a:r>
            <a:r>
              <a:rPr lang="en-US" sz="1200" i="1" baseline="30000" dirty="0" err="1" smtClean="0">
                <a:latin typeface="Cambria Math" pitchFamily="18" charset="0"/>
                <a:ea typeface="Cambria Math" pitchFamily="18" charset="0"/>
                <a:cs typeface="Times New Roman" pitchFamily="18" charset="0"/>
              </a:rPr>
              <a:t>inv</a:t>
            </a:r>
            <a:r>
              <a:rPr lang="en-US" sz="1200" i="1" dirty="0" smtClean="0">
                <a:latin typeface="Cambria Math" pitchFamily="18" charset="0"/>
                <a:ea typeface="Cambria Math" pitchFamily="18" charset="0"/>
                <a:cs typeface="Times New Roman" pitchFamily="18" charset="0"/>
              </a:rPr>
              <a:t>(t)</a:t>
            </a:r>
            <a:r>
              <a:rPr lang="en-US" sz="1200" dirty="0" smtClean="0">
                <a:latin typeface="Cambria Math" pitchFamily="18" charset="0"/>
                <a:ea typeface="Cambria Math" pitchFamily="18" charset="0"/>
                <a:cs typeface="Times New Roman" pitchFamily="18" charset="0"/>
              </a:rPr>
              <a:t>.  While not a perfect spike, the result is significantly spikier than the </a:t>
            </a:r>
            <a:r>
              <a:rPr lang="en-US" sz="1200" dirty="0" err="1" smtClean="0">
                <a:latin typeface="Cambria Math" pitchFamily="18" charset="0"/>
                <a:ea typeface="Cambria Math" pitchFamily="18" charset="0"/>
                <a:cs typeface="Times New Roman" pitchFamily="18" charset="0"/>
              </a:rPr>
              <a:t>airgun</a:t>
            </a:r>
            <a:r>
              <a:rPr lang="en-US" sz="1200" dirty="0" smtClean="0">
                <a:latin typeface="Cambria Math" pitchFamily="18" charset="0"/>
                <a:ea typeface="Cambria Math" pitchFamily="18" charset="0"/>
                <a:cs typeface="Times New Roman" pitchFamily="18" charset="0"/>
              </a:rPr>
              <a:t> signal, </a:t>
            </a:r>
            <a:r>
              <a:rPr lang="en-US" sz="1200" i="1" dirty="0" smtClean="0">
                <a:latin typeface="Cambria Math" pitchFamily="18" charset="0"/>
                <a:ea typeface="Cambria Math" pitchFamily="18" charset="0"/>
                <a:cs typeface="Times New Roman" pitchFamily="18" charset="0"/>
              </a:rPr>
              <a:t>g(t)</a:t>
            </a:r>
            <a:r>
              <a:rPr lang="en-US" sz="1200" dirty="0" smtClean="0">
                <a:latin typeface="Cambria Math" pitchFamily="18" charset="0"/>
                <a:ea typeface="Cambria Math" pitchFamily="18" charset="0"/>
                <a:cs typeface="Times New Roman" pitchFamily="18" charset="0"/>
              </a:rPr>
              <a:t>. </a:t>
            </a:r>
            <a:r>
              <a:rPr lang="en-US" sz="1200" i="1" dirty="0" err="1" smtClean="0">
                <a:latin typeface="Times New Roman" pitchFamily="18" charset="0"/>
                <a:ea typeface="Cambria Math" pitchFamily="18" charset="0"/>
                <a:cs typeface="Times New Roman" pitchFamily="18" charset="0"/>
              </a:rPr>
              <a:t>MatLab</a:t>
            </a:r>
            <a:r>
              <a:rPr lang="en-US" sz="1200" dirty="0" smtClean="0">
                <a:latin typeface="Times New Roman" pitchFamily="18" charset="0"/>
                <a:ea typeface="Cambria Math" pitchFamily="18" charset="0"/>
                <a:cs typeface="Times New Roman" pitchFamily="18" charset="0"/>
              </a:rPr>
              <a:t> script gda12_02.</a:t>
            </a:r>
            <a:endParaRPr lang="en-US" sz="12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goal</a:t>
            </a:r>
            <a:r>
              <a:rPr lang="en-US" baseline="0" dirty="0" smtClean="0"/>
              <a:t> is therefore to construct a function m(t),</a:t>
            </a:r>
          </a:p>
          <a:p>
            <a:r>
              <a:rPr lang="en-US" baseline="0" dirty="0" smtClean="0"/>
              <a:t>called a </a:t>
            </a:r>
            <a:r>
              <a:rPr lang="en-US" baseline="0" dirty="0" err="1" smtClean="0"/>
              <a:t>deconvolution</a:t>
            </a:r>
            <a:r>
              <a:rPr lang="en-US" baseline="0" dirty="0" smtClean="0"/>
              <a:t> filter,</a:t>
            </a:r>
          </a:p>
          <a:p>
            <a:r>
              <a:rPr lang="en-US" baseline="0" dirty="0" smtClean="0"/>
              <a:t>which when convolved with the </a:t>
            </a:r>
            <a:r>
              <a:rPr lang="en-US" baseline="0" dirty="0" err="1" smtClean="0"/>
              <a:t>airgin</a:t>
            </a:r>
            <a:r>
              <a:rPr lang="en-US" baseline="0" dirty="0" smtClean="0"/>
              <a:t> pulse produces a spike..</a:t>
            </a:r>
          </a:p>
          <a:p>
            <a:r>
              <a:rPr lang="en-US" baseline="0" dirty="0" smtClean="0"/>
              <a:t>Convolving the pressure equation with this filter then removes the effect of the </a:t>
            </a:r>
            <a:r>
              <a:rPr lang="en-US" baseline="0" dirty="0" err="1" smtClean="0"/>
              <a:t>airgun</a:t>
            </a:r>
            <a:r>
              <a:rPr lang="en-US" baseline="0" dirty="0" smtClean="0"/>
              <a:t> g(t),</a:t>
            </a:r>
          </a:p>
          <a:p>
            <a:r>
              <a:rPr lang="en-US" baseline="0" dirty="0" smtClean="0"/>
              <a:t>leaving only the sea floor response r(t).</a:t>
            </a:r>
          </a:p>
        </p:txBody>
      </p:sp>
      <p:sp>
        <p:nvSpPr>
          <p:cNvPr id="4" name="Slide Number Placeholder 3"/>
          <p:cNvSpPr>
            <a:spLocks noGrp="1"/>
          </p:cNvSpPr>
          <p:nvPr>
            <p:ph type="sldNum" sz="quarter" idx="10"/>
          </p:nvPr>
        </p:nvSpPr>
        <p:spPr/>
        <p:txBody>
          <a:bodyPr/>
          <a:lstStyle/>
          <a:p>
            <a:fld id="{909C30AA-43CA-42E7-B15D-4F2AC4A1EFAC}"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we need a function m(t)</a:t>
            </a:r>
          </a:p>
          <a:p>
            <a:r>
              <a:rPr lang="en-US" baseline="0" dirty="0" smtClean="0"/>
              <a:t>that when convolves with the </a:t>
            </a:r>
            <a:r>
              <a:rPr lang="en-US" baseline="0" dirty="0" err="1" smtClean="0"/>
              <a:t>airgin</a:t>
            </a:r>
            <a:r>
              <a:rPr lang="en-US" baseline="0" dirty="0" smtClean="0"/>
              <a:t> pulse g(t)</a:t>
            </a:r>
          </a:p>
          <a:p>
            <a:r>
              <a:rPr lang="en-US" baseline="0" dirty="0" smtClean="0"/>
              <a:t>produces a spike (that is, a Dirac delta function).</a:t>
            </a:r>
          </a:p>
          <a:p>
            <a:r>
              <a:rPr lang="en-US" dirty="0" smtClean="0"/>
              <a:t>We’ve written the equation</a:t>
            </a:r>
            <a:r>
              <a:rPr lang="en-US" baseline="0" dirty="0" smtClean="0"/>
              <a:t> above as a convolution,</a:t>
            </a:r>
          </a:p>
          <a:p>
            <a:r>
              <a:rPr lang="en-US" baseline="0" dirty="0" smtClean="0"/>
              <a:t>but we can equally well write it as the matrix equation Gm=d,</a:t>
            </a:r>
          </a:p>
          <a:p>
            <a:r>
              <a:rPr lang="en-US" baseline="0" dirty="0" smtClean="0"/>
              <a:t>where the function g(t) becomes the columns of the matrix G</a:t>
            </a:r>
          </a:p>
          <a:p>
            <a:r>
              <a:rPr lang="en-US" baseline="0" dirty="0" smtClean="0"/>
              <a:t>and the Dirac function becomes the 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we need a function m(t)</a:t>
            </a:r>
          </a:p>
          <a:p>
            <a:r>
              <a:rPr lang="en-US" baseline="0" dirty="0" smtClean="0"/>
              <a:t>that when convolves with the </a:t>
            </a:r>
            <a:r>
              <a:rPr lang="en-US" baseline="0" dirty="0" err="1" smtClean="0"/>
              <a:t>airgin</a:t>
            </a:r>
            <a:r>
              <a:rPr lang="en-US" baseline="0" dirty="0" smtClean="0"/>
              <a:t> pulse g(t)</a:t>
            </a:r>
          </a:p>
          <a:p>
            <a:r>
              <a:rPr lang="en-US" baseline="0" dirty="0" smtClean="0"/>
              <a:t>produces a spike (that is, a Dirac delta function).</a:t>
            </a:r>
          </a:p>
          <a:p>
            <a:r>
              <a:rPr lang="en-US" dirty="0" smtClean="0"/>
              <a:t>We’ve written the equation</a:t>
            </a:r>
            <a:r>
              <a:rPr lang="en-US" baseline="0" dirty="0" smtClean="0"/>
              <a:t> above as a convolution,</a:t>
            </a:r>
          </a:p>
          <a:p>
            <a:r>
              <a:rPr lang="en-US" baseline="0" dirty="0" smtClean="0"/>
              <a:t>but we can equally well write it as the matrix equation Gm=d,</a:t>
            </a:r>
          </a:p>
          <a:p>
            <a:r>
              <a:rPr lang="en-US" baseline="0" dirty="0" smtClean="0"/>
              <a:t>where the function g(t) becomes the columns of the matrix G</a:t>
            </a:r>
          </a:p>
          <a:p>
            <a:r>
              <a:rPr lang="en-US" baseline="0" dirty="0" smtClean="0"/>
              <a:t>and the Dirac function becomes the 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only want one solution “that works”,</a:t>
            </a:r>
          </a:p>
          <a:p>
            <a:r>
              <a:rPr lang="en-US" baseline="0" dirty="0" smtClean="0"/>
              <a:t>so we don’t really care if the problem is underdetermined.</a:t>
            </a:r>
          </a:p>
          <a:p>
            <a:r>
              <a:rPr lang="en-US" dirty="0" smtClean="0"/>
              <a:t>Hence,</a:t>
            </a:r>
            <a:r>
              <a:rPr lang="en-US" baseline="0" dirty="0" smtClean="0"/>
              <a:t> we</a:t>
            </a:r>
            <a:r>
              <a:rPr lang="en-US" dirty="0" smtClean="0"/>
              <a:t> might try</a:t>
            </a:r>
            <a:r>
              <a:rPr lang="en-US" baseline="0" dirty="0" smtClean="0"/>
              <a:t> to solve this equation with damped least squares.</a:t>
            </a:r>
          </a:p>
          <a:p>
            <a:r>
              <a:rPr lang="en-US" baseline="0" dirty="0" smtClean="0"/>
              <a:t>As we mentioned in the last slide,</a:t>
            </a:r>
          </a:p>
          <a:p>
            <a:r>
              <a:rPr lang="en-US" baseline="0" dirty="0" smtClean="0"/>
              <a:t>the vector d represents the Dirac delta function.</a:t>
            </a:r>
          </a:p>
          <a:p>
            <a:r>
              <a:rPr lang="en-US" baseline="0" dirty="0" smtClean="0"/>
              <a:t>However, we have some leeway to choose its exact shape.</a:t>
            </a:r>
          </a:p>
          <a:p>
            <a:r>
              <a:rPr lang="en-US" baseline="0" dirty="0" smtClean="0"/>
              <a:t>In particular, we don’t need to have the spike exactly at zero.</a:t>
            </a:r>
          </a:p>
          <a:p>
            <a:r>
              <a:rPr lang="en-US" baseline="0" dirty="0" smtClean="0"/>
              <a:t>Often delaying it to a point where g(t) has its largest amplitude works better.</a:t>
            </a:r>
          </a:p>
          <a:p>
            <a:r>
              <a:rPr lang="en-US" baseline="0" dirty="0" smtClean="0"/>
              <a:t>We also don’t need a perfect spike.  A narrow </a:t>
            </a:r>
            <a:r>
              <a:rPr lang="en-US" baseline="0" dirty="0" err="1" smtClean="0"/>
              <a:t>gaussian</a:t>
            </a:r>
            <a:r>
              <a:rPr lang="en-US" baseline="0" dirty="0" smtClean="0"/>
              <a:t> curve would also work.</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We’ve all taken</a:t>
            </a:r>
            <a:r>
              <a:rPr lang="en-US" baseline="0" dirty="0" smtClean="0"/>
              <a:t> blurry photo’s from time to time</a:t>
            </a:r>
          </a:p>
          <a:p>
            <a:r>
              <a:rPr lang="en-US" baseline="0" dirty="0" smtClean="0"/>
              <a:t>because the camera moved during the exposure.</a:t>
            </a:r>
          </a:p>
          <a:p>
            <a:r>
              <a:rPr lang="en-US" baseline="0" dirty="0" smtClean="0"/>
              <a:t>Can blurry images be post-processed to remove the blur?</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GTG can be computed analytically.</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fact,</a:t>
            </a:r>
            <a:r>
              <a:rPr lang="en-US" baseline="0" dirty="0" smtClean="0"/>
              <a:t> if we ignore that fact that the limits on the sums are all slightly different,</a:t>
            </a:r>
          </a:p>
          <a:p>
            <a:r>
              <a:rPr lang="en-US" baseline="0" dirty="0" smtClean="0"/>
              <a:t>and approximate with all the sums having a top limit of N</a:t>
            </a:r>
          </a:p>
          <a:p>
            <a:r>
              <a:rPr lang="en-US" baseline="0" dirty="0" smtClean="0"/>
              <a:t>then the matrix is </a:t>
            </a:r>
            <a:r>
              <a:rPr lang="en-US" baseline="0" dirty="0" err="1" smtClean="0"/>
              <a:t>Toeplitz</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formulas for the elements of GTG are exactly the ‘autocorrelation’ of g(t),</a:t>
            </a:r>
          </a:p>
          <a:p>
            <a:r>
              <a:rPr lang="en-US" baseline="0" dirty="0" smtClean="0"/>
              <a:t>a mathematical operation similar to the </a:t>
            </a:r>
            <a:r>
              <a:rPr lang="en-US" baseline="0" dirty="0" err="1" smtClean="0"/>
              <a:t>convolutuion</a:t>
            </a:r>
            <a:r>
              <a:rPr lang="en-US" baseline="0" dirty="0" smtClean="0"/>
              <a:t> that is defined at right and</a:t>
            </a:r>
          </a:p>
          <a:p>
            <a:r>
              <a:rPr lang="en-US" baseline="0" dirty="0" smtClean="0"/>
              <a:t>    that is often abbreviated with the five-pointed star.</a:t>
            </a:r>
          </a:p>
          <a:p>
            <a:r>
              <a:rPr lang="en-US" baseline="0" dirty="0" smtClean="0"/>
              <a:t>(Don’t worry if you’ve never heard about autocorrelation, just treat it as a formula).</a:t>
            </a:r>
            <a:endParaRPr lang="en-US" dirty="0" smtClean="0"/>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has exactly the form of a mathematical operation called the</a:t>
            </a:r>
            <a:r>
              <a:rPr lang="en-US" baseline="0" dirty="0" smtClean="0"/>
              <a:t> ‘cross-correlation’,</a:t>
            </a:r>
          </a:p>
          <a:p>
            <a:r>
              <a:rPr lang="en-US" baseline="0" dirty="0" smtClean="0"/>
              <a:t>defined at the right and also abbreviated with the five-pointed star.</a:t>
            </a:r>
          </a:p>
          <a:p>
            <a:r>
              <a:rPr lang="en-US" baseline="0" dirty="0" smtClean="0"/>
              <a:t>(Note that the autocorrelation is just the cross-correlation of a function with itself).</a:t>
            </a:r>
          </a:p>
          <a:p>
            <a:r>
              <a:rPr lang="en-US" baseline="0" dirty="0" smtClean="0"/>
              <a:t>Again, don’t worry of you’ve never heard of this operation.  Just treat it as a formula.</a:t>
            </a:r>
          </a:p>
          <a:p>
            <a:r>
              <a:rPr lang="en-US" baseline="0" dirty="0" smtClean="0"/>
              <a:t>But it is interesting that these two operations,</a:t>
            </a:r>
          </a:p>
          <a:p>
            <a:r>
              <a:rPr lang="en-US" baseline="0" dirty="0" smtClean="0"/>
              <a:t>which are quite important in the field of signal-processing,</a:t>
            </a:r>
          </a:p>
          <a:p>
            <a:r>
              <a:rPr lang="en-US" baseline="0" dirty="0" smtClean="0"/>
              <a:t>appear in the formula for the least squares solution.</a:t>
            </a:r>
          </a:p>
          <a:p>
            <a:r>
              <a:rPr lang="en-US" baseline="0" dirty="0" smtClean="0"/>
              <a:t>It hints to some deep connection between the two fields.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a:t>
            </a:r>
            <a:r>
              <a:rPr lang="en-US" baseline="0" dirty="0" smtClean="0"/>
              <a:t> again, there are a variety of ways to compute the solution,</a:t>
            </a:r>
          </a:p>
          <a:p>
            <a:r>
              <a:rPr lang="en-US" baseline="0" dirty="0" smtClean="0"/>
              <a:t>ranging from the very simplest to sophisticated.</a:t>
            </a:r>
          </a:p>
          <a:p>
            <a:r>
              <a:rPr lang="en-US" baseline="0" dirty="0" smtClean="0"/>
              <a:t>#1 is just lets the computer do all the work.</a:t>
            </a:r>
          </a:p>
          <a:p>
            <a:r>
              <a:rPr lang="en-US" baseline="0" dirty="0" smtClean="0"/>
              <a:t>#2 uses the analytic </a:t>
            </a:r>
            <a:r>
              <a:rPr lang="en-US" baseline="0" dirty="0" err="1" smtClean="0"/>
              <a:t>formlas</a:t>
            </a:r>
            <a:r>
              <a:rPr lang="en-US" baseline="0" dirty="0" smtClean="0"/>
              <a:t>.</a:t>
            </a:r>
          </a:p>
          <a:p>
            <a:r>
              <a:rPr lang="en-US" baseline="0" dirty="0" smtClean="0"/>
              <a:t>#3 uses </a:t>
            </a:r>
            <a:r>
              <a:rPr lang="en-US" baseline="0" dirty="0" err="1" smtClean="0"/>
              <a:t>biconjucate</a:t>
            </a:r>
            <a:r>
              <a:rPr lang="en-US" baseline="0" dirty="0" smtClean="0"/>
              <a:t> gradients.  It can be set up in a way that the</a:t>
            </a:r>
          </a:p>
          <a:p>
            <a:r>
              <a:rPr lang="en-US" baseline="0" dirty="0" smtClean="0"/>
              <a:t>   matrix G never needs to be formed.  All the calculations can\</a:t>
            </a:r>
          </a:p>
          <a:p>
            <a:r>
              <a:rPr lang="en-US" baseline="0" dirty="0" smtClean="0"/>
              <a:t>   be performed just using the column-vector g, which makes up</a:t>
            </a:r>
          </a:p>
          <a:p>
            <a:r>
              <a:rPr lang="en-US" baseline="0" dirty="0" smtClean="0"/>
              <a:t>   the columns of G.  That saves considerable space.</a:t>
            </a:r>
          </a:p>
          <a:p>
            <a:r>
              <a:rPr lang="en-US" baseline="0" dirty="0" smtClean="0"/>
              <a:t>#4 is a variant of #3 that implements smoothness.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use #3, mainly because</a:t>
            </a:r>
            <a:r>
              <a:rPr lang="en-US" baseline="0" dirty="0" smtClean="0"/>
              <a:t> the software we use</a:t>
            </a:r>
          </a:p>
          <a:p>
            <a:r>
              <a:rPr lang="en-US" baseline="0" dirty="0" smtClean="0"/>
              <a:t>(see the corresponding script)</a:t>
            </a:r>
          </a:p>
          <a:p>
            <a:r>
              <a:rPr lang="en-US" baseline="0" dirty="0" smtClean="0"/>
              <a:t>can easily be modified to include smoothness information,</a:t>
            </a:r>
          </a:p>
          <a:p>
            <a:r>
              <a:rPr lang="en-US" baseline="0" dirty="0" smtClean="0"/>
              <a:t>whereas implementing smoothness via #1 or #2 is much harder.</a:t>
            </a:r>
          </a:p>
          <a:p>
            <a:r>
              <a:rPr lang="en-US" baseline="0" dirty="0" smtClean="0"/>
              <a:t>(We have not computed a smooth case, though)</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lphaUcParenBoth"/>
              <a:tabLst/>
              <a:defRPr/>
            </a:pPr>
            <a:r>
              <a:rPr lang="en-US" sz="1200" baseline="0" dirty="0" smtClean="0">
                <a:latin typeface="Times New Roman" pitchFamily="18" charset="0"/>
                <a:cs typeface="Times New Roman" pitchFamily="18" charset="0"/>
              </a:rPr>
              <a:t>The top function is the </a:t>
            </a:r>
            <a:r>
              <a:rPr lang="en-US" sz="1200" baseline="0" dirty="0" err="1" smtClean="0">
                <a:latin typeface="Times New Roman" pitchFamily="18" charset="0"/>
                <a:cs typeface="Times New Roman" pitchFamily="18" charset="0"/>
              </a:rPr>
              <a:t>airgun</a:t>
            </a:r>
            <a:r>
              <a:rPr lang="en-US" sz="1200" baseline="0" dirty="0" smtClean="0">
                <a:latin typeface="Times New Roman" pitchFamily="18" charset="0"/>
                <a:cs typeface="Times New Roman" pitchFamily="18" charset="0"/>
              </a:rPr>
              <a:t> pulse.</a:t>
            </a:r>
          </a:p>
          <a:p>
            <a:pPr marL="228600" marR="0" indent="-228600" algn="l" defTabSz="914400" rtl="0" eaLnBrk="1" fontAlgn="auto" latinLnBrk="0" hangingPunct="1">
              <a:lnSpc>
                <a:spcPct val="100000"/>
              </a:lnSpc>
              <a:spcBef>
                <a:spcPts val="0"/>
              </a:spcBef>
              <a:spcAft>
                <a:spcPts val="0"/>
              </a:spcAft>
              <a:buClrTx/>
              <a:buSzTx/>
              <a:buFontTx/>
              <a:buAutoNum type="alphaUcParenBoth"/>
              <a:tabLst/>
              <a:defRPr/>
            </a:pPr>
            <a:r>
              <a:rPr lang="en-US" sz="1200" baseline="0" dirty="0" smtClean="0">
                <a:latin typeface="Times New Roman" pitchFamily="18" charset="0"/>
                <a:cs typeface="Times New Roman" pitchFamily="18" charset="0"/>
              </a:rPr>
              <a:t>The middle function is the </a:t>
            </a:r>
            <a:r>
              <a:rPr lang="en-US" sz="1200" baseline="0" dirty="0" err="1" smtClean="0">
                <a:latin typeface="Times New Roman" pitchFamily="18" charset="0"/>
                <a:cs typeface="Times New Roman" pitchFamily="18" charset="0"/>
              </a:rPr>
              <a:t>deconvolution</a:t>
            </a:r>
            <a:r>
              <a:rPr lang="en-US" sz="1200" baseline="0" dirty="0" smtClean="0">
                <a:latin typeface="Times New Roman" pitchFamily="18" charset="0"/>
                <a:cs typeface="Times New Roman" pitchFamily="18" charset="0"/>
              </a:rPr>
              <a:t> filter.</a:t>
            </a:r>
          </a:p>
          <a:p>
            <a:pPr marL="228600" marR="0" indent="-228600" algn="l" defTabSz="914400" rtl="0" eaLnBrk="1" fontAlgn="auto" latinLnBrk="0" hangingPunct="1">
              <a:lnSpc>
                <a:spcPct val="100000"/>
              </a:lnSpc>
              <a:spcBef>
                <a:spcPts val="0"/>
              </a:spcBef>
              <a:spcAft>
                <a:spcPts val="0"/>
              </a:spcAft>
              <a:buClrTx/>
              <a:buSzTx/>
              <a:buFontTx/>
              <a:buAutoNum type="alphaUcParenBoth"/>
              <a:tabLst/>
              <a:defRPr/>
            </a:pPr>
            <a:r>
              <a:rPr lang="en-US" sz="1200" baseline="0" dirty="0" smtClean="0">
                <a:latin typeface="Times New Roman" pitchFamily="18" charset="0"/>
                <a:cs typeface="Times New Roman" pitchFamily="18" charset="0"/>
              </a:rPr>
              <a:t>The bottom function is the top convolves with the middle.</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It should be a spike centered at the first minima of g(t), and it comes</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pretty close to achieving this goal.</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However, it contains a bit of high-frequency noise that</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a smoothness constraint might have eliminated.</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Figure 12.3.  (A) An </a:t>
            </a:r>
            <a:r>
              <a:rPr lang="en-US" sz="1200" dirty="0" err="1" smtClean="0">
                <a:latin typeface="Times New Roman" pitchFamily="18" charset="0"/>
                <a:cs typeface="Times New Roman" pitchFamily="18" charset="0"/>
              </a:rPr>
              <a:t>airgun</a:t>
            </a:r>
            <a:r>
              <a:rPr lang="en-US" sz="1200" dirty="0" smtClean="0">
                <a:latin typeface="Times New Roman" pitchFamily="18" charset="0"/>
                <a:cs typeface="Times New Roman" pitchFamily="18" charset="0"/>
              </a:rPr>
              <a:t> signal, </a:t>
            </a:r>
            <a:r>
              <a:rPr lang="en-US" sz="1200" i="1" dirty="0" smtClean="0">
                <a:latin typeface="Cambria Math" pitchFamily="18" charset="0"/>
                <a:ea typeface="Cambria Math" pitchFamily="18" charset="0"/>
                <a:cs typeface="Times New Roman" pitchFamily="18" charset="0"/>
              </a:rPr>
              <a:t>g(t)</a:t>
            </a:r>
            <a:r>
              <a:rPr lang="en-US" sz="1200" dirty="0" smtClean="0">
                <a:latin typeface="Times New Roman" pitchFamily="18" charset="0"/>
                <a:cs typeface="Times New Roman" pitchFamily="18" charset="0"/>
              </a:rPr>
              <a:t>, after Smith (1975). Ideally, the inverse filter, </a:t>
            </a:r>
            <a:r>
              <a:rPr lang="en-US" sz="1200" i="1" dirty="0" err="1" smtClean="0">
                <a:latin typeface="Cambria Math" pitchFamily="18" charset="0"/>
                <a:ea typeface="Cambria Math" pitchFamily="18" charset="0"/>
                <a:cs typeface="Times New Roman" pitchFamily="18" charset="0"/>
              </a:rPr>
              <a:t>g</a:t>
            </a:r>
            <a:r>
              <a:rPr lang="en-US" sz="1200" i="1" baseline="30000" dirty="0" err="1" smtClean="0">
                <a:latin typeface="Cambria Math" pitchFamily="18" charset="0"/>
                <a:ea typeface="Cambria Math" pitchFamily="18" charset="0"/>
                <a:cs typeface="Times New Roman" pitchFamily="18" charset="0"/>
              </a:rPr>
              <a:t>inv</a:t>
            </a:r>
            <a:r>
              <a:rPr lang="en-US" sz="1200" i="1" dirty="0" smtClean="0">
                <a:latin typeface="Cambria Math" pitchFamily="18" charset="0"/>
                <a:ea typeface="Cambria Math" pitchFamily="18" charset="0"/>
                <a:cs typeface="Times New Roman" pitchFamily="18" charset="0"/>
              </a:rPr>
              <a:t>(t)</a:t>
            </a:r>
            <a:r>
              <a:rPr lang="en-US" sz="1200" dirty="0" smtClean="0">
                <a:latin typeface="Times New Roman" pitchFamily="18" charset="0"/>
                <a:cs typeface="Times New Roman" pitchFamily="18" charset="0"/>
              </a:rPr>
              <a:t>, when convolved with </a:t>
            </a:r>
            <a:r>
              <a:rPr lang="en-US" sz="1200" i="1" dirty="0" smtClean="0">
                <a:latin typeface="Cambria Math" pitchFamily="18" charset="0"/>
                <a:ea typeface="Cambria Math" pitchFamily="18" charset="0"/>
                <a:cs typeface="Times New Roman" pitchFamily="18" charset="0"/>
              </a:rPr>
              <a:t>g(t) </a:t>
            </a:r>
            <a:r>
              <a:rPr lang="en-US" sz="1200" dirty="0" smtClean="0">
                <a:latin typeface="Times New Roman" pitchFamily="18" charset="0"/>
                <a:cs typeface="Times New Roman" pitchFamily="18" charset="0"/>
              </a:rPr>
              <a:t> should produce the spike, </a:t>
            </a:r>
            <a:r>
              <a:rPr lang="el-GR" sz="1200" i="1" dirty="0" smtClean="0">
                <a:latin typeface="Cambria Math"/>
                <a:ea typeface="Cambria Math"/>
                <a:cs typeface="Times New Roman" pitchFamily="18" charset="0"/>
              </a:rPr>
              <a:t>δ</a:t>
            </a:r>
            <a:r>
              <a:rPr lang="en-US" sz="1200" i="1" dirty="0" smtClean="0">
                <a:latin typeface="Cambria Math" pitchFamily="18" charset="0"/>
                <a:ea typeface="Cambria Math" pitchFamily="18" charset="0"/>
                <a:cs typeface="Times New Roman" pitchFamily="18" charset="0"/>
              </a:rPr>
              <a:t>(t-t</a:t>
            </a:r>
            <a:r>
              <a:rPr lang="en-US" sz="1200" i="1" baseline="-25000" dirty="0" smtClean="0">
                <a:latin typeface="Cambria Math" pitchFamily="18" charset="0"/>
                <a:ea typeface="Cambria Math" pitchFamily="18" charset="0"/>
                <a:cs typeface="Times New Roman" pitchFamily="18" charset="0"/>
              </a:rPr>
              <a:t>0</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centered at time, </a:t>
            </a:r>
            <a:r>
              <a:rPr lang="en-US" sz="1200" i="1" dirty="0" smtClean="0">
                <a:latin typeface="Cambria Math" pitchFamily="18" charset="0"/>
                <a:ea typeface="Cambria Math" pitchFamily="18" charset="0"/>
                <a:cs typeface="Times New Roman" pitchFamily="18" charset="0"/>
              </a:rPr>
              <a:t>t</a:t>
            </a:r>
            <a:r>
              <a:rPr lang="en-US" sz="1200" i="1" baseline="-25000" dirty="0" smtClean="0">
                <a:latin typeface="Cambria Math" pitchFamily="18" charset="0"/>
                <a:ea typeface="Cambria Math" pitchFamily="18" charset="0"/>
                <a:cs typeface="Times New Roman" pitchFamily="18" charset="0"/>
              </a:rPr>
              <a:t>0</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B) Estimate of the inverse filter, </a:t>
            </a:r>
            <a:r>
              <a:rPr lang="en-US" sz="1200" i="1" dirty="0" err="1" smtClean="0">
                <a:latin typeface="Cambria Math" pitchFamily="18" charset="0"/>
                <a:ea typeface="Cambria Math" pitchFamily="18" charset="0"/>
                <a:cs typeface="Times New Roman" pitchFamily="18" charset="0"/>
              </a:rPr>
              <a:t>g</a:t>
            </a:r>
            <a:r>
              <a:rPr lang="en-US" sz="1200" i="1" baseline="30000" dirty="0" err="1" smtClean="0">
                <a:latin typeface="Cambria Math" pitchFamily="18" charset="0"/>
                <a:ea typeface="Cambria Math" pitchFamily="18" charset="0"/>
                <a:cs typeface="Times New Roman" pitchFamily="18" charset="0"/>
              </a:rPr>
              <a:t>inv</a:t>
            </a:r>
            <a:r>
              <a:rPr lang="en-US" sz="1200" i="1" dirty="0" smtClean="0">
                <a:latin typeface="Cambria Math" pitchFamily="18" charset="0"/>
                <a:ea typeface="Cambria Math" pitchFamily="18" charset="0"/>
                <a:cs typeface="Times New Roman" pitchFamily="18" charset="0"/>
              </a:rPr>
              <a:t>(t)</a:t>
            </a:r>
            <a:r>
              <a:rPr lang="en-US" sz="1200" dirty="0" smtClean="0">
                <a:latin typeface="Times New Roman" pitchFamily="18" charset="0"/>
                <a:cs typeface="Times New Roman" pitchFamily="18" charset="0"/>
              </a:rPr>
              <a:t>, for </a:t>
            </a:r>
            <a:r>
              <a:rPr lang="en-US" sz="1200" i="1" dirty="0" smtClean="0">
                <a:latin typeface="Times New Roman" pitchFamily="18" charset="0"/>
                <a:cs typeface="Times New Roman" pitchFamily="18" charset="0"/>
              </a:rPr>
              <a:t>t</a:t>
            </a:r>
            <a:r>
              <a:rPr lang="en-US" sz="1200" i="1" baseline="-25000" dirty="0" smtClean="0">
                <a:latin typeface="Times New Roman" pitchFamily="18" charset="0"/>
                <a:cs typeface="Times New Roman" pitchFamily="18" charset="0"/>
              </a:rPr>
              <a:t>0</a:t>
            </a:r>
            <a:r>
              <a:rPr lang="en-US" sz="1200" i="1" dirty="0" smtClean="0">
                <a:latin typeface="Times New Roman" pitchFamily="18" charset="0"/>
                <a:cs typeface="Times New Roman" pitchFamily="18" charset="0"/>
              </a:rPr>
              <a:t>=0.04</a:t>
            </a:r>
            <a:r>
              <a:rPr lang="en-US" sz="1200" dirty="0" smtClean="0">
                <a:latin typeface="Times New Roman" pitchFamily="18" charset="0"/>
                <a:cs typeface="Times New Roman" pitchFamily="18" charset="0"/>
              </a:rPr>
              <a:t>, computed via generalized least squares with </a:t>
            </a:r>
            <a:r>
              <a:rPr lang="en-US" sz="1200" i="1" dirty="0" smtClean="0">
                <a:latin typeface="Times New Roman" pitchFamily="18" charset="0"/>
                <a:cs typeface="Times New Roman" pitchFamily="18" charset="0"/>
              </a:rPr>
              <a:t>a priori </a:t>
            </a:r>
            <a:r>
              <a:rPr lang="en-US" sz="1200" dirty="0" smtClean="0">
                <a:latin typeface="Times New Roman" pitchFamily="18" charset="0"/>
                <a:cs typeface="Times New Roman" pitchFamily="18" charset="0"/>
              </a:rPr>
              <a:t>information on solution size and smoothness.  (C) The convolution of </a:t>
            </a:r>
            <a:r>
              <a:rPr lang="en-US" sz="1200" i="1" dirty="0" smtClean="0">
                <a:latin typeface="Cambria Math" pitchFamily="18" charset="0"/>
                <a:ea typeface="Cambria Math" pitchFamily="18" charset="0"/>
                <a:cs typeface="Times New Roman" pitchFamily="18" charset="0"/>
              </a:rPr>
              <a:t>g(t)</a:t>
            </a:r>
            <a:r>
              <a:rPr lang="en-US" sz="1200" dirty="0" smtClean="0">
                <a:latin typeface="Times New Roman" pitchFamily="18" charset="0"/>
                <a:ea typeface="Cambria Math" pitchFamily="18" charset="0"/>
                <a:cs typeface="Times New Roman" pitchFamily="18" charset="0"/>
              </a:rPr>
              <a:t> with the estimated </a:t>
            </a:r>
            <a:r>
              <a:rPr lang="en-US" sz="1200" i="1" dirty="0" err="1" smtClean="0">
                <a:latin typeface="Cambria Math" pitchFamily="18" charset="0"/>
                <a:ea typeface="Cambria Math" pitchFamily="18" charset="0"/>
                <a:cs typeface="Times New Roman" pitchFamily="18" charset="0"/>
              </a:rPr>
              <a:t>g</a:t>
            </a:r>
            <a:r>
              <a:rPr lang="en-US" sz="1200" i="1" baseline="30000" dirty="0" err="1" smtClean="0">
                <a:latin typeface="Cambria Math" pitchFamily="18" charset="0"/>
                <a:ea typeface="Cambria Math" pitchFamily="18" charset="0"/>
                <a:cs typeface="Times New Roman" pitchFamily="18" charset="0"/>
              </a:rPr>
              <a:t>inv</a:t>
            </a:r>
            <a:r>
              <a:rPr lang="en-US" sz="1200" i="1" dirty="0" smtClean="0">
                <a:latin typeface="Cambria Math" pitchFamily="18" charset="0"/>
                <a:ea typeface="Cambria Math" pitchFamily="18" charset="0"/>
                <a:cs typeface="Times New Roman" pitchFamily="18" charset="0"/>
              </a:rPr>
              <a:t>(t)</a:t>
            </a:r>
            <a:r>
              <a:rPr lang="en-US" sz="1200" dirty="0" smtClean="0">
                <a:latin typeface="Cambria Math" pitchFamily="18" charset="0"/>
                <a:ea typeface="Cambria Math" pitchFamily="18" charset="0"/>
                <a:cs typeface="Times New Roman" pitchFamily="18" charset="0"/>
              </a:rPr>
              <a:t>.  While not a perfect spike, the result is significantly spikier than the </a:t>
            </a:r>
            <a:r>
              <a:rPr lang="en-US" sz="1200" dirty="0" err="1" smtClean="0">
                <a:latin typeface="Cambria Math" pitchFamily="18" charset="0"/>
                <a:ea typeface="Cambria Math" pitchFamily="18" charset="0"/>
                <a:cs typeface="Times New Roman" pitchFamily="18" charset="0"/>
              </a:rPr>
              <a:t>airgun</a:t>
            </a:r>
            <a:r>
              <a:rPr lang="en-US" sz="1200" dirty="0" smtClean="0">
                <a:latin typeface="Cambria Math" pitchFamily="18" charset="0"/>
                <a:ea typeface="Cambria Math" pitchFamily="18" charset="0"/>
                <a:cs typeface="Times New Roman" pitchFamily="18" charset="0"/>
              </a:rPr>
              <a:t> signal, </a:t>
            </a:r>
            <a:r>
              <a:rPr lang="en-US" sz="1200" i="1" dirty="0" smtClean="0">
                <a:latin typeface="Cambria Math" pitchFamily="18" charset="0"/>
                <a:ea typeface="Cambria Math" pitchFamily="18" charset="0"/>
                <a:cs typeface="Times New Roman" pitchFamily="18" charset="0"/>
              </a:rPr>
              <a:t>g(t)</a:t>
            </a:r>
            <a:r>
              <a:rPr lang="en-US" sz="1200" dirty="0" smtClean="0">
                <a:latin typeface="Cambria Math" pitchFamily="18" charset="0"/>
                <a:ea typeface="Cambria Math" pitchFamily="18" charset="0"/>
                <a:cs typeface="Times New Roman" pitchFamily="18" charset="0"/>
              </a:rPr>
              <a:t>. </a:t>
            </a:r>
            <a:r>
              <a:rPr lang="en-US" sz="1200" i="1" dirty="0" err="1" smtClean="0">
                <a:latin typeface="Times New Roman" pitchFamily="18" charset="0"/>
                <a:ea typeface="Cambria Math" pitchFamily="18" charset="0"/>
                <a:cs typeface="Times New Roman" pitchFamily="18" charset="0"/>
              </a:rPr>
              <a:t>MatLab</a:t>
            </a:r>
            <a:r>
              <a:rPr lang="en-US" sz="1200" dirty="0" smtClean="0">
                <a:latin typeface="Times New Roman" pitchFamily="18" charset="0"/>
                <a:ea typeface="Cambria Math" pitchFamily="18" charset="0"/>
                <a:cs typeface="Times New Roman" pitchFamily="18" charset="0"/>
              </a:rPr>
              <a:t> script gda12_02.</a:t>
            </a:r>
            <a:endParaRPr lang="en-US" sz="12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top function is a series of echoes from layering in the sea floor.</a:t>
            </a:r>
          </a:p>
          <a:p>
            <a:r>
              <a:rPr lang="en-US" baseline="0" dirty="0" smtClean="0"/>
              <a:t>The bottom is the echoes “cleaned up” by convolution with the </a:t>
            </a:r>
            <a:r>
              <a:rPr lang="en-US" baseline="0" dirty="0" err="1" smtClean="0"/>
              <a:t>deconvolution</a:t>
            </a:r>
            <a:r>
              <a:rPr lang="en-US" baseline="0" dirty="0" smtClean="0"/>
              <a:t> filter.</a:t>
            </a:r>
          </a:p>
          <a:p>
            <a:r>
              <a:rPr lang="en-US" baseline="0" dirty="0" smtClean="0"/>
              <a:t>The results are pretty good.  Its pretty clear that there are exactly three echoes.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technique</a:t>
            </a:r>
            <a:r>
              <a:rPr lang="en-US" baseline="0" dirty="0" smtClean="0"/>
              <a:t> is often used when preparing maps,</a:t>
            </a:r>
          </a:p>
          <a:p>
            <a:r>
              <a:rPr lang="en-US" baseline="0" dirty="0" smtClean="0"/>
              <a:t>to help remove inconsistencies in data.</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an example,</a:t>
            </a:r>
            <a:r>
              <a:rPr lang="en-US" baseline="0" dirty="0" smtClean="0"/>
              <a:t> a gravity anomaly map based on satellite data.</a:t>
            </a:r>
          </a:p>
          <a:p>
            <a:r>
              <a:rPr lang="en-US" baseline="0" dirty="0" smtClean="0"/>
              <a:t>The top is the true gravity.</a:t>
            </a:r>
          </a:p>
          <a:p>
            <a:r>
              <a:rPr lang="en-US" baseline="0" dirty="0" smtClean="0"/>
              <a:t>The bottom is the map.</a:t>
            </a:r>
          </a:p>
          <a:p>
            <a:r>
              <a:rPr lang="en-US" baseline="0" dirty="0" smtClean="0"/>
              <a:t>Note all the streaks.   The streaks correspond to individual satellite “tracks”.</a:t>
            </a:r>
          </a:p>
          <a:p>
            <a:r>
              <a:rPr lang="en-US" baseline="0" dirty="0" smtClean="0"/>
              <a:t>The problem is that there are inconsistencies in the data between the tracks.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a:t>
            </a:r>
            <a:r>
              <a:rPr lang="en-US" baseline="0" dirty="0" smtClean="0"/>
              <a:t> its simplest, blurring is just averaging neighboring pixels.</a:t>
            </a:r>
          </a:p>
          <a:p>
            <a:r>
              <a:rPr lang="en-US" baseline="0" dirty="0" smtClean="0"/>
              <a:t>For simplicity, suppose that the camera moved parallel to the rows of pixels,</a:t>
            </a:r>
          </a:p>
          <a:p>
            <a:r>
              <a:rPr lang="en-US" baseline="0" dirty="0" smtClean="0"/>
              <a:t>  so each row is blurred independently of the others.</a:t>
            </a:r>
          </a:p>
          <a:p>
            <a:r>
              <a:rPr lang="en-US" baseline="0" dirty="0" smtClean="0"/>
              <a:t>Here’s a three-point blurring filter.</a:t>
            </a:r>
          </a:p>
          <a:p>
            <a:r>
              <a:rPr lang="en-US" baseline="0" dirty="0" smtClean="0"/>
              <a:t>We’ve seen it before in the context of averaging.</a:t>
            </a:r>
          </a:p>
          <a:p>
            <a:r>
              <a:rPr lang="en-US" baseline="0" dirty="0" smtClean="0"/>
              <a:t>Each datum is the average of three neighboring model parameters,</a:t>
            </a:r>
          </a:p>
          <a:p>
            <a:r>
              <a:rPr lang="en-US" baseline="0" dirty="0" smtClean="0"/>
              <a:t>where the model parameters represent scene </a:t>
            </a:r>
            <a:r>
              <a:rPr lang="en-US" baseline="0" dirty="0" err="1" smtClean="0"/>
              <a:t>brightnesses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key </a:t>
            </a:r>
            <a:r>
              <a:rPr lang="en-US" dirty="0" err="1" smtClean="0"/>
              <a:t>assumpltion</a:t>
            </a:r>
            <a:r>
              <a:rPr lang="en-US" dirty="0" smtClean="0"/>
              <a:t> is that the data are inconsistent</a:t>
            </a:r>
            <a:r>
              <a:rPr lang="en-US" baseline="0" dirty="0" smtClean="0"/>
              <a:t> because</a:t>
            </a:r>
          </a:p>
          <a:p>
            <a:r>
              <a:rPr lang="en-US" baseline="0" dirty="0" smtClean="0"/>
              <a:t>the data values along each track are shifted up or down with respect to one another,</a:t>
            </a:r>
          </a:p>
          <a:p>
            <a:r>
              <a:rPr lang="en-US" baseline="0" dirty="0" smtClean="0"/>
              <a:t>that is, an additive constant needs to be added to the data value for each track.</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42</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Here’s an example</a:t>
            </a:r>
            <a:r>
              <a:rPr lang="en-US" sz="1200" baseline="0" dirty="0" smtClean="0">
                <a:latin typeface="Times New Roman" pitchFamily="18" charset="0"/>
                <a:cs typeface="Times New Roman" pitchFamily="18" charset="0"/>
              </a:rPr>
              <a:t> of 8 tracks, for ‘ascending” and four “descending”,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intersecting at 16 “cross-over” points.  Ideally, the two data )one for each track)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at an intersection point should be the same.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point</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Figure 12.4.  Descending tracks </a:t>
            </a:r>
            <a:r>
              <a:rPr lang="en-US" sz="1200" i="1" dirty="0" smtClean="0">
                <a:latin typeface="Cambria Math" pitchFamily="18" charset="0"/>
                <a:ea typeface="Cambria Math" pitchFamily="18" charset="0"/>
                <a:cs typeface="Times New Roman" pitchFamily="18" charset="0"/>
              </a:rPr>
              <a:t>1-4</a:t>
            </a:r>
            <a:r>
              <a:rPr lang="en-US" sz="1200" dirty="0" smtClean="0">
                <a:latin typeface="Times New Roman" pitchFamily="18" charset="0"/>
                <a:cs typeface="Times New Roman" pitchFamily="18" charset="0"/>
              </a:rPr>
              <a:t> intersect ascending tracks </a:t>
            </a:r>
            <a:r>
              <a:rPr lang="en-US" sz="1200" i="1" dirty="0" smtClean="0">
                <a:latin typeface="Cambria Math" pitchFamily="18" charset="0"/>
                <a:ea typeface="Cambria Math" pitchFamily="18" charset="0"/>
                <a:cs typeface="Times New Roman" pitchFamily="18" charset="0"/>
              </a:rPr>
              <a:t>5-9</a:t>
            </a:r>
            <a:r>
              <a:rPr lang="en-US" sz="1200" dirty="0" smtClean="0">
                <a:latin typeface="Times New Roman" pitchFamily="18" charset="0"/>
                <a:cs typeface="Times New Roman" pitchFamily="18" charset="0"/>
              </a:rPr>
              <a:t> at </a:t>
            </a:r>
            <a:r>
              <a:rPr lang="en-US" sz="1200" i="1" dirty="0" smtClean="0">
                <a:latin typeface="Times New Roman" pitchFamily="18" charset="0"/>
                <a:cs typeface="Times New Roman" pitchFamily="18" charset="0"/>
              </a:rPr>
              <a:t>16</a:t>
            </a:r>
            <a:r>
              <a:rPr lang="en-US" sz="1200" dirty="0" smtClean="0">
                <a:latin typeface="Times New Roman" pitchFamily="18" charset="0"/>
                <a:cs typeface="Times New Roman" pitchFamily="18" charset="0"/>
              </a:rPr>
              <a:t> points. The </a:t>
            </a:r>
            <a:r>
              <a:rPr lang="en-US" sz="1200" dirty="0" err="1" smtClean="0">
                <a:latin typeface="Times New Roman" pitchFamily="18" charset="0"/>
                <a:cs typeface="Times New Roman" pitchFamily="18" charset="0"/>
              </a:rPr>
              <a:t>heigh</a:t>
            </a:r>
            <a:r>
              <a:rPr lang="en-US" sz="1200" dirty="0" smtClean="0">
                <a:latin typeface="Times New Roman" pitchFamily="18" charset="0"/>
                <a:cs typeface="Times New Roman" pitchFamily="18" charset="0"/>
              </a:rPr>
              <a:t> of the satellite along each track is determined by minimizing the cross-over error at the intersections.</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43</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additive constants are the model parameters,</a:t>
            </a:r>
            <a:r>
              <a:rPr lang="en-US" baseline="0" dirty="0" smtClean="0"/>
              <a:t> m, one per track.</a:t>
            </a:r>
          </a:p>
          <a:p>
            <a:r>
              <a:rPr lang="en-US" baseline="0" dirty="0" smtClean="0"/>
              <a:t>Each intersection point  has two data values, one for each track,</a:t>
            </a:r>
          </a:p>
          <a:p>
            <a:r>
              <a:rPr lang="en-US" baseline="0" dirty="0" smtClean="0"/>
              <a:t>and two model parameters, one for each track.</a:t>
            </a:r>
          </a:p>
          <a:p>
            <a:r>
              <a:rPr lang="en-US" baseline="0" dirty="0" smtClean="0"/>
              <a:t>The observed datum for the ascending track equals its true value plus the additive constant for that track.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observed datum for the descending track equals its true value plus the additive constant for that track.</a:t>
            </a:r>
          </a:p>
          <a:p>
            <a:r>
              <a:rPr lang="en-US" dirty="0" smtClean="0"/>
              <a:t>A</a:t>
            </a:r>
            <a:r>
              <a:rPr lang="en-US" baseline="0" dirty="0" smtClean="0"/>
              <a:t> standard linear inverse problem results when these two equations are subtracted.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44</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matrix G is very sparse.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45</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Superficially,</a:t>
            </a:r>
            <a:r>
              <a:rPr lang="en-US" baseline="0" dirty="0" smtClean="0"/>
              <a:t> the inverse problem seems </a:t>
            </a:r>
            <a:r>
              <a:rPr lang="en-US" baseline="0" dirty="0" err="1" smtClean="0"/>
              <a:t>overdetermined</a:t>
            </a:r>
            <a:r>
              <a:rPr lang="en-US" baseline="0" dirty="0" smtClean="0"/>
              <a:t>, since there will typically be many</a:t>
            </a:r>
          </a:p>
          <a:p>
            <a:r>
              <a:rPr lang="en-US" baseline="0" dirty="0" smtClean="0"/>
              <a:t>more intersection points than tracks.</a:t>
            </a:r>
          </a:p>
          <a:p>
            <a:r>
              <a:rPr lang="en-US" baseline="0" dirty="0" smtClean="0"/>
              <a:t>But actually, there is one type of inherent </a:t>
            </a:r>
            <a:r>
              <a:rPr lang="en-US" baseline="0" dirty="0" err="1" smtClean="0"/>
              <a:t>nonuniqueness</a:t>
            </a:r>
            <a:r>
              <a:rPr lang="en-US" baseline="0" dirty="0" smtClean="0"/>
              <a:t>.</a:t>
            </a:r>
          </a:p>
          <a:p>
            <a:r>
              <a:rPr lang="en-US" baseline="0" dirty="0" smtClean="0"/>
              <a:t>The model parameter vector is determined only up to an overall additive constant,</a:t>
            </a:r>
          </a:p>
          <a:p>
            <a:r>
              <a:rPr lang="en-US" baseline="0" dirty="0" smtClean="0"/>
              <a:t>corresponding to shifting ALL the data up or down in value.</a:t>
            </a:r>
          </a:p>
          <a:p>
            <a:r>
              <a:rPr lang="en-US" baseline="0" dirty="0" smtClean="0"/>
              <a:t>This non-uniqueness can be suppressed with damped least squares.</a:t>
            </a:r>
          </a:p>
          <a:p>
            <a:r>
              <a:rPr lang="en-US" baseline="0" dirty="0" smtClean="0"/>
              <a:t>The resulting solution is driven to zero-additive constant.</a:t>
            </a:r>
          </a:p>
          <a:p>
            <a:r>
              <a:rPr lang="en-US" baseline="0" dirty="0" smtClean="0"/>
              <a:t>If zero is not physically reasonable, any other constant can always be added, after the fact.</a:t>
            </a:r>
          </a:p>
        </p:txBody>
      </p:sp>
      <p:sp>
        <p:nvSpPr>
          <p:cNvPr id="4" name="Slide Number Placeholder 3"/>
          <p:cNvSpPr>
            <a:spLocks noGrp="1"/>
          </p:cNvSpPr>
          <p:nvPr>
            <p:ph type="sldNum" sz="quarter" idx="10"/>
          </p:nvPr>
        </p:nvSpPr>
        <p:spPr/>
        <p:txBody>
          <a:bodyPr/>
          <a:lstStyle/>
          <a:p>
            <a:fld id="{909C30AA-43CA-42E7-B15D-4F2AC4A1EFAC}" type="slidenum">
              <a:rPr lang="en-US" smtClean="0"/>
              <a:pPr/>
              <a:t>46</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in the previous cases, analytic</a:t>
            </a:r>
            <a:r>
              <a:rPr lang="en-US" baseline="0" dirty="0" smtClean="0"/>
              <a:t> forms of GTG and </a:t>
            </a:r>
            <a:r>
              <a:rPr lang="en-US" baseline="0" dirty="0" err="1" smtClean="0"/>
              <a:t>GTd</a:t>
            </a:r>
            <a:r>
              <a:rPr lang="en-US" baseline="0" dirty="0" smtClean="0"/>
              <a:t> can be worked out.  Here’s GTG.</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47</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a:t>
            </a:r>
            <a:r>
              <a:rPr lang="en-US" dirty="0" err="1" smtClean="0"/>
              <a:t>herer’s</a:t>
            </a:r>
            <a:r>
              <a:rPr lang="en-US" dirty="0" smtClean="0"/>
              <a:t> </a:t>
            </a:r>
            <a:r>
              <a:rPr lang="en-US" dirty="0" err="1" smtClean="0"/>
              <a:t>GTd.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48</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Together,</a:t>
            </a:r>
            <a:r>
              <a:rPr lang="en-US" baseline="0" dirty="0" smtClean="0"/>
              <a:t> they create a recipe for building GTG and </a:t>
            </a:r>
            <a:r>
              <a:rPr lang="en-US" baseline="0" dirty="0" err="1" smtClean="0"/>
              <a:t>GTd</a:t>
            </a:r>
            <a:r>
              <a:rPr lang="en-US" baseline="0" dirty="0" smtClean="0"/>
              <a:t>, starting with a zero matrix and vector.</a:t>
            </a:r>
          </a:p>
          <a:p>
            <a:r>
              <a:rPr lang="en-US" baseline="0" dirty="0" smtClean="0"/>
              <a:t>One merely runs through a table of intersection points, doing these six operations for each row of the table.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before, several</a:t>
            </a:r>
            <a:r>
              <a:rPr lang="en-US" baseline="0" dirty="0" smtClean="0"/>
              <a:t> possible solution techniques are available.</a:t>
            </a:r>
          </a:p>
          <a:p>
            <a:r>
              <a:rPr lang="en-US" baseline="0" dirty="0" smtClean="0"/>
              <a:t>The key questions are</a:t>
            </a:r>
          </a:p>
          <a:p>
            <a:r>
              <a:rPr lang="en-US" baseline="0" dirty="0" smtClean="0"/>
              <a:t>1. whether to create just G and let the computer do the</a:t>
            </a:r>
          </a:p>
          <a:p>
            <a:r>
              <a:rPr lang="en-US" baseline="0" dirty="0" smtClean="0"/>
              <a:t>   rest of the work, or to employ analytic formula for matrices such as GTG; and</a:t>
            </a:r>
          </a:p>
          <a:p>
            <a:r>
              <a:rPr lang="en-US" baseline="0" dirty="0" smtClean="0"/>
              <a:t>2. Whether to use </a:t>
            </a:r>
            <a:r>
              <a:rPr lang="en-US" baseline="0" dirty="0" err="1" smtClean="0"/>
              <a:t>MatLab’s</a:t>
            </a:r>
            <a:r>
              <a:rPr lang="en-US" baseline="0" dirty="0" smtClean="0"/>
              <a:t> default equation solver, embodied in the \ command.</a:t>
            </a:r>
          </a:p>
          <a:p>
            <a:r>
              <a:rPr lang="en-US" baseline="0" dirty="0" smtClean="0"/>
              <a:t>   or to use the </a:t>
            </a:r>
            <a:r>
              <a:rPr lang="en-US" baseline="0" dirty="0" err="1" smtClean="0"/>
              <a:t>biconjugate</a:t>
            </a:r>
            <a:r>
              <a:rPr lang="en-US" baseline="0" dirty="0" smtClean="0"/>
              <a:t> gradient method.</a:t>
            </a:r>
          </a:p>
          <a:p>
            <a:r>
              <a:rPr lang="en-US" baseline="0" dirty="0" smtClean="0"/>
              <a:t>Here we use a </a:t>
            </a:r>
            <a:r>
              <a:rPr lang="en-US" baseline="0" dirty="0" err="1" smtClean="0"/>
              <a:t>bicg</a:t>
            </a:r>
            <a:r>
              <a:rPr lang="en-US" baseline="0" dirty="0" smtClean="0"/>
              <a:t>() implementation of damped least squares.</a:t>
            </a:r>
          </a:p>
          <a:p>
            <a:r>
              <a:rPr lang="en-US" baseline="0" dirty="0" smtClean="0"/>
              <a:t>It’s also possible to use hard constraints instead of damped least squares to remove the</a:t>
            </a:r>
          </a:p>
          <a:p>
            <a:r>
              <a:rPr lang="en-US" baseline="0" dirty="0" smtClean="0"/>
              <a:t>   </a:t>
            </a:r>
            <a:r>
              <a:rPr lang="en-US" baseline="0" dirty="0" err="1" smtClean="0"/>
              <a:t>nonuniqueness</a:t>
            </a:r>
            <a:r>
              <a:rPr lang="en-US" baseline="0" dirty="0" smtClean="0"/>
              <a:t>.</a:t>
            </a:r>
          </a:p>
          <a:p>
            <a:r>
              <a:rPr lang="en-US" baseline="0" dirty="0" smtClean="0"/>
              <a:t>   </a:t>
            </a:r>
          </a:p>
        </p:txBody>
      </p:sp>
      <p:sp>
        <p:nvSpPr>
          <p:cNvPr id="4" name="Slide Number Placeholder 3"/>
          <p:cNvSpPr>
            <a:spLocks noGrp="1"/>
          </p:cNvSpPr>
          <p:nvPr>
            <p:ph type="sldNum" sz="quarter" idx="10"/>
          </p:nvPr>
        </p:nvSpPr>
        <p:spPr/>
        <p:txBody>
          <a:bodyPr/>
          <a:lstStyle/>
          <a:p>
            <a:fld id="{909C30AA-43CA-42E7-B15D-4F2AC4A1EFAC}" type="slidenum">
              <a:rPr lang="en-US" smtClean="0"/>
              <a:pPr/>
              <a:t>50</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use </a:t>
            </a:r>
            <a:r>
              <a:rPr lang="en-US" dirty="0" err="1" smtClean="0"/>
              <a:t>biconjugate</a:t>
            </a:r>
            <a:r>
              <a:rPr lang="en-US" dirty="0" smtClean="0"/>
              <a:t> gradients.</a:t>
            </a:r>
          </a:p>
          <a:p>
            <a:r>
              <a:rPr lang="en-US" dirty="0" smtClean="0"/>
              <a:t>Generally</a:t>
            </a:r>
            <a:r>
              <a:rPr lang="en-US" baseline="0" dirty="0" smtClean="0"/>
              <a:t> speaking, our practice is to always use </a:t>
            </a:r>
            <a:r>
              <a:rPr lang="en-US" baseline="0" dirty="0" err="1" smtClean="0"/>
              <a:t>bicg</a:t>
            </a:r>
            <a:r>
              <a:rPr lang="en-US" baseline="0" dirty="0" smtClean="0"/>
              <a:t>(),</a:t>
            </a:r>
          </a:p>
          <a:p>
            <a:r>
              <a:rPr lang="en-US" baseline="0" dirty="0" smtClean="0"/>
              <a:t>   except in very small problems,</a:t>
            </a:r>
          </a:p>
          <a:p>
            <a:r>
              <a:rPr lang="en-US" baseline="0" dirty="0" smtClean="0"/>
              <a:t>   because it provides so much control over how the critical matrix multiplication</a:t>
            </a:r>
          </a:p>
          <a:p>
            <a:r>
              <a:rPr lang="en-US" baseline="0" dirty="0" smtClean="0"/>
              <a:t>   is being performed.</a:t>
            </a:r>
          </a:p>
          <a:p>
            <a:r>
              <a:rPr lang="en-US" baseline="0" dirty="0" smtClean="0"/>
              <a:t>Since </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Deblurring</a:t>
            </a:r>
            <a:r>
              <a:rPr lang="en-US" baseline="0" dirty="0" smtClean="0"/>
              <a:t> must be non-unique, because the averaging equation has null vectors.</a:t>
            </a:r>
          </a:p>
          <a:p>
            <a:r>
              <a:rPr lang="en-US" baseline="0" dirty="0" smtClean="0"/>
              <a:t>In the case of the three-point average, there are two null vectors.</a:t>
            </a:r>
          </a:p>
          <a:p>
            <a:r>
              <a:rPr lang="en-US" baseline="0" dirty="0" smtClean="0"/>
              <a:t>Here they are.</a:t>
            </a:r>
          </a:p>
          <a:p>
            <a:r>
              <a:rPr lang="en-US" baseline="0" dirty="0" smtClean="0"/>
              <a:t>Note that the are highly oscillatory.</a:t>
            </a:r>
          </a:p>
          <a:p>
            <a:r>
              <a:rPr lang="en-US" baseline="0" dirty="0" smtClean="0"/>
              <a:t>Blurring “erases” spatially oscillatory information from the image.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 results</a:t>
            </a:r>
            <a:r>
              <a:rPr lang="en-US" sz="1200" baseline="0" dirty="0" smtClean="0">
                <a:latin typeface="Times New Roman" pitchFamily="18" charset="0"/>
                <a:cs typeface="Times New Roman" pitchFamily="18" charset="0"/>
              </a:rPr>
              <a:t> (D) have removes the streaks in the original </a:t>
            </a:r>
            <a:r>
              <a:rPr lang="en-US" sz="1200" baseline="0" smtClean="0">
                <a:latin typeface="Times New Roman" pitchFamily="18" charset="0"/>
                <a:cs typeface="Times New Roman" pitchFamily="18" charset="0"/>
              </a:rPr>
              <a:t>map (B).</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Figure 12.5.  Example of cross-over error adjustment of satellite gravity data. (A) True gravity anomaly data for the equatorial Atlantic ocean. It reflects variations in the depth of the seafloor and density variations within the oceanic crust. (B) Hypothetical satellite tracks, along which the gravity is measured. The measurements along each track have a constant offset reflecting errors in the assumed altitude of the satellite. (C) Reconstructed gravity anomaly without cross-over correction.  Artifacts parallel to the tracks are clearly visible. (D) Reconstructed gravity anomaly with cross-over correction.  The artifacts are eliminated. Data courtesy of Bill </a:t>
            </a:r>
            <a:r>
              <a:rPr lang="en-US" sz="1200" dirty="0" err="1" smtClean="0">
                <a:latin typeface="Times New Roman" pitchFamily="18" charset="0"/>
                <a:cs typeface="Times New Roman" pitchFamily="18" charset="0"/>
              </a:rPr>
              <a:t>Haxby</a:t>
            </a:r>
            <a:r>
              <a:rPr lang="en-US" sz="1200" dirty="0" smtClean="0">
                <a:latin typeface="Times New Roman" pitchFamily="18" charset="0"/>
                <a:cs typeface="Times New Roman" pitchFamily="18" charset="0"/>
              </a:rPr>
              <a:t>, Lamont-Doherty Earth Observatory.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gda12_03.</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the problem</a:t>
            </a:r>
            <a:r>
              <a:rPr lang="en-US" baseline="0" dirty="0" smtClean="0"/>
              <a:t> is non-unique, we might consider solving it with the minimum length method.</a:t>
            </a:r>
          </a:p>
          <a:p>
            <a:r>
              <a:rPr lang="en-US" baseline="0" dirty="0" smtClean="0"/>
              <a:t>This means that we will be forcing the highly oscillatory null vectors to have zero amplitude.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we can either let the computer calculate</a:t>
            </a:r>
            <a:r>
              <a:rPr lang="en-US" baseline="0" dirty="0" smtClean="0"/>
              <a:t> GGT, or compute it ourselves, analytically.</a:t>
            </a:r>
          </a:p>
          <a:p>
            <a:r>
              <a:rPr lang="en-US" baseline="0" dirty="0" smtClean="0"/>
              <a:t>There might be advantage to the analytic method, especially because GTG has a particularly simple form.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a:t>
            </a:r>
            <a:r>
              <a:rPr lang="en-US" baseline="0" dirty="0" smtClean="0"/>
              <a:t> there are many different approaches to computing the solution.</a:t>
            </a:r>
          </a:p>
          <a:p>
            <a:r>
              <a:rPr lang="en-US" baseline="0" dirty="0" smtClean="0"/>
              <a:t>#1 is the simplest, and pretty foolproof.  The only question is whether the</a:t>
            </a:r>
          </a:p>
          <a:p>
            <a:r>
              <a:rPr lang="en-US" baseline="0" dirty="0" smtClean="0"/>
              <a:t>    very inefficient calculation of GGT is going to consume significant amounts of</a:t>
            </a:r>
          </a:p>
          <a:p>
            <a:r>
              <a:rPr lang="en-US" baseline="0" dirty="0" smtClean="0"/>
              <a:t>    computer time (which depends on the size of the image).</a:t>
            </a:r>
          </a:p>
          <a:p>
            <a:r>
              <a:rPr lang="en-US" dirty="0" smtClean="0"/>
              <a:t>#2 speeds things</a:t>
            </a:r>
            <a:r>
              <a:rPr lang="en-US" baseline="0" dirty="0" smtClean="0"/>
              <a:t> up by using the analytic version of GGT.</a:t>
            </a:r>
          </a:p>
          <a:p>
            <a:r>
              <a:rPr lang="en-US" baseline="0" dirty="0" smtClean="0"/>
              <a:t>#3 avoids forming GGT and works just with G, using the </a:t>
            </a:r>
            <a:r>
              <a:rPr lang="en-US" baseline="0" dirty="0" err="1" smtClean="0"/>
              <a:t>biconjugate</a:t>
            </a:r>
            <a:r>
              <a:rPr lang="en-US" baseline="0" dirty="0" smtClean="0"/>
              <a:t> gradient</a:t>
            </a:r>
          </a:p>
          <a:p>
            <a:r>
              <a:rPr lang="en-US" baseline="0" dirty="0" smtClean="0"/>
              <a:t>   method.  Note that one first solves for a vector lambda, and then forms</a:t>
            </a:r>
          </a:p>
          <a:p>
            <a:r>
              <a:rPr lang="en-US" baseline="0" dirty="0" smtClean="0"/>
              <a:t>   the solution by matrix multiplication.</a:t>
            </a:r>
          </a:p>
        </p:txBody>
      </p:sp>
      <p:sp>
        <p:nvSpPr>
          <p:cNvPr id="4" name="Slide Number Placeholder 3"/>
          <p:cNvSpPr>
            <a:spLocks noGrp="1"/>
          </p:cNvSpPr>
          <p:nvPr>
            <p:ph type="sldNum" sz="quarter" idx="10"/>
          </p:nvPr>
        </p:nvSpPr>
        <p:spPr/>
        <p:txBody>
          <a:bodyPr/>
          <a:lstStyle/>
          <a:p>
            <a:fld id="{909C30AA-43CA-42E7-B15D-4F2AC4A1EFA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used the simplest method.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B1B0D4-162B-4AAA-AA48-226D81917658}" type="datetimeFigureOut">
              <a:rPr lang="en-US" smtClean="0"/>
              <a:pPr/>
              <a:t>11/30/2011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B1B0D4-162B-4AAA-AA48-226D81917658}" type="datetimeFigureOut">
              <a:rPr lang="en-US" smtClean="0"/>
              <a:pPr/>
              <a:t>11/30/2011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B1B0D4-162B-4AAA-AA48-226D81917658}" type="datetimeFigureOut">
              <a:rPr lang="en-US" smtClean="0"/>
              <a:pPr/>
              <a:t>11/30/2011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B1B0D4-162B-4AAA-AA48-226D81917658}" type="datetimeFigureOut">
              <a:rPr lang="en-US" smtClean="0"/>
              <a:pPr/>
              <a:t>11/30/2011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1B0D4-162B-4AAA-AA48-226D81917658}" type="datetimeFigureOut">
              <a:rPr lang="en-US" smtClean="0"/>
              <a:pPr/>
              <a:t>11/30/2011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11/30/2011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11/30/2011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1B0D4-162B-4AAA-AA48-226D81917658}" type="datetimeFigureOut">
              <a:rPr lang="en-US" smtClean="0"/>
              <a:pPr/>
              <a:t>11/30/2011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66F49-AC3B-4A22-99A5-36C8CF7587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00"/>
            <a:ext cx="9144000" cy="4267200"/>
          </a:xfrm>
        </p:spPr>
        <p:txBody>
          <a:bodyPr>
            <a:normAutofit/>
          </a:bodyPr>
          <a:lstStyle/>
          <a:p>
            <a:r>
              <a:rPr lang="en-US" dirty="0" smtClean="0">
                <a:latin typeface="Times New Roman" pitchFamily="18" charset="0"/>
                <a:cs typeface="Times New Roman" pitchFamily="18" charset="0"/>
              </a:rPr>
              <a:t>Lecture 22</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Exemplary Inverse Problems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including</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Filter Design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latin typeface="Times New Roman" pitchFamily="18" charset="0"/>
                <a:cs typeface="Times New Roman" pitchFamily="18" charset="0"/>
              </a:rPr>
              <a:t>Solution Possibilities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105400"/>
          </a:xfrm>
        </p:spPr>
        <p:txBody>
          <a:bodyPr>
            <a:normAutofit fontScale="77500" lnSpcReduction="20000"/>
          </a:bodyPr>
          <a:lstStyle/>
          <a:p>
            <a:pPr marL="514350" indent="-514350">
              <a:buAutoNum type="arabicPeriod"/>
            </a:pPr>
            <a:r>
              <a:rPr lang="en-US" dirty="0" smtClean="0">
                <a:latin typeface="Times New Roman" pitchFamily="18" charset="0"/>
                <a:cs typeface="Times New Roman" pitchFamily="18" charset="0"/>
              </a:rPr>
              <a:t>Use sparse matrix for </a:t>
            </a:r>
            <a:r>
              <a:rPr lang="en-US" b="1" dirty="0" smtClean="0">
                <a:latin typeface="Cambria Math" pitchFamily="18" charset="0"/>
                <a:ea typeface="Cambria Math" pitchFamily="18" charset="0"/>
                <a:cs typeface="Times New Roman" pitchFamily="18" charset="0"/>
              </a:rPr>
              <a:t>G</a:t>
            </a:r>
          </a:p>
          <a:p>
            <a:pPr marL="514350" indent="-514350">
              <a:buNone/>
            </a:pPr>
            <a:r>
              <a:rPr lang="en-US" dirty="0" smtClean="0">
                <a:latin typeface="Times New Roman" pitchFamily="18" charset="0"/>
                <a:cs typeface="Times New Roman" pitchFamily="18" charset="0"/>
              </a:rPr>
              <a:t> 	together with </a:t>
            </a:r>
            <a:r>
              <a:rPr lang="en-US" b="1" dirty="0" err="1" smtClean="0">
                <a:latin typeface="Courier New" pitchFamily="49" charset="0"/>
                <a:cs typeface="Courier New" pitchFamily="49" charset="0"/>
              </a:rPr>
              <a:t>mest</a:t>
            </a:r>
            <a:r>
              <a:rPr lang="en-US" b="1" dirty="0" smtClean="0">
                <a:latin typeface="Courier New" pitchFamily="49" charset="0"/>
                <a:cs typeface="Courier New" pitchFamily="49" charset="0"/>
              </a:rPr>
              <a:t>=G’*((G*G’)\d)</a:t>
            </a:r>
          </a:p>
          <a:p>
            <a:pPr marL="514350" indent="-514350">
              <a:buNone/>
            </a:pPr>
            <a:r>
              <a:rPr lang="en-US" b="1" dirty="0" smtClean="0">
                <a:latin typeface="Courier New" pitchFamily="49" charset="0"/>
                <a:cs typeface="Courier New" pitchFamily="49" charset="0"/>
              </a:rPr>
              <a:t>	</a:t>
            </a:r>
            <a:r>
              <a:rPr lang="en-US" dirty="0" smtClean="0">
                <a:latin typeface="Times New Roman" pitchFamily="18" charset="0"/>
                <a:cs typeface="Times New Roman" pitchFamily="18" charset="0"/>
              </a:rPr>
              <a:t>(maybe damp a little, too)</a:t>
            </a:r>
            <a:endParaRPr lang="en-US" dirty="0" smtClean="0">
              <a:latin typeface="Courier New" pitchFamily="49" charset="0"/>
              <a:cs typeface="Courier New" pitchFamily="49" charset="0"/>
            </a:endParaRPr>
          </a:p>
          <a:p>
            <a:pPr marL="514350" indent="-514350">
              <a:buNone/>
            </a:pPr>
            <a:endParaRPr lang="en-US" b="1" dirty="0" smtClean="0">
              <a:latin typeface="Courier New" pitchFamily="49" charset="0"/>
              <a:cs typeface="Courier New" pitchFamily="49" charset="0"/>
            </a:endParaRPr>
          </a:p>
          <a:p>
            <a:pPr marL="514350" indent="-514350">
              <a:buNone/>
            </a:pPr>
            <a:r>
              <a:rPr lang="en-US" dirty="0" smtClean="0">
                <a:latin typeface="Times New Roman" pitchFamily="18" charset="0"/>
                <a:cs typeface="Times New Roman" pitchFamily="18" charset="0"/>
              </a:rPr>
              <a:t>2. Use analytic version of </a:t>
            </a:r>
            <a:r>
              <a:rPr lang="en-US" b="1" dirty="0" smtClean="0">
                <a:latin typeface="Cambria Math" pitchFamily="18" charset="0"/>
                <a:ea typeface="Cambria Math" pitchFamily="18" charset="0"/>
                <a:cs typeface="Times New Roman" pitchFamily="18" charset="0"/>
              </a:rPr>
              <a:t>GG</a:t>
            </a:r>
            <a:r>
              <a:rPr lang="en-US" baseline="30000" dirty="0" smtClean="0">
                <a:latin typeface="Cambria Math" pitchFamily="18" charset="0"/>
                <a:ea typeface="Cambria Math" pitchFamily="18" charset="0"/>
                <a:cs typeface="Times New Roman" pitchFamily="18" charset="0"/>
              </a:rPr>
              <a:t>T</a:t>
            </a:r>
            <a:endParaRPr lang="en-US" b="1" baseline="30000" dirty="0" smtClean="0">
              <a:latin typeface="Cambria Math" pitchFamily="18" charset="0"/>
              <a:ea typeface="Cambria Math"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	together with </a:t>
            </a:r>
            <a:r>
              <a:rPr lang="en-US" b="1" dirty="0" err="1" smtClean="0">
                <a:latin typeface="Courier New" pitchFamily="49" charset="0"/>
                <a:cs typeface="Courier New" pitchFamily="49" charset="0"/>
              </a:rPr>
              <a:t>mest</a:t>
            </a:r>
            <a:r>
              <a:rPr lang="en-US" b="1" dirty="0" smtClean="0">
                <a:latin typeface="Courier New" pitchFamily="49" charset="0"/>
                <a:cs typeface="Courier New" pitchFamily="49" charset="0"/>
              </a:rPr>
              <a:t>=G’*(GGT\d)</a:t>
            </a:r>
          </a:p>
          <a:p>
            <a:pPr marL="514350" indent="-514350">
              <a:buNone/>
            </a:pPr>
            <a:r>
              <a:rPr lang="en-US" b="1" dirty="0" smtClean="0">
                <a:latin typeface="Courier New" pitchFamily="49" charset="0"/>
                <a:cs typeface="Courier New" pitchFamily="49" charset="0"/>
              </a:rPr>
              <a:t>  </a:t>
            </a:r>
            <a:r>
              <a:rPr lang="en-US" dirty="0" smtClean="0">
                <a:latin typeface="Times New Roman" pitchFamily="18" charset="0"/>
                <a:cs typeface="Times New Roman" pitchFamily="18" charset="0"/>
              </a:rPr>
              <a:t>(maybe damp a little, too)</a:t>
            </a:r>
            <a:endParaRPr lang="en-US" b="1" dirty="0" smtClean="0">
              <a:latin typeface="Courier New" pitchFamily="49" charset="0"/>
              <a:cs typeface="Courier New" pitchFamily="49" charset="0"/>
            </a:endParaRPr>
          </a:p>
          <a:p>
            <a:pPr marL="514350" indent="-514350">
              <a:buNone/>
            </a:pPr>
            <a:endParaRPr lang="en-US" b="1" dirty="0" smtClean="0">
              <a:latin typeface="Times New Roman"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3. Use sparse matrix for </a:t>
            </a:r>
            <a:r>
              <a:rPr lang="en-US" b="1" dirty="0" smtClean="0">
                <a:latin typeface="Cambria Math" pitchFamily="18" charset="0"/>
                <a:ea typeface="Cambria Math" pitchFamily="18" charset="0"/>
                <a:cs typeface="Times New Roman" pitchFamily="18" charset="0"/>
              </a:rPr>
              <a:t>G</a:t>
            </a:r>
          </a:p>
          <a:p>
            <a:pPr marL="514350" indent="-514350">
              <a:buNone/>
            </a:pPr>
            <a:r>
              <a:rPr lang="en-US" b="1" dirty="0" smtClean="0">
                <a:latin typeface="Cambria Math" pitchFamily="18" charset="0"/>
                <a:ea typeface="Cambria Math" pitchFamily="18" charset="0"/>
                <a:cs typeface="Times New Roman" pitchFamily="18" charset="0"/>
              </a:rPr>
              <a:t>	</a:t>
            </a:r>
            <a:r>
              <a:rPr lang="en-US" dirty="0" smtClean="0">
                <a:latin typeface="Times New Roman" pitchFamily="18" charset="0"/>
                <a:ea typeface="Cambria Math" pitchFamily="18" charset="0"/>
                <a:cs typeface="Times New Roman" pitchFamily="18" charset="0"/>
              </a:rPr>
              <a:t>together with </a:t>
            </a:r>
            <a:r>
              <a:rPr lang="en-US" b="1" dirty="0" err="1" smtClean="0">
                <a:latin typeface="Courier New" pitchFamily="49" charset="0"/>
                <a:ea typeface="Cambria Math" pitchFamily="18" charset="0"/>
                <a:cs typeface="Courier New" pitchFamily="49" charset="0"/>
              </a:rPr>
              <a:t>bicg</a:t>
            </a:r>
            <a:r>
              <a:rPr lang="en-US" b="1" dirty="0" smtClean="0">
                <a:latin typeface="Courier New" pitchFamily="49" charset="0"/>
                <a:ea typeface="Cambria Math" pitchFamily="18" charset="0"/>
                <a:cs typeface="Courier New" pitchFamily="49" charset="0"/>
              </a:rPr>
              <a:t>()</a:t>
            </a:r>
            <a:r>
              <a:rPr lang="en-US" dirty="0" smtClean="0">
                <a:latin typeface="Times New Roman" pitchFamily="18" charset="0"/>
                <a:ea typeface="Cambria Math" pitchFamily="18" charset="0"/>
                <a:cs typeface="Times New Roman" pitchFamily="18" charset="0"/>
              </a:rPr>
              <a:t> to solve </a:t>
            </a:r>
            <a:r>
              <a:rPr lang="en-US" b="1" dirty="0" smtClean="0">
                <a:latin typeface="Cambria Math" pitchFamily="18" charset="0"/>
                <a:ea typeface="Cambria Math" pitchFamily="18" charset="0"/>
                <a:cs typeface="Times New Roman" pitchFamily="18" charset="0"/>
              </a:rPr>
              <a:t>GG</a:t>
            </a:r>
            <a:r>
              <a:rPr lang="en-US" baseline="30000" dirty="0" smtClean="0">
                <a:latin typeface="Cambria Math" pitchFamily="18" charset="0"/>
                <a:ea typeface="Cambria Math" pitchFamily="18" charset="0"/>
                <a:cs typeface="Times New Roman" pitchFamily="18" charset="0"/>
              </a:rPr>
              <a:t>T</a:t>
            </a:r>
            <a:r>
              <a:rPr lang="el-GR" b="1" dirty="0" smtClean="0">
                <a:latin typeface="Cambria Math"/>
                <a:ea typeface="Cambria Math"/>
                <a:cs typeface="Times New Roman" pitchFamily="18" charset="0"/>
              </a:rPr>
              <a:t>λ</a:t>
            </a:r>
            <a:r>
              <a:rPr lang="en-US" b="1" dirty="0" smtClean="0">
                <a:latin typeface="Cambria Math"/>
                <a:ea typeface="Cambria Math"/>
                <a:cs typeface="Times New Roman" pitchFamily="18" charset="0"/>
              </a:rPr>
              <a:t>=d</a:t>
            </a:r>
          </a:p>
          <a:p>
            <a:pPr marL="514350" indent="-514350">
              <a:buNone/>
            </a:pPr>
            <a:r>
              <a:rPr lang="en-US" b="1" dirty="0" smtClean="0">
                <a:latin typeface="Cambria Math"/>
                <a:ea typeface="Cambria Math"/>
                <a:cs typeface="Times New Roman" pitchFamily="18" charset="0"/>
              </a:rPr>
              <a:t>        </a:t>
            </a:r>
            <a:r>
              <a:rPr lang="en-US" dirty="0" smtClean="0">
                <a:latin typeface="Times New Roman" pitchFamily="18" charset="0"/>
                <a:cs typeface="Times New Roman" pitchFamily="18" charset="0"/>
              </a:rPr>
              <a:t>(maybe with a little damping, too)</a:t>
            </a:r>
            <a:endParaRPr lang="en-US" b="1" dirty="0" smtClean="0">
              <a:latin typeface="Cambria Math"/>
              <a:ea typeface="Cambria Math"/>
              <a:cs typeface="Times New Roman" pitchFamily="18" charset="0"/>
            </a:endParaRPr>
          </a:p>
          <a:p>
            <a:pPr marL="514350" indent="-514350">
              <a:buNone/>
            </a:pPr>
            <a:r>
              <a:rPr lang="en-US" b="1" dirty="0" smtClean="0">
                <a:latin typeface="Cambria Math"/>
                <a:ea typeface="Cambria Math"/>
                <a:cs typeface="Times New Roman" pitchFamily="18" charset="0"/>
              </a:rPr>
              <a:t>	</a:t>
            </a:r>
            <a:r>
              <a:rPr lang="en-US" dirty="0" smtClean="0">
                <a:latin typeface="Times New Roman" pitchFamily="18" charset="0"/>
                <a:ea typeface="Cambria Math"/>
                <a:cs typeface="Times New Roman" pitchFamily="18" charset="0"/>
              </a:rPr>
              <a:t>and then use </a:t>
            </a:r>
            <a:r>
              <a:rPr lang="en-US" b="1" dirty="0" err="1" smtClean="0">
                <a:latin typeface="Times New Roman" pitchFamily="18" charset="0"/>
                <a:ea typeface="Cambria Math"/>
                <a:cs typeface="Times New Roman" pitchFamily="18" charset="0"/>
              </a:rPr>
              <a:t>m</a:t>
            </a:r>
            <a:r>
              <a:rPr lang="en-US" baseline="30000" dirty="0" err="1" smtClean="0">
                <a:latin typeface="Times New Roman" pitchFamily="18" charset="0"/>
                <a:ea typeface="Cambria Math"/>
                <a:cs typeface="Times New Roman" pitchFamily="18" charset="0"/>
              </a:rPr>
              <a:t>est</a:t>
            </a:r>
            <a:r>
              <a:rPr lang="en-US" dirty="0" smtClean="0">
                <a:latin typeface="Times New Roman" pitchFamily="18" charset="0"/>
                <a:ea typeface="Cambria Math"/>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l-GR" b="1" dirty="0" smtClean="0">
                <a:latin typeface="Cambria Math"/>
                <a:ea typeface="Cambria Math"/>
                <a:cs typeface="Times New Roman" pitchFamily="18" charset="0"/>
              </a:rPr>
              <a:t>λ</a:t>
            </a:r>
            <a:endParaRPr lang="en-US" dirty="0" smtClean="0">
              <a:latin typeface="Times New Roman" pitchFamily="18" charset="0"/>
              <a:ea typeface="Cambria Math"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 </a:t>
            </a:r>
          </a:p>
        </p:txBody>
      </p:sp>
      <p:sp>
        <p:nvSpPr>
          <p:cNvPr id="4" name="Right Arrow 3"/>
          <p:cNvSpPr/>
          <p:nvPr/>
        </p:nvSpPr>
        <p:spPr>
          <a:xfrm rot="10800000">
            <a:off x="6629400" y="1600200"/>
            <a:ext cx="1066800" cy="5334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6172200" y="2133600"/>
            <a:ext cx="2590800" cy="1371600"/>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we used the simplest, which worked fine</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print"/>
          <a:srcRect l="36850" t="6111" r="35724" b="52064"/>
          <a:stretch>
            <a:fillRect/>
          </a:stretch>
        </p:blipFill>
        <p:spPr bwMode="auto">
          <a:xfrm>
            <a:off x="1905000" y="1646553"/>
            <a:ext cx="5568576" cy="4754247"/>
          </a:xfrm>
          <a:prstGeom prst="rect">
            <a:avLst/>
          </a:prstGeom>
          <a:noFill/>
          <a:ln w="9525">
            <a:noFill/>
            <a:miter lim="800000"/>
            <a:headEnd/>
            <a:tailEnd/>
          </a:ln>
          <a:effectLst/>
        </p:spPr>
      </p:pic>
      <p:sp>
        <p:nvSpPr>
          <p:cNvPr id="5" name="Title 1"/>
          <p:cNvSpPr txBox="1">
            <a:spLocks/>
          </p:cNvSpPr>
          <p:nvPr/>
        </p:nvSpPr>
        <p:spPr>
          <a:xfrm>
            <a:off x="0" y="457200"/>
            <a:ext cx="9144000" cy="1265553"/>
          </a:xfrm>
          <a:prstGeom prst="rect">
            <a:avLst/>
          </a:prstGeom>
        </p:spPr>
        <p:txBody>
          <a:bodyPr vert="horz" lIns="91440" tIns="45720" rIns="91440" bIns="45720" rtlCol="0" anchor="ctr">
            <a:normAutofit lnSpcReduction="10000"/>
          </a:bodyPr>
          <a:lstStyle/>
          <a:p>
            <a:pPr lvl="0" algn="ctr">
              <a:spcBef>
                <a:spcPct val="0"/>
              </a:spcBef>
              <a:defRPr/>
            </a:pPr>
            <a:r>
              <a:rPr lang="en-US" sz="4000" dirty="0" smtClean="0">
                <a:latin typeface="Times New Roman" pitchFamily="18" charset="0"/>
                <a:cs typeface="Times New Roman" pitchFamily="18" charset="0"/>
              </a:rPr>
              <a:t>image blurred due to camera motion</a:t>
            </a:r>
          </a:p>
          <a:p>
            <a:pPr lvl="0" algn="ctr">
              <a:spcBef>
                <a:spcPct val="0"/>
              </a:spcBef>
              <a:defRPr/>
            </a:pPr>
            <a:r>
              <a:rPr lang="en-US" sz="4000" dirty="0" smtClean="0">
                <a:latin typeface="Times New Roman" pitchFamily="18" charset="0"/>
                <a:cs typeface="Times New Roman" pitchFamily="18" charset="0"/>
              </a:rPr>
              <a:t>(100 point blur)</a:t>
            </a:r>
          </a:p>
          <a:p>
            <a:pPr lvl="0" algn="ctr">
              <a:spcBef>
                <a:spcPct val="0"/>
              </a:spcBef>
              <a:defRPr/>
            </a:pPr>
            <a:endParaRPr lang="en-US" sz="4000" dirty="0" smtClean="0">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a:grpSpLocks noChangeAspect="1"/>
          </p:cNvGrpSpPr>
          <p:nvPr/>
        </p:nvGrpSpPr>
        <p:grpSpPr>
          <a:xfrm>
            <a:off x="-30045" y="304800"/>
            <a:ext cx="9346190" cy="6009621"/>
            <a:chOff x="798651" y="339969"/>
            <a:chExt cx="7189377" cy="4622785"/>
          </a:xfrm>
        </p:grpSpPr>
        <p:pic>
          <p:nvPicPr>
            <p:cNvPr id="1027" name="Picture 3"/>
            <p:cNvPicPr>
              <a:picLocks noChangeAspect="1" noChangeArrowheads="1"/>
            </p:cNvPicPr>
            <p:nvPr/>
          </p:nvPicPr>
          <p:blipFill>
            <a:blip r:embed="rId3" cstate="print"/>
            <a:srcRect l="7390" t="6111" r="7390" b="4365"/>
            <a:stretch>
              <a:fillRect/>
            </a:stretch>
          </p:blipFill>
          <p:spPr bwMode="auto">
            <a:xfrm>
              <a:off x="1066800" y="665646"/>
              <a:ext cx="6921228" cy="4070477"/>
            </a:xfrm>
            <a:prstGeom prst="rect">
              <a:avLst/>
            </a:prstGeom>
            <a:noFill/>
            <a:ln w="9525">
              <a:noFill/>
              <a:miter lim="800000"/>
              <a:headEnd/>
              <a:tailEnd/>
            </a:ln>
            <a:effectLst/>
          </p:spPr>
        </p:pic>
        <p:sp>
          <p:nvSpPr>
            <p:cNvPr id="20" name="TextBox 19"/>
            <p:cNvSpPr txBox="1"/>
            <p:nvPr/>
          </p:nvSpPr>
          <p:spPr>
            <a:xfrm>
              <a:off x="1523999" y="339969"/>
              <a:ext cx="704532" cy="402477"/>
            </a:xfrm>
            <a:prstGeom prst="rect">
              <a:avLst/>
            </a:prstGeom>
            <a:noFill/>
          </p:spPr>
          <p:txBody>
            <a:bodyPr wrap="square" rtlCol="0">
              <a:spAutoFit/>
            </a:bodyPr>
            <a:lstStyle/>
            <a:p>
              <a:r>
                <a:rPr lang="en-US" sz="2800" dirty="0" smtClean="0">
                  <a:latin typeface="Times New Roman" pitchFamily="18" charset="0"/>
                  <a:cs typeface="Times New Roman" pitchFamily="18" charset="0"/>
                </a:rPr>
                <a:t>(A)</a:t>
              </a:r>
              <a:endParaRPr lang="en-US" sz="2800" dirty="0">
                <a:latin typeface="Times New Roman" pitchFamily="18" charset="0"/>
                <a:cs typeface="Times New Roman" pitchFamily="18" charset="0"/>
              </a:endParaRPr>
            </a:p>
          </p:txBody>
        </p:sp>
        <p:sp>
          <p:nvSpPr>
            <p:cNvPr id="21" name="TextBox 20"/>
            <p:cNvSpPr txBox="1"/>
            <p:nvPr/>
          </p:nvSpPr>
          <p:spPr>
            <a:xfrm>
              <a:off x="3809999" y="339969"/>
              <a:ext cx="821762" cy="402477"/>
            </a:xfrm>
            <a:prstGeom prst="rect">
              <a:avLst/>
            </a:prstGeom>
            <a:noFill/>
          </p:spPr>
          <p:txBody>
            <a:bodyPr wrap="square" rtlCol="0">
              <a:spAutoFit/>
            </a:bodyPr>
            <a:lstStyle/>
            <a:p>
              <a:r>
                <a:rPr lang="en-US" sz="2800" dirty="0" smtClean="0">
                  <a:latin typeface="Times New Roman" pitchFamily="18" charset="0"/>
                  <a:cs typeface="Times New Roman" pitchFamily="18" charset="0"/>
                </a:rPr>
                <a:t>(B)</a:t>
              </a:r>
              <a:endParaRPr lang="en-US" sz="2800" dirty="0">
                <a:latin typeface="Times New Roman" pitchFamily="18" charset="0"/>
                <a:cs typeface="Times New Roman" pitchFamily="18" charset="0"/>
              </a:endParaRPr>
            </a:p>
          </p:txBody>
        </p:sp>
        <p:sp>
          <p:nvSpPr>
            <p:cNvPr id="22" name="TextBox 21"/>
            <p:cNvSpPr txBox="1"/>
            <p:nvPr/>
          </p:nvSpPr>
          <p:spPr>
            <a:xfrm>
              <a:off x="6096000" y="339969"/>
              <a:ext cx="821762" cy="402477"/>
            </a:xfrm>
            <a:prstGeom prst="rect">
              <a:avLst/>
            </a:prstGeom>
            <a:noFill/>
          </p:spPr>
          <p:txBody>
            <a:bodyPr wrap="square" rtlCol="0">
              <a:spAutoFit/>
            </a:bodyPr>
            <a:lstStyle/>
            <a:p>
              <a:r>
                <a:rPr lang="en-US" sz="2800" dirty="0" smtClean="0">
                  <a:latin typeface="Times New Roman" pitchFamily="18" charset="0"/>
                  <a:cs typeface="Times New Roman" pitchFamily="18" charset="0"/>
                </a:rPr>
                <a:t>(C)</a:t>
              </a:r>
              <a:endParaRPr lang="en-US" sz="2800" dirty="0">
                <a:latin typeface="Times New Roman" pitchFamily="18" charset="0"/>
                <a:cs typeface="Times New Roman" pitchFamily="18" charset="0"/>
              </a:endParaRPr>
            </a:p>
          </p:txBody>
        </p:sp>
        <p:sp>
          <p:nvSpPr>
            <p:cNvPr id="23" name="TextBox 22"/>
            <p:cNvSpPr txBox="1"/>
            <p:nvPr/>
          </p:nvSpPr>
          <p:spPr>
            <a:xfrm>
              <a:off x="1523999" y="2508738"/>
              <a:ext cx="880378" cy="402477"/>
            </a:xfrm>
            <a:prstGeom prst="rect">
              <a:avLst/>
            </a:prstGeom>
            <a:noFill/>
          </p:spPr>
          <p:txBody>
            <a:bodyPr wrap="square" rtlCol="0">
              <a:spAutoFit/>
            </a:bodyPr>
            <a:lstStyle/>
            <a:p>
              <a:r>
                <a:rPr lang="en-US" sz="2800" dirty="0" smtClean="0">
                  <a:latin typeface="Times New Roman" pitchFamily="18" charset="0"/>
                  <a:cs typeface="Times New Roman" pitchFamily="18" charset="0"/>
                </a:rPr>
                <a:t>(D)</a:t>
              </a:r>
              <a:endParaRPr lang="en-US" sz="2800" dirty="0">
                <a:latin typeface="Times New Roman" pitchFamily="18" charset="0"/>
                <a:cs typeface="Times New Roman" pitchFamily="18" charset="0"/>
              </a:endParaRPr>
            </a:p>
          </p:txBody>
        </p:sp>
        <p:sp>
          <p:nvSpPr>
            <p:cNvPr id="24" name="TextBox 23"/>
            <p:cNvSpPr txBox="1"/>
            <p:nvPr/>
          </p:nvSpPr>
          <p:spPr>
            <a:xfrm>
              <a:off x="3809999" y="2508738"/>
              <a:ext cx="763147" cy="402477"/>
            </a:xfrm>
            <a:prstGeom prst="rect">
              <a:avLst/>
            </a:prstGeom>
            <a:noFill/>
          </p:spPr>
          <p:txBody>
            <a:bodyPr wrap="square" rtlCol="0">
              <a:spAutoFit/>
            </a:bodyPr>
            <a:lstStyle/>
            <a:p>
              <a:r>
                <a:rPr lang="en-US" sz="2800" dirty="0" smtClean="0">
                  <a:latin typeface="Times New Roman" pitchFamily="18" charset="0"/>
                  <a:cs typeface="Times New Roman" pitchFamily="18" charset="0"/>
                </a:rPr>
                <a:t>(E)</a:t>
              </a:r>
              <a:endParaRPr lang="en-US" sz="2800" dirty="0">
                <a:latin typeface="Times New Roman" pitchFamily="18" charset="0"/>
                <a:cs typeface="Times New Roman" pitchFamily="18" charset="0"/>
              </a:endParaRPr>
            </a:p>
          </p:txBody>
        </p:sp>
        <p:sp>
          <p:nvSpPr>
            <p:cNvPr id="25" name="TextBox 24"/>
            <p:cNvSpPr txBox="1"/>
            <p:nvPr/>
          </p:nvSpPr>
          <p:spPr>
            <a:xfrm>
              <a:off x="6096000" y="2508738"/>
              <a:ext cx="880378" cy="402477"/>
            </a:xfrm>
            <a:prstGeom prst="rect">
              <a:avLst/>
            </a:prstGeom>
            <a:noFill/>
          </p:spPr>
          <p:txBody>
            <a:bodyPr wrap="square" rtlCol="0">
              <a:spAutoFit/>
            </a:bodyPr>
            <a:lstStyle/>
            <a:p>
              <a:r>
                <a:rPr lang="en-US" sz="2800" dirty="0" smtClean="0">
                  <a:latin typeface="Times New Roman" pitchFamily="18" charset="0"/>
                  <a:cs typeface="Times New Roman" pitchFamily="18" charset="0"/>
                </a:rPr>
                <a:t>(F)</a:t>
              </a:r>
              <a:endParaRPr lang="en-US" sz="2800" dirty="0">
                <a:latin typeface="Times New Roman" pitchFamily="18" charset="0"/>
                <a:cs typeface="Times New Roman" pitchFamily="18" charset="0"/>
              </a:endParaRPr>
            </a:p>
          </p:txBody>
        </p:sp>
        <p:sp>
          <p:nvSpPr>
            <p:cNvPr id="26" name="TextBox 25"/>
            <p:cNvSpPr txBox="1"/>
            <p:nvPr/>
          </p:nvSpPr>
          <p:spPr>
            <a:xfrm>
              <a:off x="1524000" y="4560277"/>
              <a:ext cx="1709530" cy="402477"/>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pixel number</a:t>
              </a:r>
              <a:endParaRPr lang="en-US" sz="2800" dirty="0">
                <a:latin typeface="Times New Roman" pitchFamily="18" charset="0"/>
                <a:cs typeface="Times New Roman" pitchFamily="18" charset="0"/>
              </a:endParaRPr>
            </a:p>
          </p:txBody>
        </p:sp>
        <p:sp>
          <p:nvSpPr>
            <p:cNvPr id="27" name="TextBox 26"/>
            <p:cNvSpPr txBox="1"/>
            <p:nvPr/>
          </p:nvSpPr>
          <p:spPr>
            <a:xfrm>
              <a:off x="3810000" y="4560277"/>
              <a:ext cx="1709530" cy="402477"/>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pixel number</a:t>
              </a:r>
              <a:endParaRPr lang="en-US" sz="2800" dirty="0">
                <a:latin typeface="Times New Roman" pitchFamily="18" charset="0"/>
                <a:cs typeface="Times New Roman" pitchFamily="18" charset="0"/>
              </a:endParaRPr>
            </a:p>
          </p:txBody>
        </p:sp>
        <p:sp>
          <p:nvSpPr>
            <p:cNvPr id="28" name="TextBox 27"/>
            <p:cNvSpPr txBox="1"/>
            <p:nvPr/>
          </p:nvSpPr>
          <p:spPr>
            <a:xfrm>
              <a:off x="6019800" y="4560277"/>
              <a:ext cx="1709530" cy="402477"/>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pixel number</a:t>
              </a:r>
              <a:endParaRPr lang="en-US" sz="2800" dirty="0">
                <a:latin typeface="Times New Roman" pitchFamily="18" charset="0"/>
                <a:cs typeface="Times New Roman" pitchFamily="18" charset="0"/>
              </a:endParaRPr>
            </a:p>
          </p:txBody>
        </p:sp>
        <p:sp>
          <p:nvSpPr>
            <p:cNvPr id="29" name="TextBox 28"/>
            <p:cNvSpPr txBox="1"/>
            <p:nvPr/>
          </p:nvSpPr>
          <p:spPr>
            <a:xfrm rot="16200000">
              <a:off x="145125" y="3502744"/>
              <a:ext cx="1709530" cy="402477"/>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pixel number</a:t>
              </a:r>
              <a:endParaRPr lang="en-US" sz="2800" dirty="0">
                <a:latin typeface="Times New Roman" pitchFamily="18" charset="0"/>
                <a:cs typeface="Times New Roman" pitchFamily="18" charset="0"/>
              </a:endParaRPr>
            </a:p>
          </p:txBody>
        </p:sp>
        <p:sp>
          <p:nvSpPr>
            <p:cNvPr id="30" name="TextBox 29"/>
            <p:cNvSpPr txBox="1"/>
            <p:nvPr/>
          </p:nvSpPr>
          <p:spPr>
            <a:xfrm rot="16200000">
              <a:off x="145125" y="1362518"/>
              <a:ext cx="1709530" cy="402477"/>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pixel number</a:t>
              </a:r>
              <a:endParaRPr lang="en-US" sz="2800" dirty="0">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a:grpSpLocks noChangeAspect="1"/>
          </p:cNvGrpSpPr>
          <p:nvPr/>
        </p:nvGrpSpPr>
        <p:grpSpPr>
          <a:xfrm>
            <a:off x="36488" y="1350138"/>
            <a:ext cx="8991601" cy="4239902"/>
            <a:chOff x="746124" y="553747"/>
            <a:chExt cx="7493001" cy="3533252"/>
          </a:xfrm>
        </p:grpSpPr>
        <p:sp>
          <p:nvSpPr>
            <p:cNvPr id="19" name="TextBox 18"/>
            <p:cNvSpPr txBox="1"/>
            <p:nvPr/>
          </p:nvSpPr>
          <p:spPr>
            <a:xfrm>
              <a:off x="1424608" y="3048000"/>
              <a:ext cx="66294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pixel number</a:t>
              </a:r>
              <a:endParaRPr lang="en-US" sz="1200" dirty="0">
                <a:latin typeface="Times New Roman" pitchFamily="18" charset="0"/>
                <a:cs typeface="Times New Roman" pitchFamily="18" charset="0"/>
              </a:endParaRPr>
            </a:p>
          </p:txBody>
        </p:sp>
        <p:sp>
          <p:nvSpPr>
            <p:cNvPr id="20" name="TextBox 19"/>
            <p:cNvSpPr txBox="1"/>
            <p:nvPr/>
          </p:nvSpPr>
          <p:spPr>
            <a:xfrm rot="16200000">
              <a:off x="378346" y="1112026"/>
              <a:ext cx="1171575" cy="436017"/>
            </a:xfrm>
            <a:prstGeom prst="rect">
              <a:avLst/>
            </a:prstGeom>
            <a:noFill/>
          </p:spPr>
          <p:txBody>
            <a:bodyPr wrap="square" rtlCol="0">
              <a:spAutoFit/>
            </a:bodyPr>
            <a:lstStyle/>
            <a:p>
              <a:pPr algn="r"/>
              <a:r>
                <a:rPr lang="en-US" sz="2800" dirty="0" smtClean="0">
                  <a:latin typeface="Cambria Math" pitchFamily="18" charset="0"/>
                  <a:ea typeface="Cambria Math" pitchFamily="18" charset="0"/>
                  <a:cs typeface="Times New Roman" pitchFamily="18" charset="0"/>
                </a:rPr>
                <a:t>[</a:t>
              </a:r>
              <a:r>
                <a:rPr lang="en-US" sz="2800" b="1" dirty="0" smtClean="0">
                  <a:latin typeface="Cambria Math" pitchFamily="18" charset="0"/>
                  <a:ea typeface="Cambria Math" pitchFamily="18" charset="0"/>
                  <a:cs typeface="Times New Roman" pitchFamily="18" charset="0"/>
                </a:rPr>
                <a:t>G</a:t>
              </a:r>
              <a:r>
                <a:rPr lang="en-US" sz="2800" i="1" baseline="30000" dirty="0" smtClean="0">
                  <a:latin typeface="Cambria Math" pitchFamily="18" charset="0"/>
                  <a:ea typeface="Cambria Math" pitchFamily="18" charset="0"/>
                  <a:cs typeface="Times New Roman" pitchFamily="18" charset="0"/>
                </a:rPr>
                <a:t>-g</a:t>
              </a:r>
              <a:r>
                <a:rPr lang="en-US" sz="2800" dirty="0" smtClean="0">
                  <a:latin typeface="Cambria Math" pitchFamily="18" charset="0"/>
                  <a:ea typeface="Cambria Math" pitchFamily="18" charset="0"/>
                  <a:cs typeface="Times New Roman" pitchFamily="18" charset="0"/>
                </a:rPr>
                <a:t>]</a:t>
              </a:r>
              <a:r>
                <a:rPr lang="en-US" sz="2800" i="1" baseline="-25000" dirty="0" smtClean="0">
                  <a:latin typeface="Cambria Math" pitchFamily="18" charset="0"/>
                  <a:ea typeface="Cambria Math" pitchFamily="18" charset="0"/>
                  <a:cs typeface="Times New Roman" pitchFamily="18" charset="0"/>
                </a:rPr>
                <a:t>728</a:t>
              </a:r>
              <a:endParaRPr lang="en-US" sz="2800" i="1" baseline="-25000" dirty="0">
                <a:latin typeface="Cambria Math" pitchFamily="18" charset="0"/>
                <a:ea typeface="Cambria Math" pitchFamily="18" charset="0"/>
                <a:cs typeface="Times New Roman" pitchFamily="18" charset="0"/>
              </a:endParaRPr>
            </a:p>
          </p:txBody>
        </p:sp>
        <p:pic>
          <p:nvPicPr>
            <p:cNvPr id="2051" name="Picture 3"/>
            <p:cNvPicPr>
              <a:picLocks noChangeAspect="1" noChangeArrowheads="1"/>
            </p:cNvPicPr>
            <p:nvPr/>
          </p:nvPicPr>
          <p:blipFill>
            <a:blip r:embed="rId3" cstate="print"/>
            <a:srcRect l="9899" t="4610" r="8211" b="8434"/>
            <a:stretch>
              <a:fillRect/>
            </a:stretch>
          </p:blipFill>
          <p:spPr bwMode="auto">
            <a:xfrm>
              <a:off x="1219200" y="755374"/>
              <a:ext cx="6934200" cy="2749826"/>
            </a:xfrm>
            <a:prstGeom prst="rect">
              <a:avLst/>
            </a:prstGeom>
            <a:noFill/>
            <a:ln w="9525">
              <a:noFill/>
              <a:miter lim="800000"/>
              <a:headEnd/>
              <a:tailEnd/>
            </a:ln>
            <a:effectLst/>
          </p:spPr>
        </p:pic>
        <p:sp>
          <p:nvSpPr>
            <p:cNvPr id="21" name="TextBox 20"/>
            <p:cNvSpPr txBox="1"/>
            <p:nvPr/>
          </p:nvSpPr>
          <p:spPr>
            <a:xfrm rot="16200000">
              <a:off x="506933" y="2697939"/>
              <a:ext cx="914400" cy="436017"/>
            </a:xfrm>
            <a:prstGeom prst="rect">
              <a:avLst/>
            </a:prstGeom>
            <a:noFill/>
          </p:spPr>
          <p:txBody>
            <a:bodyPr wrap="square" rtlCol="0">
              <a:spAutoFit/>
            </a:bodyPr>
            <a:lstStyle/>
            <a:p>
              <a:pPr algn="r"/>
              <a:r>
                <a:rPr lang="en-US" sz="2800" dirty="0" smtClean="0">
                  <a:latin typeface="Cambria Math" pitchFamily="18" charset="0"/>
                  <a:ea typeface="Cambria Math" pitchFamily="18" charset="0"/>
                  <a:cs typeface="Times New Roman" pitchFamily="18" charset="0"/>
                </a:rPr>
                <a:t>R</a:t>
              </a:r>
              <a:r>
                <a:rPr lang="en-US" sz="2800" i="1" baseline="-25000" dirty="0" smtClean="0">
                  <a:latin typeface="Cambria Math" pitchFamily="18" charset="0"/>
                  <a:ea typeface="Cambria Math" pitchFamily="18" charset="0"/>
                  <a:cs typeface="Times New Roman" pitchFamily="18" charset="0"/>
                </a:rPr>
                <a:t>728</a:t>
              </a:r>
              <a:endParaRPr lang="en-US" sz="2800" i="1" baseline="-25000" dirty="0">
                <a:latin typeface="Cambria Math" pitchFamily="18" charset="0"/>
                <a:ea typeface="Cambria Math" pitchFamily="18" charset="0"/>
                <a:cs typeface="Times New Roman" pitchFamily="18" charset="0"/>
              </a:endParaRPr>
            </a:p>
          </p:txBody>
        </p:sp>
        <p:sp>
          <p:nvSpPr>
            <p:cNvPr id="22" name="TextBox 21"/>
            <p:cNvSpPr txBox="1"/>
            <p:nvPr/>
          </p:nvSpPr>
          <p:spPr>
            <a:xfrm>
              <a:off x="1546225" y="3347747"/>
              <a:ext cx="6629400" cy="436017"/>
            </a:xfrm>
            <a:prstGeom prst="rect">
              <a:avLst/>
            </a:prstGeom>
            <a:noFill/>
          </p:spPr>
          <p:txBody>
            <a:bodyPr wrap="square" rtlCol="0">
              <a:spAutoFit/>
            </a:bodyPr>
            <a:lstStyle/>
            <a:p>
              <a:pPr algn="ctr"/>
              <a:r>
                <a:rPr lang="en-US" sz="2800" dirty="0" smtClean="0">
                  <a:latin typeface="Cambria Math" pitchFamily="18" charset="0"/>
                  <a:ea typeface="Cambria Math" pitchFamily="18" charset="0"/>
                  <a:cs typeface="Times New Roman" pitchFamily="18" charset="0"/>
                </a:rPr>
                <a:t>row number</a:t>
              </a:r>
              <a:endParaRPr lang="en-US" sz="2800" i="1" baseline="-25000" dirty="0">
                <a:latin typeface="Cambria Math" pitchFamily="18" charset="0"/>
                <a:ea typeface="Cambria Math" pitchFamily="18" charset="0"/>
                <a:cs typeface="Times New Roman" pitchFamily="18" charset="0"/>
              </a:endParaRPr>
            </a:p>
          </p:txBody>
        </p:sp>
        <p:sp>
          <p:nvSpPr>
            <p:cNvPr id="23" name="Rectangle 22"/>
            <p:cNvSpPr/>
            <p:nvPr/>
          </p:nvSpPr>
          <p:spPr>
            <a:xfrm>
              <a:off x="4419600" y="1981200"/>
              <a:ext cx="685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529694" y="1866316"/>
              <a:ext cx="6629400" cy="436017"/>
            </a:xfrm>
            <a:prstGeom prst="rect">
              <a:avLst/>
            </a:prstGeom>
            <a:noFill/>
          </p:spPr>
          <p:txBody>
            <a:bodyPr wrap="square" rtlCol="0">
              <a:spAutoFit/>
            </a:bodyPr>
            <a:lstStyle/>
            <a:p>
              <a:pPr algn="ctr"/>
              <a:r>
                <a:rPr lang="en-US" sz="2800" dirty="0" smtClean="0">
                  <a:latin typeface="Cambria Math" pitchFamily="18" charset="0"/>
                  <a:ea typeface="Cambria Math" pitchFamily="18" charset="0"/>
                  <a:cs typeface="Times New Roman" pitchFamily="18" charset="0"/>
                </a:rPr>
                <a:t>row number</a:t>
              </a:r>
              <a:endParaRPr lang="en-US" sz="2800" i="1" baseline="-25000" dirty="0">
                <a:latin typeface="Cambria Math" pitchFamily="18" charset="0"/>
                <a:ea typeface="Cambria Math" pitchFamily="18" charset="0"/>
                <a:cs typeface="Times New Roman" pitchFamily="18" charset="0"/>
              </a:endParaRPr>
            </a:p>
          </p:txBody>
        </p:sp>
        <p:sp>
          <p:nvSpPr>
            <p:cNvPr id="25" name="TextBox 24"/>
            <p:cNvSpPr txBox="1"/>
            <p:nvPr/>
          </p:nvSpPr>
          <p:spPr>
            <a:xfrm>
              <a:off x="1524000" y="553747"/>
              <a:ext cx="4572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(A)</a:t>
              </a:r>
              <a:endParaRPr lang="en-US" sz="1200" dirty="0">
                <a:latin typeface="Times New Roman" pitchFamily="18" charset="0"/>
                <a:cs typeface="Times New Roman" pitchFamily="18" charset="0"/>
              </a:endParaRPr>
            </a:p>
          </p:txBody>
        </p:sp>
        <p:sp>
          <p:nvSpPr>
            <p:cNvPr id="26" name="TextBox 25"/>
            <p:cNvSpPr txBox="1"/>
            <p:nvPr/>
          </p:nvSpPr>
          <p:spPr>
            <a:xfrm>
              <a:off x="1524000" y="2080592"/>
              <a:ext cx="4572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(B)</a:t>
              </a:r>
              <a:endParaRPr lang="en-US" sz="1200" dirty="0">
                <a:latin typeface="Times New Roman" pitchFamily="18" charset="0"/>
                <a:cs typeface="Times New Roman" pitchFamily="18" charset="0"/>
              </a:endParaRPr>
            </a:p>
          </p:txBody>
        </p:sp>
        <p:sp>
          <p:nvSpPr>
            <p:cNvPr id="27" name="TextBox 26"/>
            <p:cNvSpPr txBox="1"/>
            <p:nvPr/>
          </p:nvSpPr>
          <p:spPr>
            <a:xfrm>
              <a:off x="914400" y="3810000"/>
              <a:ext cx="7315200" cy="276999"/>
            </a:xfrm>
            <a:prstGeom prst="rect">
              <a:avLst/>
            </a:prstGeom>
            <a:noFill/>
          </p:spPr>
          <p:txBody>
            <a:bodyPr wrap="square" rtlCol="0">
              <a:spAutoFit/>
            </a:bodyPr>
            <a:lstStyle/>
            <a:p>
              <a:endParaRPr lang="en-US" sz="1200" dirty="0">
                <a:latin typeface="Times New Roman" pitchFamily="18" charset="0"/>
                <a:cs typeface="Times New Roman" pitchFamily="18" charset="0"/>
              </a:endParaRPr>
            </a:p>
          </p:txBody>
        </p:sp>
        <p:sp>
          <p:nvSpPr>
            <p:cNvPr id="28" name="Freeform 27"/>
            <p:cNvSpPr/>
            <p:nvPr/>
          </p:nvSpPr>
          <p:spPr>
            <a:xfrm>
              <a:off x="5257800" y="2667000"/>
              <a:ext cx="904875" cy="514350"/>
            </a:xfrm>
            <a:custGeom>
              <a:avLst/>
              <a:gdLst>
                <a:gd name="connsiteX0" fmla="*/ 0 w 904875"/>
                <a:gd name="connsiteY0" fmla="*/ 514350 h 514350"/>
                <a:gd name="connsiteX1" fmla="*/ 419100 w 904875"/>
                <a:gd name="connsiteY1" fmla="*/ 209550 h 514350"/>
                <a:gd name="connsiteX2" fmla="*/ 495300 w 904875"/>
                <a:gd name="connsiteY2" fmla="*/ 285750 h 514350"/>
                <a:gd name="connsiteX3" fmla="*/ 904875 w 904875"/>
                <a:gd name="connsiteY3" fmla="*/ 0 h 514350"/>
              </a:gdLst>
              <a:ahLst/>
              <a:cxnLst>
                <a:cxn ang="0">
                  <a:pos x="connsiteX0" y="connsiteY0"/>
                </a:cxn>
                <a:cxn ang="0">
                  <a:pos x="connsiteX1" y="connsiteY1"/>
                </a:cxn>
                <a:cxn ang="0">
                  <a:pos x="connsiteX2" y="connsiteY2"/>
                </a:cxn>
                <a:cxn ang="0">
                  <a:pos x="connsiteX3" y="connsiteY3"/>
                </a:cxn>
              </a:cxnLst>
              <a:rect l="l" t="t" r="r" b="b"/>
              <a:pathLst>
                <a:path w="904875" h="514350">
                  <a:moveTo>
                    <a:pt x="0" y="514350"/>
                  </a:moveTo>
                  <a:cubicBezTo>
                    <a:pt x="168275" y="381000"/>
                    <a:pt x="336550" y="247650"/>
                    <a:pt x="419100" y="209550"/>
                  </a:cubicBezTo>
                  <a:cubicBezTo>
                    <a:pt x="501650" y="171450"/>
                    <a:pt x="414338" y="320675"/>
                    <a:pt x="495300" y="285750"/>
                  </a:cubicBezTo>
                  <a:cubicBezTo>
                    <a:pt x="576263" y="250825"/>
                    <a:pt x="740569" y="125412"/>
                    <a:pt x="904875" y="0"/>
                  </a:cubicBezTo>
                </a:path>
              </a:pathLst>
            </a:custGeom>
            <a:noFill/>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5676900" y="2667000"/>
              <a:ext cx="577850" cy="514350"/>
            </a:xfrm>
            <a:custGeom>
              <a:avLst/>
              <a:gdLst>
                <a:gd name="connsiteX0" fmla="*/ 0 w 904875"/>
                <a:gd name="connsiteY0" fmla="*/ 514350 h 514350"/>
                <a:gd name="connsiteX1" fmla="*/ 419100 w 904875"/>
                <a:gd name="connsiteY1" fmla="*/ 209550 h 514350"/>
                <a:gd name="connsiteX2" fmla="*/ 495300 w 904875"/>
                <a:gd name="connsiteY2" fmla="*/ 285750 h 514350"/>
                <a:gd name="connsiteX3" fmla="*/ 904875 w 904875"/>
                <a:gd name="connsiteY3" fmla="*/ 0 h 514350"/>
                <a:gd name="connsiteX0" fmla="*/ 0 w 904875"/>
                <a:gd name="connsiteY0" fmla="*/ 514350 h 514350"/>
                <a:gd name="connsiteX1" fmla="*/ 419100 w 904875"/>
                <a:gd name="connsiteY1" fmla="*/ 209550 h 514350"/>
                <a:gd name="connsiteX2" fmla="*/ 571500 w 904875"/>
                <a:gd name="connsiteY2" fmla="*/ 152400 h 514350"/>
                <a:gd name="connsiteX3" fmla="*/ 904875 w 904875"/>
                <a:gd name="connsiteY3" fmla="*/ 0 h 514350"/>
                <a:gd name="connsiteX0" fmla="*/ 0 w 904875"/>
                <a:gd name="connsiteY0" fmla="*/ 514350 h 514350"/>
                <a:gd name="connsiteX1" fmla="*/ 495300 w 904875"/>
                <a:gd name="connsiteY1" fmla="*/ 228600 h 514350"/>
                <a:gd name="connsiteX2" fmla="*/ 571500 w 904875"/>
                <a:gd name="connsiteY2" fmla="*/ 152400 h 514350"/>
                <a:gd name="connsiteX3" fmla="*/ 904875 w 904875"/>
                <a:gd name="connsiteY3" fmla="*/ 0 h 514350"/>
                <a:gd name="connsiteX0" fmla="*/ 0 w 904875"/>
                <a:gd name="connsiteY0" fmla="*/ 514350 h 514350"/>
                <a:gd name="connsiteX1" fmla="*/ 495300 w 904875"/>
                <a:gd name="connsiteY1" fmla="*/ 228600 h 514350"/>
                <a:gd name="connsiteX2" fmla="*/ 495300 w 904875"/>
                <a:gd name="connsiteY2" fmla="*/ 152400 h 514350"/>
                <a:gd name="connsiteX3" fmla="*/ 904875 w 904875"/>
                <a:gd name="connsiteY3" fmla="*/ 0 h 514350"/>
                <a:gd name="connsiteX0" fmla="*/ 0 w 577850"/>
                <a:gd name="connsiteY0" fmla="*/ 514350 h 514350"/>
                <a:gd name="connsiteX1" fmla="*/ 495300 w 577850"/>
                <a:gd name="connsiteY1" fmla="*/ 228600 h 514350"/>
                <a:gd name="connsiteX2" fmla="*/ 495300 w 577850"/>
                <a:gd name="connsiteY2" fmla="*/ 152400 h 514350"/>
                <a:gd name="connsiteX3" fmla="*/ 571500 w 577850"/>
                <a:gd name="connsiteY3" fmla="*/ 0 h 514350"/>
                <a:gd name="connsiteX0" fmla="*/ 0 w 577850"/>
                <a:gd name="connsiteY0" fmla="*/ 514350 h 514350"/>
                <a:gd name="connsiteX1" fmla="*/ 495300 w 577850"/>
                <a:gd name="connsiteY1" fmla="*/ 228600 h 514350"/>
                <a:gd name="connsiteX2" fmla="*/ 495300 w 577850"/>
                <a:gd name="connsiteY2" fmla="*/ 152400 h 514350"/>
                <a:gd name="connsiteX3" fmla="*/ 571500 w 577850"/>
                <a:gd name="connsiteY3" fmla="*/ 0 h 514350"/>
                <a:gd name="connsiteX0" fmla="*/ 0 w 577850"/>
                <a:gd name="connsiteY0" fmla="*/ 514350 h 514350"/>
                <a:gd name="connsiteX1" fmla="*/ 495300 w 577850"/>
                <a:gd name="connsiteY1" fmla="*/ 228600 h 514350"/>
                <a:gd name="connsiteX2" fmla="*/ 495300 w 577850"/>
                <a:gd name="connsiteY2" fmla="*/ 152400 h 514350"/>
                <a:gd name="connsiteX3" fmla="*/ 571500 w 577850"/>
                <a:gd name="connsiteY3" fmla="*/ 0 h 514350"/>
                <a:gd name="connsiteX0" fmla="*/ 0 w 577850"/>
                <a:gd name="connsiteY0" fmla="*/ 514350 h 514350"/>
                <a:gd name="connsiteX1" fmla="*/ 495300 w 577850"/>
                <a:gd name="connsiteY1" fmla="*/ 228600 h 514350"/>
                <a:gd name="connsiteX2" fmla="*/ 495300 w 577850"/>
                <a:gd name="connsiteY2" fmla="*/ 152400 h 514350"/>
                <a:gd name="connsiteX3" fmla="*/ 571500 w 577850"/>
                <a:gd name="connsiteY3" fmla="*/ 0 h 514350"/>
                <a:gd name="connsiteX0" fmla="*/ 0 w 577850"/>
                <a:gd name="connsiteY0" fmla="*/ 514350 h 514350"/>
                <a:gd name="connsiteX1" fmla="*/ 495300 w 577850"/>
                <a:gd name="connsiteY1" fmla="*/ 228600 h 514350"/>
                <a:gd name="connsiteX2" fmla="*/ 495300 w 577850"/>
                <a:gd name="connsiteY2" fmla="*/ 152400 h 514350"/>
                <a:gd name="connsiteX3" fmla="*/ 571500 w 577850"/>
                <a:gd name="connsiteY3" fmla="*/ 0 h 514350"/>
                <a:gd name="connsiteX0" fmla="*/ 0 w 577850"/>
                <a:gd name="connsiteY0" fmla="*/ 514350 h 514350"/>
                <a:gd name="connsiteX1" fmla="*/ 495300 w 577850"/>
                <a:gd name="connsiteY1" fmla="*/ 228600 h 514350"/>
                <a:gd name="connsiteX2" fmla="*/ 495300 w 577850"/>
                <a:gd name="connsiteY2" fmla="*/ 152400 h 514350"/>
                <a:gd name="connsiteX3" fmla="*/ 571500 w 577850"/>
                <a:gd name="connsiteY3" fmla="*/ 0 h 514350"/>
              </a:gdLst>
              <a:ahLst/>
              <a:cxnLst>
                <a:cxn ang="0">
                  <a:pos x="connsiteX0" y="connsiteY0"/>
                </a:cxn>
                <a:cxn ang="0">
                  <a:pos x="connsiteX1" y="connsiteY1"/>
                </a:cxn>
                <a:cxn ang="0">
                  <a:pos x="connsiteX2" y="connsiteY2"/>
                </a:cxn>
                <a:cxn ang="0">
                  <a:pos x="connsiteX3" y="connsiteY3"/>
                </a:cxn>
              </a:cxnLst>
              <a:rect l="l" t="t" r="r" b="b"/>
              <a:pathLst>
                <a:path w="577850" h="514350">
                  <a:moveTo>
                    <a:pt x="0" y="514350"/>
                  </a:moveTo>
                  <a:cubicBezTo>
                    <a:pt x="168275" y="381000"/>
                    <a:pt x="412750" y="288925"/>
                    <a:pt x="495300" y="228600"/>
                  </a:cubicBezTo>
                  <a:cubicBezTo>
                    <a:pt x="577850" y="168275"/>
                    <a:pt x="573088" y="188119"/>
                    <a:pt x="495300" y="152400"/>
                  </a:cubicBezTo>
                  <a:cubicBezTo>
                    <a:pt x="488951" y="138113"/>
                    <a:pt x="407194" y="125412"/>
                    <a:pt x="571500" y="0"/>
                  </a:cubicBezTo>
                </a:path>
              </a:pathLst>
            </a:custGeom>
            <a:noFill/>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5318125" y="2204747"/>
              <a:ext cx="1855304" cy="436017"/>
            </a:xfrm>
            <a:prstGeom prst="rect">
              <a:avLst/>
            </a:prstGeom>
            <a:noFill/>
          </p:spPr>
          <p:txBody>
            <a:bodyPr wrap="square" rtlCol="0">
              <a:spAutoFit/>
            </a:bodyPr>
            <a:lstStyle/>
            <a:p>
              <a:pPr algn="ctr"/>
              <a:r>
                <a:rPr lang="en-US" sz="2800" dirty="0" err="1" smtClean="0">
                  <a:latin typeface="Cambria Math" pitchFamily="18" charset="0"/>
                  <a:ea typeface="Cambria Math" pitchFamily="18" charset="0"/>
                  <a:cs typeface="Times New Roman" pitchFamily="18" charset="0"/>
                </a:rPr>
                <a:t>sidelobes</a:t>
              </a:r>
              <a:endParaRPr lang="en-US" sz="2800" i="1" baseline="-25000" dirty="0">
                <a:latin typeface="Cambria Math" pitchFamily="18" charset="0"/>
                <a:ea typeface="Cambria Math" pitchFamily="18" charset="0"/>
                <a:cs typeface="Times New Roman" pitchFamily="18" charset="0"/>
              </a:endParaRPr>
            </a:p>
          </p:txBody>
        </p:sp>
        <p:sp>
          <p:nvSpPr>
            <p:cNvPr id="15" name="Freeform 14"/>
            <p:cNvSpPr/>
            <p:nvPr/>
          </p:nvSpPr>
          <p:spPr>
            <a:xfrm>
              <a:off x="1485896" y="681036"/>
              <a:ext cx="6753229" cy="1147763"/>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1485880" y="2185993"/>
              <a:ext cx="6753229" cy="1147763"/>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Part 2</a:t>
            </a:r>
            <a:endParaRPr lang="en-US" dirty="0">
              <a:latin typeface="Times New Roman" pitchFamily="18" charset="0"/>
              <a:cs typeface="Times New Roman" pitchFamily="18" charset="0"/>
            </a:endParaRPr>
          </a:p>
        </p:txBody>
      </p:sp>
      <p:sp>
        <p:nvSpPr>
          <p:cNvPr id="5" name="Title 1"/>
          <p:cNvSpPr txBox="1">
            <a:spLocks/>
          </p:cNvSpPr>
          <p:nvPr/>
        </p:nvSpPr>
        <p:spPr>
          <a:xfrm>
            <a:off x="0" y="1905000"/>
            <a:ext cx="9144000" cy="2819400"/>
          </a:xfrm>
          <a:prstGeom prst="rect">
            <a:avLst/>
          </a:prstGeom>
        </p:spPr>
        <p:txBody>
          <a:bodyPr vert="horz" lIns="91440" tIns="45720" rIns="91440" bIns="45720" rtlCol="0" anchor="ctr">
            <a:normAutofit/>
          </a:bodyPr>
          <a:lstStyle/>
          <a:p>
            <a:pPr lvl="0" algn="ctr">
              <a:spcBef>
                <a:spcPct val="0"/>
              </a:spcBef>
              <a:defRPr/>
            </a:pPr>
            <a:r>
              <a:rPr lang="en-US" sz="4400" dirty="0" err="1" smtClean="0">
                <a:latin typeface="Times New Roman" pitchFamily="18" charset="0"/>
                <a:cs typeface="Times New Roman" pitchFamily="18" charset="0"/>
              </a:rPr>
              <a:t>deconvolution</a:t>
            </a:r>
            <a:r>
              <a:rPr lang="en-US" sz="4400" dirty="0" smtClean="0">
                <a:latin typeface="Times New Roman" pitchFamily="18" charset="0"/>
                <a:cs typeface="Times New Roman" pitchFamily="18" charset="0"/>
              </a:rPr>
              <a:t> filter</a:t>
            </a:r>
          </a:p>
          <a:p>
            <a:pPr lvl="0" algn="ctr">
              <a:spcBef>
                <a:spcPct val="0"/>
              </a:spcBef>
              <a:defRPr/>
            </a:pPr>
            <a:endParaRPr lang="en-US" sz="4000" dirty="0" smtClean="0">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Convolution</a:t>
            </a:r>
            <a:endParaRPr lang="en-US" dirty="0">
              <a:latin typeface="Times New Roman" pitchFamily="18" charset="0"/>
              <a:cs typeface="Times New Roman" pitchFamily="18" charset="0"/>
            </a:endParaRPr>
          </a:p>
        </p:txBody>
      </p:sp>
      <p:sp>
        <p:nvSpPr>
          <p:cNvPr id="5" name="Title 1"/>
          <p:cNvSpPr txBox="1">
            <a:spLocks/>
          </p:cNvSpPr>
          <p:nvPr/>
        </p:nvSpPr>
        <p:spPr>
          <a:xfrm>
            <a:off x="0" y="1676400"/>
            <a:ext cx="9144000" cy="4724400"/>
          </a:xfrm>
          <a:prstGeom prst="rect">
            <a:avLst/>
          </a:prstGeom>
        </p:spPr>
        <p:txBody>
          <a:bodyPr vert="horz" lIns="91440" tIns="45720" rIns="91440" bIns="45720" rtlCol="0" anchor="ctr">
            <a:normAutofit/>
          </a:bodyPr>
          <a:lstStyle/>
          <a:p>
            <a:pPr lvl="0" algn="ctr">
              <a:spcBef>
                <a:spcPct val="0"/>
              </a:spcBef>
              <a:defRPr/>
            </a:pPr>
            <a:r>
              <a:rPr lang="en-US" sz="4000" dirty="0" smtClean="0">
                <a:latin typeface="Times New Roman" pitchFamily="18" charset="0"/>
                <a:cs typeface="Times New Roman" pitchFamily="18" charset="0"/>
              </a:rPr>
              <a:t>general relationship for</a:t>
            </a:r>
          </a:p>
          <a:p>
            <a:pPr lvl="0" algn="ctr">
              <a:spcBef>
                <a:spcPct val="0"/>
              </a:spcBef>
              <a:defRPr/>
            </a:pPr>
            <a:r>
              <a:rPr lang="en-US" sz="4000" i="1" dirty="0" smtClean="0">
                <a:latin typeface="Times New Roman" pitchFamily="18" charset="0"/>
                <a:cs typeface="Times New Roman" pitchFamily="18" charset="0"/>
              </a:rPr>
              <a:t>linear systems</a:t>
            </a:r>
          </a:p>
          <a:p>
            <a:pPr lvl="0" algn="ctr">
              <a:spcBef>
                <a:spcPct val="0"/>
              </a:spcBef>
              <a:defRPr/>
            </a:pPr>
            <a:r>
              <a:rPr lang="en-US" sz="4000" dirty="0" smtClean="0">
                <a:latin typeface="Times New Roman" pitchFamily="18" charset="0"/>
                <a:cs typeface="Times New Roman" pitchFamily="18" charset="0"/>
              </a:rPr>
              <a:t>with translational invariance </a:t>
            </a:r>
          </a:p>
          <a:p>
            <a:pPr lvl="0" algn="ctr">
              <a:spcBef>
                <a:spcPct val="0"/>
              </a:spcBef>
              <a:defRPr/>
            </a:pPr>
            <a:endParaRPr lang="en-US" sz="4000" dirty="0" smtClean="0">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Convolution</a:t>
            </a:r>
            <a:endParaRPr lang="en-US" dirty="0">
              <a:latin typeface="Times New Roman" pitchFamily="18" charset="0"/>
              <a:cs typeface="Times New Roman" pitchFamily="18" charset="0"/>
            </a:endParaRPr>
          </a:p>
        </p:txBody>
      </p:sp>
      <p:sp>
        <p:nvSpPr>
          <p:cNvPr id="5" name="Title 1"/>
          <p:cNvSpPr txBox="1">
            <a:spLocks/>
          </p:cNvSpPr>
          <p:nvPr/>
        </p:nvSpPr>
        <p:spPr>
          <a:xfrm>
            <a:off x="0" y="1676400"/>
            <a:ext cx="9144000" cy="4724400"/>
          </a:xfrm>
          <a:prstGeom prst="rect">
            <a:avLst/>
          </a:prstGeom>
        </p:spPr>
        <p:txBody>
          <a:bodyPr vert="horz" lIns="91440" tIns="45720" rIns="91440" bIns="45720" rtlCol="0" anchor="ctr">
            <a:normAutofit/>
          </a:bodyPr>
          <a:lstStyle/>
          <a:p>
            <a:pPr lvl="0" algn="ctr">
              <a:spcBef>
                <a:spcPct val="0"/>
              </a:spcBef>
              <a:defRPr/>
            </a:pPr>
            <a:r>
              <a:rPr lang="en-US" sz="4000" dirty="0" smtClean="0">
                <a:latin typeface="Times New Roman" pitchFamily="18" charset="0"/>
                <a:cs typeface="Times New Roman" pitchFamily="18" charset="0"/>
              </a:rPr>
              <a:t>general relationship for</a:t>
            </a:r>
          </a:p>
          <a:p>
            <a:pPr lvl="0" algn="ctr">
              <a:spcBef>
                <a:spcPct val="0"/>
              </a:spcBef>
              <a:defRPr/>
            </a:pPr>
            <a:r>
              <a:rPr lang="en-US" sz="4000" i="1" dirty="0" smtClean="0">
                <a:latin typeface="Times New Roman" pitchFamily="18" charset="0"/>
                <a:cs typeface="Times New Roman" pitchFamily="18" charset="0"/>
              </a:rPr>
              <a:t>linear systems</a:t>
            </a:r>
          </a:p>
          <a:p>
            <a:pPr lvl="0" algn="ctr">
              <a:spcBef>
                <a:spcPct val="0"/>
              </a:spcBef>
              <a:defRPr/>
            </a:pPr>
            <a:r>
              <a:rPr lang="en-US" sz="4000" dirty="0" smtClean="0">
                <a:latin typeface="Times New Roman" pitchFamily="18" charset="0"/>
                <a:cs typeface="Times New Roman" pitchFamily="18" charset="0"/>
              </a:rPr>
              <a:t>with translational invariance </a:t>
            </a:r>
          </a:p>
          <a:p>
            <a:pPr lvl="0" algn="ctr">
              <a:spcBef>
                <a:spcPct val="0"/>
              </a:spcBef>
              <a:defRPr/>
            </a:pPr>
            <a:endParaRPr lang="en-US" sz="4000" dirty="0" smtClean="0">
              <a:latin typeface="Times New Roman" pitchFamily="18" charset="0"/>
              <a:ea typeface="+mj-ea"/>
              <a:cs typeface="Times New Roman" pitchFamily="18" charset="0"/>
            </a:endParaRPr>
          </a:p>
        </p:txBody>
      </p:sp>
      <p:sp>
        <p:nvSpPr>
          <p:cNvPr id="4" name="Oval 3"/>
          <p:cNvSpPr/>
          <p:nvPr/>
        </p:nvSpPr>
        <p:spPr>
          <a:xfrm>
            <a:off x="2819400" y="3352800"/>
            <a:ext cx="34290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4851400" y="4203700"/>
            <a:ext cx="1270000" cy="1447800"/>
          </a:xfrm>
          <a:custGeom>
            <a:avLst/>
            <a:gdLst>
              <a:gd name="connsiteX0" fmla="*/ 0 w 1270000"/>
              <a:gd name="connsiteY0" fmla="*/ 0 h 1447800"/>
              <a:gd name="connsiteX1" fmla="*/ 812800 w 1270000"/>
              <a:gd name="connsiteY1" fmla="*/ 546100 h 1447800"/>
              <a:gd name="connsiteX2" fmla="*/ 673100 w 1270000"/>
              <a:gd name="connsiteY2" fmla="*/ 711200 h 1447800"/>
              <a:gd name="connsiteX3" fmla="*/ 1270000 w 1270000"/>
              <a:gd name="connsiteY3" fmla="*/ 1447800 h 1447800"/>
            </a:gdLst>
            <a:ahLst/>
            <a:cxnLst>
              <a:cxn ang="0">
                <a:pos x="connsiteX0" y="connsiteY0"/>
              </a:cxn>
              <a:cxn ang="0">
                <a:pos x="connsiteX1" y="connsiteY1"/>
              </a:cxn>
              <a:cxn ang="0">
                <a:pos x="connsiteX2" y="connsiteY2"/>
              </a:cxn>
              <a:cxn ang="0">
                <a:pos x="connsiteX3" y="connsiteY3"/>
              </a:cxn>
            </a:cxnLst>
            <a:rect l="l" t="t" r="r" b="b"/>
            <a:pathLst>
              <a:path w="1270000" h="1447800">
                <a:moveTo>
                  <a:pt x="0" y="0"/>
                </a:moveTo>
                <a:cubicBezTo>
                  <a:pt x="350308" y="213783"/>
                  <a:pt x="700617" y="427567"/>
                  <a:pt x="812800" y="546100"/>
                </a:cubicBezTo>
                <a:cubicBezTo>
                  <a:pt x="924983" y="664633"/>
                  <a:pt x="596900" y="560917"/>
                  <a:pt x="673100" y="711200"/>
                </a:cubicBezTo>
                <a:cubicBezTo>
                  <a:pt x="749300" y="861483"/>
                  <a:pt x="1009650" y="1154641"/>
                  <a:pt x="1270000" y="144780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itle 1"/>
          <p:cNvSpPr txBox="1">
            <a:spLocks/>
          </p:cNvSpPr>
          <p:nvPr/>
        </p:nvSpPr>
        <p:spPr>
          <a:xfrm>
            <a:off x="5143500" y="5029200"/>
            <a:ext cx="3886200" cy="1600200"/>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model </a:t>
            </a:r>
            <a:r>
              <a:rPr kumimoji="0" lang="en-US" sz="4400" b="0" i="1" u="none" strike="noStrike" kern="120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m(t)</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smtClean="0">
                <a:solidFill>
                  <a:srgbClr val="FF0000"/>
                </a:solidFill>
                <a:latin typeface="Times New Roman" pitchFamily="18" charset="0"/>
                <a:ea typeface="+mj-ea"/>
                <a:cs typeface="Times New Roman" pitchFamily="18" charset="0"/>
              </a:rPr>
              <a:t>and</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smtClean="0">
                <a:solidFill>
                  <a:srgbClr val="FF0000"/>
                </a:solidFill>
                <a:latin typeface="Times New Roman" pitchFamily="18" charset="0"/>
                <a:ea typeface="+mj-ea"/>
                <a:cs typeface="Times New Roman" pitchFamily="18" charset="0"/>
              </a:rPr>
              <a:t>data </a:t>
            </a:r>
            <a:r>
              <a:rPr lang="en-US" sz="4400" i="1" noProof="0" dirty="0" smtClean="0">
                <a:solidFill>
                  <a:srgbClr val="FF0000"/>
                </a:solidFill>
                <a:latin typeface="Cambria Math" pitchFamily="18" charset="0"/>
                <a:ea typeface="Cambria Math" pitchFamily="18" charset="0"/>
                <a:cs typeface="Times New Roman" pitchFamily="18" charset="0"/>
              </a:rPr>
              <a:t>d(t)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dirty="0" smtClean="0">
                <a:ln>
                  <a:noFill/>
                </a:ln>
                <a:solidFill>
                  <a:srgbClr val="FF0000"/>
                </a:solidFill>
                <a:effectLst/>
                <a:uLnTx/>
                <a:uFillTx/>
                <a:latin typeface="Times New Roman" pitchFamily="18" charset="0"/>
                <a:ea typeface="+mj-ea"/>
                <a:cs typeface="Times New Roman" pitchFamily="18" charset="0"/>
              </a:rPr>
              <a:t>related</a:t>
            </a:r>
            <a:r>
              <a:rPr kumimoji="0" lang="en-US" sz="4400" b="0" i="0" u="none" strike="noStrike" kern="1200" cap="none" spc="0" normalizeH="0" dirty="0" smtClean="0">
                <a:ln>
                  <a:noFill/>
                </a:ln>
                <a:solidFill>
                  <a:srgbClr val="FF0000"/>
                </a:solidFill>
                <a:effectLst/>
                <a:uLnTx/>
                <a:uFillTx/>
                <a:latin typeface="Times New Roman" pitchFamily="18" charset="0"/>
                <a:ea typeface="+mj-ea"/>
                <a:cs typeface="Times New Roman" pitchFamily="18" charset="0"/>
              </a:rPr>
              <a:t> by linear operator</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Convolution</a:t>
            </a:r>
            <a:endParaRPr lang="en-US" dirty="0">
              <a:latin typeface="Times New Roman" pitchFamily="18" charset="0"/>
              <a:cs typeface="Times New Roman" pitchFamily="18" charset="0"/>
            </a:endParaRPr>
          </a:p>
        </p:txBody>
      </p:sp>
      <p:sp>
        <p:nvSpPr>
          <p:cNvPr id="5" name="Title 1"/>
          <p:cNvSpPr txBox="1">
            <a:spLocks/>
          </p:cNvSpPr>
          <p:nvPr/>
        </p:nvSpPr>
        <p:spPr>
          <a:xfrm>
            <a:off x="0" y="1676400"/>
            <a:ext cx="9144000" cy="4724400"/>
          </a:xfrm>
          <a:prstGeom prst="rect">
            <a:avLst/>
          </a:prstGeom>
        </p:spPr>
        <p:txBody>
          <a:bodyPr vert="horz" lIns="91440" tIns="45720" rIns="91440" bIns="45720" rtlCol="0" anchor="ctr">
            <a:normAutofit/>
          </a:bodyPr>
          <a:lstStyle/>
          <a:p>
            <a:pPr lvl="0" algn="ctr">
              <a:spcBef>
                <a:spcPct val="0"/>
              </a:spcBef>
              <a:defRPr/>
            </a:pPr>
            <a:r>
              <a:rPr lang="en-US" sz="4000" dirty="0" smtClean="0">
                <a:latin typeface="Times New Roman" pitchFamily="18" charset="0"/>
                <a:cs typeface="Times New Roman" pitchFamily="18" charset="0"/>
              </a:rPr>
              <a:t>general relationship for</a:t>
            </a:r>
          </a:p>
          <a:p>
            <a:pPr lvl="0" algn="ctr">
              <a:spcBef>
                <a:spcPct val="0"/>
              </a:spcBef>
              <a:defRPr/>
            </a:pPr>
            <a:r>
              <a:rPr lang="en-US" sz="4000" i="1" dirty="0" smtClean="0">
                <a:latin typeface="Times New Roman" pitchFamily="18" charset="0"/>
                <a:cs typeface="Times New Roman" pitchFamily="18" charset="0"/>
              </a:rPr>
              <a:t>linear systems</a:t>
            </a:r>
          </a:p>
          <a:p>
            <a:pPr lvl="0" algn="ctr">
              <a:spcBef>
                <a:spcPct val="0"/>
              </a:spcBef>
              <a:defRPr/>
            </a:pPr>
            <a:r>
              <a:rPr lang="en-US" sz="4000" dirty="0" smtClean="0">
                <a:latin typeface="Times New Roman" pitchFamily="18" charset="0"/>
                <a:cs typeface="Times New Roman" pitchFamily="18" charset="0"/>
              </a:rPr>
              <a:t>with translational invariance </a:t>
            </a:r>
          </a:p>
          <a:p>
            <a:pPr lvl="0" algn="ctr">
              <a:spcBef>
                <a:spcPct val="0"/>
              </a:spcBef>
              <a:defRPr/>
            </a:pPr>
            <a:endParaRPr lang="en-US" sz="4000" dirty="0" smtClean="0">
              <a:latin typeface="Times New Roman" pitchFamily="18" charset="0"/>
              <a:ea typeface="+mj-ea"/>
              <a:cs typeface="Times New Roman" pitchFamily="18" charset="0"/>
            </a:endParaRPr>
          </a:p>
        </p:txBody>
      </p:sp>
      <p:sp>
        <p:nvSpPr>
          <p:cNvPr id="4" name="Oval 3"/>
          <p:cNvSpPr/>
          <p:nvPr/>
        </p:nvSpPr>
        <p:spPr>
          <a:xfrm>
            <a:off x="2590800" y="3962400"/>
            <a:ext cx="49530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5257800" y="4800600"/>
            <a:ext cx="609600" cy="838200"/>
          </a:xfrm>
          <a:custGeom>
            <a:avLst/>
            <a:gdLst>
              <a:gd name="connsiteX0" fmla="*/ 0 w 1270000"/>
              <a:gd name="connsiteY0" fmla="*/ 0 h 1447800"/>
              <a:gd name="connsiteX1" fmla="*/ 812800 w 1270000"/>
              <a:gd name="connsiteY1" fmla="*/ 546100 h 1447800"/>
              <a:gd name="connsiteX2" fmla="*/ 673100 w 1270000"/>
              <a:gd name="connsiteY2" fmla="*/ 711200 h 1447800"/>
              <a:gd name="connsiteX3" fmla="*/ 1270000 w 1270000"/>
              <a:gd name="connsiteY3" fmla="*/ 1447800 h 1447800"/>
            </a:gdLst>
            <a:ahLst/>
            <a:cxnLst>
              <a:cxn ang="0">
                <a:pos x="connsiteX0" y="connsiteY0"/>
              </a:cxn>
              <a:cxn ang="0">
                <a:pos x="connsiteX1" y="connsiteY1"/>
              </a:cxn>
              <a:cxn ang="0">
                <a:pos x="connsiteX2" y="connsiteY2"/>
              </a:cxn>
              <a:cxn ang="0">
                <a:pos x="connsiteX3" y="connsiteY3"/>
              </a:cxn>
            </a:cxnLst>
            <a:rect l="l" t="t" r="r" b="b"/>
            <a:pathLst>
              <a:path w="1270000" h="1447800">
                <a:moveTo>
                  <a:pt x="0" y="0"/>
                </a:moveTo>
                <a:cubicBezTo>
                  <a:pt x="350308" y="213783"/>
                  <a:pt x="700617" y="427567"/>
                  <a:pt x="812800" y="546100"/>
                </a:cubicBezTo>
                <a:cubicBezTo>
                  <a:pt x="924983" y="664633"/>
                  <a:pt x="596900" y="560917"/>
                  <a:pt x="673100" y="711200"/>
                </a:cubicBezTo>
                <a:cubicBezTo>
                  <a:pt x="749300" y="861483"/>
                  <a:pt x="1009650" y="1154641"/>
                  <a:pt x="1270000" y="144780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itle 1"/>
          <p:cNvSpPr txBox="1">
            <a:spLocks/>
          </p:cNvSpPr>
          <p:nvPr/>
        </p:nvSpPr>
        <p:spPr>
          <a:xfrm>
            <a:off x="5791200" y="5334000"/>
            <a:ext cx="3124200" cy="914400"/>
          </a:xfrm>
          <a:prstGeom prst="rect">
            <a:avLst/>
          </a:prstGeom>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0000"/>
                </a:solidFill>
                <a:latin typeface="Times New Roman" pitchFamily="18" charset="0"/>
                <a:ea typeface="+mj-ea"/>
                <a:cs typeface="Times New Roman" pitchFamily="18" charset="0"/>
              </a:rPr>
              <a:t>only relative time matters</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1143000"/>
          </a:xfrm>
        </p:spPr>
        <p:txBody>
          <a:bodyPr>
            <a:normAutofit fontScale="90000"/>
          </a:bodyPr>
          <a:lstStyle/>
          <a:p>
            <a:r>
              <a:rPr lang="en-US" dirty="0" smtClean="0">
                <a:latin typeface="Times New Roman" pitchFamily="18" charset="0"/>
                <a:cs typeface="Times New Roman" pitchFamily="18" charset="0"/>
              </a:rPr>
              <a:t>underlying principle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linear superposition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a:grpSpLocks noChangeAspect="1"/>
          </p:cNvGrpSpPr>
          <p:nvPr/>
        </p:nvGrpSpPr>
        <p:grpSpPr>
          <a:xfrm>
            <a:off x="1676400" y="86380"/>
            <a:ext cx="5715000" cy="6428070"/>
            <a:chOff x="2133600" y="1490990"/>
            <a:chExt cx="2857500" cy="3214035"/>
          </a:xfrm>
        </p:grpSpPr>
        <p:grpSp>
          <p:nvGrpSpPr>
            <p:cNvPr id="2" name="Group 17"/>
            <p:cNvGrpSpPr/>
            <p:nvPr/>
          </p:nvGrpSpPr>
          <p:grpSpPr>
            <a:xfrm>
              <a:off x="2133600" y="1905000"/>
              <a:ext cx="2828917" cy="2800025"/>
              <a:chOff x="914400" y="1905000"/>
              <a:chExt cx="2828917" cy="2800025"/>
            </a:xfrm>
          </p:grpSpPr>
          <p:grpSp>
            <p:nvGrpSpPr>
              <p:cNvPr id="3" name="Group 15"/>
              <p:cNvGrpSpPr/>
              <p:nvPr/>
            </p:nvGrpSpPr>
            <p:grpSpPr>
              <a:xfrm>
                <a:off x="914402" y="3429000"/>
                <a:ext cx="2828915" cy="1276025"/>
                <a:chOff x="661996" y="3200400"/>
                <a:chExt cx="2828915" cy="1276025"/>
              </a:xfrm>
            </p:grpSpPr>
            <p:cxnSp>
              <p:nvCxnSpPr>
                <p:cNvPr id="137" name="Straight Arrow Connector 136"/>
                <p:cNvCxnSpPr/>
                <p:nvPr/>
              </p:nvCxnSpPr>
              <p:spPr>
                <a:xfrm rot="5400000">
                  <a:off x="494506" y="3695700"/>
                  <a:ext cx="991394" cy="79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rot="10800000" flipV="1">
                  <a:off x="976311" y="4191000"/>
                  <a:ext cx="2514600" cy="79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1181100" y="4229100"/>
                  <a:ext cx="76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Freeform 143"/>
                <p:cNvSpPr/>
                <p:nvPr/>
              </p:nvSpPr>
              <p:spPr>
                <a:xfrm>
                  <a:off x="1219200" y="3364882"/>
                  <a:ext cx="1625600" cy="823297"/>
                </a:xfrm>
                <a:custGeom>
                  <a:avLst/>
                  <a:gdLst>
                    <a:gd name="connsiteX0" fmla="*/ 0 w 1625600"/>
                    <a:gd name="connsiteY0" fmla="*/ 323615 h 323615"/>
                    <a:gd name="connsiteX1" fmla="*/ 316089 w 1625600"/>
                    <a:gd name="connsiteY1" fmla="*/ 210726 h 323615"/>
                    <a:gd name="connsiteX2" fmla="*/ 587022 w 1625600"/>
                    <a:gd name="connsiteY2" fmla="*/ 7526 h 323615"/>
                    <a:gd name="connsiteX3" fmla="*/ 948267 w 1625600"/>
                    <a:gd name="connsiteY3" fmla="*/ 165570 h 323615"/>
                    <a:gd name="connsiteX4" fmla="*/ 1625600 w 1625600"/>
                    <a:gd name="connsiteY4" fmla="*/ 267170 h 323615"/>
                    <a:gd name="connsiteX0" fmla="*/ 0 w 1625600"/>
                    <a:gd name="connsiteY0" fmla="*/ 318013 h 318013"/>
                    <a:gd name="connsiteX1" fmla="*/ 225778 w 1625600"/>
                    <a:gd name="connsiteY1" fmla="*/ 171511 h 318013"/>
                    <a:gd name="connsiteX2" fmla="*/ 587022 w 1625600"/>
                    <a:gd name="connsiteY2" fmla="*/ 1924 h 318013"/>
                    <a:gd name="connsiteX3" fmla="*/ 948267 w 1625600"/>
                    <a:gd name="connsiteY3" fmla="*/ 159968 h 318013"/>
                    <a:gd name="connsiteX4" fmla="*/ 1625600 w 1625600"/>
                    <a:gd name="connsiteY4" fmla="*/ 261568 h 318013"/>
                    <a:gd name="connsiteX0" fmla="*/ 0 w 1625600"/>
                    <a:gd name="connsiteY0" fmla="*/ 318013 h 318013"/>
                    <a:gd name="connsiteX1" fmla="*/ 301978 w 1625600"/>
                    <a:gd name="connsiteY1" fmla="*/ 171511 h 318013"/>
                    <a:gd name="connsiteX2" fmla="*/ 587022 w 1625600"/>
                    <a:gd name="connsiteY2" fmla="*/ 1924 h 318013"/>
                    <a:gd name="connsiteX3" fmla="*/ 948267 w 1625600"/>
                    <a:gd name="connsiteY3" fmla="*/ 159968 h 318013"/>
                    <a:gd name="connsiteX4" fmla="*/ 1625600 w 1625600"/>
                    <a:gd name="connsiteY4" fmla="*/ 261568 h 318013"/>
                    <a:gd name="connsiteX0" fmla="*/ 0 w 1625600"/>
                    <a:gd name="connsiteY0" fmla="*/ 318013 h 318013"/>
                    <a:gd name="connsiteX1" fmla="*/ 161925 w 1625600"/>
                    <a:gd name="connsiteY1" fmla="*/ 250843 h 318013"/>
                    <a:gd name="connsiteX2" fmla="*/ 301978 w 1625600"/>
                    <a:gd name="connsiteY2" fmla="*/ 171511 h 318013"/>
                    <a:gd name="connsiteX3" fmla="*/ 587022 w 1625600"/>
                    <a:gd name="connsiteY3" fmla="*/ 1924 h 318013"/>
                    <a:gd name="connsiteX4" fmla="*/ 948267 w 1625600"/>
                    <a:gd name="connsiteY4" fmla="*/ 159968 h 318013"/>
                    <a:gd name="connsiteX5" fmla="*/ 1625600 w 1625600"/>
                    <a:gd name="connsiteY5" fmla="*/ 261568 h 318013"/>
                    <a:gd name="connsiteX0" fmla="*/ 0 w 1625600"/>
                    <a:gd name="connsiteY0" fmla="*/ 318013 h 318013"/>
                    <a:gd name="connsiteX1" fmla="*/ 152400 w 1625600"/>
                    <a:gd name="connsiteY1" fmla="*/ 289587 h 318013"/>
                    <a:gd name="connsiteX2" fmla="*/ 301978 w 1625600"/>
                    <a:gd name="connsiteY2" fmla="*/ 171511 h 318013"/>
                    <a:gd name="connsiteX3" fmla="*/ 587022 w 1625600"/>
                    <a:gd name="connsiteY3" fmla="*/ 1924 h 318013"/>
                    <a:gd name="connsiteX4" fmla="*/ 948267 w 1625600"/>
                    <a:gd name="connsiteY4" fmla="*/ 159968 h 318013"/>
                    <a:gd name="connsiteX5" fmla="*/ 1625600 w 1625600"/>
                    <a:gd name="connsiteY5" fmla="*/ 261568 h 318013"/>
                    <a:gd name="connsiteX0" fmla="*/ 0 w 1625600"/>
                    <a:gd name="connsiteY0" fmla="*/ 318013 h 318013"/>
                    <a:gd name="connsiteX1" fmla="*/ 195263 w 1625600"/>
                    <a:gd name="connsiteY1" fmla="*/ 271138 h 318013"/>
                    <a:gd name="connsiteX2" fmla="*/ 301978 w 1625600"/>
                    <a:gd name="connsiteY2" fmla="*/ 171511 h 318013"/>
                    <a:gd name="connsiteX3" fmla="*/ 587022 w 1625600"/>
                    <a:gd name="connsiteY3" fmla="*/ 1924 h 318013"/>
                    <a:gd name="connsiteX4" fmla="*/ 948267 w 1625600"/>
                    <a:gd name="connsiteY4" fmla="*/ 159968 h 318013"/>
                    <a:gd name="connsiteX5" fmla="*/ 1625600 w 1625600"/>
                    <a:gd name="connsiteY5" fmla="*/ 261568 h 318013"/>
                    <a:gd name="connsiteX0" fmla="*/ 0 w 1625600"/>
                    <a:gd name="connsiteY0" fmla="*/ 318935 h 318935"/>
                    <a:gd name="connsiteX1" fmla="*/ 195263 w 1625600"/>
                    <a:gd name="connsiteY1" fmla="*/ 272060 h 318935"/>
                    <a:gd name="connsiteX2" fmla="*/ 335316 w 1625600"/>
                    <a:gd name="connsiteY2" fmla="*/ 177968 h 318935"/>
                    <a:gd name="connsiteX3" fmla="*/ 587022 w 1625600"/>
                    <a:gd name="connsiteY3" fmla="*/ 2846 h 318935"/>
                    <a:gd name="connsiteX4" fmla="*/ 948267 w 1625600"/>
                    <a:gd name="connsiteY4" fmla="*/ 160890 h 318935"/>
                    <a:gd name="connsiteX5" fmla="*/ 1625600 w 1625600"/>
                    <a:gd name="connsiteY5" fmla="*/ 262490 h 31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5600" h="318935">
                      <a:moveTo>
                        <a:pt x="0" y="318935"/>
                      </a:moveTo>
                      <a:cubicBezTo>
                        <a:pt x="26988" y="307740"/>
                        <a:pt x="139377" y="295554"/>
                        <a:pt x="195263" y="272060"/>
                      </a:cubicBezTo>
                      <a:cubicBezTo>
                        <a:pt x="251149" y="248566"/>
                        <a:pt x="270023" y="222837"/>
                        <a:pt x="335316" y="177968"/>
                      </a:cubicBezTo>
                      <a:cubicBezTo>
                        <a:pt x="400609" y="133099"/>
                        <a:pt x="484864" y="5692"/>
                        <a:pt x="587022" y="2846"/>
                      </a:cubicBezTo>
                      <a:cubicBezTo>
                        <a:pt x="689180" y="0"/>
                        <a:pt x="775171" y="117616"/>
                        <a:pt x="948267" y="160890"/>
                      </a:cubicBezTo>
                      <a:cubicBezTo>
                        <a:pt x="1121363" y="204164"/>
                        <a:pt x="1625600" y="262490"/>
                        <a:pt x="1625600" y="26249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45" name="TextBox 144"/>
                <p:cNvSpPr txBox="1"/>
                <p:nvPr/>
              </p:nvSpPr>
              <p:spPr>
                <a:xfrm>
                  <a:off x="1524000" y="4191000"/>
                  <a:ext cx="1804994" cy="261610"/>
                </a:xfrm>
                <a:prstGeom prst="rect">
                  <a:avLst/>
                </a:prstGeom>
                <a:noFill/>
              </p:spPr>
              <p:txBody>
                <a:bodyPr wrap="square" rtlCol="0">
                  <a:spAutoFit/>
                </a:bodyPr>
                <a:lstStyle/>
                <a:p>
                  <a:r>
                    <a:rPr lang="en-US" sz="2800" dirty="0" smtClean="0">
                      <a:latin typeface="Times New Roman" pitchFamily="18" charset="0"/>
                      <a:cs typeface="Times New Roman" pitchFamily="18" charset="0"/>
                    </a:rPr>
                    <a:t>time , </a:t>
                  </a:r>
                  <a:r>
                    <a:rPr lang="en-US" sz="2800" i="1" dirty="0" smtClean="0">
                      <a:latin typeface="Times New Roman" pitchFamily="18" charset="0"/>
                      <a:cs typeface="Times New Roman" pitchFamily="18" charset="0"/>
                    </a:rPr>
                    <a:t>t</a:t>
                  </a:r>
                  <a:r>
                    <a:rPr lang="en-US" sz="2800" dirty="0" smtClean="0">
                      <a:latin typeface="Times New Roman" pitchFamily="18" charset="0"/>
                      <a:cs typeface="Times New Roman" pitchFamily="18" charset="0"/>
                    </a:rPr>
                    <a:t>, after impulse</a:t>
                  </a:r>
                  <a:endParaRPr lang="en-US" sz="2800" baseline="-25000" dirty="0">
                    <a:latin typeface="Times New Roman" pitchFamily="18" charset="0"/>
                    <a:cs typeface="Times New Roman" pitchFamily="18" charset="0"/>
                  </a:endParaRPr>
                </a:p>
              </p:txBody>
            </p:sp>
            <p:sp>
              <p:nvSpPr>
                <p:cNvPr id="146" name="TextBox 145"/>
                <p:cNvSpPr txBox="1"/>
                <p:nvPr/>
              </p:nvSpPr>
              <p:spPr>
                <a:xfrm rot="16200000">
                  <a:off x="354651" y="3583944"/>
                  <a:ext cx="876300" cy="261610"/>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d(t)= g</a:t>
                  </a:r>
                  <a:r>
                    <a:rPr lang="en-US" sz="2800" i="1" dirty="0" smtClean="0">
                      <a:latin typeface="Times New Roman" pitchFamily="18" charset="0"/>
                      <a:cs typeface="Times New Roman" pitchFamily="18" charset="0"/>
                    </a:rPr>
                    <a:t>(t)</a:t>
                  </a:r>
                  <a:endParaRPr lang="en-US" sz="2800" i="1" baseline="-25000" dirty="0">
                    <a:latin typeface="Times New Roman" pitchFamily="18" charset="0"/>
                    <a:cs typeface="Times New Roman" pitchFamily="18" charset="0"/>
                  </a:endParaRPr>
                </a:p>
              </p:txBody>
            </p:sp>
            <p:sp>
              <p:nvSpPr>
                <p:cNvPr id="149" name="TextBox 148"/>
                <p:cNvSpPr txBox="1"/>
                <p:nvPr/>
              </p:nvSpPr>
              <p:spPr>
                <a:xfrm>
                  <a:off x="1085860" y="4214815"/>
                  <a:ext cx="304800" cy="261610"/>
                </a:xfrm>
                <a:prstGeom prst="rect">
                  <a:avLst/>
                </a:prstGeom>
                <a:noFill/>
              </p:spPr>
              <p:txBody>
                <a:bodyPr wrap="square" rtlCol="0">
                  <a:spAutoFit/>
                </a:bodyPr>
                <a:lstStyle/>
                <a:p>
                  <a:r>
                    <a:rPr lang="en-US" sz="2800" dirty="0" smtClean="0">
                      <a:latin typeface="Times New Roman" pitchFamily="18" charset="0"/>
                      <a:cs typeface="Times New Roman" pitchFamily="18" charset="0"/>
                    </a:rPr>
                    <a:t>0</a:t>
                  </a:r>
                  <a:endParaRPr lang="en-US" sz="2800" baseline="-25000" dirty="0">
                    <a:latin typeface="Times New Roman" pitchFamily="18" charset="0"/>
                    <a:cs typeface="Times New Roman" pitchFamily="18" charset="0"/>
                  </a:endParaRPr>
                </a:p>
              </p:txBody>
            </p:sp>
          </p:grpSp>
          <p:grpSp>
            <p:nvGrpSpPr>
              <p:cNvPr id="4" name="Group 16"/>
              <p:cNvGrpSpPr/>
              <p:nvPr/>
            </p:nvGrpSpPr>
            <p:grpSpPr>
              <a:xfrm>
                <a:off x="914400" y="1905000"/>
                <a:ext cx="2828917" cy="1276025"/>
                <a:chOff x="676283" y="4499786"/>
                <a:chExt cx="2828917" cy="1276025"/>
              </a:xfrm>
            </p:grpSpPr>
            <p:cxnSp>
              <p:nvCxnSpPr>
                <p:cNvPr id="158" name="Straight Arrow Connector 157"/>
                <p:cNvCxnSpPr/>
                <p:nvPr/>
              </p:nvCxnSpPr>
              <p:spPr>
                <a:xfrm rot="5400000">
                  <a:off x="508795" y="4995086"/>
                  <a:ext cx="991394" cy="79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10800000" flipV="1">
                  <a:off x="990600" y="5490386"/>
                  <a:ext cx="2514600" cy="79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rot="16200000" flipH="1">
                  <a:off x="774295" y="5107392"/>
                  <a:ext cx="918386"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1538289" y="5490386"/>
                  <a:ext cx="1843094" cy="261610"/>
                </a:xfrm>
                <a:prstGeom prst="rect">
                  <a:avLst/>
                </a:prstGeom>
                <a:noFill/>
              </p:spPr>
              <p:txBody>
                <a:bodyPr wrap="square" rtlCol="0">
                  <a:spAutoFit/>
                </a:bodyPr>
                <a:lstStyle/>
                <a:p>
                  <a:r>
                    <a:rPr lang="en-US" sz="2800" dirty="0" smtClean="0">
                      <a:latin typeface="Times New Roman" pitchFamily="18" charset="0"/>
                      <a:cs typeface="Times New Roman" pitchFamily="18" charset="0"/>
                    </a:rPr>
                    <a:t>time , </a:t>
                  </a:r>
                  <a:r>
                    <a:rPr lang="en-US" sz="2800" i="1" dirty="0" smtClean="0">
                      <a:latin typeface="Times New Roman" pitchFamily="18" charset="0"/>
                      <a:cs typeface="Times New Roman" pitchFamily="18" charset="0"/>
                    </a:rPr>
                    <a:t>t</a:t>
                  </a:r>
                  <a:r>
                    <a:rPr lang="en-US" sz="2800" dirty="0" smtClean="0">
                      <a:latin typeface="Times New Roman" pitchFamily="18" charset="0"/>
                      <a:cs typeface="Times New Roman" pitchFamily="18" charset="0"/>
                    </a:rPr>
                    <a:t>, after impulse</a:t>
                  </a:r>
                  <a:endParaRPr lang="en-US" sz="2800" baseline="-25000" dirty="0">
                    <a:latin typeface="Times New Roman" pitchFamily="18" charset="0"/>
                    <a:cs typeface="Times New Roman" pitchFamily="18" charset="0"/>
                  </a:endParaRPr>
                </a:p>
              </p:txBody>
            </p:sp>
            <p:sp>
              <p:nvSpPr>
                <p:cNvPr id="163" name="TextBox 162"/>
                <p:cNvSpPr txBox="1"/>
                <p:nvPr/>
              </p:nvSpPr>
              <p:spPr>
                <a:xfrm rot="16200000">
                  <a:off x="349888" y="4864281"/>
                  <a:ext cx="914400" cy="261610"/>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m(t)=</a:t>
                  </a:r>
                  <a:r>
                    <a:rPr lang="el-GR" sz="2800" i="1" dirty="0" smtClean="0">
                      <a:latin typeface="Cambria Math"/>
                      <a:ea typeface="Cambria Math"/>
                      <a:cs typeface="Times New Roman" pitchFamily="18" charset="0"/>
                    </a:rPr>
                    <a:t>δ</a:t>
                  </a:r>
                  <a:r>
                    <a:rPr lang="en-US" sz="2800" i="1" dirty="0" smtClean="0">
                      <a:latin typeface="Cambria Math"/>
                      <a:ea typeface="Cambria Math"/>
                      <a:cs typeface="Times New Roman" pitchFamily="18" charset="0"/>
                    </a:rPr>
                    <a:t>(t)</a:t>
                  </a:r>
                  <a:endParaRPr lang="en-US" sz="2800" i="1" baseline="-25000" dirty="0">
                    <a:latin typeface="Cambria Math" pitchFamily="18" charset="0"/>
                    <a:ea typeface="Cambria Math" pitchFamily="18" charset="0"/>
                    <a:cs typeface="Times New Roman" pitchFamily="18" charset="0"/>
                  </a:endParaRPr>
                </a:p>
              </p:txBody>
            </p:sp>
            <p:sp>
              <p:nvSpPr>
                <p:cNvPr id="164" name="TextBox 163"/>
                <p:cNvSpPr txBox="1"/>
                <p:nvPr/>
              </p:nvSpPr>
              <p:spPr>
                <a:xfrm>
                  <a:off x="1100149" y="5514201"/>
                  <a:ext cx="304800" cy="261610"/>
                </a:xfrm>
                <a:prstGeom prst="rect">
                  <a:avLst/>
                </a:prstGeom>
                <a:noFill/>
              </p:spPr>
              <p:txBody>
                <a:bodyPr wrap="square" rtlCol="0">
                  <a:spAutoFit/>
                </a:bodyPr>
                <a:lstStyle/>
                <a:p>
                  <a:r>
                    <a:rPr lang="en-US" sz="2800" dirty="0" smtClean="0">
                      <a:latin typeface="Times New Roman" pitchFamily="18" charset="0"/>
                      <a:cs typeface="Times New Roman" pitchFamily="18" charset="0"/>
                    </a:rPr>
                    <a:t>0</a:t>
                  </a:r>
                  <a:endParaRPr lang="en-US" sz="2800" baseline="-25000" dirty="0">
                    <a:latin typeface="Times New Roman" pitchFamily="18" charset="0"/>
                    <a:cs typeface="Times New Roman" pitchFamily="18" charset="0"/>
                  </a:endParaRPr>
                </a:p>
              </p:txBody>
            </p:sp>
          </p:grpSp>
        </p:grpSp>
        <p:sp>
          <p:nvSpPr>
            <p:cNvPr id="19" name="TextBox 18"/>
            <p:cNvSpPr txBox="1"/>
            <p:nvPr/>
          </p:nvSpPr>
          <p:spPr>
            <a:xfrm>
              <a:off x="2362200" y="1490990"/>
              <a:ext cx="2628900" cy="261610"/>
            </a:xfrm>
            <a:prstGeom prst="rect">
              <a:avLst/>
            </a:prstGeom>
            <a:noFill/>
          </p:spPr>
          <p:txBody>
            <a:bodyPr wrap="square" rtlCol="0">
              <a:spAutoFit/>
            </a:bodyPr>
            <a:lstStyle/>
            <a:p>
              <a:r>
                <a:rPr lang="en-US" sz="2800" dirty="0" smtClean="0">
                  <a:latin typeface="Times New Roman" pitchFamily="18" charset="0"/>
                  <a:cs typeface="Times New Roman" pitchFamily="18" charset="0"/>
                </a:rPr>
                <a:t>If the input of a spike </a:t>
              </a:r>
              <a:r>
                <a:rPr lang="en-US" sz="2800" i="1" dirty="0" smtClean="0">
                  <a:latin typeface="Times New Roman" pitchFamily="18" charset="0"/>
                  <a:cs typeface="Times New Roman" pitchFamily="18" charset="0"/>
                </a:rPr>
                <a:t>m(t)=</a:t>
              </a:r>
              <a:r>
                <a:rPr lang="el-GR" sz="2800" i="1" dirty="0" smtClean="0">
                  <a:latin typeface="Cambria Math"/>
                  <a:ea typeface="Cambria Math"/>
                  <a:cs typeface="Times New Roman" pitchFamily="18" charset="0"/>
                </a:rPr>
                <a:t>δ</a:t>
              </a:r>
              <a:r>
                <a:rPr lang="en-US" sz="2800" i="1" dirty="0" smtClean="0">
                  <a:latin typeface="Times New Roman" pitchFamily="18" charset="0"/>
                  <a:cs typeface="Times New Roman" pitchFamily="18" charset="0"/>
                </a:rPr>
                <a:t>(t)</a:t>
              </a:r>
              <a:endParaRPr lang="en-US" sz="2800" i="1" baseline="-25000" dirty="0">
                <a:latin typeface="Times New Roman" pitchFamily="18" charset="0"/>
                <a:cs typeface="Times New Roman" pitchFamily="18" charset="0"/>
              </a:endParaRPr>
            </a:p>
          </p:txBody>
        </p:sp>
        <p:sp>
          <p:nvSpPr>
            <p:cNvPr id="21" name="Freeform 20"/>
            <p:cNvSpPr/>
            <p:nvPr/>
          </p:nvSpPr>
          <p:spPr>
            <a:xfrm>
              <a:off x="2812869" y="2116183"/>
              <a:ext cx="862148" cy="259080"/>
            </a:xfrm>
            <a:custGeom>
              <a:avLst/>
              <a:gdLst>
                <a:gd name="connsiteX0" fmla="*/ 0 w 862148"/>
                <a:gd name="connsiteY0" fmla="*/ 117566 h 259080"/>
                <a:gd name="connsiteX1" fmla="*/ 300445 w 862148"/>
                <a:gd name="connsiteY1" fmla="*/ 65314 h 259080"/>
                <a:gd name="connsiteX2" fmla="*/ 313508 w 862148"/>
                <a:gd name="connsiteY2" fmla="*/ 248194 h 259080"/>
                <a:gd name="connsiteX3" fmla="*/ 862148 w 862148"/>
                <a:gd name="connsiteY3" fmla="*/ 0 h 259080"/>
              </a:gdLst>
              <a:ahLst/>
              <a:cxnLst>
                <a:cxn ang="0">
                  <a:pos x="connsiteX0" y="connsiteY0"/>
                </a:cxn>
                <a:cxn ang="0">
                  <a:pos x="connsiteX1" y="connsiteY1"/>
                </a:cxn>
                <a:cxn ang="0">
                  <a:pos x="connsiteX2" y="connsiteY2"/>
                </a:cxn>
                <a:cxn ang="0">
                  <a:pos x="connsiteX3" y="connsiteY3"/>
                </a:cxn>
              </a:cxnLst>
              <a:rect l="l" t="t" r="r" b="b"/>
              <a:pathLst>
                <a:path w="862148" h="259080">
                  <a:moveTo>
                    <a:pt x="0" y="117566"/>
                  </a:moveTo>
                  <a:cubicBezTo>
                    <a:pt x="124097" y="80554"/>
                    <a:pt x="248194" y="43543"/>
                    <a:pt x="300445" y="65314"/>
                  </a:cubicBezTo>
                  <a:cubicBezTo>
                    <a:pt x="352696" y="87085"/>
                    <a:pt x="219891" y="259080"/>
                    <a:pt x="313508" y="248194"/>
                  </a:cubicBezTo>
                  <a:cubicBezTo>
                    <a:pt x="407125" y="237308"/>
                    <a:pt x="634636" y="118654"/>
                    <a:pt x="862148" y="0"/>
                  </a:cubicBezTo>
                </a:path>
              </a:pathLst>
            </a:custGeom>
            <a:noFill/>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2" name="TextBox 21"/>
            <p:cNvSpPr txBox="1"/>
            <p:nvPr/>
          </p:nvSpPr>
          <p:spPr>
            <a:xfrm>
              <a:off x="3644537" y="1957253"/>
              <a:ext cx="533400" cy="261610"/>
            </a:xfrm>
            <a:prstGeom prst="rect">
              <a:avLst/>
            </a:prstGeom>
            <a:noFill/>
          </p:spPr>
          <p:txBody>
            <a:bodyPr wrap="square" rtlCol="0">
              <a:spAutoFit/>
            </a:bodyPr>
            <a:lstStyle/>
            <a:p>
              <a:r>
                <a:rPr lang="en-US" sz="2800" dirty="0" smtClean="0">
                  <a:latin typeface="Times New Roman" pitchFamily="18" charset="0"/>
                  <a:cs typeface="Times New Roman" pitchFamily="18" charset="0"/>
                </a:rPr>
                <a:t>spike </a:t>
              </a:r>
              <a:endParaRPr lang="en-US" sz="2800" baseline="-25000" dirty="0">
                <a:latin typeface="Times New Roman" pitchFamily="18" charset="0"/>
                <a:cs typeface="Times New Roman" pitchFamily="18" charset="0"/>
              </a:endParaRPr>
            </a:p>
          </p:txBody>
        </p:sp>
      </p:grpSp>
      <p:sp>
        <p:nvSpPr>
          <p:cNvPr id="24" name="TextBox 23"/>
          <p:cNvSpPr txBox="1"/>
          <p:nvPr/>
        </p:nvSpPr>
        <p:spPr>
          <a:xfrm>
            <a:off x="2133600" y="3429000"/>
            <a:ext cx="49530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causes the output of </a:t>
            </a:r>
            <a:r>
              <a:rPr lang="en-US" sz="2800" i="1" dirty="0" smtClean="0">
                <a:latin typeface="Times New Roman" pitchFamily="18" charset="0"/>
                <a:cs typeface="Times New Roman" pitchFamily="18" charset="0"/>
              </a:rPr>
              <a:t>d(t)=</a:t>
            </a:r>
            <a:r>
              <a:rPr lang="en-US" sz="2800" i="1" dirty="0" smtClean="0">
                <a:latin typeface="Cambria Math"/>
                <a:ea typeface="Cambria Math"/>
                <a:cs typeface="Times New Roman" pitchFamily="18" charset="0"/>
              </a:rPr>
              <a:t>g</a:t>
            </a:r>
            <a:r>
              <a:rPr lang="en-US" sz="2800" i="1" dirty="0" smtClean="0">
                <a:latin typeface="Times New Roman" pitchFamily="18" charset="0"/>
                <a:cs typeface="Times New Roman" pitchFamily="18" charset="0"/>
              </a:rPr>
              <a:t>(t)</a:t>
            </a:r>
            <a:endParaRPr lang="en-US" sz="2800" i="1" baseline="-25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dirty="0" smtClean="0">
                <a:latin typeface="Times New Roman" pitchFamily="18" charset="0"/>
                <a:cs typeface="Times New Roman" pitchFamily="18" charset="0"/>
              </a:rPr>
              <a:t>Syllabus</a:t>
            </a:r>
            <a:endParaRPr lang="en-US" sz="3600" dirty="0">
              <a:latin typeface="Times New Roman" pitchFamily="18" charset="0"/>
              <a:cs typeface="Times New Roman" pitchFamily="18" charset="0"/>
            </a:endParaRPr>
          </a:p>
        </p:txBody>
      </p:sp>
      <p:sp>
        <p:nvSpPr>
          <p:cNvPr id="5" name="Rectangle 4"/>
          <p:cNvSpPr/>
          <p:nvPr/>
        </p:nvSpPr>
        <p:spPr>
          <a:xfrm>
            <a:off x="152400" y="609600"/>
            <a:ext cx="8991600" cy="6027291"/>
          </a:xfrm>
          <a:prstGeom prst="rect">
            <a:avLst/>
          </a:prstGeom>
        </p:spPr>
        <p:txBody>
          <a:bodyPr wrap="square">
            <a:spAutoFit/>
          </a:bodyPr>
          <a:lstStyle/>
          <a:p>
            <a:pPr>
              <a:spcBef>
                <a:spcPts val="100"/>
              </a:spcBef>
              <a:buFontTx/>
              <a:buNone/>
            </a:pPr>
            <a:r>
              <a:rPr lang="en-US" sz="1600" dirty="0" smtClean="0">
                <a:latin typeface="Times New Roman" pitchFamily="18" charset="0"/>
                <a:cs typeface="Times New Roman" pitchFamily="18" charset="0"/>
              </a:rPr>
              <a:t>Lecture 01		Describing Inverse Problems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02		Probability and Measurement Error, Part 1</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03		Probability and Measurement Error, Part 2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04		The L</a:t>
            </a:r>
            <a:r>
              <a:rPr lang="en-US" sz="1600" baseline="-250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Norm and Simple Least Squares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05		A Priori Information and Weighted Least Squared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06		Resolution and Generalized Inverses</a:t>
            </a:r>
          </a:p>
          <a:p>
            <a:pPr>
              <a:spcBef>
                <a:spcPts val="100"/>
              </a:spcBef>
              <a:buFontTx/>
              <a:buNone/>
            </a:pPr>
            <a:r>
              <a:rPr lang="en-US" sz="1600" dirty="0" smtClean="0">
                <a:latin typeface="Times New Roman" pitchFamily="18" charset="0"/>
                <a:cs typeface="Times New Roman" pitchFamily="18" charset="0"/>
              </a:rPr>
              <a:t>Lecture 07		Backus-Gilbert Inverse and the Trade Off of Resolution and Variance</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08		The Principle of Maximum Likelihood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09		Inexact Theories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10		</a:t>
            </a:r>
            <a:r>
              <a:rPr lang="en-US" sz="1600" dirty="0" err="1" smtClean="0">
                <a:latin typeface="Times New Roman" pitchFamily="18" charset="0"/>
                <a:cs typeface="Times New Roman" pitchFamily="18" charset="0"/>
              </a:rPr>
              <a:t>Nonuniqueness</a:t>
            </a:r>
            <a:r>
              <a:rPr lang="en-US" sz="1600" dirty="0" smtClean="0">
                <a:latin typeface="Times New Roman" pitchFamily="18" charset="0"/>
                <a:cs typeface="Times New Roman" pitchFamily="18" charset="0"/>
              </a:rPr>
              <a:t> and Localized Averages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11		Vector Spaces and Singular Value Decomposition</a:t>
            </a:r>
          </a:p>
          <a:p>
            <a:pPr>
              <a:spcBef>
                <a:spcPts val="100"/>
              </a:spcBef>
              <a:buFontTx/>
              <a:buNone/>
            </a:pPr>
            <a:r>
              <a:rPr lang="en-US" sz="1600" dirty="0" smtClean="0">
                <a:latin typeface="Times New Roman" pitchFamily="18" charset="0"/>
                <a:cs typeface="Times New Roman" pitchFamily="18" charset="0"/>
              </a:rPr>
              <a:t>Lecture 12		Equality and Inequality Constraints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13		L</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 L</a:t>
            </a:r>
            <a:r>
              <a:rPr lang="en-US" sz="1600" baseline="-25000" dirty="0" smtClean="0">
                <a:latin typeface="Cambria Math"/>
                <a:ea typeface="Cambria Math"/>
                <a:cs typeface="Times New Roman" pitchFamily="18" charset="0"/>
              </a:rPr>
              <a:t>∞</a:t>
            </a:r>
            <a:r>
              <a:rPr lang="en-US" sz="1600" dirty="0" smtClean="0">
                <a:latin typeface="Times New Roman" pitchFamily="18" charset="0"/>
                <a:cs typeface="Times New Roman" pitchFamily="18" charset="0"/>
              </a:rPr>
              <a:t> Norm Problems and Linear Programming</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14		Nonlinear Problems: Grid and Monte Carlo Searches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15		Nonlinear Problems: Newton’s Method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16		Nonlinear Problems:  Simulated Annealing and Bootstrap Confidence Intervals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17		Factor Analysis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18		</a:t>
            </a:r>
            <a:r>
              <a:rPr lang="en-US" sz="1600" dirty="0" err="1" smtClean="0">
                <a:latin typeface="Times New Roman" pitchFamily="18" charset="0"/>
                <a:cs typeface="Times New Roman" pitchFamily="18" charset="0"/>
              </a:rPr>
              <a:t>Varimax</a:t>
            </a:r>
            <a:r>
              <a:rPr lang="en-US" sz="1600" dirty="0" smtClean="0">
                <a:latin typeface="Times New Roman" pitchFamily="18" charset="0"/>
                <a:cs typeface="Times New Roman" pitchFamily="18" charset="0"/>
              </a:rPr>
              <a:t> Factors, </a:t>
            </a:r>
            <a:r>
              <a:rPr lang="en-US" sz="1600" dirty="0" err="1" smtClean="0">
                <a:latin typeface="Times New Roman" pitchFamily="18" charset="0"/>
                <a:cs typeface="Times New Roman" pitchFamily="18" charset="0"/>
              </a:rPr>
              <a:t>Empircal</a:t>
            </a:r>
            <a:r>
              <a:rPr lang="en-US" sz="1600" dirty="0" smtClean="0">
                <a:latin typeface="Times New Roman" pitchFamily="18" charset="0"/>
                <a:cs typeface="Times New Roman" pitchFamily="18" charset="0"/>
              </a:rPr>
              <a:t> Orthogonal Functions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19		Backus-Gilbert Theory for Continuous Problems; Radon’s Problem</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20		Linear Operators and Their </a:t>
            </a:r>
            <a:r>
              <a:rPr lang="en-US" sz="1600" dirty="0" err="1" smtClean="0">
                <a:latin typeface="Times New Roman" pitchFamily="18" charset="0"/>
                <a:cs typeface="Times New Roman" pitchFamily="18" charset="0"/>
              </a:rPr>
              <a:t>Adjoints</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21		</a:t>
            </a:r>
            <a:r>
              <a:rPr lang="en-US" sz="1600" dirty="0" err="1" smtClean="0">
                <a:latin typeface="Times New Roman" pitchFamily="18" charset="0"/>
                <a:cs typeface="Times New Roman" pitchFamily="18" charset="0"/>
              </a:rPr>
              <a:t>Fr</a:t>
            </a:r>
            <a:r>
              <a:rPr lang="en-US" sz="1600" dirty="0" err="1" smtClean="0">
                <a:latin typeface="Times New Roman"/>
                <a:cs typeface="Times New Roman"/>
              </a:rPr>
              <a:t>é</a:t>
            </a:r>
            <a:r>
              <a:rPr lang="en-US" sz="1600" dirty="0" err="1" smtClean="0">
                <a:latin typeface="Times New Roman" pitchFamily="18" charset="0"/>
                <a:cs typeface="Times New Roman" pitchFamily="18" charset="0"/>
              </a:rPr>
              <a:t>chet</a:t>
            </a:r>
            <a:r>
              <a:rPr lang="en-US" sz="1600" dirty="0" smtClean="0">
                <a:latin typeface="Times New Roman" pitchFamily="18" charset="0"/>
                <a:cs typeface="Times New Roman" pitchFamily="18" charset="0"/>
              </a:rPr>
              <a:t> Derivatives</a:t>
            </a:r>
            <a:br>
              <a:rPr lang="en-US" sz="1600" dirty="0" smtClean="0">
                <a:latin typeface="Times New Roman" pitchFamily="18" charset="0"/>
                <a:cs typeface="Times New Roman" pitchFamily="18" charset="0"/>
              </a:rPr>
            </a:br>
            <a:r>
              <a:rPr lang="en-US" sz="1600" b="1" dirty="0" smtClean="0">
                <a:latin typeface="Times New Roman" pitchFamily="18" charset="0"/>
                <a:cs typeface="Times New Roman" pitchFamily="18" charset="0"/>
              </a:rPr>
              <a:t>Lecture 22 	Exemplary Inverse Problems, incl. Filter Design</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23 	Exemplary Inverse Problems, incl. Earthquake Location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24 	Exemplary Inverse Problems, incl. </a:t>
            </a:r>
            <a:r>
              <a:rPr lang="en-US" sz="1600" dirty="0" err="1" smtClean="0">
                <a:latin typeface="Times New Roman" pitchFamily="18" charset="0"/>
                <a:cs typeface="Times New Roman" pitchFamily="18" charset="0"/>
              </a:rPr>
              <a:t>Vibrational</a:t>
            </a:r>
            <a:r>
              <a:rPr lang="en-US" sz="1600" dirty="0" smtClean="0">
                <a:latin typeface="Times New Roman" pitchFamily="18" charset="0"/>
                <a:cs typeface="Times New Roman" pitchFamily="18" charset="0"/>
              </a:rPr>
              <a:t> Problems</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Rectangle 8"/>
          <p:cNvSpPr>
            <a:spLocks noChangeArrowheads="1"/>
          </p:cNvSpPr>
          <p:nvPr/>
        </p:nvSpPr>
        <p:spPr bwMode="auto">
          <a:xfrm>
            <a:off x="6934201" y="4114800"/>
            <a:ext cx="2133600" cy="609600"/>
          </a:xfrm>
          <a:prstGeom prst="rect">
            <a:avLst/>
          </a:prstGeom>
          <a:noFill/>
          <a:ln w="9525">
            <a:noFill/>
            <a:miter lim="800000"/>
            <a:headEnd/>
            <a:tailEnd/>
          </a:ln>
          <a:effectLst/>
        </p:spPr>
        <p:txBody>
          <a:bodyPr/>
          <a:lstStyle/>
          <a:p>
            <a:pPr marL="342900" indent="-342900">
              <a:lnSpc>
                <a:spcPct val="90000"/>
              </a:lnSpc>
              <a:spcBef>
                <a:spcPct val="20000"/>
              </a:spcBef>
            </a:pPr>
            <a:r>
              <a:rPr lang="en-US" sz="2800" i="1" dirty="0" smtClean="0">
                <a:latin typeface="Times New Roman" pitchFamily="18" charset="0"/>
                <a:cs typeface="Times New Roman" pitchFamily="18" charset="0"/>
              </a:rPr>
              <a:t>m(t</a:t>
            </a:r>
            <a:r>
              <a:rPr lang="en-US" sz="2800" i="1" baseline="-25000" dirty="0" smtClean="0">
                <a:latin typeface="Times New Roman" pitchFamily="18" charset="0"/>
                <a:cs typeface="Times New Roman" pitchFamily="18" charset="0"/>
              </a:rPr>
              <a:t>0</a:t>
            </a:r>
            <a:r>
              <a:rPr lang="en-US" sz="2800" i="1" dirty="0" smtClean="0">
                <a:latin typeface="Times New Roman" pitchFamily="18" charset="0"/>
                <a:cs typeface="Times New Roman" pitchFamily="18" charset="0"/>
              </a:rPr>
              <a:t>)g(t</a:t>
            </a:r>
            <a:r>
              <a:rPr lang="en-US" sz="2800" i="1" dirty="0" smtClean="0">
                <a:latin typeface="Symbol" pitchFamily="18" charset="2"/>
                <a:cs typeface="Times New Roman" pitchFamily="18" charset="0"/>
              </a:rPr>
              <a:t>-</a:t>
            </a:r>
            <a:r>
              <a:rPr lang="en-US" sz="2800" i="1" dirty="0" smtClean="0">
                <a:latin typeface="Times New Roman" pitchFamily="18" charset="0"/>
                <a:cs typeface="Times New Roman" pitchFamily="18" charset="0"/>
              </a:rPr>
              <a:t>t</a:t>
            </a:r>
            <a:r>
              <a:rPr lang="en-US" sz="2800" i="1" baseline="-25000" dirty="0" smtClean="0">
                <a:latin typeface="Times New Roman" pitchFamily="18" charset="0"/>
                <a:cs typeface="Times New Roman" pitchFamily="18" charset="0"/>
              </a:rPr>
              <a:t>0</a:t>
            </a:r>
            <a:r>
              <a:rPr lang="en-US" sz="2800" i="1" dirty="0" smtClean="0">
                <a:latin typeface="Times New Roman" pitchFamily="18" charset="0"/>
                <a:cs typeface="Times New Roman" pitchFamily="18" charset="0"/>
              </a:rPr>
              <a:t>)</a:t>
            </a:r>
            <a:endParaRPr lang="en-US" sz="2800" i="1" dirty="0">
              <a:latin typeface="Times New Roman" pitchFamily="18" charset="0"/>
              <a:cs typeface="Times New Roman" pitchFamily="18" charset="0"/>
            </a:endParaRPr>
          </a:p>
        </p:txBody>
      </p:sp>
      <p:sp>
        <p:nvSpPr>
          <p:cNvPr id="168" name="Rectangle 8"/>
          <p:cNvSpPr>
            <a:spLocks noChangeArrowheads="1"/>
          </p:cNvSpPr>
          <p:nvPr/>
        </p:nvSpPr>
        <p:spPr bwMode="auto">
          <a:xfrm rot="16200000">
            <a:off x="-457199" y="1219200"/>
            <a:ext cx="1524000" cy="609600"/>
          </a:xfrm>
          <a:prstGeom prst="rect">
            <a:avLst/>
          </a:prstGeom>
          <a:noFill/>
          <a:ln w="9525">
            <a:noFill/>
            <a:miter lim="800000"/>
            <a:headEnd/>
            <a:tailEnd/>
          </a:ln>
          <a:effectLst/>
        </p:spPr>
        <p:txBody>
          <a:bodyPr/>
          <a:lstStyle/>
          <a:p>
            <a:pPr marL="342900" indent="-342900">
              <a:lnSpc>
                <a:spcPct val="90000"/>
              </a:lnSpc>
              <a:spcBef>
                <a:spcPct val="20000"/>
              </a:spcBef>
            </a:pPr>
            <a:r>
              <a:rPr lang="en-US" sz="2800" i="1" dirty="0" smtClean="0">
                <a:latin typeface="Cambria Math" pitchFamily="18" charset="0"/>
                <a:ea typeface="Cambria Math" pitchFamily="18" charset="0"/>
                <a:cs typeface="Times New Roman" pitchFamily="18" charset="0"/>
              </a:rPr>
              <a:t>m(t)</a:t>
            </a:r>
            <a:endParaRPr lang="en-US" sz="2800" i="1" dirty="0">
              <a:latin typeface="Cambria Math" pitchFamily="18" charset="0"/>
              <a:ea typeface="Cambria Math" pitchFamily="18" charset="0"/>
              <a:cs typeface="Times New Roman" pitchFamily="18" charset="0"/>
            </a:endParaRPr>
          </a:p>
        </p:txBody>
      </p:sp>
      <p:sp>
        <p:nvSpPr>
          <p:cNvPr id="175" name="Line 59"/>
          <p:cNvSpPr>
            <a:spLocks noChangeShapeType="1"/>
          </p:cNvSpPr>
          <p:nvPr/>
        </p:nvSpPr>
        <p:spPr bwMode="auto">
          <a:xfrm>
            <a:off x="762001" y="762000"/>
            <a:ext cx="0" cy="2009776"/>
          </a:xfrm>
          <a:prstGeom prst="line">
            <a:avLst/>
          </a:prstGeom>
          <a:noFill/>
          <a:ln w="28575">
            <a:solidFill>
              <a:schemeClr val="tx1"/>
            </a:solidFill>
            <a:round/>
            <a:headEnd type="triangle" w="med" len="med"/>
            <a:tailEnd/>
          </a:ln>
          <a:effectLst/>
        </p:spPr>
        <p:txBody>
          <a:bodyPr/>
          <a:lstStyle/>
          <a:p>
            <a:endParaRPr lang="en-US" sz="2800"/>
          </a:p>
        </p:txBody>
      </p:sp>
      <p:sp>
        <p:nvSpPr>
          <p:cNvPr id="176" name="Line 60"/>
          <p:cNvSpPr>
            <a:spLocks noChangeShapeType="1"/>
          </p:cNvSpPr>
          <p:nvPr/>
        </p:nvSpPr>
        <p:spPr bwMode="auto">
          <a:xfrm flipH="1">
            <a:off x="733427" y="2743200"/>
            <a:ext cx="6715122" cy="9526"/>
          </a:xfrm>
          <a:prstGeom prst="line">
            <a:avLst/>
          </a:prstGeom>
          <a:noFill/>
          <a:ln w="28575">
            <a:solidFill>
              <a:schemeClr val="tx1"/>
            </a:solidFill>
            <a:round/>
            <a:headEnd type="triangle" w="med" len="med"/>
            <a:tailEnd/>
          </a:ln>
          <a:effectLst/>
        </p:spPr>
        <p:txBody>
          <a:bodyPr/>
          <a:lstStyle/>
          <a:p>
            <a:endParaRPr lang="en-US" sz="2800"/>
          </a:p>
        </p:txBody>
      </p:sp>
      <p:sp>
        <p:nvSpPr>
          <p:cNvPr id="178" name="Line 62"/>
          <p:cNvSpPr>
            <a:spLocks noChangeShapeType="1"/>
          </p:cNvSpPr>
          <p:nvPr/>
        </p:nvSpPr>
        <p:spPr bwMode="auto">
          <a:xfrm>
            <a:off x="1981201" y="1490662"/>
            <a:ext cx="0" cy="1252538"/>
          </a:xfrm>
          <a:prstGeom prst="line">
            <a:avLst/>
          </a:prstGeom>
          <a:noFill/>
          <a:ln w="38100">
            <a:solidFill>
              <a:schemeClr val="tx1"/>
            </a:solidFill>
            <a:round/>
            <a:headEnd/>
            <a:tailEnd/>
          </a:ln>
          <a:effectLst/>
        </p:spPr>
        <p:txBody>
          <a:bodyPr/>
          <a:lstStyle/>
          <a:p>
            <a:endParaRPr lang="en-US" sz="2800"/>
          </a:p>
        </p:txBody>
      </p:sp>
      <p:sp>
        <p:nvSpPr>
          <p:cNvPr id="179" name="Freeform 63"/>
          <p:cNvSpPr>
            <a:spLocks/>
          </p:cNvSpPr>
          <p:nvPr/>
        </p:nvSpPr>
        <p:spPr bwMode="auto">
          <a:xfrm>
            <a:off x="762001" y="1346200"/>
            <a:ext cx="6553200" cy="939800"/>
          </a:xfrm>
          <a:custGeom>
            <a:avLst/>
            <a:gdLst/>
            <a:ahLst/>
            <a:cxnLst>
              <a:cxn ang="0">
                <a:pos x="0" y="296"/>
              </a:cxn>
              <a:cxn ang="0">
                <a:pos x="240" y="104"/>
              </a:cxn>
              <a:cxn ang="0">
                <a:pos x="624" y="8"/>
              </a:cxn>
              <a:cxn ang="0">
                <a:pos x="1008" y="152"/>
              </a:cxn>
              <a:cxn ang="0">
                <a:pos x="1440" y="104"/>
              </a:cxn>
              <a:cxn ang="0">
                <a:pos x="1680" y="152"/>
              </a:cxn>
              <a:cxn ang="0">
                <a:pos x="2064" y="296"/>
              </a:cxn>
            </a:cxnLst>
            <a:rect l="0" t="0" r="r" b="b"/>
            <a:pathLst>
              <a:path w="2064" h="296">
                <a:moveTo>
                  <a:pt x="0" y="296"/>
                </a:moveTo>
                <a:cubicBezTo>
                  <a:pt x="68" y="224"/>
                  <a:pt x="136" y="152"/>
                  <a:pt x="240" y="104"/>
                </a:cubicBezTo>
                <a:cubicBezTo>
                  <a:pt x="344" y="56"/>
                  <a:pt x="496" y="0"/>
                  <a:pt x="624" y="8"/>
                </a:cubicBezTo>
                <a:cubicBezTo>
                  <a:pt x="752" y="16"/>
                  <a:pt x="872" y="136"/>
                  <a:pt x="1008" y="152"/>
                </a:cubicBezTo>
                <a:cubicBezTo>
                  <a:pt x="1144" y="168"/>
                  <a:pt x="1328" y="104"/>
                  <a:pt x="1440" y="104"/>
                </a:cubicBezTo>
                <a:cubicBezTo>
                  <a:pt x="1552" y="104"/>
                  <a:pt x="1576" y="120"/>
                  <a:pt x="1680" y="152"/>
                </a:cubicBezTo>
                <a:cubicBezTo>
                  <a:pt x="1784" y="184"/>
                  <a:pt x="1924" y="240"/>
                  <a:pt x="2064" y="296"/>
                </a:cubicBezTo>
              </a:path>
            </a:pathLst>
          </a:custGeom>
          <a:noFill/>
          <a:ln w="28575">
            <a:solidFill>
              <a:schemeClr val="tx1"/>
            </a:solidFill>
            <a:round/>
            <a:headEnd/>
            <a:tailEnd/>
          </a:ln>
          <a:effectLst/>
        </p:spPr>
        <p:txBody>
          <a:bodyPr/>
          <a:lstStyle/>
          <a:p>
            <a:endParaRPr lang="en-US" sz="2800"/>
          </a:p>
        </p:txBody>
      </p:sp>
      <p:sp>
        <p:nvSpPr>
          <p:cNvPr id="180" name="Line 64"/>
          <p:cNvSpPr>
            <a:spLocks noChangeShapeType="1"/>
          </p:cNvSpPr>
          <p:nvPr/>
        </p:nvSpPr>
        <p:spPr bwMode="auto">
          <a:xfrm>
            <a:off x="2286001" y="1423988"/>
            <a:ext cx="0" cy="1319212"/>
          </a:xfrm>
          <a:prstGeom prst="line">
            <a:avLst/>
          </a:prstGeom>
          <a:noFill/>
          <a:ln w="38100">
            <a:solidFill>
              <a:schemeClr val="tx1"/>
            </a:solidFill>
            <a:round/>
            <a:headEnd/>
            <a:tailEnd/>
          </a:ln>
          <a:effectLst/>
        </p:spPr>
        <p:txBody>
          <a:bodyPr/>
          <a:lstStyle/>
          <a:p>
            <a:endParaRPr lang="en-US" sz="2800"/>
          </a:p>
        </p:txBody>
      </p:sp>
      <p:sp>
        <p:nvSpPr>
          <p:cNvPr id="181" name="Line 65"/>
          <p:cNvSpPr>
            <a:spLocks noChangeShapeType="1"/>
          </p:cNvSpPr>
          <p:nvPr/>
        </p:nvSpPr>
        <p:spPr bwMode="auto">
          <a:xfrm>
            <a:off x="2590801" y="1371600"/>
            <a:ext cx="0" cy="1371600"/>
          </a:xfrm>
          <a:prstGeom prst="line">
            <a:avLst/>
          </a:prstGeom>
          <a:noFill/>
          <a:ln w="38100">
            <a:solidFill>
              <a:schemeClr val="tx1"/>
            </a:solidFill>
            <a:round/>
            <a:headEnd/>
            <a:tailEnd/>
          </a:ln>
          <a:effectLst/>
        </p:spPr>
        <p:txBody>
          <a:bodyPr/>
          <a:lstStyle/>
          <a:p>
            <a:endParaRPr lang="en-US" sz="2800"/>
          </a:p>
        </p:txBody>
      </p:sp>
      <p:sp>
        <p:nvSpPr>
          <p:cNvPr id="182" name="Line 66"/>
          <p:cNvSpPr>
            <a:spLocks noChangeShapeType="1"/>
          </p:cNvSpPr>
          <p:nvPr/>
        </p:nvSpPr>
        <p:spPr bwMode="auto">
          <a:xfrm>
            <a:off x="2895601" y="1371600"/>
            <a:ext cx="0" cy="1371600"/>
          </a:xfrm>
          <a:prstGeom prst="line">
            <a:avLst/>
          </a:prstGeom>
          <a:noFill/>
          <a:ln w="38100">
            <a:solidFill>
              <a:schemeClr val="tx1"/>
            </a:solidFill>
            <a:round/>
            <a:headEnd/>
            <a:tailEnd/>
          </a:ln>
          <a:effectLst/>
        </p:spPr>
        <p:txBody>
          <a:bodyPr/>
          <a:lstStyle/>
          <a:p>
            <a:endParaRPr lang="en-US" sz="2800"/>
          </a:p>
        </p:txBody>
      </p:sp>
      <p:sp>
        <p:nvSpPr>
          <p:cNvPr id="183" name="Line 67"/>
          <p:cNvSpPr>
            <a:spLocks noChangeShapeType="1"/>
          </p:cNvSpPr>
          <p:nvPr/>
        </p:nvSpPr>
        <p:spPr bwMode="auto">
          <a:xfrm>
            <a:off x="3200401" y="1524000"/>
            <a:ext cx="0" cy="1219200"/>
          </a:xfrm>
          <a:prstGeom prst="line">
            <a:avLst/>
          </a:prstGeom>
          <a:noFill/>
          <a:ln w="38100">
            <a:solidFill>
              <a:schemeClr val="tx1"/>
            </a:solidFill>
            <a:round/>
            <a:headEnd/>
            <a:tailEnd/>
          </a:ln>
          <a:effectLst/>
        </p:spPr>
        <p:txBody>
          <a:bodyPr/>
          <a:lstStyle/>
          <a:p>
            <a:endParaRPr lang="en-US" sz="2800"/>
          </a:p>
        </p:txBody>
      </p:sp>
      <p:sp>
        <p:nvSpPr>
          <p:cNvPr id="184" name="Line 68"/>
          <p:cNvSpPr>
            <a:spLocks noChangeShapeType="1"/>
          </p:cNvSpPr>
          <p:nvPr/>
        </p:nvSpPr>
        <p:spPr bwMode="auto">
          <a:xfrm>
            <a:off x="3505201" y="1676400"/>
            <a:ext cx="0" cy="1066800"/>
          </a:xfrm>
          <a:prstGeom prst="line">
            <a:avLst/>
          </a:prstGeom>
          <a:noFill/>
          <a:ln w="38100">
            <a:solidFill>
              <a:schemeClr val="tx1"/>
            </a:solidFill>
            <a:round/>
            <a:headEnd/>
            <a:tailEnd/>
          </a:ln>
          <a:effectLst/>
        </p:spPr>
        <p:txBody>
          <a:bodyPr/>
          <a:lstStyle/>
          <a:p>
            <a:endParaRPr lang="en-US" sz="2800"/>
          </a:p>
        </p:txBody>
      </p:sp>
      <p:sp>
        <p:nvSpPr>
          <p:cNvPr id="185" name="Line 69"/>
          <p:cNvSpPr>
            <a:spLocks noChangeShapeType="1"/>
          </p:cNvSpPr>
          <p:nvPr/>
        </p:nvSpPr>
        <p:spPr bwMode="auto">
          <a:xfrm>
            <a:off x="3805239" y="1790700"/>
            <a:ext cx="4762" cy="952500"/>
          </a:xfrm>
          <a:prstGeom prst="line">
            <a:avLst/>
          </a:prstGeom>
          <a:noFill/>
          <a:ln w="38100">
            <a:solidFill>
              <a:schemeClr val="tx1"/>
            </a:solidFill>
            <a:round/>
            <a:headEnd/>
            <a:tailEnd/>
          </a:ln>
          <a:effectLst/>
        </p:spPr>
        <p:txBody>
          <a:bodyPr/>
          <a:lstStyle/>
          <a:p>
            <a:endParaRPr lang="en-US" sz="2800"/>
          </a:p>
        </p:txBody>
      </p:sp>
      <p:sp>
        <p:nvSpPr>
          <p:cNvPr id="186" name="Line 70"/>
          <p:cNvSpPr>
            <a:spLocks noChangeShapeType="1"/>
          </p:cNvSpPr>
          <p:nvPr/>
        </p:nvSpPr>
        <p:spPr bwMode="auto">
          <a:xfrm>
            <a:off x="4114801" y="1828800"/>
            <a:ext cx="0" cy="914400"/>
          </a:xfrm>
          <a:prstGeom prst="line">
            <a:avLst/>
          </a:prstGeom>
          <a:noFill/>
          <a:ln w="38100">
            <a:solidFill>
              <a:schemeClr val="tx1"/>
            </a:solidFill>
            <a:round/>
            <a:headEnd/>
            <a:tailEnd/>
          </a:ln>
          <a:effectLst/>
        </p:spPr>
        <p:txBody>
          <a:bodyPr/>
          <a:lstStyle/>
          <a:p>
            <a:endParaRPr lang="en-US" sz="2800"/>
          </a:p>
        </p:txBody>
      </p:sp>
      <p:sp>
        <p:nvSpPr>
          <p:cNvPr id="187" name="Line 71"/>
          <p:cNvSpPr>
            <a:spLocks noChangeShapeType="1"/>
          </p:cNvSpPr>
          <p:nvPr/>
        </p:nvSpPr>
        <p:spPr bwMode="auto">
          <a:xfrm>
            <a:off x="4419601" y="1800226"/>
            <a:ext cx="0" cy="1247774"/>
          </a:xfrm>
          <a:prstGeom prst="line">
            <a:avLst/>
          </a:prstGeom>
          <a:noFill/>
          <a:ln w="38100">
            <a:solidFill>
              <a:schemeClr val="tx1"/>
            </a:solidFill>
            <a:round/>
            <a:headEnd/>
            <a:tailEnd/>
          </a:ln>
          <a:effectLst/>
        </p:spPr>
        <p:txBody>
          <a:bodyPr/>
          <a:lstStyle/>
          <a:p>
            <a:endParaRPr lang="en-US" sz="2800"/>
          </a:p>
        </p:txBody>
      </p:sp>
      <p:sp>
        <p:nvSpPr>
          <p:cNvPr id="188" name="Line 72"/>
          <p:cNvSpPr>
            <a:spLocks noChangeShapeType="1"/>
          </p:cNvSpPr>
          <p:nvPr/>
        </p:nvSpPr>
        <p:spPr bwMode="auto">
          <a:xfrm>
            <a:off x="4719639" y="1762126"/>
            <a:ext cx="4762" cy="981074"/>
          </a:xfrm>
          <a:prstGeom prst="line">
            <a:avLst/>
          </a:prstGeom>
          <a:noFill/>
          <a:ln w="38100">
            <a:solidFill>
              <a:schemeClr val="tx1"/>
            </a:solidFill>
            <a:round/>
            <a:headEnd/>
            <a:tailEnd/>
          </a:ln>
          <a:effectLst/>
        </p:spPr>
        <p:txBody>
          <a:bodyPr/>
          <a:lstStyle/>
          <a:p>
            <a:endParaRPr lang="en-US" sz="2800"/>
          </a:p>
        </p:txBody>
      </p:sp>
      <p:sp>
        <p:nvSpPr>
          <p:cNvPr id="189" name="Line 73"/>
          <p:cNvSpPr>
            <a:spLocks noChangeShapeType="1"/>
          </p:cNvSpPr>
          <p:nvPr/>
        </p:nvSpPr>
        <p:spPr bwMode="auto">
          <a:xfrm>
            <a:off x="5024439" y="1700212"/>
            <a:ext cx="4762" cy="1042988"/>
          </a:xfrm>
          <a:prstGeom prst="line">
            <a:avLst/>
          </a:prstGeom>
          <a:noFill/>
          <a:ln w="38100">
            <a:solidFill>
              <a:schemeClr val="tx1"/>
            </a:solidFill>
            <a:round/>
            <a:headEnd/>
            <a:tailEnd/>
          </a:ln>
          <a:effectLst/>
        </p:spPr>
        <p:txBody>
          <a:bodyPr/>
          <a:lstStyle/>
          <a:p>
            <a:endParaRPr lang="en-US" sz="2800"/>
          </a:p>
        </p:txBody>
      </p:sp>
      <p:sp>
        <p:nvSpPr>
          <p:cNvPr id="190" name="Line 74"/>
          <p:cNvSpPr>
            <a:spLocks noChangeShapeType="1"/>
          </p:cNvSpPr>
          <p:nvPr/>
        </p:nvSpPr>
        <p:spPr bwMode="auto">
          <a:xfrm>
            <a:off x="5334001" y="1676400"/>
            <a:ext cx="0" cy="1066800"/>
          </a:xfrm>
          <a:prstGeom prst="line">
            <a:avLst/>
          </a:prstGeom>
          <a:noFill/>
          <a:ln w="38100">
            <a:solidFill>
              <a:schemeClr val="tx1"/>
            </a:solidFill>
            <a:round/>
            <a:headEnd/>
            <a:tailEnd/>
          </a:ln>
          <a:effectLst/>
        </p:spPr>
        <p:txBody>
          <a:bodyPr/>
          <a:lstStyle/>
          <a:p>
            <a:endParaRPr lang="en-US" sz="2800"/>
          </a:p>
        </p:txBody>
      </p:sp>
      <p:sp>
        <p:nvSpPr>
          <p:cNvPr id="191" name="Line 75"/>
          <p:cNvSpPr>
            <a:spLocks noChangeShapeType="1"/>
          </p:cNvSpPr>
          <p:nvPr/>
        </p:nvSpPr>
        <p:spPr bwMode="auto">
          <a:xfrm>
            <a:off x="5638801" y="1676400"/>
            <a:ext cx="0" cy="1066800"/>
          </a:xfrm>
          <a:prstGeom prst="line">
            <a:avLst/>
          </a:prstGeom>
          <a:noFill/>
          <a:ln w="38100">
            <a:solidFill>
              <a:schemeClr val="tx1"/>
            </a:solidFill>
            <a:round/>
            <a:headEnd/>
            <a:tailEnd/>
          </a:ln>
          <a:effectLst/>
        </p:spPr>
        <p:txBody>
          <a:bodyPr/>
          <a:lstStyle/>
          <a:p>
            <a:endParaRPr lang="en-US" sz="2800"/>
          </a:p>
        </p:txBody>
      </p:sp>
      <p:sp>
        <p:nvSpPr>
          <p:cNvPr id="192" name="Line 76"/>
          <p:cNvSpPr>
            <a:spLocks noChangeShapeType="1"/>
          </p:cNvSpPr>
          <p:nvPr/>
        </p:nvSpPr>
        <p:spPr bwMode="auto">
          <a:xfrm>
            <a:off x="5943601" y="1776412"/>
            <a:ext cx="0" cy="966788"/>
          </a:xfrm>
          <a:prstGeom prst="line">
            <a:avLst/>
          </a:prstGeom>
          <a:noFill/>
          <a:ln w="38100">
            <a:solidFill>
              <a:schemeClr val="tx1"/>
            </a:solidFill>
            <a:round/>
            <a:headEnd/>
            <a:tailEnd/>
          </a:ln>
          <a:effectLst/>
        </p:spPr>
        <p:txBody>
          <a:bodyPr/>
          <a:lstStyle/>
          <a:p>
            <a:endParaRPr lang="en-US" sz="2800"/>
          </a:p>
        </p:txBody>
      </p:sp>
      <p:sp>
        <p:nvSpPr>
          <p:cNvPr id="193" name="Line 77"/>
          <p:cNvSpPr>
            <a:spLocks noChangeShapeType="1"/>
          </p:cNvSpPr>
          <p:nvPr/>
        </p:nvSpPr>
        <p:spPr bwMode="auto">
          <a:xfrm flipH="1">
            <a:off x="6248399" y="1871660"/>
            <a:ext cx="4762" cy="871538"/>
          </a:xfrm>
          <a:prstGeom prst="line">
            <a:avLst/>
          </a:prstGeom>
          <a:noFill/>
          <a:ln w="38100">
            <a:solidFill>
              <a:schemeClr val="tx1"/>
            </a:solidFill>
            <a:round/>
            <a:headEnd/>
            <a:tailEnd/>
          </a:ln>
          <a:effectLst/>
        </p:spPr>
        <p:txBody>
          <a:bodyPr/>
          <a:lstStyle/>
          <a:p>
            <a:endParaRPr lang="en-US" sz="2800"/>
          </a:p>
        </p:txBody>
      </p:sp>
      <p:sp>
        <p:nvSpPr>
          <p:cNvPr id="194" name="Line 78"/>
          <p:cNvSpPr>
            <a:spLocks noChangeShapeType="1"/>
          </p:cNvSpPr>
          <p:nvPr/>
        </p:nvSpPr>
        <p:spPr bwMode="auto">
          <a:xfrm>
            <a:off x="1676401" y="1600200"/>
            <a:ext cx="0" cy="1143000"/>
          </a:xfrm>
          <a:prstGeom prst="line">
            <a:avLst/>
          </a:prstGeom>
          <a:noFill/>
          <a:ln w="38100">
            <a:solidFill>
              <a:schemeClr val="tx1"/>
            </a:solidFill>
            <a:round/>
            <a:headEnd/>
            <a:tailEnd/>
          </a:ln>
          <a:effectLst/>
        </p:spPr>
        <p:txBody>
          <a:bodyPr/>
          <a:lstStyle/>
          <a:p>
            <a:endParaRPr lang="en-US" sz="2800"/>
          </a:p>
        </p:txBody>
      </p:sp>
      <p:sp>
        <p:nvSpPr>
          <p:cNvPr id="195" name="Line 79"/>
          <p:cNvSpPr>
            <a:spLocks noChangeShapeType="1"/>
          </p:cNvSpPr>
          <p:nvPr/>
        </p:nvSpPr>
        <p:spPr bwMode="auto">
          <a:xfrm>
            <a:off x="1371601" y="1743076"/>
            <a:ext cx="0" cy="1000124"/>
          </a:xfrm>
          <a:prstGeom prst="line">
            <a:avLst/>
          </a:prstGeom>
          <a:noFill/>
          <a:ln w="38100">
            <a:solidFill>
              <a:schemeClr val="tx1"/>
            </a:solidFill>
            <a:round/>
            <a:headEnd/>
            <a:tailEnd/>
          </a:ln>
          <a:effectLst/>
        </p:spPr>
        <p:txBody>
          <a:bodyPr/>
          <a:lstStyle/>
          <a:p>
            <a:endParaRPr lang="en-US" sz="2800"/>
          </a:p>
        </p:txBody>
      </p:sp>
      <p:sp>
        <p:nvSpPr>
          <p:cNvPr id="196" name="Line 80"/>
          <p:cNvSpPr>
            <a:spLocks noChangeShapeType="1"/>
          </p:cNvSpPr>
          <p:nvPr/>
        </p:nvSpPr>
        <p:spPr bwMode="auto">
          <a:xfrm>
            <a:off x="1066801" y="1981200"/>
            <a:ext cx="0" cy="762000"/>
          </a:xfrm>
          <a:prstGeom prst="line">
            <a:avLst/>
          </a:prstGeom>
          <a:noFill/>
          <a:ln w="38100">
            <a:solidFill>
              <a:schemeClr val="tx1"/>
            </a:solidFill>
            <a:round/>
            <a:headEnd/>
            <a:tailEnd/>
          </a:ln>
          <a:effectLst/>
        </p:spPr>
        <p:txBody>
          <a:bodyPr/>
          <a:lstStyle/>
          <a:p>
            <a:endParaRPr lang="en-US" sz="2800"/>
          </a:p>
        </p:txBody>
      </p:sp>
      <p:sp>
        <p:nvSpPr>
          <p:cNvPr id="197" name="Line 81"/>
          <p:cNvSpPr>
            <a:spLocks noChangeShapeType="1"/>
          </p:cNvSpPr>
          <p:nvPr/>
        </p:nvSpPr>
        <p:spPr bwMode="auto">
          <a:xfrm>
            <a:off x="6553201" y="1981200"/>
            <a:ext cx="0" cy="762000"/>
          </a:xfrm>
          <a:prstGeom prst="line">
            <a:avLst/>
          </a:prstGeom>
          <a:noFill/>
          <a:ln w="38100">
            <a:solidFill>
              <a:schemeClr val="tx1"/>
            </a:solidFill>
            <a:round/>
            <a:headEnd/>
            <a:tailEnd/>
          </a:ln>
          <a:effectLst/>
        </p:spPr>
        <p:txBody>
          <a:bodyPr/>
          <a:lstStyle/>
          <a:p>
            <a:endParaRPr lang="en-US" sz="2800"/>
          </a:p>
        </p:txBody>
      </p:sp>
      <p:sp>
        <p:nvSpPr>
          <p:cNvPr id="198" name="Line 82"/>
          <p:cNvSpPr>
            <a:spLocks noChangeShapeType="1"/>
          </p:cNvSpPr>
          <p:nvPr/>
        </p:nvSpPr>
        <p:spPr bwMode="auto">
          <a:xfrm>
            <a:off x="6858001" y="2090738"/>
            <a:ext cx="0" cy="652462"/>
          </a:xfrm>
          <a:prstGeom prst="line">
            <a:avLst/>
          </a:prstGeom>
          <a:noFill/>
          <a:ln w="38100">
            <a:solidFill>
              <a:schemeClr val="tx1"/>
            </a:solidFill>
            <a:round/>
            <a:headEnd/>
            <a:tailEnd/>
          </a:ln>
          <a:effectLst/>
        </p:spPr>
        <p:txBody>
          <a:bodyPr/>
          <a:lstStyle/>
          <a:p>
            <a:endParaRPr lang="en-US" sz="2800"/>
          </a:p>
        </p:txBody>
      </p:sp>
      <p:sp>
        <p:nvSpPr>
          <p:cNvPr id="221" name="Rectangle 8"/>
          <p:cNvSpPr>
            <a:spLocks noChangeArrowheads="1"/>
          </p:cNvSpPr>
          <p:nvPr/>
        </p:nvSpPr>
        <p:spPr bwMode="auto">
          <a:xfrm>
            <a:off x="6248401" y="2743200"/>
            <a:ext cx="1524000" cy="609600"/>
          </a:xfrm>
          <a:prstGeom prst="rect">
            <a:avLst/>
          </a:prstGeom>
          <a:noFill/>
          <a:ln w="9525">
            <a:noFill/>
            <a:miter lim="800000"/>
            <a:headEnd/>
            <a:tailEnd/>
          </a:ln>
          <a:effectLst/>
        </p:spPr>
        <p:txBody>
          <a:bodyPr/>
          <a:lstStyle/>
          <a:p>
            <a:pPr marL="342900" indent="-342900">
              <a:lnSpc>
                <a:spcPct val="90000"/>
              </a:lnSpc>
              <a:spcBef>
                <a:spcPct val="20000"/>
              </a:spcBef>
            </a:pPr>
            <a:r>
              <a:rPr lang="en-US" sz="2800" dirty="0" smtClean="0">
                <a:latin typeface="Times New Roman" pitchFamily="18" charset="0"/>
                <a:cs typeface="Times New Roman" pitchFamily="18" charset="0"/>
              </a:rPr>
              <a:t>time, </a:t>
            </a:r>
            <a:r>
              <a:rPr lang="en-US" sz="2800" i="1" dirty="0" smtClean="0">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225" name="Rectangle 8"/>
          <p:cNvSpPr>
            <a:spLocks noChangeArrowheads="1"/>
          </p:cNvSpPr>
          <p:nvPr/>
        </p:nvSpPr>
        <p:spPr bwMode="auto">
          <a:xfrm>
            <a:off x="4114801" y="2990850"/>
            <a:ext cx="1524000" cy="609600"/>
          </a:xfrm>
          <a:prstGeom prst="rect">
            <a:avLst/>
          </a:prstGeom>
          <a:noFill/>
          <a:ln w="9525">
            <a:noFill/>
            <a:miter lim="800000"/>
            <a:headEnd/>
            <a:tailEnd/>
          </a:ln>
          <a:effectLst/>
        </p:spPr>
        <p:txBody>
          <a:bodyPr/>
          <a:lstStyle/>
          <a:p>
            <a:pPr marL="342900" indent="-342900">
              <a:lnSpc>
                <a:spcPct val="90000"/>
              </a:lnSpc>
              <a:spcBef>
                <a:spcPct val="20000"/>
              </a:spcBef>
            </a:pPr>
            <a:r>
              <a:rPr lang="en-US" sz="2800" i="1" dirty="0" smtClean="0">
                <a:latin typeface="Times New Roman" pitchFamily="18" charset="0"/>
                <a:cs typeface="Times New Roman" pitchFamily="18" charset="0"/>
              </a:rPr>
              <a:t>t</a:t>
            </a:r>
            <a:r>
              <a:rPr lang="en-US" sz="2800" i="1" baseline="-25000" dirty="0" smtClean="0">
                <a:latin typeface="Times New Roman" pitchFamily="18" charset="0"/>
                <a:cs typeface="Times New Roman" pitchFamily="18" charset="0"/>
              </a:rPr>
              <a:t>0</a:t>
            </a:r>
            <a:endParaRPr lang="en-US" sz="2800" i="1" baseline="-25000" dirty="0">
              <a:latin typeface="Times New Roman" pitchFamily="18" charset="0"/>
              <a:cs typeface="Times New Roman" pitchFamily="18" charset="0"/>
            </a:endParaRPr>
          </a:p>
        </p:txBody>
      </p:sp>
      <p:sp>
        <p:nvSpPr>
          <p:cNvPr id="169" name="Line 3"/>
          <p:cNvSpPr>
            <a:spLocks noChangeShapeType="1"/>
          </p:cNvSpPr>
          <p:nvPr/>
        </p:nvSpPr>
        <p:spPr bwMode="auto">
          <a:xfrm>
            <a:off x="762001" y="4076700"/>
            <a:ext cx="0" cy="1981200"/>
          </a:xfrm>
          <a:prstGeom prst="line">
            <a:avLst/>
          </a:prstGeom>
          <a:noFill/>
          <a:ln w="28575">
            <a:solidFill>
              <a:schemeClr val="tx1"/>
            </a:solidFill>
            <a:round/>
            <a:headEnd type="triangle" w="med" len="med"/>
            <a:tailEnd/>
          </a:ln>
          <a:effectLst/>
        </p:spPr>
        <p:txBody>
          <a:bodyPr/>
          <a:lstStyle/>
          <a:p>
            <a:endParaRPr lang="en-US" sz="2800"/>
          </a:p>
        </p:txBody>
      </p:sp>
      <p:sp>
        <p:nvSpPr>
          <p:cNvPr id="170" name="Line 4"/>
          <p:cNvSpPr>
            <a:spLocks noChangeShapeType="1"/>
          </p:cNvSpPr>
          <p:nvPr/>
        </p:nvSpPr>
        <p:spPr bwMode="auto">
          <a:xfrm flipH="1">
            <a:off x="742949" y="6057900"/>
            <a:ext cx="6705600" cy="0"/>
          </a:xfrm>
          <a:prstGeom prst="line">
            <a:avLst/>
          </a:prstGeom>
          <a:noFill/>
          <a:ln w="28575">
            <a:solidFill>
              <a:schemeClr val="tx1"/>
            </a:solidFill>
            <a:round/>
            <a:headEnd type="triangle" w="med" len="med"/>
            <a:tailEnd/>
          </a:ln>
          <a:effectLst/>
        </p:spPr>
        <p:txBody>
          <a:bodyPr/>
          <a:lstStyle/>
          <a:p>
            <a:endParaRPr lang="en-US" sz="2800"/>
          </a:p>
        </p:txBody>
      </p:sp>
      <p:sp>
        <p:nvSpPr>
          <p:cNvPr id="172" name="Freeform 34"/>
          <p:cNvSpPr>
            <a:spLocks/>
          </p:cNvSpPr>
          <p:nvPr/>
        </p:nvSpPr>
        <p:spPr bwMode="auto">
          <a:xfrm>
            <a:off x="784227" y="4038600"/>
            <a:ext cx="6905624" cy="1638300"/>
          </a:xfrm>
          <a:custGeom>
            <a:avLst/>
            <a:gdLst/>
            <a:ahLst/>
            <a:cxnLst>
              <a:cxn ang="0">
                <a:pos x="0" y="516"/>
              </a:cxn>
              <a:cxn ang="0">
                <a:pos x="241" y="379"/>
              </a:cxn>
              <a:cxn ang="0">
                <a:pos x="774" y="37"/>
              </a:cxn>
              <a:cxn ang="0">
                <a:pos x="1238" y="158"/>
              </a:cxn>
              <a:cxn ang="0">
                <a:pos x="1548" y="287"/>
              </a:cxn>
              <a:cxn ang="0">
                <a:pos x="1952" y="226"/>
              </a:cxn>
              <a:cxn ang="0">
                <a:pos x="2175" y="381"/>
              </a:cxn>
            </a:cxnLst>
            <a:rect l="0" t="0" r="r" b="b"/>
            <a:pathLst>
              <a:path w="2175" h="516">
                <a:moveTo>
                  <a:pt x="0" y="516"/>
                </a:moveTo>
                <a:cubicBezTo>
                  <a:pt x="39" y="492"/>
                  <a:pt x="112" y="459"/>
                  <a:pt x="241" y="379"/>
                </a:cubicBezTo>
                <a:cubicBezTo>
                  <a:pt x="370" y="299"/>
                  <a:pt x="608" y="74"/>
                  <a:pt x="774" y="37"/>
                </a:cubicBezTo>
                <a:cubicBezTo>
                  <a:pt x="940" y="0"/>
                  <a:pt x="1109" y="116"/>
                  <a:pt x="1238" y="158"/>
                </a:cubicBezTo>
                <a:cubicBezTo>
                  <a:pt x="1367" y="200"/>
                  <a:pt x="1429" y="276"/>
                  <a:pt x="1548" y="287"/>
                </a:cubicBezTo>
                <a:cubicBezTo>
                  <a:pt x="1667" y="298"/>
                  <a:pt x="1848" y="210"/>
                  <a:pt x="1952" y="226"/>
                </a:cubicBezTo>
                <a:cubicBezTo>
                  <a:pt x="2056" y="242"/>
                  <a:pt x="2129" y="349"/>
                  <a:pt x="2175" y="381"/>
                </a:cubicBezTo>
              </a:path>
            </a:pathLst>
          </a:custGeom>
          <a:noFill/>
          <a:ln w="28575">
            <a:solidFill>
              <a:schemeClr val="tx1"/>
            </a:solidFill>
            <a:round/>
            <a:headEnd/>
            <a:tailEnd/>
          </a:ln>
          <a:effectLst/>
        </p:spPr>
        <p:txBody>
          <a:bodyPr/>
          <a:lstStyle/>
          <a:p>
            <a:endParaRPr lang="en-US" sz="2800"/>
          </a:p>
        </p:txBody>
      </p:sp>
      <p:sp>
        <p:nvSpPr>
          <p:cNvPr id="202" name="Freeform 86"/>
          <p:cNvSpPr>
            <a:spLocks/>
          </p:cNvSpPr>
          <p:nvPr/>
        </p:nvSpPr>
        <p:spPr bwMode="auto">
          <a:xfrm>
            <a:off x="3657601" y="4686300"/>
            <a:ext cx="2362200" cy="1409700"/>
          </a:xfrm>
          <a:custGeom>
            <a:avLst/>
            <a:gdLst/>
            <a:ahLst/>
            <a:cxnLst>
              <a:cxn ang="0">
                <a:pos x="0" y="434"/>
              </a:cxn>
              <a:cxn ang="0">
                <a:pos x="151" y="373"/>
              </a:cxn>
              <a:cxn ang="0">
                <a:pos x="237" y="11"/>
              </a:cxn>
              <a:cxn ang="0">
                <a:pos x="409" y="304"/>
              </a:cxn>
              <a:cxn ang="0">
                <a:pos x="744" y="433"/>
              </a:cxn>
            </a:cxnLst>
            <a:rect l="0" t="0" r="r" b="b"/>
            <a:pathLst>
              <a:path w="744" h="444">
                <a:moveTo>
                  <a:pt x="0" y="434"/>
                </a:moveTo>
                <a:cubicBezTo>
                  <a:pt x="25" y="424"/>
                  <a:pt x="112" y="444"/>
                  <a:pt x="151" y="373"/>
                </a:cubicBezTo>
                <a:cubicBezTo>
                  <a:pt x="190" y="302"/>
                  <a:pt x="194" y="22"/>
                  <a:pt x="237" y="11"/>
                </a:cubicBezTo>
                <a:cubicBezTo>
                  <a:pt x="280" y="0"/>
                  <a:pt x="325" y="234"/>
                  <a:pt x="409" y="304"/>
                </a:cubicBezTo>
                <a:cubicBezTo>
                  <a:pt x="493" y="374"/>
                  <a:pt x="674" y="406"/>
                  <a:pt x="744" y="433"/>
                </a:cubicBezTo>
              </a:path>
            </a:pathLst>
          </a:custGeom>
          <a:noFill/>
          <a:ln w="25400" cap="flat">
            <a:solidFill>
              <a:srgbClr val="969696"/>
            </a:solidFill>
            <a:prstDash val="sysDot"/>
            <a:round/>
            <a:headEnd/>
            <a:tailEnd/>
          </a:ln>
          <a:effectLst/>
        </p:spPr>
        <p:txBody>
          <a:bodyPr/>
          <a:lstStyle/>
          <a:p>
            <a:endParaRPr lang="en-US" sz="2800"/>
          </a:p>
        </p:txBody>
      </p:sp>
      <p:sp>
        <p:nvSpPr>
          <p:cNvPr id="203" name="Freeform 87"/>
          <p:cNvSpPr>
            <a:spLocks/>
          </p:cNvSpPr>
          <p:nvPr/>
        </p:nvSpPr>
        <p:spPr bwMode="auto">
          <a:xfrm>
            <a:off x="3962401" y="4991100"/>
            <a:ext cx="2362200" cy="1104900"/>
          </a:xfrm>
          <a:custGeom>
            <a:avLst/>
            <a:gdLst/>
            <a:ahLst/>
            <a:cxnLst>
              <a:cxn ang="0">
                <a:pos x="0" y="434"/>
              </a:cxn>
              <a:cxn ang="0">
                <a:pos x="151" y="373"/>
              </a:cxn>
              <a:cxn ang="0">
                <a:pos x="237" y="11"/>
              </a:cxn>
              <a:cxn ang="0">
                <a:pos x="409" y="304"/>
              </a:cxn>
              <a:cxn ang="0">
                <a:pos x="744" y="433"/>
              </a:cxn>
            </a:cxnLst>
            <a:rect l="0" t="0" r="r" b="b"/>
            <a:pathLst>
              <a:path w="744" h="444">
                <a:moveTo>
                  <a:pt x="0" y="434"/>
                </a:moveTo>
                <a:cubicBezTo>
                  <a:pt x="25" y="424"/>
                  <a:pt x="112" y="444"/>
                  <a:pt x="151" y="373"/>
                </a:cubicBezTo>
                <a:cubicBezTo>
                  <a:pt x="190" y="302"/>
                  <a:pt x="194" y="22"/>
                  <a:pt x="237" y="11"/>
                </a:cubicBezTo>
                <a:cubicBezTo>
                  <a:pt x="280" y="0"/>
                  <a:pt x="325" y="234"/>
                  <a:pt x="409" y="304"/>
                </a:cubicBezTo>
                <a:cubicBezTo>
                  <a:pt x="493" y="374"/>
                  <a:pt x="674" y="406"/>
                  <a:pt x="744" y="433"/>
                </a:cubicBezTo>
              </a:path>
            </a:pathLst>
          </a:custGeom>
          <a:noFill/>
          <a:ln w="25400" cap="flat">
            <a:solidFill>
              <a:schemeClr val="tx1"/>
            </a:solidFill>
            <a:prstDash val="sysDot"/>
            <a:round/>
            <a:headEnd/>
            <a:tailEnd/>
          </a:ln>
          <a:effectLst/>
        </p:spPr>
        <p:txBody>
          <a:bodyPr/>
          <a:lstStyle/>
          <a:p>
            <a:endParaRPr lang="en-US" sz="2800"/>
          </a:p>
        </p:txBody>
      </p:sp>
      <p:sp>
        <p:nvSpPr>
          <p:cNvPr id="204" name="Freeform 90"/>
          <p:cNvSpPr>
            <a:spLocks/>
          </p:cNvSpPr>
          <p:nvPr/>
        </p:nvSpPr>
        <p:spPr bwMode="auto">
          <a:xfrm>
            <a:off x="4343401" y="5143500"/>
            <a:ext cx="2362200" cy="952500"/>
          </a:xfrm>
          <a:custGeom>
            <a:avLst/>
            <a:gdLst/>
            <a:ahLst/>
            <a:cxnLst>
              <a:cxn ang="0">
                <a:pos x="0" y="434"/>
              </a:cxn>
              <a:cxn ang="0">
                <a:pos x="151" y="373"/>
              </a:cxn>
              <a:cxn ang="0">
                <a:pos x="237" y="11"/>
              </a:cxn>
              <a:cxn ang="0">
                <a:pos x="409" y="304"/>
              </a:cxn>
              <a:cxn ang="0">
                <a:pos x="744" y="433"/>
              </a:cxn>
            </a:cxnLst>
            <a:rect l="0" t="0" r="r" b="b"/>
            <a:pathLst>
              <a:path w="744" h="444">
                <a:moveTo>
                  <a:pt x="0" y="434"/>
                </a:moveTo>
                <a:cubicBezTo>
                  <a:pt x="25" y="424"/>
                  <a:pt x="112" y="444"/>
                  <a:pt x="151" y="373"/>
                </a:cubicBezTo>
                <a:cubicBezTo>
                  <a:pt x="190" y="302"/>
                  <a:pt x="194" y="22"/>
                  <a:pt x="237" y="11"/>
                </a:cubicBezTo>
                <a:cubicBezTo>
                  <a:pt x="280" y="0"/>
                  <a:pt x="325" y="234"/>
                  <a:pt x="409" y="304"/>
                </a:cubicBezTo>
                <a:cubicBezTo>
                  <a:pt x="493" y="374"/>
                  <a:pt x="674" y="406"/>
                  <a:pt x="744" y="433"/>
                </a:cubicBezTo>
              </a:path>
            </a:pathLst>
          </a:custGeom>
          <a:noFill/>
          <a:ln w="25400" cap="flat">
            <a:solidFill>
              <a:srgbClr val="969696"/>
            </a:solidFill>
            <a:prstDash val="sysDot"/>
            <a:round/>
            <a:headEnd/>
            <a:tailEnd/>
          </a:ln>
          <a:effectLst/>
        </p:spPr>
        <p:txBody>
          <a:bodyPr/>
          <a:lstStyle/>
          <a:p>
            <a:endParaRPr lang="en-US" sz="2800"/>
          </a:p>
        </p:txBody>
      </p:sp>
      <p:sp>
        <p:nvSpPr>
          <p:cNvPr id="205" name="Freeform 91"/>
          <p:cNvSpPr>
            <a:spLocks/>
          </p:cNvSpPr>
          <p:nvPr/>
        </p:nvSpPr>
        <p:spPr bwMode="auto">
          <a:xfrm>
            <a:off x="4724401" y="5295900"/>
            <a:ext cx="2362200" cy="800100"/>
          </a:xfrm>
          <a:custGeom>
            <a:avLst/>
            <a:gdLst/>
            <a:ahLst/>
            <a:cxnLst>
              <a:cxn ang="0">
                <a:pos x="0" y="434"/>
              </a:cxn>
              <a:cxn ang="0">
                <a:pos x="151" y="373"/>
              </a:cxn>
              <a:cxn ang="0">
                <a:pos x="237" y="11"/>
              </a:cxn>
              <a:cxn ang="0">
                <a:pos x="409" y="304"/>
              </a:cxn>
              <a:cxn ang="0">
                <a:pos x="744" y="433"/>
              </a:cxn>
            </a:cxnLst>
            <a:rect l="0" t="0" r="r" b="b"/>
            <a:pathLst>
              <a:path w="744" h="444">
                <a:moveTo>
                  <a:pt x="0" y="434"/>
                </a:moveTo>
                <a:cubicBezTo>
                  <a:pt x="25" y="424"/>
                  <a:pt x="112" y="444"/>
                  <a:pt x="151" y="373"/>
                </a:cubicBezTo>
                <a:cubicBezTo>
                  <a:pt x="190" y="302"/>
                  <a:pt x="194" y="22"/>
                  <a:pt x="237" y="11"/>
                </a:cubicBezTo>
                <a:cubicBezTo>
                  <a:pt x="280" y="0"/>
                  <a:pt x="325" y="234"/>
                  <a:pt x="409" y="304"/>
                </a:cubicBezTo>
                <a:cubicBezTo>
                  <a:pt x="493" y="374"/>
                  <a:pt x="674" y="406"/>
                  <a:pt x="744" y="433"/>
                </a:cubicBezTo>
              </a:path>
            </a:pathLst>
          </a:custGeom>
          <a:noFill/>
          <a:ln w="25400" cap="flat">
            <a:solidFill>
              <a:srgbClr val="969696"/>
            </a:solidFill>
            <a:prstDash val="sysDot"/>
            <a:round/>
            <a:headEnd/>
            <a:tailEnd/>
          </a:ln>
          <a:effectLst/>
        </p:spPr>
        <p:txBody>
          <a:bodyPr/>
          <a:lstStyle/>
          <a:p>
            <a:endParaRPr lang="en-US" sz="2800"/>
          </a:p>
        </p:txBody>
      </p:sp>
      <p:sp>
        <p:nvSpPr>
          <p:cNvPr id="206" name="Freeform 92"/>
          <p:cNvSpPr>
            <a:spLocks/>
          </p:cNvSpPr>
          <p:nvPr/>
        </p:nvSpPr>
        <p:spPr bwMode="auto">
          <a:xfrm>
            <a:off x="5105401" y="5295900"/>
            <a:ext cx="2362200" cy="800100"/>
          </a:xfrm>
          <a:custGeom>
            <a:avLst/>
            <a:gdLst/>
            <a:ahLst/>
            <a:cxnLst>
              <a:cxn ang="0">
                <a:pos x="0" y="434"/>
              </a:cxn>
              <a:cxn ang="0">
                <a:pos x="151" y="373"/>
              </a:cxn>
              <a:cxn ang="0">
                <a:pos x="237" y="11"/>
              </a:cxn>
              <a:cxn ang="0">
                <a:pos x="409" y="304"/>
              </a:cxn>
              <a:cxn ang="0">
                <a:pos x="744" y="433"/>
              </a:cxn>
            </a:cxnLst>
            <a:rect l="0" t="0" r="r" b="b"/>
            <a:pathLst>
              <a:path w="744" h="444">
                <a:moveTo>
                  <a:pt x="0" y="434"/>
                </a:moveTo>
                <a:cubicBezTo>
                  <a:pt x="25" y="424"/>
                  <a:pt x="112" y="444"/>
                  <a:pt x="151" y="373"/>
                </a:cubicBezTo>
                <a:cubicBezTo>
                  <a:pt x="190" y="302"/>
                  <a:pt x="194" y="22"/>
                  <a:pt x="237" y="11"/>
                </a:cubicBezTo>
                <a:cubicBezTo>
                  <a:pt x="280" y="0"/>
                  <a:pt x="325" y="234"/>
                  <a:pt x="409" y="304"/>
                </a:cubicBezTo>
                <a:cubicBezTo>
                  <a:pt x="493" y="374"/>
                  <a:pt x="674" y="406"/>
                  <a:pt x="744" y="433"/>
                </a:cubicBezTo>
              </a:path>
            </a:pathLst>
          </a:custGeom>
          <a:noFill/>
          <a:ln w="25400" cap="flat">
            <a:solidFill>
              <a:srgbClr val="969696"/>
            </a:solidFill>
            <a:prstDash val="sysDot"/>
            <a:round/>
            <a:headEnd/>
            <a:tailEnd/>
          </a:ln>
          <a:effectLst/>
        </p:spPr>
        <p:txBody>
          <a:bodyPr/>
          <a:lstStyle/>
          <a:p>
            <a:endParaRPr lang="en-US" sz="2800"/>
          </a:p>
        </p:txBody>
      </p:sp>
      <p:sp>
        <p:nvSpPr>
          <p:cNvPr id="207" name="Freeform 93"/>
          <p:cNvSpPr>
            <a:spLocks/>
          </p:cNvSpPr>
          <p:nvPr/>
        </p:nvSpPr>
        <p:spPr bwMode="auto">
          <a:xfrm>
            <a:off x="5486401" y="5143500"/>
            <a:ext cx="2362200" cy="952500"/>
          </a:xfrm>
          <a:custGeom>
            <a:avLst/>
            <a:gdLst/>
            <a:ahLst/>
            <a:cxnLst>
              <a:cxn ang="0">
                <a:pos x="0" y="434"/>
              </a:cxn>
              <a:cxn ang="0">
                <a:pos x="151" y="373"/>
              </a:cxn>
              <a:cxn ang="0">
                <a:pos x="237" y="11"/>
              </a:cxn>
              <a:cxn ang="0">
                <a:pos x="409" y="304"/>
              </a:cxn>
              <a:cxn ang="0">
                <a:pos x="744" y="433"/>
              </a:cxn>
            </a:cxnLst>
            <a:rect l="0" t="0" r="r" b="b"/>
            <a:pathLst>
              <a:path w="744" h="444">
                <a:moveTo>
                  <a:pt x="0" y="434"/>
                </a:moveTo>
                <a:cubicBezTo>
                  <a:pt x="25" y="424"/>
                  <a:pt x="112" y="444"/>
                  <a:pt x="151" y="373"/>
                </a:cubicBezTo>
                <a:cubicBezTo>
                  <a:pt x="190" y="302"/>
                  <a:pt x="194" y="22"/>
                  <a:pt x="237" y="11"/>
                </a:cubicBezTo>
                <a:cubicBezTo>
                  <a:pt x="280" y="0"/>
                  <a:pt x="325" y="234"/>
                  <a:pt x="409" y="304"/>
                </a:cubicBezTo>
                <a:cubicBezTo>
                  <a:pt x="493" y="374"/>
                  <a:pt x="674" y="406"/>
                  <a:pt x="744" y="433"/>
                </a:cubicBezTo>
              </a:path>
            </a:pathLst>
          </a:custGeom>
          <a:noFill/>
          <a:ln w="25400" cap="flat">
            <a:solidFill>
              <a:srgbClr val="969696"/>
            </a:solidFill>
            <a:prstDash val="sysDot"/>
            <a:round/>
            <a:headEnd/>
            <a:tailEnd/>
          </a:ln>
          <a:effectLst/>
        </p:spPr>
        <p:txBody>
          <a:bodyPr/>
          <a:lstStyle/>
          <a:p>
            <a:endParaRPr lang="en-US" sz="2800"/>
          </a:p>
        </p:txBody>
      </p:sp>
      <p:sp>
        <p:nvSpPr>
          <p:cNvPr id="208" name="Freeform 94"/>
          <p:cNvSpPr>
            <a:spLocks/>
          </p:cNvSpPr>
          <p:nvPr/>
        </p:nvSpPr>
        <p:spPr bwMode="auto">
          <a:xfrm>
            <a:off x="5943601" y="5105400"/>
            <a:ext cx="2362200" cy="952500"/>
          </a:xfrm>
          <a:custGeom>
            <a:avLst/>
            <a:gdLst/>
            <a:ahLst/>
            <a:cxnLst>
              <a:cxn ang="0">
                <a:pos x="0" y="434"/>
              </a:cxn>
              <a:cxn ang="0">
                <a:pos x="151" y="373"/>
              </a:cxn>
              <a:cxn ang="0">
                <a:pos x="237" y="11"/>
              </a:cxn>
              <a:cxn ang="0">
                <a:pos x="409" y="304"/>
              </a:cxn>
              <a:cxn ang="0">
                <a:pos x="744" y="433"/>
              </a:cxn>
            </a:cxnLst>
            <a:rect l="0" t="0" r="r" b="b"/>
            <a:pathLst>
              <a:path w="744" h="444">
                <a:moveTo>
                  <a:pt x="0" y="434"/>
                </a:moveTo>
                <a:cubicBezTo>
                  <a:pt x="25" y="424"/>
                  <a:pt x="112" y="444"/>
                  <a:pt x="151" y="373"/>
                </a:cubicBezTo>
                <a:cubicBezTo>
                  <a:pt x="190" y="302"/>
                  <a:pt x="194" y="22"/>
                  <a:pt x="237" y="11"/>
                </a:cubicBezTo>
                <a:cubicBezTo>
                  <a:pt x="280" y="0"/>
                  <a:pt x="325" y="234"/>
                  <a:pt x="409" y="304"/>
                </a:cubicBezTo>
                <a:cubicBezTo>
                  <a:pt x="493" y="374"/>
                  <a:pt x="674" y="406"/>
                  <a:pt x="744" y="433"/>
                </a:cubicBezTo>
              </a:path>
            </a:pathLst>
          </a:custGeom>
          <a:noFill/>
          <a:ln w="25400" cap="flat">
            <a:solidFill>
              <a:srgbClr val="969696"/>
            </a:solidFill>
            <a:prstDash val="sysDot"/>
            <a:round/>
            <a:headEnd/>
            <a:tailEnd/>
          </a:ln>
          <a:effectLst/>
        </p:spPr>
        <p:txBody>
          <a:bodyPr/>
          <a:lstStyle/>
          <a:p>
            <a:endParaRPr lang="en-US" sz="2800"/>
          </a:p>
        </p:txBody>
      </p:sp>
      <p:sp>
        <p:nvSpPr>
          <p:cNvPr id="209" name="Freeform 95"/>
          <p:cNvSpPr>
            <a:spLocks/>
          </p:cNvSpPr>
          <p:nvPr/>
        </p:nvSpPr>
        <p:spPr bwMode="auto">
          <a:xfrm>
            <a:off x="3352801" y="4533900"/>
            <a:ext cx="2362200" cy="1562100"/>
          </a:xfrm>
          <a:custGeom>
            <a:avLst/>
            <a:gdLst/>
            <a:ahLst/>
            <a:cxnLst>
              <a:cxn ang="0">
                <a:pos x="0" y="434"/>
              </a:cxn>
              <a:cxn ang="0">
                <a:pos x="151" y="373"/>
              </a:cxn>
              <a:cxn ang="0">
                <a:pos x="237" y="11"/>
              </a:cxn>
              <a:cxn ang="0">
                <a:pos x="409" y="304"/>
              </a:cxn>
              <a:cxn ang="0">
                <a:pos x="744" y="433"/>
              </a:cxn>
            </a:cxnLst>
            <a:rect l="0" t="0" r="r" b="b"/>
            <a:pathLst>
              <a:path w="744" h="444">
                <a:moveTo>
                  <a:pt x="0" y="434"/>
                </a:moveTo>
                <a:cubicBezTo>
                  <a:pt x="25" y="424"/>
                  <a:pt x="112" y="444"/>
                  <a:pt x="151" y="373"/>
                </a:cubicBezTo>
                <a:cubicBezTo>
                  <a:pt x="190" y="302"/>
                  <a:pt x="194" y="22"/>
                  <a:pt x="237" y="11"/>
                </a:cubicBezTo>
                <a:cubicBezTo>
                  <a:pt x="280" y="0"/>
                  <a:pt x="325" y="234"/>
                  <a:pt x="409" y="304"/>
                </a:cubicBezTo>
                <a:cubicBezTo>
                  <a:pt x="493" y="374"/>
                  <a:pt x="674" y="406"/>
                  <a:pt x="744" y="433"/>
                </a:cubicBezTo>
              </a:path>
            </a:pathLst>
          </a:custGeom>
          <a:noFill/>
          <a:ln w="25400" cap="flat">
            <a:solidFill>
              <a:srgbClr val="969696"/>
            </a:solidFill>
            <a:prstDash val="sysDot"/>
            <a:round/>
            <a:headEnd/>
            <a:tailEnd/>
          </a:ln>
          <a:effectLst/>
        </p:spPr>
        <p:txBody>
          <a:bodyPr/>
          <a:lstStyle/>
          <a:p>
            <a:endParaRPr lang="en-US" sz="2800"/>
          </a:p>
        </p:txBody>
      </p:sp>
      <p:sp>
        <p:nvSpPr>
          <p:cNvPr id="210" name="Freeform 96"/>
          <p:cNvSpPr>
            <a:spLocks/>
          </p:cNvSpPr>
          <p:nvPr/>
        </p:nvSpPr>
        <p:spPr bwMode="auto">
          <a:xfrm>
            <a:off x="3048001" y="4495800"/>
            <a:ext cx="2362200" cy="1562100"/>
          </a:xfrm>
          <a:custGeom>
            <a:avLst/>
            <a:gdLst/>
            <a:ahLst/>
            <a:cxnLst>
              <a:cxn ang="0">
                <a:pos x="0" y="434"/>
              </a:cxn>
              <a:cxn ang="0">
                <a:pos x="151" y="373"/>
              </a:cxn>
              <a:cxn ang="0">
                <a:pos x="237" y="11"/>
              </a:cxn>
              <a:cxn ang="0">
                <a:pos x="409" y="304"/>
              </a:cxn>
              <a:cxn ang="0">
                <a:pos x="744" y="433"/>
              </a:cxn>
            </a:cxnLst>
            <a:rect l="0" t="0" r="r" b="b"/>
            <a:pathLst>
              <a:path w="744" h="444">
                <a:moveTo>
                  <a:pt x="0" y="434"/>
                </a:moveTo>
                <a:cubicBezTo>
                  <a:pt x="25" y="424"/>
                  <a:pt x="112" y="444"/>
                  <a:pt x="151" y="373"/>
                </a:cubicBezTo>
                <a:cubicBezTo>
                  <a:pt x="190" y="302"/>
                  <a:pt x="194" y="22"/>
                  <a:pt x="237" y="11"/>
                </a:cubicBezTo>
                <a:cubicBezTo>
                  <a:pt x="280" y="0"/>
                  <a:pt x="325" y="234"/>
                  <a:pt x="409" y="304"/>
                </a:cubicBezTo>
                <a:cubicBezTo>
                  <a:pt x="493" y="374"/>
                  <a:pt x="674" y="406"/>
                  <a:pt x="744" y="433"/>
                </a:cubicBezTo>
              </a:path>
            </a:pathLst>
          </a:custGeom>
          <a:noFill/>
          <a:ln w="25400" cap="flat">
            <a:solidFill>
              <a:srgbClr val="969696"/>
            </a:solidFill>
            <a:prstDash val="sysDot"/>
            <a:round/>
            <a:headEnd/>
            <a:tailEnd/>
          </a:ln>
          <a:effectLst/>
        </p:spPr>
        <p:txBody>
          <a:bodyPr/>
          <a:lstStyle/>
          <a:p>
            <a:endParaRPr lang="en-US" sz="2800"/>
          </a:p>
        </p:txBody>
      </p:sp>
      <p:sp>
        <p:nvSpPr>
          <p:cNvPr id="211" name="Freeform 97"/>
          <p:cNvSpPr>
            <a:spLocks/>
          </p:cNvSpPr>
          <p:nvPr/>
        </p:nvSpPr>
        <p:spPr bwMode="auto">
          <a:xfrm>
            <a:off x="2743201" y="4457700"/>
            <a:ext cx="2362200" cy="1562100"/>
          </a:xfrm>
          <a:custGeom>
            <a:avLst/>
            <a:gdLst/>
            <a:ahLst/>
            <a:cxnLst>
              <a:cxn ang="0">
                <a:pos x="0" y="434"/>
              </a:cxn>
              <a:cxn ang="0">
                <a:pos x="151" y="373"/>
              </a:cxn>
              <a:cxn ang="0">
                <a:pos x="237" y="11"/>
              </a:cxn>
              <a:cxn ang="0">
                <a:pos x="409" y="304"/>
              </a:cxn>
              <a:cxn ang="0">
                <a:pos x="744" y="433"/>
              </a:cxn>
            </a:cxnLst>
            <a:rect l="0" t="0" r="r" b="b"/>
            <a:pathLst>
              <a:path w="744" h="444">
                <a:moveTo>
                  <a:pt x="0" y="434"/>
                </a:moveTo>
                <a:cubicBezTo>
                  <a:pt x="25" y="424"/>
                  <a:pt x="112" y="444"/>
                  <a:pt x="151" y="373"/>
                </a:cubicBezTo>
                <a:cubicBezTo>
                  <a:pt x="190" y="302"/>
                  <a:pt x="194" y="22"/>
                  <a:pt x="237" y="11"/>
                </a:cubicBezTo>
                <a:cubicBezTo>
                  <a:pt x="280" y="0"/>
                  <a:pt x="325" y="234"/>
                  <a:pt x="409" y="304"/>
                </a:cubicBezTo>
                <a:cubicBezTo>
                  <a:pt x="493" y="374"/>
                  <a:pt x="674" y="406"/>
                  <a:pt x="744" y="433"/>
                </a:cubicBezTo>
              </a:path>
            </a:pathLst>
          </a:custGeom>
          <a:noFill/>
          <a:ln w="25400" cap="flat">
            <a:solidFill>
              <a:srgbClr val="969696"/>
            </a:solidFill>
            <a:prstDash val="sysDot"/>
            <a:round/>
            <a:headEnd/>
            <a:tailEnd/>
          </a:ln>
          <a:effectLst/>
        </p:spPr>
        <p:txBody>
          <a:bodyPr/>
          <a:lstStyle/>
          <a:p>
            <a:endParaRPr lang="en-US" sz="2800"/>
          </a:p>
        </p:txBody>
      </p:sp>
      <p:sp>
        <p:nvSpPr>
          <p:cNvPr id="212" name="Freeform 98"/>
          <p:cNvSpPr>
            <a:spLocks/>
          </p:cNvSpPr>
          <p:nvPr/>
        </p:nvSpPr>
        <p:spPr bwMode="auto">
          <a:xfrm>
            <a:off x="2438401" y="4533900"/>
            <a:ext cx="2362200" cy="1562100"/>
          </a:xfrm>
          <a:custGeom>
            <a:avLst/>
            <a:gdLst/>
            <a:ahLst/>
            <a:cxnLst>
              <a:cxn ang="0">
                <a:pos x="0" y="434"/>
              </a:cxn>
              <a:cxn ang="0">
                <a:pos x="151" y="373"/>
              </a:cxn>
              <a:cxn ang="0">
                <a:pos x="237" y="11"/>
              </a:cxn>
              <a:cxn ang="0">
                <a:pos x="409" y="304"/>
              </a:cxn>
              <a:cxn ang="0">
                <a:pos x="744" y="433"/>
              </a:cxn>
            </a:cxnLst>
            <a:rect l="0" t="0" r="r" b="b"/>
            <a:pathLst>
              <a:path w="744" h="444">
                <a:moveTo>
                  <a:pt x="0" y="434"/>
                </a:moveTo>
                <a:cubicBezTo>
                  <a:pt x="25" y="424"/>
                  <a:pt x="112" y="444"/>
                  <a:pt x="151" y="373"/>
                </a:cubicBezTo>
                <a:cubicBezTo>
                  <a:pt x="190" y="302"/>
                  <a:pt x="194" y="22"/>
                  <a:pt x="237" y="11"/>
                </a:cubicBezTo>
                <a:cubicBezTo>
                  <a:pt x="280" y="0"/>
                  <a:pt x="325" y="234"/>
                  <a:pt x="409" y="304"/>
                </a:cubicBezTo>
                <a:cubicBezTo>
                  <a:pt x="493" y="374"/>
                  <a:pt x="674" y="406"/>
                  <a:pt x="744" y="433"/>
                </a:cubicBezTo>
              </a:path>
            </a:pathLst>
          </a:custGeom>
          <a:noFill/>
          <a:ln w="25400" cap="flat">
            <a:solidFill>
              <a:srgbClr val="969696"/>
            </a:solidFill>
            <a:prstDash val="sysDot"/>
            <a:round/>
            <a:headEnd/>
            <a:tailEnd/>
          </a:ln>
          <a:effectLst/>
        </p:spPr>
        <p:txBody>
          <a:bodyPr/>
          <a:lstStyle/>
          <a:p>
            <a:endParaRPr lang="en-US" sz="2800"/>
          </a:p>
        </p:txBody>
      </p:sp>
      <p:sp>
        <p:nvSpPr>
          <p:cNvPr id="213" name="Freeform 99"/>
          <p:cNvSpPr>
            <a:spLocks/>
          </p:cNvSpPr>
          <p:nvPr/>
        </p:nvSpPr>
        <p:spPr bwMode="auto">
          <a:xfrm>
            <a:off x="2133601" y="4686300"/>
            <a:ext cx="2362200" cy="1409700"/>
          </a:xfrm>
          <a:custGeom>
            <a:avLst/>
            <a:gdLst/>
            <a:ahLst/>
            <a:cxnLst>
              <a:cxn ang="0">
                <a:pos x="0" y="434"/>
              </a:cxn>
              <a:cxn ang="0">
                <a:pos x="151" y="373"/>
              </a:cxn>
              <a:cxn ang="0">
                <a:pos x="237" y="11"/>
              </a:cxn>
              <a:cxn ang="0">
                <a:pos x="409" y="304"/>
              </a:cxn>
              <a:cxn ang="0">
                <a:pos x="744" y="433"/>
              </a:cxn>
            </a:cxnLst>
            <a:rect l="0" t="0" r="r" b="b"/>
            <a:pathLst>
              <a:path w="744" h="444">
                <a:moveTo>
                  <a:pt x="0" y="434"/>
                </a:moveTo>
                <a:cubicBezTo>
                  <a:pt x="25" y="424"/>
                  <a:pt x="112" y="444"/>
                  <a:pt x="151" y="373"/>
                </a:cubicBezTo>
                <a:cubicBezTo>
                  <a:pt x="190" y="302"/>
                  <a:pt x="194" y="22"/>
                  <a:pt x="237" y="11"/>
                </a:cubicBezTo>
                <a:cubicBezTo>
                  <a:pt x="280" y="0"/>
                  <a:pt x="325" y="234"/>
                  <a:pt x="409" y="304"/>
                </a:cubicBezTo>
                <a:cubicBezTo>
                  <a:pt x="493" y="374"/>
                  <a:pt x="674" y="406"/>
                  <a:pt x="744" y="433"/>
                </a:cubicBezTo>
              </a:path>
            </a:pathLst>
          </a:custGeom>
          <a:noFill/>
          <a:ln w="25400" cap="flat">
            <a:solidFill>
              <a:srgbClr val="969696"/>
            </a:solidFill>
            <a:prstDash val="sysDot"/>
            <a:round/>
            <a:headEnd/>
            <a:tailEnd/>
          </a:ln>
          <a:effectLst/>
        </p:spPr>
        <p:txBody>
          <a:bodyPr/>
          <a:lstStyle/>
          <a:p>
            <a:endParaRPr lang="en-US" sz="2800"/>
          </a:p>
        </p:txBody>
      </p:sp>
      <p:sp>
        <p:nvSpPr>
          <p:cNvPr id="214" name="Freeform 100"/>
          <p:cNvSpPr>
            <a:spLocks/>
          </p:cNvSpPr>
          <p:nvPr/>
        </p:nvSpPr>
        <p:spPr bwMode="auto">
          <a:xfrm>
            <a:off x="1828801" y="4991100"/>
            <a:ext cx="2362200" cy="1104900"/>
          </a:xfrm>
          <a:custGeom>
            <a:avLst/>
            <a:gdLst/>
            <a:ahLst/>
            <a:cxnLst>
              <a:cxn ang="0">
                <a:pos x="0" y="434"/>
              </a:cxn>
              <a:cxn ang="0">
                <a:pos x="151" y="373"/>
              </a:cxn>
              <a:cxn ang="0">
                <a:pos x="237" y="11"/>
              </a:cxn>
              <a:cxn ang="0">
                <a:pos x="409" y="304"/>
              </a:cxn>
              <a:cxn ang="0">
                <a:pos x="744" y="433"/>
              </a:cxn>
            </a:cxnLst>
            <a:rect l="0" t="0" r="r" b="b"/>
            <a:pathLst>
              <a:path w="744" h="444">
                <a:moveTo>
                  <a:pt x="0" y="434"/>
                </a:moveTo>
                <a:cubicBezTo>
                  <a:pt x="25" y="424"/>
                  <a:pt x="112" y="444"/>
                  <a:pt x="151" y="373"/>
                </a:cubicBezTo>
                <a:cubicBezTo>
                  <a:pt x="190" y="302"/>
                  <a:pt x="194" y="22"/>
                  <a:pt x="237" y="11"/>
                </a:cubicBezTo>
                <a:cubicBezTo>
                  <a:pt x="280" y="0"/>
                  <a:pt x="325" y="234"/>
                  <a:pt x="409" y="304"/>
                </a:cubicBezTo>
                <a:cubicBezTo>
                  <a:pt x="493" y="374"/>
                  <a:pt x="674" y="406"/>
                  <a:pt x="744" y="433"/>
                </a:cubicBezTo>
              </a:path>
            </a:pathLst>
          </a:custGeom>
          <a:noFill/>
          <a:ln w="25400" cap="flat">
            <a:solidFill>
              <a:srgbClr val="969696"/>
            </a:solidFill>
            <a:prstDash val="sysDot"/>
            <a:round/>
            <a:headEnd/>
            <a:tailEnd/>
          </a:ln>
          <a:effectLst/>
        </p:spPr>
        <p:txBody>
          <a:bodyPr/>
          <a:lstStyle/>
          <a:p>
            <a:endParaRPr lang="en-US" sz="2800"/>
          </a:p>
        </p:txBody>
      </p:sp>
      <p:sp>
        <p:nvSpPr>
          <p:cNvPr id="215" name="Freeform 101"/>
          <p:cNvSpPr>
            <a:spLocks/>
          </p:cNvSpPr>
          <p:nvPr/>
        </p:nvSpPr>
        <p:spPr bwMode="auto">
          <a:xfrm>
            <a:off x="1524001" y="5295900"/>
            <a:ext cx="2362200" cy="762000"/>
          </a:xfrm>
          <a:custGeom>
            <a:avLst/>
            <a:gdLst/>
            <a:ahLst/>
            <a:cxnLst>
              <a:cxn ang="0">
                <a:pos x="0" y="434"/>
              </a:cxn>
              <a:cxn ang="0">
                <a:pos x="151" y="373"/>
              </a:cxn>
              <a:cxn ang="0">
                <a:pos x="237" y="11"/>
              </a:cxn>
              <a:cxn ang="0">
                <a:pos x="409" y="304"/>
              </a:cxn>
              <a:cxn ang="0">
                <a:pos x="744" y="433"/>
              </a:cxn>
            </a:cxnLst>
            <a:rect l="0" t="0" r="r" b="b"/>
            <a:pathLst>
              <a:path w="744" h="444">
                <a:moveTo>
                  <a:pt x="0" y="434"/>
                </a:moveTo>
                <a:cubicBezTo>
                  <a:pt x="25" y="424"/>
                  <a:pt x="112" y="444"/>
                  <a:pt x="151" y="373"/>
                </a:cubicBezTo>
                <a:cubicBezTo>
                  <a:pt x="190" y="302"/>
                  <a:pt x="194" y="22"/>
                  <a:pt x="237" y="11"/>
                </a:cubicBezTo>
                <a:cubicBezTo>
                  <a:pt x="280" y="0"/>
                  <a:pt x="325" y="234"/>
                  <a:pt x="409" y="304"/>
                </a:cubicBezTo>
                <a:cubicBezTo>
                  <a:pt x="493" y="374"/>
                  <a:pt x="674" y="406"/>
                  <a:pt x="744" y="433"/>
                </a:cubicBezTo>
              </a:path>
            </a:pathLst>
          </a:custGeom>
          <a:noFill/>
          <a:ln w="25400" cap="flat">
            <a:solidFill>
              <a:srgbClr val="969696"/>
            </a:solidFill>
            <a:prstDash val="sysDot"/>
            <a:round/>
            <a:headEnd/>
            <a:tailEnd/>
          </a:ln>
          <a:effectLst/>
        </p:spPr>
        <p:txBody>
          <a:bodyPr/>
          <a:lstStyle/>
          <a:p>
            <a:endParaRPr lang="en-US" sz="2800"/>
          </a:p>
        </p:txBody>
      </p:sp>
      <p:sp>
        <p:nvSpPr>
          <p:cNvPr id="216" name="Freeform 102"/>
          <p:cNvSpPr>
            <a:spLocks/>
          </p:cNvSpPr>
          <p:nvPr/>
        </p:nvSpPr>
        <p:spPr bwMode="auto">
          <a:xfrm>
            <a:off x="1219201" y="5600700"/>
            <a:ext cx="2362200" cy="457200"/>
          </a:xfrm>
          <a:custGeom>
            <a:avLst/>
            <a:gdLst/>
            <a:ahLst/>
            <a:cxnLst>
              <a:cxn ang="0">
                <a:pos x="0" y="434"/>
              </a:cxn>
              <a:cxn ang="0">
                <a:pos x="151" y="373"/>
              </a:cxn>
              <a:cxn ang="0">
                <a:pos x="237" y="11"/>
              </a:cxn>
              <a:cxn ang="0">
                <a:pos x="409" y="304"/>
              </a:cxn>
              <a:cxn ang="0">
                <a:pos x="744" y="433"/>
              </a:cxn>
            </a:cxnLst>
            <a:rect l="0" t="0" r="r" b="b"/>
            <a:pathLst>
              <a:path w="744" h="444">
                <a:moveTo>
                  <a:pt x="0" y="434"/>
                </a:moveTo>
                <a:cubicBezTo>
                  <a:pt x="25" y="424"/>
                  <a:pt x="112" y="444"/>
                  <a:pt x="151" y="373"/>
                </a:cubicBezTo>
                <a:cubicBezTo>
                  <a:pt x="190" y="302"/>
                  <a:pt x="194" y="22"/>
                  <a:pt x="237" y="11"/>
                </a:cubicBezTo>
                <a:cubicBezTo>
                  <a:pt x="280" y="0"/>
                  <a:pt x="325" y="234"/>
                  <a:pt x="409" y="304"/>
                </a:cubicBezTo>
                <a:cubicBezTo>
                  <a:pt x="493" y="374"/>
                  <a:pt x="674" y="406"/>
                  <a:pt x="744" y="433"/>
                </a:cubicBezTo>
              </a:path>
            </a:pathLst>
          </a:custGeom>
          <a:noFill/>
          <a:ln w="25400" cap="flat">
            <a:solidFill>
              <a:srgbClr val="969696"/>
            </a:solidFill>
            <a:prstDash val="sysDot"/>
            <a:round/>
            <a:headEnd/>
            <a:tailEnd/>
          </a:ln>
          <a:effectLst/>
        </p:spPr>
        <p:txBody>
          <a:bodyPr/>
          <a:lstStyle/>
          <a:p>
            <a:endParaRPr lang="en-US" sz="2800"/>
          </a:p>
        </p:txBody>
      </p:sp>
      <p:sp>
        <p:nvSpPr>
          <p:cNvPr id="217" name="Freeform 103"/>
          <p:cNvSpPr>
            <a:spLocks/>
          </p:cNvSpPr>
          <p:nvPr/>
        </p:nvSpPr>
        <p:spPr bwMode="auto">
          <a:xfrm>
            <a:off x="914401" y="5600700"/>
            <a:ext cx="2362200" cy="457200"/>
          </a:xfrm>
          <a:custGeom>
            <a:avLst/>
            <a:gdLst/>
            <a:ahLst/>
            <a:cxnLst>
              <a:cxn ang="0">
                <a:pos x="0" y="434"/>
              </a:cxn>
              <a:cxn ang="0">
                <a:pos x="151" y="373"/>
              </a:cxn>
              <a:cxn ang="0">
                <a:pos x="237" y="11"/>
              </a:cxn>
              <a:cxn ang="0">
                <a:pos x="409" y="304"/>
              </a:cxn>
              <a:cxn ang="0">
                <a:pos x="744" y="433"/>
              </a:cxn>
            </a:cxnLst>
            <a:rect l="0" t="0" r="r" b="b"/>
            <a:pathLst>
              <a:path w="744" h="444">
                <a:moveTo>
                  <a:pt x="0" y="434"/>
                </a:moveTo>
                <a:cubicBezTo>
                  <a:pt x="25" y="424"/>
                  <a:pt x="112" y="444"/>
                  <a:pt x="151" y="373"/>
                </a:cubicBezTo>
                <a:cubicBezTo>
                  <a:pt x="190" y="302"/>
                  <a:pt x="194" y="22"/>
                  <a:pt x="237" y="11"/>
                </a:cubicBezTo>
                <a:cubicBezTo>
                  <a:pt x="280" y="0"/>
                  <a:pt x="325" y="234"/>
                  <a:pt x="409" y="304"/>
                </a:cubicBezTo>
                <a:cubicBezTo>
                  <a:pt x="493" y="374"/>
                  <a:pt x="674" y="406"/>
                  <a:pt x="744" y="433"/>
                </a:cubicBezTo>
              </a:path>
            </a:pathLst>
          </a:custGeom>
          <a:noFill/>
          <a:ln w="25400" cap="flat">
            <a:solidFill>
              <a:srgbClr val="969696"/>
            </a:solidFill>
            <a:prstDash val="sysDot"/>
            <a:round/>
            <a:headEnd/>
            <a:tailEnd/>
          </a:ln>
          <a:effectLst/>
        </p:spPr>
        <p:txBody>
          <a:bodyPr/>
          <a:lstStyle/>
          <a:p>
            <a:endParaRPr lang="en-US" sz="2800"/>
          </a:p>
        </p:txBody>
      </p:sp>
      <p:sp>
        <p:nvSpPr>
          <p:cNvPr id="220" name="Rectangle 8"/>
          <p:cNvSpPr>
            <a:spLocks noChangeArrowheads="1"/>
          </p:cNvSpPr>
          <p:nvPr/>
        </p:nvSpPr>
        <p:spPr bwMode="auto">
          <a:xfrm rot="16200000">
            <a:off x="-533399" y="4419600"/>
            <a:ext cx="1676400" cy="609600"/>
          </a:xfrm>
          <a:prstGeom prst="rect">
            <a:avLst/>
          </a:prstGeom>
          <a:noFill/>
          <a:ln w="9525">
            <a:noFill/>
            <a:miter lim="800000"/>
            <a:headEnd/>
            <a:tailEnd/>
          </a:ln>
          <a:effectLst/>
        </p:spPr>
        <p:txBody>
          <a:bodyPr/>
          <a:lstStyle/>
          <a:p>
            <a:pPr marL="342900" indent="-342900">
              <a:lnSpc>
                <a:spcPct val="90000"/>
              </a:lnSpc>
              <a:spcBef>
                <a:spcPct val="20000"/>
              </a:spcBef>
            </a:pPr>
            <a:r>
              <a:rPr lang="en-US" sz="2800" i="1" dirty="0" smtClean="0">
                <a:latin typeface="Times New Roman" pitchFamily="18" charset="0"/>
                <a:cs typeface="Times New Roman" pitchFamily="18" charset="0"/>
              </a:rPr>
              <a:t>d(t)</a:t>
            </a:r>
            <a:endParaRPr lang="en-US" sz="2800" i="1" dirty="0">
              <a:latin typeface="Times New Roman" pitchFamily="18" charset="0"/>
              <a:cs typeface="Times New Roman" pitchFamily="18" charset="0"/>
            </a:endParaRPr>
          </a:p>
        </p:txBody>
      </p:sp>
      <p:sp>
        <p:nvSpPr>
          <p:cNvPr id="222" name="Rectangle 8"/>
          <p:cNvSpPr>
            <a:spLocks noChangeArrowheads="1"/>
          </p:cNvSpPr>
          <p:nvPr/>
        </p:nvSpPr>
        <p:spPr bwMode="auto">
          <a:xfrm>
            <a:off x="6248401" y="6057900"/>
            <a:ext cx="1524000" cy="609600"/>
          </a:xfrm>
          <a:prstGeom prst="rect">
            <a:avLst/>
          </a:prstGeom>
          <a:noFill/>
          <a:ln w="9525">
            <a:noFill/>
            <a:miter lim="800000"/>
            <a:headEnd/>
            <a:tailEnd/>
          </a:ln>
          <a:effectLst/>
        </p:spPr>
        <p:txBody>
          <a:bodyPr/>
          <a:lstStyle/>
          <a:p>
            <a:pPr marL="342900" indent="-342900">
              <a:lnSpc>
                <a:spcPct val="90000"/>
              </a:lnSpc>
              <a:spcBef>
                <a:spcPct val="20000"/>
              </a:spcBef>
            </a:pPr>
            <a:r>
              <a:rPr lang="en-US" sz="2800" dirty="0" smtClean="0">
                <a:latin typeface="Times New Roman" pitchFamily="18" charset="0"/>
                <a:cs typeface="Times New Roman" pitchFamily="18" charset="0"/>
              </a:rPr>
              <a:t>time, </a:t>
            </a:r>
            <a:r>
              <a:rPr lang="en-US" sz="2800" i="1" dirty="0" smtClean="0">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223" name="Freeform 222"/>
          <p:cNvSpPr/>
          <p:nvPr/>
        </p:nvSpPr>
        <p:spPr>
          <a:xfrm>
            <a:off x="4838701" y="4235450"/>
            <a:ext cx="1943100" cy="755650"/>
          </a:xfrm>
          <a:custGeom>
            <a:avLst/>
            <a:gdLst>
              <a:gd name="connsiteX0" fmla="*/ 0 w 971550"/>
              <a:gd name="connsiteY0" fmla="*/ 377825 h 377825"/>
              <a:gd name="connsiteX1" fmla="*/ 438150 w 971550"/>
              <a:gd name="connsiteY1" fmla="*/ 44450 h 377825"/>
              <a:gd name="connsiteX2" fmla="*/ 685800 w 971550"/>
              <a:gd name="connsiteY2" fmla="*/ 111125 h 377825"/>
              <a:gd name="connsiteX3" fmla="*/ 971550 w 971550"/>
              <a:gd name="connsiteY3" fmla="*/ 25400 h 377825"/>
            </a:gdLst>
            <a:ahLst/>
            <a:cxnLst>
              <a:cxn ang="0">
                <a:pos x="connsiteX0" y="connsiteY0"/>
              </a:cxn>
              <a:cxn ang="0">
                <a:pos x="connsiteX1" y="connsiteY1"/>
              </a:cxn>
              <a:cxn ang="0">
                <a:pos x="connsiteX2" y="connsiteY2"/>
              </a:cxn>
              <a:cxn ang="0">
                <a:pos x="connsiteX3" y="connsiteY3"/>
              </a:cxn>
            </a:cxnLst>
            <a:rect l="l" t="t" r="r" b="b"/>
            <a:pathLst>
              <a:path w="971550" h="377825">
                <a:moveTo>
                  <a:pt x="0" y="377825"/>
                </a:moveTo>
                <a:cubicBezTo>
                  <a:pt x="161925" y="233362"/>
                  <a:pt x="323850" y="88900"/>
                  <a:pt x="438150" y="44450"/>
                </a:cubicBezTo>
                <a:cubicBezTo>
                  <a:pt x="552450" y="0"/>
                  <a:pt x="596900" y="114300"/>
                  <a:pt x="685800" y="111125"/>
                </a:cubicBezTo>
                <a:cubicBezTo>
                  <a:pt x="774700" y="107950"/>
                  <a:pt x="873125" y="66675"/>
                  <a:pt x="971550" y="25400"/>
                </a:cubicBezTo>
              </a:path>
            </a:pathLst>
          </a:cu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26" name="Line 71"/>
          <p:cNvSpPr>
            <a:spLocks noChangeShapeType="1"/>
          </p:cNvSpPr>
          <p:nvPr/>
        </p:nvSpPr>
        <p:spPr bwMode="auto">
          <a:xfrm>
            <a:off x="4419601" y="6057900"/>
            <a:ext cx="0" cy="304800"/>
          </a:xfrm>
          <a:prstGeom prst="line">
            <a:avLst/>
          </a:prstGeom>
          <a:noFill/>
          <a:ln w="38100">
            <a:solidFill>
              <a:schemeClr val="tx1"/>
            </a:solidFill>
            <a:round/>
            <a:headEnd/>
            <a:tailEnd/>
          </a:ln>
          <a:effectLst/>
        </p:spPr>
        <p:txBody>
          <a:bodyPr/>
          <a:lstStyle/>
          <a:p>
            <a:endParaRPr lang="en-US" sz="2800"/>
          </a:p>
        </p:txBody>
      </p:sp>
      <p:sp>
        <p:nvSpPr>
          <p:cNvPr id="227" name="Rectangle 8"/>
          <p:cNvSpPr>
            <a:spLocks noChangeArrowheads="1"/>
          </p:cNvSpPr>
          <p:nvPr/>
        </p:nvSpPr>
        <p:spPr bwMode="auto">
          <a:xfrm>
            <a:off x="4133851" y="6324600"/>
            <a:ext cx="1524000" cy="609600"/>
          </a:xfrm>
          <a:prstGeom prst="rect">
            <a:avLst/>
          </a:prstGeom>
          <a:noFill/>
          <a:ln w="9525">
            <a:noFill/>
            <a:miter lim="800000"/>
            <a:headEnd/>
            <a:tailEnd/>
          </a:ln>
          <a:effectLst/>
        </p:spPr>
        <p:txBody>
          <a:bodyPr/>
          <a:lstStyle/>
          <a:p>
            <a:pPr marL="342900" indent="-342900">
              <a:lnSpc>
                <a:spcPct val="90000"/>
              </a:lnSpc>
              <a:spcBef>
                <a:spcPct val="20000"/>
              </a:spcBef>
            </a:pPr>
            <a:r>
              <a:rPr lang="en-US" sz="2800" i="1" dirty="0" smtClean="0">
                <a:latin typeface="Times New Roman" pitchFamily="18" charset="0"/>
                <a:cs typeface="Times New Roman" pitchFamily="18" charset="0"/>
              </a:rPr>
              <a:t>t</a:t>
            </a:r>
            <a:r>
              <a:rPr lang="en-US" sz="2800" i="1" baseline="-25000" dirty="0" smtClean="0">
                <a:latin typeface="Times New Roman" pitchFamily="18" charset="0"/>
                <a:cs typeface="Times New Roman" pitchFamily="18" charset="0"/>
              </a:rPr>
              <a:t>0</a:t>
            </a:r>
            <a:endParaRPr lang="en-US" sz="2800" i="1" baseline="-25000" dirty="0">
              <a:latin typeface="Times New Roman" pitchFamily="18" charset="0"/>
              <a:cs typeface="Times New Roman" pitchFamily="18" charset="0"/>
            </a:endParaRPr>
          </a:p>
        </p:txBody>
      </p:sp>
      <p:sp>
        <p:nvSpPr>
          <p:cNvPr id="56" name="Freeform 55"/>
          <p:cNvSpPr/>
          <p:nvPr/>
        </p:nvSpPr>
        <p:spPr>
          <a:xfrm>
            <a:off x="4479471" y="1247320"/>
            <a:ext cx="1943100" cy="755650"/>
          </a:xfrm>
          <a:custGeom>
            <a:avLst/>
            <a:gdLst>
              <a:gd name="connsiteX0" fmla="*/ 0 w 971550"/>
              <a:gd name="connsiteY0" fmla="*/ 377825 h 377825"/>
              <a:gd name="connsiteX1" fmla="*/ 438150 w 971550"/>
              <a:gd name="connsiteY1" fmla="*/ 44450 h 377825"/>
              <a:gd name="connsiteX2" fmla="*/ 685800 w 971550"/>
              <a:gd name="connsiteY2" fmla="*/ 111125 h 377825"/>
              <a:gd name="connsiteX3" fmla="*/ 971550 w 971550"/>
              <a:gd name="connsiteY3" fmla="*/ 25400 h 377825"/>
            </a:gdLst>
            <a:ahLst/>
            <a:cxnLst>
              <a:cxn ang="0">
                <a:pos x="connsiteX0" y="connsiteY0"/>
              </a:cxn>
              <a:cxn ang="0">
                <a:pos x="connsiteX1" y="connsiteY1"/>
              </a:cxn>
              <a:cxn ang="0">
                <a:pos x="connsiteX2" y="connsiteY2"/>
              </a:cxn>
              <a:cxn ang="0">
                <a:pos x="connsiteX3" y="connsiteY3"/>
              </a:cxn>
            </a:cxnLst>
            <a:rect l="l" t="t" r="r" b="b"/>
            <a:pathLst>
              <a:path w="971550" h="377825">
                <a:moveTo>
                  <a:pt x="0" y="377825"/>
                </a:moveTo>
                <a:cubicBezTo>
                  <a:pt x="161925" y="233362"/>
                  <a:pt x="323850" y="88900"/>
                  <a:pt x="438150" y="44450"/>
                </a:cubicBezTo>
                <a:cubicBezTo>
                  <a:pt x="552450" y="0"/>
                  <a:pt x="596900" y="114300"/>
                  <a:pt x="685800" y="111125"/>
                </a:cubicBezTo>
                <a:cubicBezTo>
                  <a:pt x="774700" y="107950"/>
                  <a:pt x="873125" y="66675"/>
                  <a:pt x="971550" y="25400"/>
                </a:cubicBezTo>
              </a:path>
            </a:pathLst>
          </a:cu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57" name="Rectangle 8"/>
          <p:cNvSpPr>
            <a:spLocks noChangeArrowheads="1"/>
          </p:cNvSpPr>
          <p:nvPr/>
        </p:nvSpPr>
        <p:spPr bwMode="auto">
          <a:xfrm>
            <a:off x="5016133" y="783770"/>
            <a:ext cx="3823068" cy="762000"/>
          </a:xfrm>
          <a:prstGeom prst="rect">
            <a:avLst/>
          </a:prstGeom>
          <a:noFill/>
          <a:ln w="9525">
            <a:noFill/>
            <a:miter lim="800000"/>
            <a:headEnd/>
            <a:tailEnd/>
          </a:ln>
          <a:effectLst/>
        </p:spPr>
        <p:txBody>
          <a:bodyPr/>
          <a:lstStyle/>
          <a:p>
            <a:pPr marL="342900" indent="-342900">
              <a:lnSpc>
                <a:spcPct val="90000"/>
              </a:lnSpc>
              <a:spcBef>
                <a:spcPct val="20000"/>
              </a:spcBef>
            </a:pPr>
            <a:r>
              <a:rPr lang="en-US" sz="2800" dirty="0" smtClean="0">
                <a:latin typeface="Times New Roman" pitchFamily="18" charset="0"/>
                <a:cs typeface="Times New Roman" pitchFamily="18" charset="0"/>
              </a:rPr>
              <a:t>spike of amplitude, </a:t>
            </a:r>
            <a:r>
              <a:rPr lang="en-US" sz="2800" i="1" dirty="0" smtClean="0">
                <a:latin typeface="Times New Roman" pitchFamily="18" charset="0"/>
                <a:cs typeface="Times New Roman" pitchFamily="18" charset="0"/>
              </a:rPr>
              <a:t>m(t</a:t>
            </a:r>
            <a:r>
              <a:rPr lang="en-US" sz="2800" i="1" baseline="-25000" dirty="0" smtClean="0">
                <a:latin typeface="Times New Roman" pitchFamily="18" charset="0"/>
                <a:cs typeface="Times New Roman" pitchFamily="18" charset="0"/>
              </a:rPr>
              <a:t>0</a:t>
            </a:r>
            <a:r>
              <a:rPr lang="en-US" sz="2800" i="1" dirty="0" smtClean="0">
                <a:latin typeface="Times New Roman" pitchFamily="18" charset="0"/>
                <a:cs typeface="Times New Roman" pitchFamily="18" charset="0"/>
              </a:rPr>
              <a:t>)</a:t>
            </a:r>
            <a:endParaRPr lang="en-US" sz="2800" i="1" dirty="0">
              <a:latin typeface="Times New Roman" pitchFamily="18" charset="0"/>
              <a:cs typeface="Times New Roman" pitchFamily="18" charset="0"/>
            </a:endParaRPr>
          </a:p>
        </p:txBody>
      </p:sp>
      <p:sp>
        <p:nvSpPr>
          <p:cNvPr id="58" name="Rectangle 57"/>
          <p:cNvSpPr/>
          <p:nvPr/>
        </p:nvSpPr>
        <p:spPr>
          <a:xfrm>
            <a:off x="7772401" y="4953000"/>
            <a:ext cx="76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9" name="TextBox 58"/>
          <p:cNvSpPr txBox="1"/>
          <p:nvPr/>
        </p:nvSpPr>
        <p:spPr>
          <a:xfrm>
            <a:off x="82735" y="457200"/>
            <a:ext cx="914400" cy="379591"/>
          </a:xfrm>
          <a:prstGeom prst="rect">
            <a:avLst/>
          </a:prstGeom>
          <a:noFill/>
        </p:spPr>
        <p:txBody>
          <a:bodyPr wrap="square" rtlCol="0">
            <a:spAutoFit/>
          </a:bodyPr>
          <a:lstStyle/>
          <a:p>
            <a:endParaRPr lang="en-US" sz="2800" baseline="-25000" dirty="0">
              <a:latin typeface="Times New Roman" pitchFamily="18" charset="0"/>
              <a:cs typeface="Times New Roman" pitchFamily="18" charset="0"/>
            </a:endParaRPr>
          </a:p>
        </p:txBody>
      </p:sp>
      <p:sp>
        <p:nvSpPr>
          <p:cNvPr id="62" name="TextBox 61"/>
          <p:cNvSpPr txBox="1"/>
          <p:nvPr/>
        </p:nvSpPr>
        <p:spPr>
          <a:xfrm>
            <a:off x="685801" y="228600"/>
            <a:ext cx="52578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Then the general input </a:t>
            </a:r>
            <a:r>
              <a:rPr lang="en-US" sz="2800" i="1" dirty="0" smtClean="0">
                <a:latin typeface="Times New Roman" pitchFamily="18" charset="0"/>
                <a:cs typeface="Times New Roman" pitchFamily="18" charset="0"/>
              </a:rPr>
              <a:t>m(t)</a:t>
            </a:r>
            <a:endParaRPr lang="en-US" sz="2800" i="1" baseline="-25000" dirty="0">
              <a:latin typeface="Times New Roman" pitchFamily="18" charset="0"/>
              <a:cs typeface="Times New Roman" pitchFamily="18" charset="0"/>
            </a:endParaRPr>
          </a:p>
        </p:txBody>
      </p:sp>
      <p:sp>
        <p:nvSpPr>
          <p:cNvPr id="63" name="TextBox 62"/>
          <p:cNvSpPr txBox="1"/>
          <p:nvPr/>
        </p:nvSpPr>
        <p:spPr>
          <a:xfrm>
            <a:off x="685801" y="3439180"/>
            <a:ext cx="59436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causes the general output </a:t>
            </a:r>
            <a:r>
              <a:rPr lang="en-US" sz="2800" i="1" dirty="0" smtClean="0">
                <a:latin typeface="Times New Roman" pitchFamily="18" charset="0"/>
                <a:cs typeface="Times New Roman" pitchFamily="18" charset="0"/>
              </a:rPr>
              <a:t>d(t)=m(t)*g(t)</a:t>
            </a:r>
            <a:endParaRPr lang="en-US" sz="2800" i="1" baseline="-25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US" dirty="0" smtClean="0">
                <a:latin typeface="Times New Roman" pitchFamily="18" charset="0"/>
                <a:ea typeface="Cambria Math" pitchFamily="18" charset="0"/>
                <a:cs typeface="Times New Roman" pitchFamily="18" charset="0"/>
              </a:rPr>
              <a:t>convolution </a:t>
            </a:r>
            <a:r>
              <a:rPr lang="en-US" i="1" dirty="0" smtClean="0">
                <a:latin typeface="Cambria Math" pitchFamily="18" charset="0"/>
                <a:ea typeface="Cambria Math" pitchFamily="18" charset="0"/>
                <a:cs typeface="Times New Roman" pitchFamily="18" charset="0"/>
              </a:rPr>
              <a:t>d=m*g</a:t>
            </a:r>
            <a:endParaRPr lang="en-US" i="1" dirty="0">
              <a:latin typeface="Cambria Math" pitchFamily="18" charset="0"/>
              <a:ea typeface="Cambria Math" pitchFamily="18" charset="0"/>
              <a:cs typeface="Times New Roman" pitchFamily="18" charset="0"/>
            </a:endParaRPr>
          </a:p>
        </p:txBody>
      </p:sp>
      <p:pic>
        <p:nvPicPr>
          <p:cNvPr id="5122" name="Picture 2"/>
          <p:cNvPicPr>
            <a:picLocks noGrp="1" noChangeAspect="1" noChangeArrowheads="1"/>
          </p:cNvPicPr>
          <p:nvPr>
            <p:ph idx="1"/>
          </p:nvPr>
        </p:nvPicPr>
        <p:blipFill>
          <a:blip r:embed="rId3" cstate="print"/>
          <a:srcRect/>
          <a:stretch>
            <a:fillRect/>
          </a:stretch>
        </p:blipFill>
        <p:spPr bwMode="auto">
          <a:xfrm>
            <a:off x="457200" y="3124200"/>
            <a:ext cx="82296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0"/>
            <a:ext cx="8229600" cy="1143000"/>
          </a:xfrm>
        </p:spPr>
        <p:txBody>
          <a:bodyPr/>
          <a:lstStyle/>
          <a:p>
            <a:r>
              <a:rPr lang="en-US" dirty="0" smtClean="0">
                <a:latin typeface="Times New Roman" pitchFamily="18" charset="0"/>
                <a:ea typeface="Cambria Math" pitchFamily="18" charset="0"/>
                <a:cs typeface="Times New Roman" pitchFamily="18" charset="0"/>
              </a:rPr>
              <a:t>discrete convolution </a:t>
            </a:r>
            <a:r>
              <a:rPr lang="en-US" i="1" dirty="0" smtClean="0">
                <a:latin typeface="Cambria Math" pitchFamily="18" charset="0"/>
                <a:ea typeface="Cambria Math" pitchFamily="18" charset="0"/>
                <a:cs typeface="Times New Roman" pitchFamily="18" charset="0"/>
              </a:rPr>
              <a:t>d=m*g</a:t>
            </a:r>
            <a:endParaRPr lang="en-US" i="1" dirty="0">
              <a:latin typeface="Cambria Math" pitchFamily="18" charset="0"/>
              <a:ea typeface="Cambria Math" pitchFamily="18" charset="0"/>
              <a:cs typeface="Times New Roman" pitchFamily="18" charset="0"/>
            </a:endParaRPr>
          </a:p>
        </p:txBody>
      </p:sp>
      <p:pic>
        <p:nvPicPr>
          <p:cNvPr id="6146" name="Picture 2"/>
          <p:cNvPicPr>
            <a:picLocks noChangeAspect="1" noChangeArrowheads="1"/>
          </p:cNvPicPr>
          <p:nvPr/>
        </p:nvPicPr>
        <p:blipFill>
          <a:blip r:embed="rId3" cstate="print"/>
          <a:srcRect/>
          <a:stretch>
            <a:fillRect/>
          </a:stretch>
        </p:blipFill>
        <p:spPr bwMode="auto">
          <a:xfrm>
            <a:off x="2311400" y="1358900"/>
            <a:ext cx="4656667" cy="1905000"/>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1447800" y="4572000"/>
            <a:ext cx="6324600" cy="1905000"/>
          </a:xfrm>
          <a:prstGeom prst="rect">
            <a:avLst/>
          </a:prstGeom>
          <a:noFill/>
          <a:ln w="9525">
            <a:noFill/>
            <a:miter lim="800000"/>
            <a:headEnd/>
            <a:tailEnd/>
          </a:ln>
        </p:spPr>
      </p:pic>
      <p:sp>
        <p:nvSpPr>
          <p:cNvPr id="7" name="Title 1"/>
          <p:cNvSpPr txBox="1">
            <a:spLocks/>
          </p:cNvSpPr>
          <p:nvPr/>
        </p:nvSpPr>
        <p:spPr>
          <a:xfrm>
            <a:off x="533400" y="33147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standard matrix from </a:t>
            </a: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a:t>
            </a:r>
            <a:r>
              <a:rPr kumimoji="0" lang="en-US" sz="44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Gm</a:t>
            </a:r>
            <a:endParaRPr kumimoji="0" lang="en-US" sz="4400" b="1"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seismic reflection sounding</a:t>
            </a:r>
            <a:endParaRPr lang="en-US"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3" cstate="print"/>
          <a:srcRect/>
          <a:stretch>
            <a:fillRect/>
          </a:stretch>
        </p:blipFill>
        <p:spPr bwMode="auto">
          <a:xfrm>
            <a:off x="228600" y="2209800"/>
            <a:ext cx="8402149" cy="329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3" cstate="print"/>
          <a:srcRect/>
          <a:stretch>
            <a:fillRect/>
          </a:stretch>
        </p:blipFill>
        <p:spPr bwMode="auto">
          <a:xfrm>
            <a:off x="330200" y="2019300"/>
            <a:ext cx="8199504" cy="3279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US" dirty="0" smtClean="0">
                <a:latin typeface="Times New Roman" pitchFamily="18" charset="0"/>
                <a:cs typeface="Times New Roman" pitchFamily="18" charset="0"/>
              </a:rPr>
              <a:t>want </a:t>
            </a:r>
            <a:r>
              <a:rPr lang="en-US" dirty="0" err="1" smtClean="0">
                <a:latin typeface="Times New Roman" pitchFamily="18" charset="0"/>
                <a:cs typeface="Times New Roman" pitchFamily="18" charset="0"/>
              </a:rPr>
              <a:t>airgun</a:t>
            </a:r>
            <a:r>
              <a:rPr lang="en-US" dirty="0" smtClean="0">
                <a:latin typeface="Times New Roman" pitchFamily="18" charset="0"/>
                <a:cs typeface="Times New Roman" pitchFamily="18" charset="0"/>
              </a:rPr>
              <a:t> pulse to be as spiky as possible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2743200"/>
            <a:ext cx="8229600" cy="838200"/>
          </a:xfrm>
        </p:spPr>
        <p:txBody>
          <a:bodyPr>
            <a:noAutofit/>
          </a:bodyPr>
          <a:lstStyle/>
          <a:p>
            <a:pPr algn="ctr">
              <a:buNone/>
            </a:pPr>
            <a:r>
              <a:rPr lang="en-US" sz="2800" i="1" dirty="0" smtClean="0">
                <a:latin typeface="Cambria Math" pitchFamily="18" charset="0"/>
                <a:ea typeface="Cambria Math" pitchFamily="18" charset="0"/>
                <a:cs typeface="Times New Roman" pitchFamily="18" charset="0"/>
              </a:rPr>
              <a:t>p(t)        =         g(t)      *                        r(t) </a:t>
            </a:r>
          </a:p>
          <a:p>
            <a:pPr algn="ctr">
              <a:buNone/>
            </a:pPr>
            <a:r>
              <a:rPr lang="en-US" sz="2800" dirty="0" smtClean="0">
                <a:latin typeface="Times New Roman" pitchFamily="18" charset="0"/>
                <a:cs typeface="Times New Roman" pitchFamily="18" charset="0"/>
              </a:rPr>
              <a:t>pressure = </a:t>
            </a:r>
            <a:r>
              <a:rPr lang="en-US" sz="2800" dirty="0" err="1" smtClean="0">
                <a:latin typeface="Times New Roman" pitchFamily="18" charset="0"/>
                <a:cs typeface="Times New Roman" pitchFamily="18" charset="0"/>
              </a:rPr>
              <a:t>airgun</a:t>
            </a:r>
            <a:r>
              <a:rPr lang="en-US" sz="2800" dirty="0" smtClean="0">
                <a:latin typeface="Times New Roman" pitchFamily="18" charset="0"/>
                <a:cs typeface="Times New Roman" pitchFamily="18" charset="0"/>
              </a:rPr>
              <a:t> pulse   * sea floor response</a:t>
            </a:r>
            <a:endParaRPr lang="en-US" sz="2800" dirty="0">
              <a:latin typeface="Times New Roman" pitchFamily="18" charset="0"/>
              <a:cs typeface="Times New Roman" pitchFamily="18" charset="0"/>
            </a:endParaRPr>
          </a:p>
        </p:txBody>
      </p:sp>
      <p:sp>
        <p:nvSpPr>
          <p:cNvPr id="4" name="Title 1"/>
          <p:cNvSpPr txBox="1">
            <a:spLocks/>
          </p:cNvSpPr>
          <p:nvPr/>
        </p:nvSpPr>
        <p:spPr>
          <a:xfrm>
            <a:off x="533400" y="45720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so as to be able to detect</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pulses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in sea floor response</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Content Placeholder 2"/>
          <p:cNvSpPr txBox="1">
            <a:spLocks/>
          </p:cNvSpPr>
          <p:nvPr/>
        </p:nvSpPr>
        <p:spPr>
          <a:xfrm>
            <a:off x="457200" y="5638800"/>
            <a:ext cx="8229600" cy="8382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p(t)    </a:t>
            </a:r>
            <a:r>
              <a:rPr kumimoji="0" lang="en-US" sz="2800" b="0" i="1"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a:t>
            </a:r>
            <a:r>
              <a:rPr kumimoji="0" lang="en-US" sz="28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    r(t)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122791" y="2881016"/>
            <a:ext cx="8868809" cy="1843384"/>
            <a:chOff x="8490" y="960122"/>
            <a:chExt cx="8868809" cy="1843384"/>
          </a:xfrm>
        </p:grpSpPr>
        <p:pic>
          <p:nvPicPr>
            <p:cNvPr id="1027" name="Picture 3"/>
            <p:cNvPicPr>
              <a:picLocks noChangeAspect="1" noChangeArrowheads="1"/>
            </p:cNvPicPr>
            <p:nvPr/>
          </p:nvPicPr>
          <p:blipFill>
            <a:blip r:embed="rId3" cstate="print"/>
            <a:srcRect l="9133" t="5597" r="8607" b="67644"/>
            <a:stretch>
              <a:fillRect/>
            </a:stretch>
          </p:blipFill>
          <p:spPr bwMode="auto">
            <a:xfrm>
              <a:off x="422908" y="1080134"/>
              <a:ext cx="8347709" cy="1434466"/>
            </a:xfrm>
            <a:prstGeom prst="rect">
              <a:avLst/>
            </a:prstGeom>
            <a:noFill/>
            <a:ln w="9525">
              <a:noFill/>
              <a:miter lim="800000"/>
              <a:headEnd/>
              <a:tailEnd/>
            </a:ln>
            <a:effectLst/>
          </p:spPr>
        </p:pic>
        <p:sp>
          <p:nvSpPr>
            <p:cNvPr id="6" name="Rectangle 5"/>
            <p:cNvSpPr/>
            <p:nvPr/>
          </p:nvSpPr>
          <p:spPr>
            <a:xfrm>
              <a:off x="4370068" y="2360295"/>
              <a:ext cx="746760"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ectangle 7"/>
            <p:cNvSpPr/>
            <p:nvPr/>
          </p:nvSpPr>
          <p:spPr>
            <a:xfrm rot="16200000">
              <a:off x="70031" y="1506854"/>
              <a:ext cx="746760"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TextBox 10"/>
            <p:cNvSpPr txBox="1"/>
            <p:nvPr/>
          </p:nvSpPr>
          <p:spPr>
            <a:xfrm>
              <a:off x="836293" y="2280285"/>
              <a:ext cx="7867649" cy="523221"/>
            </a:xfrm>
            <a:prstGeom prst="rect">
              <a:avLst/>
            </a:prstGeom>
            <a:noFill/>
          </p:spPr>
          <p:txBody>
            <a:bodyPr wrap="square" rtlCol="0">
              <a:spAutoFit/>
            </a:bodyPr>
            <a:lstStyle/>
            <a:p>
              <a:pPr algn="ctr"/>
              <a:r>
                <a:rPr lang="en-US" sz="2800" dirty="0" smtClean="0">
                  <a:latin typeface="Times New Roman" pitchFamily="18" charset="0"/>
                  <a:ea typeface="Cambria Math" pitchFamily="18" charset="0"/>
                  <a:cs typeface="Times New Roman" pitchFamily="18" charset="0"/>
                </a:rPr>
                <a:t>time,</a:t>
              </a:r>
              <a:r>
                <a:rPr lang="en-US" sz="2800" i="1" dirty="0" smtClean="0">
                  <a:latin typeface="Cambria Math" pitchFamily="18" charset="0"/>
                  <a:ea typeface="Cambria Math" pitchFamily="18" charset="0"/>
                  <a:cs typeface="Times New Roman" pitchFamily="18" charset="0"/>
                </a:rPr>
                <a:t> t</a:t>
              </a:r>
              <a:endParaRPr lang="en-US" sz="2800" i="1" baseline="-25000" dirty="0">
                <a:latin typeface="Cambria Math" pitchFamily="18" charset="0"/>
                <a:ea typeface="Cambria Math" pitchFamily="18" charset="0"/>
                <a:cs typeface="Times New Roman" pitchFamily="18" charset="0"/>
              </a:endParaRPr>
            </a:p>
          </p:txBody>
        </p:sp>
        <p:sp>
          <p:nvSpPr>
            <p:cNvPr id="12" name="TextBox 11"/>
            <p:cNvSpPr txBox="1"/>
            <p:nvPr/>
          </p:nvSpPr>
          <p:spPr>
            <a:xfrm rot="16200000">
              <a:off x="-316639" y="1298585"/>
              <a:ext cx="1173480" cy="523221"/>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g(t)</a:t>
              </a:r>
              <a:endParaRPr lang="en-US" sz="2800" i="1" baseline="-25000" dirty="0">
                <a:latin typeface="Cambria Math" pitchFamily="18" charset="0"/>
                <a:ea typeface="Cambria Math" pitchFamily="18" charset="0"/>
                <a:cs typeface="Times New Roman" pitchFamily="18" charset="0"/>
              </a:endParaRPr>
            </a:p>
          </p:txBody>
        </p:sp>
        <p:sp>
          <p:nvSpPr>
            <p:cNvPr id="20" name="Freeform 19"/>
            <p:cNvSpPr/>
            <p:nvPr/>
          </p:nvSpPr>
          <p:spPr>
            <a:xfrm>
              <a:off x="822954" y="960122"/>
              <a:ext cx="8054345" cy="1166811"/>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grpSp>
      <p:sp>
        <p:nvSpPr>
          <p:cNvPr id="10" name="Title 1"/>
          <p:cNvSpPr>
            <a:spLocks noGrp="1"/>
          </p:cNvSpPr>
          <p:nvPr>
            <p:ph type="title"/>
          </p:nvPr>
        </p:nvSpPr>
        <p:spPr>
          <a:xfrm>
            <a:off x="457200" y="1066800"/>
            <a:ext cx="8229600" cy="1143000"/>
          </a:xfrm>
        </p:spPr>
        <p:txBody>
          <a:bodyPr/>
          <a:lstStyle/>
          <a:p>
            <a:r>
              <a:rPr lang="en-US" dirty="0" smtClean="0">
                <a:latin typeface="Times New Roman" pitchFamily="18" charset="0"/>
                <a:ea typeface="Cambria Math" pitchFamily="18" charset="0"/>
                <a:cs typeface="Times New Roman" pitchFamily="18" charset="0"/>
              </a:rPr>
              <a:t>actual </a:t>
            </a:r>
            <a:r>
              <a:rPr lang="en-US" dirty="0" err="1" smtClean="0">
                <a:latin typeface="Times New Roman" pitchFamily="18" charset="0"/>
                <a:ea typeface="Cambria Math" pitchFamily="18" charset="0"/>
                <a:cs typeface="Times New Roman" pitchFamily="18" charset="0"/>
              </a:rPr>
              <a:t>airgun</a:t>
            </a:r>
            <a:r>
              <a:rPr lang="en-US" dirty="0" smtClean="0">
                <a:latin typeface="Times New Roman" pitchFamily="18" charset="0"/>
                <a:ea typeface="Cambria Math" pitchFamily="18" charset="0"/>
                <a:cs typeface="Times New Roman" pitchFamily="18" charset="0"/>
              </a:rPr>
              <a:t> pulse is </a:t>
            </a:r>
            <a:r>
              <a:rPr lang="en-US" dirty="0" err="1" smtClean="0">
                <a:latin typeface="Times New Roman" pitchFamily="18" charset="0"/>
                <a:ea typeface="Cambria Math" pitchFamily="18" charset="0"/>
                <a:cs typeface="Times New Roman" pitchFamily="18" charset="0"/>
              </a:rPr>
              <a:t>ringy</a:t>
            </a:r>
            <a:endParaRPr lang="en-US" i="1" dirty="0">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latin typeface="Times New Roman" pitchFamily="18" charset="0"/>
                <a:cs typeface="Times New Roman" pitchFamily="18" charset="0"/>
              </a:rPr>
              <a:t>so construct a </a:t>
            </a:r>
            <a:r>
              <a:rPr lang="en-US" i="1" dirty="0" err="1" smtClean="0">
                <a:latin typeface="Times New Roman" pitchFamily="18" charset="0"/>
                <a:cs typeface="Times New Roman" pitchFamily="18" charset="0"/>
              </a:rPr>
              <a:t>deconvolution</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filter</a:t>
            </a:r>
            <a:r>
              <a:rPr lang="en-US" dirty="0" smtClean="0">
                <a:latin typeface="Times New Roman" pitchFamily="18" charset="0"/>
                <a:cs typeface="Times New Roman" pitchFamily="18" charset="0"/>
              </a:rPr>
              <a:t> </a:t>
            </a:r>
            <a:r>
              <a:rPr lang="en-US" i="1" dirty="0" smtClean="0">
                <a:latin typeface="Cambria Math" pitchFamily="18" charset="0"/>
                <a:ea typeface="Cambria Math" pitchFamily="18" charset="0"/>
                <a:cs typeface="Times New Roman" pitchFamily="18" charset="0"/>
              </a:rPr>
              <a:t>m(t)</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so that </a:t>
            </a:r>
            <a:endParaRPr lang="en-US" dirty="0">
              <a:latin typeface="Times New Roman" pitchFamily="18" charset="0"/>
              <a:cs typeface="Times New Roman" pitchFamily="18" charset="0"/>
            </a:endParaRPr>
          </a:p>
        </p:txBody>
      </p:sp>
      <p:sp>
        <p:nvSpPr>
          <p:cNvPr id="4" name="Content Placeholder 2"/>
          <p:cNvSpPr>
            <a:spLocks noGrp="1"/>
          </p:cNvSpPr>
          <p:nvPr>
            <p:ph idx="1"/>
          </p:nvPr>
        </p:nvSpPr>
        <p:spPr>
          <a:xfrm>
            <a:off x="457200" y="1905000"/>
            <a:ext cx="8229600" cy="838200"/>
          </a:xfrm>
        </p:spPr>
        <p:txBody>
          <a:bodyPr>
            <a:normAutofit/>
          </a:bodyPr>
          <a:lstStyle/>
          <a:p>
            <a:pPr algn="ctr">
              <a:buNone/>
            </a:pPr>
            <a:r>
              <a:rPr lang="en-US" i="1" dirty="0" smtClean="0">
                <a:latin typeface="Cambria Math" pitchFamily="18" charset="0"/>
                <a:ea typeface="Cambria Math" pitchFamily="18" charset="0"/>
                <a:cs typeface="Times New Roman" pitchFamily="18" charset="0"/>
              </a:rPr>
              <a:t>g(t) *m(t) =  </a:t>
            </a:r>
            <a:r>
              <a:rPr lang="el-GR" i="1" dirty="0" smtClean="0">
                <a:latin typeface="Cambria Math"/>
                <a:ea typeface="Cambria Math"/>
                <a:cs typeface="Times New Roman" pitchFamily="18" charset="0"/>
              </a:rPr>
              <a:t>δ</a:t>
            </a:r>
            <a:r>
              <a:rPr lang="en-US" i="1" dirty="0" smtClean="0">
                <a:latin typeface="Cambria Math" pitchFamily="18" charset="0"/>
                <a:ea typeface="Cambria Math" pitchFamily="18" charset="0"/>
                <a:cs typeface="Times New Roman" pitchFamily="18" charset="0"/>
              </a:rPr>
              <a:t>(t) </a:t>
            </a:r>
          </a:p>
        </p:txBody>
      </p:sp>
      <p:sp>
        <p:nvSpPr>
          <p:cNvPr id="5" name="Title 1"/>
          <p:cNvSpPr txBox="1">
            <a:spLocks/>
          </p:cNvSpPr>
          <p:nvPr/>
        </p:nvSpPr>
        <p:spPr>
          <a:xfrm>
            <a:off x="457200" y="3124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and apply</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it to the data</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7" name="Content Placeholder 2"/>
          <p:cNvSpPr txBox="1">
            <a:spLocks/>
          </p:cNvSpPr>
          <p:nvPr/>
        </p:nvSpPr>
        <p:spPr>
          <a:xfrm>
            <a:off x="457200" y="5562600"/>
            <a:ext cx="8229600" cy="838200"/>
          </a:xfrm>
          <a:prstGeom prst="rect">
            <a:avLst/>
          </a:prstGeom>
        </p:spPr>
        <p:txBody>
          <a:bodyPr vert="horz" lIns="91440" tIns="45720" rIns="91440" bIns="45720" rtlCol="0">
            <a:normAutofit/>
          </a:bodyPr>
          <a:lstStyle/>
          <a:p>
            <a:pPr marL="342900" lvl="0" indent="-342900" algn="ctr">
              <a:spcBef>
                <a:spcPct val="20000"/>
              </a:spcBef>
            </a:pP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p(t)*m(t)  = </a:t>
            </a:r>
            <a:r>
              <a:rPr lang="en-US" sz="3200" i="1" dirty="0" smtClean="0">
                <a:latin typeface="Cambria Math" pitchFamily="18" charset="0"/>
                <a:ea typeface="Cambria Math" pitchFamily="18" charset="0"/>
                <a:cs typeface="Times New Roman" pitchFamily="18" charset="0"/>
              </a:rPr>
              <a:t>g(t)*m(t)*r</a:t>
            </a: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(t</a:t>
            </a:r>
            <a:r>
              <a:rPr lang="en-US" sz="3200" i="1" dirty="0" smtClean="0">
                <a:latin typeface="Cambria Math" pitchFamily="18" charset="0"/>
                <a:ea typeface="Cambria Math" pitchFamily="18" charset="0"/>
                <a:cs typeface="Times New Roman" pitchFamily="18" charset="0"/>
              </a:rPr>
              <a:t>) = r(t)  </a:t>
            </a:r>
            <a:endPar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8" name="Rectangle 7"/>
          <p:cNvSpPr/>
          <p:nvPr/>
        </p:nvSpPr>
        <p:spPr>
          <a:xfrm>
            <a:off x="2819400" y="4267200"/>
            <a:ext cx="3520546" cy="584775"/>
          </a:xfrm>
          <a:prstGeom prst="rect">
            <a:avLst/>
          </a:prstGeom>
        </p:spPr>
        <p:txBody>
          <a:bodyPr wrap="square">
            <a:spAutoFit/>
          </a:bodyPr>
          <a:lstStyle/>
          <a:p>
            <a:pPr algn="ctr">
              <a:buNone/>
            </a:pPr>
            <a:r>
              <a:rPr lang="en-US" sz="3200" i="1" dirty="0" smtClean="0">
                <a:latin typeface="Cambria Math" pitchFamily="18" charset="0"/>
                <a:ea typeface="Cambria Math" pitchFamily="18" charset="0"/>
                <a:cs typeface="Times New Roman" pitchFamily="18" charset="0"/>
              </a:rPr>
              <a:t>p(t) =g(t) * r(t) </a:t>
            </a:r>
          </a:p>
        </p:txBody>
      </p:sp>
      <p:sp>
        <p:nvSpPr>
          <p:cNvPr id="9" name="Down Arrow 8"/>
          <p:cNvSpPr/>
          <p:nvPr/>
        </p:nvSpPr>
        <p:spPr>
          <a:xfrm>
            <a:off x="4267200" y="4953000"/>
            <a:ext cx="609600" cy="381000"/>
          </a:xfrm>
          <a:prstGeom prst="down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905000"/>
            <a:ext cx="8229600" cy="838200"/>
          </a:xfrm>
        </p:spPr>
        <p:txBody>
          <a:bodyPr>
            <a:normAutofit/>
          </a:bodyPr>
          <a:lstStyle/>
          <a:p>
            <a:pPr algn="ctr">
              <a:buNone/>
            </a:pPr>
            <a:r>
              <a:rPr lang="en-US" i="1" dirty="0" smtClean="0">
                <a:latin typeface="Cambria Math" pitchFamily="18" charset="0"/>
                <a:ea typeface="Cambria Math" pitchFamily="18" charset="0"/>
                <a:cs typeface="Times New Roman" pitchFamily="18" charset="0"/>
              </a:rPr>
              <a:t>g(t) *m(t) =  </a:t>
            </a:r>
            <a:r>
              <a:rPr lang="el-GR" i="1" dirty="0" smtClean="0">
                <a:latin typeface="Cambria Math"/>
                <a:ea typeface="Cambria Math"/>
                <a:cs typeface="Times New Roman" pitchFamily="18" charset="0"/>
              </a:rPr>
              <a:t>δ</a:t>
            </a:r>
            <a:r>
              <a:rPr lang="en-US" i="1" dirty="0" smtClean="0">
                <a:latin typeface="Cambria Math" pitchFamily="18" charset="0"/>
                <a:ea typeface="Cambria Math" pitchFamily="18" charset="0"/>
                <a:cs typeface="Times New Roman" pitchFamily="18" charset="0"/>
              </a:rPr>
              <a:t>(t) </a:t>
            </a:r>
          </a:p>
        </p:txBody>
      </p:sp>
      <p:sp>
        <p:nvSpPr>
          <p:cNvPr id="5" name="Title 1"/>
          <p:cNvSpPr txBox="1">
            <a:spLocks/>
          </p:cNvSpPr>
          <p:nvPr/>
        </p:nvSpPr>
        <p:spPr>
          <a:xfrm>
            <a:off x="457200" y="3124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and apply</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it to the data</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7" name="Content Placeholder 2"/>
          <p:cNvSpPr txBox="1">
            <a:spLocks/>
          </p:cNvSpPr>
          <p:nvPr/>
        </p:nvSpPr>
        <p:spPr>
          <a:xfrm>
            <a:off x="457200" y="5562600"/>
            <a:ext cx="8229600" cy="838200"/>
          </a:xfrm>
          <a:prstGeom prst="rect">
            <a:avLst/>
          </a:prstGeom>
        </p:spPr>
        <p:txBody>
          <a:bodyPr vert="horz" lIns="91440" tIns="45720" rIns="91440" bIns="45720" rtlCol="0">
            <a:normAutofit/>
          </a:bodyPr>
          <a:lstStyle/>
          <a:p>
            <a:pPr marL="342900" lvl="0" indent="-342900" algn="ctr">
              <a:spcBef>
                <a:spcPct val="20000"/>
              </a:spcBef>
            </a:pP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p(t)*m(t)  = </a:t>
            </a:r>
            <a:r>
              <a:rPr lang="en-US" sz="3200" i="1" dirty="0" smtClean="0">
                <a:latin typeface="Cambria Math" pitchFamily="18" charset="0"/>
                <a:ea typeface="Cambria Math" pitchFamily="18" charset="0"/>
                <a:cs typeface="Times New Roman" pitchFamily="18" charset="0"/>
              </a:rPr>
              <a:t>g(t)*m(t)*r</a:t>
            </a: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(t</a:t>
            </a:r>
            <a:r>
              <a:rPr lang="en-US" sz="3200" i="1" dirty="0" smtClean="0">
                <a:latin typeface="Cambria Math" pitchFamily="18" charset="0"/>
                <a:ea typeface="Cambria Math" pitchFamily="18" charset="0"/>
                <a:cs typeface="Times New Roman" pitchFamily="18" charset="0"/>
              </a:rPr>
              <a:t>) = r(t)  </a:t>
            </a:r>
            <a:endPar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8" name="Rectangle 7"/>
          <p:cNvSpPr/>
          <p:nvPr/>
        </p:nvSpPr>
        <p:spPr>
          <a:xfrm>
            <a:off x="2819400" y="4267200"/>
            <a:ext cx="3520546" cy="584775"/>
          </a:xfrm>
          <a:prstGeom prst="rect">
            <a:avLst/>
          </a:prstGeom>
        </p:spPr>
        <p:txBody>
          <a:bodyPr wrap="square">
            <a:spAutoFit/>
          </a:bodyPr>
          <a:lstStyle/>
          <a:p>
            <a:pPr algn="ctr">
              <a:buNone/>
            </a:pPr>
            <a:r>
              <a:rPr lang="en-US" sz="3200" i="1" dirty="0" smtClean="0">
                <a:latin typeface="Cambria Math" pitchFamily="18" charset="0"/>
                <a:ea typeface="Cambria Math" pitchFamily="18" charset="0"/>
                <a:cs typeface="Times New Roman" pitchFamily="18" charset="0"/>
              </a:rPr>
              <a:t>p(t) =g(t) r(t) </a:t>
            </a:r>
          </a:p>
        </p:txBody>
      </p:sp>
      <p:sp>
        <p:nvSpPr>
          <p:cNvPr id="9" name="Down Arrow 8"/>
          <p:cNvSpPr/>
          <p:nvPr/>
        </p:nvSpPr>
        <p:spPr>
          <a:xfrm>
            <a:off x="4267200" y="4953000"/>
            <a:ext cx="609600" cy="381000"/>
          </a:xfrm>
          <a:prstGeom prst="down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895600" y="1828800"/>
            <a:ext cx="34290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6553200" y="2514600"/>
            <a:ext cx="2286000" cy="1066800"/>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this is the equation we need to solve</a:t>
            </a:r>
            <a:endParaRPr kumimoji="0" lang="en-US" sz="4400" b="1" u="none" strike="noStrike" kern="1200" cap="none" spc="0" normalizeH="0" baseline="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
        <p:nvSpPr>
          <p:cNvPr id="12" name="Freeform 11"/>
          <p:cNvSpPr/>
          <p:nvPr/>
        </p:nvSpPr>
        <p:spPr>
          <a:xfrm rot="14423733">
            <a:off x="6445332" y="2130541"/>
            <a:ext cx="609600" cy="457200"/>
          </a:xfrm>
          <a:custGeom>
            <a:avLst/>
            <a:gdLst>
              <a:gd name="connsiteX0" fmla="*/ 0 w 546100"/>
              <a:gd name="connsiteY0" fmla="*/ 342900 h 342900"/>
              <a:gd name="connsiteX1" fmla="*/ 241300 w 546100"/>
              <a:gd name="connsiteY1" fmla="*/ 165100 h 342900"/>
              <a:gd name="connsiteX2" fmla="*/ 381000 w 546100"/>
              <a:gd name="connsiteY2" fmla="*/ 304800 h 342900"/>
              <a:gd name="connsiteX3" fmla="*/ 546100 w 546100"/>
              <a:gd name="connsiteY3" fmla="*/ 0 h 342900"/>
            </a:gdLst>
            <a:ahLst/>
            <a:cxnLst>
              <a:cxn ang="0">
                <a:pos x="connsiteX0" y="connsiteY0"/>
              </a:cxn>
              <a:cxn ang="0">
                <a:pos x="connsiteX1" y="connsiteY1"/>
              </a:cxn>
              <a:cxn ang="0">
                <a:pos x="connsiteX2" y="connsiteY2"/>
              </a:cxn>
              <a:cxn ang="0">
                <a:pos x="connsiteX3" y="connsiteY3"/>
              </a:cxn>
            </a:cxnLst>
            <a:rect l="l" t="t" r="r" b="b"/>
            <a:pathLst>
              <a:path w="546100" h="342900">
                <a:moveTo>
                  <a:pt x="0" y="342900"/>
                </a:moveTo>
                <a:cubicBezTo>
                  <a:pt x="88900" y="257175"/>
                  <a:pt x="177800" y="171450"/>
                  <a:pt x="241300" y="165100"/>
                </a:cubicBezTo>
                <a:cubicBezTo>
                  <a:pt x="304800" y="158750"/>
                  <a:pt x="330200" y="332317"/>
                  <a:pt x="381000" y="304800"/>
                </a:cubicBezTo>
                <a:cubicBezTo>
                  <a:pt x="431800" y="277283"/>
                  <a:pt x="488950" y="138641"/>
                  <a:pt x="546100" y="0"/>
                </a:cubicBezTo>
              </a:path>
            </a:pathLst>
          </a:custGeom>
          <a:noFill/>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itle 1"/>
          <p:cNvSpPr>
            <a:spLocks noGrp="1"/>
          </p:cNvSpPr>
          <p:nvPr>
            <p:ph type="title"/>
          </p:nvPr>
        </p:nvSpPr>
        <p:spPr>
          <a:xfrm>
            <a:off x="0" y="274638"/>
            <a:ext cx="9144000" cy="1143000"/>
          </a:xfrm>
        </p:spPr>
        <p:txBody>
          <a:bodyPr>
            <a:normAutofit fontScale="90000"/>
          </a:bodyPr>
          <a:lstStyle/>
          <a:p>
            <a:r>
              <a:rPr lang="en-US" dirty="0" smtClean="0">
                <a:latin typeface="Times New Roman" pitchFamily="18" charset="0"/>
                <a:cs typeface="Times New Roman" pitchFamily="18" charset="0"/>
              </a:rPr>
              <a:t>so construct a </a:t>
            </a:r>
            <a:r>
              <a:rPr lang="en-US" i="1" dirty="0" err="1" smtClean="0">
                <a:latin typeface="Times New Roman" pitchFamily="18" charset="0"/>
                <a:cs typeface="Times New Roman" pitchFamily="18" charset="0"/>
              </a:rPr>
              <a:t>deconvolution</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filter</a:t>
            </a:r>
            <a:r>
              <a:rPr lang="en-US" dirty="0" smtClean="0">
                <a:latin typeface="Times New Roman" pitchFamily="18" charset="0"/>
                <a:cs typeface="Times New Roman" pitchFamily="18" charset="0"/>
              </a:rPr>
              <a:t> </a:t>
            </a:r>
            <a:r>
              <a:rPr lang="en-US" i="1" dirty="0" smtClean="0">
                <a:latin typeface="Cambria Math" pitchFamily="18" charset="0"/>
                <a:ea typeface="Cambria Math" pitchFamily="18" charset="0"/>
                <a:cs typeface="Times New Roman" pitchFamily="18" charset="0"/>
              </a:rPr>
              <a:t>m(t)</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so that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7442200" y="4419600"/>
          <a:ext cx="457200" cy="2053959"/>
        </p:xfrm>
        <a:graphic>
          <a:graphicData uri="http://schemas.openxmlformats.org/drawingml/2006/table">
            <a:tbl>
              <a:tblPr firstRow="1" bandRow="1">
                <a:tableStyleId>{5C22544A-7EE6-4342-B048-85BDC9FD1C3A}</a:tableStyleId>
              </a:tblPr>
              <a:tblGrid>
                <a:gridCol w="457200"/>
              </a:tblGrid>
              <a:tr h="1017639">
                <a:tc>
                  <a:txBody>
                    <a:bodyPr/>
                    <a:lstStyle/>
                    <a:p>
                      <a:r>
                        <a:rPr lang="en-US" sz="2800" b="0" dirty="0" smtClean="0">
                          <a:solidFill>
                            <a:schemeClr val="tx1"/>
                          </a:solidFill>
                          <a:latin typeface="Cambria Math" pitchFamily="18" charset="0"/>
                          <a:ea typeface="Cambria Math" pitchFamily="18" charset="0"/>
                        </a:rPr>
                        <a:t>1</a:t>
                      </a:r>
                    </a:p>
                    <a:p>
                      <a:r>
                        <a:rPr lang="en-US" sz="2800" b="0" dirty="0" smtClean="0">
                          <a:solidFill>
                            <a:schemeClr val="tx1"/>
                          </a:solidFill>
                          <a:latin typeface="Cambria Math" pitchFamily="18" charset="0"/>
                          <a:ea typeface="Cambria Math" pitchFamily="18" charset="0"/>
                        </a:rPr>
                        <a:t>0</a:t>
                      </a:r>
                    </a:p>
                  </a:txBody>
                  <a:tcPr>
                    <a:noFill/>
                  </a:tcPr>
                </a:tc>
              </a:tr>
              <a:tr h="384441">
                <a:tc>
                  <a:txBody>
                    <a:bodyPr/>
                    <a:lstStyle/>
                    <a:p>
                      <a:endParaRPr lang="en-US" sz="2800" b="0" dirty="0">
                        <a:solidFill>
                          <a:schemeClr val="tx1"/>
                        </a:solidFill>
                        <a:latin typeface="Cambria Math" pitchFamily="18" charset="0"/>
                        <a:ea typeface="Cambria Math" pitchFamily="18" charset="0"/>
                      </a:endParaRPr>
                    </a:p>
                  </a:txBody>
                  <a:tcPr>
                    <a:noFill/>
                  </a:tcPr>
                </a:tc>
              </a:tr>
              <a:tr h="275139">
                <a:tc>
                  <a:txBody>
                    <a:bodyPr/>
                    <a:lstStyle/>
                    <a:p>
                      <a:r>
                        <a:rPr lang="en-US" sz="2800" b="0" dirty="0" smtClean="0">
                          <a:solidFill>
                            <a:schemeClr val="tx1"/>
                          </a:solidFill>
                          <a:latin typeface="Cambria Math" pitchFamily="18" charset="0"/>
                          <a:ea typeface="Cambria Math" pitchFamily="18" charset="0"/>
                        </a:rPr>
                        <a:t>0</a:t>
                      </a:r>
                    </a:p>
                  </a:txBody>
                  <a:tcPr>
                    <a:noFill/>
                  </a:tcPr>
                </a:tc>
              </a:tr>
            </a:tbl>
          </a:graphicData>
        </a:graphic>
      </p:graphicFrame>
      <p:sp>
        <p:nvSpPr>
          <p:cNvPr id="4" name="Content Placeholder 2"/>
          <p:cNvSpPr>
            <a:spLocks noGrp="1"/>
          </p:cNvSpPr>
          <p:nvPr>
            <p:ph idx="1"/>
          </p:nvPr>
        </p:nvSpPr>
        <p:spPr>
          <a:xfrm>
            <a:off x="457200" y="1905000"/>
            <a:ext cx="8229600" cy="838200"/>
          </a:xfrm>
        </p:spPr>
        <p:txBody>
          <a:bodyPr>
            <a:normAutofit/>
          </a:bodyPr>
          <a:lstStyle/>
          <a:p>
            <a:pPr algn="ctr">
              <a:buNone/>
            </a:pPr>
            <a:r>
              <a:rPr lang="en-US" i="1" dirty="0" smtClean="0">
                <a:latin typeface="Cambria Math" pitchFamily="18" charset="0"/>
                <a:ea typeface="Cambria Math" pitchFamily="18" charset="0"/>
                <a:cs typeface="Times New Roman" pitchFamily="18" charset="0"/>
              </a:rPr>
              <a:t>g(t) *m(t) =  </a:t>
            </a:r>
            <a:r>
              <a:rPr lang="el-GR" i="1" dirty="0" smtClean="0">
                <a:latin typeface="Cambria Math"/>
                <a:ea typeface="Cambria Math"/>
                <a:cs typeface="Times New Roman" pitchFamily="18" charset="0"/>
              </a:rPr>
              <a:t>δ</a:t>
            </a:r>
            <a:r>
              <a:rPr lang="en-US" i="1" dirty="0" smtClean="0">
                <a:latin typeface="Cambria Math" pitchFamily="18" charset="0"/>
                <a:ea typeface="Cambria Math" pitchFamily="18" charset="0"/>
                <a:cs typeface="Times New Roman" pitchFamily="18" charset="0"/>
              </a:rPr>
              <a:t>(t) </a:t>
            </a:r>
          </a:p>
        </p:txBody>
      </p:sp>
      <p:sp>
        <p:nvSpPr>
          <p:cNvPr id="5" name="Title 1"/>
          <p:cNvSpPr txBox="1">
            <a:spLocks/>
          </p:cNvSpPr>
          <p:nvPr/>
        </p:nvSpPr>
        <p:spPr>
          <a:xfrm>
            <a:off x="457200" y="3124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Gm</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 = </a:t>
            </a: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a:t>
            </a:r>
            <a:endParaRPr kumimoji="0" lang="en-US" sz="4400" b="1"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11" name="Title 1"/>
          <p:cNvSpPr txBox="1">
            <a:spLocks/>
          </p:cNvSpPr>
          <p:nvPr/>
        </p:nvSpPr>
        <p:spPr>
          <a:xfrm>
            <a:off x="6477000" y="2514600"/>
            <a:ext cx="2286000" cy="1219200"/>
          </a:xfrm>
          <a:prstGeom prst="rect">
            <a:avLst/>
          </a:prstGeom>
        </p:spPr>
        <p:txBody>
          <a:bodyPr vert="horz" lIns="91440" tIns="45720" rIns="91440" bIns="45720" rtlCol="0" anchor="ctr">
            <a:normAutofit fontScale="5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discrete approximation of delta</a:t>
            </a:r>
            <a:r>
              <a:rPr kumimoji="0" lang="en-US" sz="4400" b="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function</a:t>
            </a:r>
            <a:endParaRPr kumimoji="0" lang="en-US" sz="4400" b="1" u="none" strike="noStrike" kern="1200" cap="none" spc="0" normalizeH="0" baseline="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
        <p:nvSpPr>
          <p:cNvPr id="12" name="Freeform 11"/>
          <p:cNvSpPr/>
          <p:nvPr/>
        </p:nvSpPr>
        <p:spPr>
          <a:xfrm rot="3907014">
            <a:off x="5751444" y="3344934"/>
            <a:ext cx="1881201" cy="501295"/>
          </a:xfrm>
          <a:custGeom>
            <a:avLst/>
            <a:gdLst>
              <a:gd name="connsiteX0" fmla="*/ 0 w 546100"/>
              <a:gd name="connsiteY0" fmla="*/ 342900 h 342900"/>
              <a:gd name="connsiteX1" fmla="*/ 241300 w 546100"/>
              <a:gd name="connsiteY1" fmla="*/ 165100 h 342900"/>
              <a:gd name="connsiteX2" fmla="*/ 381000 w 546100"/>
              <a:gd name="connsiteY2" fmla="*/ 304800 h 342900"/>
              <a:gd name="connsiteX3" fmla="*/ 546100 w 546100"/>
              <a:gd name="connsiteY3" fmla="*/ 0 h 342900"/>
            </a:gdLst>
            <a:ahLst/>
            <a:cxnLst>
              <a:cxn ang="0">
                <a:pos x="connsiteX0" y="connsiteY0"/>
              </a:cxn>
              <a:cxn ang="0">
                <a:pos x="connsiteX1" y="connsiteY1"/>
              </a:cxn>
              <a:cxn ang="0">
                <a:pos x="connsiteX2" y="connsiteY2"/>
              </a:cxn>
              <a:cxn ang="0">
                <a:pos x="connsiteX3" y="connsiteY3"/>
              </a:cxn>
            </a:cxnLst>
            <a:rect l="l" t="t" r="r" b="b"/>
            <a:pathLst>
              <a:path w="546100" h="342900">
                <a:moveTo>
                  <a:pt x="0" y="342900"/>
                </a:moveTo>
                <a:cubicBezTo>
                  <a:pt x="88900" y="257175"/>
                  <a:pt x="177800" y="171450"/>
                  <a:pt x="241300" y="165100"/>
                </a:cubicBezTo>
                <a:cubicBezTo>
                  <a:pt x="304800" y="158750"/>
                  <a:pt x="330200" y="332317"/>
                  <a:pt x="381000" y="304800"/>
                </a:cubicBezTo>
                <a:cubicBezTo>
                  <a:pt x="431800" y="277283"/>
                  <a:pt x="488950" y="138641"/>
                  <a:pt x="546100" y="0"/>
                </a:cubicBezTo>
              </a:path>
            </a:pathLst>
          </a:custGeom>
          <a:noFill/>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 name="Picture 3"/>
          <p:cNvPicPr>
            <a:picLocks noChangeAspect="1" noChangeArrowheads="1"/>
          </p:cNvPicPr>
          <p:nvPr/>
        </p:nvPicPr>
        <p:blipFill>
          <a:blip r:embed="rId3" cstate="print"/>
          <a:srcRect l="12048"/>
          <a:stretch>
            <a:fillRect/>
          </a:stretch>
        </p:blipFill>
        <p:spPr bwMode="auto">
          <a:xfrm>
            <a:off x="533400" y="4495800"/>
            <a:ext cx="5562600" cy="1905000"/>
          </a:xfrm>
          <a:prstGeom prst="rect">
            <a:avLst/>
          </a:prstGeom>
          <a:noFill/>
          <a:ln w="9525">
            <a:noFill/>
            <a:miter lim="800000"/>
            <a:headEnd/>
            <a:tailEnd/>
          </a:ln>
        </p:spPr>
      </p:pic>
      <p:sp>
        <p:nvSpPr>
          <p:cNvPr id="16" name="Title 1"/>
          <p:cNvSpPr txBox="1">
            <a:spLocks/>
          </p:cNvSpPr>
          <p:nvPr/>
        </p:nvSpPr>
        <p:spPr>
          <a:xfrm>
            <a:off x="6108700" y="4800600"/>
            <a:ext cx="12192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 =</a:t>
            </a:r>
            <a:endParaRPr kumimoji="0" lang="en-US" sz="4400" b="1"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17" name="Double Bracket 16"/>
          <p:cNvSpPr/>
          <p:nvPr/>
        </p:nvSpPr>
        <p:spPr>
          <a:xfrm>
            <a:off x="7391400" y="4419600"/>
            <a:ext cx="533400" cy="1981200"/>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Oval 18"/>
          <p:cNvSpPr/>
          <p:nvPr/>
        </p:nvSpPr>
        <p:spPr>
          <a:xfrm>
            <a:off x="5359400" y="1562100"/>
            <a:ext cx="838200" cy="1371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4191000" y="2819400"/>
            <a:ext cx="609600" cy="381000"/>
          </a:xfrm>
          <a:prstGeom prst="down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a:spLocks noGrp="1"/>
          </p:cNvSpPr>
          <p:nvPr>
            <p:ph type="title"/>
          </p:nvPr>
        </p:nvSpPr>
        <p:spPr>
          <a:xfrm>
            <a:off x="0" y="274638"/>
            <a:ext cx="9144000" cy="1143000"/>
          </a:xfrm>
        </p:spPr>
        <p:txBody>
          <a:bodyPr>
            <a:normAutofit fontScale="90000"/>
          </a:bodyPr>
          <a:lstStyle/>
          <a:p>
            <a:r>
              <a:rPr lang="en-US" dirty="0" smtClean="0">
                <a:latin typeface="Times New Roman" pitchFamily="18" charset="0"/>
                <a:cs typeface="Times New Roman" pitchFamily="18" charset="0"/>
              </a:rPr>
              <a:t>use discrete approximation of convolution</a:t>
            </a:r>
            <a:endParaRPr lang="en-US" dirty="0">
              <a:latin typeface="Times New Roman" pitchFamily="18" charset="0"/>
              <a:cs typeface="Times New Roman" pitchFamily="18" charset="0"/>
            </a:endParaRPr>
          </a:p>
        </p:txBody>
      </p:sp>
      <p:sp>
        <p:nvSpPr>
          <p:cNvPr id="22" name="Rectangle 21"/>
          <p:cNvSpPr/>
          <p:nvPr/>
        </p:nvSpPr>
        <p:spPr>
          <a:xfrm rot="16200000">
            <a:off x="7261034" y="5349344"/>
            <a:ext cx="468398" cy="646331"/>
          </a:xfrm>
          <a:prstGeom prst="rect">
            <a:avLst/>
          </a:prstGeom>
        </p:spPr>
        <p:txBody>
          <a:bodyPr wrap="none">
            <a:spAutoFit/>
          </a:bodyPr>
          <a:lstStyle/>
          <a:p>
            <a:r>
              <a:rPr lang="en-US" sz="3600" dirty="0" smtClean="0">
                <a:latin typeface="Cambria Math"/>
                <a:ea typeface="Cambria Math"/>
              </a:rPr>
              <a:t>...</a:t>
            </a:r>
            <a:endParaRPr lang="en-US" sz="3600"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Purpose of the Lecture</a:t>
            </a:r>
            <a:endParaRPr lang="en-US" dirty="0">
              <a:latin typeface="Times New Roman" pitchFamily="18" charset="0"/>
              <a:cs typeface="Times New Roman" pitchFamily="18" charset="0"/>
            </a:endParaRPr>
          </a:p>
        </p:txBody>
      </p:sp>
      <p:sp>
        <p:nvSpPr>
          <p:cNvPr id="5" name="Title 1"/>
          <p:cNvSpPr txBox="1">
            <a:spLocks/>
          </p:cNvSpPr>
          <p:nvPr/>
        </p:nvSpPr>
        <p:spPr>
          <a:xfrm>
            <a:off x="0" y="1676400"/>
            <a:ext cx="9144000" cy="4724400"/>
          </a:xfrm>
          <a:prstGeom prst="rect">
            <a:avLst/>
          </a:prstGeom>
        </p:spPr>
        <p:txBody>
          <a:bodyPr vert="horz" lIns="91440" tIns="45720" rIns="91440" bIns="45720" rtlCol="0" anchor="ctr">
            <a:normAutofit/>
          </a:bodyPr>
          <a:lstStyle/>
          <a:p>
            <a:pPr lvl="0" algn="ctr">
              <a:spcBef>
                <a:spcPct val="0"/>
              </a:spcBef>
              <a:defRPr/>
            </a:pPr>
            <a:r>
              <a:rPr lang="en-US" sz="4000" dirty="0" smtClean="0">
                <a:latin typeface="Times New Roman" pitchFamily="18" charset="0"/>
                <a:ea typeface="+mj-ea"/>
                <a:cs typeface="Times New Roman" pitchFamily="18" charset="0"/>
              </a:rPr>
              <a:t>solve a few exemplary inverse problems </a:t>
            </a:r>
          </a:p>
          <a:p>
            <a:pPr lvl="0" algn="ctr">
              <a:spcBef>
                <a:spcPct val="0"/>
              </a:spcBef>
              <a:defRPr/>
            </a:pPr>
            <a:endParaRPr lang="en-US" sz="4000" dirty="0" smtClean="0">
              <a:latin typeface="Times New Roman" pitchFamily="18" charset="0"/>
              <a:ea typeface="+mj-ea"/>
              <a:cs typeface="Times New Roman" pitchFamily="18" charset="0"/>
            </a:endParaRPr>
          </a:p>
          <a:p>
            <a:pPr lvl="0" algn="ctr">
              <a:spcBef>
                <a:spcPct val="0"/>
              </a:spcBef>
              <a:defRPr/>
            </a:pPr>
            <a:r>
              <a:rPr lang="en-US" sz="4000" dirty="0" smtClean="0">
                <a:latin typeface="Times New Roman" pitchFamily="18" charset="0"/>
                <a:ea typeface="+mj-ea"/>
                <a:cs typeface="Times New Roman" pitchFamily="18" charset="0"/>
              </a:rPr>
              <a:t>image </a:t>
            </a:r>
            <a:r>
              <a:rPr lang="en-US" sz="4000" dirty="0" err="1" smtClean="0">
                <a:latin typeface="Times New Roman" pitchFamily="18" charset="0"/>
                <a:ea typeface="+mj-ea"/>
                <a:cs typeface="Times New Roman" pitchFamily="18" charset="0"/>
              </a:rPr>
              <a:t>deblurring</a:t>
            </a:r>
            <a:endParaRPr lang="en-US" sz="4000" dirty="0" smtClean="0">
              <a:latin typeface="Times New Roman" pitchFamily="18" charset="0"/>
              <a:ea typeface="+mj-ea"/>
              <a:cs typeface="Times New Roman" pitchFamily="18" charset="0"/>
            </a:endParaRPr>
          </a:p>
          <a:p>
            <a:pPr algn="ctr">
              <a:spcBef>
                <a:spcPct val="0"/>
              </a:spcBef>
              <a:defRPr/>
            </a:pPr>
            <a:r>
              <a:rPr lang="en-US" sz="4000" dirty="0" err="1" smtClean="0">
                <a:latin typeface="Times New Roman" pitchFamily="18" charset="0"/>
                <a:cs typeface="Times New Roman" pitchFamily="18" charset="0"/>
              </a:rPr>
              <a:t>deconvolution</a:t>
            </a:r>
            <a:r>
              <a:rPr lang="en-US" sz="4000" dirty="0" smtClean="0">
                <a:latin typeface="Times New Roman" pitchFamily="18" charset="0"/>
                <a:cs typeface="Times New Roman" pitchFamily="18" charset="0"/>
              </a:rPr>
              <a:t> filters</a:t>
            </a:r>
            <a:endParaRPr lang="en-US" sz="4000" dirty="0" smtClean="0">
              <a:latin typeface="Times New Roman" pitchFamily="18" charset="0"/>
              <a:ea typeface="+mj-ea"/>
              <a:cs typeface="Times New Roman" pitchFamily="18" charset="0"/>
            </a:endParaRPr>
          </a:p>
          <a:p>
            <a:pPr lvl="0" algn="ctr">
              <a:spcBef>
                <a:spcPct val="0"/>
              </a:spcBef>
              <a:defRPr/>
            </a:pPr>
            <a:r>
              <a:rPr lang="en-US" sz="4000" dirty="0" smtClean="0">
                <a:latin typeface="Times New Roman" pitchFamily="18" charset="0"/>
                <a:ea typeface="+mj-ea"/>
                <a:cs typeface="Times New Roman" pitchFamily="18" charset="0"/>
              </a:rPr>
              <a:t>minimization of cross-over errors</a:t>
            </a:r>
          </a:p>
          <a:p>
            <a:pPr lvl="0" algn="ctr">
              <a:spcBef>
                <a:spcPct val="0"/>
              </a:spcBef>
              <a:defRPr/>
            </a:pPr>
            <a:endParaRPr lang="en-US" sz="4000" dirty="0" smtClean="0">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33400"/>
            <a:ext cx="8229600" cy="1143000"/>
          </a:xfrm>
        </p:spPr>
        <p:txBody>
          <a:bodyPr>
            <a:normAutofit/>
          </a:bodyPr>
          <a:lstStyle/>
          <a:p>
            <a:r>
              <a:rPr lang="en-US" dirty="0" smtClean="0">
                <a:latin typeface="Times New Roman" pitchFamily="18" charset="0"/>
                <a:cs typeface="Times New Roman" pitchFamily="18" charset="0"/>
              </a:rPr>
              <a:t>solve with damped least squares</a:t>
            </a:r>
            <a:endParaRPr lang="en-US" dirty="0">
              <a:latin typeface="Times New Roman" pitchFamily="18" charset="0"/>
              <a:cs typeface="Times New Roman" pitchFamily="18" charset="0"/>
            </a:endParaRPr>
          </a:p>
        </p:txBody>
      </p:sp>
      <p:sp>
        <p:nvSpPr>
          <p:cNvPr id="4" name="Content Placeholder 3"/>
          <p:cNvSpPr>
            <a:spLocks noGrp="1"/>
          </p:cNvSpPr>
          <p:nvPr>
            <p:ph idx="1"/>
          </p:nvPr>
        </p:nvSpPr>
        <p:spPr>
          <a:xfrm>
            <a:off x="381000" y="2514600"/>
            <a:ext cx="8229600" cy="762000"/>
          </a:xfrm>
        </p:spPr>
        <p:txBody>
          <a:bodyPr/>
          <a:lstStyle/>
          <a:p>
            <a:pPr algn="ctr">
              <a:buNone/>
            </a:pPr>
            <a:r>
              <a:rPr lang="en-US" b="1" dirty="0" err="1" smtClean="0">
                <a:latin typeface="Cambria Math" pitchFamily="18" charset="0"/>
                <a:ea typeface="Cambria Math" pitchFamily="18" charset="0"/>
              </a:rPr>
              <a:t>m</a:t>
            </a:r>
            <a:r>
              <a:rPr lang="en-US" baseline="30000" dirty="0" err="1" smtClean="0">
                <a:latin typeface="Cambria Math" pitchFamily="18" charset="0"/>
                <a:ea typeface="Cambria Math" pitchFamily="18" charset="0"/>
              </a:rPr>
              <a:t>est</a:t>
            </a:r>
            <a:r>
              <a:rPr lang="en-US" dirty="0" smtClean="0">
                <a:latin typeface="Cambria Math" pitchFamily="18" charset="0"/>
                <a:ea typeface="Cambria Math" pitchFamily="18" charset="0"/>
              </a:rPr>
              <a:t> = [</a:t>
            </a:r>
            <a:r>
              <a:rPr lang="en-US" b="1" dirty="0" smtClean="0">
                <a:latin typeface="Cambria Math" pitchFamily="18" charset="0"/>
                <a:ea typeface="Cambria Math" pitchFamily="18" charset="0"/>
              </a:rPr>
              <a:t>G</a:t>
            </a:r>
            <a:r>
              <a:rPr lang="en-US" baseline="30000" dirty="0" smtClean="0">
                <a:latin typeface="Cambria Math" pitchFamily="18" charset="0"/>
                <a:ea typeface="Cambria Math" pitchFamily="18" charset="0"/>
              </a:rPr>
              <a:t>T</a:t>
            </a:r>
            <a:r>
              <a:rPr lang="en-US" b="1" dirty="0" smtClean="0">
                <a:latin typeface="Cambria Math" pitchFamily="18" charset="0"/>
                <a:ea typeface="Cambria Math" pitchFamily="18" charset="0"/>
              </a:rPr>
              <a:t>G</a:t>
            </a:r>
            <a:r>
              <a:rPr lang="en-US" dirty="0" smtClean="0">
                <a:latin typeface="Cambria Math" pitchFamily="18" charset="0"/>
                <a:ea typeface="Cambria Math" pitchFamily="18" charset="0"/>
              </a:rPr>
              <a:t> + </a:t>
            </a:r>
            <a:r>
              <a:rPr lang="el-GR" dirty="0" smtClean="0">
                <a:latin typeface="Cambria Math"/>
                <a:ea typeface="Cambria Math"/>
              </a:rPr>
              <a:t>ε</a:t>
            </a:r>
            <a:r>
              <a:rPr lang="en-US" baseline="30000" dirty="0" smtClean="0">
                <a:latin typeface="Cambria Math" pitchFamily="18" charset="0"/>
                <a:ea typeface="Cambria Math" pitchFamily="18" charset="0"/>
              </a:rPr>
              <a:t>2</a:t>
            </a:r>
            <a:r>
              <a:rPr lang="en-US" b="1" dirty="0" smtClean="0">
                <a:latin typeface="Cambria Math" pitchFamily="18" charset="0"/>
                <a:ea typeface="Cambria Math" pitchFamily="18" charset="0"/>
              </a:rPr>
              <a:t>I</a:t>
            </a:r>
            <a:r>
              <a:rPr lang="en-US" dirty="0" smtClean="0">
                <a:latin typeface="Cambria Math" pitchFamily="18" charset="0"/>
                <a:ea typeface="Cambria Math" pitchFamily="18" charset="0"/>
              </a:rPr>
              <a:t>]</a:t>
            </a:r>
            <a:r>
              <a:rPr lang="en-US" baseline="30000" dirty="0" smtClean="0">
                <a:latin typeface="Cambria Math" pitchFamily="18" charset="0"/>
                <a:ea typeface="Cambria Math" pitchFamily="18" charset="0"/>
              </a:rPr>
              <a:t>-1 </a:t>
            </a:r>
            <a:r>
              <a:rPr lang="en-US" b="1" dirty="0" err="1" smtClean="0">
                <a:latin typeface="Cambria Math" pitchFamily="18" charset="0"/>
                <a:ea typeface="Cambria Math" pitchFamily="18" charset="0"/>
              </a:rPr>
              <a:t>G</a:t>
            </a:r>
            <a:r>
              <a:rPr lang="en-US" baseline="30000" dirty="0" err="1" smtClean="0">
                <a:latin typeface="Cambria Math" pitchFamily="18" charset="0"/>
                <a:ea typeface="Cambria Math" pitchFamily="18" charset="0"/>
              </a:rPr>
              <a:t>T</a:t>
            </a:r>
            <a:r>
              <a:rPr lang="en-US" b="1" dirty="0" err="1" smtClean="0">
                <a:latin typeface="Cambria Math" pitchFamily="18" charset="0"/>
                <a:ea typeface="Cambria Math" pitchFamily="18" charset="0"/>
              </a:rPr>
              <a:t>d</a:t>
            </a:r>
            <a:endParaRPr lang="en-US" b="1" dirty="0">
              <a:latin typeface="Cambria Math" pitchFamily="18" charset="0"/>
              <a:ea typeface="Cambria Math" pitchFamily="18" charset="0"/>
            </a:endParaRPr>
          </a:p>
        </p:txBody>
      </p:sp>
      <p:sp>
        <p:nvSpPr>
          <p:cNvPr id="7" name="Title 1"/>
          <p:cNvSpPr txBox="1">
            <a:spLocks/>
          </p:cNvSpPr>
          <p:nvPr/>
        </p:nvSpPr>
        <p:spPr>
          <a:xfrm>
            <a:off x="2057400" y="4114800"/>
            <a:ext cx="5029200" cy="2286000"/>
          </a:xfrm>
          <a:prstGeom prst="rect">
            <a:avLst/>
          </a:prstGeom>
        </p:spPr>
        <p:txBody>
          <a:bodyPr vert="horz" lIns="91440" tIns="45720" rIns="91440" bIns="45720" rtlCol="0" anchor="ctr">
            <a:normAutofit fontScale="82500" lnSpcReduction="20000"/>
          </a:bodyPr>
          <a:lstStyle/>
          <a:p>
            <a:pPr lvl="0" algn="ctr">
              <a:spcBef>
                <a:spcPct val="0"/>
              </a:spcBef>
            </a:pPr>
            <a:r>
              <a:rPr lang="en-US" sz="4400" dirty="0" smtClean="0">
                <a:latin typeface="Times New Roman" pitchFamily="18" charset="0"/>
                <a:ea typeface="+mj-ea"/>
                <a:cs typeface="Times New Roman" pitchFamily="18" charset="0"/>
              </a:rPr>
              <a:t>with </a:t>
            </a:r>
            <a:r>
              <a:rPr lang="en-US" sz="4400" b="1" dirty="0" smtClean="0">
                <a:latin typeface="Cambria Math" pitchFamily="18" charset="0"/>
                <a:ea typeface="Cambria Math" pitchFamily="18" charset="0"/>
                <a:cs typeface="Times New Roman" pitchFamily="18" charset="0"/>
              </a:rPr>
              <a:t>d</a:t>
            </a:r>
            <a:r>
              <a:rPr lang="en-US" sz="4400" dirty="0" smtClean="0">
                <a:latin typeface="Cambria Math" pitchFamily="18" charset="0"/>
                <a:ea typeface="Cambria Math" pitchFamily="18" charset="0"/>
                <a:cs typeface="Times New Roman" pitchFamily="18" charset="0"/>
              </a:rPr>
              <a:t> = [1, 0, 0, ..., 0]</a:t>
            </a:r>
            <a:r>
              <a:rPr lang="en-US" sz="4400" baseline="30000" dirty="0" smtClean="0">
                <a:latin typeface="Cambria Math" pitchFamily="18" charset="0"/>
                <a:ea typeface="Cambria Math" pitchFamily="18" charset="0"/>
                <a:cs typeface="Times New Roman" pitchFamily="18" charset="0"/>
              </a:rPr>
              <a:t>T</a:t>
            </a:r>
          </a:p>
          <a:p>
            <a:pPr lvl="0" algn="ctr">
              <a:spcBef>
                <a:spcPct val="0"/>
              </a:spcBef>
            </a:pPr>
            <a:r>
              <a:rPr lang="en-US" sz="4400" dirty="0" smtClean="0">
                <a:latin typeface="Times New Roman" pitchFamily="18" charset="0"/>
                <a:ea typeface="+mj-ea"/>
                <a:cs typeface="Times New Roman" pitchFamily="18" charset="0"/>
              </a:rPr>
              <a:t>(or something similar)</a:t>
            </a:r>
          </a:p>
          <a:p>
            <a:pPr lvl="0" algn="ctr">
              <a:spcBef>
                <a:spcPct val="0"/>
              </a:spcBef>
            </a:pPr>
            <a:endPar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a:p>
            <a:pPr lvl="0" algn="ctr">
              <a:spcBef>
                <a:spcPct val="0"/>
              </a:spcBef>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matrices </a:t>
            </a:r>
            <a:r>
              <a:rPr lang="en-US" sz="4000" b="1" dirty="0" smtClean="0">
                <a:latin typeface="Cambria Math" pitchFamily="18" charset="0"/>
                <a:ea typeface="Cambria Math" pitchFamily="18" charset="0"/>
              </a:rPr>
              <a:t>G</a:t>
            </a:r>
            <a:r>
              <a:rPr lang="en-US" sz="4000" baseline="30000" dirty="0" smtClean="0">
                <a:latin typeface="Cambria Math" pitchFamily="18" charset="0"/>
                <a:ea typeface="Cambria Math" pitchFamily="18" charset="0"/>
              </a:rPr>
              <a:t>T</a:t>
            </a:r>
            <a:r>
              <a:rPr lang="en-US" sz="4000" b="1" dirty="0" smtClean="0">
                <a:latin typeface="Cambria Math" pitchFamily="18" charset="0"/>
                <a:ea typeface="Cambria Math" pitchFamily="18" charset="0"/>
              </a:rPr>
              <a:t>G </a:t>
            </a:r>
            <a:r>
              <a:rPr lang="en-US" sz="4000" dirty="0" smtClean="0">
                <a:latin typeface="Times New Roman" pitchFamily="18" charset="0"/>
                <a:ea typeface="Cambria Math" pitchFamily="18" charset="0"/>
                <a:cs typeface="Times New Roman" pitchFamily="18" charset="0"/>
              </a:rPr>
              <a:t>and</a:t>
            </a:r>
            <a:r>
              <a:rPr lang="en-US" sz="4000" b="1" dirty="0" smtClean="0">
                <a:latin typeface="Cambria Math" pitchFamily="18" charset="0"/>
                <a:ea typeface="Cambria Math" pitchFamily="18" charset="0"/>
              </a:rPr>
              <a:t> </a:t>
            </a:r>
            <a:r>
              <a:rPr lang="en-US" sz="4000" b="1" dirty="0" err="1" smtClean="0">
                <a:latin typeface="Cambria Math" pitchFamily="18" charset="0"/>
                <a:ea typeface="Cambria Math" pitchFamily="18" charset="0"/>
              </a:rPr>
              <a:t>G</a:t>
            </a:r>
            <a:r>
              <a:rPr lang="en-US" sz="4000" baseline="30000" dirty="0" err="1" smtClean="0">
                <a:latin typeface="Cambria Math" pitchFamily="18" charset="0"/>
                <a:ea typeface="Cambria Math" pitchFamily="18" charset="0"/>
              </a:rPr>
              <a:t>T</a:t>
            </a:r>
            <a:r>
              <a:rPr lang="en-US" sz="4000" b="1" dirty="0" err="1" smtClean="0">
                <a:latin typeface="Cambria Math" pitchFamily="18" charset="0"/>
                <a:ea typeface="Cambria Math" pitchFamily="18" charset="0"/>
              </a:rPr>
              <a:t>d</a:t>
            </a:r>
            <a:r>
              <a:rPr lang="en-US" sz="4000" b="1" dirty="0" smtClean="0">
                <a:latin typeface="Cambria Math" pitchFamily="18" charset="0"/>
                <a:ea typeface="Cambria Math" pitchFamily="18" charset="0"/>
              </a:rPr>
              <a:t>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can be calculated  analytically</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914400" y="152400"/>
            <a:ext cx="64770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914400" y="152400"/>
            <a:ext cx="6477000" cy="3124200"/>
          </a:xfrm>
          <a:prstGeom prst="rect">
            <a:avLst/>
          </a:prstGeom>
          <a:noFill/>
          <a:ln w="9525">
            <a:noFill/>
            <a:miter lim="800000"/>
            <a:headEnd/>
            <a:tailEnd/>
          </a:ln>
        </p:spPr>
      </p:pic>
      <p:sp>
        <p:nvSpPr>
          <p:cNvPr id="6" name="Title 1"/>
          <p:cNvSpPr txBox="1">
            <a:spLocks/>
          </p:cNvSpPr>
          <p:nvPr/>
        </p:nvSpPr>
        <p:spPr>
          <a:xfrm>
            <a:off x="381000" y="3429000"/>
            <a:ext cx="8229600" cy="1143000"/>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approximately </a:t>
            </a: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Toeplitz</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with elements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8195" name="Picture 3"/>
          <p:cNvPicPr>
            <a:picLocks noChangeAspect="1" noChangeArrowheads="1"/>
          </p:cNvPicPr>
          <p:nvPr/>
        </p:nvPicPr>
        <p:blipFill>
          <a:blip r:embed="rId4" cstate="print"/>
          <a:srcRect/>
          <a:stretch>
            <a:fillRect/>
          </a:stretch>
        </p:blipFill>
        <p:spPr bwMode="auto">
          <a:xfrm>
            <a:off x="4343400" y="5257800"/>
            <a:ext cx="4648200" cy="1371600"/>
          </a:xfrm>
          <a:prstGeom prst="rect">
            <a:avLst/>
          </a:prstGeom>
          <a:noFill/>
          <a:ln w="9525">
            <a:noFill/>
            <a:miter lim="800000"/>
            <a:headEnd/>
            <a:tailEnd/>
          </a:ln>
        </p:spPr>
      </p:pic>
      <p:pic>
        <p:nvPicPr>
          <p:cNvPr id="8194" name="Picture 2"/>
          <p:cNvPicPr>
            <a:picLocks noChangeAspect="1" noChangeArrowheads="1"/>
          </p:cNvPicPr>
          <p:nvPr/>
        </p:nvPicPr>
        <p:blipFill>
          <a:blip r:embed="rId5" cstate="print"/>
          <a:srcRect/>
          <a:stretch>
            <a:fillRect/>
          </a:stretch>
        </p:blipFill>
        <p:spPr bwMode="auto">
          <a:xfrm>
            <a:off x="533400" y="4800600"/>
            <a:ext cx="44196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914400" y="152400"/>
            <a:ext cx="6477000" cy="3124200"/>
          </a:xfrm>
          <a:prstGeom prst="rect">
            <a:avLst/>
          </a:prstGeom>
          <a:noFill/>
          <a:ln w="9525">
            <a:noFill/>
            <a:miter lim="800000"/>
            <a:headEnd/>
            <a:tailEnd/>
          </a:ln>
        </p:spPr>
      </p:pic>
      <p:sp>
        <p:nvSpPr>
          <p:cNvPr id="6" name="Title 1"/>
          <p:cNvSpPr txBox="1">
            <a:spLocks/>
          </p:cNvSpPr>
          <p:nvPr/>
        </p:nvSpPr>
        <p:spPr>
          <a:xfrm>
            <a:off x="381000" y="3429000"/>
            <a:ext cx="8229600" cy="1143000"/>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approximately </a:t>
            </a: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Toeplitz</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with elements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8195" name="Picture 3"/>
          <p:cNvPicPr>
            <a:picLocks noChangeAspect="1" noChangeArrowheads="1"/>
          </p:cNvPicPr>
          <p:nvPr/>
        </p:nvPicPr>
        <p:blipFill>
          <a:blip r:embed="rId4" cstate="print"/>
          <a:srcRect/>
          <a:stretch>
            <a:fillRect/>
          </a:stretch>
        </p:blipFill>
        <p:spPr bwMode="auto">
          <a:xfrm>
            <a:off x="4343400" y="5257800"/>
            <a:ext cx="4648200" cy="1371600"/>
          </a:xfrm>
          <a:prstGeom prst="rect">
            <a:avLst/>
          </a:prstGeom>
          <a:noFill/>
          <a:ln w="9525">
            <a:noFill/>
            <a:miter lim="800000"/>
            <a:headEnd/>
            <a:tailEnd/>
          </a:ln>
        </p:spPr>
      </p:pic>
      <p:pic>
        <p:nvPicPr>
          <p:cNvPr id="8194" name="Picture 2"/>
          <p:cNvPicPr>
            <a:picLocks noChangeAspect="1" noChangeArrowheads="1"/>
          </p:cNvPicPr>
          <p:nvPr/>
        </p:nvPicPr>
        <p:blipFill>
          <a:blip r:embed="rId5" cstate="print"/>
          <a:srcRect/>
          <a:stretch>
            <a:fillRect/>
          </a:stretch>
        </p:blipFill>
        <p:spPr bwMode="auto">
          <a:xfrm>
            <a:off x="533400" y="4800600"/>
            <a:ext cx="4419600" cy="685800"/>
          </a:xfrm>
          <a:prstGeom prst="rect">
            <a:avLst/>
          </a:prstGeom>
          <a:noFill/>
          <a:ln w="9525">
            <a:noFill/>
            <a:miter lim="800000"/>
            <a:headEnd/>
            <a:tailEnd/>
          </a:ln>
        </p:spPr>
      </p:pic>
      <p:sp>
        <p:nvSpPr>
          <p:cNvPr id="7" name="Title 1"/>
          <p:cNvSpPr txBox="1">
            <a:spLocks/>
          </p:cNvSpPr>
          <p:nvPr/>
        </p:nvSpPr>
        <p:spPr>
          <a:xfrm>
            <a:off x="1752600" y="5867400"/>
            <a:ext cx="2286000" cy="762000"/>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1"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autocorrelation</a:t>
            </a: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 of </a:t>
            </a:r>
            <a:r>
              <a:rPr kumimoji="0" lang="en-US" sz="4400" b="1" i="0" u="none" strike="noStrike" kern="120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g</a:t>
            </a:r>
            <a:endParaRPr kumimoji="0" lang="en-US" sz="4400" b="1" i="0" u="none" strike="noStrike" kern="1200" cap="none" spc="0" normalizeH="0" baseline="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
        <p:nvSpPr>
          <p:cNvPr id="8" name="Freeform 7"/>
          <p:cNvSpPr/>
          <p:nvPr/>
        </p:nvSpPr>
        <p:spPr>
          <a:xfrm>
            <a:off x="3048000" y="5410200"/>
            <a:ext cx="609600" cy="457200"/>
          </a:xfrm>
          <a:custGeom>
            <a:avLst/>
            <a:gdLst>
              <a:gd name="connsiteX0" fmla="*/ 0 w 546100"/>
              <a:gd name="connsiteY0" fmla="*/ 342900 h 342900"/>
              <a:gd name="connsiteX1" fmla="*/ 241300 w 546100"/>
              <a:gd name="connsiteY1" fmla="*/ 165100 h 342900"/>
              <a:gd name="connsiteX2" fmla="*/ 381000 w 546100"/>
              <a:gd name="connsiteY2" fmla="*/ 304800 h 342900"/>
              <a:gd name="connsiteX3" fmla="*/ 546100 w 546100"/>
              <a:gd name="connsiteY3" fmla="*/ 0 h 342900"/>
            </a:gdLst>
            <a:ahLst/>
            <a:cxnLst>
              <a:cxn ang="0">
                <a:pos x="connsiteX0" y="connsiteY0"/>
              </a:cxn>
              <a:cxn ang="0">
                <a:pos x="connsiteX1" y="connsiteY1"/>
              </a:cxn>
              <a:cxn ang="0">
                <a:pos x="connsiteX2" y="connsiteY2"/>
              </a:cxn>
              <a:cxn ang="0">
                <a:pos x="connsiteX3" y="connsiteY3"/>
              </a:cxn>
            </a:cxnLst>
            <a:rect l="l" t="t" r="r" b="b"/>
            <a:pathLst>
              <a:path w="546100" h="342900">
                <a:moveTo>
                  <a:pt x="0" y="342900"/>
                </a:moveTo>
                <a:cubicBezTo>
                  <a:pt x="88900" y="257175"/>
                  <a:pt x="177800" y="171450"/>
                  <a:pt x="241300" y="165100"/>
                </a:cubicBezTo>
                <a:cubicBezTo>
                  <a:pt x="304800" y="158750"/>
                  <a:pt x="330200" y="332317"/>
                  <a:pt x="381000" y="304800"/>
                </a:cubicBezTo>
                <a:cubicBezTo>
                  <a:pt x="431800" y="277283"/>
                  <a:pt x="488950" y="138641"/>
                  <a:pt x="546100" y="0"/>
                </a:cubicBezTo>
              </a:path>
            </a:pathLst>
          </a:custGeom>
          <a:noFill/>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2286000" y="228600"/>
            <a:ext cx="3581400" cy="3124200"/>
          </a:xfrm>
          <a:prstGeom prst="rect">
            <a:avLst/>
          </a:prstGeom>
          <a:noFill/>
          <a:ln w="9525">
            <a:noFill/>
            <a:miter lim="800000"/>
            <a:headEnd/>
            <a:tailEnd/>
          </a:ln>
        </p:spPr>
      </p:pic>
      <p:pic>
        <p:nvPicPr>
          <p:cNvPr id="9218" name="Picture 2"/>
          <p:cNvPicPr>
            <a:picLocks noChangeAspect="1" noChangeArrowheads="1"/>
          </p:cNvPicPr>
          <p:nvPr/>
        </p:nvPicPr>
        <p:blipFill>
          <a:blip r:embed="rId3" cstate="print"/>
          <a:srcRect/>
          <a:stretch>
            <a:fillRect/>
          </a:stretch>
        </p:blipFill>
        <p:spPr bwMode="auto">
          <a:xfrm>
            <a:off x="304800" y="4267200"/>
            <a:ext cx="3352800" cy="762000"/>
          </a:xfrm>
          <a:prstGeom prst="rect">
            <a:avLst/>
          </a:prstGeom>
          <a:noFill/>
          <a:ln w="9525">
            <a:noFill/>
            <a:miter lim="800000"/>
            <a:headEnd/>
            <a:tailEnd/>
          </a:ln>
        </p:spPr>
      </p:pic>
      <p:pic>
        <p:nvPicPr>
          <p:cNvPr id="4" name="Picture 3"/>
          <p:cNvPicPr>
            <a:picLocks noChangeAspect="1" noChangeArrowheads="1"/>
          </p:cNvPicPr>
          <p:nvPr/>
        </p:nvPicPr>
        <p:blipFill>
          <a:blip r:embed="rId4" cstate="print"/>
          <a:srcRect/>
          <a:stretch>
            <a:fillRect/>
          </a:stretch>
        </p:blipFill>
        <p:spPr bwMode="auto">
          <a:xfrm>
            <a:off x="3962400" y="4724400"/>
            <a:ext cx="46482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srcRect/>
          <a:stretch>
            <a:fillRect/>
          </a:stretch>
        </p:blipFill>
        <p:spPr bwMode="auto">
          <a:xfrm>
            <a:off x="2286000" y="228600"/>
            <a:ext cx="3581400" cy="3124200"/>
          </a:xfrm>
          <a:prstGeom prst="rect">
            <a:avLst/>
          </a:prstGeom>
          <a:noFill/>
          <a:ln w="9525">
            <a:noFill/>
            <a:miter lim="800000"/>
            <a:headEnd/>
            <a:tailEnd/>
          </a:ln>
        </p:spPr>
      </p:pic>
      <p:pic>
        <p:nvPicPr>
          <p:cNvPr id="9218" name="Picture 2"/>
          <p:cNvPicPr>
            <a:picLocks noChangeAspect="1" noChangeArrowheads="1"/>
          </p:cNvPicPr>
          <p:nvPr/>
        </p:nvPicPr>
        <p:blipFill>
          <a:blip r:embed="rId4" cstate="print"/>
          <a:srcRect/>
          <a:stretch>
            <a:fillRect/>
          </a:stretch>
        </p:blipFill>
        <p:spPr bwMode="auto">
          <a:xfrm>
            <a:off x="304800" y="4267200"/>
            <a:ext cx="3352800" cy="762000"/>
          </a:xfrm>
          <a:prstGeom prst="rect">
            <a:avLst/>
          </a:prstGeom>
          <a:noFill/>
          <a:ln w="9525">
            <a:noFill/>
            <a:miter lim="800000"/>
            <a:headEnd/>
            <a:tailEnd/>
          </a:ln>
        </p:spPr>
      </p:pic>
      <p:pic>
        <p:nvPicPr>
          <p:cNvPr id="4" name="Picture 3"/>
          <p:cNvPicPr>
            <a:picLocks noChangeAspect="1" noChangeArrowheads="1"/>
          </p:cNvPicPr>
          <p:nvPr/>
        </p:nvPicPr>
        <p:blipFill>
          <a:blip r:embed="rId5" cstate="print"/>
          <a:srcRect/>
          <a:stretch>
            <a:fillRect/>
          </a:stretch>
        </p:blipFill>
        <p:spPr bwMode="auto">
          <a:xfrm>
            <a:off x="3962400" y="4724400"/>
            <a:ext cx="4648200" cy="1371600"/>
          </a:xfrm>
          <a:prstGeom prst="rect">
            <a:avLst/>
          </a:prstGeom>
          <a:noFill/>
          <a:ln w="9525">
            <a:noFill/>
            <a:miter lim="800000"/>
            <a:headEnd/>
            <a:tailEnd/>
          </a:ln>
        </p:spPr>
      </p:pic>
      <p:sp>
        <p:nvSpPr>
          <p:cNvPr id="6" name="Title 1"/>
          <p:cNvSpPr txBox="1">
            <a:spLocks/>
          </p:cNvSpPr>
          <p:nvPr/>
        </p:nvSpPr>
        <p:spPr>
          <a:xfrm>
            <a:off x="990600" y="5334000"/>
            <a:ext cx="2438400" cy="762000"/>
          </a:xfrm>
          <a:prstGeom prst="rect">
            <a:avLst/>
          </a:prstGeom>
        </p:spPr>
        <p:txBody>
          <a:bodyPr vert="horz" lIns="91440" tIns="45720" rIns="91440" bIns="45720" rtlCol="0" anchor="ctr">
            <a:normAutofit fontScale="5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i="1" dirty="0" smtClean="0">
                <a:solidFill>
                  <a:srgbClr val="FF0000"/>
                </a:solidFill>
                <a:latin typeface="Times New Roman" pitchFamily="18" charset="0"/>
                <a:ea typeface="+mj-ea"/>
                <a:cs typeface="Times New Roman" pitchFamily="18" charset="0"/>
              </a:rPr>
              <a:t>cross-</a:t>
            </a:r>
            <a:r>
              <a:rPr kumimoji="0" lang="en-US" sz="4400" b="0" i="1"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correlation</a:t>
            </a: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 of </a:t>
            </a:r>
            <a:r>
              <a:rPr kumimoji="0" lang="en-US" sz="4400" b="1" i="0" u="none" strike="noStrike" kern="120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g </a:t>
            </a:r>
            <a:r>
              <a:rPr kumimoji="0" lang="en-US" sz="4400" i="0" u="none" strike="noStrike" kern="1200" cap="none" spc="0" normalizeH="0" baseline="0" noProof="0" dirty="0" smtClean="0">
                <a:ln>
                  <a:noFill/>
                </a:ln>
                <a:solidFill>
                  <a:srgbClr val="FF0000"/>
                </a:solidFill>
                <a:effectLst/>
                <a:uLnTx/>
                <a:uFillTx/>
                <a:latin typeface="Times New Roman" pitchFamily="18" charset="0"/>
                <a:ea typeface="Cambria Math" pitchFamily="18" charset="0"/>
                <a:cs typeface="Times New Roman" pitchFamily="18" charset="0"/>
              </a:rPr>
              <a:t>and</a:t>
            </a:r>
            <a:r>
              <a:rPr kumimoji="0" lang="en-US" sz="4400" b="1" i="0" u="none" strike="noStrike" kern="120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 d</a:t>
            </a:r>
            <a:endParaRPr kumimoji="0" lang="en-US" sz="4400" b="1" i="0" u="none" strike="noStrike" kern="1200" cap="none" spc="0" normalizeH="0" baseline="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
        <p:nvSpPr>
          <p:cNvPr id="7" name="Freeform 6"/>
          <p:cNvSpPr/>
          <p:nvPr/>
        </p:nvSpPr>
        <p:spPr>
          <a:xfrm>
            <a:off x="2286000" y="4876800"/>
            <a:ext cx="609600" cy="457200"/>
          </a:xfrm>
          <a:custGeom>
            <a:avLst/>
            <a:gdLst>
              <a:gd name="connsiteX0" fmla="*/ 0 w 546100"/>
              <a:gd name="connsiteY0" fmla="*/ 342900 h 342900"/>
              <a:gd name="connsiteX1" fmla="*/ 241300 w 546100"/>
              <a:gd name="connsiteY1" fmla="*/ 165100 h 342900"/>
              <a:gd name="connsiteX2" fmla="*/ 381000 w 546100"/>
              <a:gd name="connsiteY2" fmla="*/ 304800 h 342900"/>
              <a:gd name="connsiteX3" fmla="*/ 546100 w 546100"/>
              <a:gd name="connsiteY3" fmla="*/ 0 h 342900"/>
            </a:gdLst>
            <a:ahLst/>
            <a:cxnLst>
              <a:cxn ang="0">
                <a:pos x="connsiteX0" y="connsiteY0"/>
              </a:cxn>
              <a:cxn ang="0">
                <a:pos x="connsiteX1" y="connsiteY1"/>
              </a:cxn>
              <a:cxn ang="0">
                <a:pos x="connsiteX2" y="connsiteY2"/>
              </a:cxn>
              <a:cxn ang="0">
                <a:pos x="connsiteX3" y="connsiteY3"/>
              </a:cxn>
            </a:cxnLst>
            <a:rect l="l" t="t" r="r" b="b"/>
            <a:pathLst>
              <a:path w="546100" h="342900">
                <a:moveTo>
                  <a:pt x="0" y="342900"/>
                </a:moveTo>
                <a:cubicBezTo>
                  <a:pt x="88900" y="257175"/>
                  <a:pt x="177800" y="171450"/>
                  <a:pt x="241300" y="165100"/>
                </a:cubicBezTo>
                <a:cubicBezTo>
                  <a:pt x="304800" y="158750"/>
                  <a:pt x="330200" y="332317"/>
                  <a:pt x="381000" y="304800"/>
                </a:cubicBezTo>
                <a:cubicBezTo>
                  <a:pt x="431800" y="277283"/>
                  <a:pt x="488950" y="138641"/>
                  <a:pt x="546100" y="0"/>
                </a:cubicBezTo>
              </a:path>
            </a:pathLst>
          </a:custGeom>
          <a:noFill/>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latin typeface="Times New Roman" pitchFamily="18" charset="0"/>
                <a:cs typeface="Times New Roman" pitchFamily="18" charset="0"/>
              </a:rPr>
              <a:t>Solution Possibilities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410200"/>
          </a:xfrm>
        </p:spPr>
        <p:txBody>
          <a:bodyPr>
            <a:normAutofit fontScale="70000" lnSpcReduction="20000"/>
          </a:bodyPr>
          <a:lstStyle/>
          <a:p>
            <a:pPr marL="514350" indent="-514350">
              <a:buAutoNum type="arabicPeriod"/>
            </a:pPr>
            <a:r>
              <a:rPr lang="en-US" dirty="0" smtClean="0">
                <a:latin typeface="Times New Roman" pitchFamily="18" charset="0"/>
                <a:cs typeface="Times New Roman" pitchFamily="18" charset="0"/>
              </a:rPr>
              <a:t>Use sparse matrix for </a:t>
            </a:r>
            <a:r>
              <a:rPr lang="en-US" b="1" dirty="0" smtClean="0">
                <a:latin typeface="Cambria Math" pitchFamily="18" charset="0"/>
                <a:ea typeface="Cambria Math" pitchFamily="18" charset="0"/>
                <a:cs typeface="Times New Roman" pitchFamily="18" charset="0"/>
              </a:rPr>
              <a:t>G</a:t>
            </a:r>
          </a:p>
          <a:p>
            <a:pPr marL="514350" indent="-514350">
              <a:buNone/>
            </a:pPr>
            <a:r>
              <a:rPr lang="en-US" dirty="0" smtClean="0">
                <a:latin typeface="Times New Roman" pitchFamily="18" charset="0"/>
                <a:cs typeface="Times New Roman" pitchFamily="18" charset="0"/>
              </a:rPr>
              <a:t> 	together with </a:t>
            </a:r>
            <a:r>
              <a:rPr lang="en-US" b="1" dirty="0" err="1" smtClean="0">
                <a:latin typeface="Courier New" pitchFamily="49" charset="0"/>
                <a:cs typeface="Courier New" pitchFamily="49" charset="0"/>
              </a:rPr>
              <a:t>mest</a:t>
            </a:r>
            <a:r>
              <a:rPr lang="en-US" b="1" dirty="0" smtClean="0">
                <a:latin typeface="Courier New" pitchFamily="49" charset="0"/>
                <a:cs typeface="Courier New" pitchFamily="49" charset="0"/>
              </a:rPr>
              <a:t>=(G’*G)\(G’*d)</a:t>
            </a:r>
          </a:p>
          <a:p>
            <a:pPr marL="514350" indent="-514350">
              <a:buNone/>
            </a:pPr>
            <a:r>
              <a:rPr lang="en-US" b="1" dirty="0" smtClean="0">
                <a:latin typeface="Courier New" pitchFamily="49" charset="0"/>
                <a:cs typeface="Courier New" pitchFamily="49" charset="0"/>
              </a:rPr>
              <a:t>	</a:t>
            </a:r>
            <a:r>
              <a:rPr lang="en-US" dirty="0" smtClean="0">
                <a:latin typeface="Times New Roman" pitchFamily="18" charset="0"/>
                <a:cs typeface="Times New Roman" pitchFamily="18" charset="0"/>
              </a:rPr>
              <a:t>(maybe damping a little, too)</a:t>
            </a:r>
            <a:endParaRPr lang="en-US" dirty="0" smtClean="0">
              <a:latin typeface="Courier New" pitchFamily="49" charset="0"/>
              <a:cs typeface="Courier New" pitchFamily="49" charset="0"/>
            </a:endParaRPr>
          </a:p>
          <a:p>
            <a:pPr marL="514350" indent="-514350">
              <a:buNone/>
            </a:pPr>
            <a:endParaRPr lang="en-US" b="1" dirty="0" smtClean="0">
              <a:latin typeface="Courier New" pitchFamily="49" charset="0"/>
              <a:cs typeface="Courier New" pitchFamily="49" charset="0"/>
            </a:endParaRPr>
          </a:p>
          <a:p>
            <a:pPr marL="514350" indent="-514350">
              <a:buNone/>
            </a:pPr>
            <a:r>
              <a:rPr lang="en-US" dirty="0" smtClean="0">
                <a:latin typeface="Times New Roman" pitchFamily="18" charset="0"/>
                <a:cs typeface="Times New Roman" pitchFamily="18" charset="0"/>
              </a:rPr>
              <a:t>2. Use analytic versions of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 </a:t>
            </a:r>
            <a:r>
              <a:rPr lang="en-US" dirty="0" smtClean="0">
                <a:latin typeface="Times New Roman" pitchFamily="18" charset="0"/>
                <a:ea typeface="Cambria Math" pitchFamily="18" charset="0"/>
                <a:cs typeface="Times New Roman" pitchFamily="18" charset="0"/>
              </a:rPr>
              <a:t>and </a:t>
            </a:r>
            <a:r>
              <a:rPr lang="en-US" b="1" dirty="0" err="1" smtClean="0">
                <a:latin typeface="Cambria Math" pitchFamily="18" charset="0"/>
                <a:ea typeface="Cambria Math" pitchFamily="18" charset="0"/>
                <a:cs typeface="Times New Roman" pitchFamily="18" charset="0"/>
              </a:rPr>
              <a:t>G</a:t>
            </a:r>
            <a:r>
              <a:rPr lang="en-US" baseline="30000" dirty="0" err="1" smtClean="0">
                <a:latin typeface="Cambria Math" pitchFamily="18" charset="0"/>
                <a:ea typeface="Cambria Math" pitchFamily="18" charset="0"/>
                <a:cs typeface="Times New Roman" pitchFamily="18" charset="0"/>
              </a:rPr>
              <a:t>T</a:t>
            </a:r>
            <a:r>
              <a:rPr lang="en-US" b="1" dirty="0" err="1" smtClean="0">
                <a:latin typeface="Cambria Math" pitchFamily="18" charset="0"/>
                <a:ea typeface="Cambria Math" pitchFamily="18" charset="0"/>
                <a:cs typeface="Times New Roman" pitchFamily="18" charset="0"/>
              </a:rPr>
              <a:t>d</a:t>
            </a:r>
            <a:r>
              <a:rPr lang="en-US" b="1" dirty="0" smtClean="0">
                <a:latin typeface="Cambria Math" pitchFamily="18" charset="0"/>
                <a:ea typeface="Cambria Math" pitchFamily="18" charset="0"/>
                <a:cs typeface="Times New Roman" pitchFamily="18" charset="0"/>
              </a:rPr>
              <a:t> </a:t>
            </a:r>
            <a:endParaRPr lang="en-US" baseline="30000" dirty="0" smtClean="0">
              <a:latin typeface="Times New Roman" pitchFamily="18" charset="0"/>
              <a:ea typeface="Cambria Math"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	together with </a:t>
            </a:r>
            <a:r>
              <a:rPr lang="en-US" b="1" dirty="0" err="1" smtClean="0">
                <a:latin typeface="Courier New" pitchFamily="49" charset="0"/>
                <a:cs typeface="Courier New" pitchFamily="49" charset="0"/>
              </a:rPr>
              <a:t>mest</a:t>
            </a:r>
            <a:r>
              <a:rPr lang="en-US" b="1" dirty="0" smtClean="0">
                <a:latin typeface="Courier New" pitchFamily="49" charset="0"/>
                <a:cs typeface="Courier New" pitchFamily="49" charset="0"/>
              </a:rPr>
              <a:t>=GTG\</a:t>
            </a:r>
            <a:r>
              <a:rPr lang="en-US" b="1" dirty="0" err="1" smtClean="0">
                <a:latin typeface="Courier New" pitchFamily="49" charset="0"/>
                <a:cs typeface="Courier New" pitchFamily="49" charset="0"/>
              </a:rPr>
              <a:t>GTd</a:t>
            </a:r>
            <a:endParaRPr lang="en-US" b="1" dirty="0" smtClean="0">
              <a:latin typeface="Courier New" pitchFamily="49" charset="0"/>
              <a:cs typeface="Courier New" pitchFamily="49" charset="0"/>
            </a:endParaRPr>
          </a:p>
          <a:p>
            <a:pPr marL="514350" indent="-514350">
              <a:buNone/>
            </a:pPr>
            <a:r>
              <a:rPr lang="en-US" b="1" dirty="0" smtClean="0">
                <a:latin typeface="Courier New" pitchFamily="49" charset="0"/>
                <a:cs typeface="Courier New" pitchFamily="49" charset="0"/>
              </a:rPr>
              <a:t>   </a:t>
            </a:r>
            <a:r>
              <a:rPr lang="en-US" dirty="0" smtClean="0">
                <a:latin typeface="Times New Roman" pitchFamily="18" charset="0"/>
                <a:cs typeface="Times New Roman" pitchFamily="18" charset="0"/>
              </a:rPr>
              <a:t>(maybe damp a little, too)</a:t>
            </a:r>
            <a:endParaRPr lang="en-US" b="1" dirty="0" smtClean="0">
              <a:latin typeface="Courier New" pitchFamily="49" charset="0"/>
              <a:cs typeface="Courier New" pitchFamily="49" charset="0"/>
            </a:endParaRPr>
          </a:p>
          <a:p>
            <a:pPr marL="514350" indent="-514350">
              <a:buNone/>
            </a:pPr>
            <a:endParaRPr lang="en-US" b="1" dirty="0" smtClean="0">
              <a:latin typeface="Times New Roman"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3.  Never form </a:t>
            </a:r>
            <a:r>
              <a:rPr lang="en-US" b="1" dirty="0" smtClean="0">
                <a:latin typeface="Cambria Math" pitchFamily="18" charset="0"/>
                <a:ea typeface="Cambria Math" pitchFamily="18" charset="0"/>
                <a:cs typeface="Times New Roman" pitchFamily="18" charset="0"/>
              </a:rPr>
              <a:t>G</a:t>
            </a:r>
            <a:r>
              <a:rPr lang="en-US" dirty="0" smtClean="0">
                <a:latin typeface="Times New Roman" pitchFamily="18" charset="0"/>
                <a:ea typeface="Cambria Math" pitchFamily="18" charset="0"/>
                <a:cs typeface="Times New Roman" pitchFamily="18" charset="0"/>
              </a:rPr>
              <a:t>, just work with its columns, </a:t>
            </a:r>
            <a:r>
              <a:rPr lang="en-US" b="1" dirty="0" smtClean="0">
                <a:latin typeface="Cambria Math" pitchFamily="18" charset="0"/>
                <a:ea typeface="Cambria Math" pitchFamily="18" charset="0"/>
                <a:cs typeface="Times New Roman" pitchFamily="18" charset="0"/>
              </a:rPr>
              <a:t>g</a:t>
            </a:r>
          </a:p>
          <a:p>
            <a:pPr marL="514350" indent="-514350">
              <a:buNone/>
            </a:pPr>
            <a:r>
              <a:rPr lang="en-US" b="1" dirty="0" smtClean="0">
                <a:latin typeface="Cambria Math" pitchFamily="18" charset="0"/>
                <a:ea typeface="Cambria Math" pitchFamily="18" charset="0"/>
                <a:cs typeface="Times New Roman" pitchFamily="18" charset="0"/>
              </a:rPr>
              <a:t>	</a:t>
            </a:r>
            <a:r>
              <a:rPr lang="en-US" dirty="0" smtClean="0">
                <a:latin typeface="Times New Roman" pitchFamily="18" charset="0"/>
                <a:ea typeface="Cambria Math" pitchFamily="18" charset="0"/>
                <a:cs typeface="Times New Roman" pitchFamily="18" charset="0"/>
              </a:rPr>
              <a:t>use </a:t>
            </a:r>
            <a:r>
              <a:rPr lang="en-US" b="1" dirty="0" err="1" smtClean="0">
                <a:latin typeface="Courier New" pitchFamily="49" charset="0"/>
                <a:ea typeface="Cambria Math" pitchFamily="18" charset="0"/>
                <a:cs typeface="Courier New" pitchFamily="49" charset="0"/>
              </a:rPr>
              <a:t>bicg</a:t>
            </a:r>
            <a:r>
              <a:rPr lang="en-US" b="1" dirty="0" smtClean="0">
                <a:latin typeface="Courier New" pitchFamily="49" charset="0"/>
                <a:ea typeface="Cambria Math" pitchFamily="18" charset="0"/>
                <a:cs typeface="Courier New" pitchFamily="49" charset="0"/>
              </a:rPr>
              <a:t>()</a:t>
            </a:r>
            <a:r>
              <a:rPr lang="en-US" dirty="0" smtClean="0">
                <a:latin typeface="Times New Roman" pitchFamily="18" charset="0"/>
                <a:ea typeface="Cambria Math" pitchFamily="18" charset="0"/>
                <a:cs typeface="Times New Roman" pitchFamily="18" charset="0"/>
              </a:rPr>
              <a:t> to solve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 </a:t>
            </a:r>
            <a:r>
              <a:rPr lang="en-US" b="1" dirty="0" smtClean="0">
                <a:latin typeface="Times New Roman" pitchFamily="18" charset="0"/>
                <a:ea typeface="Cambria Math" pitchFamily="18" charset="0"/>
                <a:cs typeface="Times New Roman" pitchFamily="18" charset="0"/>
              </a:rPr>
              <a:t>m</a:t>
            </a:r>
            <a:r>
              <a:rPr lang="en-US" dirty="0" smtClean="0">
                <a:latin typeface="Times New Roman" pitchFamily="18" charset="0"/>
                <a:ea typeface="Cambria Math" pitchFamily="18" charset="0"/>
                <a:cs typeface="Times New Roman" pitchFamily="18" charset="0"/>
              </a:rPr>
              <a:t> = </a:t>
            </a:r>
            <a:r>
              <a:rPr lang="en-US" b="1" dirty="0" err="1" smtClean="0">
                <a:latin typeface="Cambria Math" pitchFamily="18" charset="0"/>
                <a:ea typeface="Cambria Math" pitchFamily="18" charset="0"/>
                <a:cs typeface="Times New Roman" pitchFamily="18" charset="0"/>
              </a:rPr>
              <a:t>G</a:t>
            </a:r>
            <a:r>
              <a:rPr lang="en-US" baseline="30000" dirty="0" err="1" smtClean="0">
                <a:latin typeface="Cambria Math" pitchFamily="18" charset="0"/>
                <a:ea typeface="Cambria Math" pitchFamily="18" charset="0"/>
                <a:cs typeface="Times New Roman" pitchFamily="18" charset="0"/>
              </a:rPr>
              <a:t>T</a:t>
            </a:r>
            <a:r>
              <a:rPr lang="en-US" b="1" dirty="0" err="1" smtClean="0">
                <a:latin typeface="Cambria Math" pitchFamily="18" charset="0"/>
                <a:ea typeface="Cambria Math" pitchFamily="18" charset="0"/>
                <a:cs typeface="Times New Roman" pitchFamily="18" charset="0"/>
              </a:rPr>
              <a:t>d</a:t>
            </a:r>
            <a:r>
              <a:rPr lang="en-US" b="1" dirty="0" smtClean="0">
                <a:latin typeface="Cambria Math" pitchFamily="18" charset="0"/>
                <a:ea typeface="Cambria Math" pitchFamily="18" charset="0"/>
                <a:cs typeface="Times New Roman" pitchFamily="18" charset="0"/>
              </a:rPr>
              <a:t> </a:t>
            </a:r>
            <a:endParaRPr lang="en-US" b="1" dirty="0" smtClean="0">
              <a:latin typeface="Cambria Math"/>
              <a:ea typeface="Cambria Math"/>
              <a:cs typeface="Times New Roman" pitchFamily="18" charset="0"/>
            </a:endParaRPr>
          </a:p>
          <a:p>
            <a:pPr marL="514350" indent="-514350">
              <a:buNone/>
            </a:pPr>
            <a:r>
              <a:rPr lang="en-US" sz="3100" b="1" dirty="0" smtClean="0">
                <a:latin typeface="Cambria Math"/>
                <a:ea typeface="Cambria Math"/>
                <a:cs typeface="Times New Roman" pitchFamily="18" charset="0"/>
              </a:rPr>
              <a:t>	</a:t>
            </a:r>
            <a:r>
              <a:rPr lang="en-US" sz="3100" dirty="0" smtClean="0">
                <a:latin typeface="Times New Roman" pitchFamily="18" charset="0"/>
                <a:cs typeface="Times New Roman" pitchFamily="18" charset="0"/>
              </a:rPr>
              <a:t>but use </a:t>
            </a:r>
            <a:r>
              <a:rPr lang="en-US" sz="3100" b="1" dirty="0" err="1" smtClean="0">
                <a:latin typeface="Courier New" pitchFamily="49" charset="0"/>
                <a:cs typeface="Courier New" pitchFamily="49" charset="0"/>
              </a:rPr>
              <a:t>conv</a:t>
            </a:r>
            <a:r>
              <a:rPr lang="en-US" sz="3100" b="1" dirty="0" smtClean="0">
                <a:latin typeface="Courier New" pitchFamily="49" charset="0"/>
                <a:cs typeface="Courier New" pitchFamily="49" charset="0"/>
              </a:rPr>
              <a:t>()</a:t>
            </a:r>
            <a:r>
              <a:rPr lang="en-US" sz="3100" dirty="0" smtClean="0">
                <a:latin typeface="Times New Roman" pitchFamily="18" charset="0"/>
                <a:cs typeface="Times New Roman" pitchFamily="18" charset="0"/>
              </a:rPr>
              <a:t> to compute </a:t>
            </a:r>
            <a:r>
              <a:rPr lang="en-US" sz="3100" b="1" dirty="0" smtClean="0">
                <a:latin typeface="Times New Roman" pitchFamily="18" charset="0"/>
                <a:ea typeface="Cambria Math" pitchFamily="18" charset="0"/>
                <a:cs typeface="Times New Roman" pitchFamily="18" charset="0"/>
              </a:rPr>
              <a:t>G</a:t>
            </a:r>
            <a:r>
              <a:rPr lang="en-US" sz="3100" baseline="30000" dirty="0" smtClean="0">
                <a:latin typeface="Times New Roman" pitchFamily="18" charset="0"/>
                <a:ea typeface="Cambria Math" pitchFamily="18" charset="0"/>
                <a:cs typeface="Times New Roman" pitchFamily="18" charset="0"/>
              </a:rPr>
              <a:t>T</a:t>
            </a:r>
            <a:r>
              <a:rPr lang="en-US" sz="3100" dirty="0" smtClean="0">
                <a:latin typeface="Times New Roman" pitchFamily="18" charset="0"/>
                <a:ea typeface="Cambria Math" pitchFamily="18" charset="0"/>
                <a:cs typeface="Times New Roman" pitchFamily="18" charset="0"/>
              </a:rPr>
              <a:t>(</a:t>
            </a:r>
            <a:r>
              <a:rPr lang="en-US" sz="3100" b="1" dirty="0" err="1" smtClean="0">
                <a:latin typeface="Times New Roman" pitchFamily="18" charset="0"/>
                <a:ea typeface="Cambria Math" pitchFamily="18" charset="0"/>
                <a:cs typeface="Times New Roman" pitchFamily="18" charset="0"/>
              </a:rPr>
              <a:t>Gv</a:t>
            </a:r>
            <a:r>
              <a:rPr lang="en-US" sz="3100" dirty="0" smtClean="0">
                <a:latin typeface="Times New Roman" pitchFamily="18" charset="0"/>
                <a:ea typeface="Cambria Math" pitchFamily="18" charset="0"/>
                <a:cs typeface="Times New Roman" pitchFamily="18" charset="0"/>
              </a:rPr>
              <a:t>)</a:t>
            </a:r>
          </a:p>
          <a:p>
            <a:pPr marL="514350" indent="-514350">
              <a:buNone/>
            </a:pPr>
            <a:endParaRPr lang="en-US" dirty="0" smtClean="0">
              <a:latin typeface="Cambria Math" pitchFamily="18" charset="0"/>
              <a:ea typeface="Cambria Math" pitchFamily="18" charset="0"/>
              <a:cs typeface="Times New Roman" pitchFamily="18" charset="0"/>
            </a:endParaRPr>
          </a:p>
          <a:p>
            <a:pPr marL="514350" indent="-514350">
              <a:buNone/>
            </a:pPr>
            <a:r>
              <a:rPr lang="en-US" dirty="0" smtClean="0">
                <a:latin typeface="Cambria Math" pitchFamily="18" charset="0"/>
                <a:ea typeface="Cambria Math" pitchFamily="18" charset="0"/>
                <a:cs typeface="Times New Roman" pitchFamily="18" charset="0"/>
              </a:rPr>
              <a:t>4. Same as 3 but add a priori information of</a:t>
            </a:r>
          </a:p>
          <a:p>
            <a:pPr marL="514350" indent="-514350">
              <a:buNone/>
            </a:pPr>
            <a:r>
              <a:rPr lang="en-US" dirty="0" smtClean="0">
                <a:latin typeface="Cambria Math" pitchFamily="18" charset="0"/>
                <a:ea typeface="Cambria Math" pitchFamily="18" charset="0"/>
                <a:cs typeface="Times New Roman" pitchFamily="18" charset="0"/>
              </a:rPr>
              <a:t>     smoothness</a:t>
            </a:r>
            <a:endParaRPr lang="en-US" dirty="0" smtClean="0">
              <a:latin typeface="Cambria Math"/>
              <a:ea typeface="Cambria Math"/>
              <a:cs typeface="Times New Roman" pitchFamily="18" charset="0"/>
            </a:endParaRPr>
          </a:p>
          <a:p>
            <a:pPr marL="514350" indent="-514350">
              <a:buNone/>
            </a:pPr>
            <a:r>
              <a:rPr lang="en-US" b="1" dirty="0" smtClean="0">
                <a:latin typeface="Cambria Math"/>
                <a:ea typeface="Cambria Math"/>
                <a:cs typeface="Times New Roman" pitchFamily="18" charset="0"/>
              </a:rPr>
              <a:t>	</a:t>
            </a:r>
            <a:endParaRPr lang="en-US" dirty="0" smtClean="0">
              <a:latin typeface="Times New Roman" pitchFamily="18" charset="0"/>
              <a:ea typeface="Cambria Math"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latin typeface="Times New Roman" pitchFamily="18" charset="0"/>
                <a:cs typeface="Times New Roman" pitchFamily="18" charset="0"/>
              </a:rPr>
              <a:t>Solution Possibilities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410200"/>
          </a:xfrm>
        </p:spPr>
        <p:txBody>
          <a:bodyPr>
            <a:normAutofit fontScale="70000" lnSpcReduction="20000"/>
          </a:bodyPr>
          <a:lstStyle/>
          <a:p>
            <a:pPr marL="514350" indent="-514350">
              <a:buAutoNum type="arabicPeriod"/>
            </a:pPr>
            <a:r>
              <a:rPr lang="en-US" dirty="0" smtClean="0">
                <a:latin typeface="Times New Roman" pitchFamily="18" charset="0"/>
                <a:cs typeface="Times New Roman" pitchFamily="18" charset="0"/>
              </a:rPr>
              <a:t>Use sparse matrix for </a:t>
            </a:r>
            <a:r>
              <a:rPr lang="en-US" b="1" dirty="0" smtClean="0">
                <a:latin typeface="Cambria Math" pitchFamily="18" charset="0"/>
                <a:ea typeface="Cambria Math" pitchFamily="18" charset="0"/>
                <a:cs typeface="Times New Roman" pitchFamily="18" charset="0"/>
              </a:rPr>
              <a:t>G</a:t>
            </a:r>
          </a:p>
          <a:p>
            <a:pPr marL="514350" indent="-514350">
              <a:buNone/>
            </a:pPr>
            <a:r>
              <a:rPr lang="en-US" dirty="0" smtClean="0">
                <a:latin typeface="Times New Roman" pitchFamily="18" charset="0"/>
                <a:cs typeface="Times New Roman" pitchFamily="18" charset="0"/>
              </a:rPr>
              <a:t> 	together with </a:t>
            </a:r>
            <a:r>
              <a:rPr lang="en-US" b="1" dirty="0" err="1" smtClean="0">
                <a:latin typeface="Courier New" pitchFamily="49" charset="0"/>
                <a:cs typeface="Courier New" pitchFamily="49" charset="0"/>
              </a:rPr>
              <a:t>mest</a:t>
            </a:r>
            <a:r>
              <a:rPr lang="en-US" b="1" dirty="0" smtClean="0">
                <a:latin typeface="Courier New" pitchFamily="49" charset="0"/>
                <a:cs typeface="Courier New" pitchFamily="49" charset="0"/>
              </a:rPr>
              <a:t>=(G’*G)\(G’*d)</a:t>
            </a:r>
          </a:p>
          <a:p>
            <a:pPr marL="514350" indent="-514350">
              <a:buNone/>
            </a:pPr>
            <a:r>
              <a:rPr lang="en-US" b="1" dirty="0" smtClean="0">
                <a:latin typeface="Courier New" pitchFamily="49" charset="0"/>
                <a:cs typeface="Courier New" pitchFamily="49" charset="0"/>
              </a:rPr>
              <a:t>	</a:t>
            </a:r>
            <a:r>
              <a:rPr lang="en-US" dirty="0" smtClean="0">
                <a:latin typeface="Times New Roman" pitchFamily="18" charset="0"/>
                <a:cs typeface="Times New Roman" pitchFamily="18" charset="0"/>
              </a:rPr>
              <a:t>(maybe damping a little, too)</a:t>
            </a:r>
            <a:endParaRPr lang="en-US" dirty="0" smtClean="0">
              <a:latin typeface="Courier New" pitchFamily="49" charset="0"/>
              <a:cs typeface="Courier New" pitchFamily="49" charset="0"/>
            </a:endParaRPr>
          </a:p>
          <a:p>
            <a:pPr marL="514350" indent="-514350">
              <a:buNone/>
            </a:pPr>
            <a:endParaRPr lang="en-US" b="1" dirty="0" smtClean="0">
              <a:latin typeface="Courier New" pitchFamily="49" charset="0"/>
              <a:cs typeface="Courier New" pitchFamily="49" charset="0"/>
            </a:endParaRPr>
          </a:p>
          <a:p>
            <a:pPr marL="514350" indent="-514350">
              <a:buNone/>
            </a:pPr>
            <a:r>
              <a:rPr lang="en-US" dirty="0" smtClean="0">
                <a:latin typeface="Times New Roman" pitchFamily="18" charset="0"/>
                <a:cs typeface="Times New Roman" pitchFamily="18" charset="0"/>
              </a:rPr>
              <a:t>2. Use analytic versions of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 </a:t>
            </a:r>
            <a:r>
              <a:rPr lang="en-US" dirty="0" smtClean="0">
                <a:latin typeface="Times New Roman" pitchFamily="18" charset="0"/>
                <a:ea typeface="Cambria Math" pitchFamily="18" charset="0"/>
                <a:cs typeface="Times New Roman" pitchFamily="18" charset="0"/>
              </a:rPr>
              <a:t>and </a:t>
            </a:r>
            <a:r>
              <a:rPr lang="en-US" b="1" dirty="0" err="1" smtClean="0">
                <a:latin typeface="Cambria Math" pitchFamily="18" charset="0"/>
                <a:ea typeface="Cambria Math" pitchFamily="18" charset="0"/>
                <a:cs typeface="Times New Roman" pitchFamily="18" charset="0"/>
              </a:rPr>
              <a:t>G</a:t>
            </a:r>
            <a:r>
              <a:rPr lang="en-US" baseline="30000" dirty="0" err="1" smtClean="0">
                <a:latin typeface="Cambria Math" pitchFamily="18" charset="0"/>
                <a:ea typeface="Cambria Math" pitchFamily="18" charset="0"/>
                <a:cs typeface="Times New Roman" pitchFamily="18" charset="0"/>
              </a:rPr>
              <a:t>T</a:t>
            </a:r>
            <a:r>
              <a:rPr lang="en-US" b="1" dirty="0" err="1" smtClean="0">
                <a:latin typeface="Cambria Math" pitchFamily="18" charset="0"/>
                <a:ea typeface="Cambria Math" pitchFamily="18" charset="0"/>
                <a:cs typeface="Times New Roman" pitchFamily="18" charset="0"/>
              </a:rPr>
              <a:t>d</a:t>
            </a:r>
            <a:r>
              <a:rPr lang="en-US" b="1" dirty="0" smtClean="0">
                <a:latin typeface="Cambria Math" pitchFamily="18" charset="0"/>
                <a:ea typeface="Cambria Math" pitchFamily="18" charset="0"/>
                <a:cs typeface="Times New Roman" pitchFamily="18" charset="0"/>
              </a:rPr>
              <a:t> </a:t>
            </a:r>
            <a:endParaRPr lang="en-US" baseline="30000" dirty="0" smtClean="0">
              <a:latin typeface="Times New Roman" pitchFamily="18" charset="0"/>
              <a:ea typeface="Cambria Math"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	together with </a:t>
            </a:r>
            <a:r>
              <a:rPr lang="en-US" b="1" dirty="0" err="1" smtClean="0">
                <a:latin typeface="Courier New" pitchFamily="49" charset="0"/>
                <a:cs typeface="Courier New" pitchFamily="49" charset="0"/>
              </a:rPr>
              <a:t>mest</a:t>
            </a:r>
            <a:r>
              <a:rPr lang="en-US" b="1" dirty="0" smtClean="0">
                <a:latin typeface="Courier New" pitchFamily="49" charset="0"/>
                <a:cs typeface="Courier New" pitchFamily="49" charset="0"/>
              </a:rPr>
              <a:t>=GTG\</a:t>
            </a:r>
            <a:r>
              <a:rPr lang="en-US" b="1" dirty="0" err="1" smtClean="0">
                <a:latin typeface="Courier New" pitchFamily="49" charset="0"/>
                <a:cs typeface="Courier New" pitchFamily="49" charset="0"/>
              </a:rPr>
              <a:t>GTd</a:t>
            </a:r>
            <a:endParaRPr lang="en-US" b="1" dirty="0" smtClean="0">
              <a:latin typeface="Courier New" pitchFamily="49" charset="0"/>
              <a:cs typeface="Courier New" pitchFamily="49" charset="0"/>
            </a:endParaRPr>
          </a:p>
          <a:p>
            <a:pPr marL="514350" indent="-514350">
              <a:buNone/>
            </a:pPr>
            <a:r>
              <a:rPr lang="en-US" b="1" dirty="0" smtClean="0">
                <a:latin typeface="Courier New" pitchFamily="49" charset="0"/>
                <a:cs typeface="Courier New" pitchFamily="49" charset="0"/>
              </a:rPr>
              <a:t>   </a:t>
            </a:r>
            <a:r>
              <a:rPr lang="en-US" dirty="0" smtClean="0">
                <a:latin typeface="Times New Roman" pitchFamily="18" charset="0"/>
                <a:cs typeface="Times New Roman" pitchFamily="18" charset="0"/>
              </a:rPr>
              <a:t>(maybe damp a little, too)</a:t>
            </a:r>
            <a:endParaRPr lang="en-US" b="1" dirty="0" smtClean="0">
              <a:latin typeface="Courier New" pitchFamily="49" charset="0"/>
              <a:cs typeface="Courier New" pitchFamily="49" charset="0"/>
            </a:endParaRPr>
          </a:p>
          <a:p>
            <a:pPr marL="514350" indent="-514350">
              <a:buNone/>
            </a:pPr>
            <a:endParaRPr lang="en-US" b="1" dirty="0" smtClean="0">
              <a:latin typeface="Times New Roman"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3.  Never form </a:t>
            </a:r>
            <a:r>
              <a:rPr lang="en-US" b="1" dirty="0" smtClean="0">
                <a:latin typeface="Cambria Math" pitchFamily="18" charset="0"/>
                <a:ea typeface="Cambria Math" pitchFamily="18" charset="0"/>
                <a:cs typeface="Times New Roman" pitchFamily="18" charset="0"/>
              </a:rPr>
              <a:t>G</a:t>
            </a:r>
            <a:r>
              <a:rPr lang="en-US" dirty="0" smtClean="0">
                <a:latin typeface="Times New Roman" pitchFamily="18" charset="0"/>
                <a:ea typeface="Cambria Math" pitchFamily="18" charset="0"/>
                <a:cs typeface="Times New Roman" pitchFamily="18" charset="0"/>
              </a:rPr>
              <a:t>, just work with its columns, </a:t>
            </a:r>
            <a:r>
              <a:rPr lang="en-US" b="1" dirty="0" smtClean="0">
                <a:latin typeface="Cambria Math" pitchFamily="18" charset="0"/>
                <a:ea typeface="Cambria Math" pitchFamily="18" charset="0"/>
                <a:cs typeface="Times New Roman" pitchFamily="18" charset="0"/>
              </a:rPr>
              <a:t>g</a:t>
            </a:r>
          </a:p>
          <a:p>
            <a:pPr marL="514350" indent="-514350">
              <a:buNone/>
            </a:pPr>
            <a:r>
              <a:rPr lang="en-US" b="1" dirty="0" smtClean="0">
                <a:latin typeface="Cambria Math" pitchFamily="18" charset="0"/>
                <a:ea typeface="Cambria Math" pitchFamily="18" charset="0"/>
                <a:cs typeface="Times New Roman" pitchFamily="18" charset="0"/>
              </a:rPr>
              <a:t>	</a:t>
            </a:r>
            <a:r>
              <a:rPr lang="en-US" dirty="0" smtClean="0">
                <a:latin typeface="Times New Roman" pitchFamily="18" charset="0"/>
                <a:ea typeface="Cambria Math" pitchFamily="18" charset="0"/>
                <a:cs typeface="Times New Roman" pitchFamily="18" charset="0"/>
              </a:rPr>
              <a:t>use </a:t>
            </a:r>
            <a:r>
              <a:rPr lang="en-US" b="1" dirty="0" err="1" smtClean="0">
                <a:latin typeface="Courier New" pitchFamily="49" charset="0"/>
                <a:ea typeface="Cambria Math" pitchFamily="18" charset="0"/>
                <a:cs typeface="Courier New" pitchFamily="49" charset="0"/>
              </a:rPr>
              <a:t>bicg</a:t>
            </a:r>
            <a:r>
              <a:rPr lang="en-US" b="1" dirty="0" smtClean="0">
                <a:latin typeface="Courier New" pitchFamily="49" charset="0"/>
                <a:ea typeface="Cambria Math" pitchFamily="18" charset="0"/>
                <a:cs typeface="Courier New" pitchFamily="49" charset="0"/>
              </a:rPr>
              <a:t>()</a:t>
            </a:r>
            <a:r>
              <a:rPr lang="en-US" dirty="0" smtClean="0">
                <a:latin typeface="Times New Roman" pitchFamily="18" charset="0"/>
                <a:ea typeface="Cambria Math" pitchFamily="18" charset="0"/>
                <a:cs typeface="Times New Roman" pitchFamily="18" charset="0"/>
              </a:rPr>
              <a:t> to solve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 </a:t>
            </a:r>
            <a:r>
              <a:rPr lang="en-US" b="1" dirty="0" smtClean="0">
                <a:latin typeface="Times New Roman" pitchFamily="18" charset="0"/>
                <a:ea typeface="Cambria Math" pitchFamily="18" charset="0"/>
                <a:cs typeface="Times New Roman" pitchFamily="18" charset="0"/>
              </a:rPr>
              <a:t>m</a:t>
            </a:r>
            <a:r>
              <a:rPr lang="en-US" dirty="0" smtClean="0">
                <a:latin typeface="Times New Roman" pitchFamily="18" charset="0"/>
                <a:ea typeface="Cambria Math" pitchFamily="18" charset="0"/>
                <a:cs typeface="Times New Roman" pitchFamily="18" charset="0"/>
              </a:rPr>
              <a:t> = </a:t>
            </a:r>
            <a:r>
              <a:rPr lang="en-US" b="1" dirty="0" err="1" smtClean="0">
                <a:latin typeface="Cambria Math" pitchFamily="18" charset="0"/>
                <a:ea typeface="Cambria Math" pitchFamily="18" charset="0"/>
                <a:cs typeface="Times New Roman" pitchFamily="18" charset="0"/>
              </a:rPr>
              <a:t>G</a:t>
            </a:r>
            <a:r>
              <a:rPr lang="en-US" baseline="30000" dirty="0" err="1" smtClean="0">
                <a:latin typeface="Cambria Math" pitchFamily="18" charset="0"/>
                <a:ea typeface="Cambria Math" pitchFamily="18" charset="0"/>
                <a:cs typeface="Times New Roman" pitchFamily="18" charset="0"/>
              </a:rPr>
              <a:t>T</a:t>
            </a:r>
            <a:r>
              <a:rPr lang="en-US" b="1" dirty="0" err="1" smtClean="0">
                <a:latin typeface="Cambria Math" pitchFamily="18" charset="0"/>
                <a:ea typeface="Cambria Math" pitchFamily="18" charset="0"/>
                <a:cs typeface="Times New Roman" pitchFamily="18" charset="0"/>
              </a:rPr>
              <a:t>d</a:t>
            </a:r>
            <a:r>
              <a:rPr lang="en-US" b="1" dirty="0" smtClean="0">
                <a:latin typeface="Cambria Math" pitchFamily="18" charset="0"/>
                <a:ea typeface="Cambria Math" pitchFamily="18" charset="0"/>
                <a:cs typeface="Times New Roman" pitchFamily="18" charset="0"/>
              </a:rPr>
              <a:t> </a:t>
            </a:r>
            <a:endParaRPr lang="en-US" b="1" dirty="0" smtClean="0">
              <a:latin typeface="Cambria Math"/>
              <a:ea typeface="Cambria Math"/>
              <a:cs typeface="Times New Roman" pitchFamily="18" charset="0"/>
            </a:endParaRPr>
          </a:p>
          <a:p>
            <a:pPr marL="514350" indent="-514350">
              <a:buNone/>
            </a:pPr>
            <a:r>
              <a:rPr lang="en-US" sz="3100" b="1" dirty="0" smtClean="0">
                <a:latin typeface="Cambria Math"/>
                <a:ea typeface="Cambria Math"/>
                <a:cs typeface="Times New Roman" pitchFamily="18" charset="0"/>
              </a:rPr>
              <a:t>	</a:t>
            </a:r>
            <a:r>
              <a:rPr lang="en-US" sz="3100" dirty="0" smtClean="0">
                <a:latin typeface="Times New Roman" pitchFamily="18" charset="0"/>
                <a:cs typeface="Times New Roman" pitchFamily="18" charset="0"/>
              </a:rPr>
              <a:t>but use </a:t>
            </a:r>
            <a:r>
              <a:rPr lang="en-US" sz="3100" b="1" dirty="0" err="1" smtClean="0">
                <a:latin typeface="Courier New" pitchFamily="49" charset="0"/>
                <a:cs typeface="Courier New" pitchFamily="49" charset="0"/>
              </a:rPr>
              <a:t>conv</a:t>
            </a:r>
            <a:r>
              <a:rPr lang="en-US" sz="3100" b="1" dirty="0" smtClean="0">
                <a:latin typeface="Courier New" pitchFamily="49" charset="0"/>
                <a:cs typeface="Courier New" pitchFamily="49" charset="0"/>
              </a:rPr>
              <a:t>()</a:t>
            </a:r>
            <a:r>
              <a:rPr lang="en-US" sz="3100" dirty="0" smtClean="0">
                <a:latin typeface="Times New Roman" pitchFamily="18" charset="0"/>
                <a:cs typeface="Times New Roman" pitchFamily="18" charset="0"/>
              </a:rPr>
              <a:t> to compute </a:t>
            </a:r>
            <a:r>
              <a:rPr lang="en-US" sz="3100" b="1" dirty="0" smtClean="0">
                <a:latin typeface="Times New Roman" pitchFamily="18" charset="0"/>
                <a:ea typeface="Cambria Math" pitchFamily="18" charset="0"/>
                <a:cs typeface="Times New Roman" pitchFamily="18" charset="0"/>
              </a:rPr>
              <a:t>G</a:t>
            </a:r>
            <a:r>
              <a:rPr lang="en-US" sz="3100" baseline="30000" dirty="0" smtClean="0">
                <a:latin typeface="Times New Roman" pitchFamily="18" charset="0"/>
                <a:ea typeface="Cambria Math" pitchFamily="18" charset="0"/>
                <a:cs typeface="Times New Roman" pitchFamily="18" charset="0"/>
              </a:rPr>
              <a:t>T</a:t>
            </a:r>
            <a:r>
              <a:rPr lang="en-US" sz="3100" dirty="0" smtClean="0">
                <a:latin typeface="Times New Roman" pitchFamily="18" charset="0"/>
                <a:ea typeface="Cambria Math" pitchFamily="18" charset="0"/>
                <a:cs typeface="Times New Roman" pitchFamily="18" charset="0"/>
              </a:rPr>
              <a:t>(</a:t>
            </a:r>
            <a:r>
              <a:rPr lang="en-US" sz="3100" b="1" dirty="0" err="1" smtClean="0">
                <a:latin typeface="Times New Roman" pitchFamily="18" charset="0"/>
                <a:ea typeface="Cambria Math" pitchFamily="18" charset="0"/>
                <a:cs typeface="Times New Roman" pitchFamily="18" charset="0"/>
              </a:rPr>
              <a:t>Gv</a:t>
            </a:r>
            <a:r>
              <a:rPr lang="en-US" sz="3100" dirty="0" smtClean="0">
                <a:latin typeface="Times New Roman" pitchFamily="18" charset="0"/>
                <a:ea typeface="Cambria Math" pitchFamily="18" charset="0"/>
                <a:cs typeface="Times New Roman" pitchFamily="18" charset="0"/>
              </a:rPr>
              <a:t>)</a:t>
            </a:r>
          </a:p>
          <a:p>
            <a:pPr marL="514350" indent="-514350">
              <a:buNone/>
            </a:pPr>
            <a:endParaRPr lang="en-US" dirty="0" smtClean="0">
              <a:latin typeface="Cambria Math" pitchFamily="18" charset="0"/>
              <a:ea typeface="Cambria Math" pitchFamily="18" charset="0"/>
              <a:cs typeface="Times New Roman" pitchFamily="18" charset="0"/>
            </a:endParaRPr>
          </a:p>
          <a:p>
            <a:pPr marL="514350" indent="-514350">
              <a:buNone/>
            </a:pPr>
            <a:r>
              <a:rPr lang="en-US" dirty="0" smtClean="0">
                <a:latin typeface="Cambria Math" pitchFamily="18" charset="0"/>
                <a:ea typeface="Cambria Math" pitchFamily="18" charset="0"/>
                <a:cs typeface="Times New Roman" pitchFamily="18" charset="0"/>
              </a:rPr>
              <a:t>4. Same as 3 but add a priori information of</a:t>
            </a:r>
          </a:p>
          <a:p>
            <a:pPr marL="514350" indent="-514350">
              <a:buNone/>
            </a:pPr>
            <a:r>
              <a:rPr lang="en-US" dirty="0" smtClean="0">
                <a:latin typeface="Cambria Math" pitchFamily="18" charset="0"/>
                <a:ea typeface="Cambria Math" pitchFamily="18" charset="0"/>
                <a:cs typeface="Times New Roman" pitchFamily="18" charset="0"/>
              </a:rPr>
              <a:t>     smoothness</a:t>
            </a:r>
            <a:endParaRPr lang="en-US" dirty="0" smtClean="0">
              <a:latin typeface="Cambria Math"/>
              <a:ea typeface="Cambria Math"/>
              <a:cs typeface="Times New Roman" pitchFamily="18" charset="0"/>
            </a:endParaRPr>
          </a:p>
          <a:p>
            <a:pPr marL="514350" indent="-514350">
              <a:buNone/>
            </a:pPr>
            <a:r>
              <a:rPr lang="en-US" b="1" dirty="0" smtClean="0">
                <a:latin typeface="Cambria Math"/>
                <a:ea typeface="Cambria Math"/>
                <a:cs typeface="Times New Roman" pitchFamily="18" charset="0"/>
              </a:rPr>
              <a:t>	</a:t>
            </a:r>
            <a:endParaRPr lang="en-US" dirty="0" smtClean="0">
              <a:latin typeface="Times New Roman" pitchFamily="18" charset="0"/>
              <a:ea typeface="Cambria Math"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 </a:t>
            </a:r>
          </a:p>
        </p:txBody>
      </p:sp>
      <p:sp>
        <p:nvSpPr>
          <p:cNvPr id="4" name="Right Arrow 3"/>
          <p:cNvSpPr/>
          <p:nvPr/>
        </p:nvSpPr>
        <p:spPr>
          <a:xfrm rot="10800000">
            <a:off x="6858000" y="3810000"/>
            <a:ext cx="1066800" cy="5334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6096000" y="4267200"/>
            <a:ext cx="2590800" cy="1371600"/>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we used this complicated but very fast method</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a:grpSpLocks noChangeAspect="1"/>
          </p:cNvGrpSpPr>
          <p:nvPr/>
        </p:nvGrpSpPr>
        <p:grpSpPr>
          <a:xfrm>
            <a:off x="8490" y="533399"/>
            <a:ext cx="8868809" cy="5486403"/>
            <a:chOff x="1227987" y="295275"/>
            <a:chExt cx="6334864" cy="3918858"/>
          </a:xfrm>
        </p:grpSpPr>
        <p:pic>
          <p:nvPicPr>
            <p:cNvPr id="1027" name="Picture 3"/>
            <p:cNvPicPr>
              <a:picLocks noChangeAspect="1" noChangeArrowheads="1"/>
            </p:cNvPicPr>
            <p:nvPr/>
          </p:nvPicPr>
          <p:blipFill>
            <a:blip r:embed="rId3" cstate="print"/>
            <a:srcRect l="9133" t="5597" r="8607" b="10572"/>
            <a:stretch>
              <a:fillRect/>
            </a:stretch>
          </p:blipFill>
          <p:spPr bwMode="auto">
            <a:xfrm>
              <a:off x="1524000" y="685800"/>
              <a:ext cx="5962650" cy="3209925"/>
            </a:xfrm>
            <a:prstGeom prst="rect">
              <a:avLst/>
            </a:prstGeom>
            <a:noFill/>
            <a:ln w="9525">
              <a:noFill/>
              <a:miter lim="800000"/>
              <a:headEnd/>
              <a:tailEnd/>
            </a:ln>
            <a:effectLst/>
          </p:spPr>
        </p:pic>
        <p:sp>
          <p:nvSpPr>
            <p:cNvPr id="6" name="Rectangle 5"/>
            <p:cNvSpPr/>
            <p:nvPr/>
          </p:nvSpPr>
          <p:spPr>
            <a:xfrm>
              <a:off x="4343400" y="1600200"/>
              <a:ext cx="533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Rectangle 6"/>
            <p:cNvSpPr/>
            <p:nvPr/>
          </p:nvSpPr>
          <p:spPr>
            <a:xfrm>
              <a:off x="4343400" y="2743200"/>
              <a:ext cx="533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ectangle 7"/>
            <p:cNvSpPr/>
            <p:nvPr/>
          </p:nvSpPr>
          <p:spPr>
            <a:xfrm rot="16200000">
              <a:off x="1271945" y="990600"/>
              <a:ext cx="533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TextBox 8"/>
            <p:cNvSpPr txBox="1"/>
            <p:nvPr/>
          </p:nvSpPr>
          <p:spPr>
            <a:xfrm>
              <a:off x="1790700" y="3828276"/>
              <a:ext cx="5619750" cy="373729"/>
            </a:xfrm>
            <a:prstGeom prst="rect">
              <a:avLst/>
            </a:prstGeom>
            <a:noFill/>
          </p:spPr>
          <p:txBody>
            <a:bodyPr wrap="square" rtlCol="0">
              <a:spAutoFit/>
            </a:bodyPr>
            <a:lstStyle/>
            <a:p>
              <a:pPr algn="ctr"/>
              <a:r>
                <a:rPr lang="en-US" sz="2800" dirty="0" smtClean="0">
                  <a:latin typeface="Times New Roman" pitchFamily="18" charset="0"/>
                  <a:ea typeface="Cambria Math" pitchFamily="18" charset="0"/>
                  <a:cs typeface="Times New Roman" pitchFamily="18" charset="0"/>
                </a:rPr>
                <a:t>time,</a:t>
              </a:r>
              <a:r>
                <a:rPr lang="en-US" sz="2800" dirty="0" smtClean="0">
                  <a:latin typeface="Cambria Math"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t</a:t>
              </a:r>
              <a:endParaRPr lang="en-US" sz="2800" i="1" baseline="-25000" dirty="0">
                <a:latin typeface="Cambria Math" pitchFamily="18" charset="0"/>
                <a:ea typeface="Cambria Math" pitchFamily="18" charset="0"/>
                <a:cs typeface="Times New Roman" pitchFamily="18" charset="0"/>
              </a:endParaRPr>
            </a:p>
          </p:txBody>
        </p:sp>
        <p:sp>
          <p:nvSpPr>
            <p:cNvPr id="10" name="TextBox 9"/>
            <p:cNvSpPr txBox="1"/>
            <p:nvPr/>
          </p:nvSpPr>
          <p:spPr>
            <a:xfrm>
              <a:off x="1781175" y="2676525"/>
              <a:ext cx="5619750" cy="373729"/>
            </a:xfrm>
            <a:prstGeom prst="rect">
              <a:avLst/>
            </a:prstGeom>
            <a:noFill/>
          </p:spPr>
          <p:txBody>
            <a:bodyPr wrap="square" rtlCol="0">
              <a:spAutoFit/>
            </a:bodyPr>
            <a:lstStyle/>
            <a:p>
              <a:pPr algn="ctr"/>
              <a:r>
                <a:rPr lang="en-US" sz="2800" dirty="0" smtClean="0">
                  <a:latin typeface="Times New Roman" pitchFamily="18" charset="0"/>
                  <a:ea typeface="Cambria Math" pitchFamily="18" charset="0"/>
                  <a:cs typeface="Times New Roman" pitchFamily="18" charset="0"/>
                </a:rPr>
                <a:t>time,</a:t>
              </a:r>
              <a:r>
                <a:rPr lang="en-US" sz="2800" i="1" dirty="0" smtClean="0">
                  <a:latin typeface="Cambria Math" pitchFamily="18" charset="0"/>
                  <a:ea typeface="Cambria Math" pitchFamily="18" charset="0"/>
                  <a:cs typeface="Times New Roman" pitchFamily="18" charset="0"/>
                </a:rPr>
                <a:t> t</a:t>
              </a:r>
              <a:endParaRPr lang="en-US" sz="2800" i="1" baseline="-25000" dirty="0">
                <a:latin typeface="Cambria Math" pitchFamily="18" charset="0"/>
                <a:ea typeface="Cambria Math" pitchFamily="18" charset="0"/>
                <a:cs typeface="Times New Roman" pitchFamily="18" charset="0"/>
              </a:endParaRPr>
            </a:p>
          </p:txBody>
        </p:sp>
        <p:sp>
          <p:nvSpPr>
            <p:cNvPr id="11" name="TextBox 10"/>
            <p:cNvSpPr txBox="1"/>
            <p:nvPr/>
          </p:nvSpPr>
          <p:spPr>
            <a:xfrm>
              <a:off x="1819275" y="1543050"/>
              <a:ext cx="5619750" cy="373729"/>
            </a:xfrm>
            <a:prstGeom prst="rect">
              <a:avLst/>
            </a:prstGeom>
            <a:noFill/>
          </p:spPr>
          <p:txBody>
            <a:bodyPr wrap="square" rtlCol="0">
              <a:spAutoFit/>
            </a:bodyPr>
            <a:lstStyle/>
            <a:p>
              <a:pPr algn="ctr"/>
              <a:r>
                <a:rPr lang="en-US" sz="2800" dirty="0" smtClean="0">
                  <a:latin typeface="Times New Roman" pitchFamily="18" charset="0"/>
                  <a:ea typeface="Cambria Math" pitchFamily="18" charset="0"/>
                  <a:cs typeface="Times New Roman" pitchFamily="18" charset="0"/>
                </a:rPr>
                <a:t>time,</a:t>
              </a:r>
              <a:r>
                <a:rPr lang="en-US" sz="2800" i="1" dirty="0" smtClean="0">
                  <a:latin typeface="Cambria Math" pitchFamily="18" charset="0"/>
                  <a:ea typeface="Cambria Math" pitchFamily="18" charset="0"/>
                  <a:cs typeface="Times New Roman" pitchFamily="18" charset="0"/>
                </a:rPr>
                <a:t> t</a:t>
              </a:r>
              <a:endParaRPr lang="en-US" sz="2800" i="1" baseline="-25000" dirty="0">
                <a:latin typeface="Cambria Math" pitchFamily="18" charset="0"/>
                <a:ea typeface="Cambria Math" pitchFamily="18" charset="0"/>
                <a:cs typeface="Times New Roman" pitchFamily="18" charset="0"/>
              </a:endParaRPr>
            </a:p>
          </p:txBody>
        </p:sp>
        <p:sp>
          <p:nvSpPr>
            <p:cNvPr id="12" name="TextBox 11"/>
            <p:cNvSpPr txBox="1"/>
            <p:nvPr/>
          </p:nvSpPr>
          <p:spPr>
            <a:xfrm rot="16200000">
              <a:off x="995752" y="841836"/>
              <a:ext cx="838200" cy="373729"/>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g(t)</a:t>
              </a:r>
              <a:endParaRPr lang="en-US" sz="2800" i="1" baseline="-25000" dirty="0">
                <a:latin typeface="Cambria Math" pitchFamily="18" charset="0"/>
                <a:ea typeface="Cambria Math" pitchFamily="18" charset="0"/>
                <a:cs typeface="Times New Roman" pitchFamily="18" charset="0"/>
              </a:endParaRPr>
            </a:p>
          </p:txBody>
        </p:sp>
        <p:sp>
          <p:nvSpPr>
            <p:cNvPr id="13" name="TextBox 12"/>
            <p:cNvSpPr txBox="1"/>
            <p:nvPr/>
          </p:nvSpPr>
          <p:spPr>
            <a:xfrm rot="16200000">
              <a:off x="995752" y="2061036"/>
              <a:ext cx="838200" cy="373729"/>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m(t)</a:t>
              </a:r>
              <a:endParaRPr lang="en-US" sz="2800" i="1" baseline="-25000" dirty="0">
                <a:latin typeface="Cambria Math" pitchFamily="18" charset="0"/>
                <a:ea typeface="Cambria Math" pitchFamily="18" charset="0"/>
                <a:cs typeface="Times New Roman" pitchFamily="18" charset="0"/>
              </a:endParaRPr>
            </a:p>
          </p:txBody>
        </p:sp>
        <p:sp>
          <p:nvSpPr>
            <p:cNvPr id="14" name="TextBox 13"/>
            <p:cNvSpPr txBox="1"/>
            <p:nvPr/>
          </p:nvSpPr>
          <p:spPr>
            <a:xfrm rot="16200000">
              <a:off x="815512" y="3217784"/>
              <a:ext cx="1413784" cy="578913"/>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m(t)*g(t)</a:t>
              </a:r>
              <a:endParaRPr lang="en-US" sz="2800" i="1" baseline="-25000" dirty="0" smtClean="0">
                <a:latin typeface="Cambria Math" pitchFamily="18" charset="0"/>
                <a:ea typeface="Cambria Math" pitchFamily="18" charset="0"/>
                <a:cs typeface="Times New Roman" pitchFamily="18" charset="0"/>
              </a:endParaRPr>
            </a:p>
            <a:p>
              <a:pPr algn="ctr"/>
              <a:endParaRPr lang="en-US" sz="2800" i="1" baseline="-25000" dirty="0">
                <a:latin typeface="Cambria Math" pitchFamily="18" charset="0"/>
                <a:ea typeface="Cambria Math" pitchFamily="18" charset="0"/>
                <a:cs typeface="Times New Roman" pitchFamily="18" charset="0"/>
              </a:endParaRPr>
            </a:p>
          </p:txBody>
        </p:sp>
        <p:sp>
          <p:nvSpPr>
            <p:cNvPr id="16" name="TextBox 15"/>
            <p:cNvSpPr txBox="1"/>
            <p:nvPr/>
          </p:nvSpPr>
          <p:spPr>
            <a:xfrm>
              <a:off x="1774548" y="295275"/>
              <a:ext cx="916945" cy="373728"/>
            </a:xfrm>
            <a:prstGeom prst="rect">
              <a:avLst/>
            </a:prstGeom>
            <a:noFill/>
          </p:spPr>
          <p:txBody>
            <a:bodyPr wrap="square" rtlCol="0">
              <a:spAutoFit/>
            </a:bodyPr>
            <a:lstStyle/>
            <a:p>
              <a:r>
                <a:rPr lang="en-US" sz="2800" dirty="0" smtClean="0">
                  <a:latin typeface="Times New Roman" pitchFamily="18" charset="0"/>
                  <a:cs typeface="Times New Roman" pitchFamily="18" charset="0"/>
                </a:rPr>
                <a:t>(A)</a:t>
              </a:r>
              <a:endParaRPr lang="en-US" sz="2800" dirty="0">
                <a:latin typeface="Times New Roman" pitchFamily="18" charset="0"/>
                <a:cs typeface="Times New Roman" pitchFamily="18" charset="0"/>
              </a:endParaRPr>
            </a:p>
          </p:txBody>
        </p:sp>
        <p:sp>
          <p:nvSpPr>
            <p:cNvPr id="17" name="TextBox 16"/>
            <p:cNvSpPr txBox="1"/>
            <p:nvPr/>
          </p:nvSpPr>
          <p:spPr>
            <a:xfrm>
              <a:off x="1793598" y="1492704"/>
              <a:ext cx="734609" cy="373728"/>
            </a:xfrm>
            <a:prstGeom prst="rect">
              <a:avLst/>
            </a:prstGeom>
            <a:noFill/>
          </p:spPr>
          <p:txBody>
            <a:bodyPr wrap="square" rtlCol="0">
              <a:spAutoFit/>
            </a:bodyPr>
            <a:lstStyle/>
            <a:p>
              <a:r>
                <a:rPr lang="en-US" sz="2800" dirty="0" smtClean="0">
                  <a:latin typeface="Times New Roman" pitchFamily="18" charset="0"/>
                  <a:cs typeface="Times New Roman" pitchFamily="18" charset="0"/>
                </a:rPr>
                <a:t>(B)</a:t>
              </a:r>
              <a:endParaRPr lang="en-US" sz="2800" dirty="0">
                <a:latin typeface="Times New Roman" pitchFamily="18" charset="0"/>
                <a:cs typeface="Times New Roman" pitchFamily="18" charset="0"/>
              </a:endParaRPr>
            </a:p>
          </p:txBody>
        </p:sp>
        <p:sp>
          <p:nvSpPr>
            <p:cNvPr id="18" name="TextBox 17"/>
            <p:cNvSpPr txBox="1"/>
            <p:nvPr/>
          </p:nvSpPr>
          <p:spPr>
            <a:xfrm>
              <a:off x="1784074" y="2635703"/>
              <a:ext cx="580849" cy="373728"/>
            </a:xfrm>
            <a:prstGeom prst="rect">
              <a:avLst/>
            </a:prstGeom>
            <a:noFill/>
          </p:spPr>
          <p:txBody>
            <a:bodyPr wrap="square" rtlCol="0">
              <a:spAutoFit/>
            </a:bodyPr>
            <a:lstStyle/>
            <a:p>
              <a:r>
                <a:rPr lang="en-US" sz="2800" dirty="0" smtClean="0">
                  <a:latin typeface="Times New Roman" pitchFamily="18" charset="0"/>
                  <a:cs typeface="Times New Roman" pitchFamily="18" charset="0"/>
                </a:rPr>
                <a:t>(C)</a:t>
              </a:r>
              <a:endParaRPr lang="en-US" sz="2800" dirty="0">
                <a:latin typeface="Times New Roman" pitchFamily="18" charset="0"/>
                <a:cs typeface="Times New Roman" pitchFamily="18" charset="0"/>
              </a:endParaRPr>
            </a:p>
          </p:txBody>
        </p:sp>
        <p:sp>
          <p:nvSpPr>
            <p:cNvPr id="20" name="Freeform 19"/>
            <p:cNvSpPr/>
            <p:nvPr/>
          </p:nvSpPr>
          <p:spPr>
            <a:xfrm>
              <a:off x="1809747" y="600077"/>
              <a:ext cx="5753104" cy="833436"/>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1" name="Freeform 20"/>
            <p:cNvSpPr/>
            <p:nvPr/>
          </p:nvSpPr>
          <p:spPr>
            <a:xfrm>
              <a:off x="1804968" y="1743059"/>
              <a:ext cx="5753104" cy="833436"/>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2" name="Freeform 21"/>
            <p:cNvSpPr/>
            <p:nvPr/>
          </p:nvSpPr>
          <p:spPr>
            <a:xfrm>
              <a:off x="1804952" y="2886067"/>
              <a:ext cx="5753104" cy="833436"/>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627" y="443247"/>
            <a:ext cx="2514600" cy="411162"/>
          </a:xfrm>
        </p:spPr>
        <p:txBody>
          <a:bodyPr>
            <a:noAutofit/>
          </a:bodyPr>
          <a:lstStyle/>
          <a:p>
            <a:pPr algn="l"/>
            <a:r>
              <a:rPr lang="en-US" sz="2800" dirty="0" smtClean="0">
                <a:latin typeface="Times New Roman" pitchFamily="18" charset="0"/>
                <a:cs typeface="Times New Roman" pitchFamily="18" charset="0"/>
              </a:rPr>
              <a:t>(A) Original</a:t>
            </a:r>
            <a:endParaRPr lang="en-US" sz="28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cstate="print"/>
          <a:srcRect l="10345"/>
          <a:stretch>
            <a:fillRect/>
          </a:stretch>
        </p:blipFill>
        <p:spPr bwMode="auto">
          <a:xfrm>
            <a:off x="914400" y="494763"/>
            <a:ext cx="7924800" cy="5972432"/>
          </a:xfrm>
          <a:prstGeom prst="rect">
            <a:avLst/>
          </a:prstGeom>
          <a:noFill/>
          <a:ln w="9525">
            <a:noFill/>
            <a:miter lim="800000"/>
            <a:headEnd/>
            <a:tailEnd/>
          </a:ln>
          <a:effectLst/>
        </p:spPr>
      </p:pic>
      <p:sp>
        <p:nvSpPr>
          <p:cNvPr id="5" name="Title 1"/>
          <p:cNvSpPr txBox="1">
            <a:spLocks/>
          </p:cNvSpPr>
          <p:nvPr/>
        </p:nvSpPr>
        <p:spPr>
          <a:xfrm>
            <a:off x="683652" y="3257169"/>
            <a:ext cx="4114800" cy="41116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(B) After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deconvolution</a:t>
            </a:r>
            <a:endParaRPr kumimoji="0" lang="en-US"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6" name="Title 1"/>
          <p:cNvSpPr txBox="1">
            <a:spLocks/>
          </p:cNvSpPr>
          <p:nvPr/>
        </p:nvSpPr>
        <p:spPr>
          <a:xfrm rot="16200000">
            <a:off x="-114300" y="1409700"/>
            <a:ext cx="1371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d(t)</a:t>
            </a:r>
            <a:endParaRPr kumimoji="0" lang="en-US" sz="28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7" name="Title 1"/>
          <p:cNvSpPr txBox="1">
            <a:spLocks/>
          </p:cNvSpPr>
          <p:nvPr/>
        </p:nvSpPr>
        <p:spPr>
          <a:xfrm rot="16200000">
            <a:off x="-342900" y="4000500"/>
            <a:ext cx="18288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d(t)*m(t)</a:t>
            </a:r>
            <a:endParaRPr kumimoji="0" lang="en-US" sz="28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Part 1</a:t>
            </a:r>
            <a:endParaRPr lang="en-US" dirty="0">
              <a:latin typeface="Times New Roman" pitchFamily="18" charset="0"/>
              <a:cs typeface="Times New Roman" pitchFamily="18" charset="0"/>
            </a:endParaRPr>
          </a:p>
        </p:txBody>
      </p:sp>
      <p:sp>
        <p:nvSpPr>
          <p:cNvPr id="5" name="Title 1"/>
          <p:cNvSpPr txBox="1">
            <a:spLocks/>
          </p:cNvSpPr>
          <p:nvPr/>
        </p:nvSpPr>
        <p:spPr>
          <a:xfrm>
            <a:off x="0" y="1676400"/>
            <a:ext cx="9144000" cy="4724400"/>
          </a:xfrm>
          <a:prstGeom prst="rect">
            <a:avLst/>
          </a:prstGeom>
        </p:spPr>
        <p:txBody>
          <a:bodyPr vert="horz" lIns="91440" tIns="45720" rIns="91440" bIns="45720" rtlCol="0" anchor="ctr">
            <a:normAutofit/>
          </a:bodyPr>
          <a:lstStyle/>
          <a:p>
            <a:pPr lvl="0" algn="ctr">
              <a:spcBef>
                <a:spcPct val="0"/>
              </a:spcBef>
              <a:defRPr/>
            </a:pPr>
            <a:r>
              <a:rPr lang="en-US" sz="4000" dirty="0" smtClean="0">
                <a:latin typeface="Times New Roman" pitchFamily="18" charset="0"/>
                <a:cs typeface="Times New Roman" pitchFamily="18" charset="0"/>
              </a:rPr>
              <a:t>image </a:t>
            </a:r>
            <a:r>
              <a:rPr lang="en-US" sz="4000" dirty="0" err="1" smtClean="0">
                <a:latin typeface="Times New Roman" pitchFamily="18" charset="0"/>
                <a:cs typeface="Times New Roman" pitchFamily="18" charset="0"/>
              </a:rPr>
              <a:t>deblurring</a:t>
            </a:r>
            <a:endParaRPr lang="en-US" sz="4000" dirty="0" smtClean="0">
              <a:latin typeface="Times New Roman" pitchFamily="18" charset="0"/>
              <a:cs typeface="Times New Roman" pitchFamily="18" charset="0"/>
            </a:endParaRPr>
          </a:p>
          <a:p>
            <a:pPr lvl="0" algn="ctr">
              <a:spcBef>
                <a:spcPct val="0"/>
              </a:spcBef>
              <a:defRPr/>
            </a:pPr>
            <a:endParaRPr lang="en-US" sz="4000" dirty="0" smtClean="0">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Part 3</a:t>
            </a:r>
            <a:endParaRPr lang="en-US" dirty="0">
              <a:latin typeface="Times New Roman" pitchFamily="18" charset="0"/>
              <a:cs typeface="Times New Roman" pitchFamily="18" charset="0"/>
            </a:endParaRPr>
          </a:p>
        </p:txBody>
      </p:sp>
      <p:sp>
        <p:nvSpPr>
          <p:cNvPr id="5" name="Title 1"/>
          <p:cNvSpPr txBox="1">
            <a:spLocks/>
          </p:cNvSpPr>
          <p:nvPr/>
        </p:nvSpPr>
        <p:spPr>
          <a:xfrm>
            <a:off x="0" y="1676400"/>
            <a:ext cx="9144000" cy="4724400"/>
          </a:xfrm>
          <a:prstGeom prst="rect">
            <a:avLst/>
          </a:prstGeom>
        </p:spPr>
        <p:txBody>
          <a:bodyPr vert="horz" lIns="91440" tIns="45720" rIns="91440" bIns="45720" rtlCol="0" anchor="ctr">
            <a:normAutofit/>
          </a:bodyPr>
          <a:lstStyle/>
          <a:p>
            <a:pPr lvl="0" algn="ctr">
              <a:spcBef>
                <a:spcPct val="0"/>
              </a:spcBef>
              <a:defRPr/>
            </a:pPr>
            <a:r>
              <a:rPr lang="en-US" sz="4000" dirty="0" smtClean="0">
                <a:latin typeface="Times New Roman" pitchFamily="18" charset="0"/>
                <a:cs typeface="Times New Roman" pitchFamily="18" charset="0"/>
              </a:rPr>
              <a:t>minimization of cross-over errors</a:t>
            </a:r>
          </a:p>
          <a:p>
            <a:pPr lvl="0" algn="ctr">
              <a:spcBef>
                <a:spcPct val="0"/>
              </a:spcBef>
              <a:defRPr/>
            </a:pPr>
            <a:endParaRPr lang="en-US" sz="4000" dirty="0" smtClean="0">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p:cNvPicPr>
            <a:picLocks noChangeAspect="1" noChangeArrowheads="1"/>
          </p:cNvPicPr>
          <p:nvPr/>
        </p:nvPicPr>
        <p:blipFill>
          <a:blip r:embed="rId3" cstate="print"/>
          <a:srcRect l="9724" t="6723" r="50460" b="7227"/>
          <a:stretch>
            <a:fillRect/>
          </a:stretch>
        </p:blipFill>
        <p:spPr bwMode="auto">
          <a:xfrm>
            <a:off x="2259329" y="552129"/>
            <a:ext cx="3135631" cy="5852160"/>
          </a:xfrm>
          <a:prstGeom prst="rect">
            <a:avLst/>
          </a:prstGeom>
          <a:noFill/>
          <a:ln w="9525">
            <a:noFill/>
            <a:miter lim="800000"/>
            <a:headEnd/>
            <a:tailEnd/>
          </a:ln>
          <a:effectLst/>
        </p:spPr>
      </p:pic>
      <p:sp>
        <p:nvSpPr>
          <p:cNvPr id="27" name="Rectangle 26"/>
          <p:cNvSpPr/>
          <p:nvPr/>
        </p:nvSpPr>
        <p:spPr>
          <a:xfrm>
            <a:off x="1737359" y="3386769"/>
            <a:ext cx="6492241" cy="388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9" name="TextBox 28"/>
          <p:cNvSpPr txBox="1"/>
          <p:nvPr/>
        </p:nvSpPr>
        <p:spPr>
          <a:xfrm>
            <a:off x="2575560" y="6172200"/>
            <a:ext cx="265176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longitude</a:t>
            </a:r>
            <a:endParaRPr lang="en-US" sz="2400" i="1" dirty="0">
              <a:latin typeface="Cambria Math" pitchFamily="18" charset="0"/>
              <a:ea typeface="Cambria Math" pitchFamily="18" charset="0"/>
              <a:cs typeface="Times New Roman" pitchFamily="18" charset="0"/>
            </a:endParaRPr>
          </a:p>
        </p:txBody>
      </p:sp>
      <p:sp>
        <p:nvSpPr>
          <p:cNvPr id="30" name="TextBox 29"/>
          <p:cNvSpPr txBox="1"/>
          <p:nvPr/>
        </p:nvSpPr>
        <p:spPr>
          <a:xfrm rot="16200000">
            <a:off x="886452" y="4767567"/>
            <a:ext cx="2377436"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latitude</a:t>
            </a:r>
            <a:endParaRPr lang="en-US" sz="2400" i="1" dirty="0">
              <a:latin typeface="Cambria Math" pitchFamily="18" charset="0"/>
              <a:ea typeface="Cambria Math" pitchFamily="18" charset="0"/>
              <a:cs typeface="Times New Roman" pitchFamily="18" charset="0"/>
            </a:endParaRPr>
          </a:p>
        </p:txBody>
      </p:sp>
      <p:sp>
        <p:nvSpPr>
          <p:cNvPr id="32" name="TextBox 31"/>
          <p:cNvSpPr txBox="1"/>
          <p:nvPr/>
        </p:nvSpPr>
        <p:spPr>
          <a:xfrm rot="16200000">
            <a:off x="886453" y="1510017"/>
            <a:ext cx="2377436"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latitude</a:t>
            </a:r>
            <a:endParaRPr lang="en-US" sz="2400" i="1" dirty="0">
              <a:latin typeface="Cambria Math" pitchFamily="18" charset="0"/>
              <a:ea typeface="Cambria Math" pitchFamily="18" charset="0"/>
              <a:cs typeface="Times New Roman" pitchFamily="18" charset="0"/>
            </a:endParaRPr>
          </a:p>
        </p:txBody>
      </p:sp>
      <p:sp>
        <p:nvSpPr>
          <p:cNvPr id="34" name="TextBox 33"/>
          <p:cNvSpPr txBox="1"/>
          <p:nvPr/>
        </p:nvSpPr>
        <p:spPr>
          <a:xfrm>
            <a:off x="2499360" y="609600"/>
            <a:ext cx="265176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true</a:t>
            </a:r>
            <a:endParaRPr lang="en-US" sz="2800" i="1" dirty="0">
              <a:latin typeface="Cambria Math" pitchFamily="18" charset="0"/>
              <a:ea typeface="Cambria Math" pitchFamily="18" charset="0"/>
              <a:cs typeface="Times New Roman" pitchFamily="18" charset="0"/>
            </a:endParaRPr>
          </a:p>
        </p:txBody>
      </p:sp>
      <p:sp>
        <p:nvSpPr>
          <p:cNvPr id="37" name="TextBox 36"/>
          <p:cNvSpPr txBox="1"/>
          <p:nvPr/>
        </p:nvSpPr>
        <p:spPr>
          <a:xfrm>
            <a:off x="2499360" y="3733800"/>
            <a:ext cx="265176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estimated</a:t>
            </a:r>
            <a:endParaRPr lang="en-US" sz="2800" i="1" dirty="0">
              <a:latin typeface="Cambria Math" pitchFamily="18" charset="0"/>
              <a:ea typeface="Cambria Math" pitchFamily="18" charset="0"/>
              <a:cs typeface="Times New Roman" pitchFamily="18" charset="0"/>
            </a:endParaRPr>
          </a:p>
        </p:txBody>
      </p:sp>
      <p:pic>
        <p:nvPicPr>
          <p:cNvPr id="38" name="Picture 3"/>
          <p:cNvPicPr>
            <a:picLocks noChangeAspect="1" noChangeArrowheads="1"/>
          </p:cNvPicPr>
          <p:nvPr/>
        </p:nvPicPr>
        <p:blipFill>
          <a:blip r:embed="rId4" cstate="print"/>
          <a:srcRect l="80000" t="4206" r="8571" b="8175"/>
          <a:stretch>
            <a:fillRect/>
          </a:stretch>
        </p:blipFill>
        <p:spPr bwMode="auto">
          <a:xfrm>
            <a:off x="1203960" y="1219200"/>
            <a:ext cx="731520" cy="4206240"/>
          </a:xfrm>
          <a:prstGeom prst="rect">
            <a:avLst/>
          </a:prstGeom>
          <a:noFill/>
          <a:ln w="9525">
            <a:noFill/>
            <a:miter lim="800000"/>
            <a:headEnd/>
            <a:tailEnd/>
          </a:ln>
          <a:effectLst/>
        </p:spPr>
      </p:pic>
      <p:sp>
        <p:nvSpPr>
          <p:cNvPr id="39" name="TextBox 38"/>
          <p:cNvSpPr txBox="1"/>
          <p:nvPr/>
        </p:nvSpPr>
        <p:spPr>
          <a:xfrm rot="16200000">
            <a:off x="-1038801" y="3004762"/>
            <a:ext cx="3789543" cy="523220"/>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gravity anomaly, </a:t>
            </a:r>
            <a:r>
              <a:rPr lang="en-US" sz="2800" dirty="0" err="1" smtClean="0">
                <a:latin typeface="Times New Roman" pitchFamily="18" charset="0"/>
                <a:cs typeface="Times New Roman" pitchFamily="18" charset="0"/>
              </a:rPr>
              <a:t>mgal</a:t>
            </a:r>
            <a:endParaRPr lang="en-US" sz="2800" i="1" dirty="0">
              <a:latin typeface="Cambria Math" pitchFamily="18" charset="0"/>
              <a:ea typeface="Cambria Math" pitchFamily="18" charset="0"/>
              <a:cs typeface="Times New Roman" pitchFamily="18" charset="0"/>
            </a:endParaRPr>
          </a:p>
        </p:txBody>
      </p:sp>
      <p:sp>
        <p:nvSpPr>
          <p:cNvPr id="40" name="Freeform 39"/>
          <p:cNvSpPr/>
          <p:nvPr/>
        </p:nvSpPr>
        <p:spPr>
          <a:xfrm>
            <a:off x="2510790" y="492001"/>
            <a:ext cx="2834640" cy="2451734"/>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42" name="Freeform 41"/>
          <p:cNvSpPr/>
          <p:nvPr/>
        </p:nvSpPr>
        <p:spPr>
          <a:xfrm>
            <a:off x="2516484" y="3709518"/>
            <a:ext cx="2834640" cy="2451734"/>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44" name="TextBox 43"/>
          <p:cNvSpPr txBox="1"/>
          <p:nvPr/>
        </p:nvSpPr>
        <p:spPr>
          <a:xfrm>
            <a:off x="2499360" y="2971800"/>
            <a:ext cx="265176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longitude</a:t>
            </a:r>
            <a:endParaRPr lang="en-US" sz="2400" i="1" dirty="0">
              <a:latin typeface="Cambria Math" pitchFamily="18" charset="0"/>
              <a:ea typeface="Cambria Math" pitchFamily="18" charset="0"/>
              <a:cs typeface="Times New Roman" pitchFamily="18" charset="0"/>
            </a:endParaRPr>
          </a:p>
        </p:txBody>
      </p:sp>
      <p:sp>
        <p:nvSpPr>
          <p:cNvPr id="46" name="Freeform 45"/>
          <p:cNvSpPr/>
          <p:nvPr/>
        </p:nvSpPr>
        <p:spPr>
          <a:xfrm>
            <a:off x="4429760" y="4241800"/>
            <a:ext cx="1600200" cy="448733"/>
          </a:xfrm>
          <a:custGeom>
            <a:avLst/>
            <a:gdLst>
              <a:gd name="connsiteX0" fmla="*/ 0 w 1600200"/>
              <a:gd name="connsiteY0" fmla="*/ 444500 h 448733"/>
              <a:gd name="connsiteX1" fmla="*/ 571500 w 1600200"/>
              <a:gd name="connsiteY1" fmla="*/ 177800 h 448733"/>
              <a:gd name="connsiteX2" fmla="*/ 825500 w 1600200"/>
              <a:gd name="connsiteY2" fmla="*/ 419100 h 448733"/>
              <a:gd name="connsiteX3" fmla="*/ 1600200 w 1600200"/>
              <a:gd name="connsiteY3" fmla="*/ 0 h 448733"/>
            </a:gdLst>
            <a:ahLst/>
            <a:cxnLst>
              <a:cxn ang="0">
                <a:pos x="connsiteX0" y="connsiteY0"/>
              </a:cxn>
              <a:cxn ang="0">
                <a:pos x="connsiteX1" y="connsiteY1"/>
              </a:cxn>
              <a:cxn ang="0">
                <a:pos x="connsiteX2" y="connsiteY2"/>
              </a:cxn>
              <a:cxn ang="0">
                <a:pos x="connsiteX3" y="connsiteY3"/>
              </a:cxn>
            </a:cxnLst>
            <a:rect l="l" t="t" r="r" b="b"/>
            <a:pathLst>
              <a:path w="1600200" h="448733">
                <a:moveTo>
                  <a:pt x="0" y="444500"/>
                </a:moveTo>
                <a:cubicBezTo>
                  <a:pt x="216958" y="313266"/>
                  <a:pt x="433917" y="182033"/>
                  <a:pt x="571500" y="177800"/>
                </a:cubicBezTo>
                <a:cubicBezTo>
                  <a:pt x="709083" y="173567"/>
                  <a:pt x="654050" y="448733"/>
                  <a:pt x="825500" y="419100"/>
                </a:cubicBezTo>
                <a:cubicBezTo>
                  <a:pt x="996950" y="389467"/>
                  <a:pt x="1298575" y="194733"/>
                  <a:pt x="1600200" y="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5775960" y="3962400"/>
            <a:ext cx="2377436" cy="461665"/>
          </a:xfrm>
          <a:prstGeom prst="rect">
            <a:avLst/>
          </a:prstGeom>
          <a:noFill/>
        </p:spPr>
        <p:txBody>
          <a:bodyPr wrap="square" rtlCol="0">
            <a:spAutoFit/>
          </a:bodyPr>
          <a:lstStyle/>
          <a:p>
            <a:pPr algn="ctr"/>
            <a:r>
              <a:rPr lang="en-US" sz="2400" dirty="0" smtClean="0">
                <a:solidFill>
                  <a:srgbClr val="FF0000"/>
                </a:solidFill>
                <a:latin typeface="Times New Roman" pitchFamily="18" charset="0"/>
                <a:cs typeface="Times New Roman" pitchFamily="18" charset="0"/>
              </a:rPr>
              <a:t>note streaks</a:t>
            </a:r>
            <a:endParaRPr lang="en-US" sz="2400" i="1" dirty="0">
              <a:solidFill>
                <a:srgbClr val="FF0000"/>
              </a:solidFill>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11162"/>
          </a:xfrm>
        </p:spPr>
        <p:txBody>
          <a:bodyPr>
            <a:noAutofit/>
          </a:bodyPr>
          <a:lstStyle/>
          <a:p>
            <a:r>
              <a:rPr lang="en-US" dirty="0" smtClean="0">
                <a:latin typeface="Times New Roman" pitchFamily="18" charset="0"/>
                <a:ea typeface="Cambria Math" pitchFamily="18" charset="0"/>
                <a:cs typeface="Times New Roman" pitchFamily="18" charset="0"/>
              </a:rPr>
              <a:t>general idea</a:t>
            </a:r>
            <a:endParaRPr lang="en-US" dirty="0">
              <a:latin typeface="Times New Roman" pitchFamily="18" charset="0"/>
              <a:ea typeface="Cambria Math" pitchFamily="18" charset="0"/>
              <a:cs typeface="Times New Roman" pitchFamily="18" charset="0"/>
            </a:endParaRPr>
          </a:p>
        </p:txBody>
      </p:sp>
      <p:sp>
        <p:nvSpPr>
          <p:cNvPr id="3" name="Content Placeholder 2"/>
          <p:cNvSpPr>
            <a:spLocks noGrp="1"/>
          </p:cNvSpPr>
          <p:nvPr>
            <p:ph idx="1"/>
          </p:nvPr>
        </p:nvSpPr>
        <p:spPr>
          <a:xfrm>
            <a:off x="0" y="914400"/>
            <a:ext cx="8991600" cy="5638800"/>
          </a:xfrm>
        </p:spPr>
        <p:txBody>
          <a:bodyPr>
            <a:normAutofit/>
          </a:bodyPr>
          <a:lstStyle/>
          <a:p>
            <a:pPr algn="ctr">
              <a:buNone/>
            </a:pPr>
            <a:r>
              <a:rPr lang="en-US" dirty="0" smtClean="0">
                <a:latin typeface="Times New Roman" pitchFamily="18" charset="0"/>
                <a:cs typeface="Times New Roman" pitchFamily="18" charset="0"/>
              </a:rPr>
              <a:t>data </a:t>
            </a:r>
            <a:r>
              <a:rPr lang="en-US" b="1" dirty="0" smtClean="0">
                <a:latin typeface="Cambria Math" pitchFamily="18" charset="0"/>
                <a:ea typeface="Cambria Math" pitchFamily="18" charset="0"/>
                <a:cs typeface="Times New Roman" pitchFamily="18" charset="0"/>
              </a:rPr>
              <a:t>s</a:t>
            </a:r>
            <a:r>
              <a:rPr lang="en-US" dirty="0" smtClean="0">
                <a:latin typeface="Times New Roman" pitchFamily="18" charset="0"/>
                <a:cs typeface="Times New Roman" pitchFamily="18" charset="0"/>
              </a:rPr>
              <a:t> is measured along tracks</a:t>
            </a:r>
          </a:p>
          <a:p>
            <a:pPr algn="ctr">
              <a:buNone/>
            </a:pPr>
            <a:endParaRPr lang="en-US"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data along each track is off by an additive constant</a:t>
            </a:r>
          </a:p>
          <a:p>
            <a:pPr algn="ctr">
              <a:buNone/>
            </a:pPr>
            <a:endParaRPr lang="en-US"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theory</a:t>
            </a:r>
          </a:p>
          <a:p>
            <a:pPr algn="ctr">
              <a:buNone/>
            </a:pPr>
            <a:r>
              <a:rPr lang="en-US" dirty="0" err="1" smtClean="0">
                <a:latin typeface="Times New Roman" pitchFamily="18" charset="0"/>
                <a:cs typeface="Times New Roman" pitchFamily="18" charset="0"/>
              </a:rPr>
              <a:t>s</a:t>
            </a:r>
            <a:r>
              <a:rPr lang="en-US" baseline="-25000" dirty="0" err="1" smtClean="0">
                <a:latin typeface="Times New Roman" pitchFamily="18" charset="0"/>
                <a:cs typeface="Times New Roman" pitchFamily="18" charset="0"/>
              </a:rPr>
              <a:t>j</a:t>
            </a:r>
            <a:r>
              <a:rPr lang="en-US" baseline="30000" dirty="0" err="1" smtClean="0">
                <a:latin typeface="Times New Roman" pitchFamily="18" charset="0"/>
                <a:cs typeface="Times New Roman" pitchFamily="18" charset="0"/>
              </a:rPr>
              <a:t>obs</a:t>
            </a:r>
            <a:r>
              <a:rPr lang="en-US" baseline="30000" dirty="0" smtClean="0">
                <a:latin typeface="Times New Roman" pitchFamily="18" charset="0"/>
                <a:cs typeface="Times New Roman" pitchFamily="18" charset="0"/>
              </a:rPr>
              <a:t> (track </a:t>
            </a:r>
            <a:r>
              <a:rPr lang="en-US" baseline="30000" dirty="0" err="1" smtClean="0">
                <a:latin typeface="Times New Roman" pitchFamily="18" charset="0"/>
                <a:cs typeface="Times New Roman" pitchFamily="18" charset="0"/>
              </a:rPr>
              <a:t>i</a:t>
            </a:r>
            <a:r>
              <a:rPr lang="en-US" baseline="30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t>
            </a:r>
            <a:r>
              <a:rPr lang="en-US" baseline="-25000" dirty="0" err="1" smtClean="0">
                <a:latin typeface="Times New Roman" pitchFamily="18" charset="0"/>
                <a:cs typeface="Times New Roman" pitchFamily="18" charset="0"/>
              </a:rPr>
              <a:t>j</a:t>
            </a:r>
            <a:r>
              <a:rPr lang="en-US" baseline="30000" dirty="0" err="1" smtClean="0">
                <a:latin typeface="Times New Roman" pitchFamily="18" charset="0"/>
                <a:cs typeface="Times New Roman" pitchFamily="18" charset="0"/>
              </a:rPr>
              <a:t>true</a:t>
            </a:r>
            <a:r>
              <a:rPr lang="en-US" baseline="30000" dirty="0" smtClean="0">
                <a:latin typeface="Times New Roman" pitchFamily="18" charset="0"/>
                <a:cs typeface="Times New Roman" pitchFamily="18" charset="0"/>
              </a:rPr>
              <a:t> (track </a:t>
            </a:r>
            <a:r>
              <a:rPr lang="en-US" baseline="30000" dirty="0" err="1" smtClean="0">
                <a:latin typeface="Times New Roman" pitchFamily="18" charset="0"/>
                <a:cs typeface="Times New Roman" pitchFamily="18" charset="0"/>
              </a:rPr>
              <a:t>i</a:t>
            </a:r>
            <a:r>
              <a:rPr lang="en-US"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 m</a:t>
            </a:r>
            <a:r>
              <a:rPr lang="en-US" baseline="30000" dirty="0" smtClean="0">
                <a:latin typeface="Times New Roman" pitchFamily="18" charset="0"/>
                <a:cs typeface="Times New Roman" pitchFamily="18" charset="0"/>
              </a:rPr>
              <a:t>(track </a:t>
            </a:r>
            <a:r>
              <a:rPr lang="en-US" baseline="30000" dirty="0" err="1" smtClean="0">
                <a:latin typeface="Times New Roman" pitchFamily="18" charset="0"/>
                <a:cs typeface="Times New Roman" pitchFamily="18" charset="0"/>
              </a:rPr>
              <a:t>i</a:t>
            </a:r>
            <a:r>
              <a:rPr lang="en-US" baseline="30000" dirty="0" smtClean="0">
                <a:latin typeface="Times New Roman" pitchFamily="18" charset="0"/>
                <a:cs typeface="Times New Roman" pitchFamily="18" charset="0"/>
              </a:rPr>
              <a:t>)</a:t>
            </a:r>
          </a:p>
          <a:p>
            <a:pPr algn="ctr">
              <a:buNone/>
            </a:pPr>
            <a:endParaRPr lang="en-US" baseline="30000"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goal is to estimate the constants by minimizing the error at track intersections</a:t>
            </a:r>
          </a:p>
          <a:p>
            <a:pPr algn="ctr">
              <a:buNone/>
            </a:pPr>
            <a:endParaRPr lang="en-US" dirty="0" smtClean="0">
              <a:latin typeface="Times New Roman" pitchFamily="18" charset="0"/>
              <a:cs typeface="Times New Roman" pitchFamily="18" charset="0"/>
            </a:endParaRPr>
          </a:p>
          <a:p>
            <a:pPr algn="ctr">
              <a:buNone/>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a:grpSpLocks noChangeAspect="1"/>
          </p:cNvGrpSpPr>
          <p:nvPr/>
        </p:nvGrpSpPr>
        <p:grpSpPr>
          <a:xfrm>
            <a:off x="762000" y="838200"/>
            <a:ext cx="7562022" cy="5494731"/>
            <a:chOff x="1651000" y="904460"/>
            <a:chExt cx="5041348" cy="3663154"/>
          </a:xfrm>
        </p:grpSpPr>
        <p:sp>
          <p:nvSpPr>
            <p:cNvPr id="4" name="Freeform 3"/>
            <p:cNvSpPr/>
            <p:nvPr/>
          </p:nvSpPr>
          <p:spPr>
            <a:xfrm>
              <a:off x="1924050" y="1047750"/>
              <a:ext cx="2581275" cy="2305050"/>
            </a:xfrm>
            <a:custGeom>
              <a:avLst/>
              <a:gdLst>
                <a:gd name="connsiteX0" fmla="*/ 0 w 2581275"/>
                <a:gd name="connsiteY0" fmla="*/ 2305050 h 2305050"/>
                <a:gd name="connsiteX1" fmla="*/ 942975 w 2581275"/>
                <a:gd name="connsiteY1" fmla="*/ 1200150 h 2305050"/>
                <a:gd name="connsiteX2" fmla="*/ 2581275 w 2581275"/>
                <a:gd name="connsiteY2" fmla="*/ 0 h 2305050"/>
              </a:gdLst>
              <a:ahLst/>
              <a:cxnLst>
                <a:cxn ang="0">
                  <a:pos x="connsiteX0" y="connsiteY0"/>
                </a:cxn>
                <a:cxn ang="0">
                  <a:pos x="connsiteX1" y="connsiteY1"/>
                </a:cxn>
                <a:cxn ang="0">
                  <a:pos x="connsiteX2" y="connsiteY2"/>
                </a:cxn>
              </a:cxnLst>
              <a:rect l="l" t="t" r="r" b="b"/>
              <a:pathLst>
                <a:path w="2581275" h="2305050">
                  <a:moveTo>
                    <a:pt x="0" y="2305050"/>
                  </a:moveTo>
                  <a:cubicBezTo>
                    <a:pt x="256381" y="1944687"/>
                    <a:pt x="512763" y="1584325"/>
                    <a:pt x="942975" y="1200150"/>
                  </a:cubicBezTo>
                  <a:cubicBezTo>
                    <a:pt x="1373188" y="815975"/>
                    <a:pt x="1977231" y="407987"/>
                    <a:pt x="2581275" y="0"/>
                  </a:cubicBezTo>
                </a:path>
              </a:pathLst>
            </a:cu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Freeform 4"/>
            <p:cNvSpPr/>
            <p:nvPr/>
          </p:nvSpPr>
          <p:spPr>
            <a:xfrm>
              <a:off x="2552701" y="1431235"/>
              <a:ext cx="2469874" cy="2254940"/>
            </a:xfrm>
            <a:custGeom>
              <a:avLst/>
              <a:gdLst>
                <a:gd name="connsiteX0" fmla="*/ 0 w 2581275"/>
                <a:gd name="connsiteY0" fmla="*/ 2305050 h 2305050"/>
                <a:gd name="connsiteX1" fmla="*/ 942975 w 2581275"/>
                <a:gd name="connsiteY1" fmla="*/ 1200150 h 2305050"/>
                <a:gd name="connsiteX2" fmla="*/ 2581275 w 2581275"/>
                <a:gd name="connsiteY2" fmla="*/ 0 h 2305050"/>
              </a:gdLst>
              <a:ahLst/>
              <a:cxnLst>
                <a:cxn ang="0">
                  <a:pos x="connsiteX0" y="connsiteY0"/>
                </a:cxn>
                <a:cxn ang="0">
                  <a:pos x="connsiteX1" y="connsiteY1"/>
                </a:cxn>
                <a:cxn ang="0">
                  <a:pos x="connsiteX2" y="connsiteY2"/>
                </a:cxn>
              </a:cxnLst>
              <a:rect l="l" t="t" r="r" b="b"/>
              <a:pathLst>
                <a:path w="2581275" h="2305050">
                  <a:moveTo>
                    <a:pt x="0" y="2305050"/>
                  </a:moveTo>
                  <a:cubicBezTo>
                    <a:pt x="256381" y="1944687"/>
                    <a:pt x="512763" y="1584325"/>
                    <a:pt x="942975" y="1200150"/>
                  </a:cubicBezTo>
                  <a:cubicBezTo>
                    <a:pt x="1373188" y="815975"/>
                    <a:pt x="1977231" y="407987"/>
                    <a:pt x="2581275" y="0"/>
                  </a:cubicBezTo>
                </a:path>
              </a:pathLst>
            </a:cu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reeform 5"/>
            <p:cNvSpPr/>
            <p:nvPr/>
          </p:nvSpPr>
          <p:spPr>
            <a:xfrm>
              <a:off x="3181351" y="1789043"/>
              <a:ext cx="2437572" cy="2220982"/>
            </a:xfrm>
            <a:custGeom>
              <a:avLst/>
              <a:gdLst>
                <a:gd name="connsiteX0" fmla="*/ 0 w 2581275"/>
                <a:gd name="connsiteY0" fmla="*/ 2305050 h 2305050"/>
                <a:gd name="connsiteX1" fmla="*/ 942975 w 2581275"/>
                <a:gd name="connsiteY1" fmla="*/ 1200150 h 2305050"/>
                <a:gd name="connsiteX2" fmla="*/ 2581275 w 2581275"/>
                <a:gd name="connsiteY2" fmla="*/ 0 h 2305050"/>
              </a:gdLst>
              <a:ahLst/>
              <a:cxnLst>
                <a:cxn ang="0">
                  <a:pos x="connsiteX0" y="connsiteY0"/>
                </a:cxn>
                <a:cxn ang="0">
                  <a:pos x="connsiteX1" y="connsiteY1"/>
                </a:cxn>
                <a:cxn ang="0">
                  <a:pos x="connsiteX2" y="connsiteY2"/>
                </a:cxn>
              </a:cxnLst>
              <a:rect l="l" t="t" r="r" b="b"/>
              <a:pathLst>
                <a:path w="2581275" h="2305050">
                  <a:moveTo>
                    <a:pt x="0" y="2305050"/>
                  </a:moveTo>
                  <a:cubicBezTo>
                    <a:pt x="256381" y="1944687"/>
                    <a:pt x="512763" y="1584325"/>
                    <a:pt x="942975" y="1200150"/>
                  </a:cubicBezTo>
                  <a:cubicBezTo>
                    <a:pt x="1373188" y="815975"/>
                    <a:pt x="1977231" y="407987"/>
                    <a:pt x="2581275" y="0"/>
                  </a:cubicBezTo>
                </a:path>
              </a:pathLst>
            </a:cu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3819525" y="2133600"/>
              <a:ext cx="2428875" cy="2209800"/>
            </a:xfrm>
            <a:custGeom>
              <a:avLst/>
              <a:gdLst>
                <a:gd name="connsiteX0" fmla="*/ 0 w 2581275"/>
                <a:gd name="connsiteY0" fmla="*/ 2305050 h 2305050"/>
                <a:gd name="connsiteX1" fmla="*/ 942975 w 2581275"/>
                <a:gd name="connsiteY1" fmla="*/ 1200150 h 2305050"/>
                <a:gd name="connsiteX2" fmla="*/ 2581275 w 2581275"/>
                <a:gd name="connsiteY2" fmla="*/ 0 h 2305050"/>
              </a:gdLst>
              <a:ahLst/>
              <a:cxnLst>
                <a:cxn ang="0">
                  <a:pos x="connsiteX0" y="connsiteY0"/>
                </a:cxn>
                <a:cxn ang="0">
                  <a:pos x="connsiteX1" y="connsiteY1"/>
                </a:cxn>
                <a:cxn ang="0">
                  <a:pos x="connsiteX2" y="connsiteY2"/>
                </a:cxn>
              </a:cxnLst>
              <a:rect l="l" t="t" r="r" b="b"/>
              <a:pathLst>
                <a:path w="2581275" h="2305050">
                  <a:moveTo>
                    <a:pt x="0" y="2305050"/>
                  </a:moveTo>
                  <a:cubicBezTo>
                    <a:pt x="256381" y="1944687"/>
                    <a:pt x="512763" y="1584325"/>
                    <a:pt x="942975" y="1200150"/>
                  </a:cubicBezTo>
                  <a:cubicBezTo>
                    <a:pt x="1373188" y="815975"/>
                    <a:pt x="1977231" y="407987"/>
                    <a:pt x="2581275" y="0"/>
                  </a:cubicBezTo>
                </a:path>
              </a:pathLst>
            </a:cu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flipH="1">
              <a:off x="1752600" y="2057400"/>
              <a:ext cx="2581275" cy="2305050"/>
            </a:xfrm>
            <a:custGeom>
              <a:avLst/>
              <a:gdLst>
                <a:gd name="connsiteX0" fmla="*/ 0 w 2581275"/>
                <a:gd name="connsiteY0" fmla="*/ 2305050 h 2305050"/>
                <a:gd name="connsiteX1" fmla="*/ 942975 w 2581275"/>
                <a:gd name="connsiteY1" fmla="*/ 1200150 h 2305050"/>
                <a:gd name="connsiteX2" fmla="*/ 2581275 w 2581275"/>
                <a:gd name="connsiteY2" fmla="*/ 0 h 2305050"/>
              </a:gdLst>
              <a:ahLst/>
              <a:cxnLst>
                <a:cxn ang="0">
                  <a:pos x="connsiteX0" y="connsiteY0"/>
                </a:cxn>
                <a:cxn ang="0">
                  <a:pos x="connsiteX1" y="connsiteY1"/>
                </a:cxn>
                <a:cxn ang="0">
                  <a:pos x="connsiteX2" y="connsiteY2"/>
                </a:cxn>
              </a:cxnLst>
              <a:rect l="l" t="t" r="r" b="b"/>
              <a:pathLst>
                <a:path w="2581275" h="2305050">
                  <a:moveTo>
                    <a:pt x="0" y="2305050"/>
                  </a:moveTo>
                  <a:cubicBezTo>
                    <a:pt x="256381" y="1944687"/>
                    <a:pt x="512763" y="1584325"/>
                    <a:pt x="942975" y="1200150"/>
                  </a:cubicBezTo>
                  <a:cubicBezTo>
                    <a:pt x="1373188" y="815975"/>
                    <a:pt x="1977231" y="407987"/>
                    <a:pt x="2581275" y="0"/>
                  </a:cubicBezTo>
                </a:path>
              </a:pathLst>
            </a:cu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flipH="1">
              <a:off x="2544416" y="1762539"/>
              <a:ext cx="2332382" cy="2160104"/>
            </a:xfrm>
            <a:custGeom>
              <a:avLst/>
              <a:gdLst>
                <a:gd name="connsiteX0" fmla="*/ 0 w 2581275"/>
                <a:gd name="connsiteY0" fmla="*/ 2305050 h 2305050"/>
                <a:gd name="connsiteX1" fmla="*/ 942975 w 2581275"/>
                <a:gd name="connsiteY1" fmla="*/ 1200150 h 2305050"/>
                <a:gd name="connsiteX2" fmla="*/ 2581275 w 2581275"/>
                <a:gd name="connsiteY2" fmla="*/ 0 h 2305050"/>
              </a:gdLst>
              <a:ahLst/>
              <a:cxnLst>
                <a:cxn ang="0">
                  <a:pos x="connsiteX0" y="connsiteY0"/>
                </a:cxn>
                <a:cxn ang="0">
                  <a:pos x="connsiteX1" y="connsiteY1"/>
                </a:cxn>
                <a:cxn ang="0">
                  <a:pos x="connsiteX2" y="connsiteY2"/>
                </a:cxn>
              </a:cxnLst>
              <a:rect l="l" t="t" r="r" b="b"/>
              <a:pathLst>
                <a:path w="2581275" h="2305050">
                  <a:moveTo>
                    <a:pt x="0" y="2305050"/>
                  </a:moveTo>
                  <a:cubicBezTo>
                    <a:pt x="256381" y="1944687"/>
                    <a:pt x="512763" y="1584325"/>
                    <a:pt x="942975" y="1200150"/>
                  </a:cubicBezTo>
                  <a:cubicBezTo>
                    <a:pt x="1373188" y="815975"/>
                    <a:pt x="1977231" y="407987"/>
                    <a:pt x="2581275" y="0"/>
                  </a:cubicBezTo>
                </a:path>
              </a:pathLst>
            </a:cu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flipH="1">
              <a:off x="3087756" y="1484242"/>
              <a:ext cx="2312918" cy="2116207"/>
            </a:xfrm>
            <a:custGeom>
              <a:avLst/>
              <a:gdLst>
                <a:gd name="connsiteX0" fmla="*/ 0 w 2581275"/>
                <a:gd name="connsiteY0" fmla="*/ 2305050 h 2305050"/>
                <a:gd name="connsiteX1" fmla="*/ 942975 w 2581275"/>
                <a:gd name="connsiteY1" fmla="*/ 1200150 h 2305050"/>
                <a:gd name="connsiteX2" fmla="*/ 2581275 w 2581275"/>
                <a:gd name="connsiteY2" fmla="*/ 0 h 2305050"/>
              </a:gdLst>
              <a:ahLst/>
              <a:cxnLst>
                <a:cxn ang="0">
                  <a:pos x="connsiteX0" y="connsiteY0"/>
                </a:cxn>
                <a:cxn ang="0">
                  <a:pos x="connsiteX1" y="connsiteY1"/>
                </a:cxn>
                <a:cxn ang="0">
                  <a:pos x="connsiteX2" y="connsiteY2"/>
                </a:cxn>
              </a:cxnLst>
              <a:rect l="l" t="t" r="r" b="b"/>
              <a:pathLst>
                <a:path w="2581275" h="2305050">
                  <a:moveTo>
                    <a:pt x="0" y="2305050"/>
                  </a:moveTo>
                  <a:cubicBezTo>
                    <a:pt x="256381" y="1944687"/>
                    <a:pt x="512763" y="1584325"/>
                    <a:pt x="942975" y="1200150"/>
                  </a:cubicBezTo>
                  <a:cubicBezTo>
                    <a:pt x="1373188" y="815975"/>
                    <a:pt x="1977231" y="407987"/>
                    <a:pt x="2581275" y="0"/>
                  </a:cubicBezTo>
                </a:path>
              </a:pathLst>
            </a:cu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flipH="1">
              <a:off x="3429000" y="1066800"/>
              <a:ext cx="2494722" cy="2153478"/>
            </a:xfrm>
            <a:custGeom>
              <a:avLst/>
              <a:gdLst>
                <a:gd name="connsiteX0" fmla="*/ 0 w 2581275"/>
                <a:gd name="connsiteY0" fmla="*/ 2305050 h 2305050"/>
                <a:gd name="connsiteX1" fmla="*/ 942975 w 2581275"/>
                <a:gd name="connsiteY1" fmla="*/ 1200150 h 2305050"/>
                <a:gd name="connsiteX2" fmla="*/ 2581275 w 2581275"/>
                <a:gd name="connsiteY2" fmla="*/ 0 h 2305050"/>
              </a:gdLst>
              <a:ahLst/>
              <a:cxnLst>
                <a:cxn ang="0">
                  <a:pos x="connsiteX0" y="connsiteY0"/>
                </a:cxn>
                <a:cxn ang="0">
                  <a:pos x="connsiteX1" y="connsiteY1"/>
                </a:cxn>
                <a:cxn ang="0">
                  <a:pos x="connsiteX2" y="connsiteY2"/>
                </a:cxn>
              </a:cxnLst>
              <a:rect l="l" t="t" r="r" b="b"/>
              <a:pathLst>
                <a:path w="2581275" h="2305050">
                  <a:moveTo>
                    <a:pt x="0" y="2305050"/>
                  </a:moveTo>
                  <a:cubicBezTo>
                    <a:pt x="256381" y="1944687"/>
                    <a:pt x="512763" y="1584325"/>
                    <a:pt x="942975" y="1200150"/>
                  </a:cubicBezTo>
                  <a:cubicBezTo>
                    <a:pt x="1373188" y="815975"/>
                    <a:pt x="1977231" y="407987"/>
                    <a:pt x="2581275" y="0"/>
                  </a:cubicBezTo>
                </a:path>
              </a:pathLst>
            </a:cu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Oval 16"/>
            <p:cNvSpPr/>
            <p:nvPr/>
          </p:nvSpPr>
          <p:spPr>
            <a:xfrm>
              <a:off x="3893344" y="1371600"/>
              <a:ext cx="95250" cy="952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38525" y="1702594"/>
              <a:ext cx="95250" cy="952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445794" y="1762125"/>
              <a:ext cx="95250" cy="952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983832" y="2095500"/>
              <a:ext cx="95250" cy="952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986088" y="2052638"/>
              <a:ext cx="95250" cy="952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29013" y="2452688"/>
              <a:ext cx="95250" cy="952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481513" y="2516982"/>
              <a:ext cx="95250" cy="952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964907" y="2176463"/>
              <a:ext cx="95250" cy="952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031332" y="2950369"/>
              <a:ext cx="95250" cy="952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545682" y="3398044"/>
              <a:ext cx="95250" cy="952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021932" y="3950494"/>
              <a:ext cx="95250" cy="952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479132" y="3409950"/>
              <a:ext cx="95250" cy="952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029076" y="2895601"/>
              <a:ext cx="95250" cy="952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936332" y="3000376"/>
              <a:ext cx="95250" cy="952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424488" y="2626520"/>
              <a:ext cx="95250" cy="952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471738" y="2533651"/>
              <a:ext cx="95250" cy="952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485860" y="904460"/>
              <a:ext cx="457200" cy="348813"/>
            </a:xfrm>
            <a:prstGeom prst="rect">
              <a:avLst/>
            </a:prstGeom>
            <a:noFill/>
          </p:spPr>
          <p:txBody>
            <a:bodyPr wrap="square" rtlCol="0">
              <a:spAutoFit/>
            </a:bodyPr>
            <a:lstStyle/>
            <a:p>
              <a:r>
                <a:rPr lang="en-US" sz="2800" dirty="0" smtClean="0">
                  <a:latin typeface="Times New Roman" pitchFamily="18" charset="0"/>
                  <a:cs typeface="Times New Roman" pitchFamily="18" charset="0"/>
                </a:rPr>
                <a:t>5</a:t>
              </a:r>
              <a:endParaRPr lang="en-US" sz="2800" dirty="0">
                <a:latin typeface="Times New Roman" pitchFamily="18" charset="0"/>
                <a:cs typeface="Times New Roman" pitchFamily="18" charset="0"/>
              </a:endParaRPr>
            </a:p>
          </p:txBody>
        </p:sp>
        <p:sp>
          <p:nvSpPr>
            <p:cNvPr id="34" name="TextBox 33"/>
            <p:cNvSpPr txBox="1"/>
            <p:nvPr/>
          </p:nvSpPr>
          <p:spPr>
            <a:xfrm>
              <a:off x="5022567" y="1286757"/>
              <a:ext cx="457200" cy="348813"/>
            </a:xfrm>
            <a:prstGeom prst="rect">
              <a:avLst/>
            </a:prstGeom>
            <a:noFill/>
          </p:spPr>
          <p:txBody>
            <a:bodyPr wrap="square" rtlCol="0">
              <a:spAutoFit/>
            </a:bodyPr>
            <a:lstStyle/>
            <a:p>
              <a:r>
                <a:rPr lang="en-US" sz="2800" dirty="0" smtClean="0">
                  <a:latin typeface="Times New Roman" pitchFamily="18" charset="0"/>
                  <a:cs typeface="Times New Roman" pitchFamily="18" charset="0"/>
                </a:rPr>
                <a:t>6</a:t>
              </a:r>
              <a:endParaRPr lang="en-US" sz="2800" dirty="0">
                <a:latin typeface="Times New Roman" pitchFamily="18" charset="0"/>
                <a:cs typeface="Times New Roman" pitchFamily="18" charset="0"/>
              </a:endParaRPr>
            </a:p>
          </p:txBody>
        </p:sp>
        <p:sp>
          <p:nvSpPr>
            <p:cNvPr id="35" name="TextBox 34"/>
            <p:cNvSpPr txBox="1"/>
            <p:nvPr/>
          </p:nvSpPr>
          <p:spPr>
            <a:xfrm>
              <a:off x="5618923" y="1626704"/>
              <a:ext cx="457200" cy="348813"/>
            </a:xfrm>
            <a:prstGeom prst="rect">
              <a:avLst/>
            </a:prstGeom>
            <a:noFill/>
          </p:spPr>
          <p:txBody>
            <a:bodyPr wrap="square" rtlCol="0">
              <a:spAutoFit/>
            </a:bodyPr>
            <a:lstStyle/>
            <a:p>
              <a:r>
                <a:rPr lang="en-US" sz="2800" dirty="0" smtClean="0">
                  <a:latin typeface="Times New Roman" pitchFamily="18" charset="0"/>
                  <a:cs typeface="Times New Roman" pitchFamily="18" charset="0"/>
                </a:rPr>
                <a:t>7</a:t>
              </a:r>
              <a:endParaRPr lang="en-US" sz="2800" dirty="0">
                <a:latin typeface="Times New Roman" pitchFamily="18" charset="0"/>
                <a:cs typeface="Times New Roman" pitchFamily="18" charset="0"/>
              </a:endParaRPr>
            </a:p>
          </p:txBody>
        </p:sp>
        <p:sp>
          <p:nvSpPr>
            <p:cNvPr id="36" name="TextBox 35"/>
            <p:cNvSpPr txBox="1"/>
            <p:nvPr/>
          </p:nvSpPr>
          <p:spPr>
            <a:xfrm>
              <a:off x="6235148" y="2020956"/>
              <a:ext cx="457200" cy="348813"/>
            </a:xfrm>
            <a:prstGeom prst="rect">
              <a:avLst/>
            </a:prstGeom>
            <a:noFill/>
          </p:spPr>
          <p:txBody>
            <a:bodyPr wrap="square" rtlCol="0">
              <a:spAutoFit/>
            </a:bodyPr>
            <a:lstStyle/>
            <a:p>
              <a:r>
                <a:rPr lang="en-US" sz="2800" dirty="0" smtClean="0">
                  <a:latin typeface="Times New Roman" pitchFamily="18" charset="0"/>
                  <a:cs typeface="Times New Roman" pitchFamily="18" charset="0"/>
                </a:rPr>
                <a:t>8</a:t>
              </a:r>
              <a:endParaRPr lang="en-US" sz="2800" dirty="0">
                <a:latin typeface="Times New Roman" pitchFamily="18" charset="0"/>
                <a:cs typeface="Times New Roman" pitchFamily="18" charset="0"/>
              </a:endParaRPr>
            </a:p>
          </p:txBody>
        </p:sp>
        <p:sp>
          <p:nvSpPr>
            <p:cNvPr id="37" name="TextBox 36"/>
            <p:cNvSpPr txBox="1"/>
            <p:nvPr/>
          </p:nvSpPr>
          <p:spPr>
            <a:xfrm>
              <a:off x="4343400" y="4218801"/>
              <a:ext cx="457200" cy="348813"/>
            </a:xfrm>
            <a:prstGeom prst="rect">
              <a:avLst/>
            </a:prstGeom>
            <a:noFill/>
          </p:spPr>
          <p:txBody>
            <a:bodyPr wrap="square" rtlCol="0">
              <a:spAutoFit/>
            </a:bodyPr>
            <a:lstStyle/>
            <a:p>
              <a:r>
                <a:rPr lang="en-US" sz="2800" dirty="0" smtClean="0">
                  <a:latin typeface="Times New Roman" pitchFamily="18" charset="0"/>
                  <a:cs typeface="Times New Roman" pitchFamily="18" charset="0"/>
                </a:rPr>
                <a:t>1</a:t>
              </a:r>
              <a:endParaRPr lang="en-US" sz="2800" dirty="0">
                <a:latin typeface="Times New Roman" pitchFamily="18" charset="0"/>
                <a:cs typeface="Times New Roman" pitchFamily="18" charset="0"/>
              </a:endParaRPr>
            </a:p>
          </p:txBody>
        </p:sp>
        <p:sp>
          <p:nvSpPr>
            <p:cNvPr id="38" name="TextBox 37"/>
            <p:cNvSpPr txBox="1"/>
            <p:nvPr/>
          </p:nvSpPr>
          <p:spPr>
            <a:xfrm>
              <a:off x="4866861" y="3763617"/>
              <a:ext cx="457200" cy="348813"/>
            </a:xfrm>
            <a:prstGeom prst="rect">
              <a:avLst/>
            </a:prstGeom>
            <a:noFill/>
          </p:spPr>
          <p:txBody>
            <a:bodyPr wrap="square" rtlCol="0">
              <a:spAutoFit/>
            </a:bodyPr>
            <a:lstStyle/>
            <a:p>
              <a:r>
                <a:rPr lang="en-US" sz="2800" dirty="0" smtClean="0">
                  <a:latin typeface="Times New Roman" pitchFamily="18" charset="0"/>
                  <a:cs typeface="Times New Roman" pitchFamily="18" charset="0"/>
                </a:rPr>
                <a:t>2</a:t>
              </a:r>
              <a:endParaRPr lang="en-US" sz="2800" dirty="0">
                <a:latin typeface="Times New Roman" pitchFamily="18" charset="0"/>
                <a:cs typeface="Times New Roman" pitchFamily="18" charset="0"/>
              </a:endParaRPr>
            </a:p>
          </p:txBody>
        </p:sp>
        <p:sp>
          <p:nvSpPr>
            <p:cNvPr id="39" name="TextBox 38"/>
            <p:cNvSpPr txBox="1"/>
            <p:nvPr/>
          </p:nvSpPr>
          <p:spPr>
            <a:xfrm>
              <a:off x="5387008" y="3525080"/>
              <a:ext cx="457200" cy="348813"/>
            </a:xfrm>
            <a:prstGeom prst="rect">
              <a:avLst/>
            </a:prstGeom>
            <a:noFill/>
          </p:spPr>
          <p:txBody>
            <a:bodyPr wrap="square" rtlCol="0">
              <a:spAutoFit/>
            </a:bodyPr>
            <a:lstStyle/>
            <a:p>
              <a:r>
                <a:rPr lang="en-US" sz="2800" dirty="0" smtClean="0">
                  <a:latin typeface="Times New Roman" pitchFamily="18" charset="0"/>
                  <a:cs typeface="Times New Roman" pitchFamily="18" charset="0"/>
                </a:rPr>
                <a:t>3</a:t>
              </a:r>
              <a:endParaRPr lang="en-US" sz="2800" dirty="0">
                <a:latin typeface="Times New Roman" pitchFamily="18" charset="0"/>
                <a:cs typeface="Times New Roman" pitchFamily="18" charset="0"/>
              </a:endParaRPr>
            </a:p>
          </p:txBody>
        </p:sp>
        <p:sp>
          <p:nvSpPr>
            <p:cNvPr id="40" name="TextBox 39"/>
            <p:cNvSpPr txBox="1"/>
            <p:nvPr/>
          </p:nvSpPr>
          <p:spPr>
            <a:xfrm>
              <a:off x="5930348" y="3077818"/>
              <a:ext cx="457200" cy="348813"/>
            </a:xfrm>
            <a:prstGeom prst="rect">
              <a:avLst/>
            </a:prstGeom>
            <a:noFill/>
          </p:spPr>
          <p:txBody>
            <a:bodyPr wrap="square" rtlCol="0">
              <a:spAutoFit/>
            </a:bodyPr>
            <a:lstStyle/>
            <a:p>
              <a:r>
                <a:rPr lang="en-US" sz="2800" dirty="0" smtClean="0">
                  <a:latin typeface="Times New Roman" pitchFamily="18" charset="0"/>
                  <a:cs typeface="Times New Roman" pitchFamily="18" charset="0"/>
                </a:rPr>
                <a:t>4</a:t>
              </a:r>
              <a:endParaRPr lang="en-US" sz="2800" dirty="0">
                <a:latin typeface="Times New Roman" pitchFamily="18" charset="0"/>
                <a:cs typeface="Times New Roman" pitchFamily="18" charset="0"/>
              </a:endParaRPr>
            </a:p>
          </p:txBody>
        </p:sp>
        <p:sp>
          <p:nvSpPr>
            <p:cNvPr id="46" name="TextBox 45"/>
            <p:cNvSpPr txBox="1"/>
            <p:nvPr/>
          </p:nvSpPr>
          <p:spPr>
            <a:xfrm>
              <a:off x="1651000" y="1056860"/>
              <a:ext cx="1473200" cy="553998"/>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cross-over points</a:t>
              </a:r>
              <a:endParaRPr lang="en-US" sz="2400" dirty="0">
                <a:latin typeface="Times New Roman" pitchFamily="18" charset="0"/>
                <a:cs typeface="Times New Roman" pitchFamily="18" charset="0"/>
              </a:endParaRPr>
            </a:p>
          </p:txBody>
        </p:sp>
        <p:sp>
          <p:nvSpPr>
            <p:cNvPr id="47" name="Freeform 46"/>
            <p:cNvSpPr/>
            <p:nvPr/>
          </p:nvSpPr>
          <p:spPr>
            <a:xfrm>
              <a:off x="2743200" y="1497496"/>
              <a:ext cx="543339" cy="238539"/>
            </a:xfrm>
            <a:custGeom>
              <a:avLst/>
              <a:gdLst>
                <a:gd name="connsiteX0" fmla="*/ 0 w 543339"/>
                <a:gd name="connsiteY0" fmla="*/ 0 h 238539"/>
                <a:gd name="connsiteX1" fmla="*/ 212035 w 543339"/>
                <a:gd name="connsiteY1" fmla="*/ 53008 h 238539"/>
                <a:gd name="connsiteX2" fmla="*/ 198783 w 543339"/>
                <a:gd name="connsiteY2" fmla="*/ 159026 h 238539"/>
                <a:gd name="connsiteX3" fmla="*/ 543339 w 543339"/>
                <a:gd name="connsiteY3" fmla="*/ 238539 h 238539"/>
              </a:gdLst>
              <a:ahLst/>
              <a:cxnLst>
                <a:cxn ang="0">
                  <a:pos x="connsiteX0" y="connsiteY0"/>
                </a:cxn>
                <a:cxn ang="0">
                  <a:pos x="connsiteX1" y="connsiteY1"/>
                </a:cxn>
                <a:cxn ang="0">
                  <a:pos x="connsiteX2" y="connsiteY2"/>
                </a:cxn>
                <a:cxn ang="0">
                  <a:pos x="connsiteX3" y="connsiteY3"/>
                </a:cxn>
              </a:cxnLst>
              <a:rect l="l" t="t" r="r" b="b"/>
              <a:pathLst>
                <a:path w="543339" h="238539">
                  <a:moveTo>
                    <a:pt x="0" y="0"/>
                  </a:moveTo>
                  <a:cubicBezTo>
                    <a:pt x="89452" y="13252"/>
                    <a:pt x="178904" y="26504"/>
                    <a:pt x="212035" y="53008"/>
                  </a:cubicBezTo>
                  <a:cubicBezTo>
                    <a:pt x="245166" y="79512"/>
                    <a:pt x="143566" y="128104"/>
                    <a:pt x="198783" y="159026"/>
                  </a:cubicBezTo>
                  <a:cubicBezTo>
                    <a:pt x="254000" y="189948"/>
                    <a:pt x="398669" y="214243"/>
                    <a:pt x="543339" y="238539"/>
                  </a:cubicBezTo>
                </a:path>
              </a:pathLst>
            </a:cu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676939" y="1563757"/>
              <a:ext cx="364434" cy="410817"/>
            </a:xfrm>
            <a:custGeom>
              <a:avLst/>
              <a:gdLst>
                <a:gd name="connsiteX0" fmla="*/ 0 w 364434"/>
                <a:gd name="connsiteY0" fmla="*/ 0 h 410817"/>
                <a:gd name="connsiteX1" fmla="*/ 145774 w 364434"/>
                <a:gd name="connsiteY1" fmla="*/ 198782 h 410817"/>
                <a:gd name="connsiteX2" fmla="*/ 331304 w 364434"/>
                <a:gd name="connsiteY2" fmla="*/ 212034 h 410817"/>
                <a:gd name="connsiteX3" fmla="*/ 344557 w 364434"/>
                <a:gd name="connsiteY3" fmla="*/ 410817 h 410817"/>
              </a:gdLst>
              <a:ahLst/>
              <a:cxnLst>
                <a:cxn ang="0">
                  <a:pos x="connsiteX0" y="connsiteY0"/>
                </a:cxn>
                <a:cxn ang="0">
                  <a:pos x="connsiteX1" y="connsiteY1"/>
                </a:cxn>
                <a:cxn ang="0">
                  <a:pos x="connsiteX2" y="connsiteY2"/>
                </a:cxn>
                <a:cxn ang="0">
                  <a:pos x="connsiteX3" y="connsiteY3"/>
                </a:cxn>
              </a:cxnLst>
              <a:rect l="l" t="t" r="r" b="b"/>
              <a:pathLst>
                <a:path w="364434" h="410817">
                  <a:moveTo>
                    <a:pt x="0" y="0"/>
                  </a:moveTo>
                  <a:cubicBezTo>
                    <a:pt x="45278" y="81721"/>
                    <a:pt x="90557" y="163443"/>
                    <a:pt x="145774" y="198782"/>
                  </a:cubicBezTo>
                  <a:cubicBezTo>
                    <a:pt x="200991" y="234121"/>
                    <a:pt x="298174" y="176695"/>
                    <a:pt x="331304" y="212034"/>
                  </a:cubicBezTo>
                  <a:cubicBezTo>
                    <a:pt x="364434" y="247373"/>
                    <a:pt x="354495" y="329095"/>
                    <a:pt x="344557" y="410817"/>
                  </a:cubicBezTo>
                </a:path>
              </a:pathLst>
            </a:cu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858000"/>
          </a:xfrm>
        </p:spPr>
        <p:txBody>
          <a:bodyPr>
            <a:normAutofit fontScale="92500" lnSpcReduction="20000"/>
          </a:bodyPr>
          <a:lstStyle/>
          <a:p>
            <a:pPr algn="ctr">
              <a:buNone/>
            </a:pPr>
            <a:r>
              <a:rPr lang="en-US" i="1" dirty="0" err="1" smtClean="0">
                <a:latin typeface="Cambria Math" pitchFamily="18" charset="0"/>
                <a:ea typeface="Cambria Math" pitchFamily="18" charset="0"/>
                <a:cs typeface="Times New Roman" pitchFamily="18" charset="0"/>
              </a:rPr>
              <a:t>i</a:t>
            </a:r>
            <a:r>
              <a:rPr lang="en-US" dirty="0" err="1" smtClean="0">
                <a:latin typeface="Times New Roman" pitchFamily="18" charset="0"/>
                <a:cs typeface="Times New Roman" pitchFamily="18" charset="0"/>
              </a:rPr>
              <a:t>th</a:t>
            </a:r>
            <a:r>
              <a:rPr lang="en-US" dirty="0" smtClean="0">
                <a:latin typeface="Times New Roman" pitchFamily="18" charset="0"/>
                <a:cs typeface="Times New Roman" pitchFamily="18" charset="0"/>
              </a:rPr>
              <a:t> intersection has</a:t>
            </a:r>
          </a:p>
          <a:p>
            <a:pPr algn="ctr">
              <a:buNone/>
            </a:pPr>
            <a:r>
              <a:rPr lang="en-US" dirty="0" smtClean="0">
                <a:latin typeface="Times New Roman" pitchFamily="18" charset="0"/>
                <a:cs typeface="Times New Roman" pitchFamily="18" charset="0"/>
              </a:rPr>
              <a:t>ascending track </a:t>
            </a:r>
            <a:r>
              <a:rPr lang="en-US" i="1" dirty="0" smtClean="0">
                <a:latin typeface="Times New Roman" pitchFamily="18" charset="0"/>
                <a:cs typeface="Times New Roman" pitchFamily="18" charset="0"/>
              </a:rPr>
              <a:t>A</a:t>
            </a:r>
            <a:r>
              <a:rPr lang="en-US" i="1" baseline="-25000" dirty="0" smtClean="0">
                <a:latin typeface="Times New Roman" pitchFamily="18" charset="0"/>
                <a:cs typeface="Times New Roman" pitchFamily="18" charset="0"/>
              </a:rPr>
              <a:t>i</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 descending track </a:t>
            </a:r>
            <a:r>
              <a:rPr lang="en-US" i="1" dirty="0" smtClean="0">
                <a:latin typeface="Times New Roman" pitchFamily="18" charset="0"/>
                <a:cs typeface="Times New Roman" pitchFamily="18" charset="0"/>
              </a:rPr>
              <a:t>D</a:t>
            </a:r>
            <a:r>
              <a:rPr lang="en-US" i="1" baseline="-25000" dirty="0" smtClean="0">
                <a:latin typeface="Times New Roman" pitchFamily="18" charset="0"/>
                <a:cs typeface="Times New Roman" pitchFamily="18" charset="0"/>
              </a:rPr>
              <a:t>i</a:t>
            </a:r>
          </a:p>
          <a:p>
            <a:pPr algn="ctr">
              <a:buNone/>
            </a:pPr>
            <a:endParaRPr lang="en-US" dirty="0" smtClean="0">
              <a:latin typeface="Times New Roman" pitchFamily="18" charset="0"/>
              <a:cs typeface="Times New Roman" pitchFamily="18" charset="0"/>
            </a:endParaRPr>
          </a:p>
          <a:p>
            <a:pPr algn="ctr">
              <a:buNone/>
            </a:pPr>
            <a:r>
              <a:rPr lang="en-US" dirty="0" err="1" smtClean="0">
                <a:latin typeface="Times New Roman" pitchFamily="18" charset="0"/>
                <a:cs typeface="Times New Roman" pitchFamily="18" charset="0"/>
              </a:rPr>
              <a:t>s</a:t>
            </a:r>
            <a:r>
              <a:rPr lang="en-US" baseline="-25000" dirty="0" err="1" smtClean="0">
                <a:latin typeface="Times New Roman" pitchFamily="18" charset="0"/>
                <a:cs typeface="Times New Roman" pitchFamily="18" charset="0"/>
              </a:rPr>
              <a:t>Ai</a:t>
            </a:r>
            <a:r>
              <a:rPr lang="en-US" baseline="30000" dirty="0" err="1" smtClean="0">
                <a:latin typeface="Times New Roman" pitchFamily="18" charset="0"/>
                <a:cs typeface="Times New Roman" pitchFamily="18" charset="0"/>
              </a:rPr>
              <a:t>obs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t>
            </a:r>
            <a:r>
              <a:rPr lang="en-US" baseline="-25000" dirty="0" err="1" smtClean="0">
                <a:latin typeface="Times New Roman" pitchFamily="18" charset="0"/>
                <a:cs typeface="Times New Roman" pitchFamily="18" charset="0"/>
              </a:rPr>
              <a:t>Ai</a:t>
            </a:r>
            <a:r>
              <a:rPr lang="en-US" baseline="30000" dirty="0" err="1" smtClean="0">
                <a:latin typeface="Times New Roman" pitchFamily="18" charset="0"/>
                <a:cs typeface="Times New Roman" pitchFamily="18" charset="0"/>
              </a:rPr>
              <a:t>true</a:t>
            </a:r>
            <a:r>
              <a:rPr lang="en-US" baseline="30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t>
            </a:r>
            <a:r>
              <a:rPr lang="en-US" baseline="-25000" dirty="0" err="1" smtClean="0">
                <a:latin typeface="Times New Roman" pitchFamily="18" charset="0"/>
                <a:cs typeface="Times New Roman" pitchFamily="18" charset="0"/>
              </a:rPr>
              <a:t>Ai</a:t>
            </a:r>
            <a:endParaRPr lang="en-US" baseline="-25000" dirty="0" smtClean="0">
              <a:latin typeface="Times New Roman" pitchFamily="18" charset="0"/>
              <a:cs typeface="Times New Roman" pitchFamily="18" charset="0"/>
            </a:endParaRPr>
          </a:p>
          <a:p>
            <a:pPr algn="ctr">
              <a:buNone/>
            </a:pPr>
            <a:endParaRPr lang="en-US" baseline="-25000" dirty="0" smtClean="0">
              <a:latin typeface="Times New Roman" pitchFamily="18" charset="0"/>
              <a:cs typeface="Times New Roman" pitchFamily="18" charset="0"/>
            </a:endParaRPr>
          </a:p>
          <a:p>
            <a:pPr algn="ctr">
              <a:buNone/>
            </a:pPr>
            <a:r>
              <a:rPr lang="en-US" dirty="0" err="1" smtClean="0">
                <a:latin typeface="Times New Roman" pitchFamily="18" charset="0"/>
                <a:cs typeface="Times New Roman" pitchFamily="18" charset="0"/>
              </a:rPr>
              <a:t>s</a:t>
            </a:r>
            <a:r>
              <a:rPr lang="en-US" baseline="-25000" dirty="0" err="1" smtClean="0">
                <a:latin typeface="Times New Roman" pitchFamily="18" charset="0"/>
                <a:cs typeface="Times New Roman" pitchFamily="18" charset="0"/>
              </a:rPr>
              <a:t>Di</a:t>
            </a:r>
            <a:r>
              <a:rPr lang="en-US" baseline="30000" dirty="0" err="1" smtClean="0">
                <a:latin typeface="Times New Roman" pitchFamily="18" charset="0"/>
                <a:cs typeface="Times New Roman" pitchFamily="18" charset="0"/>
              </a:rPr>
              <a:t>obs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t>
            </a:r>
            <a:r>
              <a:rPr lang="en-US" baseline="-25000" dirty="0" err="1" smtClean="0">
                <a:latin typeface="Times New Roman" pitchFamily="18" charset="0"/>
                <a:cs typeface="Times New Roman" pitchFamily="18" charset="0"/>
              </a:rPr>
              <a:t>Di</a:t>
            </a:r>
            <a:r>
              <a:rPr lang="en-US" baseline="30000" dirty="0" err="1" smtClean="0">
                <a:latin typeface="Times New Roman" pitchFamily="18" charset="0"/>
                <a:cs typeface="Times New Roman" pitchFamily="18" charset="0"/>
              </a:rPr>
              <a:t>true</a:t>
            </a:r>
            <a:r>
              <a:rPr lang="en-US" baseline="30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t>
            </a:r>
            <a:r>
              <a:rPr lang="en-US" baseline="-25000" dirty="0" err="1" smtClean="0">
                <a:latin typeface="Times New Roman" pitchFamily="18" charset="0"/>
                <a:cs typeface="Times New Roman" pitchFamily="18" charset="0"/>
              </a:rPr>
              <a:t>Di</a:t>
            </a:r>
            <a:endParaRPr lang="en-US" baseline="-25000" dirty="0" smtClean="0">
              <a:latin typeface="Times New Roman" pitchFamily="18" charset="0"/>
              <a:cs typeface="Times New Roman" pitchFamily="18" charset="0"/>
            </a:endParaRPr>
          </a:p>
          <a:p>
            <a:pPr algn="ctr">
              <a:buNone/>
            </a:pPr>
            <a:endParaRPr lang="en-US" baseline="-25000"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subtract</a:t>
            </a:r>
          </a:p>
          <a:p>
            <a:pPr algn="ctr">
              <a:buNone/>
            </a:pPr>
            <a:endParaRPr lang="en-US" dirty="0" smtClean="0">
              <a:latin typeface="Times New Roman" pitchFamily="18" charset="0"/>
              <a:cs typeface="Times New Roman" pitchFamily="18" charset="0"/>
            </a:endParaRPr>
          </a:p>
          <a:p>
            <a:pPr algn="ctr">
              <a:buNone/>
            </a:pPr>
            <a:r>
              <a:rPr lang="en-US" dirty="0" err="1" smtClean="0">
                <a:latin typeface="Times New Roman" pitchFamily="18" charset="0"/>
                <a:cs typeface="Times New Roman" pitchFamily="18" charset="0"/>
              </a:rPr>
              <a:t>s</a:t>
            </a:r>
            <a:r>
              <a:rPr lang="en-US" baseline="-25000" dirty="0" err="1" smtClean="0">
                <a:latin typeface="Times New Roman" pitchFamily="18" charset="0"/>
                <a:cs typeface="Times New Roman" pitchFamily="18" charset="0"/>
              </a:rPr>
              <a:t>Ai</a:t>
            </a:r>
            <a:r>
              <a:rPr lang="en-US" baseline="30000" dirty="0" err="1" smtClean="0">
                <a:latin typeface="Times New Roman" pitchFamily="18" charset="0"/>
                <a:cs typeface="Times New Roman" pitchFamily="18" charset="0"/>
              </a:rPr>
              <a:t>obs</a:t>
            </a:r>
            <a:r>
              <a:rPr lang="en-US" dirty="0" err="1" smtClean="0">
                <a:latin typeface="Times New Roman" pitchFamily="18" charset="0"/>
                <a:cs typeface="Times New Roman" pitchFamily="18" charset="0"/>
              </a:rPr>
              <a:t>-s</a:t>
            </a:r>
            <a:r>
              <a:rPr lang="en-US" baseline="-25000" dirty="0" err="1" smtClean="0">
                <a:latin typeface="Times New Roman" pitchFamily="18" charset="0"/>
                <a:cs typeface="Times New Roman" pitchFamily="18" charset="0"/>
              </a:rPr>
              <a:t>Di</a:t>
            </a:r>
            <a:r>
              <a:rPr lang="en-US" baseline="30000" dirty="0" err="1" smtClean="0">
                <a:latin typeface="Times New Roman" pitchFamily="18" charset="0"/>
                <a:cs typeface="Times New Roman" pitchFamily="18" charset="0"/>
              </a:rPr>
              <a:t>obs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t>
            </a:r>
            <a:r>
              <a:rPr lang="en-US" baseline="-25000" dirty="0" err="1" smtClean="0">
                <a:latin typeface="Times New Roman" pitchFamily="18" charset="0"/>
                <a:cs typeface="Times New Roman" pitchFamily="18" charset="0"/>
              </a:rPr>
              <a:t>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t>
            </a:r>
            <a:r>
              <a:rPr lang="en-US" baseline="-25000" dirty="0" err="1" smtClean="0">
                <a:latin typeface="Times New Roman" pitchFamily="18" charset="0"/>
                <a:cs typeface="Times New Roman" pitchFamily="18" charset="0"/>
              </a:rPr>
              <a:t>Di</a:t>
            </a:r>
            <a:endParaRPr lang="en-US" baseline="-25000" dirty="0" smtClean="0">
              <a:latin typeface="Times New Roman" pitchFamily="18" charset="0"/>
              <a:cs typeface="Times New Roman" pitchFamily="18" charset="0"/>
            </a:endParaRPr>
          </a:p>
          <a:p>
            <a:pPr algn="ctr">
              <a:buNone/>
            </a:pPr>
            <a:endParaRPr lang="en-US" baseline="-25000" dirty="0" smtClean="0">
              <a:latin typeface="Times New Roman" pitchFamily="18" charset="0"/>
              <a:cs typeface="Times New Roman" pitchFamily="18" charset="0"/>
            </a:endParaRPr>
          </a:p>
          <a:p>
            <a:pPr algn="ctr">
              <a:buNone/>
            </a:pPr>
            <a:endParaRPr lang="en-US" baseline="-25000"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has form</a:t>
            </a:r>
          </a:p>
          <a:p>
            <a:pPr algn="ctr">
              <a:buNone/>
            </a:pPr>
            <a:endParaRPr lang="en-US" dirty="0" smtClean="0">
              <a:latin typeface="Times New Roman" pitchFamily="18" charset="0"/>
              <a:cs typeface="Times New Roman" pitchFamily="18" charset="0"/>
            </a:endParaRPr>
          </a:p>
          <a:p>
            <a:pPr algn="ctr">
              <a:buNone/>
            </a:pPr>
            <a:r>
              <a:rPr lang="en-US" b="1" dirty="0" smtClean="0">
                <a:latin typeface="Cambria Math" pitchFamily="18" charset="0"/>
                <a:ea typeface="Cambria Math" pitchFamily="18" charset="0"/>
                <a:cs typeface="Times New Roman" pitchFamily="18" charset="0"/>
              </a:rPr>
              <a:t>d</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Gm</a:t>
            </a:r>
          </a:p>
          <a:p>
            <a:pPr algn="ctr">
              <a:buNone/>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latin typeface="Times New Roman" pitchFamily="18" charset="0"/>
                <a:ea typeface="Cambria Math" pitchFamily="18" charset="0"/>
                <a:cs typeface="Times New Roman" pitchFamily="18" charset="0"/>
              </a:rPr>
              <a:t>the matrix </a:t>
            </a:r>
            <a:r>
              <a:rPr lang="en-US" b="1" dirty="0" smtClean="0">
                <a:latin typeface="Cambria Math" pitchFamily="18" charset="0"/>
                <a:ea typeface="Cambria Math" pitchFamily="18" charset="0"/>
                <a:cs typeface="Times New Roman" pitchFamily="18" charset="0"/>
              </a:rPr>
              <a:t>G</a:t>
            </a:r>
            <a:r>
              <a:rPr lang="en-US" dirty="0" smtClean="0">
                <a:latin typeface="Times New Roman" pitchFamily="18" charset="0"/>
                <a:ea typeface="Cambria Math" pitchFamily="18" charset="0"/>
                <a:cs typeface="Times New Roman" pitchFamily="18" charset="0"/>
              </a:rPr>
              <a:t> is very sparse</a:t>
            </a:r>
            <a:endParaRPr lang="en-US" dirty="0">
              <a:latin typeface="Times New Roman" pitchFamily="18" charset="0"/>
              <a:ea typeface="Cambria Math" pitchFamily="18" charset="0"/>
              <a:cs typeface="Times New Roman" pitchFamily="18" charset="0"/>
            </a:endParaRPr>
          </a:p>
        </p:txBody>
      </p:sp>
      <p:pic>
        <p:nvPicPr>
          <p:cNvPr id="11266" name="Picture 2"/>
          <p:cNvPicPr>
            <a:picLocks noChangeAspect="1" noChangeArrowheads="1"/>
          </p:cNvPicPr>
          <p:nvPr/>
        </p:nvPicPr>
        <p:blipFill>
          <a:blip r:embed="rId3" cstate="print"/>
          <a:srcRect/>
          <a:stretch>
            <a:fillRect/>
          </a:stretch>
        </p:blipFill>
        <p:spPr bwMode="auto">
          <a:xfrm>
            <a:off x="1905000" y="2438400"/>
            <a:ext cx="4683369" cy="1295400"/>
          </a:xfrm>
          <a:prstGeom prst="rect">
            <a:avLst/>
          </a:prstGeom>
          <a:noFill/>
          <a:ln w="9525">
            <a:noFill/>
            <a:miter lim="800000"/>
            <a:headEnd/>
            <a:tailEnd/>
          </a:ln>
        </p:spPr>
      </p:pic>
      <p:sp>
        <p:nvSpPr>
          <p:cNvPr id="5" name="Title 1"/>
          <p:cNvSpPr txBox="1">
            <a:spLocks/>
          </p:cNvSpPr>
          <p:nvPr/>
        </p:nvSpPr>
        <p:spPr>
          <a:xfrm>
            <a:off x="533400" y="46482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every row is all zeros, except for a single </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+1</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 and a single</a:t>
            </a:r>
            <a:r>
              <a:rPr kumimoji="0" lang="en-US" sz="4400" b="0" i="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a:t>
            </a:r>
            <a:r>
              <a:rPr kumimoji="0" lang="en-US" sz="4400" b="0" i="0"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-1</a:t>
            </a:r>
            <a:endParaRPr kumimoji="0" lang="en-US" sz="4400" b="0"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4953000"/>
          </a:xfrm>
        </p:spPr>
        <p:txBody>
          <a:bodyPr>
            <a:normAutofit fontScale="90000"/>
          </a:bodyPr>
          <a:lstStyle/>
          <a:p>
            <a:r>
              <a:rPr lang="en-US" dirty="0" smtClean="0">
                <a:latin typeface="Times New Roman" pitchFamily="18" charset="0"/>
                <a:cs typeface="Times New Roman" pitchFamily="18" charset="0"/>
              </a:rPr>
              <a:t>note that this problem has an inherent non-uniqueness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m</a:t>
            </a:r>
            <a:r>
              <a:rPr lang="en-US" dirty="0" smtClean="0">
                <a:latin typeface="Times New Roman" pitchFamily="18" charset="0"/>
                <a:cs typeface="Times New Roman" pitchFamily="18" charset="0"/>
              </a:rPr>
              <a:t> is determined only to an overall additive constant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one possibility is to use damped least squares, to choose the smallest </a:t>
            </a:r>
            <a:r>
              <a:rPr lang="en-US" b="1" dirty="0" smtClean="0">
                <a:latin typeface="Cambria Math" pitchFamily="18" charset="0"/>
                <a:ea typeface="Cambria Math" pitchFamily="18" charset="0"/>
                <a:cs typeface="Times New Roman" pitchFamily="18" charset="0"/>
              </a:rPr>
              <a:t>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(you can always add a constant later)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48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the matrices </a:t>
            </a: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G</a:t>
            </a:r>
            <a:r>
              <a:rPr kumimoji="0" lang="en-US" sz="440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cs typeface="Times New Roman" pitchFamily="18" charset="0"/>
              </a:rPr>
              <a:t>T</a:t>
            </a: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G</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 and </a:t>
            </a:r>
            <a:r>
              <a:rPr kumimoji="0" lang="en-US" sz="4400" b="1" i="0" u="none" strike="noStrike" kern="1200" cap="none" spc="0" normalizeH="0" baseline="0" noProof="0" dirty="0" err="1" smtClean="0">
                <a:ln>
                  <a:noFill/>
                </a:ln>
                <a:solidFill>
                  <a:schemeClr val="tx1"/>
                </a:solidFill>
                <a:effectLst/>
                <a:uLnTx/>
                <a:uFillTx/>
                <a:latin typeface="Cambria Math" pitchFamily="18" charset="0"/>
                <a:ea typeface="Cambria Math" pitchFamily="18" charset="0"/>
                <a:cs typeface="Times New Roman" pitchFamily="18" charset="0"/>
              </a:rPr>
              <a:t>G</a:t>
            </a:r>
            <a:r>
              <a:rPr kumimoji="0" lang="en-US" sz="4400" i="0" u="none" strike="noStrike" kern="1200" cap="none" spc="0" normalizeH="0" baseline="30000" noProof="0" dirty="0" err="1" smtClean="0">
                <a:ln>
                  <a:noFill/>
                </a:ln>
                <a:solidFill>
                  <a:schemeClr val="tx1"/>
                </a:solidFill>
                <a:effectLst/>
                <a:uLnTx/>
                <a:uFillTx/>
                <a:latin typeface="Cambria Math" pitchFamily="18" charset="0"/>
                <a:ea typeface="Cambria Math" pitchFamily="18" charset="0"/>
                <a:cs typeface="Times New Roman" pitchFamily="18" charset="0"/>
              </a:rPr>
              <a:t>T</a:t>
            </a:r>
            <a:r>
              <a:rPr kumimoji="0" lang="en-US" sz="4400" b="1" i="0" u="none" strike="noStrike" kern="1200" cap="none" spc="0" normalizeH="0" baseline="0" noProof="0" dirty="0" err="1" smtClean="0">
                <a:ln>
                  <a:noFill/>
                </a:ln>
                <a:solidFill>
                  <a:schemeClr val="tx1"/>
                </a:solidFill>
                <a:effectLst/>
                <a:uLnTx/>
                <a:uFillTx/>
                <a:latin typeface="Cambria Math" pitchFamily="18" charset="0"/>
                <a:ea typeface="Cambria Math" pitchFamily="18" charset="0"/>
                <a:cs typeface="Times New Roman" pitchFamily="18" charset="0"/>
              </a:rPr>
              <a:t>d</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 can be calculated semi-analytically</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pic>
        <p:nvPicPr>
          <p:cNvPr id="12290" name="Picture 2"/>
          <p:cNvPicPr>
            <a:picLocks noChangeAspect="1" noChangeArrowheads="1"/>
          </p:cNvPicPr>
          <p:nvPr/>
        </p:nvPicPr>
        <p:blipFill>
          <a:blip r:embed="rId3" cstate="print"/>
          <a:srcRect/>
          <a:stretch>
            <a:fillRect/>
          </a:stretch>
        </p:blipFill>
        <p:spPr bwMode="auto">
          <a:xfrm>
            <a:off x="381000" y="1371600"/>
            <a:ext cx="7848600" cy="3200400"/>
          </a:xfrm>
          <a:prstGeom prst="rect">
            <a:avLst/>
          </a:prstGeom>
          <a:noFill/>
          <a:ln w="9525">
            <a:noFill/>
            <a:miter lim="800000"/>
            <a:headEnd/>
            <a:tailEnd/>
          </a:ln>
        </p:spPr>
      </p:pic>
      <p:pic>
        <p:nvPicPr>
          <p:cNvPr id="12291" name="Picture 3"/>
          <p:cNvPicPr>
            <a:picLocks noChangeAspect="1" noChangeArrowheads="1"/>
          </p:cNvPicPr>
          <p:nvPr/>
        </p:nvPicPr>
        <p:blipFill>
          <a:blip r:embed="rId4" cstate="print"/>
          <a:srcRect/>
          <a:stretch>
            <a:fillRect/>
          </a:stretch>
        </p:blipFill>
        <p:spPr bwMode="auto">
          <a:xfrm>
            <a:off x="762000" y="4953000"/>
            <a:ext cx="73152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3" cstate="print"/>
          <a:srcRect/>
          <a:stretch>
            <a:fillRect/>
          </a:stretch>
        </p:blipFill>
        <p:spPr bwMode="auto">
          <a:xfrm>
            <a:off x="914400" y="1676400"/>
            <a:ext cx="7211786"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recipe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starting with zeroed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r>
              <a:rPr lang="en-US" dirty="0" smtClean="0">
                <a:latin typeface="Times New Roman" pitchFamily="18" charset="0"/>
                <a:ea typeface="Cambria Math" pitchFamily="18" charset="0"/>
                <a:cs typeface="Times New Roman" pitchFamily="18" charset="0"/>
              </a:rPr>
              <a:t> and </a:t>
            </a:r>
            <a:r>
              <a:rPr lang="en-US" b="1" dirty="0" err="1" smtClean="0">
                <a:latin typeface="Cambria Math" pitchFamily="18" charset="0"/>
                <a:ea typeface="Cambria Math" pitchFamily="18" charset="0"/>
                <a:cs typeface="Times New Roman" pitchFamily="18" charset="0"/>
              </a:rPr>
              <a:t>G</a:t>
            </a:r>
            <a:r>
              <a:rPr lang="en-US" baseline="30000" dirty="0" err="1" smtClean="0">
                <a:latin typeface="Cambria Math" pitchFamily="18" charset="0"/>
                <a:ea typeface="Cambria Math" pitchFamily="18" charset="0"/>
                <a:cs typeface="Times New Roman" pitchFamily="18" charset="0"/>
              </a:rPr>
              <a:t>T</a:t>
            </a:r>
            <a:r>
              <a:rPr lang="en-US" b="1" dirty="0" err="1" smtClean="0">
                <a:latin typeface="Cambria Math" pitchFamily="18" charset="0"/>
                <a:ea typeface="Cambria Math" pitchFamily="18" charset="0"/>
                <a:cs typeface="Times New Roman" pitchFamily="18" charset="0"/>
              </a:rPr>
              <a:t>d</a:t>
            </a:r>
            <a:r>
              <a:rPr lang="en-US" dirty="0" smtClean="0"/>
              <a:t> </a:t>
            </a:r>
            <a:endParaRPr lang="en-US" dirty="0"/>
          </a:p>
        </p:txBody>
      </p:sp>
      <p:pic>
        <p:nvPicPr>
          <p:cNvPr id="14338" name="Picture 2"/>
          <p:cNvPicPr>
            <a:picLocks noChangeAspect="1" noChangeArrowheads="1"/>
          </p:cNvPicPr>
          <p:nvPr/>
        </p:nvPicPr>
        <p:blipFill>
          <a:blip r:embed="rId3" cstate="print"/>
          <a:srcRect/>
          <a:stretch>
            <a:fillRect/>
          </a:stretch>
        </p:blipFill>
        <p:spPr bwMode="auto">
          <a:xfrm>
            <a:off x="609600" y="1752600"/>
            <a:ext cx="8305800" cy="4743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r>
              <a:rPr lang="en-US" dirty="0" smtClean="0">
                <a:latin typeface="Times New Roman" pitchFamily="18" charset="0"/>
                <a:cs typeface="Times New Roman" pitchFamily="18" charset="0"/>
              </a:rPr>
              <a:t>three point blur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(applied to each row of pixels)</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609600" y="2743200"/>
            <a:ext cx="7795846"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latin typeface="Times New Roman" pitchFamily="18" charset="0"/>
                <a:cs typeface="Times New Roman" pitchFamily="18" charset="0"/>
              </a:rPr>
              <a:t>Solution Possibilities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marL="514350" indent="-514350">
              <a:buAutoNum type="arabicPeriod"/>
            </a:pPr>
            <a:r>
              <a:rPr lang="en-US" dirty="0" smtClean="0">
                <a:latin typeface="Times New Roman" pitchFamily="18" charset="0"/>
                <a:cs typeface="Times New Roman" pitchFamily="18" charset="0"/>
              </a:rPr>
              <a:t>Use sparse matrix for </a:t>
            </a:r>
            <a:r>
              <a:rPr lang="en-US" b="1" dirty="0" smtClean="0">
                <a:latin typeface="Cambria Math" pitchFamily="18" charset="0"/>
                <a:ea typeface="Cambria Math" pitchFamily="18" charset="0"/>
                <a:cs typeface="Times New Roman" pitchFamily="18" charset="0"/>
              </a:rPr>
              <a:t>G</a:t>
            </a:r>
          </a:p>
          <a:p>
            <a:pPr marL="514350" indent="-514350">
              <a:buNone/>
            </a:pPr>
            <a:r>
              <a:rPr lang="en-US" dirty="0" smtClean="0">
                <a:latin typeface="Times New Roman" pitchFamily="18" charset="0"/>
                <a:cs typeface="Times New Roman" pitchFamily="18" charset="0"/>
              </a:rPr>
              <a:t> 	together with damped least squares </a:t>
            </a:r>
            <a:r>
              <a:rPr lang="en-US" b="1" dirty="0" err="1" smtClean="0">
                <a:latin typeface="Courier New" pitchFamily="49" charset="0"/>
                <a:cs typeface="Courier New" pitchFamily="49" charset="0"/>
              </a:rPr>
              <a:t>mest</a:t>
            </a:r>
            <a:r>
              <a:rPr lang="en-US" b="1" dirty="0" smtClean="0">
                <a:latin typeface="Courier New" pitchFamily="49" charset="0"/>
                <a:cs typeface="Courier New" pitchFamily="49" charset="0"/>
              </a:rPr>
              <a:t>=(G’*G+e2*</a:t>
            </a:r>
            <a:r>
              <a:rPr lang="en-US" b="1" dirty="0" err="1" smtClean="0">
                <a:latin typeface="Courier New" pitchFamily="49" charset="0"/>
                <a:cs typeface="Courier New" pitchFamily="49" charset="0"/>
              </a:rPr>
              <a:t>speye</a:t>
            </a:r>
            <a:r>
              <a:rPr lang="en-US" b="1" dirty="0" smtClean="0">
                <a:latin typeface="Courier New" pitchFamily="49" charset="0"/>
                <a:cs typeface="Courier New" pitchFamily="49" charset="0"/>
              </a:rPr>
              <a:t>(M,M))\(G’*d)</a:t>
            </a:r>
          </a:p>
          <a:p>
            <a:pPr marL="514350" indent="-514350">
              <a:buNone/>
            </a:pPr>
            <a:r>
              <a:rPr lang="en-US" b="1" dirty="0" smtClean="0">
                <a:latin typeface="Courier New" pitchFamily="49" charset="0"/>
                <a:cs typeface="Courier New" pitchFamily="49" charset="0"/>
              </a:rPr>
              <a:t>	</a:t>
            </a:r>
          </a:p>
          <a:p>
            <a:pPr marL="514350" indent="-514350">
              <a:buNone/>
            </a:pPr>
            <a:r>
              <a:rPr lang="en-US" dirty="0" smtClean="0">
                <a:latin typeface="Times New Roman" pitchFamily="18" charset="0"/>
                <a:cs typeface="Times New Roman" pitchFamily="18" charset="0"/>
              </a:rPr>
              <a:t>2. Use analytic versions of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 </a:t>
            </a:r>
            <a:r>
              <a:rPr lang="en-US" dirty="0" smtClean="0">
                <a:latin typeface="Times New Roman" pitchFamily="18" charset="0"/>
                <a:ea typeface="Cambria Math" pitchFamily="18" charset="0"/>
                <a:cs typeface="Times New Roman" pitchFamily="18" charset="0"/>
              </a:rPr>
              <a:t>and </a:t>
            </a:r>
            <a:r>
              <a:rPr lang="en-US" b="1" dirty="0" err="1" smtClean="0">
                <a:latin typeface="Cambria Math" pitchFamily="18" charset="0"/>
                <a:ea typeface="Cambria Math" pitchFamily="18" charset="0"/>
                <a:cs typeface="Times New Roman" pitchFamily="18" charset="0"/>
              </a:rPr>
              <a:t>G</a:t>
            </a:r>
            <a:r>
              <a:rPr lang="en-US" baseline="30000" dirty="0" err="1" smtClean="0">
                <a:latin typeface="Cambria Math" pitchFamily="18" charset="0"/>
                <a:ea typeface="Cambria Math" pitchFamily="18" charset="0"/>
                <a:cs typeface="Times New Roman" pitchFamily="18" charset="0"/>
              </a:rPr>
              <a:t>T</a:t>
            </a:r>
            <a:r>
              <a:rPr lang="en-US" b="1" dirty="0" err="1" smtClean="0">
                <a:latin typeface="Cambria Math" pitchFamily="18" charset="0"/>
                <a:ea typeface="Cambria Math" pitchFamily="18" charset="0"/>
                <a:cs typeface="Times New Roman" pitchFamily="18" charset="0"/>
              </a:rPr>
              <a:t>d</a:t>
            </a:r>
            <a:r>
              <a:rPr lang="en-US" b="1" dirty="0" smtClean="0">
                <a:latin typeface="Cambria Math" pitchFamily="18" charset="0"/>
                <a:ea typeface="Cambria Math" pitchFamily="18" charset="0"/>
                <a:cs typeface="Times New Roman" pitchFamily="18" charset="0"/>
              </a:rPr>
              <a:t> </a:t>
            </a:r>
          </a:p>
          <a:p>
            <a:pPr marL="514350" indent="-514350">
              <a:buNone/>
            </a:pPr>
            <a:r>
              <a:rPr lang="en-US" dirty="0" smtClean="0">
                <a:latin typeface="Times New Roman" pitchFamily="18" charset="0"/>
                <a:ea typeface="Cambria Math" pitchFamily="18" charset="0"/>
                <a:cs typeface="Times New Roman" pitchFamily="18" charset="0"/>
              </a:rPr>
              <a:t>	add damping directly to the diagonal of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endParaRPr lang="en-US" dirty="0" smtClean="0">
              <a:latin typeface="Times New Roman" pitchFamily="18" charset="0"/>
              <a:ea typeface="Cambria Math"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	then use </a:t>
            </a:r>
            <a:r>
              <a:rPr lang="en-US" b="1" dirty="0" err="1" smtClean="0">
                <a:latin typeface="Courier New" pitchFamily="49" charset="0"/>
                <a:cs typeface="Courier New" pitchFamily="49" charset="0"/>
              </a:rPr>
              <a:t>mest</a:t>
            </a:r>
            <a:r>
              <a:rPr lang="en-US" b="1" dirty="0" smtClean="0">
                <a:latin typeface="Courier New" pitchFamily="49" charset="0"/>
                <a:cs typeface="Courier New" pitchFamily="49" charset="0"/>
              </a:rPr>
              <a:t>=GTGpe2I\</a:t>
            </a:r>
            <a:r>
              <a:rPr lang="en-US" b="1" dirty="0" err="1" smtClean="0">
                <a:latin typeface="Courier New" pitchFamily="49" charset="0"/>
                <a:cs typeface="Courier New" pitchFamily="49" charset="0"/>
              </a:rPr>
              <a:t>GTd</a:t>
            </a:r>
            <a:endParaRPr lang="en-US" b="1" dirty="0" smtClean="0">
              <a:latin typeface="Courier New" pitchFamily="49" charset="0"/>
              <a:cs typeface="Courier New" pitchFamily="49" charset="0"/>
            </a:endParaRPr>
          </a:p>
          <a:p>
            <a:pPr marL="514350" indent="-514350">
              <a:buNone/>
            </a:pPr>
            <a:endParaRPr lang="en-US" b="1" dirty="0" smtClean="0">
              <a:latin typeface="Times New Roman"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3. Use sparse matrix for </a:t>
            </a:r>
            <a:r>
              <a:rPr lang="en-US" b="1" dirty="0" smtClean="0">
                <a:latin typeface="Cambria Math" pitchFamily="18" charset="0"/>
                <a:ea typeface="Cambria Math" pitchFamily="18" charset="0"/>
                <a:cs typeface="Times New Roman" pitchFamily="18" charset="0"/>
              </a:rPr>
              <a:t>G</a:t>
            </a:r>
          </a:p>
          <a:p>
            <a:pPr marL="514350" indent="-514350">
              <a:buNone/>
            </a:pPr>
            <a:r>
              <a:rPr lang="en-US" dirty="0" smtClean="0">
                <a:latin typeface="Times New Roman" pitchFamily="18" charset="0"/>
                <a:cs typeface="Times New Roman" pitchFamily="18" charset="0"/>
              </a:rPr>
              <a:t>	together with </a:t>
            </a:r>
            <a:r>
              <a:rPr lang="en-US" b="1" dirty="0" err="1" smtClean="0">
                <a:latin typeface="Times New Roman" pitchFamily="18" charset="0"/>
                <a:cs typeface="Times New Roman" pitchFamily="18" charset="0"/>
              </a:rPr>
              <a:t>bicg</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version of damped least squares</a:t>
            </a:r>
            <a:endParaRPr lang="en-US" sz="3100" dirty="0" smtClean="0">
              <a:latin typeface="Times New Roman" pitchFamily="18" charset="0"/>
              <a:ea typeface="Cambria Math" pitchFamily="18" charset="0"/>
              <a:cs typeface="Times New Roman" pitchFamily="18" charset="0"/>
            </a:endParaRPr>
          </a:p>
          <a:p>
            <a:pPr marL="514350" indent="-514350">
              <a:buNone/>
            </a:pPr>
            <a:endParaRPr lang="en-US" dirty="0" smtClean="0">
              <a:latin typeface="Cambria Math" pitchFamily="18" charset="0"/>
              <a:ea typeface="Cambria Math" pitchFamily="18" charset="0"/>
              <a:cs typeface="Times New Roman" pitchFamily="18" charset="0"/>
            </a:endParaRPr>
          </a:p>
          <a:p>
            <a:pPr marL="514350" indent="-514350">
              <a:buNone/>
            </a:pPr>
            <a:r>
              <a:rPr lang="en-US" dirty="0" smtClean="0">
                <a:latin typeface="Times New Roman" pitchFamily="18" charset="0"/>
                <a:ea typeface="Cambria Math" pitchFamily="18" charset="0"/>
                <a:cs typeface="Times New Roman" pitchFamily="18" charset="0"/>
              </a:rPr>
              <a:t>4. Methods 1 or 2, but use hard constraint instead of damping to implement </a:t>
            </a:r>
            <a:r>
              <a:rPr lang="el-GR" dirty="0" smtClean="0">
                <a:latin typeface="Cambria Math"/>
                <a:ea typeface="Cambria Math"/>
                <a:cs typeface="Times New Roman" pitchFamily="18" charset="0"/>
              </a:rPr>
              <a:t>Σ</a:t>
            </a:r>
            <a:r>
              <a:rPr lang="en-US" baseline="-25000" dirty="0" err="1" smtClean="0">
                <a:latin typeface="Cambria Math"/>
                <a:ea typeface="Cambria Math"/>
                <a:cs typeface="Times New Roman" pitchFamily="18" charset="0"/>
              </a:rPr>
              <a:t>i</a:t>
            </a:r>
            <a:r>
              <a:rPr lang="en-US" dirty="0" smtClean="0">
                <a:latin typeface="Cambria Math"/>
                <a:ea typeface="Cambria Math"/>
                <a:cs typeface="Times New Roman" pitchFamily="18" charset="0"/>
              </a:rPr>
              <a:t> m</a:t>
            </a:r>
            <a:r>
              <a:rPr lang="en-US" baseline="-25000" dirty="0" smtClean="0">
                <a:latin typeface="Cambria Math"/>
                <a:ea typeface="Cambria Math"/>
                <a:cs typeface="Times New Roman" pitchFamily="18" charset="0"/>
              </a:rPr>
              <a:t>i</a:t>
            </a:r>
            <a:r>
              <a:rPr lang="en-US" dirty="0" smtClean="0">
                <a:latin typeface="Cambria Math"/>
                <a:ea typeface="Cambria Math"/>
                <a:cs typeface="Times New Roman" pitchFamily="18" charset="0"/>
              </a:rPr>
              <a:t> = 0</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latin typeface="Times New Roman" pitchFamily="18" charset="0"/>
                <a:cs typeface="Times New Roman" pitchFamily="18" charset="0"/>
              </a:rPr>
              <a:t>Solution Possibilities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638800"/>
          </a:xfrm>
        </p:spPr>
        <p:txBody>
          <a:bodyPr>
            <a:normAutofit fontScale="85000" lnSpcReduction="20000"/>
          </a:bodyPr>
          <a:lstStyle/>
          <a:p>
            <a:pPr marL="514350" indent="-514350">
              <a:buAutoNum type="arabicPeriod"/>
            </a:pPr>
            <a:r>
              <a:rPr lang="en-US" dirty="0" smtClean="0">
                <a:latin typeface="Times New Roman" pitchFamily="18" charset="0"/>
                <a:cs typeface="Times New Roman" pitchFamily="18" charset="0"/>
              </a:rPr>
              <a:t>Use sparse matrix for </a:t>
            </a:r>
            <a:r>
              <a:rPr lang="en-US" b="1" dirty="0" smtClean="0">
                <a:latin typeface="Cambria Math" pitchFamily="18" charset="0"/>
                <a:ea typeface="Cambria Math" pitchFamily="18" charset="0"/>
                <a:cs typeface="Times New Roman" pitchFamily="18" charset="0"/>
              </a:rPr>
              <a:t>G</a:t>
            </a:r>
          </a:p>
          <a:p>
            <a:pPr marL="514350" indent="-514350">
              <a:buNone/>
            </a:pPr>
            <a:r>
              <a:rPr lang="en-US" dirty="0" smtClean="0">
                <a:latin typeface="Times New Roman" pitchFamily="18" charset="0"/>
                <a:cs typeface="Times New Roman" pitchFamily="18" charset="0"/>
              </a:rPr>
              <a:t> 	together with damped least squares </a:t>
            </a:r>
            <a:r>
              <a:rPr lang="en-US" b="1" dirty="0" err="1" smtClean="0">
                <a:latin typeface="Courier New" pitchFamily="49" charset="0"/>
                <a:cs typeface="Courier New" pitchFamily="49" charset="0"/>
              </a:rPr>
              <a:t>mest</a:t>
            </a:r>
            <a:r>
              <a:rPr lang="en-US" b="1" dirty="0" smtClean="0">
                <a:latin typeface="Courier New" pitchFamily="49" charset="0"/>
                <a:cs typeface="Courier New" pitchFamily="49" charset="0"/>
              </a:rPr>
              <a:t>=(G’*G*e2*</a:t>
            </a:r>
            <a:r>
              <a:rPr lang="en-US" b="1" dirty="0" err="1" smtClean="0">
                <a:latin typeface="Courier New" pitchFamily="49" charset="0"/>
                <a:cs typeface="Courier New" pitchFamily="49" charset="0"/>
              </a:rPr>
              <a:t>speye</a:t>
            </a:r>
            <a:r>
              <a:rPr lang="en-US" b="1" dirty="0" smtClean="0">
                <a:latin typeface="Courier New" pitchFamily="49" charset="0"/>
                <a:cs typeface="Courier New" pitchFamily="49" charset="0"/>
              </a:rPr>
              <a:t>(M,M))\(G’*d)</a:t>
            </a:r>
          </a:p>
          <a:p>
            <a:pPr marL="514350" indent="-514350">
              <a:buNone/>
            </a:pPr>
            <a:r>
              <a:rPr lang="en-US" b="1" dirty="0" smtClean="0">
                <a:latin typeface="Courier New" pitchFamily="49" charset="0"/>
                <a:cs typeface="Courier New" pitchFamily="49" charset="0"/>
              </a:rPr>
              <a:t>	</a:t>
            </a:r>
          </a:p>
          <a:p>
            <a:pPr marL="514350" indent="-514350">
              <a:buNone/>
            </a:pPr>
            <a:r>
              <a:rPr lang="en-US" dirty="0" smtClean="0">
                <a:latin typeface="Times New Roman" pitchFamily="18" charset="0"/>
                <a:cs typeface="Times New Roman" pitchFamily="18" charset="0"/>
              </a:rPr>
              <a:t>2. Use analytic versions of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 </a:t>
            </a:r>
            <a:r>
              <a:rPr lang="en-US" dirty="0" smtClean="0">
                <a:latin typeface="Times New Roman" pitchFamily="18" charset="0"/>
                <a:ea typeface="Cambria Math" pitchFamily="18" charset="0"/>
                <a:cs typeface="Times New Roman" pitchFamily="18" charset="0"/>
              </a:rPr>
              <a:t>and </a:t>
            </a:r>
            <a:r>
              <a:rPr lang="en-US" b="1" dirty="0" err="1" smtClean="0">
                <a:latin typeface="Cambria Math" pitchFamily="18" charset="0"/>
                <a:ea typeface="Cambria Math" pitchFamily="18" charset="0"/>
                <a:cs typeface="Times New Roman" pitchFamily="18" charset="0"/>
              </a:rPr>
              <a:t>G</a:t>
            </a:r>
            <a:r>
              <a:rPr lang="en-US" baseline="30000" dirty="0" err="1" smtClean="0">
                <a:latin typeface="Cambria Math" pitchFamily="18" charset="0"/>
                <a:ea typeface="Cambria Math" pitchFamily="18" charset="0"/>
                <a:cs typeface="Times New Roman" pitchFamily="18" charset="0"/>
              </a:rPr>
              <a:t>T</a:t>
            </a:r>
            <a:r>
              <a:rPr lang="en-US" b="1" dirty="0" err="1" smtClean="0">
                <a:latin typeface="Cambria Math" pitchFamily="18" charset="0"/>
                <a:ea typeface="Cambria Math" pitchFamily="18" charset="0"/>
                <a:cs typeface="Times New Roman" pitchFamily="18" charset="0"/>
              </a:rPr>
              <a:t>d</a:t>
            </a:r>
            <a:r>
              <a:rPr lang="en-US" b="1" dirty="0" smtClean="0">
                <a:latin typeface="Cambria Math" pitchFamily="18" charset="0"/>
                <a:ea typeface="Cambria Math" pitchFamily="18" charset="0"/>
                <a:cs typeface="Times New Roman" pitchFamily="18" charset="0"/>
              </a:rPr>
              <a:t> </a:t>
            </a:r>
          </a:p>
          <a:p>
            <a:pPr marL="514350" indent="-514350">
              <a:buNone/>
            </a:pPr>
            <a:r>
              <a:rPr lang="en-US" dirty="0" smtClean="0">
                <a:latin typeface="Times New Roman" pitchFamily="18" charset="0"/>
                <a:ea typeface="Cambria Math" pitchFamily="18" charset="0"/>
                <a:cs typeface="Times New Roman" pitchFamily="18" charset="0"/>
              </a:rPr>
              <a:t>	add damping directly to the diagonal of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endParaRPr lang="en-US" dirty="0" smtClean="0">
              <a:latin typeface="Times New Roman" pitchFamily="18" charset="0"/>
              <a:ea typeface="Cambria Math"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	then use </a:t>
            </a:r>
            <a:r>
              <a:rPr lang="en-US" b="1" dirty="0" err="1" smtClean="0">
                <a:latin typeface="Courier New" pitchFamily="49" charset="0"/>
                <a:cs typeface="Courier New" pitchFamily="49" charset="0"/>
              </a:rPr>
              <a:t>mest</a:t>
            </a:r>
            <a:r>
              <a:rPr lang="en-US" b="1" dirty="0" smtClean="0">
                <a:latin typeface="Courier New" pitchFamily="49" charset="0"/>
                <a:cs typeface="Courier New" pitchFamily="49" charset="0"/>
              </a:rPr>
              <a:t>=GTG\</a:t>
            </a:r>
            <a:r>
              <a:rPr lang="en-US" b="1" dirty="0" err="1" smtClean="0">
                <a:latin typeface="Courier New" pitchFamily="49" charset="0"/>
                <a:cs typeface="Courier New" pitchFamily="49" charset="0"/>
              </a:rPr>
              <a:t>GTd</a:t>
            </a:r>
            <a:endParaRPr lang="en-US" b="1" dirty="0" smtClean="0">
              <a:latin typeface="Courier New" pitchFamily="49" charset="0"/>
              <a:cs typeface="Courier New" pitchFamily="49" charset="0"/>
            </a:endParaRPr>
          </a:p>
          <a:p>
            <a:pPr marL="514350" indent="-514350">
              <a:buNone/>
            </a:pPr>
            <a:endParaRPr lang="en-US" b="1" dirty="0" smtClean="0">
              <a:latin typeface="Times New Roman"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3. Use sparse matrix for </a:t>
            </a:r>
            <a:r>
              <a:rPr lang="en-US" b="1" dirty="0" smtClean="0">
                <a:latin typeface="Cambria Math" pitchFamily="18" charset="0"/>
                <a:ea typeface="Cambria Math" pitchFamily="18" charset="0"/>
                <a:cs typeface="Times New Roman" pitchFamily="18" charset="0"/>
              </a:rPr>
              <a:t>G</a:t>
            </a:r>
          </a:p>
          <a:p>
            <a:pPr marL="514350" indent="-514350">
              <a:buNone/>
            </a:pPr>
            <a:r>
              <a:rPr lang="en-US" dirty="0" smtClean="0">
                <a:latin typeface="Times New Roman" pitchFamily="18" charset="0"/>
                <a:cs typeface="Times New Roman" pitchFamily="18" charset="0"/>
              </a:rPr>
              <a:t>	together with </a:t>
            </a:r>
            <a:r>
              <a:rPr lang="en-US" b="1" dirty="0" err="1" smtClean="0">
                <a:latin typeface="Courier New" pitchFamily="49" charset="0"/>
                <a:cs typeface="Courier New" pitchFamily="49" charset="0"/>
              </a:rPr>
              <a:t>bicg</a:t>
            </a:r>
            <a:r>
              <a:rPr lang="en-US" b="1" dirty="0" smtClean="0">
                <a:latin typeface="Courier New" pitchFamily="49" charset="0"/>
                <a:cs typeface="Courier New" pitchFamily="49" charset="0"/>
              </a:rPr>
              <a:t>()</a:t>
            </a:r>
            <a:r>
              <a:rPr lang="en-US" dirty="0" smtClean="0">
                <a:latin typeface="Courier New" pitchFamily="49" charset="0"/>
                <a:cs typeface="Courier New" pitchFamily="49" charset="0"/>
              </a:rPr>
              <a:t> </a:t>
            </a:r>
            <a:r>
              <a:rPr lang="en-US" dirty="0" smtClean="0">
                <a:latin typeface="Times New Roman" pitchFamily="18" charset="0"/>
                <a:cs typeface="Times New Roman" pitchFamily="18" charset="0"/>
              </a:rPr>
              <a:t>version of damped least squares</a:t>
            </a:r>
            <a:endParaRPr lang="en-US" sz="3100" dirty="0" smtClean="0">
              <a:latin typeface="Times New Roman" pitchFamily="18" charset="0"/>
              <a:ea typeface="Cambria Math" pitchFamily="18" charset="0"/>
              <a:cs typeface="Times New Roman" pitchFamily="18" charset="0"/>
            </a:endParaRPr>
          </a:p>
          <a:p>
            <a:pPr marL="514350" indent="-514350">
              <a:buNone/>
            </a:pPr>
            <a:endParaRPr lang="en-US" dirty="0" smtClean="0">
              <a:latin typeface="Cambria Math" pitchFamily="18" charset="0"/>
              <a:ea typeface="Cambria Math" pitchFamily="18" charset="0"/>
              <a:cs typeface="Times New Roman" pitchFamily="18" charset="0"/>
            </a:endParaRPr>
          </a:p>
          <a:p>
            <a:pPr marL="514350" indent="-514350">
              <a:buNone/>
            </a:pPr>
            <a:r>
              <a:rPr lang="en-US" dirty="0" smtClean="0">
                <a:latin typeface="Cambria Math" pitchFamily="18" charset="0"/>
                <a:ea typeface="Cambria Math" pitchFamily="18" charset="0"/>
                <a:cs typeface="Times New Roman" pitchFamily="18" charset="0"/>
              </a:rPr>
              <a:t>4. Methods 1 or 2, but use hard constraint instead of damping</a:t>
            </a:r>
            <a:endParaRPr lang="en-US" dirty="0" smtClean="0">
              <a:latin typeface="Times New Roman" pitchFamily="18" charset="0"/>
              <a:cs typeface="Times New Roman" pitchFamily="18" charset="0"/>
            </a:endParaRPr>
          </a:p>
        </p:txBody>
      </p:sp>
      <p:sp>
        <p:nvSpPr>
          <p:cNvPr id="4" name="Right Arrow 3"/>
          <p:cNvSpPr/>
          <p:nvPr/>
        </p:nvSpPr>
        <p:spPr>
          <a:xfrm rot="10800000">
            <a:off x="4876800" y="4114800"/>
            <a:ext cx="1066800" cy="5334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6019800" y="4038600"/>
            <a:ext cx="1905000" cy="762000"/>
          </a:xfrm>
          <a:prstGeom prst="rect">
            <a:avLst/>
          </a:prstGeom>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our choice</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a:grpSpLocks noChangeAspect="1"/>
          </p:cNvGrpSpPr>
          <p:nvPr/>
        </p:nvGrpSpPr>
        <p:grpSpPr>
          <a:xfrm>
            <a:off x="457201" y="63863"/>
            <a:ext cx="8295619" cy="6794137"/>
            <a:chOff x="1181102" y="-118648"/>
            <a:chExt cx="6913015" cy="5661781"/>
          </a:xfrm>
        </p:grpSpPr>
        <p:pic>
          <p:nvPicPr>
            <p:cNvPr id="1026" name="Picture 2"/>
            <p:cNvPicPr>
              <a:picLocks noChangeAspect="1" noChangeArrowheads="1"/>
            </p:cNvPicPr>
            <p:nvPr/>
          </p:nvPicPr>
          <p:blipFill>
            <a:blip r:embed="rId3" cstate="print"/>
            <a:srcRect l="9724" t="6723" r="7692" b="7227"/>
            <a:stretch>
              <a:fillRect/>
            </a:stretch>
          </p:blipFill>
          <p:spPr bwMode="auto">
            <a:xfrm>
              <a:off x="1552575" y="288240"/>
              <a:ext cx="5419725" cy="4876800"/>
            </a:xfrm>
            <a:prstGeom prst="rect">
              <a:avLst/>
            </a:prstGeom>
            <a:noFill/>
            <a:ln w="9525">
              <a:noFill/>
              <a:miter lim="800000"/>
              <a:headEnd/>
              <a:tailEnd/>
            </a:ln>
            <a:effectLst/>
          </p:spPr>
        </p:pic>
        <p:sp>
          <p:nvSpPr>
            <p:cNvPr id="7" name="Rectangle 6"/>
            <p:cNvSpPr/>
            <p:nvPr/>
          </p:nvSpPr>
          <p:spPr>
            <a:xfrm>
              <a:off x="1752600" y="2650440"/>
              <a:ext cx="5410200" cy="323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TextBox 7"/>
            <p:cNvSpPr txBox="1"/>
            <p:nvPr/>
          </p:nvSpPr>
          <p:spPr>
            <a:xfrm>
              <a:off x="4657725" y="5107116"/>
              <a:ext cx="2209800" cy="436017"/>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longitude</a:t>
              </a:r>
              <a:endParaRPr lang="en-US" sz="2800" i="1" dirty="0">
                <a:latin typeface="Cambria Math" pitchFamily="18" charset="0"/>
                <a:ea typeface="Cambria Math" pitchFamily="18" charset="0"/>
                <a:cs typeface="Times New Roman" pitchFamily="18" charset="0"/>
              </a:endParaRPr>
            </a:p>
          </p:txBody>
        </p:sp>
        <p:sp>
          <p:nvSpPr>
            <p:cNvPr id="9" name="TextBox 8"/>
            <p:cNvSpPr txBox="1"/>
            <p:nvPr/>
          </p:nvSpPr>
          <p:spPr>
            <a:xfrm>
              <a:off x="1790700" y="5107116"/>
              <a:ext cx="2209800" cy="436017"/>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longitude</a:t>
              </a:r>
              <a:endParaRPr lang="en-US" sz="2800" i="1" dirty="0">
                <a:latin typeface="Cambria Math" pitchFamily="18" charset="0"/>
                <a:ea typeface="Cambria Math" pitchFamily="18" charset="0"/>
                <a:cs typeface="Times New Roman" pitchFamily="18" charset="0"/>
              </a:endParaRPr>
            </a:p>
          </p:txBody>
        </p:sp>
        <p:sp>
          <p:nvSpPr>
            <p:cNvPr id="11" name="TextBox 10"/>
            <p:cNvSpPr txBox="1"/>
            <p:nvPr/>
          </p:nvSpPr>
          <p:spPr>
            <a:xfrm rot="16200000">
              <a:off x="408513" y="3775458"/>
              <a:ext cx="1981197" cy="436017"/>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latitude</a:t>
              </a:r>
              <a:endParaRPr lang="en-US" sz="2800" i="1" dirty="0">
                <a:latin typeface="Cambria Math" pitchFamily="18" charset="0"/>
                <a:ea typeface="Cambria Math" pitchFamily="18" charset="0"/>
                <a:cs typeface="Times New Roman" pitchFamily="18" charset="0"/>
              </a:endParaRPr>
            </a:p>
          </p:txBody>
        </p:sp>
        <p:sp>
          <p:nvSpPr>
            <p:cNvPr id="12" name="TextBox 11"/>
            <p:cNvSpPr txBox="1"/>
            <p:nvPr/>
          </p:nvSpPr>
          <p:spPr>
            <a:xfrm rot="16200000">
              <a:off x="3385751" y="3775456"/>
              <a:ext cx="1962150" cy="436017"/>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latitude</a:t>
              </a:r>
              <a:endParaRPr lang="en-US" sz="2800" i="1" dirty="0">
                <a:latin typeface="Cambria Math" pitchFamily="18" charset="0"/>
                <a:ea typeface="Cambria Math" pitchFamily="18" charset="0"/>
                <a:cs typeface="Times New Roman" pitchFamily="18" charset="0"/>
              </a:endParaRPr>
            </a:p>
          </p:txBody>
        </p:sp>
        <p:sp>
          <p:nvSpPr>
            <p:cNvPr id="13" name="TextBox 12"/>
            <p:cNvSpPr txBox="1"/>
            <p:nvPr/>
          </p:nvSpPr>
          <p:spPr>
            <a:xfrm rot="16200000">
              <a:off x="408512" y="1060833"/>
              <a:ext cx="1981197" cy="436017"/>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latitude</a:t>
              </a:r>
              <a:endParaRPr lang="en-US" sz="2800" i="1" dirty="0">
                <a:latin typeface="Cambria Math" pitchFamily="18" charset="0"/>
                <a:ea typeface="Cambria Math" pitchFamily="18" charset="0"/>
                <a:cs typeface="Times New Roman" pitchFamily="18" charset="0"/>
              </a:endParaRPr>
            </a:p>
          </p:txBody>
        </p:sp>
        <p:sp>
          <p:nvSpPr>
            <p:cNvPr id="14" name="TextBox 13"/>
            <p:cNvSpPr txBox="1"/>
            <p:nvPr/>
          </p:nvSpPr>
          <p:spPr>
            <a:xfrm rot="16200000">
              <a:off x="3423852" y="1060832"/>
              <a:ext cx="1981197" cy="436017"/>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latitude</a:t>
              </a:r>
              <a:endParaRPr lang="en-US" sz="2800" i="1" dirty="0">
                <a:latin typeface="Cambria Math" pitchFamily="18" charset="0"/>
                <a:ea typeface="Cambria Math" pitchFamily="18" charset="0"/>
                <a:cs typeface="Times New Roman" pitchFamily="18" charset="0"/>
              </a:endParaRPr>
            </a:p>
          </p:txBody>
        </p:sp>
        <p:sp>
          <p:nvSpPr>
            <p:cNvPr id="15" name="TextBox 14"/>
            <p:cNvSpPr txBox="1"/>
            <p:nvPr/>
          </p:nvSpPr>
          <p:spPr>
            <a:xfrm>
              <a:off x="1752600" y="-109123"/>
              <a:ext cx="2209800" cy="436017"/>
            </a:xfrm>
            <a:prstGeom prst="rect">
              <a:avLst/>
            </a:prstGeom>
            <a:noFill/>
          </p:spPr>
          <p:txBody>
            <a:bodyPr wrap="square" rtlCol="0">
              <a:spAutoFit/>
            </a:bodyPr>
            <a:lstStyle/>
            <a:p>
              <a:r>
                <a:rPr lang="en-US" sz="2800" dirty="0" smtClean="0">
                  <a:latin typeface="Times New Roman" pitchFamily="18" charset="0"/>
                  <a:cs typeface="Times New Roman" pitchFamily="18" charset="0"/>
                </a:rPr>
                <a:t>(A)</a:t>
              </a:r>
              <a:endParaRPr lang="en-US" sz="2800" i="1" dirty="0">
                <a:latin typeface="Cambria Math" pitchFamily="18" charset="0"/>
                <a:ea typeface="Cambria Math" pitchFamily="18" charset="0"/>
                <a:cs typeface="Times New Roman" pitchFamily="18" charset="0"/>
              </a:endParaRPr>
            </a:p>
          </p:txBody>
        </p:sp>
        <p:sp>
          <p:nvSpPr>
            <p:cNvPr id="16" name="TextBox 15"/>
            <p:cNvSpPr txBox="1"/>
            <p:nvPr/>
          </p:nvSpPr>
          <p:spPr>
            <a:xfrm>
              <a:off x="4676775" y="-118648"/>
              <a:ext cx="2209800" cy="436017"/>
            </a:xfrm>
            <a:prstGeom prst="rect">
              <a:avLst/>
            </a:prstGeom>
            <a:noFill/>
          </p:spPr>
          <p:txBody>
            <a:bodyPr wrap="square" rtlCol="0">
              <a:spAutoFit/>
            </a:bodyPr>
            <a:lstStyle/>
            <a:p>
              <a:r>
                <a:rPr lang="en-US" sz="2800" dirty="0" smtClean="0">
                  <a:latin typeface="Times New Roman" pitchFamily="18" charset="0"/>
                  <a:cs typeface="Times New Roman" pitchFamily="18" charset="0"/>
                </a:rPr>
                <a:t>(B)</a:t>
              </a:r>
              <a:endParaRPr lang="en-US" sz="2800" i="1" dirty="0">
                <a:latin typeface="Cambria Math" pitchFamily="18" charset="0"/>
                <a:ea typeface="Cambria Math" pitchFamily="18" charset="0"/>
                <a:cs typeface="Times New Roman" pitchFamily="18" charset="0"/>
              </a:endParaRPr>
            </a:p>
          </p:txBody>
        </p:sp>
        <p:sp>
          <p:nvSpPr>
            <p:cNvPr id="17" name="TextBox 16"/>
            <p:cNvSpPr txBox="1"/>
            <p:nvPr/>
          </p:nvSpPr>
          <p:spPr>
            <a:xfrm>
              <a:off x="4676775" y="2566628"/>
              <a:ext cx="2209800" cy="436017"/>
            </a:xfrm>
            <a:prstGeom prst="rect">
              <a:avLst/>
            </a:prstGeom>
            <a:noFill/>
          </p:spPr>
          <p:txBody>
            <a:bodyPr wrap="square" rtlCol="0">
              <a:spAutoFit/>
            </a:bodyPr>
            <a:lstStyle/>
            <a:p>
              <a:r>
                <a:rPr lang="en-US" sz="2800" dirty="0" smtClean="0">
                  <a:latin typeface="Times New Roman" pitchFamily="18" charset="0"/>
                  <a:cs typeface="Times New Roman" pitchFamily="18" charset="0"/>
                </a:rPr>
                <a:t>(D)</a:t>
              </a:r>
              <a:endParaRPr lang="en-US" sz="2800" i="1" dirty="0">
                <a:latin typeface="Cambria Math" pitchFamily="18" charset="0"/>
                <a:ea typeface="Cambria Math" pitchFamily="18" charset="0"/>
                <a:cs typeface="Times New Roman" pitchFamily="18" charset="0"/>
              </a:endParaRPr>
            </a:p>
          </p:txBody>
        </p:sp>
        <p:sp>
          <p:nvSpPr>
            <p:cNvPr id="18" name="TextBox 17"/>
            <p:cNvSpPr txBox="1"/>
            <p:nvPr/>
          </p:nvSpPr>
          <p:spPr>
            <a:xfrm>
              <a:off x="1752600" y="2557103"/>
              <a:ext cx="2209800" cy="436017"/>
            </a:xfrm>
            <a:prstGeom prst="rect">
              <a:avLst/>
            </a:prstGeom>
            <a:noFill/>
          </p:spPr>
          <p:txBody>
            <a:bodyPr wrap="square" rtlCol="0">
              <a:spAutoFit/>
            </a:bodyPr>
            <a:lstStyle/>
            <a:p>
              <a:r>
                <a:rPr lang="en-US" sz="2800" dirty="0" smtClean="0">
                  <a:latin typeface="Times New Roman" pitchFamily="18" charset="0"/>
                  <a:cs typeface="Times New Roman" pitchFamily="18" charset="0"/>
                </a:rPr>
                <a:t>(C)</a:t>
              </a:r>
              <a:endParaRPr lang="en-US" sz="2800" i="1" dirty="0">
                <a:latin typeface="Cambria Math" pitchFamily="18" charset="0"/>
                <a:ea typeface="Cambria Math" pitchFamily="18" charset="0"/>
                <a:cs typeface="Times New Roman" pitchFamily="18" charset="0"/>
              </a:endParaRPr>
            </a:p>
          </p:txBody>
        </p:sp>
        <p:pic>
          <p:nvPicPr>
            <p:cNvPr id="1027" name="Picture 3"/>
            <p:cNvPicPr>
              <a:picLocks noChangeAspect="1" noChangeArrowheads="1"/>
            </p:cNvPicPr>
            <p:nvPr/>
          </p:nvPicPr>
          <p:blipFill>
            <a:blip r:embed="rId4" cstate="print"/>
            <a:srcRect l="80000" t="4206" r="8571" b="8175"/>
            <a:stretch>
              <a:fillRect/>
            </a:stretch>
          </p:blipFill>
          <p:spPr bwMode="auto">
            <a:xfrm>
              <a:off x="7162800" y="1066800"/>
              <a:ext cx="609600" cy="3505200"/>
            </a:xfrm>
            <a:prstGeom prst="rect">
              <a:avLst/>
            </a:prstGeom>
            <a:noFill/>
            <a:ln w="9525">
              <a:noFill/>
              <a:miter lim="800000"/>
              <a:headEnd/>
              <a:tailEnd/>
            </a:ln>
            <a:effectLst/>
          </p:spPr>
        </p:pic>
        <p:sp>
          <p:nvSpPr>
            <p:cNvPr id="21" name="TextBox 20"/>
            <p:cNvSpPr txBox="1"/>
            <p:nvPr/>
          </p:nvSpPr>
          <p:spPr>
            <a:xfrm rot="5400000">
              <a:off x="6297132" y="2575820"/>
              <a:ext cx="3157953" cy="436017"/>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gravity anomaly, </a:t>
              </a:r>
              <a:r>
                <a:rPr lang="en-US" sz="2800" dirty="0" err="1" smtClean="0">
                  <a:latin typeface="Times New Roman" pitchFamily="18" charset="0"/>
                  <a:cs typeface="Times New Roman" pitchFamily="18" charset="0"/>
                </a:rPr>
                <a:t>mgal</a:t>
              </a:r>
              <a:endParaRPr lang="en-US" sz="2800" i="1" dirty="0">
                <a:latin typeface="Cambria Math" pitchFamily="18" charset="0"/>
                <a:ea typeface="Cambria Math" pitchFamily="18" charset="0"/>
                <a:cs typeface="Times New Roman" pitchFamily="18" charset="0"/>
              </a:endParaRPr>
            </a:p>
          </p:txBody>
        </p:sp>
        <p:sp>
          <p:nvSpPr>
            <p:cNvPr id="20" name="Freeform 19"/>
            <p:cNvSpPr/>
            <p:nvPr/>
          </p:nvSpPr>
          <p:spPr>
            <a:xfrm>
              <a:off x="1762126" y="238134"/>
              <a:ext cx="2362200" cy="2043112"/>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2" name="Freeform 21"/>
            <p:cNvSpPr/>
            <p:nvPr/>
          </p:nvSpPr>
          <p:spPr>
            <a:xfrm>
              <a:off x="4648200" y="233363"/>
              <a:ext cx="2362200" cy="2043112"/>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3" name="Freeform 22"/>
            <p:cNvSpPr/>
            <p:nvPr/>
          </p:nvSpPr>
          <p:spPr>
            <a:xfrm>
              <a:off x="1766873" y="2919398"/>
              <a:ext cx="2362200" cy="2043112"/>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4" name="Freeform 23"/>
            <p:cNvSpPr/>
            <p:nvPr/>
          </p:nvSpPr>
          <p:spPr>
            <a:xfrm>
              <a:off x="4648192" y="2919415"/>
              <a:ext cx="2362200" cy="2043112"/>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6" name="TextBox 5"/>
            <p:cNvSpPr txBox="1"/>
            <p:nvPr/>
          </p:nvSpPr>
          <p:spPr>
            <a:xfrm>
              <a:off x="1781175" y="2383740"/>
              <a:ext cx="2209800" cy="436017"/>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longitude</a:t>
              </a:r>
              <a:endParaRPr lang="en-US" sz="2800" i="1" dirty="0">
                <a:latin typeface="Cambria Math" pitchFamily="18" charset="0"/>
                <a:ea typeface="Cambria Math" pitchFamily="18" charset="0"/>
                <a:cs typeface="Times New Roman" pitchFamily="18" charset="0"/>
              </a:endParaRPr>
            </a:p>
          </p:txBody>
        </p:sp>
        <p:sp>
          <p:nvSpPr>
            <p:cNvPr id="5" name="TextBox 4"/>
            <p:cNvSpPr txBox="1"/>
            <p:nvPr/>
          </p:nvSpPr>
          <p:spPr>
            <a:xfrm>
              <a:off x="4648200" y="2383740"/>
              <a:ext cx="2209800" cy="436017"/>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longitude</a:t>
              </a:r>
              <a:endParaRPr lang="en-US" sz="2800" i="1" dirty="0">
                <a:latin typeface="Cambria Math" pitchFamily="18" charset="0"/>
                <a:ea typeface="Cambria Math"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a:bodyPr>
          <a:lstStyle/>
          <a:p>
            <a:r>
              <a:rPr lang="en-US" dirty="0" smtClean="0">
                <a:latin typeface="Times New Roman" pitchFamily="18" charset="0"/>
                <a:cs typeface="Times New Roman" pitchFamily="18" charset="0"/>
              </a:rPr>
              <a:t>null vectors are highly oscillatory</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245165" y="2667000"/>
            <a:ext cx="8746435"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3" cstate="print"/>
          <a:srcRect/>
          <a:stretch>
            <a:fillRect/>
          </a:stretch>
        </p:blipFill>
        <p:spPr bwMode="auto">
          <a:xfrm>
            <a:off x="2286000" y="2971800"/>
            <a:ext cx="4876800" cy="1066800"/>
          </a:xfrm>
          <a:prstGeom prst="rect">
            <a:avLst/>
          </a:prstGeom>
          <a:noFill/>
          <a:ln w="9525">
            <a:noFill/>
            <a:miter lim="800000"/>
            <a:headEnd/>
            <a:tailEnd/>
          </a:ln>
        </p:spPr>
      </p:pic>
      <p:sp>
        <p:nvSpPr>
          <p:cNvPr id="5" name="Title 1"/>
          <p:cNvSpPr>
            <a:spLocks noGrp="1"/>
          </p:cNvSpPr>
          <p:nvPr>
            <p:ph type="title"/>
          </p:nvPr>
        </p:nvSpPr>
        <p:spPr>
          <a:xfrm>
            <a:off x="457200" y="838200"/>
            <a:ext cx="8229600" cy="1143000"/>
          </a:xfrm>
        </p:spPr>
        <p:txBody>
          <a:bodyPr>
            <a:normAutofit/>
          </a:bodyPr>
          <a:lstStyle/>
          <a:p>
            <a:r>
              <a:rPr lang="en-US" dirty="0" smtClean="0">
                <a:latin typeface="Times New Roman" pitchFamily="18" charset="0"/>
                <a:cs typeface="Times New Roman" pitchFamily="18" charset="0"/>
              </a:rPr>
              <a:t>solve with minimum length</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609600"/>
            <a:ext cx="9144000" cy="1143000"/>
          </a:xfrm>
        </p:spPr>
        <p:txBody>
          <a:bodyPr>
            <a:normAutofit/>
          </a:bodyPr>
          <a:lstStyle/>
          <a:p>
            <a:r>
              <a:rPr lang="en-US" dirty="0" smtClean="0">
                <a:latin typeface="Times New Roman" pitchFamily="18" charset="0"/>
                <a:cs typeface="Times New Roman" pitchFamily="18" charset="0"/>
              </a:rPr>
              <a:t>note that </a:t>
            </a:r>
            <a:r>
              <a:rPr lang="en-US" b="1" dirty="0" smtClean="0">
                <a:latin typeface="Cambria Math" pitchFamily="18" charset="0"/>
                <a:ea typeface="Cambria Math" pitchFamily="18" charset="0"/>
                <a:cs typeface="Times New Roman" pitchFamily="18" charset="0"/>
              </a:rPr>
              <a:t>GG</a:t>
            </a:r>
            <a:r>
              <a:rPr lang="en-US" baseline="30000" dirty="0" smtClean="0">
                <a:latin typeface="Cambria Math" pitchFamily="18" charset="0"/>
                <a:ea typeface="Cambria Math" pitchFamily="18" charset="0"/>
                <a:cs typeface="Times New Roman" pitchFamily="18" charset="0"/>
              </a:rPr>
              <a:t>T</a:t>
            </a:r>
            <a:r>
              <a:rPr lang="en-US" dirty="0" smtClean="0">
                <a:latin typeface="Times New Roman" pitchFamily="18" charset="0"/>
                <a:cs typeface="Times New Roman" pitchFamily="18" charset="0"/>
              </a:rPr>
              <a:t> can deduced analytically</a:t>
            </a:r>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cstate="print"/>
          <a:srcRect/>
          <a:stretch>
            <a:fillRect/>
          </a:stretch>
        </p:blipFill>
        <p:spPr bwMode="auto">
          <a:xfrm>
            <a:off x="1219200" y="2133600"/>
            <a:ext cx="6096000" cy="2286000"/>
          </a:xfrm>
          <a:prstGeom prst="rect">
            <a:avLst/>
          </a:prstGeom>
          <a:noFill/>
          <a:ln w="9525">
            <a:noFill/>
            <a:miter lim="800000"/>
            <a:headEnd/>
            <a:tailEnd/>
          </a:ln>
        </p:spPr>
      </p:pic>
      <p:sp>
        <p:nvSpPr>
          <p:cNvPr id="6" name="Title 1"/>
          <p:cNvSpPr txBox="1">
            <a:spLocks/>
          </p:cNvSpPr>
          <p:nvPr/>
        </p:nvSpPr>
        <p:spPr>
          <a:xfrm>
            <a:off x="0" y="4953000"/>
            <a:ext cx="91440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and is </a:t>
            </a: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Toeplitz</a:t>
            </a:r>
            <a:endPar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Times New Roman" pitchFamily="18" charset="0"/>
                <a:ea typeface="+mj-ea"/>
                <a:cs typeface="Times New Roman" pitchFamily="18" charset="0"/>
              </a:rPr>
              <a:t>might lead to a computational advantage</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latin typeface="Times New Roman" pitchFamily="18" charset="0"/>
                <a:cs typeface="Times New Roman" pitchFamily="18" charset="0"/>
              </a:rPr>
              <a:t>Solution Possibilities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105400"/>
          </a:xfrm>
        </p:spPr>
        <p:txBody>
          <a:bodyPr>
            <a:normAutofit fontScale="77500" lnSpcReduction="20000"/>
          </a:bodyPr>
          <a:lstStyle/>
          <a:p>
            <a:pPr marL="514350" indent="-514350">
              <a:buAutoNum type="arabicPeriod"/>
            </a:pPr>
            <a:r>
              <a:rPr lang="en-US" dirty="0" smtClean="0">
                <a:latin typeface="Times New Roman" pitchFamily="18" charset="0"/>
                <a:cs typeface="Times New Roman" pitchFamily="18" charset="0"/>
              </a:rPr>
              <a:t>Use sparse matrix for </a:t>
            </a:r>
            <a:r>
              <a:rPr lang="en-US" b="1" dirty="0" smtClean="0">
                <a:latin typeface="Cambria Math" pitchFamily="18" charset="0"/>
                <a:ea typeface="Cambria Math" pitchFamily="18" charset="0"/>
                <a:cs typeface="Times New Roman" pitchFamily="18" charset="0"/>
              </a:rPr>
              <a:t>G</a:t>
            </a:r>
          </a:p>
          <a:p>
            <a:pPr marL="514350" indent="-514350">
              <a:buNone/>
            </a:pPr>
            <a:r>
              <a:rPr lang="en-US" dirty="0" smtClean="0">
                <a:latin typeface="Times New Roman" pitchFamily="18" charset="0"/>
                <a:cs typeface="Times New Roman" pitchFamily="18" charset="0"/>
              </a:rPr>
              <a:t> 	together with </a:t>
            </a:r>
            <a:r>
              <a:rPr lang="en-US" b="1" dirty="0" err="1" smtClean="0">
                <a:latin typeface="Courier New" pitchFamily="49" charset="0"/>
                <a:cs typeface="Courier New" pitchFamily="49" charset="0"/>
              </a:rPr>
              <a:t>mest</a:t>
            </a:r>
            <a:r>
              <a:rPr lang="en-US" b="1" dirty="0" smtClean="0">
                <a:latin typeface="Courier New" pitchFamily="49" charset="0"/>
                <a:cs typeface="Courier New" pitchFamily="49" charset="0"/>
              </a:rPr>
              <a:t>=G’*((G*G’)\d)</a:t>
            </a:r>
          </a:p>
          <a:p>
            <a:pPr marL="514350" indent="-514350">
              <a:buNone/>
            </a:pPr>
            <a:r>
              <a:rPr lang="en-US" b="1" dirty="0" smtClean="0">
                <a:latin typeface="Courier New" pitchFamily="49" charset="0"/>
                <a:cs typeface="Courier New" pitchFamily="49" charset="0"/>
              </a:rPr>
              <a:t>	</a:t>
            </a:r>
            <a:r>
              <a:rPr lang="en-US" dirty="0" smtClean="0">
                <a:latin typeface="Times New Roman" pitchFamily="18" charset="0"/>
                <a:cs typeface="Times New Roman" pitchFamily="18" charset="0"/>
              </a:rPr>
              <a:t>(maybe damp a little, too)</a:t>
            </a:r>
            <a:endParaRPr lang="en-US" dirty="0" smtClean="0">
              <a:latin typeface="Courier New" pitchFamily="49" charset="0"/>
              <a:cs typeface="Courier New" pitchFamily="49" charset="0"/>
            </a:endParaRPr>
          </a:p>
          <a:p>
            <a:pPr marL="514350" indent="-514350">
              <a:buNone/>
            </a:pPr>
            <a:endParaRPr lang="en-US" b="1" dirty="0" smtClean="0">
              <a:latin typeface="Courier New" pitchFamily="49" charset="0"/>
              <a:cs typeface="Courier New" pitchFamily="49" charset="0"/>
            </a:endParaRPr>
          </a:p>
          <a:p>
            <a:pPr marL="514350" indent="-514350">
              <a:buNone/>
            </a:pPr>
            <a:r>
              <a:rPr lang="en-US" dirty="0" smtClean="0">
                <a:latin typeface="Times New Roman" pitchFamily="18" charset="0"/>
                <a:cs typeface="Times New Roman" pitchFamily="18" charset="0"/>
              </a:rPr>
              <a:t>2. Use analytic version of </a:t>
            </a:r>
            <a:r>
              <a:rPr lang="en-US" b="1" dirty="0" smtClean="0">
                <a:latin typeface="Cambria Math" pitchFamily="18" charset="0"/>
                <a:ea typeface="Cambria Math" pitchFamily="18" charset="0"/>
                <a:cs typeface="Times New Roman" pitchFamily="18" charset="0"/>
              </a:rPr>
              <a:t>GG</a:t>
            </a:r>
            <a:r>
              <a:rPr lang="en-US" baseline="30000" dirty="0" smtClean="0">
                <a:latin typeface="Cambria Math" pitchFamily="18" charset="0"/>
                <a:ea typeface="Cambria Math" pitchFamily="18" charset="0"/>
                <a:cs typeface="Times New Roman" pitchFamily="18" charset="0"/>
              </a:rPr>
              <a:t>T</a:t>
            </a:r>
            <a:endParaRPr lang="en-US" b="1" baseline="30000" dirty="0" smtClean="0">
              <a:latin typeface="Cambria Math" pitchFamily="18" charset="0"/>
              <a:ea typeface="Cambria Math"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	together with </a:t>
            </a:r>
            <a:r>
              <a:rPr lang="en-US" b="1" dirty="0" err="1" smtClean="0">
                <a:latin typeface="Courier New" pitchFamily="49" charset="0"/>
                <a:cs typeface="Courier New" pitchFamily="49" charset="0"/>
              </a:rPr>
              <a:t>mest</a:t>
            </a:r>
            <a:r>
              <a:rPr lang="en-US" b="1" dirty="0" smtClean="0">
                <a:latin typeface="Courier New" pitchFamily="49" charset="0"/>
                <a:cs typeface="Courier New" pitchFamily="49" charset="0"/>
              </a:rPr>
              <a:t>=G’*(GGT\d)</a:t>
            </a:r>
          </a:p>
          <a:p>
            <a:pPr marL="514350" indent="-514350">
              <a:buNone/>
            </a:pPr>
            <a:r>
              <a:rPr lang="en-US" b="1" dirty="0" smtClean="0">
                <a:latin typeface="Courier New" pitchFamily="49" charset="0"/>
                <a:cs typeface="Courier New" pitchFamily="49" charset="0"/>
              </a:rPr>
              <a:t>  </a:t>
            </a:r>
            <a:r>
              <a:rPr lang="en-US" dirty="0" smtClean="0">
                <a:latin typeface="Times New Roman" pitchFamily="18" charset="0"/>
                <a:cs typeface="Times New Roman" pitchFamily="18" charset="0"/>
              </a:rPr>
              <a:t>(maybe damp a little, too)</a:t>
            </a:r>
            <a:endParaRPr lang="en-US" b="1" dirty="0" smtClean="0">
              <a:latin typeface="Courier New" pitchFamily="49" charset="0"/>
              <a:cs typeface="Courier New" pitchFamily="49" charset="0"/>
            </a:endParaRPr>
          </a:p>
          <a:p>
            <a:pPr marL="514350" indent="-514350">
              <a:buNone/>
            </a:pPr>
            <a:endParaRPr lang="en-US" b="1" dirty="0" smtClean="0">
              <a:latin typeface="Times New Roman"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3. Use sparse matrix for </a:t>
            </a:r>
            <a:r>
              <a:rPr lang="en-US" b="1" dirty="0" smtClean="0">
                <a:latin typeface="Cambria Math" pitchFamily="18" charset="0"/>
                <a:ea typeface="Cambria Math" pitchFamily="18" charset="0"/>
                <a:cs typeface="Times New Roman" pitchFamily="18" charset="0"/>
              </a:rPr>
              <a:t>G</a:t>
            </a:r>
          </a:p>
          <a:p>
            <a:pPr marL="514350" indent="-514350">
              <a:buNone/>
            </a:pPr>
            <a:r>
              <a:rPr lang="en-US" b="1" dirty="0" smtClean="0">
                <a:latin typeface="Cambria Math" pitchFamily="18" charset="0"/>
                <a:ea typeface="Cambria Math" pitchFamily="18" charset="0"/>
                <a:cs typeface="Times New Roman" pitchFamily="18" charset="0"/>
              </a:rPr>
              <a:t>	</a:t>
            </a:r>
            <a:r>
              <a:rPr lang="en-US" dirty="0" smtClean="0">
                <a:latin typeface="Times New Roman" pitchFamily="18" charset="0"/>
                <a:ea typeface="Cambria Math" pitchFamily="18" charset="0"/>
                <a:cs typeface="Times New Roman" pitchFamily="18" charset="0"/>
              </a:rPr>
              <a:t>together with </a:t>
            </a:r>
            <a:r>
              <a:rPr lang="en-US" b="1" dirty="0" err="1" smtClean="0">
                <a:latin typeface="Courier New" pitchFamily="49" charset="0"/>
                <a:ea typeface="Cambria Math" pitchFamily="18" charset="0"/>
                <a:cs typeface="Courier New" pitchFamily="49" charset="0"/>
              </a:rPr>
              <a:t>bicg</a:t>
            </a:r>
            <a:r>
              <a:rPr lang="en-US" b="1" dirty="0" smtClean="0">
                <a:latin typeface="Courier New" pitchFamily="49" charset="0"/>
                <a:ea typeface="Cambria Math" pitchFamily="18" charset="0"/>
                <a:cs typeface="Courier New" pitchFamily="49" charset="0"/>
              </a:rPr>
              <a:t>()</a:t>
            </a:r>
            <a:r>
              <a:rPr lang="en-US" dirty="0" smtClean="0">
                <a:latin typeface="Times New Roman" pitchFamily="18" charset="0"/>
                <a:ea typeface="Cambria Math" pitchFamily="18" charset="0"/>
                <a:cs typeface="Times New Roman" pitchFamily="18" charset="0"/>
              </a:rPr>
              <a:t> to solve </a:t>
            </a:r>
            <a:r>
              <a:rPr lang="en-US" b="1" dirty="0" smtClean="0">
                <a:latin typeface="Cambria Math" pitchFamily="18" charset="0"/>
                <a:ea typeface="Cambria Math" pitchFamily="18" charset="0"/>
                <a:cs typeface="Times New Roman" pitchFamily="18" charset="0"/>
              </a:rPr>
              <a:t>GG</a:t>
            </a:r>
            <a:r>
              <a:rPr lang="en-US" baseline="30000" dirty="0" smtClean="0">
                <a:latin typeface="Cambria Math" pitchFamily="18" charset="0"/>
                <a:ea typeface="Cambria Math" pitchFamily="18" charset="0"/>
                <a:cs typeface="Times New Roman" pitchFamily="18" charset="0"/>
              </a:rPr>
              <a:t>T</a:t>
            </a:r>
            <a:r>
              <a:rPr lang="el-GR" b="1" dirty="0" smtClean="0">
                <a:latin typeface="Cambria Math"/>
                <a:ea typeface="Cambria Math"/>
                <a:cs typeface="Times New Roman" pitchFamily="18" charset="0"/>
              </a:rPr>
              <a:t>λ</a:t>
            </a:r>
            <a:r>
              <a:rPr lang="en-US" b="1" dirty="0" smtClean="0">
                <a:latin typeface="Cambria Math"/>
                <a:ea typeface="Cambria Math"/>
                <a:cs typeface="Times New Roman" pitchFamily="18" charset="0"/>
              </a:rPr>
              <a:t>=d</a:t>
            </a:r>
          </a:p>
          <a:p>
            <a:pPr marL="514350" indent="-514350">
              <a:buNone/>
            </a:pPr>
            <a:r>
              <a:rPr lang="en-US" b="1" dirty="0" smtClean="0">
                <a:latin typeface="Cambria Math"/>
                <a:ea typeface="Cambria Math"/>
                <a:cs typeface="Times New Roman" pitchFamily="18" charset="0"/>
              </a:rPr>
              <a:t>        </a:t>
            </a:r>
            <a:r>
              <a:rPr lang="en-US" dirty="0" smtClean="0">
                <a:latin typeface="Times New Roman" pitchFamily="18" charset="0"/>
                <a:cs typeface="Times New Roman" pitchFamily="18" charset="0"/>
              </a:rPr>
              <a:t>(maybe with a little damping, too)</a:t>
            </a:r>
            <a:endParaRPr lang="en-US" b="1" dirty="0" smtClean="0">
              <a:latin typeface="Cambria Math"/>
              <a:ea typeface="Cambria Math"/>
              <a:cs typeface="Times New Roman" pitchFamily="18" charset="0"/>
            </a:endParaRPr>
          </a:p>
          <a:p>
            <a:pPr marL="514350" indent="-514350">
              <a:buNone/>
            </a:pPr>
            <a:r>
              <a:rPr lang="en-US" b="1" dirty="0" smtClean="0">
                <a:latin typeface="Cambria Math"/>
                <a:ea typeface="Cambria Math"/>
                <a:cs typeface="Times New Roman" pitchFamily="18" charset="0"/>
              </a:rPr>
              <a:t>	</a:t>
            </a:r>
            <a:r>
              <a:rPr lang="en-US" dirty="0" smtClean="0">
                <a:latin typeface="Times New Roman" pitchFamily="18" charset="0"/>
                <a:ea typeface="Cambria Math"/>
                <a:cs typeface="Times New Roman" pitchFamily="18" charset="0"/>
              </a:rPr>
              <a:t>and then use </a:t>
            </a:r>
            <a:r>
              <a:rPr lang="en-US" b="1" dirty="0" err="1" smtClean="0">
                <a:latin typeface="Times New Roman" pitchFamily="18" charset="0"/>
                <a:ea typeface="Cambria Math"/>
                <a:cs typeface="Times New Roman" pitchFamily="18" charset="0"/>
              </a:rPr>
              <a:t>m</a:t>
            </a:r>
            <a:r>
              <a:rPr lang="en-US" baseline="30000" dirty="0" err="1" smtClean="0">
                <a:latin typeface="Times New Roman" pitchFamily="18" charset="0"/>
                <a:ea typeface="Cambria Math"/>
                <a:cs typeface="Times New Roman" pitchFamily="18" charset="0"/>
              </a:rPr>
              <a:t>est</a:t>
            </a:r>
            <a:r>
              <a:rPr lang="en-US" dirty="0" smtClean="0">
                <a:latin typeface="Times New Roman" pitchFamily="18" charset="0"/>
                <a:ea typeface="Cambria Math"/>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l-GR" b="1" dirty="0" smtClean="0">
                <a:latin typeface="Cambria Math"/>
                <a:ea typeface="Cambria Math"/>
                <a:cs typeface="Times New Roman" pitchFamily="18" charset="0"/>
              </a:rPr>
              <a:t>λ</a:t>
            </a:r>
            <a:endParaRPr lang="en-US" dirty="0" smtClean="0">
              <a:latin typeface="Times New Roman" pitchFamily="18" charset="0"/>
              <a:ea typeface="Cambria Math"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10532</TotalTime>
  <Words>3957</Words>
  <Application>Microsoft Office PowerPoint</Application>
  <PresentationFormat>On-screen Show (4:3)</PresentationFormat>
  <Paragraphs>585</Paragraphs>
  <Slides>52</Slides>
  <Notes>50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Lecture 22   Exemplary Inverse Problems including Filter Design</vt:lpstr>
      <vt:lpstr>Syllabus</vt:lpstr>
      <vt:lpstr>Purpose of the Lecture</vt:lpstr>
      <vt:lpstr>Part 1</vt:lpstr>
      <vt:lpstr>three point blur (applied to each row of pixels)</vt:lpstr>
      <vt:lpstr>null vectors are highly oscillatory</vt:lpstr>
      <vt:lpstr>solve with minimum length</vt:lpstr>
      <vt:lpstr>note that GGT can deduced analytically</vt:lpstr>
      <vt:lpstr>Solution Possibilities</vt:lpstr>
      <vt:lpstr>Solution Possibilities</vt:lpstr>
      <vt:lpstr>Slide 11</vt:lpstr>
      <vt:lpstr>Slide 12</vt:lpstr>
      <vt:lpstr>Slide 13</vt:lpstr>
      <vt:lpstr>Part 2</vt:lpstr>
      <vt:lpstr>Convolution</vt:lpstr>
      <vt:lpstr>Convolution</vt:lpstr>
      <vt:lpstr>Convolution</vt:lpstr>
      <vt:lpstr>underlying principle  linear superposition</vt:lpstr>
      <vt:lpstr>Slide 19</vt:lpstr>
      <vt:lpstr>Slide 20</vt:lpstr>
      <vt:lpstr>convolution d=m*g</vt:lpstr>
      <vt:lpstr>discrete convolution d=m*g</vt:lpstr>
      <vt:lpstr>seismic reflection sounding</vt:lpstr>
      <vt:lpstr>Slide 24</vt:lpstr>
      <vt:lpstr>want airgun pulse to be as spiky as possible</vt:lpstr>
      <vt:lpstr>actual airgun pulse is ringy</vt:lpstr>
      <vt:lpstr>so construct a deconvolution filter m(t)  so that </vt:lpstr>
      <vt:lpstr>so construct a deconvolution filter m(t)  so that </vt:lpstr>
      <vt:lpstr>use discrete approximation of convolution</vt:lpstr>
      <vt:lpstr>solve with damped least squares</vt:lpstr>
      <vt:lpstr>Slide 31</vt:lpstr>
      <vt:lpstr>Slide 32</vt:lpstr>
      <vt:lpstr>Slide 33</vt:lpstr>
      <vt:lpstr>Slide 34</vt:lpstr>
      <vt:lpstr>Slide 35</vt:lpstr>
      <vt:lpstr>Solution Possibilities</vt:lpstr>
      <vt:lpstr>Solution Possibilities</vt:lpstr>
      <vt:lpstr>Slide 38</vt:lpstr>
      <vt:lpstr>(A) Original</vt:lpstr>
      <vt:lpstr>Part 3</vt:lpstr>
      <vt:lpstr>Slide 41</vt:lpstr>
      <vt:lpstr>general idea</vt:lpstr>
      <vt:lpstr>Slide 43</vt:lpstr>
      <vt:lpstr>Slide 44</vt:lpstr>
      <vt:lpstr>the matrix G is very sparse</vt:lpstr>
      <vt:lpstr>note that this problem has an inherent non-uniqueness   m is determined only to an overall additive constant  one possibility is to use damped least squares, to choose the smallest m  (you can always add a constant later)</vt:lpstr>
      <vt:lpstr>Slide 47</vt:lpstr>
      <vt:lpstr>Slide 48</vt:lpstr>
      <vt:lpstr>recipe starting with zeroed GTG and GTd </vt:lpstr>
      <vt:lpstr>Solution Possibilities</vt:lpstr>
      <vt:lpstr>Solution Possibilities</vt:lpstr>
      <vt:lpstr>Slide 52</vt:lpstr>
    </vt:vector>
  </TitlesOfParts>
  <Company>Columbia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Describing Inverse Problems</dc:title>
  <dc:creator>Bill Menke</dc:creator>
  <cp:lastModifiedBy>Bill Menke</cp:lastModifiedBy>
  <cp:revision>911</cp:revision>
  <dcterms:created xsi:type="dcterms:W3CDTF">2011-08-18T12:44:59Z</dcterms:created>
  <dcterms:modified xsi:type="dcterms:W3CDTF">2011-12-01T01:13:56Z</dcterms:modified>
</cp:coreProperties>
</file>