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66" r:id="rId4"/>
    <p:sldId id="421" r:id="rId5"/>
    <p:sldId id="486" r:id="rId6"/>
    <p:sldId id="489" r:id="rId7"/>
    <p:sldId id="490" r:id="rId8"/>
    <p:sldId id="494" r:id="rId9"/>
    <p:sldId id="487" r:id="rId10"/>
    <p:sldId id="491" r:id="rId11"/>
    <p:sldId id="492" r:id="rId12"/>
    <p:sldId id="493" r:id="rId13"/>
    <p:sldId id="496" r:id="rId14"/>
    <p:sldId id="497" r:id="rId15"/>
    <p:sldId id="498" r:id="rId16"/>
    <p:sldId id="499" r:id="rId17"/>
    <p:sldId id="495" r:id="rId18"/>
    <p:sldId id="500" r:id="rId19"/>
    <p:sldId id="474" r:id="rId20"/>
    <p:sldId id="501" r:id="rId21"/>
    <p:sldId id="502" r:id="rId22"/>
    <p:sldId id="475" r:id="rId23"/>
    <p:sldId id="504" r:id="rId24"/>
    <p:sldId id="503" r:id="rId25"/>
    <p:sldId id="505" r:id="rId26"/>
    <p:sldId id="506" r:id="rId27"/>
    <p:sldId id="482" r:id="rId28"/>
    <p:sldId id="507" r:id="rId29"/>
    <p:sldId id="512" r:id="rId30"/>
    <p:sldId id="508" r:id="rId31"/>
    <p:sldId id="509" r:id="rId32"/>
    <p:sldId id="510" r:id="rId33"/>
    <p:sldId id="511" r:id="rId34"/>
    <p:sldId id="483" r:id="rId35"/>
    <p:sldId id="513" r:id="rId36"/>
    <p:sldId id="485" r:id="rId37"/>
    <p:sldId id="514" r:id="rId38"/>
    <p:sldId id="515" r:id="rId39"/>
    <p:sldId id="516" r:id="rId40"/>
    <p:sldId id="484" r:id="rId41"/>
    <p:sldId id="518" r:id="rId42"/>
    <p:sldId id="481" r:id="rId43"/>
    <p:sldId id="520" r:id="rId44"/>
    <p:sldId id="521" r:id="rId45"/>
    <p:sldId id="522" r:id="rId46"/>
    <p:sldId id="523" r:id="rId47"/>
    <p:sldId id="524" r:id="rId48"/>
    <p:sldId id="525" r:id="rId49"/>
    <p:sldId id="526" r:id="rId50"/>
    <p:sldId id="527" r:id="rId51"/>
    <p:sldId id="519" r:id="rId52"/>
    <p:sldId id="51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52" autoAdjust="0"/>
  </p:normalViewPr>
  <p:slideViewPr>
    <p:cSldViewPr>
      <p:cViewPr varScale="1">
        <p:scale>
          <a:sx n="54" d="100"/>
          <a:sy n="54" d="100"/>
        </p:scale>
        <p:origin x="-161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Today’s </a:t>
            </a:r>
            <a:r>
              <a:rPr lang="en-US" baseline="0" smtClean="0"/>
              <a:t>lecture </a:t>
            </a:r>
            <a:r>
              <a:rPr lang="en-US" baseline="0" smtClean="0"/>
              <a:t>discusses several </a:t>
            </a:r>
            <a:r>
              <a:rPr lang="en-US" baseline="0" dirty="0" smtClean="0"/>
              <a:t>exemplary inverse problems.</a:t>
            </a:r>
          </a:p>
          <a:p>
            <a:r>
              <a:rPr lang="en-US" baseline="0" dirty="0" smtClean="0"/>
              <a:t>Key issues are</a:t>
            </a:r>
          </a:p>
          <a:p>
            <a:r>
              <a:rPr lang="en-US" baseline="0" dirty="0" smtClean="0"/>
              <a:t>    indentifying the underlying theory, that is the relationship between data and model parameters</a:t>
            </a:r>
          </a:p>
          <a:p>
            <a:r>
              <a:rPr lang="en-US" baseline="0" dirty="0" smtClean="0"/>
              <a:t>    determining a formula for the data kernel</a:t>
            </a:r>
          </a:p>
          <a:p>
            <a:r>
              <a:rPr lang="en-US" baseline="0" dirty="0" smtClean="0"/>
              <a:t>    and if possible analytic formula for the other matrices like G</a:t>
            </a:r>
            <a:r>
              <a:rPr lang="en-US" baseline="30000" dirty="0" smtClean="0"/>
              <a:t>T</a:t>
            </a:r>
            <a:r>
              <a:rPr lang="en-US" baseline="0" dirty="0" smtClean="0"/>
              <a:t>G that involve the data kernel</a:t>
            </a:r>
          </a:p>
          <a:p>
            <a:r>
              <a:rPr lang="en-US" baseline="0" dirty="0" smtClean="0"/>
              <a:t>    choosing a solution method</a:t>
            </a:r>
          </a:p>
          <a:p>
            <a:r>
              <a:rPr lang="en-US" baseline="0" dirty="0" smtClean="0"/>
              <a:t>    assessing the results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At a little later time, sat time t=20, the banding has started to blur away,</a:t>
            </a:r>
            <a:r>
              <a:rPr lang="en-US" sz="1200" baseline="0" dirty="0" smtClean="0">
                <a:latin typeface="Times New Roman" pitchFamily="18" charset="0"/>
                <a:cs typeface="Times New Roman" pitchFamily="18" charset="0"/>
              </a:rPr>
              <a:t> but it is still visible.</a:t>
            </a:r>
          </a:p>
          <a:p>
            <a:r>
              <a:rPr lang="en-US" sz="1200" baseline="0" dirty="0" smtClean="0">
                <a:latin typeface="Times New Roman" pitchFamily="18" charset="0"/>
                <a:cs typeface="Times New Roman" pitchFamily="18" charset="0"/>
              </a:rPr>
              <a:t>We would probably do a pretty good job reconstructing the original temperature distribution,</a:t>
            </a:r>
          </a:p>
          <a:p>
            <a:r>
              <a:rPr lang="en-US" sz="1200" baseline="0" dirty="0" smtClean="0">
                <a:latin typeface="Times New Roman" pitchFamily="18" charset="0"/>
                <a:cs typeface="Times New Roman" pitchFamily="18" charset="0"/>
              </a:rPr>
              <a:t>on the basis of data collected at this time.</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Figure 12.8.  (A) Single hot slab of thickness, </a:t>
            </a:r>
            <a:r>
              <a:rPr lang="en-US" sz="1200" i="1" dirty="0"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located at position, </a:t>
            </a:r>
            <a:r>
              <a:rPr lang="en-US" sz="1200" i="1" dirty="0" smtClean="0">
                <a:latin typeface="Cambria Math" pitchFamily="18" charset="0"/>
                <a:ea typeface="Cambria Math" pitchFamily="18" charset="0"/>
                <a:cs typeface="Times New Roman" pitchFamily="18" charset="0"/>
              </a:rPr>
              <a:t>x=</a:t>
            </a:r>
            <a:r>
              <a:rPr lang="el-GR" sz="1200" i="1" dirty="0" smtClean="0">
                <a:latin typeface="Cambria Math" pitchFamily="18" charset="0"/>
                <a:ea typeface="Cambria Math" pitchFamily="18" charset="0"/>
                <a:cs typeface="Times New Roman" pitchFamily="18" charset="0"/>
              </a:rPr>
              <a:t>ξ</a:t>
            </a:r>
            <a:r>
              <a:rPr lang="en-US" sz="1200" dirty="0" smtClean="0">
                <a:latin typeface="Times New Roman" pitchFamily="18" charset="0"/>
                <a:cs typeface="Times New Roman" pitchFamily="18" charset="0"/>
              </a:rPr>
              <a:t>. (B) Temporal evolution of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adjacent slabs.  The initial temperature distribution of the slabs,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is taken to be the model parameter vector,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It is nonzero only for slabs near </a:t>
            </a:r>
            <a:r>
              <a:rPr lang="en-US" sz="1200" i="1" dirty="0" smtClean="0">
                <a:latin typeface="Cambria Math" pitchFamily="18" charset="0"/>
                <a:ea typeface="Cambria Math" pitchFamily="18" charset="0"/>
                <a:cs typeface="Times New Roman" pitchFamily="18" charset="0"/>
              </a:rPr>
              <a:t>|x|</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20</a:t>
            </a:r>
            <a:r>
              <a:rPr lang="en-US" sz="1200" dirty="0" smtClean="0">
                <a:latin typeface="Times New Roman" pitchFamily="18" charset="0"/>
                <a:cs typeface="Times New Roman" pitchFamily="18" charset="0"/>
              </a:rPr>
              <a:t>.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at subsequent times,</a:t>
            </a:r>
            <a:r>
              <a:rPr lang="en-US" sz="1200" i="1" dirty="0" smtClean="0">
                <a:latin typeface="Cambria Math" pitchFamily="18" charset="0"/>
                <a:ea typeface="Cambria Math" pitchFamily="18" charset="0"/>
                <a:cs typeface="Times New Roman" pitchFamily="18" charset="0"/>
              </a:rPr>
              <a:t> t</a:t>
            </a:r>
            <a:r>
              <a:rPr lang="en-US" sz="1200" dirty="0" smtClean="0">
                <a:latin typeface="Times New Roman" pitchFamily="18" charset="0"/>
                <a:cs typeface="Times New Roman" pitchFamily="18" charset="0"/>
              </a:rPr>
              <a:t>,  can be computed from the initial temperature distribution, since the data kernel can be calculated from the physics of heat transport. Note that the band of hot temperatures widens with increasing time, and that fine scale temperature fluctuation are preferentially attenuated.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On the other hand,</a:t>
            </a:r>
            <a:r>
              <a:rPr lang="en-US" sz="1200" baseline="0" dirty="0" smtClean="0">
                <a:latin typeface="Times New Roman" pitchFamily="18" charset="0"/>
                <a:cs typeface="Times New Roman" pitchFamily="18" charset="0"/>
              </a:rPr>
              <a:t> at a time of say t=80, all the banding is gone.</a:t>
            </a:r>
          </a:p>
          <a:p>
            <a:r>
              <a:rPr lang="en-US" sz="1200" baseline="0" dirty="0" smtClean="0">
                <a:latin typeface="Times New Roman" pitchFamily="18" charset="0"/>
                <a:cs typeface="Times New Roman" pitchFamily="18" charset="0"/>
              </a:rPr>
              <a:t>The central region (yellow) is still much hotter than its surroundings (blue)</a:t>
            </a:r>
          </a:p>
          <a:p>
            <a:r>
              <a:rPr lang="en-US" sz="1200" baseline="0" dirty="0" smtClean="0">
                <a:latin typeface="Times New Roman" pitchFamily="18" charset="0"/>
                <a:cs typeface="Times New Roman" pitchFamily="18" charset="0"/>
              </a:rPr>
              <a:t>but all detail is gone.</a:t>
            </a:r>
          </a:p>
          <a:p>
            <a:r>
              <a:rPr lang="en-US" sz="1200" baseline="0" dirty="0" smtClean="0">
                <a:latin typeface="Times New Roman" pitchFamily="18" charset="0"/>
                <a:cs typeface="Times New Roman" pitchFamily="18" charset="0"/>
              </a:rPr>
              <a:t>We don’t expect to be able to </a:t>
            </a:r>
            <a:r>
              <a:rPr lang="en-US" sz="1200" baseline="0" dirty="0" err="1" smtClean="0">
                <a:latin typeface="Times New Roman" pitchFamily="18" charset="0"/>
                <a:cs typeface="Times New Roman" pitchFamily="18" charset="0"/>
              </a:rPr>
              <a:t>reconstuct</a:t>
            </a:r>
            <a:r>
              <a:rPr lang="en-US" sz="1200" baseline="0" dirty="0" smtClean="0">
                <a:latin typeface="Times New Roman" pitchFamily="18" charset="0"/>
                <a:cs typeface="Times New Roman" pitchFamily="18" charset="0"/>
              </a:rPr>
              <a:t> the initial temperature very well at all</a:t>
            </a:r>
          </a:p>
          <a:p>
            <a:r>
              <a:rPr lang="en-US" sz="1200" baseline="0" dirty="0" smtClean="0">
                <a:latin typeface="Times New Roman" pitchFamily="18" charset="0"/>
                <a:cs typeface="Times New Roman" pitchFamily="18" charset="0"/>
              </a:rPr>
              <a:t>using measurements made at this time.</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Figure 12.8.  (A) Single hot slab of thickness, </a:t>
            </a:r>
            <a:r>
              <a:rPr lang="en-US" sz="1200" i="1" dirty="0"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located at position, </a:t>
            </a:r>
            <a:r>
              <a:rPr lang="en-US" sz="1200" i="1" dirty="0" smtClean="0">
                <a:latin typeface="Cambria Math" pitchFamily="18" charset="0"/>
                <a:ea typeface="Cambria Math" pitchFamily="18" charset="0"/>
                <a:cs typeface="Times New Roman" pitchFamily="18" charset="0"/>
              </a:rPr>
              <a:t>x=</a:t>
            </a:r>
            <a:r>
              <a:rPr lang="el-GR" sz="1200" i="1" dirty="0" smtClean="0">
                <a:latin typeface="Cambria Math" pitchFamily="18" charset="0"/>
                <a:ea typeface="Cambria Math" pitchFamily="18" charset="0"/>
                <a:cs typeface="Times New Roman" pitchFamily="18" charset="0"/>
              </a:rPr>
              <a:t>ξ</a:t>
            </a:r>
            <a:r>
              <a:rPr lang="en-US" sz="1200" dirty="0" smtClean="0">
                <a:latin typeface="Times New Roman" pitchFamily="18" charset="0"/>
                <a:cs typeface="Times New Roman" pitchFamily="18" charset="0"/>
              </a:rPr>
              <a:t>. (B) Temporal evolution of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adjacent slabs.  The initial temperature distribution of the slabs,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is taken to be the model parameter vector,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It is nonzero only for slabs near </a:t>
            </a:r>
            <a:r>
              <a:rPr lang="en-US" sz="1200" i="1" dirty="0" smtClean="0">
                <a:latin typeface="Cambria Math" pitchFamily="18" charset="0"/>
                <a:ea typeface="Cambria Math" pitchFamily="18" charset="0"/>
                <a:cs typeface="Times New Roman" pitchFamily="18" charset="0"/>
              </a:rPr>
              <a:t>|x|</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20</a:t>
            </a:r>
            <a:r>
              <a:rPr lang="en-US" sz="1200" dirty="0" smtClean="0">
                <a:latin typeface="Times New Roman" pitchFamily="18" charset="0"/>
                <a:cs typeface="Times New Roman" pitchFamily="18" charset="0"/>
              </a:rPr>
              <a:t>.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at subsequent times,</a:t>
            </a:r>
            <a:r>
              <a:rPr lang="en-US" sz="1200" i="1" dirty="0" smtClean="0">
                <a:latin typeface="Cambria Math" pitchFamily="18" charset="0"/>
                <a:ea typeface="Cambria Math" pitchFamily="18" charset="0"/>
                <a:cs typeface="Times New Roman" pitchFamily="18" charset="0"/>
              </a:rPr>
              <a:t> t</a:t>
            </a:r>
            <a:r>
              <a:rPr lang="en-US" sz="1200" dirty="0" smtClean="0">
                <a:latin typeface="Times New Roman" pitchFamily="18" charset="0"/>
                <a:cs typeface="Times New Roman" pitchFamily="18" charset="0"/>
              </a:rPr>
              <a:t>,  can be computed from the initial temperature distribution, since the data kernel can be calculated from the physics of heat transport. Note that the band of hot temperatures widens with increasing time, and that fine scale temperature fluctuation are preferentially attenuated.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Any sort of </a:t>
            </a:r>
            <a:r>
              <a:rPr lang="en-US" baseline="0" dirty="0" err="1" smtClean="0"/>
              <a:t>deblurring</a:t>
            </a:r>
            <a:r>
              <a:rPr lang="en-US" baseline="0" dirty="0" smtClean="0"/>
              <a:t> process is probably going to have some </a:t>
            </a:r>
            <a:r>
              <a:rPr lang="en-US" baseline="0" dirty="0" err="1" smtClean="0"/>
              <a:t>nonuniqueness</a:t>
            </a:r>
            <a:r>
              <a:rPr lang="en-US" baseline="0" dirty="0" smtClean="0"/>
              <a:t>,</a:t>
            </a:r>
          </a:p>
          <a:p>
            <a:r>
              <a:rPr lang="en-US" baseline="0" dirty="0" smtClean="0"/>
              <a:t>because the data are very insensitive to any short-wavelength oscillations  that were originally present.</a:t>
            </a:r>
          </a:p>
          <a:p>
            <a:r>
              <a:rPr lang="en-US" baseline="0" dirty="0" smtClean="0"/>
              <a:t>They will constitute null vectors – or nearly null vectors.</a:t>
            </a:r>
          </a:p>
          <a:p>
            <a:r>
              <a:rPr lang="en-US" baseline="0" dirty="0" smtClean="0"/>
              <a:t>This we must use some sort of damping or else the solution will contain wild oscillations.</a:t>
            </a:r>
          </a:p>
          <a:p>
            <a:r>
              <a:rPr lang="en-US" baseline="0" dirty="0" smtClean="0"/>
              <a:t>This means either using damped minimum length or damped least squares ...</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actually, there</a:t>
            </a:r>
            <a:r>
              <a:rPr lang="en-US" baseline="0" dirty="0" smtClean="0"/>
              <a:t> is no difference between</a:t>
            </a:r>
          </a:p>
          <a:p>
            <a:r>
              <a:rPr lang="en-US" baseline="0" dirty="0" smtClean="0"/>
              <a:t>damped minimum length and damped least squared.</a:t>
            </a:r>
          </a:p>
          <a:p>
            <a:r>
              <a:rPr lang="en-US" baseline="0" dirty="0" smtClean="0"/>
              <a:t>As long as the matrix inversed exist, the two solutions are</a:t>
            </a:r>
          </a:p>
          <a:p>
            <a:r>
              <a:rPr lang="en-US" baseline="0" dirty="0" smtClean="0"/>
              <a:t>precisely equal (as was shown back in chapter 3).</a:t>
            </a:r>
          </a:p>
          <a:p>
            <a:r>
              <a:rPr lang="en-US" baseline="0" dirty="0" smtClean="0"/>
              <a:t>We can use either, though from the point of computational efficiency,</a:t>
            </a:r>
          </a:p>
          <a:p>
            <a:r>
              <a:rPr lang="en-US" baseline="0" dirty="0" smtClean="0"/>
              <a:t>  we should use least squares when GTG is smaller than GGT, and vice versa.</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However, this is a problem that very likely has poor resolution.</a:t>
            </a:r>
          </a:p>
          <a:p>
            <a:r>
              <a:rPr lang="en-US" baseline="0" dirty="0" smtClean="0"/>
              <a:t>Least squares may well </a:t>
            </a:r>
            <a:r>
              <a:rPr lang="en-US" baseline="0" dirty="0" err="1" smtClean="0"/>
              <a:t>yeild</a:t>
            </a:r>
            <a:r>
              <a:rPr lang="en-US" baseline="0" dirty="0" smtClean="0"/>
              <a:t> solutions with artifacts, arising from </a:t>
            </a:r>
            <a:r>
              <a:rPr lang="en-US" baseline="0" dirty="0" err="1" smtClean="0"/>
              <a:t>sidelobes</a:t>
            </a:r>
            <a:r>
              <a:rPr lang="en-US" baseline="0" dirty="0" smtClean="0"/>
              <a:t> in the resolution matrix.</a:t>
            </a:r>
          </a:p>
          <a:p>
            <a:r>
              <a:rPr lang="en-US" baseline="0" dirty="0" smtClean="0"/>
              <a:t>Backus-Gilbert provides an alternative.</a:t>
            </a:r>
          </a:p>
          <a:p>
            <a:r>
              <a:rPr lang="en-US" baseline="0" dirty="0" smtClean="0"/>
              <a:t>It will need some damping too, of course.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is a tiny inverse problem, with matrices of just a few hundred data and unknowns.</a:t>
            </a:r>
          </a:p>
          <a:p>
            <a:r>
              <a:rPr lang="en-US" baseline="0" dirty="0" smtClean="0"/>
              <a:t>There’s no reason we can’t try both.</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There are no special issues here.</a:t>
            </a:r>
          </a:p>
          <a:p>
            <a:r>
              <a:rPr lang="en-US" baseline="0" dirty="0" smtClean="0"/>
              <a:t>G is not sparse, but it is small.</a:t>
            </a:r>
          </a:p>
          <a:p>
            <a:r>
              <a:rPr lang="en-US" baseline="0" dirty="0" smtClean="0"/>
              <a:t>We don’t know how to compute GTG analytically, so we allow the computer to do all the work.</a:t>
            </a:r>
          </a:p>
          <a:p>
            <a:r>
              <a:rPr lang="en-US" baseline="0" dirty="0" smtClean="0"/>
              <a:t>In both the damped least squares and Backus-Gilbert case, we need to experiment with</a:t>
            </a:r>
          </a:p>
          <a:p>
            <a:r>
              <a:rPr lang="en-US" baseline="0" dirty="0" smtClean="0"/>
              <a:t>  the damping parameters a little.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we try both.</a:t>
            </a:r>
            <a:endParaRPr lang="en-US" baseline="0" dirty="0" smtClean="0"/>
          </a:p>
          <a:p>
            <a:r>
              <a:rPr lang="en-US" baseline="0" dirty="0" smtClean="0"/>
              <a:t>Neither has any special issues.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 are the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left plot is the true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initial temperature distribution.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We’ve plotted it – artificially – as a function of time, for reasons that will become apparent in a moment.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it’s not really a function of time, just of distance.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middle plot is the damped least squares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for a suite of datasets, each collected at a different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Keep in mind that it’s the data that’s a function of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 the solution, the initial 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So if the data from one time was just as good as the data from a different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middle plot would look like the left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actually, the later that data is collected, the worse the reconstruction 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right plot shows the analogous Backus-Gilbert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12.9.  Model for the temperature distribution problem. (A) The true model is the initial temperature distribution,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While this function is not a function of time, it is displayed on the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image for comparison purposes. (B) Minimum Length (ML) estimate of the model,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for a dataset consisting of observations at all distances at a single time, </a:t>
            </a:r>
            <a:r>
              <a:rPr lang="en-US" sz="1200" i="1" dirty="0" smtClean="0">
                <a:latin typeface="Cambria Math" pitchFamily="18" charset="0"/>
                <a:ea typeface="Cambria Math" pitchFamily="18" charset="0"/>
                <a:cs typeface="Times New Roman" pitchFamily="18" charset="0"/>
              </a:rPr>
              <a:t>t&gt;0</a:t>
            </a:r>
            <a:r>
              <a:rPr lang="en-US" sz="1200" dirty="0" smtClean="0">
                <a:latin typeface="Times New Roman" pitchFamily="18" charset="0"/>
                <a:cs typeface="Times New Roman" pitchFamily="18" charset="0"/>
              </a:rPr>
              <a:t>. (C) Corresponding Backus-Gilbert (BG) estimate. In both the ML and BG cases, the ability of the data to resolve fine details declines with time, with the BG case declining fastest.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In the case of Damped Least Squares,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reconstruction is pretty good using data collected at early times, say t&lt;20.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5 red bands are well-recovered.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they are not well recovered for times much beyond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Backus-Gilbert solution does pretty well when applied to data in this time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not quite as well as Damped Least Squares.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This is a pretty typical behavior.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Backus-Gilbert solutions usually tend to be smoother than </a:t>
            </a:r>
            <a:r>
              <a:rPr lang="en-US" sz="1200" baseline="0" dirty="0" err="1" smtClean="0">
                <a:latin typeface="Times New Roman" pitchFamily="18" charset="0"/>
                <a:cs typeface="Times New Roman" pitchFamily="18" charset="0"/>
              </a:rPr>
              <a:t>Direchlet</a:t>
            </a:r>
            <a:r>
              <a:rPr lang="en-US" sz="1200" baseline="0" dirty="0" smtClean="0">
                <a:latin typeface="Times New Roman" pitchFamily="18" charset="0"/>
                <a:cs typeface="Times New Roman" pitchFamily="18" charset="0"/>
              </a:rPr>
              <a:t> solutions.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12.9.  Model for the temperature distribution problem. (A) The true model is the initial temperature distribution,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While this function is not a function of time, it is displayed on the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image for comparison purposes. (B) Minimum Length (ML) estimate of the model,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for a dataset consisting of observations at all distances at a single time, </a:t>
            </a:r>
            <a:r>
              <a:rPr lang="en-US" sz="1200" i="1" dirty="0" smtClean="0">
                <a:latin typeface="Cambria Math" pitchFamily="18" charset="0"/>
                <a:ea typeface="Cambria Math" pitchFamily="18" charset="0"/>
                <a:cs typeface="Times New Roman" pitchFamily="18" charset="0"/>
              </a:rPr>
              <a:t>t&gt;0</a:t>
            </a:r>
            <a:r>
              <a:rPr lang="en-US" sz="1200" dirty="0" smtClean="0">
                <a:latin typeface="Times New Roman" pitchFamily="18" charset="0"/>
                <a:cs typeface="Times New Roman" pitchFamily="18" charset="0"/>
              </a:rPr>
              <a:t>. (C) Corresponding Backus-Gilbert (BG) estimate. In both the ML and BG cases, the ability of the data to resolve fine details declines with time, with the BG case declining fastest.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three</a:t>
            </a:r>
            <a:r>
              <a:rPr lang="en-US" baseline="0" dirty="0" smtClean="0"/>
              <a:t> exemplary problems are image thermal diffusion, earthquake location and fitting of spectral peaks.</a:t>
            </a:r>
          </a:p>
          <a:p>
            <a:r>
              <a:rPr lang="en-US" baseline="0" dirty="0" smtClean="0"/>
              <a:t>We’ll explain each when the time comes.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When</a:t>
            </a:r>
            <a:r>
              <a:rPr lang="en-US" sz="1200" baseline="0" dirty="0" smtClean="0">
                <a:latin typeface="Times New Roman" pitchFamily="18" charset="0"/>
                <a:cs typeface="Times New Roman" pitchFamily="18" charset="0"/>
              </a:rPr>
              <a:t> data collected at very late times is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damped least squares yields solutions that contain artifacts,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two wide red bands instead of five narrow 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Backus-Gilbert is better in the sense that it is artifact free,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with a uniformly yellow central region.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Backus-Gilbert does not do any better at recovering detail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but at least it doesn’t put in bogus detail.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both methods do well in determining the overall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width of the initially hot zone.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That is, the boundaries between the yellow zone and the surrounding blue region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is in the right place.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12.9.  Model for the temperature distribution problem. (A) The true model is the initial temperature distribution,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While this function is not a function of time, it is displayed on the </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image for comparison purposes. (B) Minimum Length (ML) estimate of the model,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for a dataset consisting of observations at all distances at a single time, </a:t>
            </a:r>
            <a:r>
              <a:rPr lang="en-US" sz="1200" i="1" dirty="0" smtClean="0">
                <a:latin typeface="Cambria Math" pitchFamily="18" charset="0"/>
                <a:ea typeface="Cambria Math" pitchFamily="18" charset="0"/>
                <a:cs typeface="Times New Roman" pitchFamily="18" charset="0"/>
              </a:rPr>
              <a:t>t&gt;0</a:t>
            </a:r>
            <a:r>
              <a:rPr lang="en-US" sz="1200" dirty="0" smtClean="0">
                <a:latin typeface="Times New Roman" pitchFamily="18" charset="0"/>
                <a:cs typeface="Times New Roman" pitchFamily="18" charset="0"/>
              </a:rPr>
              <a:t>. (C) Corresponding Backus-Gilbert (BG) estimate. In both the ML and BG cases, the ability of the data to resolve fine details declines with time, with the BG case declining fastest.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Here’s the resolution matrices for a time,</a:t>
            </a:r>
            <a:r>
              <a:rPr lang="en-US" sz="1200" baseline="0" dirty="0" smtClean="0">
                <a:latin typeface="Times New Roman" pitchFamily="18" charset="0"/>
                <a:cs typeface="Times New Roman" pitchFamily="18" charset="0"/>
              </a:rPr>
              <a:t> t=10, when both methods 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able to recover the five bands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12.10.  Model resolution matrices for the temperature distribution problem. (A.)Minimum Length (ML) solution for  data at time</a:t>
            </a:r>
            <a:r>
              <a:rPr lang="en-US" sz="1200" i="1" dirty="0" smtClean="0">
                <a:latin typeface="Cambria Math" pitchFamily="18" charset="0"/>
                <a:ea typeface="Cambria Math" pitchFamily="18" charset="0"/>
                <a:cs typeface="Times New Roman" pitchFamily="18" charset="0"/>
              </a:rPr>
              <a:t>, t=10</a:t>
            </a:r>
            <a:r>
              <a:rPr lang="en-US" sz="1200" dirty="0" smtClean="0">
                <a:latin typeface="Times New Roman" pitchFamily="18" charset="0"/>
                <a:cs typeface="Times New Roman" pitchFamily="18" charset="0"/>
              </a:rPr>
              <a:t>. (B) ML solution for data at time, </a:t>
            </a:r>
            <a:r>
              <a:rPr lang="en-US" sz="1200" i="1" dirty="0" smtClean="0">
                <a:latin typeface="Times New Roman" pitchFamily="18" charset="0"/>
                <a:cs typeface="Times New Roman" pitchFamily="18" charset="0"/>
              </a:rPr>
              <a:t>t=40</a:t>
            </a:r>
            <a:r>
              <a:rPr lang="en-US" sz="1200" dirty="0" smtClean="0">
                <a:latin typeface="Times New Roman" pitchFamily="18" charset="0"/>
                <a:cs typeface="Times New Roman" pitchFamily="18" charset="0"/>
              </a:rPr>
              <a:t>. (C) Backus-Gilbert Solution for data at time, </a:t>
            </a:r>
            <a:r>
              <a:rPr lang="en-US" sz="1200" i="1" dirty="0" smtClean="0">
                <a:latin typeface="Cambria Math" pitchFamily="18" charset="0"/>
                <a:ea typeface="Cambria Math" pitchFamily="18" charset="0"/>
                <a:cs typeface="Times New Roman" pitchFamily="18" charset="0"/>
              </a:rPr>
              <a:t>t=10</a:t>
            </a:r>
            <a:r>
              <a:rPr lang="en-US" sz="1200" dirty="0" smtClean="0">
                <a:latin typeface="Times New Roman" pitchFamily="18" charset="0"/>
                <a:cs typeface="Times New Roman" pitchFamily="18" charset="0"/>
              </a:rPr>
              <a:t>. (D) BG solution for data at time, </a:t>
            </a:r>
            <a:r>
              <a:rPr lang="en-US" sz="1200" i="1" dirty="0" smtClean="0">
                <a:latin typeface="Cambria Math" pitchFamily="18" charset="0"/>
                <a:ea typeface="Cambria Math" pitchFamily="18" charset="0"/>
                <a:cs typeface="Times New Roman" pitchFamily="18" charset="0"/>
              </a:rPr>
              <a:t>t=40</a:t>
            </a:r>
            <a:r>
              <a:rPr lang="en-US" sz="1200" dirty="0" smtClean="0">
                <a:latin typeface="Times New Roman" pitchFamily="18" charset="0"/>
                <a:cs typeface="Times New Roman" pitchFamily="18" charset="0"/>
              </a:rPr>
              <a:t>.  Note that the BG resolution matrix has smaller </a:t>
            </a:r>
            <a:r>
              <a:rPr lang="en-US" sz="1200" dirty="0" err="1" smtClean="0">
                <a:latin typeface="Times New Roman" pitchFamily="18" charset="0"/>
                <a:cs typeface="Times New Roman" pitchFamily="18" charset="0"/>
              </a:rPr>
              <a:t>sidelobes</a:t>
            </a:r>
            <a:r>
              <a:rPr lang="en-US" sz="1200" dirty="0" smtClean="0">
                <a:latin typeface="Times New Roman" pitchFamily="18" charset="0"/>
                <a:cs typeface="Times New Roman" pitchFamily="18" charset="0"/>
              </a:rPr>
              <a:t> than the corresponding ML case.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They are pretty similar.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12.10.  Model resolution matrices for the temperature distribution problem. (A.)Minimum Length (ML) solution for  data at time</a:t>
            </a:r>
            <a:r>
              <a:rPr lang="en-US" sz="1200" i="1" dirty="0" smtClean="0">
                <a:latin typeface="Cambria Math" pitchFamily="18" charset="0"/>
                <a:ea typeface="Cambria Math" pitchFamily="18" charset="0"/>
                <a:cs typeface="Times New Roman" pitchFamily="18" charset="0"/>
              </a:rPr>
              <a:t>, t=10</a:t>
            </a:r>
            <a:r>
              <a:rPr lang="en-US" sz="1200" dirty="0" smtClean="0">
                <a:latin typeface="Times New Roman" pitchFamily="18" charset="0"/>
                <a:cs typeface="Times New Roman" pitchFamily="18" charset="0"/>
              </a:rPr>
              <a:t>. (B) ML solution for data at time, </a:t>
            </a:r>
            <a:r>
              <a:rPr lang="en-US" sz="1200" i="1" dirty="0" smtClean="0">
                <a:latin typeface="Times New Roman" pitchFamily="18" charset="0"/>
                <a:cs typeface="Times New Roman" pitchFamily="18" charset="0"/>
              </a:rPr>
              <a:t>t=40</a:t>
            </a:r>
            <a:r>
              <a:rPr lang="en-US" sz="1200" dirty="0" smtClean="0">
                <a:latin typeface="Times New Roman" pitchFamily="18" charset="0"/>
                <a:cs typeface="Times New Roman" pitchFamily="18" charset="0"/>
              </a:rPr>
              <a:t>. (C) Backus-Gilbert Solution for data at time, </a:t>
            </a:r>
            <a:r>
              <a:rPr lang="en-US" sz="1200" i="1" dirty="0" smtClean="0">
                <a:latin typeface="Cambria Math" pitchFamily="18" charset="0"/>
                <a:ea typeface="Cambria Math" pitchFamily="18" charset="0"/>
                <a:cs typeface="Times New Roman" pitchFamily="18" charset="0"/>
              </a:rPr>
              <a:t>t=10</a:t>
            </a:r>
            <a:r>
              <a:rPr lang="en-US" sz="1200" dirty="0" smtClean="0">
                <a:latin typeface="Times New Roman" pitchFamily="18" charset="0"/>
                <a:cs typeface="Times New Roman" pitchFamily="18" charset="0"/>
              </a:rPr>
              <a:t>. (D) BG solution for data at time, </a:t>
            </a:r>
            <a:r>
              <a:rPr lang="en-US" sz="1200" i="1" dirty="0" smtClean="0">
                <a:latin typeface="Cambria Math" pitchFamily="18" charset="0"/>
                <a:ea typeface="Cambria Math" pitchFamily="18" charset="0"/>
                <a:cs typeface="Times New Roman" pitchFamily="18" charset="0"/>
              </a:rPr>
              <a:t>t=40</a:t>
            </a:r>
            <a:r>
              <a:rPr lang="en-US" sz="1200" dirty="0" smtClean="0">
                <a:latin typeface="Times New Roman" pitchFamily="18" charset="0"/>
                <a:cs typeface="Times New Roman" pitchFamily="18" charset="0"/>
              </a:rPr>
              <a:t>.  Note that the BG resolution matrix has smaller </a:t>
            </a:r>
            <a:r>
              <a:rPr lang="en-US" sz="1200" dirty="0" err="1" smtClean="0">
                <a:latin typeface="Times New Roman" pitchFamily="18" charset="0"/>
                <a:cs typeface="Times New Roman" pitchFamily="18" charset="0"/>
              </a:rPr>
              <a:t>sidelobes</a:t>
            </a:r>
            <a:r>
              <a:rPr lang="en-US" sz="1200" dirty="0" smtClean="0">
                <a:latin typeface="Times New Roman" pitchFamily="18" charset="0"/>
                <a:cs typeface="Times New Roman" pitchFamily="18" charset="0"/>
              </a:rPr>
              <a:t> than the corresponding ML case.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Here’s the resolution</a:t>
            </a:r>
            <a:r>
              <a:rPr lang="en-US" sz="1200" baseline="0" dirty="0" smtClean="0">
                <a:latin typeface="Times New Roman" pitchFamily="18" charset="0"/>
                <a:cs typeface="Times New Roman" pitchFamily="18" charset="0"/>
              </a:rPr>
              <a:t> at a later time, t=40.</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12.10.  Model resolution matrices for the temperature distribution problem. (A.)Minimum Length (ML) solution for  data at time</a:t>
            </a:r>
            <a:r>
              <a:rPr lang="en-US" sz="1200" i="1" dirty="0" smtClean="0">
                <a:latin typeface="Cambria Math" pitchFamily="18" charset="0"/>
                <a:ea typeface="Cambria Math" pitchFamily="18" charset="0"/>
                <a:cs typeface="Times New Roman" pitchFamily="18" charset="0"/>
              </a:rPr>
              <a:t>, t=10</a:t>
            </a:r>
            <a:r>
              <a:rPr lang="en-US" sz="1200" dirty="0" smtClean="0">
                <a:latin typeface="Times New Roman" pitchFamily="18" charset="0"/>
                <a:cs typeface="Times New Roman" pitchFamily="18" charset="0"/>
              </a:rPr>
              <a:t>. (B) ML solution for data at time, </a:t>
            </a:r>
            <a:r>
              <a:rPr lang="en-US" sz="1200" i="1" dirty="0" smtClean="0">
                <a:latin typeface="Times New Roman" pitchFamily="18" charset="0"/>
                <a:cs typeface="Times New Roman" pitchFamily="18" charset="0"/>
              </a:rPr>
              <a:t>t=40</a:t>
            </a:r>
            <a:r>
              <a:rPr lang="en-US" sz="1200" dirty="0" smtClean="0">
                <a:latin typeface="Times New Roman" pitchFamily="18" charset="0"/>
                <a:cs typeface="Times New Roman" pitchFamily="18" charset="0"/>
              </a:rPr>
              <a:t>. (C) Backus-Gilbert Solution for data at time, </a:t>
            </a:r>
            <a:r>
              <a:rPr lang="en-US" sz="1200" i="1" dirty="0" smtClean="0">
                <a:latin typeface="Cambria Math" pitchFamily="18" charset="0"/>
                <a:ea typeface="Cambria Math" pitchFamily="18" charset="0"/>
                <a:cs typeface="Times New Roman" pitchFamily="18" charset="0"/>
              </a:rPr>
              <a:t>t=10</a:t>
            </a:r>
            <a:r>
              <a:rPr lang="en-US" sz="1200" dirty="0" smtClean="0">
                <a:latin typeface="Times New Roman" pitchFamily="18" charset="0"/>
                <a:cs typeface="Times New Roman" pitchFamily="18" charset="0"/>
              </a:rPr>
              <a:t>. (D) BG solution for data at time, </a:t>
            </a:r>
            <a:r>
              <a:rPr lang="en-US" sz="1200" i="1" dirty="0" smtClean="0">
                <a:latin typeface="Cambria Math" pitchFamily="18" charset="0"/>
                <a:ea typeface="Cambria Math" pitchFamily="18" charset="0"/>
                <a:cs typeface="Times New Roman" pitchFamily="18" charset="0"/>
              </a:rPr>
              <a:t>t=40</a:t>
            </a:r>
            <a:r>
              <a:rPr lang="en-US" sz="1200" dirty="0" smtClean="0">
                <a:latin typeface="Times New Roman" pitchFamily="18" charset="0"/>
                <a:cs typeface="Times New Roman" pitchFamily="18" charset="0"/>
              </a:rPr>
              <a:t>.  Note that the BG resolution matrix has smaller </a:t>
            </a:r>
            <a:r>
              <a:rPr lang="en-US" sz="1200" dirty="0" err="1" smtClean="0">
                <a:latin typeface="Times New Roman" pitchFamily="18" charset="0"/>
                <a:cs typeface="Times New Roman" pitchFamily="18" charset="0"/>
              </a:rPr>
              <a:t>sidelobes</a:t>
            </a:r>
            <a:r>
              <a:rPr lang="en-US" sz="1200" dirty="0" smtClean="0">
                <a:latin typeface="Times New Roman" pitchFamily="18" charset="0"/>
                <a:cs typeface="Times New Roman" pitchFamily="18" charset="0"/>
              </a:rPr>
              <a:t> than the corresponding ML case.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a:t>
            </a:r>
            <a:r>
              <a:rPr lang="en-US" sz="1200" baseline="0" dirty="0" smtClean="0">
                <a:latin typeface="Times New Roman" pitchFamily="18" charset="0"/>
                <a:cs typeface="Times New Roman" pitchFamily="18" charset="0"/>
              </a:rPr>
              <a:t> both cases, the central band is wider than at t=10.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data at t=40 is not able to resolve small-scale features.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However, damped</a:t>
            </a:r>
            <a:r>
              <a:rPr lang="en-US" sz="1200" baseline="0" dirty="0" smtClean="0">
                <a:latin typeface="Times New Roman" pitchFamily="18" charset="0"/>
                <a:cs typeface="Times New Roman" pitchFamily="18" charset="0"/>
              </a:rPr>
              <a:t> least squares has begin to develop some serious side lobes,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while Backus-Gilbert is still pretty much </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12.10.  Model resolution matrices for the temperature distribution problem. (A.)Minimum Length (ML) solution for  data at time</a:t>
            </a:r>
            <a:r>
              <a:rPr lang="en-US" sz="1200" i="1" dirty="0" smtClean="0">
                <a:latin typeface="Cambria Math" pitchFamily="18" charset="0"/>
                <a:ea typeface="Cambria Math" pitchFamily="18" charset="0"/>
                <a:cs typeface="Times New Roman" pitchFamily="18" charset="0"/>
              </a:rPr>
              <a:t>, t=10</a:t>
            </a:r>
            <a:r>
              <a:rPr lang="en-US" sz="1200" dirty="0" smtClean="0">
                <a:latin typeface="Times New Roman" pitchFamily="18" charset="0"/>
                <a:cs typeface="Times New Roman" pitchFamily="18" charset="0"/>
              </a:rPr>
              <a:t>. (B) ML solution for data at time, </a:t>
            </a:r>
            <a:r>
              <a:rPr lang="en-US" sz="1200" i="1" dirty="0" smtClean="0">
                <a:latin typeface="Times New Roman" pitchFamily="18" charset="0"/>
                <a:cs typeface="Times New Roman" pitchFamily="18" charset="0"/>
              </a:rPr>
              <a:t>t=40</a:t>
            </a:r>
            <a:r>
              <a:rPr lang="en-US" sz="1200" dirty="0" smtClean="0">
                <a:latin typeface="Times New Roman" pitchFamily="18" charset="0"/>
                <a:cs typeface="Times New Roman" pitchFamily="18" charset="0"/>
              </a:rPr>
              <a:t>. (C) Backus-Gilbert Solution for data at time, </a:t>
            </a:r>
            <a:r>
              <a:rPr lang="en-US" sz="1200" i="1" dirty="0" smtClean="0">
                <a:latin typeface="Cambria Math" pitchFamily="18" charset="0"/>
                <a:ea typeface="Cambria Math" pitchFamily="18" charset="0"/>
                <a:cs typeface="Times New Roman" pitchFamily="18" charset="0"/>
              </a:rPr>
              <a:t>t=10</a:t>
            </a:r>
            <a:r>
              <a:rPr lang="en-US" sz="1200" dirty="0" smtClean="0">
                <a:latin typeface="Times New Roman" pitchFamily="18" charset="0"/>
                <a:cs typeface="Times New Roman" pitchFamily="18" charset="0"/>
              </a:rPr>
              <a:t>. (D) BG solution for data at time, </a:t>
            </a:r>
            <a:r>
              <a:rPr lang="en-US" sz="1200" i="1" dirty="0" smtClean="0">
                <a:latin typeface="Cambria Math" pitchFamily="18" charset="0"/>
                <a:ea typeface="Cambria Math" pitchFamily="18" charset="0"/>
                <a:cs typeface="Times New Roman" pitchFamily="18" charset="0"/>
              </a:rPr>
              <a:t>t=40</a:t>
            </a:r>
            <a:r>
              <a:rPr lang="en-US" sz="1200" dirty="0" smtClean="0">
                <a:latin typeface="Times New Roman" pitchFamily="18" charset="0"/>
                <a:cs typeface="Times New Roman" pitchFamily="18" charset="0"/>
              </a:rPr>
              <a:t>.  Note that the BG resolution matrix has smaller </a:t>
            </a:r>
            <a:r>
              <a:rPr lang="en-US" sz="1200" dirty="0" err="1" smtClean="0">
                <a:latin typeface="Times New Roman" pitchFamily="18" charset="0"/>
                <a:cs typeface="Times New Roman" pitchFamily="18" charset="0"/>
              </a:rPr>
              <a:t>sidelobes</a:t>
            </a:r>
            <a:r>
              <a:rPr lang="en-US" sz="1200" dirty="0" smtClean="0">
                <a:latin typeface="Times New Roman" pitchFamily="18" charset="0"/>
                <a:cs typeface="Times New Roman" pitchFamily="18" charset="0"/>
              </a:rPr>
              <a:t> than the corresponding ML case.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Earthquake location is an</a:t>
            </a:r>
            <a:r>
              <a:rPr lang="en-US" baseline="0" dirty="0" smtClean="0"/>
              <a:t> important procedure in</a:t>
            </a:r>
            <a:r>
              <a:rPr lang="en-US" dirty="0" smtClean="0"/>
              <a:t> seismology,</a:t>
            </a:r>
          </a:p>
          <a:p>
            <a:r>
              <a:rPr lang="en-US" dirty="0" smtClean="0"/>
              <a:t>since observations of earthquakes are used for so many different purposes:</a:t>
            </a:r>
          </a:p>
          <a:p>
            <a:r>
              <a:rPr lang="en-US" dirty="0" smtClean="0"/>
              <a:t>for example, hazard analysis,</a:t>
            </a:r>
            <a:r>
              <a:rPr lang="en-US" baseline="0" dirty="0" smtClean="0"/>
              <a:t> studies of the faulting process, and imaging the structure of the earth.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earthquake is considered</a:t>
            </a:r>
            <a:r>
              <a:rPr lang="en-US" sz="1200" baseline="0" dirty="0" smtClean="0">
                <a:latin typeface="Times New Roman" pitchFamily="18" charset="0"/>
                <a:cs typeface="Times New Roman" pitchFamily="18" charset="0"/>
              </a:rPr>
              <a:t> a point source, 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In the ray approximation, energy propagates from the source to a receiver, along curved paths called rays.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In a solid, there are two modes of propagation of the energy, P waves and S waves.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12.17. </a:t>
            </a:r>
            <a:r>
              <a:rPr lang="en-US" sz="1200" dirty="0" err="1" smtClean="0">
                <a:latin typeface="Times New Roman" pitchFamily="18" charset="0"/>
                <a:cs typeface="Times New Roman" pitchFamily="18" charset="0"/>
              </a:rPr>
              <a:t>Compressional</a:t>
            </a:r>
            <a:r>
              <a:rPr lang="en-US" sz="1200" dirty="0" smtClean="0">
                <a:latin typeface="Times New Roman" pitchFamily="18" charset="0"/>
                <a:cs typeface="Times New Roman" pitchFamily="18" charset="0"/>
              </a:rPr>
              <a:t> P and shear S waves travel along rays from earthquake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(circle) to receiver </a:t>
            </a:r>
            <a:r>
              <a:rPr lang="en-US" sz="1200" i="1" dirty="0" smtClean="0">
                <a:latin typeface="Cambria Math" pitchFamily="18" charset="0"/>
                <a:ea typeface="Cambria Math" pitchFamily="18" charset="0"/>
                <a:cs typeface="Times New Roman" pitchFamily="18" charset="0"/>
              </a:rPr>
              <a:t>r</a:t>
            </a:r>
            <a:r>
              <a:rPr lang="en-US" sz="1200" dirty="0" smtClean="0">
                <a:latin typeface="Times New Roman" pitchFamily="18" charset="0"/>
                <a:cs typeface="Times New Roman" pitchFamily="18" charset="0"/>
              </a:rPr>
              <a:t> (triangle).</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P wave is faster than the S wave by about</a:t>
            </a:r>
            <a:r>
              <a:rPr lang="en-US" sz="1200" baseline="0" dirty="0" smtClean="0">
                <a:latin typeface="Times New Roman" pitchFamily="18" charset="0"/>
                <a:cs typeface="Times New Roman" pitchFamily="18" charset="0"/>
              </a:rPr>
              <a:t> a factor of roughly 1.7</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two ray paths can be different, but usually are roughly similar.</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12.17. </a:t>
            </a:r>
            <a:r>
              <a:rPr lang="en-US" sz="1200" dirty="0" err="1" smtClean="0">
                <a:latin typeface="Times New Roman" pitchFamily="18" charset="0"/>
                <a:cs typeface="Times New Roman" pitchFamily="18" charset="0"/>
              </a:rPr>
              <a:t>Compressional</a:t>
            </a:r>
            <a:r>
              <a:rPr lang="en-US" sz="1200" dirty="0" smtClean="0">
                <a:latin typeface="Times New Roman" pitchFamily="18" charset="0"/>
                <a:cs typeface="Times New Roman" pitchFamily="18" charset="0"/>
              </a:rPr>
              <a:t> P and shear S waves travel along rays from earthquake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(circle) to receiver </a:t>
            </a:r>
            <a:r>
              <a:rPr lang="en-US" sz="1200" i="1" dirty="0" smtClean="0">
                <a:latin typeface="Cambria Math" pitchFamily="18" charset="0"/>
                <a:ea typeface="Cambria Math" pitchFamily="18" charset="0"/>
                <a:cs typeface="Times New Roman" pitchFamily="18" charset="0"/>
              </a:rPr>
              <a:t>r</a:t>
            </a:r>
            <a:r>
              <a:rPr lang="en-US" sz="1200" dirty="0" smtClean="0">
                <a:latin typeface="Times New Roman" pitchFamily="18" charset="0"/>
                <a:cs typeface="Times New Roman" pitchFamily="18" charset="0"/>
              </a:rPr>
              <a:t> (triangle).</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travel time</a:t>
            </a:r>
            <a:r>
              <a:rPr lang="en-US" sz="1200" baseline="0" dirty="0" smtClean="0">
                <a:latin typeface="Times New Roman" pitchFamily="18" charset="0"/>
                <a:cs typeface="Times New Roman" pitchFamily="18" charset="0"/>
              </a:rPr>
              <a:t> of energy along a ray is the integral of slowness (reciprocal velocity) along the 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forward problem is to determine the travel time of energy from source to receiver.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hard part is to determine shape of the ray paths, which depend on how the velocity varies spatially.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Once the ray path is known, the travel time is just an </a:t>
            </a:r>
            <a:r>
              <a:rPr lang="en-US" sz="1200" baseline="0" dirty="0" err="1" smtClean="0">
                <a:latin typeface="Times New Roman" pitchFamily="18" charset="0"/>
                <a:cs typeface="Times New Roman" pitchFamily="18" charset="0"/>
              </a:rPr>
              <a:t>intergral</a:t>
            </a:r>
            <a:r>
              <a:rPr lang="en-US" sz="1200"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We will not discuss how ray paths are found in any detail, except to say that the process involves solving a differential equation.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12.17. </a:t>
            </a:r>
            <a:r>
              <a:rPr lang="en-US" sz="1200" dirty="0" err="1" smtClean="0">
                <a:latin typeface="Times New Roman" pitchFamily="18" charset="0"/>
                <a:cs typeface="Times New Roman" pitchFamily="18" charset="0"/>
              </a:rPr>
              <a:t>Compressional</a:t>
            </a:r>
            <a:r>
              <a:rPr lang="en-US" sz="1200" dirty="0" smtClean="0">
                <a:latin typeface="Times New Roman" pitchFamily="18" charset="0"/>
                <a:cs typeface="Times New Roman" pitchFamily="18" charset="0"/>
              </a:rPr>
              <a:t> P and shear S waves travel along rays from earthquake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(circle) to receiver </a:t>
            </a:r>
            <a:r>
              <a:rPr lang="en-US" sz="1200" i="1" dirty="0" smtClean="0">
                <a:latin typeface="Cambria Math" pitchFamily="18" charset="0"/>
                <a:ea typeface="Cambria Math" pitchFamily="18" charset="0"/>
                <a:cs typeface="Times New Roman" pitchFamily="18" charset="0"/>
              </a:rPr>
              <a:t>r</a:t>
            </a:r>
            <a:r>
              <a:rPr lang="en-US" sz="1200" dirty="0" smtClean="0">
                <a:latin typeface="Times New Roman" pitchFamily="18" charset="0"/>
                <a:cs typeface="Times New Roman" pitchFamily="18" charset="0"/>
              </a:rPr>
              <a:t> (triangle).</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statement</a:t>
            </a:r>
            <a:r>
              <a:rPr lang="en-US" baseline="0" dirty="0" smtClean="0"/>
              <a:t> of the forward problem.</a:t>
            </a:r>
          </a:p>
          <a:p>
            <a:r>
              <a:rPr lang="en-US" baseline="0" dirty="0" smtClean="0"/>
              <a:t>The arrival time of the energy at a station</a:t>
            </a:r>
          </a:p>
          <a:p>
            <a:r>
              <a:rPr lang="en-US" baseline="0" dirty="0" smtClean="0"/>
              <a:t>is the start time (the time of occurrence of the earthquake, or origin time)</a:t>
            </a:r>
          </a:p>
          <a:p>
            <a:r>
              <a:rPr lang="en-US" baseline="0" dirty="0" smtClean="0"/>
              <a:t>plus the travel time along the ray.</a:t>
            </a:r>
          </a:p>
          <a:p>
            <a:endParaRPr lang="en-US" baseline="0" dirty="0" smtClean="0"/>
          </a:p>
          <a:p>
            <a:r>
              <a:rPr lang="en-US" baseline="0" dirty="0" smtClean="0"/>
              <a:t>That’s true for both P and S waves.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Heat</a:t>
            </a:r>
            <a:r>
              <a:rPr lang="en-US" baseline="0" dirty="0" smtClean="0"/>
              <a:t> transport is a diffusive process.</a:t>
            </a:r>
          </a:p>
          <a:p>
            <a:r>
              <a:rPr lang="en-US" baseline="0" dirty="0" smtClean="0"/>
              <a:t>An initial pattern of temperature variation is slowly “washed away”</a:t>
            </a:r>
          </a:p>
          <a:p>
            <a:r>
              <a:rPr lang="en-US" baseline="0" dirty="0" smtClean="0"/>
              <a:t>as the heat spreads out.</a:t>
            </a:r>
          </a:p>
          <a:p>
            <a:r>
              <a:rPr lang="en-US" baseline="0" dirty="0" smtClean="0"/>
              <a:t>We deal with the question of how well an initial pattern can be determined,</a:t>
            </a:r>
          </a:p>
          <a:p>
            <a:r>
              <a:rPr lang="en-US" baseline="0" dirty="0" smtClean="0"/>
              <a:t>given measurements at some later time.</a:t>
            </a:r>
          </a:p>
          <a:p>
            <a:r>
              <a:rPr lang="en-US" baseline="0" dirty="0" smtClean="0"/>
              <a:t>In a way, this problem is conceptually similar to the </a:t>
            </a:r>
            <a:r>
              <a:rPr lang="en-US" baseline="0" dirty="0" err="1" smtClean="0"/>
              <a:t>deblurring</a:t>
            </a:r>
            <a:r>
              <a:rPr lang="en-US" baseline="0" dirty="0" smtClean="0"/>
              <a:t> one that we consider last lecture,</a:t>
            </a:r>
          </a:p>
          <a:p>
            <a:r>
              <a:rPr lang="en-US" baseline="0" dirty="0" smtClean="0"/>
              <a:t>except that the form of the blurring is more complicated.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 are the P and</a:t>
            </a:r>
            <a:r>
              <a:rPr lang="en-US" baseline="0" dirty="0" smtClean="0"/>
              <a:t> S wave arrival times at each receiver.</a:t>
            </a:r>
          </a:p>
          <a:p>
            <a:r>
              <a:rPr lang="en-US" baseline="0" dirty="0" smtClean="0"/>
              <a:t>The unknowns are the location of the earthquake and its origin time.</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equation</a:t>
            </a:r>
            <a:r>
              <a:rPr lang="en-US" baseline="0" dirty="0" smtClean="0"/>
              <a:t> is nonlinear and explicit.</a:t>
            </a:r>
          </a:p>
          <a:p>
            <a:r>
              <a:rPr lang="en-US" baseline="0" dirty="0" smtClean="0"/>
              <a:t>There are four model parameters,</a:t>
            </a:r>
          </a:p>
          <a:p>
            <a:r>
              <a:rPr lang="en-US" baseline="0" dirty="0" smtClean="0"/>
              <a:t>and up to 2 data (P and S) per station.</a:t>
            </a:r>
          </a:p>
          <a:p>
            <a:r>
              <a:rPr lang="en-US" baseline="0" dirty="0" smtClean="0"/>
              <a:t>Thus, one ought to be able to locate an earthquake</a:t>
            </a:r>
          </a:p>
          <a:p>
            <a:r>
              <a:rPr lang="en-US" baseline="0" dirty="0" smtClean="0"/>
              <a:t>   with just 4 observations.</a:t>
            </a:r>
          </a:p>
          <a:p>
            <a:r>
              <a:rPr lang="en-US" baseline="0" dirty="0" smtClean="0"/>
              <a:t>Four stations that only observe P waves,</a:t>
            </a:r>
          </a:p>
          <a:p>
            <a:r>
              <a:rPr lang="en-US" baseline="0" dirty="0" smtClean="0"/>
              <a:t>Two stations that observe both P and S,</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use Newton’s method</a:t>
            </a:r>
            <a:r>
              <a:rPr lang="en-US" baseline="0" dirty="0" smtClean="0"/>
              <a:t> to solve the inverse problem.</a:t>
            </a:r>
          </a:p>
          <a:p>
            <a:r>
              <a:rPr lang="en-US" baseline="0" dirty="0" smtClean="0"/>
              <a:t>The trick is computing the gradient in travel time,</a:t>
            </a:r>
          </a:p>
          <a:p>
            <a:r>
              <a:rPr lang="en-US" baseline="0" dirty="0" smtClean="0"/>
              <a:t>that is,</a:t>
            </a:r>
          </a:p>
          <a:p>
            <a:r>
              <a:rPr lang="en-US" baseline="0" dirty="0" smtClean="0"/>
              <a:t>the change in travel time given a small change in earthquake location.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Fortunately, it</a:t>
            </a:r>
            <a:r>
              <a:rPr lang="en-US" sz="1200" baseline="0" dirty="0" smtClean="0">
                <a:latin typeface="Times New Roman" pitchFamily="18" charset="0"/>
                <a:cs typeface="Times New Roman" pitchFamily="18" charset="0"/>
              </a:rPr>
              <a:t> gradient is easy to calculate.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If the source is moved parallel to the ray, then the travel time changes by an amount Delta-x over velocity.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If the source is moved perpendicular to the ray, then the travel time does not change at all to first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Thus the gradient is the ray tangent s divided by the velocity at the source,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with a minus sign thrown in if the tangent is defines a positive when pointing away from the source.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12.18. (A) Moving the source a distance </a:t>
            </a:r>
            <a:r>
              <a:rPr lang="el-GR" sz="1200" dirty="0" smtClean="0">
                <a:latin typeface="Cambria Math"/>
                <a:ea typeface="Cambria Math"/>
                <a:cs typeface="Times New Roman" pitchFamily="18" charset="0"/>
              </a:rPr>
              <a:t>Δ</a:t>
            </a:r>
            <a:r>
              <a:rPr lang="en-US" sz="1200" b="1" dirty="0" smtClean="0">
                <a:latin typeface="Times New Roman" pitchFamily="18" charset="0"/>
                <a:cs typeface="Times New Roman" pitchFamily="18" charset="0"/>
              </a:rPr>
              <a:t>x</a:t>
            </a:r>
            <a:r>
              <a:rPr lang="en-US" sz="1200" dirty="0" smtClean="0">
                <a:latin typeface="Times New Roman" pitchFamily="18" charset="0"/>
                <a:cs typeface="Times New Roman" pitchFamily="18" charset="0"/>
              </a:rPr>
              <a:t> from </a:t>
            </a:r>
            <a:r>
              <a:rPr lang="en-US" sz="1200" b="1" dirty="0" smtClean="0">
                <a:latin typeface="Cambria Math" pitchFamily="18" charset="0"/>
                <a:ea typeface="Cambria Math" pitchFamily="18" charset="0"/>
                <a:cs typeface="Times New Roman" pitchFamily="18" charset="0"/>
              </a:rPr>
              <a:t>x</a:t>
            </a:r>
            <a:r>
              <a:rPr lang="en-US" sz="1200" i="1" baseline="30000" dirty="0" smtClean="0">
                <a:latin typeface="Cambria Math" pitchFamily="18" charset="0"/>
                <a:ea typeface="Cambria Math" pitchFamily="18" charset="0"/>
                <a:cs typeface="Times New Roman" pitchFamily="18" charset="0"/>
              </a:rPr>
              <a:t>(0)</a:t>
            </a:r>
            <a:r>
              <a:rPr lang="en-US" sz="1200" baseline="300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to </a:t>
            </a:r>
            <a:r>
              <a:rPr lang="en-US" sz="1200" b="1" dirty="0" smtClean="0">
                <a:latin typeface="Cambria Math" pitchFamily="18" charset="0"/>
                <a:ea typeface="Cambria Math" pitchFamily="18" charset="0"/>
                <a:cs typeface="Times New Roman" pitchFamily="18" charset="0"/>
              </a:rPr>
              <a:t>x</a:t>
            </a:r>
            <a:r>
              <a:rPr lang="en-US" sz="1200" i="1" baseline="30000" dirty="0" smtClean="0">
                <a:latin typeface="Cambria Math" pitchFamily="18" charset="0"/>
                <a:ea typeface="Cambria Math" pitchFamily="18" charset="0"/>
                <a:cs typeface="Times New Roman" pitchFamily="18" charset="0"/>
              </a:rPr>
              <a:t>(1) </a:t>
            </a:r>
            <a:r>
              <a:rPr lang="en-US" sz="1200" dirty="0" smtClean="0">
                <a:latin typeface="Times New Roman" pitchFamily="18" charset="0"/>
                <a:cs typeface="Times New Roman" pitchFamily="18" charset="0"/>
              </a:rPr>
              <a:t>parallel to the ray path leads to a large change in travel time. (B) Moving the source perpendicular to the ray path leads to no (first-order) change in travel time.  The partial derivative of travel time with respect to distance can therefore be determined with minimal extra effort.</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linearized</a:t>
            </a:r>
            <a:r>
              <a:rPr lang="en-US" baseline="0" dirty="0" smtClean="0"/>
              <a:t> equation is then pretty simple.</a:t>
            </a:r>
          </a:p>
          <a:p>
            <a:r>
              <a:rPr lang="en-US" baseline="0" dirty="0" smtClean="0"/>
              <a:t>The only hard piece of information to obtain is the ray tangent, s.</a:t>
            </a:r>
          </a:p>
          <a:p>
            <a:r>
              <a:rPr lang="en-US" baseline="0" dirty="0" smtClean="0"/>
              <a:t>You need to solve the ray equation to get it.</a:t>
            </a:r>
          </a:p>
          <a:p>
            <a:r>
              <a:rPr lang="en-US" baseline="0" dirty="0" smtClean="0"/>
              <a:t>Note that matrix contains a columns of ones that multiply origin time.</a:t>
            </a:r>
          </a:p>
          <a:p>
            <a:r>
              <a:rPr lang="en-US" baseline="0" dirty="0" smtClean="0"/>
              <a:t>Shifting the origin time shifts the arrival time of everything in a 1:1 ratio.</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But</a:t>
            </a:r>
            <a:r>
              <a:rPr lang="en-US" sz="1200" baseline="0" dirty="0" smtClean="0">
                <a:latin typeface="Times New Roman" pitchFamily="18" charset="0"/>
                <a:cs typeface="Times New Roman" pitchFamily="18" charset="0"/>
              </a:rPr>
              <a:t> there’s a problem – sometimes.</a:t>
            </a:r>
          </a:p>
          <a:p>
            <a:r>
              <a:rPr lang="en-US" sz="1200" baseline="0" dirty="0" smtClean="0">
                <a:latin typeface="Times New Roman" pitchFamily="18" charset="0"/>
                <a:cs typeface="Times New Roman" pitchFamily="18" charset="0"/>
              </a:rPr>
              <a:t>In cases where the earthquake is far from all the stations,</a:t>
            </a:r>
          </a:p>
          <a:p>
            <a:r>
              <a:rPr lang="en-US" sz="1200" baseline="0" dirty="0" smtClean="0">
                <a:latin typeface="Times New Roman" pitchFamily="18" charset="0"/>
                <a:cs typeface="Times New Roman" pitchFamily="18" charset="0"/>
              </a:rPr>
              <a:t>all the rays tend to leave the source at nearly the same angle.</a:t>
            </a:r>
          </a:p>
          <a:p>
            <a:r>
              <a:rPr lang="en-US" sz="1200" baseline="0" dirty="0" smtClean="0">
                <a:latin typeface="Times New Roman" pitchFamily="18" charset="0"/>
                <a:cs typeface="Times New Roman" pitchFamily="18" charset="0"/>
              </a:rPr>
              <a:t>That means that they all have the same tangent.</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 12.20. (A) In layered media, rays follow “refracted” paths, such that the rays to all receivers (triangles) leave the source (circle) at the same angle. The position and </a:t>
            </a:r>
            <a:r>
              <a:rPr lang="en-US" sz="1200" dirty="0" err="1" smtClean="0">
                <a:latin typeface="Times New Roman" pitchFamily="18" charset="0"/>
                <a:cs typeface="Times New Roman" pitchFamily="18" charset="0"/>
              </a:rPr>
              <a:t>traveltime</a:t>
            </a:r>
            <a:r>
              <a:rPr lang="en-US" sz="1200" dirty="0" smtClean="0">
                <a:latin typeface="Times New Roman" pitchFamily="18" charset="0"/>
                <a:cs typeface="Times New Roman" pitchFamily="18" charset="0"/>
              </a:rPr>
              <a:t> of the source on the dashed line therefore trade off. (B) This phenomenon also occurs in non-layered media if the source is far from the receivers.</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Mathematically,</a:t>
            </a:r>
            <a:r>
              <a:rPr lang="en-US" baseline="0" dirty="0" smtClean="0"/>
              <a:t> that means that two columns of the data kernel will be proportional to one another.</a:t>
            </a:r>
          </a:p>
          <a:p>
            <a:r>
              <a:rPr lang="en-US" baseline="0" dirty="0" smtClean="0"/>
              <a:t>That’s very bad.  It means that depth and origin time will trade off in the solution.</a:t>
            </a:r>
          </a:p>
          <a:p>
            <a:r>
              <a:rPr lang="en-US" baseline="0" dirty="0" smtClean="0"/>
              <a:t>This will only happen in the special case when both conditions occur:</a:t>
            </a:r>
          </a:p>
          <a:p>
            <a:r>
              <a:rPr lang="en-US" baseline="0" dirty="0" smtClean="0"/>
              <a:t>there’s only P wave data</a:t>
            </a:r>
          </a:p>
          <a:p>
            <a:r>
              <a:rPr lang="en-US" baseline="0" dirty="0" smtClean="0"/>
              <a:t>and</a:t>
            </a:r>
          </a:p>
          <a:p>
            <a:r>
              <a:rPr lang="en-US" baseline="0" dirty="0" smtClean="0"/>
              <a:t>all the stations are far from the earthquake</a:t>
            </a:r>
          </a:p>
          <a:p>
            <a:r>
              <a:rPr lang="en-US" baseline="0" dirty="0" smtClean="0"/>
              <a:t>but actually</a:t>
            </a:r>
          </a:p>
          <a:p>
            <a:r>
              <a:rPr lang="en-US" baseline="0" dirty="0" smtClean="0"/>
              <a:t>it a fairly common occurrence</a:t>
            </a:r>
          </a:p>
          <a:p>
            <a:r>
              <a:rPr lang="en-US" baseline="0" dirty="0" smtClean="0"/>
              <a:t>that need to be detected</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An</a:t>
            </a:r>
            <a:r>
              <a:rPr lang="en-US" sz="1200" baseline="0" dirty="0" smtClean="0">
                <a:latin typeface="Times New Roman" pitchFamily="18" charset="0"/>
                <a:cs typeface="Times New Roman" pitchFamily="18" charset="0"/>
              </a:rPr>
              <a:t> early shallow source will have exactly the same</a:t>
            </a:r>
          </a:p>
          <a:p>
            <a:r>
              <a:rPr lang="en-US" sz="1200" baseline="0" dirty="0" smtClean="0">
                <a:latin typeface="Times New Roman" pitchFamily="18" charset="0"/>
                <a:cs typeface="Times New Roman" pitchFamily="18" charset="0"/>
              </a:rPr>
              <a:t>pattern of arrival times as a late deep source.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 12.20. (A) In layered media, rays follow “refracted” paths, such that the rays to all receivers (triangles) leave the source (circle) at the same angle. The position and </a:t>
            </a:r>
            <a:r>
              <a:rPr lang="en-US" sz="1200" dirty="0" err="1" smtClean="0">
                <a:latin typeface="Times New Roman" pitchFamily="18" charset="0"/>
                <a:cs typeface="Times New Roman" pitchFamily="18" charset="0"/>
              </a:rPr>
              <a:t>traveltime</a:t>
            </a:r>
            <a:r>
              <a:rPr lang="en-US" sz="1200" dirty="0" smtClean="0">
                <a:latin typeface="Times New Roman" pitchFamily="18" charset="0"/>
                <a:cs typeface="Times New Roman" pitchFamily="18" charset="0"/>
              </a:rPr>
              <a:t> of the source on the dashed line therefore trade off. (B) This phenomenon also occurs in non-layered media if the source is far from the receivers.</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easiest way to solve this problem is by least squares,</a:t>
            </a:r>
          </a:p>
          <a:p>
            <a:r>
              <a:rPr lang="en-US" baseline="0" dirty="0" smtClean="0"/>
              <a:t>with a little damping thrown in to that</a:t>
            </a:r>
          </a:p>
          <a:p>
            <a:r>
              <a:rPr lang="en-US" baseline="0" dirty="0" smtClean="0"/>
              <a:t>in the </a:t>
            </a:r>
            <a:r>
              <a:rPr lang="en-US" baseline="0" dirty="0" err="1" smtClean="0"/>
              <a:t>nonunique</a:t>
            </a:r>
            <a:r>
              <a:rPr lang="en-US" baseline="0" dirty="0" smtClean="0"/>
              <a:t> case described previously</a:t>
            </a:r>
          </a:p>
          <a:p>
            <a:r>
              <a:rPr lang="en-US" baseline="0" dirty="0" smtClean="0"/>
              <a:t>at least you will get some solution.</a:t>
            </a:r>
          </a:p>
          <a:p>
            <a:endParaRPr lang="en-US" baseline="0" dirty="0" smtClean="0"/>
          </a:p>
          <a:p>
            <a:r>
              <a:rPr lang="en-US" baseline="0" dirty="0" smtClean="0"/>
              <a:t>However, if you want to detect the </a:t>
            </a:r>
            <a:r>
              <a:rPr lang="en-US" baseline="0" dirty="0" err="1" smtClean="0"/>
              <a:t>nonunique</a:t>
            </a:r>
            <a:r>
              <a:rPr lang="en-US" baseline="0" dirty="0" smtClean="0"/>
              <a:t> case,</a:t>
            </a:r>
          </a:p>
          <a:p>
            <a:r>
              <a:rPr lang="en-US" baseline="0" dirty="0" smtClean="0"/>
              <a:t>then you must use SVD</a:t>
            </a:r>
          </a:p>
          <a:p>
            <a:r>
              <a:rPr lang="en-US" baseline="0" dirty="0" smtClean="0"/>
              <a:t>and check whether any singular values are zero.</a:t>
            </a:r>
          </a:p>
          <a:p>
            <a:endParaRPr lang="en-US" baseline="0" dirty="0" smtClean="0"/>
          </a:p>
          <a:p>
            <a:r>
              <a:rPr lang="en-US" baseline="0" dirty="0" smtClean="0"/>
              <a:t>Or test case has only earthquakes beneath the receiver array,</a:t>
            </a:r>
          </a:p>
          <a:p>
            <a:r>
              <a:rPr lang="en-US" baseline="0" dirty="0" smtClean="0"/>
              <a:t>so we use the easy method,</a:t>
            </a:r>
          </a:p>
          <a:p>
            <a:r>
              <a:rPr lang="en-US" baseline="0" dirty="0" smtClean="0"/>
              <a:t>damped least squares.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stations are on a regular grid on the surface of the earth.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true earthquake locations are in 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estimated locations are in green.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We’ve done a good job locating the earthquake.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12.19. Earthquake location example.  Arrival times of P and S waves from earthquakes (red circles) are recorded on an array of </a:t>
            </a:r>
            <a:r>
              <a:rPr lang="en-US" sz="1200" i="1" dirty="0" smtClean="0">
                <a:latin typeface="Cambria Math" pitchFamily="18" charset="0"/>
                <a:ea typeface="Cambria Math" pitchFamily="18" charset="0"/>
                <a:cs typeface="Times New Roman" pitchFamily="18" charset="0"/>
              </a:rPr>
              <a:t>81</a:t>
            </a:r>
            <a:r>
              <a:rPr lang="en-US" sz="1200" dirty="0" smtClean="0">
                <a:latin typeface="Times New Roman" pitchFamily="18" charset="0"/>
                <a:cs typeface="Times New Roman" pitchFamily="18" charset="0"/>
              </a:rPr>
              <a:t> stations (black crosses).  The observed </a:t>
            </a:r>
            <a:r>
              <a:rPr lang="en-US" sz="1200" dirty="0" err="1" smtClean="0">
                <a:latin typeface="Times New Roman" pitchFamily="18" charset="0"/>
                <a:cs typeface="Times New Roman" pitchFamily="18" charset="0"/>
              </a:rPr>
              <a:t>traveltimes</a:t>
            </a:r>
            <a:r>
              <a:rPr lang="en-US" sz="1200" dirty="0" smtClean="0">
                <a:latin typeface="Times New Roman" pitchFamily="18" charset="0"/>
                <a:cs typeface="Times New Roman" pitchFamily="18" charset="0"/>
              </a:rPr>
              <a:t> included random noise with variance, </a:t>
            </a:r>
            <a:r>
              <a:rPr lang="el-GR" sz="1200" i="1" dirty="0" smtClean="0">
                <a:latin typeface="Cambria Math" pitchFamily="18" charset="0"/>
                <a:ea typeface="Cambria Math" pitchFamily="18" charset="0"/>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=(0.1)</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s. The estimated locations (green crosses) are computed using Geiger’s method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gda12_13.</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Suppose</a:t>
            </a:r>
            <a:r>
              <a:rPr lang="en-US" sz="1200" baseline="0" dirty="0" smtClean="0">
                <a:latin typeface="Times New Roman" pitchFamily="18" charset="0"/>
                <a:cs typeface="Times New Roman" pitchFamily="18" charset="0"/>
              </a:rPr>
              <a:t> that we start with a hot slab, as depicted in the lower 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For simplicity, we’ll assume that it is the same material as its surroundings,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so that the only thing that distinguishes it from those surroundings is its heat.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As time progresses, the heat spreads out in the direction normal to the slab,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we call the x </a:t>
            </a:r>
            <a:r>
              <a:rPr lang="en-US" sz="1200" baseline="0" dirty="0" err="1" smtClean="0">
                <a:latin typeface="Times New Roman" pitchFamily="18" charset="0"/>
                <a:cs typeface="Times New Roman" pitchFamily="18" charset="0"/>
              </a:rPr>
              <a:t>diection</a:t>
            </a:r>
            <a:r>
              <a:rPr lang="en-US" sz="1200" baseline="0" dirty="0" smtClean="0">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formula for the temperature, obtained by solving the relevant partial differential equation,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is shown at top.  It involves the error function, </a:t>
            </a:r>
            <a:r>
              <a:rPr lang="en-US" sz="1200" baseline="0" dirty="0" err="1" smtClean="0">
                <a:latin typeface="Times New Roman" pitchFamily="18" charset="0"/>
                <a:cs typeface="Times New Roman" pitchFamily="18" charset="0"/>
              </a:rPr>
              <a:t>erf</a:t>
            </a:r>
            <a:r>
              <a:rPr lang="en-US" sz="1200" baseline="0" dirty="0" smtClean="0">
                <a:latin typeface="Times New Roman" pitchFamily="18" charset="0"/>
                <a:cs typeface="Times New Roman" pitchFamily="18" charset="0"/>
              </a:rPr>
              <a:t>(), that has the functional form shown at right.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the formula for temperature contains a factor of the square root of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That’s a typical behavior for diffusive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We’ll abbreviate the complicated spatial-temporal behavior with the function g, when depends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on time t, the position x of the observer, and the position xi of the center of the slab.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 has an overall scaling factor, To, the initial temperature of the slab.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There’s a lot of change at first, but then the cooling process slows down.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Figure 12.8.  (A) Single hot slab of thickness, </a:t>
            </a:r>
            <a:r>
              <a:rPr lang="en-US" sz="1200" i="1" dirty="0"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located at position, </a:t>
            </a:r>
            <a:r>
              <a:rPr lang="en-US" sz="1200" i="1" dirty="0" smtClean="0">
                <a:latin typeface="Cambria Math" pitchFamily="18" charset="0"/>
                <a:ea typeface="Cambria Math" pitchFamily="18" charset="0"/>
                <a:cs typeface="Times New Roman" pitchFamily="18" charset="0"/>
              </a:rPr>
              <a:t>x=</a:t>
            </a:r>
            <a:r>
              <a:rPr lang="el-GR" sz="1200" i="1" dirty="0" smtClean="0">
                <a:latin typeface="Cambria Math" pitchFamily="18" charset="0"/>
                <a:ea typeface="Cambria Math" pitchFamily="18" charset="0"/>
                <a:cs typeface="Times New Roman" pitchFamily="18" charset="0"/>
              </a:rPr>
              <a:t>ξ</a:t>
            </a:r>
            <a:r>
              <a:rPr lang="en-US" sz="1200" dirty="0" smtClean="0">
                <a:latin typeface="Times New Roman" pitchFamily="18" charset="0"/>
                <a:cs typeface="Times New Roman" pitchFamily="18" charset="0"/>
              </a:rPr>
              <a:t>. (B) Temporal evolution of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adjacent slabs.  The initial temperature distribution of the slabs,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is taken to be the model parameter vector,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It is nonzero only for slabs near </a:t>
            </a:r>
            <a:r>
              <a:rPr lang="en-US" sz="1200" i="1" dirty="0" smtClean="0">
                <a:latin typeface="Cambria Math" pitchFamily="18" charset="0"/>
                <a:ea typeface="Cambria Math" pitchFamily="18" charset="0"/>
                <a:cs typeface="Times New Roman" pitchFamily="18" charset="0"/>
              </a:rPr>
              <a:t>|x|</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20</a:t>
            </a:r>
            <a:r>
              <a:rPr lang="en-US" sz="1200" dirty="0" smtClean="0">
                <a:latin typeface="Times New Roman" pitchFamily="18" charset="0"/>
                <a:cs typeface="Times New Roman" pitchFamily="18" charset="0"/>
              </a:rPr>
              <a:t>.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at subsequent times,</a:t>
            </a:r>
            <a:r>
              <a:rPr lang="en-US" sz="1200" i="1" dirty="0" smtClean="0">
                <a:latin typeface="Cambria Math" pitchFamily="18" charset="0"/>
                <a:ea typeface="Cambria Math" pitchFamily="18" charset="0"/>
                <a:cs typeface="Times New Roman" pitchFamily="18" charset="0"/>
              </a:rPr>
              <a:t> t</a:t>
            </a:r>
            <a:r>
              <a:rPr lang="en-US" sz="1200" dirty="0" smtClean="0">
                <a:latin typeface="Times New Roman" pitchFamily="18" charset="0"/>
                <a:cs typeface="Times New Roman" pitchFamily="18" charset="0"/>
              </a:rPr>
              <a:t>,  can be computed from the initial temperature distribution, since the data kernel can be calculated from the physics of heat transport. Note that the band of hot temperatures widens with increasing time, and that fine scale temperature fluctuation are preferentially attenuated.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Lastly, we consider a non-linear</a:t>
            </a:r>
            <a:r>
              <a:rPr lang="en-US" baseline="0" dirty="0" smtClean="0"/>
              <a:t> curve fitting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a:t>
            </a:r>
            <a:r>
              <a:rPr lang="en-US" sz="1200" baseline="0" dirty="0" smtClean="0">
                <a:latin typeface="Times New Roman" pitchFamily="18" charset="0"/>
                <a:cs typeface="Times New Roman" pitchFamily="18" charset="0"/>
              </a:rPr>
              <a:t> fairly common task in chemistry is to fit curves to spectra like the one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goal is to determine (at least) the position of each peak,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is diagnostic of the material emitting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and its 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is diagnostic of the amount of the material.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Probably the peak width needs to be </a:t>
            </a:r>
            <a:r>
              <a:rPr lang="en-US" sz="1200" baseline="0" dirty="0" err="1" smtClean="0">
                <a:latin typeface="Times New Roman" pitchFamily="18" charset="0"/>
                <a:cs typeface="Times New Roman" pitchFamily="18" charset="0"/>
              </a:rPr>
              <a:t>deterrmined</a:t>
            </a:r>
            <a:r>
              <a:rPr lang="en-US" sz="1200" baseline="0" dirty="0" smtClean="0">
                <a:latin typeface="Times New Roman" pitchFamily="18" charset="0"/>
                <a:cs typeface="Times New Roman" pitchFamily="18" charset="0"/>
              </a:rPr>
              <a:t>, too.</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.12.16. Example of a fitting the sum of </a:t>
            </a:r>
            <a:r>
              <a:rPr lang="en-US" sz="1200" i="1" dirty="0" smtClean="0">
                <a:latin typeface="Cambria Math" pitchFamily="18" charset="0"/>
                <a:ea typeface="Cambria Math" pitchFamily="18" charset="0"/>
                <a:cs typeface="Times New Roman" pitchFamily="18" charset="0"/>
              </a:rPr>
              <a:t>10</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(blue) or Normal (green) curves to Mossbauer spectroscopic data (red). The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curves are better able to fit the shape of the curve, with the ratio of estimated variances being about </a:t>
            </a:r>
            <a:r>
              <a:rPr lang="en-US" sz="1200" i="1" dirty="0" smtClean="0">
                <a:latin typeface="Times New Roman" pitchFamily="18" charset="0"/>
                <a:cs typeface="Times New Roman" pitchFamily="18" charset="0"/>
              </a:rPr>
              <a:t>4</a:t>
            </a:r>
            <a:r>
              <a:rPr lang="en-US" sz="1200" dirty="0" smtClean="0">
                <a:latin typeface="Times New Roman" pitchFamily="18" charset="0"/>
                <a:cs typeface="Times New Roman" pitchFamily="18" charset="0"/>
              </a:rPr>
              <a:t>. An F-test indicates that null hypothesis that any difference between the two fits can be ascribed to random variation can be rejected to better than 99.99%. Data courtesy of NASA and the University of Mainz.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gda12_12.</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a:t>
            </a:r>
            <a:r>
              <a:rPr lang="en-US" baseline="0" dirty="0" smtClean="0"/>
              <a:t> spectra have peaks that are either Gaussian or </a:t>
            </a:r>
            <a:r>
              <a:rPr lang="en-US" baseline="0" dirty="0" err="1" smtClean="0"/>
              <a:t>Lorentzian</a:t>
            </a:r>
            <a:r>
              <a:rPr lang="en-US" baseline="0" dirty="0" smtClean="0"/>
              <a:t> in shape.</a:t>
            </a:r>
          </a:p>
          <a:p>
            <a:r>
              <a:rPr lang="en-US" baseline="0" dirty="0" smtClean="0"/>
              <a:t>Here’s the formula for both.</a:t>
            </a:r>
          </a:p>
          <a:p>
            <a:r>
              <a:rPr lang="en-US" baseline="0" dirty="0" smtClean="0"/>
              <a:t>Ai is area,</a:t>
            </a:r>
          </a:p>
          <a:p>
            <a:r>
              <a:rPr lang="en-US" baseline="0" dirty="0" smtClean="0"/>
              <a:t>f </a:t>
            </a:r>
            <a:r>
              <a:rPr lang="en-US" baseline="0" dirty="0" err="1" smtClean="0"/>
              <a:t>i</a:t>
            </a:r>
            <a:r>
              <a:rPr lang="en-US" baseline="0" dirty="0" smtClean="0"/>
              <a:t> is position, and</a:t>
            </a:r>
          </a:p>
          <a:p>
            <a:r>
              <a:rPr lang="en-US" baseline="0" dirty="0" err="1" smtClean="0"/>
              <a:t>ci</a:t>
            </a:r>
            <a:r>
              <a:rPr lang="en-US" baseline="0" dirty="0" smtClean="0"/>
              <a:t> is width.</a:t>
            </a:r>
          </a:p>
          <a:p>
            <a:r>
              <a:rPr lang="en-US" baseline="0" dirty="0" smtClean="0"/>
              <a:t>We assume that there are q peaks, and that they just superimpose linearly.</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try both fits and use an F-test to test whether one is</a:t>
            </a:r>
            <a:r>
              <a:rPr lang="en-US" baseline="0" dirty="0" smtClean="0"/>
              <a:t> better than the other.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problem is non-linear and explicit.</a:t>
            </a:r>
          </a:p>
          <a:p>
            <a:r>
              <a:rPr lang="en-US" dirty="0" smtClean="0"/>
              <a:t>The</a:t>
            </a:r>
            <a:r>
              <a:rPr lang="en-US" baseline="0" dirty="0" smtClean="0"/>
              <a:t> are a total of 3q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a:t>
            </a:r>
            <a:r>
              <a:rPr lang="en-US" baseline="0" dirty="0" smtClean="0"/>
              <a:t> use </a:t>
            </a:r>
            <a:r>
              <a:rPr lang="en-US" baseline="0" dirty="0" err="1" smtClean="0"/>
              <a:t>Newtion’s</a:t>
            </a:r>
            <a:r>
              <a:rPr lang="en-US" baseline="0" dirty="0" smtClean="0"/>
              <a:t> Method, so we need the gradient.</a:t>
            </a:r>
          </a:p>
          <a:p>
            <a:r>
              <a:rPr lang="en-US" baseline="0" dirty="0" smtClean="0"/>
              <a:t>We know the formulas for the peaks analytically,</a:t>
            </a:r>
          </a:p>
          <a:p>
            <a:r>
              <a:rPr lang="en-US" baseline="0" dirty="0" smtClean="0"/>
              <a:t>so with a bit of application of the chain rule,</a:t>
            </a:r>
          </a:p>
          <a:p>
            <a:r>
              <a:rPr lang="en-US" baseline="0" dirty="0" smtClean="0"/>
              <a:t>we can analytically compute the gradient, too.</a:t>
            </a:r>
          </a:p>
          <a:p>
            <a:r>
              <a:rPr lang="en-US" baseline="0" dirty="0" smtClean="0"/>
              <a:t>Here’s the result for the Gaussian.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here’s the result for the </a:t>
            </a:r>
            <a:r>
              <a:rPr lang="en-US" baseline="0" dirty="0" err="1" smtClean="0"/>
              <a:t>Lorentzian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important issues is how to determine the total number of peaks</a:t>
            </a:r>
          </a:p>
          <a:p>
            <a:r>
              <a:rPr lang="en-US" dirty="0" smtClean="0"/>
              <a:t>and</a:t>
            </a:r>
            <a:r>
              <a:rPr lang="en-US" baseline="0" dirty="0" smtClean="0"/>
              <a:t> how to determine the trial values used in the first iteration of Newton’s method.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solution is to</a:t>
            </a:r>
            <a:r>
              <a:rPr lang="en-US" baseline="0" dirty="0" smtClean="0"/>
              <a:t> have the operator click on the peaks.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key </a:t>
            </a:r>
            <a:r>
              <a:rPr lang="en-US" baseline="0" dirty="0" err="1" smtClean="0"/>
              <a:t>MatLab</a:t>
            </a:r>
            <a:r>
              <a:rPr lang="en-US" baseline="0" dirty="0" smtClean="0"/>
              <a:t> function is </a:t>
            </a:r>
            <a:r>
              <a:rPr lang="en-US" baseline="0" dirty="0" err="1" smtClean="0"/>
              <a:t>ginput</a:t>
            </a:r>
            <a:r>
              <a:rPr lang="en-US" baseline="0" dirty="0" smtClean="0"/>
              <a:t>(),</a:t>
            </a:r>
          </a:p>
          <a:p>
            <a:r>
              <a:rPr lang="en-US" baseline="0" dirty="0" smtClean="0"/>
              <a:t>which activates the cursor</a:t>
            </a:r>
          </a:p>
          <a:p>
            <a:r>
              <a:rPr lang="en-US" baseline="0" dirty="0" smtClean="0"/>
              <a:t>and waits for a mouse click.</a:t>
            </a:r>
          </a:p>
          <a:p>
            <a:r>
              <a:rPr lang="en-US" baseline="0" dirty="0" smtClean="0"/>
              <a:t>We loop over peaks,</a:t>
            </a:r>
          </a:p>
          <a:p>
            <a:r>
              <a:rPr lang="en-US" baseline="0" dirty="0" smtClean="0"/>
              <a:t>terminating the loop when the operator clicks to the right of the graph</a:t>
            </a:r>
          </a:p>
          <a:p>
            <a:r>
              <a:rPr lang="en-US" baseline="0" dirty="0" smtClean="0"/>
              <a:t>to signal that she or he is done.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imagine that we have many slabs, placed adjacent to one another, face to face.</a:t>
            </a:r>
          </a:p>
          <a:p>
            <a:r>
              <a:rPr lang="en-US" baseline="0" dirty="0" smtClean="0"/>
              <a:t>Heat flow is a liner process, so we can simply superimpose (add together) the formulas for each slab.</a:t>
            </a:r>
          </a:p>
          <a:p>
            <a:r>
              <a:rPr lang="en-US" baseline="0" dirty="0" smtClean="0"/>
              <a:t>Note that we’ve renamed the initial temperature of the slab from To </a:t>
            </a:r>
            <a:r>
              <a:rPr lang="en-US" baseline="0" dirty="0" err="1" smtClean="0"/>
              <a:t>to</a:t>
            </a:r>
            <a:r>
              <a:rPr lang="en-US" baseline="0" dirty="0" smtClean="0"/>
              <a:t> mi.</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Here’s the</a:t>
            </a:r>
            <a:r>
              <a:rPr lang="en-US" sz="1200" baseline="0" dirty="0" smtClean="0">
                <a:latin typeface="Times New Roman" pitchFamily="18" charset="0"/>
                <a:cs typeface="Times New Roman" pitchFamily="18" charset="0"/>
              </a:rPr>
              <a:t>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a:t>
            </a:r>
            <a:r>
              <a:rPr lang="en-US" sz="1200" baseline="0" dirty="0" err="1" smtClean="0">
                <a:latin typeface="Times New Roman" pitchFamily="18" charset="0"/>
                <a:cs typeface="Times New Roman" pitchFamily="18" charset="0"/>
              </a:rPr>
              <a:t>Lorentzian</a:t>
            </a:r>
            <a:r>
              <a:rPr lang="en-US" sz="1200" baseline="0" dirty="0" smtClean="0">
                <a:latin typeface="Times New Roman" pitchFamily="18" charset="0"/>
                <a:cs typeface="Times New Roman" pitchFamily="18" charset="0"/>
              </a:rPr>
              <a:t> (blue) seems to fit much better than the Gaussian (green).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.12.16. Example of a fitting the sum of </a:t>
            </a:r>
            <a:r>
              <a:rPr lang="en-US" sz="1200" i="1" dirty="0" smtClean="0">
                <a:latin typeface="Cambria Math" pitchFamily="18" charset="0"/>
                <a:ea typeface="Cambria Math" pitchFamily="18" charset="0"/>
                <a:cs typeface="Times New Roman" pitchFamily="18" charset="0"/>
              </a:rPr>
              <a:t>10</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(blue) or Normal (green) curves to Mossbauer spectroscopic data (red). The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curves are better able to fit the shape of the curve, with the ratio of estimated variances being about </a:t>
            </a:r>
            <a:r>
              <a:rPr lang="en-US" sz="1200" i="1" dirty="0" smtClean="0">
                <a:latin typeface="Times New Roman" pitchFamily="18" charset="0"/>
                <a:cs typeface="Times New Roman" pitchFamily="18" charset="0"/>
              </a:rPr>
              <a:t>4</a:t>
            </a:r>
            <a:r>
              <a:rPr lang="en-US" sz="1200" dirty="0" smtClean="0">
                <a:latin typeface="Times New Roman" pitchFamily="18" charset="0"/>
                <a:cs typeface="Times New Roman" pitchFamily="18" charset="0"/>
              </a:rPr>
              <a:t>. An F-test indicates that null hypothesis that any difference between the two fits can be ascribed to random variation can be rejected to better than 99.99%. Data courtesy of NASA and the University of Mainz.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gda12_12.</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bourn</a:t>
            </a:r>
            <a:r>
              <a:rPr lang="en-US" baseline="0" dirty="0" smtClean="0"/>
              <a:t> out by the F test.</a:t>
            </a:r>
          </a:p>
          <a:p>
            <a:r>
              <a:rPr lang="en-US" baseline="0" dirty="0" smtClean="0"/>
              <a:t>A F of 4.23 occurs by random change less than 0.0001% of the time</a:t>
            </a:r>
          </a:p>
          <a:p>
            <a:r>
              <a:rPr lang="en-US" baseline="0" dirty="0" smtClean="0"/>
              <a:t>when the two data sets fit equally well</a:t>
            </a:r>
          </a:p>
          <a:p>
            <a:r>
              <a:rPr lang="en-US" baseline="0" dirty="0" smtClean="0"/>
              <a:t>and the difference is due to random fluctuation alone.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temperature</a:t>
            </a:r>
            <a:r>
              <a:rPr lang="en-US" baseline="0" dirty="0" smtClean="0"/>
              <a:t> at any position x-sub-</a:t>
            </a:r>
            <a:r>
              <a:rPr lang="en-US" baseline="0" dirty="0" err="1" smtClean="0"/>
              <a:t>i</a:t>
            </a:r>
            <a:r>
              <a:rPr lang="en-US" baseline="0" dirty="0" smtClean="0"/>
              <a:t> and time t is a linear function of the initial temperature m-sub-j.</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inverse</a:t>
            </a:r>
            <a:r>
              <a:rPr lang="en-US" baseline="0" dirty="0" smtClean="0"/>
              <a:t> problem that we will examine is how well we can recover the initial temperatures of the</a:t>
            </a:r>
          </a:p>
          <a:p>
            <a:r>
              <a:rPr lang="en-US" baseline="0" dirty="0" smtClean="0"/>
              <a:t>slab, given measurements at all spatial positions x-sub-</a:t>
            </a:r>
            <a:r>
              <a:rPr lang="en-US" baseline="0" dirty="0" err="1" smtClean="0"/>
              <a:t>i</a:t>
            </a:r>
            <a:r>
              <a:rPr lang="en-US" baseline="0" dirty="0" smtClean="0"/>
              <a:t> at just one time t in the past.</a:t>
            </a:r>
          </a:p>
          <a:p>
            <a:r>
              <a:rPr lang="en-US" baseline="0" dirty="0" smtClean="0"/>
              <a:t>The problem is already in standard form,</a:t>
            </a:r>
          </a:p>
          <a:p>
            <a:r>
              <a:rPr lang="en-US" baseline="0" dirty="0" smtClean="0"/>
              <a:t>with the function g evaluated at observer position x-sub-</a:t>
            </a:r>
            <a:r>
              <a:rPr lang="en-US" baseline="0" dirty="0" err="1" smtClean="0"/>
              <a:t>i</a:t>
            </a:r>
            <a:r>
              <a:rPr lang="en-US" baseline="0" dirty="0" smtClean="0"/>
              <a:t> and slab position xi-sub-j</a:t>
            </a:r>
          </a:p>
          <a:p>
            <a:r>
              <a:rPr lang="en-US" baseline="0" dirty="0" smtClean="0"/>
              <a:t>being the elements of the matrix G</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Here’s a</a:t>
            </a:r>
            <a:r>
              <a:rPr lang="en-US" sz="1200" baseline="0" dirty="0" smtClean="0">
                <a:latin typeface="Times New Roman" pitchFamily="18" charset="0"/>
                <a:cs typeface="Times New Roman" pitchFamily="18" charset="0"/>
              </a:rPr>
              <a:t> plot of the forward problem,</a:t>
            </a:r>
          </a:p>
          <a:p>
            <a:r>
              <a:rPr lang="en-US" sz="1200" baseline="0" dirty="0" smtClean="0">
                <a:latin typeface="Times New Roman" pitchFamily="18" charset="0"/>
                <a:cs typeface="Times New Roman" pitchFamily="18" charset="0"/>
              </a:rPr>
              <a:t>with a set of M=100 slabs from -100 to 100.</a:t>
            </a:r>
          </a:p>
          <a:p>
            <a:r>
              <a:rPr lang="en-US" sz="1200" baseline="0" dirty="0" smtClean="0">
                <a:latin typeface="Times New Roman" pitchFamily="18" charset="0"/>
                <a:cs typeface="Times New Roman" pitchFamily="18" charset="0"/>
              </a:rPr>
              <a:t>But only the central group of slabs, between -20 and 20, start out hot.</a:t>
            </a:r>
          </a:p>
          <a:p>
            <a:r>
              <a:rPr lang="en-US" sz="1200" baseline="0" dirty="0" smtClean="0">
                <a:latin typeface="Times New Roman" pitchFamily="18" charset="0"/>
                <a:cs typeface="Times New Roman" pitchFamily="18" charset="0"/>
              </a:rPr>
              <a:t>The rest have zero temperature.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Figure 12.8.  (A) Single hot slab of thickness, </a:t>
            </a:r>
            <a:r>
              <a:rPr lang="en-US" sz="1200" i="1" dirty="0"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located at position, </a:t>
            </a:r>
            <a:r>
              <a:rPr lang="en-US" sz="1200" i="1" dirty="0" smtClean="0">
                <a:latin typeface="Cambria Math" pitchFamily="18" charset="0"/>
                <a:ea typeface="Cambria Math" pitchFamily="18" charset="0"/>
                <a:cs typeface="Times New Roman" pitchFamily="18" charset="0"/>
              </a:rPr>
              <a:t>x=</a:t>
            </a:r>
            <a:r>
              <a:rPr lang="el-GR" sz="1200" i="1" dirty="0" smtClean="0">
                <a:latin typeface="Cambria Math" pitchFamily="18" charset="0"/>
                <a:ea typeface="Cambria Math" pitchFamily="18" charset="0"/>
                <a:cs typeface="Times New Roman" pitchFamily="18" charset="0"/>
              </a:rPr>
              <a:t>ξ</a:t>
            </a:r>
            <a:r>
              <a:rPr lang="en-US" sz="1200" dirty="0" smtClean="0">
                <a:latin typeface="Times New Roman" pitchFamily="18" charset="0"/>
                <a:cs typeface="Times New Roman" pitchFamily="18" charset="0"/>
              </a:rPr>
              <a:t>. (B) Temporal evolution of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adjacent slabs.  The initial temperature distribution of the slabs,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is taken to be the model parameter vector,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It is nonzero only for slabs near </a:t>
            </a:r>
            <a:r>
              <a:rPr lang="en-US" sz="1200" i="1" dirty="0" smtClean="0">
                <a:latin typeface="Cambria Math" pitchFamily="18" charset="0"/>
                <a:ea typeface="Cambria Math" pitchFamily="18" charset="0"/>
                <a:cs typeface="Times New Roman" pitchFamily="18" charset="0"/>
              </a:rPr>
              <a:t>|x|</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20</a:t>
            </a:r>
            <a:r>
              <a:rPr lang="en-US" sz="1200" dirty="0" smtClean="0">
                <a:latin typeface="Times New Roman" pitchFamily="18" charset="0"/>
                <a:cs typeface="Times New Roman" pitchFamily="18" charset="0"/>
              </a:rPr>
              <a:t>.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at subsequent times,</a:t>
            </a:r>
            <a:r>
              <a:rPr lang="en-US" sz="1200" i="1" dirty="0" smtClean="0">
                <a:latin typeface="Cambria Math" pitchFamily="18" charset="0"/>
                <a:ea typeface="Cambria Math" pitchFamily="18" charset="0"/>
                <a:cs typeface="Times New Roman" pitchFamily="18" charset="0"/>
              </a:rPr>
              <a:t> t</a:t>
            </a:r>
            <a:r>
              <a:rPr lang="en-US" sz="1200" dirty="0" smtClean="0">
                <a:latin typeface="Times New Roman" pitchFamily="18" charset="0"/>
                <a:cs typeface="Times New Roman" pitchFamily="18" charset="0"/>
              </a:rPr>
              <a:t>,  can be computed from the initial temperature distribution, since the data kernel can be calculated from the physics of heat transport. Note that the band of hot temperatures widens with increasing time, and that fine scale temperature fluctuation are preferentially attenuated.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Times New Roman" pitchFamily="18" charset="0"/>
                <a:cs typeface="Times New Roman" pitchFamily="18" charset="0"/>
              </a:rPr>
              <a:t>The initial temperature distribution has</a:t>
            </a:r>
            <a:r>
              <a:rPr lang="en-US" sz="1200" baseline="0" dirty="0" smtClean="0">
                <a:latin typeface="Times New Roman" pitchFamily="18" charset="0"/>
                <a:cs typeface="Times New Roman" pitchFamily="18" charset="0"/>
              </a:rPr>
              <a:t> 5 </a:t>
            </a:r>
            <a:r>
              <a:rPr lang="en-US" sz="1200" baseline="0" dirty="0" err="1" smtClean="0">
                <a:latin typeface="Times New Roman" pitchFamily="18" charset="0"/>
                <a:cs typeface="Times New Roman" pitchFamily="18" charset="0"/>
              </a:rPr>
              <a:t>hots</a:t>
            </a:r>
            <a:r>
              <a:rPr lang="en-US" sz="1200" baseline="0" dirty="0" smtClean="0">
                <a:latin typeface="Times New Roman" pitchFamily="18" charset="0"/>
                <a:cs typeface="Times New Roman" pitchFamily="18" charset="0"/>
              </a:rPr>
              <a:t> bands spaced evenly between x equals -20 and +20.</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Figure 12.8.  (A) Single hot slab of thickness, </a:t>
            </a:r>
            <a:r>
              <a:rPr lang="en-US" sz="1200" i="1" dirty="0" smtClean="0">
                <a:latin typeface="Cambria Math" pitchFamily="18" charset="0"/>
                <a:ea typeface="Cambria Math" pitchFamily="18" charset="0"/>
                <a:cs typeface="Times New Roman" pitchFamily="18" charset="0"/>
              </a:rPr>
              <a:t>h</a:t>
            </a:r>
            <a:r>
              <a:rPr lang="en-US" sz="1200" dirty="0" smtClean="0">
                <a:latin typeface="Times New Roman" pitchFamily="18" charset="0"/>
                <a:cs typeface="Times New Roman" pitchFamily="18" charset="0"/>
              </a:rPr>
              <a:t>, located at position, </a:t>
            </a:r>
            <a:r>
              <a:rPr lang="en-US" sz="1200" i="1" dirty="0" smtClean="0">
                <a:latin typeface="Cambria Math" pitchFamily="18" charset="0"/>
                <a:ea typeface="Cambria Math" pitchFamily="18" charset="0"/>
                <a:cs typeface="Times New Roman" pitchFamily="18" charset="0"/>
              </a:rPr>
              <a:t>x=</a:t>
            </a:r>
            <a:r>
              <a:rPr lang="el-GR" sz="1200" i="1" dirty="0" smtClean="0">
                <a:latin typeface="Cambria Math" pitchFamily="18" charset="0"/>
                <a:ea typeface="Cambria Math" pitchFamily="18" charset="0"/>
                <a:cs typeface="Times New Roman" pitchFamily="18" charset="0"/>
              </a:rPr>
              <a:t>ξ</a:t>
            </a:r>
            <a:r>
              <a:rPr lang="en-US" sz="1200" dirty="0" smtClean="0">
                <a:latin typeface="Times New Roman" pitchFamily="18" charset="0"/>
                <a:cs typeface="Times New Roman" pitchFamily="18" charset="0"/>
              </a:rPr>
              <a:t>. (B) Temporal evolution of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of </a:t>
            </a:r>
            <a:r>
              <a:rPr lang="en-US" sz="1200" i="1"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adjacent slabs.  The initial temperature distribution of the slabs,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cs typeface="Times New Roman" pitchFamily="18" charset="0"/>
              </a:rPr>
              <a:t>, is taken to be the model parameter vector, </a:t>
            </a:r>
            <a:r>
              <a:rPr lang="en-US" sz="1200" b="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It is nonzero only for slabs near </a:t>
            </a:r>
            <a:r>
              <a:rPr lang="en-US" sz="1200" i="1" dirty="0" smtClean="0">
                <a:latin typeface="Cambria Math" pitchFamily="18" charset="0"/>
                <a:ea typeface="Cambria Math" pitchFamily="18" charset="0"/>
                <a:cs typeface="Times New Roman" pitchFamily="18" charset="0"/>
              </a:rPr>
              <a:t>|x|</a:t>
            </a:r>
            <a:r>
              <a:rPr lang="en-US" sz="1200" i="1" dirty="0" smtClean="0">
                <a:latin typeface="Cambria Math"/>
                <a:ea typeface="Cambria Math"/>
                <a:cs typeface="Times New Roman" pitchFamily="18" charset="0"/>
              </a:rPr>
              <a:t>≤</a:t>
            </a:r>
            <a:r>
              <a:rPr lang="en-US" sz="1200" i="1" dirty="0" smtClean="0">
                <a:latin typeface="Cambria Math" pitchFamily="18" charset="0"/>
                <a:ea typeface="Cambria Math" pitchFamily="18" charset="0"/>
                <a:cs typeface="Times New Roman" pitchFamily="18" charset="0"/>
              </a:rPr>
              <a:t>20</a:t>
            </a:r>
            <a:r>
              <a:rPr lang="en-US" sz="1200" dirty="0" smtClean="0">
                <a:latin typeface="Times New Roman" pitchFamily="18" charset="0"/>
                <a:cs typeface="Times New Roman" pitchFamily="18" charset="0"/>
              </a:rPr>
              <a:t>.  The temperature, </a:t>
            </a:r>
            <a:r>
              <a:rPr lang="en-US" sz="1200" i="1" dirty="0" smtClean="0">
                <a:latin typeface="Cambria Math" pitchFamily="18" charset="0"/>
                <a:ea typeface="Cambria Math" pitchFamily="18" charset="0"/>
                <a:cs typeface="Times New Roman" pitchFamily="18" charset="0"/>
              </a:rPr>
              <a:t>T(</a:t>
            </a:r>
            <a:r>
              <a:rPr lang="en-US" sz="1200" i="1" dirty="0" err="1" smtClean="0">
                <a:latin typeface="Cambria Math" pitchFamily="18" charset="0"/>
                <a:ea typeface="Cambria Math" pitchFamily="18" charset="0"/>
                <a:cs typeface="Times New Roman" pitchFamily="18" charset="0"/>
              </a:rPr>
              <a:t>x,t</a:t>
            </a:r>
            <a:r>
              <a:rPr lang="en-US" sz="1200" i="1" dirty="0" smtClean="0">
                <a:latin typeface="Cambria Math" pitchFamily="18" charset="0"/>
                <a:ea typeface="Cambria Math" pitchFamily="18" charset="0"/>
                <a:cs typeface="Times New Roman" pitchFamily="18" charset="0"/>
              </a:rPr>
              <a:t>=0)</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at subsequent times,</a:t>
            </a:r>
            <a:r>
              <a:rPr lang="en-US" sz="1200" i="1" dirty="0" smtClean="0">
                <a:latin typeface="Cambria Math" pitchFamily="18" charset="0"/>
                <a:ea typeface="Cambria Math" pitchFamily="18" charset="0"/>
                <a:cs typeface="Times New Roman" pitchFamily="18" charset="0"/>
              </a:rPr>
              <a:t> t</a:t>
            </a:r>
            <a:r>
              <a:rPr lang="en-US" sz="1200" dirty="0" smtClean="0">
                <a:latin typeface="Times New Roman" pitchFamily="18" charset="0"/>
                <a:cs typeface="Times New Roman" pitchFamily="18" charset="0"/>
              </a:rPr>
              <a:t>,  can be computed from the initial temperature distribution, since the data kernel can be calculated from the physics of heat transport. Note that the band of hot temperatures widens with increasing time, and that fine scale temperature fluctuation are preferentially attenuated.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gda12_06.</a:t>
            </a: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11/30/2011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23</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Exemplary Inverse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including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Earthquake Location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noChangeAspect="1"/>
          </p:cNvGrpSpPr>
          <p:nvPr/>
        </p:nvGrpSpPr>
        <p:grpSpPr>
          <a:xfrm>
            <a:off x="609600" y="381000"/>
            <a:ext cx="6606540" cy="6175978"/>
            <a:chOff x="4233863" y="994586"/>
            <a:chExt cx="2752725" cy="2573324"/>
          </a:xfrm>
        </p:grpSpPr>
        <p:pic>
          <p:nvPicPr>
            <p:cNvPr id="5122" name="Picture 2"/>
            <p:cNvPicPr>
              <a:picLocks noChangeAspect="1" noChangeArrowheads="1"/>
            </p:cNvPicPr>
            <p:nvPr/>
          </p:nvPicPr>
          <p:blipFill>
            <a:blip r:embed="rId3" cstate="print"/>
            <a:srcRect l="13705" t="6834" r="20065" b="10953"/>
            <a:stretch>
              <a:fillRect/>
            </a:stretch>
          </p:blipFill>
          <p:spPr bwMode="auto">
            <a:xfrm>
              <a:off x="4786314" y="1393029"/>
              <a:ext cx="2114549" cy="2063258"/>
            </a:xfrm>
            <a:prstGeom prst="rect">
              <a:avLst/>
            </a:prstGeom>
            <a:noFill/>
            <a:ln w="9525">
              <a:noFill/>
              <a:miter lim="800000"/>
              <a:headEnd/>
              <a:tailEnd/>
            </a:ln>
            <a:effectLst/>
          </p:spPr>
        </p:pic>
        <p:cxnSp>
          <p:nvCxnSpPr>
            <p:cNvPr id="34" name="Straight Arrow Connector 33"/>
            <p:cNvCxnSpPr/>
            <p:nvPr/>
          </p:nvCxnSpPr>
          <p:spPr>
            <a:xfrm>
              <a:off x="4793457" y="1416847"/>
              <a:ext cx="2193131" cy="237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706808" y="2485235"/>
              <a:ext cx="2163762"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09710" y="994586"/>
              <a:ext cx="2057400"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 </a:t>
              </a: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cs typeface="Times New Roman" pitchFamily="18" charset="0"/>
              </a:endParaRPr>
            </a:p>
          </p:txBody>
        </p:sp>
        <p:sp>
          <p:nvSpPr>
            <p:cNvPr id="39" name="TextBox 38"/>
            <p:cNvSpPr txBox="1"/>
            <p:nvPr/>
          </p:nvSpPr>
          <p:spPr>
            <a:xfrm>
              <a:off x="4648200" y="1147763"/>
              <a:ext cx="5334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0" name="TextBox 39"/>
            <p:cNvSpPr txBox="1"/>
            <p:nvPr/>
          </p:nvSpPr>
          <p:spPr>
            <a:xfrm>
              <a:off x="6429364" y="114300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1" name="TextBox 40"/>
            <p:cNvSpPr txBox="1"/>
            <p:nvPr/>
          </p:nvSpPr>
          <p:spPr>
            <a:xfrm rot="16200000">
              <a:off x="3591308" y="2248433"/>
              <a:ext cx="1857375"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 </a:t>
              </a:r>
              <a:r>
                <a:rPr lang="en-US" sz="2800" i="1" dirty="0" smtClean="0">
                  <a:latin typeface="Cambria Math" pitchFamily="18" charset="0"/>
                  <a:ea typeface="Cambria Math" pitchFamily="18" charset="0"/>
                  <a:cs typeface="Times New Roman" pitchFamily="18" charset="0"/>
                </a:rPr>
                <a:t>t</a:t>
              </a:r>
              <a:endParaRPr lang="en-US" sz="2800" i="1" dirty="0">
                <a:latin typeface="Cambria Math" pitchFamily="18" charset="0"/>
                <a:ea typeface="Cambria Math" pitchFamily="18" charset="0"/>
                <a:cs typeface="Times New Roman" pitchFamily="18" charset="0"/>
              </a:endParaRPr>
            </a:p>
          </p:txBody>
        </p:sp>
        <p:sp>
          <p:nvSpPr>
            <p:cNvPr id="42" name="TextBox 41"/>
            <p:cNvSpPr txBox="1"/>
            <p:nvPr/>
          </p:nvSpPr>
          <p:spPr>
            <a:xfrm>
              <a:off x="4386263" y="1409700"/>
              <a:ext cx="3810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sp>
          <p:nvSpPr>
            <p:cNvPr id="43" name="TextBox 42"/>
            <p:cNvSpPr txBox="1"/>
            <p:nvPr/>
          </p:nvSpPr>
          <p:spPr>
            <a:xfrm>
              <a:off x="4233863" y="302895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200</a:t>
              </a:r>
              <a:endParaRPr lang="en-US" sz="2800" i="1" dirty="0">
                <a:latin typeface="Cambria Math" pitchFamily="18" charset="0"/>
                <a:ea typeface="Cambria Math" pitchFamily="18" charset="0"/>
                <a:cs typeface="Times New Roman" pitchFamily="18" charset="0"/>
              </a:endParaRPr>
            </a:p>
          </p:txBody>
        </p:sp>
        <p:sp>
          <p:nvSpPr>
            <p:cNvPr id="44" name="TextBox 43"/>
            <p:cNvSpPr txBox="1"/>
            <p:nvPr/>
          </p:nvSpPr>
          <p:spPr>
            <a:xfrm>
              <a:off x="5562600" y="1143000"/>
              <a:ext cx="507206" cy="21800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5400000">
              <a:off x="5786817" y="1391038"/>
              <a:ext cx="56373" cy="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981200" y="1295400"/>
            <a:ext cx="525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7010400" y="1600200"/>
            <a:ext cx="2133600" cy="13716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initial temperature </a:t>
            </a:r>
            <a:r>
              <a:rPr lang="en-US" sz="4400" dirty="0" smtClean="0">
                <a:solidFill>
                  <a:srgbClr val="FF0000"/>
                </a:solidFill>
                <a:latin typeface="Times New Roman" pitchFamily="18" charset="0"/>
                <a:ea typeface="+mj-ea"/>
                <a:cs typeface="Times New Roman" pitchFamily="18" charset="0"/>
              </a:rPr>
              <a:t>consists of 5 oscillations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Freeform 16"/>
          <p:cNvSpPr/>
          <p:nvPr/>
        </p:nvSpPr>
        <p:spPr>
          <a:xfrm rot="592444" flipH="1">
            <a:off x="7091381" y="1621046"/>
            <a:ext cx="508000" cy="309767"/>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noChangeAspect="1"/>
          </p:cNvGrpSpPr>
          <p:nvPr/>
        </p:nvGrpSpPr>
        <p:grpSpPr>
          <a:xfrm>
            <a:off x="609600" y="381000"/>
            <a:ext cx="6606540" cy="6175978"/>
            <a:chOff x="4233863" y="994586"/>
            <a:chExt cx="2752725" cy="2573324"/>
          </a:xfrm>
        </p:grpSpPr>
        <p:pic>
          <p:nvPicPr>
            <p:cNvPr id="5122" name="Picture 2"/>
            <p:cNvPicPr>
              <a:picLocks noChangeAspect="1" noChangeArrowheads="1"/>
            </p:cNvPicPr>
            <p:nvPr/>
          </p:nvPicPr>
          <p:blipFill>
            <a:blip r:embed="rId3" cstate="print"/>
            <a:srcRect l="13705" t="6834" r="20065" b="10953"/>
            <a:stretch>
              <a:fillRect/>
            </a:stretch>
          </p:blipFill>
          <p:spPr bwMode="auto">
            <a:xfrm>
              <a:off x="4786314" y="1393029"/>
              <a:ext cx="2114549" cy="2063258"/>
            </a:xfrm>
            <a:prstGeom prst="rect">
              <a:avLst/>
            </a:prstGeom>
            <a:noFill/>
            <a:ln w="9525">
              <a:noFill/>
              <a:miter lim="800000"/>
              <a:headEnd/>
              <a:tailEnd/>
            </a:ln>
            <a:effectLst/>
          </p:spPr>
        </p:pic>
        <p:cxnSp>
          <p:nvCxnSpPr>
            <p:cNvPr id="34" name="Straight Arrow Connector 33"/>
            <p:cNvCxnSpPr/>
            <p:nvPr/>
          </p:nvCxnSpPr>
          <p:spPr>
            <a:xfrm>
              <a:off x="4793457" y="1416847"/>
              <a:ext cx="2193131" cy="237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706808" y="2485235"/>
              <a:ext cx="2163762"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09710" y="994586"/>
              <a:ext cx="2057400"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 </a:t>
              </a: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cs typeface="Times New Roman" pitchFamily="18" charset="0"/>
              </a:endParaRPr>
            </a:p>
          </p:txBody>
        </p:sp>
        <p:sp>
          <p:nvSpPr>
            <p:cNvPr id="39" name="TextBox 38"/>
            <p:cNvSpPr txBox="1"/>
            <p:nvPr/>
          </p:nvSpPr>
          <p:spPr>
            <a:xfrm>
              <a:off x="4648200" y="1147763"/>
              <a:ext cx="5334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0" name="TextBox 39"/>
            <p:cNvSpPr txBox="1"/>
            <p:nvPr/>
          </p:nvSpPr>
          <p:spPr>
            <a:xfrm>
              <a:off x="6429364" y="114300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1" name="TextBox 40"/>
            <p:cNvSpPr txBox="1"/>
            <p:nvPr/>
          </p:nvSpPr>
          <p:spPr>
            <a:xfrm rot="16200000">
              <a:off x="3591308" y="2248433"/>
              <a:ext cx="1857375"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 </a:t>
              </a:r>
              <a:r>
                <a:rPr lang="en-US" sz="2800" i="1" dirty="0" smtClean="0">
                  <a:latin typeface="Cambria Math" pitchFamily="18" charset="0"/>
                  <a:ea typeface="Cambria Math" pitchFamily="18" charset="0"/>
                  <a:cs typeface="Times New Roman" pitchFamily="18" charset="0"/>
                </a:rPr>
                <a:t>t</a:t>
              </a:r>
              <a:endParaRPr lang="en-US" sz="2800" i="1" dirty="0">
                <a:latin typeface="Cambria Math" pitchFamily="18" charset="0"/>
                <a:ea typeface="Cambria Math" pitchFamily="18" charset="0"/>
                <a:cs typeface="Times New Roman" pitchFamily="18" charset="0"/>
              </a:endParaRPr>
            </a:p>
          </p:txBody>
        </p:sp>
        <p:sp>
          <p:nvSpPr>
            <p:cNvPr id="42" name="TextBox 41"/>
            <p:cNvSpPr txBox="1"/>
            <p:nvPr/>
          </p:nvSpPr>
          <p:spPr>
            <a:xfrm>
              <a:off x="4386263" y="1409700"/>
              <a:ext cx="3810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sp>
          <p:nvSpPr>
            <p:cNvPr id="43" name="TextBox 42"/>
            <p:cNvSpPr txBox="1"/>
            <p:nvPr/>
          </p:nvSpPr>
          <p:spPr>
            <a:xfrm>
              <a:off x="4233863" y="302895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200</a:t>
              </a:r>
              <a:endParaRPr lang="en-US" sz="2800" i="1" dirty="0">
                <a:latin typeface="Cambria Math" pitchFamily="18" charset="0"/>
                <a:ea typeface="Cambria Math" pitchFamily="18" charset="0"/>
                <a:cs typeface="Times New Roman" pitchFamily="18" charset="0"/>
              </a:endParaRPr>
            </a:p>
          </p:txBody>
        </p:sp>
        <p:sp>
          <p:nvSpPr>
            <p:cNvPr id="44" name="TextBox 43"/>
            <p:cNvSpPr txBox="1"/>
            <p:nvPr/>
          </p:nvSpPr>
          <p:spPr>
            <a:xfrm>
              <a:off x="5562600" y="1143000"/>
              <a:ext cx="507206" cy="21800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5400000">
              <a:off x="5786817" y="1391038"/>
              <a:ext cx="56373" cy="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981200" y="1752600"/>
            <a:ext cx="525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6858000" y="2362200"/>
            <a:ext cx="2362200" cy="2362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rgbClr val="FF0000"/>
                </a:solidFill>
                <a:latin typeface="Times New Roman" pitchFamily="18" charset="0"/>
                <a:ea typeface="+mj-ea"/>
                <a:cs typeface="Times New Roman" pitchFamily="18" charset="0"/>
              </a:rPr>
              <a:t>oscillations still visible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so accurate</a:t>
            </a:r>
            <a:r>
              <a:rPr kumimoji="0" lang="en-US" sz="2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reconstruction possible</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7" name="Freeform 16"/>
          <p:cNvSpPr/>
          <p:nvPr/>
        </p:nvSpPr>
        <p:spPr>
          <a:xfrm rot="592444" flipH="1">
            <a:off x="7109398" y="2163570"/>
            <a:ext cx="508000" cy="309767"/>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noChangeAspect="1"/>
          </p:cNvGrpSpPr>
          <p:nvPr/>
        </p:nvGrpSpPr>
        <p:grpSpPr>
          <a:xfrm>
            <a:off x="609600" y="381000"/>
            <a:ext cx="6606540" cy="6175978"/>
            <a:chOff x="4233863" y="994586"/>
            <a:chExt cx="2752725" cy="2573324"/>
          </a:xfrm>
        </p:grpSpPr>
        <p:pic>
          <p:nvPicPr>
            <p:cNvPr id="5122" name="Picture 2"/>
            <p:cNvPicPr>
              <a:picLocks noChangeAspect="1" noChangeArrowheads="1"/>
            </p:cNvPicPr>
            <p:nvPr/>
          </p:nvPicPr>
          <p:blipFill>
            <a:blip r:embed="rId3" cstate="print"/>
            <a:srcRect l="13705" t="6834" r="20065" b="10953"/>
            <a:stretch>
              <a:fillRect/>
            </a:stretch>
          </p:blipFill>
          <p:spPr bwMode="auto">
            <a:xfrm>
              <a:off x="4786314" y="1393029"/>
              <a:ext cx="2114549" cy="2063258"/>
            </a:xfrm>
            <a:prstGeom prst="rect">
              <a:avLst/>
            </a:prstGeom>
            <a:noFill/>
            <a:ln w="9525">
              <a:noFill/>
              <a:miter lim="800000"/>
              <a:headEnd/>
              <a:tailEnd/>
            </a:ln>
            <a:effectLst/>
          </p:spPr>
        </p:pic>
        <p:cxnSp>
          <p:nvCxnSpPr>
            <p:cNvPr id="34" name="Straight Arrow Connector 33"/>
            <p:cNvCxnSpPr/>
            <p:nvPr/>
          </p:nvCxnSpPr>
          <p:spPr>
            <a:xfrm>
              <a:off x="4793457" y="1416847"/>
              <a:ext cx="2193131" cy="237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706808" y="2485235"/>
              <a:ext cx="2163762"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09710" y="994586"/>
              <a:ext cx="2057400"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 </a:t>
              </a: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cs typeface="Times New Roman" pitchFamily="18" charset="0"/>
              </a:endParaRPr>
            </a:p>
          </p:txBody>
        </p:sp>
        <p:sp>
          <p:nvSpPr>
            <p:cNvPr id="39" name="TextBox 38"/>
            <p:cNvSpPr txBox="1"/>
            <p:nvPr/>
          </p:nvSpPr>
          <p:spPr>
            <a:xfrm>
              <a:off x="4648200" y="1147763"/>
              <a:ext cx="5334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0" name="TextBox 39"/>
            <p:cNvSpPr txBox="1"/>
            <p:nvPr/>
          </p:nvSpPr>
          <p:spPr>
            <a:xfrm>
              <a:off x="6429364" y="114300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1" name="TextBox 40"/>
            <p:cNvSpPr txBox="1"/>
            <p:nvPr/>
          </p:nvSpPr>
          <p:spPr>
            <a:xfrm rot="16200000">
              <a:off x="3591308" y="2248433"/>
              <a:ext cx="1857375"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 </a:t>
              </a:r>
              <a:r>
                <a:rPr lang="en-US" sz="2800" i="1" dirty="0" smtClean="0">
                  <a:latin typeface="Cambria Math" pitchFamily="18" charset="0"/>
                  <a:ea typeface="Cambria Math" pitchFamily="18" charset="0"/>
                  <a:cs typeface="Times New Roman" pitchFamily="18" charset="0"/>
                </a:rPr>
                <a:t>t</a:t>
              </a:r>
              <a:endParaRPr lang="en-US" sz="2800" i="1" dirty="0">
                <a:latin typeface="Cambria Math" pitchFamily="18" charset="0"/>
                <a:ea typeface="Cambria Math" pitchFamily="18" charset="0"/>
                <a:cs typeface="Times New Roman" pitchFamily="18" charset="0"/>
              </a:endParaRPr>
            </a:p>
          </p:txBody>
        </p:sp>
        <p:sp>
          <p:nvSpPr>
            <p:cNvPr id="42" name="TextBox 41"/>
            <p:cNvSpPr txBox="1"/>
            <p:nvPr/>
          </p:nvSpPr>
          <p:spPr>
            <a:xfrm>
              <a:off x="4386263" y="1409700"/>
              <a:ext cx="3810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sp>
          <p:nvSpPr>
            <p:cNvPr id="43" name="TextBox 42"/>
            <p:cNvSpPr txBox="1"/>
            <p:nvPr/>
          </p:nvSpPr>
          <p:spPr>
            <a:xfrm>
              <a:off x="4233863" y="302895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200</a:t>
              </a:r>
              <a:endParaRPr lang="en-US" sz="2800" i="1" dirty="0">
                <a:latin typeface="Cambria Math" pitchFamily="18" charset="0"/>
                <a:ea typeface="Cambria Math" pitchFamily="18" charset="0"/>
                <a:cs typeface="Times New Roman" pitchFamily="18" charset="0"/>
              </a:endParaRPr>
            </a:p>
          </p:txBody>
        </p:sp>
        <p:sp>
          <p:nvSpPr>
            <p:cNvPr id="44" name="TextBox 43"/>
            <p:cNvSpPr txBox="1"/>
            <p:nvPr/>
          </p:nvSpPr>
          <p:spPr>
            <a:xfrm>
              <a:off x="5562600" y="1143000"/>
              <a:ext cx="507206" cy="21800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5400000">
              <a:off x="5786817" y="1391038"/>
              <a:ext cx="56373" cy="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981200" y="3048000"/>
            <a:ext cx="525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92444" flipH="1">
            <a:off x="7185597" y="3394062"/>
            <a:ext cx="508000" cy="309767"/>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itle 1"/>
          <p:cNvSpPr txBox="1">
            <a:spLocks/>
          </p:cNvSpPr>
          <p:nvPr/>
        </p:nvSpPr>
        <p:spPr>
          <a:xfrm>
            <a:off x="6896100" y="3454400"/>
            <a:ext cx="2247900" cy="2362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smtClean="0">
                <a:solidFill>
                  <a:srgbClr val="FF0000"/>
                </a:solidFill>
                <a:latin typeface="Times New Roman" pitchFamily="18" charset="0"/>
                <a:ea typeface="+mj-ea"/>
                <a:cs typeface="Times New Roman" pitchFamily="18" charset="0"/>
              </a:rPr>
              <a:t>little detail left, so reconstruction will lack resolution</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What  Method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92500"/>
          </a:bodyPr>
          <a:lstStyle/>
          <a:p>
            <a:pPr marL="514350" indent="-514350">
              <a:buNone/>
            </a:pPr>
            <a:r>
              <a:rPr lang="en-US" dirty="0" smtClean="0">
                <a:latin typeface="Times New Roman" pitchFamily="18" charset="0"/>
                <a:cs typeface="Times New Roman" pitchFamily="18" charset="0"/>
              </a:rPr>
              <a:t>The resolution is likely to be rather poor, especially when data are collected at later times</a:t>
            </a:r>
          </a:p>
          <a:p>
            <a:pPr marL="514350" indent="-514350">
              <a:buAutoNum type="arabicPeriod"/>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least squares</a:t>
            </a:r>
          </a:p>
          <a:p>
            <a:pPr marL="514350" indent="-514350">
              <a:buNone/>
            </a:pPr>
            <a:r>
              <a:rPr lang="en-US" dirty="0" smtClean="0">
                <a:latin typeface="Times New Roman"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minimum length</a:t>
            </a:r>
          </a:p>
          <a:p>
            <a:pPr marL="514350" indent="-514350">
              <a:buNone/>
            </a:pPr>
            <a:r>
              <a:rPr lang="en-US" b="1" dirty="0" smtClean="0">
                <a:latin typeface="Cambria Math" pitchFamily="18" charset="0"/>
                <a:ea typeface="Cambria Math" pitchFamily="18" charset="0"/>
                <a:cs typeface="Times New Roman" pitchFamily="18" charset="0"/>
              </a:rPr>
              <a:t>		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Backus-Gilbert</a:t>
            </a:r>
          </a:p>
          <a:p>
            <a:pPr marL="514350" indent="-514350">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What  Method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92500"/>
          </a:bodyPr>
          <a:lstStyle/>
          <a:p>
            <a:pPr marL="514350" indent="-514350">
              <a:buNone/>
            </a:pPr>
            <a:r>
              <a:rPr lang="en-US" dirty="0" smtClean="0">
                <a:latin typeface="Times New Roman" pitchFamily="18" charset="0"/>
                <a:cs typeface="Times New Roman" pitchFamily="18" charset="0"/>
              </a:rPr>
              <a:t>The resolution is likely to be rather poor, especially when data are collected at later times</a:t>
            </a:r>
          </a:p>
          <a:p>
            <a:pPr marL="514350" indent="-514350">
              <a:buAutoNum type="arabicPeriod"/>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least squares</a:t>
            </a:r>
          </a:p>
          <a:p>
            <a:pPr marL="514350" indent="-514350">
              <a:buNone/>
            </a:pPr>
            <a:r>
              <a:rPr lang="en-US" dirty="0" smtClean="0">
                <a:latin typeface="Times New Roman"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minimum length</a:t>
            </a:r>
          </a:p>
          <a:p>
            <a:pPr marL="514350" indent="-514350">
              <a:buNone/>
            </a:pPr>
            <a:r>
              <a:rPr lang="en-US" b="1" dirty="0" smtClean="0">
                <a:latin typeface="Cambria Math" pitchFamily="18" charset="0"/>
                <a:ea typeface="Cambria Math" pitchFamily="18" charset="0"/>
                <a:cs typeface="Times New Roman" pitchFamily="18" charset="0"/>
              </a:rPr>
              <a:t>		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Backus-Gilbert</a:t>
            </a:r>
          </a:p>
          <a:p>
            <a:pPr marL="514350" indent="-514350">
              <a:buNone/>
            </a:pPr>
            <a:endParaRPr lang="en-US" b="1" dirty="0" smtClean="0">
              <a:latin typeface="Times New Roman" pitchFamily="18" charset="0"/>
              <a:cs typeface="Times New Roman" pitchFamily="18" charset="0"/>
            </a:endParaRPr>
          </a:p>
        </p:txBody>
      </p:sp>
      <p:sp>
        <p:nvSpPr>
          <p:cNvPr id="4" name="Right Brace 3"/>
          <p:cNvSpPr/>
          <p:nvPr/>
        </p:nvSpPr>
        <p:spPr>
          <a:xfrm>
            <a:off x="5257800" y="3048000"/>
            <a:ext cx="457200" cy="2286000"/>
          </a:xfrm>
          <a:prstGeom prst="rightBrace">
            <a:avLst>
              <a:gd name="adj1" fmla="val 8333"/>
              <a:gd name="adj2" fmla="val 51754"/>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5867400" y="3352800"/>
            <a:ext cx="2362200" cy="18288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actually, these generalized inverses are  </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equa</a:t>
            </a:r>
            <a:r>
              <a:rPr lang="en-US" sz="4400" dirty="0" smtClean="0">
                <a:solidFill>
                  <a:srgbClr val="FF0000"/>
                </a:solidFill>
                <a:latin typeface="Times New Roman" pitchFamily="18" charset="0"/>
                <a:ea typeface="+mj-ea"/>
                <a:cs typeface="Times New Roman" pitchFamily="18" charset="0"/>
              </a:rPr>
              <a:t>l</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What  Method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fontScale="92500"/>
          </a:bodyPr>
          <a:lstStyle/>
          <a:p>
            <a:pPr marL="514350" indent="-514350">
              <a:buNone/>
            </a:pPr>
            <a:r>
              <a:rPr lang="en-US" dirty="0" smtClean="0">
                <a:latin typeface="Times New Roman" pitchFamily="18" charset="0"/>
                <a:cs typeface="Times New Roman" pitchFamily="18" charset="0"/>
              </a:rPr>
              <a:t>The resolution is likely to be rather poor, especially when data are collected at later times</a:t>
            </a:r>
          </a:p>
          <a:p>
            <a:pPr marL="514350" indent="-514350">
              <a:buAutoNum type="arabicPeriod"/>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least squares</a:t>
            </a:r>
          </a:p>
          <a:p>
            <a:pPr marL="514350" indent="-514350">
              <a:buNone/>
            </a:pPr>
            <a:r>
              <a:rPr lang="en-US" dirty="0" smtClean="0">
                <a:latin typeface="Times New Roman"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damped minimum length</a:t>
            </a:r>
          </a:p>
          <a:p>
            <a:pPr marL="514350" indent="-514350">
              <a:buNone/>
            </a:pPr>
            <a:r>
              <a:rPr lang="en-US" b="1" dirty="0" smtClean="0">
                <a:latin typeface="Cambria Math" pitchFamily="18" charset="0"/>
                <a:ea typeface="Cambria Math" pitchFamily="18" charset="0"/>
                <a:cs typeface="Times New Roman" pitchFamily="18" charset="0"/>
              </a:rPr>
              <a:t>		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GG</a:t>
            </a:r>
            <a:r>
              <a:rPr lang="en-US" baseline="30000" dirty="0" smtClean="0">
                <a:latin typeface="Cambria Math" pitchFamily="18" charset="0"/>
                <a:ea typeface="Cambria Math" pitchFamily="18" charset="0"/>
                <a:cs typeface="Times New Roman" pitchFamily="18" charset="0"/>
              </a:rPr>
              <a:t>T</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ε</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-1</a:t>
            </a:r>
            <a:endParaRPr lang="en-US" dirty="0" smtClean="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None/>
            </a:pPr>
            <a:r>
              <a:rPr lang="en-US" dirty="0" smtClean="0">
                <a:latin typeface="Times New Roman" pitchFamily="18" charset="0"/>
                <a:cs typeface="Times New Roman" pitchFamily="18" charset="0"/>
              </a:rPr>
              <a:t>	Backus-Gilbert</a:t>
            </a:r>
          </a:p>
          <a:p>
            <a:pPr marL="514350" indent="-514350">
              <a:buNone/>
            </a:pPr>
            <a:endParaRPr lang="en-US" b="1" dirty="0" smtClean="0">
              <a:latin typeface="Times New Roman" pitchFamily="18" charset="0"/>
              <a:cs typeface="Times New Roman" pitchFamily="18" charset="0"/>
            </a:endParaRPr>
          </a:p>
        </p:txBody>
      </p:sp>
      <p:sp>
        <p:nvSpPr>
          <p:cNvPr id="5" name="Title 1"/>
          <p:cNvSpPr txBox="1">
            <a:spLocks/>
          </p:cNvSpPr>
          <p:nvPr/>
        </p:nvSpPr>
        <p:spPr>
          <a:xfrm>
            <a:off x="5410200" y="6096000"/>
            <a:ext cx="2819400" cy="609600"/>
          </a:xfrm>
          <a:prstGeom prst="rect">
            <a:avLst/>
          </a:prstGeom>
        </p:spPr>
        <p:txBody>
          <a:bodyPr vert="horz" lIns="91440" tIns="45720" rIns="91440" bIns="45720" rtlCol="0" anchor="ctr">
            <a:normAutofit fontScale="4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might produce solutions with fewer artifacts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Freeform 5"/>
          <p:cNvSpPr/>
          <p:nvPr/>
        </p:nvSpPr>
        <p:spPr>
          <a:xfrm>
            <a:off x="3695700" y="6151033"/>
            <a:ext cx="1663700" cy="249767"/>
          </a:xfrm>
          <a:custGeom>
            <a:avLst/>
            <a:gdLst>
              <a:gd name="connsiteX0" fmla="*/ 0 w 1663700"/>
              <a:gd name="connsiteY0" fmla="*/ 135467 h 249767"/>
              <a:gd name="connsiteX1" fmla="*/ 1041400 w 1663700"/>
              <a:gd name="connsiteY1" fmla="*/ 8467 h 249767"/>
              <a:gd name="connsiteX2" fmla="*/ 1041400 w 1663700"/>
              <a:gd name="connsiteY2" fmla="*/ 186267 h 249767"/>
              <a:gd name="connsiteX3" fmla="*/ 1663700 w 1663700"/>
              <a:gd name="connsiteY3" fmla="*/ 249767 h 249767"/>
            </a:gdLst>
            <a:ahLst/>
            <a:cxnLst>
              <a:cxn ang="0">
                <a:pos x="connsiteX0" y="connsiteY0"/>
              </a:cxn>
              <a:cxn ang="0">
                <a:pos x="connsiteX1" y="connsiteY1"/>
              </a:cxn>
              <a:cxn ang="0">
                <a:pos x="connsiteX2" y="connsiteY2"/>
              </a:cxn>
              <a:cxn ang="0">
                <a:pos x="connsiteX3" y="connsiteY3"/>
              </a:cxn>
            </a:cxnLst>
            <a:rect l="l" t="t" r="r" b="b"/>
            <a:pathLst>
              <a:path w="1663700" h="249767">
                <a:moveTo>
                  <a:pt x="0" y="135467"/>
                </a:moveTo>
                <a:cubicBezTo>
                  <a:pt x="433916" y="67733"/>
                  <a:pt x="867833" y="0"/>
                  <a:pt x="1041400" y="8467"/>
                </a:cubicBezTo>
                <a:cubicBezTo>
                  <a:pt x="1214967" y="16934"/>
                  <a:pt x="937683" y="146050"/>
                  <a:pt x="1041400" y="186267"/>
                </a:cubicBezTo>
                <a:cubicBezTo>
                  <a:pt x="1145117" y="226484"/>
                  <a:pt x="1404408" y="238125"/>
                  <a:pt x="1663700" y="24976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Try both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229600" cy="4953000"/>
          </a:xfrm>
        </p:spPr>
        <p:txBody>
          <a:bodyPr>
            <a:normAutofit/>
          </a:bodyPr>
          <a:lstStyle/>
          <a:p>
            <a:pPr marL="514350" indent="-514350" algn="ctr">
              <a:buAutoNum type="arabicPeriod"/>
            </a:pPr>
            <a:endParaRPr lang="en-US" sz="4400" dirty="0" smtClean="0">
              <a:latin typeface="Times New Roman" pitchFamily="18" charset="0"/>
              <a:cs typeface="Times New Roman" pitchFamily="18" charset="0"/>
            </a:endParaRPr>
          </a:p>
          <a:p>
            <a:pPr marL="514350" indent="-514350" algn="ctr">
              <a:buNone/>
            </a:pPr>
            <a:r>
              <a:rPr lang="en-US" sz="4400" dirty="0" smtClean="0">
                <a:latin typeface="Times New Roman" pitchFamily="18" charset="0"/>
                <a:cs typeface="Times New Roman" pitchFamily="18" charset="0"/>
              </a:rPr>
              <a:t>	damped least squares</a:t>
            </a:r>
          </a:p>
          <a:p>
            <a:pPr marL="514350" indent="-514350" algn="ctr">
              <a:buNone/>
            </a:pPr>
            <a:endParaRPr lang="en-US" sz="4400" dirty="0" smtClean="0">
              <a:latin typeface="Times New Roman" pitchFamily="18" charset="0"/>
              <a:cs typeface="Times New Roman" pitchFamily="18" charset="0"/>
            </a:endParaRPr>
          </a:p>
          <a:p>
            <a:pPr marL="514350" indent="-514350" algn="ctr">
              <a:buNone/>
            </a:pPr>
            <a:r>
              <a:rPr lang="en-US" sz="4400" dirty="0" smtClean="0">
                <a:latin typeface="Times New Roman" pitchFamily="18" charset="0"/>
                <a:cs typeface="Times New Roman" pitchFamily="18" charset="0"/>
              </a:rPr>
              <a:t>	Backus-Gilbert</a:t>
            </a:r>
            <a:endParaRPr lang="en-US" sz="4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5894" y="3962400"/>
            <a:ext cx="4610100" cy="685800"/>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3276600"/>
          </a:xfrm>
        </p:spPr>
        <p:txBody>
          <a:bodyPr>
            <a:normAutofit fontScale="62500" lnSpcReduction="20000"/>
          </a:bodyPr>
          <a:lstStyle/>
          <a:p>
            <a:pPr marL="514350" indent="-514350">
              <a:buAutoNum type="arabicPeriod"/>
            </a:pPr>
            <a:r>
              <a:rPr lang="en-US" dirty="0" smtClean="0">
                <a:latin typeface="Times New Roman" pitchFamily="18" charset="0"/>
                <a:cs typeface="Times New Roman" pitchFamily="18" charset="0"/>
              </a:rPr>
              <a:t>Damped Least Squares:</a:t>
            </a:r>
          </a:p>
          <a:p>
            <a:pPr marL="514350" indent="-514350">
              <a:buNone/>
            </a:pPr>
            <a:r>
              <a:rPr lang="en-US" dirty="0" smtClean="0">
                <a:latin typeface="Times New Roman" pitchFamily="18" charset="0"/>
                <a:cs typeface="Times New Roman" pitchFamily="18" charset="0"/>
              </a:rPr>
              <a:t>         Matrix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not sparse</a:t>
            </a:r>
          </a:p>
          <a:p>
            <a:pPr marL="514350" indent="-514350">
              <a:buNone/>
            </a:pPr>
            <a:r>
              <a:rPr lang="en-US" dirty="0" smtClean="0">
                <a:latin typeface="Times New Roman" pitchFamily="18" charset="0"/>
                <a:cs typeface="Times New Roman" pitchFamily="18" charset="0"/>
              </a:rPr>
              <a:t>	no analytic version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available</a:t>
            </a:r>
          </a:p>
          <a:p>
            <a:pPr marL="514350" indent="-514350">
              <a:buNone/>
            </a:pP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=100</a:t>
            </a:r>
            <a:r>
              <a:rPr lang="en-US" dirty="0" smtClean="0">
                <a:latin typeface="Times New Roman" pitchFamily="18" charset="0"/>
                <a:cs typeface="Times New Roman" pitchFamily="18" charset="0"/>
              </a:rPr>
              <a:t> is rather small</a:t>
            </a:r>
          </a:p>
          <a:p>
            <a:pPr marL="514350" indent="-514350">
              <a:buNone/>
            </a:pPr>
            <a:r>
              <a:rPr lang="en-US" dirty="0" smtClean="0">
                <a:latin typeface="Times New Roman" pitchFamily="18" charset="0"/>
                <a:cs typeface="Times New Roman" pitchFamily="18" charset="0"/>
              </a:rPr>
              <a:t>	experiment with values of </a:t>
            </a:r>
            <a:r>
              <a:rPr lang="el-GR" dirty="0" smtClean="0">
                <a:latin typeface="Cambria Math"/>
                <a:ea typeface="Cambria Math"/>
                <a:cs typeface="Times New Roman" pitchFamily="18" charset="0"/>
              </a:rPr>
              <a:t>ε</a:t>
            </a:r>
            <a:r>
              <a:rPr lang="en-US" baseline="30000" dirty="0" smtClean="0">
                <a:latin typeface="Cambria Math"/>
                <a:ea typeface="Cambria Math"/>
                <a:cs typeface="Times New Roman" pitchFamily="18" charset="0"/>
              </a:rPr>
              <a:t>2</a:t>
            </a:r>
            <a:endParaRPr lang="en-US" baseline="30000" dirty="0" smtClean="0">
              <a:latin typeface="Times New Roman" pitchFamily="18" charset="0"/>
              <a:cs typeface="Times New Roman" pitchFamily="18" charset="0"/>
            </a:endParaRPr>
          </a:p>
          <a:p>
            <a:pPr marL="514350" indent="-51435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=(G’*G+e2*eye(M,M))\(G’*d)</a:t>
            </a:r>
          </a:p>
          <a:p>
            <a:pPr marL="514350" indent="-514350">
              <a:buNone/>
            </a:pPr>
            <a:r>
              <a:rPr lang="en-US" b="1" dirty="0" smtClean="0">
                <a:latin typeface="Courier New" pitchFamily="49" charset="0"/>
                <a:cs typeface="Courier New" pitchFamily="49" charset="0"/>
              </a:rPr>
              <a:t>	</a:t>
            </a:r>
          </a:p>
          <a:p>
            <a:pPr marL="514350" indent="-514350">
              <a:buNone/>
            </a:pPr>
            <a:r>
              <a:rPr lang="en-US" dirty="0" smtClean="0">
                <a:latin typeface="Times New Roman" pitchFamily="18" charset="0"/>
                <a:cs typeface="Times New Roman" pitchFamily="18" charset="0"/>
              </a:rPr>
              <a:t>2. 	Backus-Gilbert</a:t>
            </a:r>
          </a:p>
          <a:p>
            <a:pPr marL="514350" indent="-514350">
              <a:buNone/>
            </a:pPr>
            <a:r>
              <a:rPr lang="en-US" dirty="0" smtClean="0">
                <a:latin typeface="Times New Roman" pitchFamily="18" charset="0"/>
                <a:ea typeface="Cambria Math" pitchFamily="18" charset="0"/>
                <a:cs typeface="Times New Roman" pitchFamily="18" charset="0"/>
              </a:rPr>
              <a:t>    	use standard formulation, with damping </a:t>
            </a:r>
            <a:r>
              <a:rPr lang="el-GR" dirty="0" smtClean="0">
                <a:latin typeface="Cambria Math"/>
                <a:ea typeface="Cambria Math"/>
                <a:cs typeface="Times New Roman" pitchFamily="18" charset="0"/>
              </a:rPr>
              <a:t>α</a:t>
            </a:r>
            <a:endParaRPr lang="en-US" dirty="0" smtClean="0">
              <a:latin typeface="Cambria Math"/>
              <a:ea typeface="Cambria Math"/>
              <a:cs typeface="Times New Roman" pitchFamily="18" charset="0"/>
            </a:endParaRPr>
          </a:p>
          <a:p>
            <a:pPr marL="514350" indent="-514350">
              <a:buNone/>
            </a:pPr>
            <a:r>
              <a:rPr lang="en-US" dirty="0" smtClean="0">
                <a:latin typeface="Cambria Math"/>
                <a:ea typeface="Cambria Math"/>
                <a:cs typeface="Times New Roman" pitchFamily="18" charset="0"/>
              </a:rPr>
              <a:t>     	experiment with values of </a:t>
            </a:r>
            <a:r>
              <a:rPr lang="el-GR" dirty="0" smtClean="0">
                <a:latin typeface="Cambria Math"/>
                <a:ea typeface="Cambria Math"/>
                <a:cs typeface="Times New Roman" pitchFamily="18" charset="0"/>
              </a:rPr>
              <a:t>α</a:t>
            </a: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Courier New" pitchFamily="49" charset="0"/>
              <a:cs typeface="Courier New" pitchFamily="49" charset="0"/>
            </a:endParaRPr>
          </a:p>
        </p:txBody>
      </p:sp>
      <p:pic>
        <p:nvPicPr>
          <p:cNvPr id="3074" name="Picture 2"/>
          <p:cNvPicPr>
            <a:picLocks noChangeAspect="1" noChangeArrowheads="1"/>
          </p:cNvPicPr>
          <p:nvPr/>
        </p:nvPicPr>
        <p:blipFill>
          <a:blip r:embed="rId4" cstate="print"/>
          <a:srcRect/>
          <a:stretch>
            <a:fillRect/>
          </a:stretch>
        </p:blipFill>
        <p:spPr bwMode="auto">
          <a:xfrm>
            <a:off x="865094" y="4686300"/>
            <a:ext cx="5916706"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5894" y="3962400"/>
            <a:ext cx="4610100" cy="685800"/>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3276600"/>
          </a:xfrm>
        </p:spPr>
        <p:txBody>
          <a:bodyPr>
            <a:normAutofit fontScale="62500" lnSpcReduction="20000"/>
          </a:bodyPr>
          <a:lstStyle/>
          <a:p>
            <a:pPr marL="514350" indent="-514350">
              <a:buAutoNum type="arabicPeriod"/>
            </a:pPr>
            <a:r>
              <a:rPr lang="en-US" dirty="0" smtClean="0">
                <a:latin typeface="Times New Roman" pitchFamily="18" charset="0"/>
                <a:cs typeface="Times New Roman" pitchFamily="18" charset="0"/>
              </a:rPr>
              <a:t>Damped Least Squares:</a:t>
            </a:r>
          </a:p>
          <a:p>
            <a:pPr marL="514350" indent="-514350">
              <a:buNone/>
            </a:pPr>
            <a:r>
              <a:rPr lang="en-US" dirty="0" smtClean="0">
                <a:latin typeface="Times New Roman" pitchFamily="18" charset="0"/>
                <a:cs typeface="Times New Roman" pitchFamily="18" charset="0"/>
              </a:rPr>
              <a:t>         Matrix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not sparse</a:t>
            </a:r>
          </a:p>
          <a:p>
            <a:pPr marL="514350" indent="-514350">
              <a:buNone/>
            </a:pPr>
            <a:r>
              <a:rPr lang="en-US" dirty="0" smtClean="0">
                <a:latin typeface="Times New Roman" pitchFamily="18" charset="0"/>
                <a:cs typeface="Times New Roman" pitchFamily="18" charset="0"/>
              </a:rPr>
              <a:t>	no analytic version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available</a:t>
            </a:r>
          </a:p>
          <a:p>
            <a:pPr marL="514350" indent="-514350">
              <a:buNone/>
            </a:pP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=100</a:t>
            </a:r>
            <a:r>
              <a:rPr lang="en-US" dirty="0" smtClean="0">
                <a:latin typeface="Times New Roman" pitchFamily="18" charset="0"/>
                <a:cs typeface="Times New Roman" pitchFamily="18" charset="0"/>
              </a:rPr>
              <a:t> is rather small</a:t>
            </a:r>
          </a:p>
          <a:p>
            <a:pPr marL="514350" indent="-514350">
              <a:buNone/>
            </a:pPr>
            <a:r>
              <a:rPr lang="en-US" dirty="0" smtClean="0">
                <a:latin typeface="Times New Roman" pitchFamily="18" charset="0"/>
                <a:cs typeface="Times New Roman" pitchFamily="18" charset="0"/>
              </a:rPr>
              <a:t>	experiment with values of </a:t>
            </a:r>
            <a:r>
              <a:rPr lang="el-GR" dirty="0" smtClean="0">
                <a:latin typeface="Cambria Math"/>
                <a:ea typeface="Cambria Math"/>
                <a:cs typeface="Times New Roman" pitchFamily="18" charset="0"/>
              </a:rPr>
              <a:t>ε</a:t>
            </a:r>
            <a:r>
              <a:rPr lang="en-US" baseline="30000" dirty="0" smtClean="0">
                <a:latin typeface="Cambria Math"/>
                <a:ea typeface="Cambria Math"/>
                <a:cs typeface="Times New Roman" pitchFamily="18" charset="0"/>
              </a:rPr>
              <a:t>2</a:t>
            </a:r>
            <a:endParaRPr lang="en-US" baseline="30000" dirty="0" smtClean="0">
              <a:latin typeface="Times New Roman" pitchFamily="18" charset="0"/>
              <a:cs typeface="Times New Roman" pitchFamily="18" charset="0"/>
            </a:endParaRPr>
          </a:p>
          <a:p>
            <a:pPr marL="514350" indent="-51435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=(G’*G+e2*eye(M,M))\(G’*d)</a:t>
            </a:r>
          </a:p>
          <a:p>
            <a:pPr marL="514350" indent="-514350">
              <a:buNone/>
            </a:pPr>
            <a:r>
              <a:rPr lang="en-US" b="1" dirty="0" smtClean="0">
                <a:latin typeface="Courier New" pitchFamily="49" charset="0"/>
                <a:cs typeface="Courier New" pitchFamily="49" charset="0"/>
              </a:rPr>
              <a:t>	</a:t>
            </a:r>
          </a:p>
          <a:p>
            <a:pPr marL="514350" indent="-514350">
              <a:buNone/>
            </a:pPr>
            <a:r>
              <a:rPr lang="en-US" dirty="0" smtClean="0">
                <a:latin typeface="Times New Roman" pitchFamily="18" charset="0"/>
                <a:cs typeface="Times New Roman" pitchFamily="18" charset="0"/>
              </a:rPr>
              <a:t>2. 	Backus-Gilbert</a:t>
            </a:r>
          </a:p>
          <a:p>
            <a:pPr marL="514350" indent="-514350">
              <a:buNone/>
            </a:pPr>
            <a:r>
              <a:rPr lang="en-US" dirty="0" smtClean="0">
                <a:latin typeface="Times New Roman" pitchFamily="18" charset="0"/>
                <a:ea typeface="Cambria Math" pitchFamily="18" charset="0"/>
                <a:cs typeface="Times New Roman" pitchFamily="18" charset="0"/>
              </a:rPr>
              <a:t>    	use standard formulation, with damping </a:t>
            </a:r>
            <a:r>
              <a:rPr lang="el-GR" dirty="0" smtClean="0">
                <a:latin typeface="Cambria Math"/>
                <a:ea typeface="Cambria Math"/>
                <a:cs typeface="Times New Roman" pitchFamily="18" charset="0"/>
              </a:rPr>
              <a:t>α</a:t>
            </a:r>
            <a:endParaRPr lang="en-US" dirty="0" smtClean="0">
              <a:latin typeface="Cambria Math"/>
              <a:ea typeface="Cambria Math"/>
              <a:cs typeface="Times New Roman" pitchFamily="18" charset="0"/>
            </a:endParaRPr>
          </a:p>
          <a:p>
            <a:pPr marL="514350" indent="-514350">
              <a:buNone/>
            </a:pPr>
            <a:r>
              <a:rPr lang="en-US" dirty="0" smtClean="0">
                <a:latin typeface="Cambria Math"/>
                <a:ea typeface="Cambria Math"/>
                <a:cs typeface="Times New Roman" pitchFamily="18" charset="0"/>
              </a:rPr>
              <a:t>     	experiment with values of </a:t>
            </a:r>
            <a:r>
              <a:rPr lang="el-GR" dirty="0" smtClean="0">
                <a:latin typeface="Cambria Math"/>
                <a:ea typeface="Cambria Math"/>
                <a:cs typeface="Times New Roman" pitchFamily="18" charset="0"/>
              </a:rPr>
              <a:t>α</a:t>
            </a: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Courier New" pitchFamily="49" charset="0"/>
              <a:cs typeface="Courier New" pitchFamily="49" charset="0"/>
            </a:endParaRPr>
          </a:p>
        </p:txBody>
      </p:sp>
      <p:pic>
        <p:nvPicPr>
          <p:cNvPr id="3074" name="Picture 2"/>
          <p:cNvPicPr>
            <a:picLocks noChangeAspect="1" noChangeArrowheads="1"/>
          </p:cNvPicPr>
          <p:nvPr/>
        </p:nvPicPr>
        <p:blipFill>
          <a:blip r:embed="rId4" cstate="print"/>
          <a:srcRect/>
          <a:stretch>
            <a:fillRect/>
          </a:stretch>
        </p:blipFill>
        <p:spPr bwMode="auto">
          <a:xfrm>
            <a:off x="865094" y="4686300"/>
            <a:ext cx="5916706" cy="1676400"/>
          </a:xfrm>
          <a:prstGeom prst="rect">
            <a:avLst/>
          </a:prstGeom>
          <a:noFill/>
          <a:ln w="9525">
            <a:noFill/>
            <a:miter lim="800000"/>
            <a:headEnd/>
            <a:tailEnd/>
          </a:ln>
        </p:spPr>
      </p:pic>
      <p:sp>
        <p:nvSpPr>
          <p:cNvPr id="6" name="Right Arrow 5"/>
          <p:cNvSpPr/>
          <p:nvPr/>
        </p:nvSpPr>
        <p:spPr>
          <a:xfrm rot="10800000">
            <a:off x="6096000" y="1752600"/>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7010400" y="2895600"/>
            <a:ext cx="1905000" cy="762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try both</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8" name="Right Arrow 7"/>
          <p:cNvSpPr/>
          <p:nvPr/>
        </p:nvSpPr>
        <p:spPr>
          <a:xfrm rot="10800000">
            <a:off x="6096000" y="4038599"/>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a:grpSpLocks noChangeAspect="1"/>
          </p:cNvGrpSpPr>
          <p:nvPr/>
        </p:nvGrpSpPr>
        <p:grpSpPr>
          <a:xfrm>
            <a:off x="-67672" y="1704387"/>
            <a:ext cx="9211672" cy="3629613"/>
            <a:chOff x="209848" y="700256"/>
            <a:chExt cx="8374247" cy="3299649"/>
          </a:xfrm>
        </p:grpSpPr>
        <p:pic>
          <p:nvPicPr>
            <p:cNvPr id="3080" name="Picture 8"/>
            <p:cNvPicPr>
              <a:picLocks noChangeAspect="1" noChangeArrowheads="1"/>
            </p:cNvPicPr>
            <p:nvPr/>
          </p:nvPicPr>
          <p:blipFill>
            <a:blip r:embed="rId3" cstate="print"/>
            <a:srcRect l="9968" t="6495" r="7733" b="6485"/>
            <a:stretch>
              <a:fillRect/>
            </a:stretch>
          </p:blipFill>
          <p:spPr bwMode="auto">
            <a:xfrm>
              <a:off x="533400" y="1219200"/>
              <a:ext cx="8050695" cy="2279374"/>
            </a:xfrm>
            <a:prstGeom prst="rect">
              <a:avLst/>
            </a:prstGeom>
            <a:noFill/>
            <a:ln w="9525">
              <a:noFill/>
              <a:miter lim="800000"/>
              <a:headEnd/>
              <a:tailEnd/>
            </a:ln>
            <a:effectLst/>
          </p:spPr>
        </p:pic>
        <p:sp>
          <p:nvSpPr>
            <p:cNvPr id="12" name="TextBox 11"/>
            <p:cNvSpPr txBox="1"/>
            <p:nvPr/>
          </p:nvSpPr>
          <p:spPr>
            <a:xfrm>
              <a:off x="809625"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4" name="TextBox 13"/>
            <p:cNvSpPr txBox="1"/>
            <p:nvPr/>
          </p:nvSpPr>
          <p:spPr>
            <a:xfrm>
              <a:off x="6248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5" name="TextBox 14"/>
            <p:cNvSpPr txBox="1"/>
            <p:nvPr/>
          </p:nvSpPr>
          <p:spPr>
            <a:xfrm>
              <a:off x="3581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6" name="Rectangle 15"/>
            <p:cNvSpPr/>
            <p:nvPr/>
          </p:nvSpPr>
          <p:spPr>
            <a:xfrm>
              <a:off x="3124200" y="205740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p:nvPr/>
          </p:nvSpPr>
          <p:spPr>
            <a:xfrm>
              <a:off x="5829300" y="203835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rot="16200000">
              <a:off x="-609599" y="2062848"/>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19" name="TextBox 18"/>
            <p:cNvSpPr txBox="1"/>
            <p:nvPr/>
          </p:nvSpPr>
          <p:spPr>
            <a:xfrm rot="16200000">
              <a:off x="2129225" y="21148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0" name="TextBox 19"/>
            <p:cNvSpPr txBox="1"/>
            <p:nvPr/>
          </p:nvSpPr>
          <p:spPr>
            <a:xfrm rot="16200000">
              <a:off x="4872425" y="20386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1" name="TextBox 20"/>
            <p:cNvSpPr txBox="1"/>
            <p:nvPr/>
          </p:nvSpPr>
          <p:spPr>
            <a:xfrm>
              <a:off x="822050" y="700256"/>
              <a:ext cx="1458226"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True</a:t>
              </a:r>
              <a:endParaRPr lang="en-US" sz="2800" dirty="0">
                <a:latin typeface="Times New Roman" pitchFamily="18" charset="0"/>
                <a:cs typeface="Times New Roman" pitchFamily="18" charset="0"/>
              </a:endParaRPr>
            </a:p>
          </p:txBody>
        </p:sp>
        <p:sp>
          <p:nvSpPr>
            <p:cNvPr id="22" name="TextBox 21"/>
            <p:cNvSpPr txBox="1"/>
            <p:nvPr/>
          </p:nvSpPr>
          <p:spPr>
            <a:xfrm>
              <a:off x="3535018" y="700256"/>
              <a:ext cx="2070350"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23" name="TextBox 22"/>
            <p:cNvSpPr txBox="1"/>
            <p:nvPr/>
          </p:nvSpPr>
          <p:spPr>
            <a:xfrm>
              <a:off x="6308450" y="700256"/>
              <a:ext cx="2275645"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24" name="Freeform 23"/>
            <p:cNvSpPr/>
            <p:nvPr/>
          </p:nvSpPr>
          <p:spPr>
            <a:xfrm>
              <a:off x="838200" y="115728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5" name="Freeform 24"/>
            <p:cNvSpPr/>
            <p:nvPr/>
          </p:nvSpPr>
          <p:spPr>
            <a:xfrm>
              <a:off x="3567096" y="1147763"/>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Freeform 25"/>
            <p:cNvSpPr/>
            <p:nvPr/>
          </p:nvSpPr>
          <p:spPr>
            <a:xfrm>
              <a:off x="6319837" y="116679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28" name="Title 1"/>
          <p:cNvSpPr>
            <a:spLocks noGrp="1"/>
          </p:cNvSpPr>
          <p:nvPr>
            <p:ph type="title"/>
          </p:nvPr>
        </p:nvSpPr>
        <p:spPr>
          <a:xfrm>
            <a:off x="0" y="0"/>
            <a:ext cx="9144000" cy="1143000"/>
          </a:xfrm>
        </p:spPr>
        <p:txBody>
          <a:bodyPr>
            <a:normAutofit fontScale="90000"/>
          </a:bodyPr>
          <a:lstStyle/>
          <a:p>
            <a:r>
              <a:rPr lang="en-US" dirty="0" smtClean="0">
                <a:latin typeface="Times New Roman" pitchFamily="18" charset="0"/>
                <a:cs typeface="Times New Roman" pitchFamily="18" charset="0"/>
              </a:rPr>
              <a:t>estimated initial temperature distribution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a function of the time of observation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9916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23 	Exemplary Inverse Problems, incl. Earthquake Location</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noChangeAspect="1"/>
          </p:cNvGrpSpPr>
          <p:nvPr/>
        </p:nvGrpSpPr>
        <p:grpSpPr>
          <a:xfrm>
            <a:off x="-67672" y="1704387"/>
            <a:ext cx="9211672" cy="3629613"/>
            <a:chOff x="209848" y="700256"/>
            <a:chExt cx="8374247" cy="3299649"/>
          </a:xfrm>
        </p:grpSpPr>
        <p:pic>
          <p:nvPicPr>
            <p:cNvPr id="3080" name="Picture 8"/>
            <p:cNvPicPr>
              <a:picLocks noChangeAspect="1" noChangeArrowheads="1"/>
            </p:cNvPicPr>
            <p:nvPr/>
          </p:nvPicPr>
          <p:blipFill>
            <a:blip r:embed="rId3" cstate="print"/>
            <a:srcRect l="9968" t="6495" r="7733" b="6485"/>
            <a:stretch>
              <a:fillRect/>
            </a:stretch>
          </p:blipFill>
          <p:spPr bwMode="auto">
            <a:xfrm>
              <a:off x="533400" y="1219200"/>
              <a:ext cx="8050695" cy="2279374"/>
            </a:xfrm>
            <a:prstGeom prst="rect">
              <a:avLst/>
            </a:prstGeom>
            <a:noFill/>
            <a:ln w="9525">
              <a:noFill/>
              <a:miter lim="800000"/>
              <a:headEnd/>
              <a:tailEnd/>
            </a:ln>
            <a:effectLst/>
          </p:spPr>
        </p:pic>
        <p:sp>
          <p:nvSpPr>
            <p:cNvPr id="12" name="TextBox 11"/>
            <p:cNvSpPr txBox="1"/>
            <p:nvPr/>
          </p:nvSpPr>
          <p:spPr>
            <a:xfrm>
              <a:off x="809625"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4" name="TextBox 13"/>
            <p:cNvSpPr txBox="1"/>
            <p:nvPr/>
          </p:nvSpPr>
          <p:spPr>
            <a:xfrm>
              <a:off x="6248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5" name="TextBox 14"/>
            <p:cNvSpPr txBox="1"/>
            <p:nvPr/>
          </p:nvSpPr>
          <p:spPr>
            <a:xfrm>
              <a:off x="3581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6" name="Rectangle 15"/>
            <p:cNvSpPr/>
            <p:nvPr/>
          </p:nvSpPr>
          <p:spPr>
            <a:xfrm>
              <a:off x="3124200" y="205740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p:nvPr/>
          </p:nvSpPr>
          <p:spPr>
            <a:xfrm>
              <a:off x="5829300" y="203835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rot="16200000">
              <a:off x="-609599" y="2062848"/>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19" name="TextBox 18"/>
            <p:cNvSpPr txBox="1"/>
            <p:nvPr/>
          </p:nvSpPr>
          <p:spPr>
            <a:xfrm rot="16200000">
              <a:off x="2129225" y="21148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0" name="TextBox 19"/>
            <p:cNvSpPr txBox="1"/>
            <p:nvPr/>
          </p:nvSpPr>
          <p:spPr>
            <a:xfrm rot="16200000">
              <a:off x="4872425" y="20386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1" name="TextBox 20"/>
            <p:cNvSpPr txBox="1"/>
            <p:nvPr/>
          </p:nvSpPr>
          <p:spPr>
            <a:xfrm>
              <a:off x="822050" y="700256"/>
              <a:ext cx="1458226"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True</a:t>
              </a:r>
              <a:endParaRPr lang="en-US" sz="2800" dirty="0">
                <a:latin typeface="Times New Roman" pitchFamily="18" charset="0"/>
                <a:cs typeface="Times New Roman" pitchFamily="18" charset="0"/>
              </a:endParaRPr>
            </a:p>
          </p:txBody>
        </p:sp>
        <p:sp>
          <p:nvSpPr>
            <p:cNvPr id="22" name="TextBox 21"/>
            <p:cNvSpPr txBox="1"/>
            <p:nvPr/>
          </p:nvSpPr>
          <p:spPr>
            <a:xfrm>
              <a:off x="3535018" y="700256"/>
              <a:ext cx="2070350"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23" name="TextBox 22"/>
            <p:cNvSpPr txBox="1"/>
            <p:nvPr/>
          </p:nvSpPr>
          <p:spPr>
            <a:xfrm>
              <a:off x="6308450" y="700256"/>
              <a:ext cx="2275645"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24" name="Freeform 23"/>
            <p:cNvSpPr/>
            <p:nvPr/>
          </p:nvSpPr>
          <p:spPr>
            <a:xfrm>
              <a:off x="838200" y="115728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5" name="Freeform 24"/>
            <p:cNvSpPr/>
            <p:nvPr/>
          </p:nvSpPr>
          <p:spPr>
            <a:xfrm>
              <a:off x="3567096" y="1147763"/>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Freeform 25"/>
            <p:cNvSpPr/>
            <p:nvPr/>
          </p:nvSpPr>
          <p:spPr>
            <a:xfrm>
              <a:off x="6319837" y="116679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28" name="Title 1"/>
          <p:cNvSpPr>
            <a:spLocks noGrp="1"/>
          </p:cNvSpPr>
          <p:nvPr>
            <p:ph type="title"/>
          </p:nvPr>
        </p:nvSpPr>
        <p:spPr>
          <a:xfrm>
            <a:off x="0" y="0"/>
            <a:ext cx="9144000" cy="1143000"/>
          </a:xfrm>
        </p:spPr>
        <p:txBody>
          <a:bodyPr>
            <a:normAutofit fontScale="90000"/>
          </a:bodyPr>
          <a:lstStyle/>
          <a:p>
            <a:r>
              <a:rPr lang="en-US" dirty="0" smtClean="0">
                <a:latin typeface="Times New Roman" pitchFamily="18" charset="0"/>
                <a:cs typeface="Times New Roman" pitchFamily="18" charset="0"/>
              </a:rPr>
              <a:t>estimated initial temperature distribution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a function of the time of observation</a:t>
            </a:r>
            <a:endParaRPr lang="en-US" dirty="0">
              <a:latin typeface="Times New Roman" pitchFamily="18" charset="0"/>
              <a:cs typeface="Times New Roman" pitchFamily="18" charset="0"/>
            </a:endParaRPr>
          </a:p>
        </p:txBody>
      </p:sp>
      <p:sp>
        <p:nvSpPr>
          <p:cNvPr id="29" name="Rectangle 28"/>
          <p:cNvSpPr/>
          <p:nvPr/>
        </p:nvSpPr>
        <p:spPr>
          <a:xfrm>
            <a:off x="4279900" y="2362200"/>
            <a:ext cx="990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289800" y="2362200"/>
            <a:ext cx="990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txBox="1">
            <a:spLocks/>
          </p:cNvSpPr>
          <p:nvPr/>
        </p:nvSpPr>
        <p:spPr>
          <a:xfrm>
            <a:off x="5181600" y="5334000"/>
            <a:ext cx="2514600" cy="1295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Damped</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LS does better at earlier times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32" name="Freeform 31"/>
          <p:cNvSpPr/>
          <p:nvPr/>
        </p:nvSpPr>
        <p:spPr>
          <a:xfrm>
            <a:off x="5346700" y="2705100"/>
            <a:ext cx="990600" cy="2527300"/>
          </a:xfrm>
          <a:custGeom>
            <a:avLst/>
            <a:gdLst>
              <a:gd name="connsiteX0" fmla="*/ 0 w 990600"/>
              <a:gd name="connsiteY0" fmla="*/ 0 h 2527300"/>
              <a:gd name="connsiteX1" fmla="*/ 800100 w 990600"/>
              <a:gd name="connsiteY1" fmla="*/ 1358900 h 2527300"/>
              <a:gd name="connsiteX2" fmla="*/ 723900 w 990600"/>
              <a:gd name="connsiteY2" fmla="*/ 1638300 h 2527300"/>
              <a:gd name="connsiteX3" fmla="*/ 990600 w 9906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990600" h="2527300">
                <a:moveTo>
                  <a:pt x="0" y="0"/>
                </a:moveTo>
                <a:cubicBezTo>
                  <a:pt x="339725" y="542925"/>
                  <a:pt x="679450" y="1085850"/>
                  <a:pt x="800100" y="1358900"/>
                </a:cubicBezTo>
                <a:cubicBezTo>
                  <a:pt x="920750" y="1631950"/>
                  <a:pt x="692150" y="1443567"/>
                  <a:pt x="723900" y="1638300"/>
                </a:cubicBezTo>
                <a:cubicBezTo>
                  <a:pt x="755650" y="1833033"/>
                  <a:pt x="873125" y="2180166"/>
                  <a:pt x="990600" y="25273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noChangeAspect="1"/>
          </p:cNvGrpSpPr>
          <p:nvPr/>
        </p:nvGrpSpPr>
        <p:grpSpPr>
          <a:xfrm>
            <a:off x="-67672" y="1704387"/>
            <a:ext cx="9211672" cy="3629613"/>
            <a:chOff x="209848" y="700256"/>
            <a:chExt cx="8374247" cy="3299649"/>
          </a:xfrm>
        </p:grpSpPr>
        <p:pic>
          <p:nvPicPr>
            <p:cNvPr id="3080" name="Picture 8"/>
            <p:cNvPicPr>
              <a:picLocks noChangeAspect="1" noChangeArrowheads="1"/>
            </p:cNvPicPr>
            <p:nvPr/>
          </p:nvPicPr>
          <p:blipFill>
            <a:blip r:embed="rId3" cstate="print"/>
            <a:srcRect l="9968" t="6495" r="7733" b="6485"/>
            <a:stretch>
              <a:fillRect/>
            </a:stretch>
          </p:blipFill>
          <p:spPr bwMode="auto">
            <a:xfrm>
              <a:off x="533400" y="1219200"/>
              <a:ext cx="8050695" cy="2279374"/>
            </a:xfrm>
            <a:prstGeom prst="rect">
              <a:avLst/>
            </a:prstGeom>
            <a:noFill/>
            <a:ln w="9525">
              <a:noFill/>
              <a:miter lim="800000"/>
              <a:headEnd/>
              <a:tailEnd/>
            </a:ln>
            <a:effectLst/>
          </p:spPr>
        </p:pic>
        <p:sp>
          <p:nvSpPr>
            <p:cNvPr id="12" name="TextBox 11"/>
            <p:cNvSpPr txBox="1"/>
            <p:nvPr/>
          </p:nvSpPr>
          <p:spPr>
            <a:xfrm>
              <a:off x="809625"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4" name="TextBox 13"/>
            <p:cNvSpPr txBox="1"/>
            <p:nvPr/>
          </p:nvSpPr>
          <p:spPr>
            <a:xfrm>
              <a:off x="6248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5" name="TextBox 14"/>
            <p:cNvSpPr txBox="1"/>
            <p:nvPr/>
          </p:nvSpPr>
          <p:spPr>
            <a:xfrm>
              <a:off x="3581400" y="3524250"/>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16" name="Rectangle 15"/>
            <p:cNvSpPr/>
            <p:nvPr/>
          </p:nvSpPr>
          <p:spPr>
            <a:xfrm>
              <a:off x="3124200" y="205740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p:nvPr/>
          </p:nvSpPr>
          <p:spPr>
            <a:xfrm>
              <a:off x="5829300" y="2038350"/>
              <a:ext cx="1524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rot="16200000">
              <a:off x="-609599" y="2062848"/>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19" name="TextBox 18"/>
            <p:cNvSpPr txBox="1"/>
            <p:nvPr/>
          </p:nvSpPr>
          <p:spPr>
            <a:xfrm rot="16200000">
              <a:off x="2129225" y="21148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0" name="TextBox 19"/>
            <p:cNvSpPr txBox="1"/>
            <p:nvPr/>
          </p:nvSpPr>
          <p:spPr>
            <a:xfrm rot="16200000">
              <a:off x="4872425" y="2038649"/>
              <a:ext cx="2114550" cy="47565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a:t>
              </a:r>
              <a:endParaRPr lang="en-US" sz="2800" dirty="0">
                <a:latin typeface="Times New Roman" pitchFamily="18" charset="0"/>
                <a:cs typeface="Times New Roman" pitchFamily="18" charset="0"/>
              </a:endParaRPr>
            </a:p>
          </p:txBody>
        </p:sp>
        <p:sp>
          <p:nvSpPr>
            <p:cNvPr id="21" name="TextBox 20"/>
            <p:cNvSpPr txBox="1"/>
            <p:nvPr/>
          </p:nvSpPr>
          <p:spPr>
            <a:xfrm>
              <a:off x="822050" y="700256"/>
              <a:ext cx="1458226"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True</a:t>
              </a:r>
              <a:endParaRPr lang="en-US" sz="2800" dirty="0">
                <a:latin typeface="Times New Roman" pitchFamily="18" charset="0"/>
                <a:cs typeface="Times New Roman" pitchFamily="18" charset="0"/>
              </a:endParaRPr>
            </a:p>
          </p:txBody>
        </p:sp>
        <p:sp>
          <p:nvSpPr>
            <p:cNvPr id="22" name="TextBox 21"/>
            <p:cNvSpPr txBox="1"/>
            <p:nvPr/>
          </p:nvSpPr>
          <p:spPr>
            <a:xfrm>
              <a:off x="3535018" y="700256"/>
              <a:ext cx="2070350"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23" name="TextBox 22"/>
            <p:cNvSpPr txBox="1"/>
            <p:nvPr/>
          </p:nvSpPr>
          <p:spPr>
            <a:xfrm>
              <a:off x="6308450" y="700256"/>
              <a:ext cx="2275645" cy="475655"/>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24" name="Freeform 23"/>
            <p:cNvSpPr/>
            <p:nvPr/>
          </p:nvSpPr>
          <p:spPr>
            <a:xfrm>
              <a:off x="838200" y="115728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5" name="Freeform 24"/>
            <p:cNvSpPr/>
            <p:nvPr/>
          </p:nvSpPr>
          <p:spPr>
            <a:xfrm>
              <a:off x="3567096" y="1147763"/>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Freeform 25"/>
            <p:cNvSpPr/>
            <p:nvPr/>
          </p:nvSpPr>
          <p:spPr>
            <a:xfrm>
              <a:off x="6319837" y="1166798"/>
              <a:ext cx="2224088" cy="2152654"/>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28" name="Title 1"/>
          <p:cNvSpPr>
            <a:spLocks noGrp="1"/>
          </p:cNvSpPr>
          <p:nvPr>
            <p:ph type="title"/>
          </p:nvPr>
        </p:nvSpPr>
        <p:spPr>
          <a:xfrm>
            <a:off x="0" y="0"/>
            <a:ext cx="9144000" cy="1143000"/>
          </a:xfrm>
        </p:spPr>
        <p:txBody>
          <a:bodyPr>
            <a:normAutofit fontScale="90000"/>
          </a:bodyPr>
          <a:lstStyle/>
          <a:p>
            <a:r>
              <a:rPr lang="en-US" dirty="0" smtClean="0">
                <a:latin typeface="Times New Roman" pitchFamily="18" charset="0"/>
                <a:cs typeface="Times New Roman" pitchFamily="18" charset="0"/>
              </a:rPr>
              <a:t>estimated initial temperature distribution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 a function of the time of observation</a:t>
            </a:r>
            <a:endParaRPr lang="en-US" dirty="0">
              <a:latin typeface="Times New Roman" pitchFamily="18" charset="0"/>
              <a:cs typeface="Times New Roman" pitchFamily="18" charset="0"/>
            </a:endParaRPr>
          </a:p>
        </p:txBody>
      </p:sp>
      <p:sp>
        <p:nvSpPr>
          <p:cNvPr id="29" name="Rectangle 28"/>
          <p:cNvSpPr/>
          <p:nvPr/>
        </p:nvSpPr>
        <p:spPr>
          <a:xfrm>
            <a:off x="4267200" y="4038600"/>
            <a:ext cx="990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txBox="1">
            <a:spLocks/>
          </p:cNvSpPr>
          <p:nvPr/>
        </p:nvSpPr>
        <p:spPr>
          <a:xfrm>
            <a:off x="5207000" y="5283200"/>
            <a:ext cx="2743200" cy="15240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Damped</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LS contains worse artifacts at later times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32" name="Freeform 31"/>
          <p:cNvSpPr/>
          <p:nvPr/>
        </p:nvSpPr>
        <p:spPr>
          <a:xfrm>
            <a:off x="5410200" y="4343400"/>
            <a:ext cx="1003300" cy="889000"/>
          </a:xfrm>
          <a:custGeom>
            <a:avLst/>
            <a:gdLst>
              <a:gd name="connsiteX0" fmla="*/ 0 w 990600"/>
              <a:gd name="connsiteY0" fmla="*/ 0 h 2527300"/>
              <a:gd name="connsiteX1" fmla="*/ 800100 w 990600"/>
              <a:gd name="connsiteY1" fmla="*/ 1358900 h 2527300"/>
              <a:gd name="connsiteX2" fmla="*/ 723900 w 990600"/>
              <a:gd name="connsiteY2" fmla="*/ 1638300 h 2527300"/>
              <a:gd name="connsiteX3" fmla="*/ 990600 w 990600"/>
              <a:gd name="connsiteY3" fmla="*/ 2527300 h 2527300"/>
            </a:gdLst>
            <a:ahLst/>
            <a:cxnLst>
              <a:cxn ang="0">
                <a:pos x="connsiteX0" y="connsiteY0"/>
              </a:cxn>
              <a:cxn ang="0">
                <a:pos x="connsiteX1" y="connsiteY1"/>
              </a:cxn>
              <a:cxn ang="0">
                <a:pos x="connsiteX2" y="connsiteY2"/>
              </a:cxn>
              <a:cxn ang="0">
                <a:pos x="connsiteX3" y="connsiteY3"/>
              </a:cxn>
            </a:cxnLst>
            <a:rect l="l" t="t" r="r" b="b"/>
            <a:pathLst>
              <a:path w="990600" h="2527300">
                <a:moveTo>
                  <a:pt x="0" y="0"/>
                </a:moveTo>
                <a:cubicBezTo>
                  <a:pt x="339725" y="542925"/>
                  <a:pt x="679450" y="1085850"/>
                  <a:pt x="800100" y="1358900"/>
                </a:cubicBezTo>
                <a:cubicBezTo>
                  <a:pt x="920750" y="1631950"/>
                  <a:pt x="692150" y="1443567"/>
                  <a:pt x="723900" y="1638300"/>
                </a:cubicBezTo>
                <a:cubicBezTo>
                  <a:pt x="755650" y="1833033"/>
                  <a:pt x="873125" y="2180166"/>
                  <a:pt x="990600" y="25273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7315200" y="4025900"/>
            <a:ext cx="990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a:grpSpLocks noChangeAspect="1"/>
          </p:cNvGrpSpPr>
          <p:nvPr/>
        </p:nvGrpSpPr>
        <p:grpSpPr>
          <a:xfrm>
            <a:off x="264789" y="1208924"/>
            <a:ext cx="8452491" cy="4353676"/>
            <a:chOff x="1117993" y="819150"/>
            <a:chExt cx="5282807" cy="2721048"/>
          </a:xfrm>
        </p:grpSpPr>
        <p:pic>
          <p:nvPicPr>
            <p:cNvPr id="4098" name="Picture 2"/>
            <p:cNvPicPr>
              <a:picLocks noChangeAspect="1" noChangeArrowheads="1"/>
            </p:cNvPicPr>
            <p:nvPr/>
          </p:nvPicPr>
          <p:blipFill>
            <a:blip r:embed="rId3" cstate="print"/>
            <a:srcRect l="7414" t="5678" r="52843" b="50428"/>
            <a:stretch>
              <a:fillRect/>
            </a:stretch>
          </p:blipFill>
          <p:spPr bwMode="auto">
            <a:xfrm>
              <a:off x="1295400" y="1116496"/>
              <a:ext cx="2362200" cy="2362200"/>
            </a:xfrm>
            <a:prstGeom prst="rect">
              <a:avLst/>
            </a:prstGeom>
            <a:noFill/>
            <a:ln w="9525">
              <a:noFill/>
              <a:miter lim="800000"/>
              <a:headEnd/>
              <a:tailEnd/>
            </a:ln>
            <a:effectLst/>
          </p:spPr>
        </p:pic>
        <p:sp>
          <p:nvSpPr>
            <p:cNvPr id="7" name="Rectangle 6"/>
            <p:cNvSpPr/>
            <p:nvPr/>
          </p:nvSpPr>
          <p:spPr>
            <a:xfrm>
              <a:off x="2286000" y="3240156"/>
              <a:ext cx="1295400" cy="238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1666875" y="819150"/>
              <a:ext cx="1809750"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19" name="TextBox 18"/>
            <p:cNvSpPr txBox="1"/>
            <p:nvPr/>
          </p:nvSpPr>
          <p:spPr>
            <a:xfrm rot="16200000">
              <a:off x="264395" y="1941520"/>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22" name="Freeform 21"/>
            <p:cNvSpPr/>
            <p:nvPr/>
          </p:nvSpPr>
          <p:spPr>
            <a:xfrm>
              <a:off x="1619244" y="1059345"/>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TextBox 25"/>
            <p:cNvSpPr txBox="1"/>
            <p:nvPr/>
          </p:nvSpPr>
          <p:spPr>
            <a:xfrm>
              <a:off x="1590674" y="3202471"/>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pic>
          <p:nvPicPr>
            <p:cNvPr id="33" name="Picture 2"/>
            <p:cNvPicPr>
              <a:picLocks noChangeAspect="1" noChangeArrowheads="1"/>
            </p:cNvPicPr>
            <p:nvPr/>
          </p:nvPicPr>
          <p:blipFill>
            <a:blip r:embed="rId3" cstate="print"/>
            <a:srcRect l="7414" t="52896" r="52843" b="4195"/>
            <a:stretch>
              <a:fillRect/>
            </a:stretch>
          </p:blipFill>
          <p:spPr bwMode="auto">
            <a:xfrm>
              <a:off x="3886200" y="1106088"/>
              <a:ext cx="2362200" cy="2309191"/>
            </a:xfrm>
            <a:prstGeom prst="rect">
              <a:avLst/>
            </a:prstGeom>
            <a:noFill/>
            <a:ln w="9525">
              <a:noFill/>
              <a:miter lim="800000"/>
              <a:headEnd/>
              <a:tailEnd/>
            </a:ln>
            <a:effectLst/>
          </p:spPr>
        </p:pic>
        <p:sp>
          <p:nvSpPr>
            <p:cNvPr id="35" name="Rectangle 34"/>
            <p:cNvSpPr/>
            <p:nvPr/>
          </p:nvSpPr>
          <p:spPr>
            <a:xfrm>
              <a:off x="4191000" y="964180"/>
              <a:ext cx="2133600"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Rectangle 35"/>
            <p:cNvSpPr/>
            <p:nvPr/>
          </p:nvSpPr>
          <p:spPr>
            <a:xfrm>
              <a:off x="4191000" y="3213184"/>
              <a:ext cx="2209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Rectangle 37"/>
            <p:cNvSpPr/>
            <p:nvPr/>
          </p:nvSpPr>
          <p:spPr>
            <a:xfrm>
              <a:off x="4343400" y="3365584"/>
              <a:ext cx="1828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TextBox 38"/>
            <p:cNvSpPr txBox="1"/>
            <p:nvPr/>
          </p:nvSpPr>
          <p:spPr>
            <a:xfrm>
              <a:off x="4190999" y="3213185"/>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0" name="TextBox 39"/>
            <p:cNvSpPr txBox="1"/>
            <p:nvPr/>
          </p:nvSpPr>
          <p:spPr>
            <a:xfrm>
              <a:off x="4220817" y="840921"/>
              <a:ext cx="1922807"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43" name="TextBox 42"/>
            <p:cNvSpPr txBox="1"/>
            <p:nvPr/>
          </p:nvSpPr>
          <p:spPr>
            <a:xfrm rot="16200000">
              <a:off x="2855195" y="1956373"/>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5" name="Freeform 44"/>
            <p:cNvSpPr/>
            <p:nvPr/>
          </p:nvSpPr>
          <p:spPr>
            <a:xfrm>
              <a:off x="4210028" y="1070054"/>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50" name="TextBox 49"/>
          <p:cNvSpPr txBox="1"/>
          <p:nvPr/>
        </p:nvSpPr>
        <p:spPr>
          <a:xfrm>
            <a:off x="304800" y="381000"/>
            <a:ext cx="8686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model resolution matrix when for data collected at </a:t>
            </a:r>
            <a:r>
              <a:rPr lang="en-US" sz="2800" i="1" dirty="0" smtClean="0">
                <a:latin typeface="Cambria Math" pitchFamily="18" charset="0"/>
                <a:ea typeface="Cambria Math" pitchFamily="18" charset="0"/>
                <a:cs typeface="Times New Roman" pitchFamily="18" charset="0"/>
              </a:rPr>
              <a:t>t</a:t>
            </a:r>
            <a:r>
              <a:rPr lang="en-US" sz="2800" dirty="0" smtClean="0">
                <a:latin typeface="Cambria Math" pitchFamily="18" charset="0"/>
                <a:ea typeface="Cambria Math" pitchFamily="18" charset="0"/>
                <a:cs typeface="Times New Roman" pitchFamily="18" charset="0"/>
              </a:rPr>
              <a:t>=10</a:t>
            </a:r>
            <a:endParaRPr lang="en-US" sz="2800" dirty="0">
              <a:latin typeface="Cambria Math" pitchFamily="18" charset="0"/>
              <a:ea typeface="Cambria Math"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noChangeAspect="1"/>
          </p:cNvGrpSpPr>
          <p:nvPr/>
        </p:nvGrpSpPr>
        <p:grpSpPr>
          <a:xfrm>
            <a:off x="264789" y="1208924"/>
            <a:ext cx="8452491" cy="4353676"/>
            <a:chOff x="1117993" y="819150"/>
            <a:chExt cx="5282807" cy="2721048"/>
          </a:xfrm>
        </p:grpSpPr>
        <p:pic>
          <p:nvPicPr>
            <p:cNvPr id="4098" name="Picture 2"/>
            <p:cNvPicPr>
              <a:picLocks noChangeAspect="1" noChangeArrowheads="1"/>
            </p:cNvPicPr>
            <p:nvPr/>
          </p:nvPicPr>
          <p:blipFill>
            <a:blip r:embed="rId3" cstate="print"/>
            <a:srcRect l="7414" t="5678" r="52843" b="50428"/>
            <a:stretch>
              <a:fillRect/>
            </a:stretch>
          </p:blipFill>
          <p:spPr bwMode="auto">
            <a:xfrm>
              <a:off x="1295400" y="1116496"/>
              <a:ext cx="2362200" cy="2362200"/>
            </a:xfrm>
            <a:prstGeom prst="rect">
              <a:avLst/>
            </a:prstGeom>
            <a:noFill/>
            <a:ln w="9525">
              <a:noFill/>
              <a:miter lim="800000"/>
              <a:headEnd/>
              <a:tailEnd/>
            </a:ln>
            <a:effectLst/>
          </p:spPr>
        </p:pic>
        <p:sp>
          <p:nvSpPr>
            <p:cNvPr id="7" name="Rectangle 6"/>
            <p:cNvSpPr/>
            <p:nvPr/>
          </p:nvSpPr>
          <p:spPr>
            <a:xfrm>
              <a:off x="2286000" y="3240156"/>
              <a:ext cx="1295400" cy="238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1666875" y="819150"/>
              <a:ext cx="1809750"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19" name="TextBox 18"/>
            <p:cNvSpPr txBox="1"/>
            <p:nvPr/>
          </p:nvSpPr>
          <p:spPr>
            <a:xfrm rot="16200000">
              <a:off x="264395" y="1941520"/>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22" name="Freeform 21"/>
            <p:cNvSpPr/>
            <p:nvPr/>
          </p:nvSpPr>
          <p:spPr>
            <a:xfrm>
              <a:off x="1619244" y="1059345"/>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6" name="TextBox 25"/>
            <p:cNvSpPr txBox="1"/>
            <p:nvPr/>
          </p:nvSpPr>
          <p:spPr>
            <a:xfrm>
              <a:off x="1590674" y="3202471"/>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pic>
          <p:nvPicPr>
            <p:cNvPr id="33" name="Picture 2"/>
            <p:cNvPicPr>
              <a:picLocks noChangeAspect="1" noChangeArrowheads="1"/>
            </p:cNvPicPr>
            <p:nvPr/>
          </p:nvPicPr>
          <p:blipFill>
            <a:blip r:embed="rId3" cstate="print"/>
            <a:srcRect l="7414" t="52896" r="52843" b="4195"/>
            <a:stretch>
              <a:fillRect/>
            </a:stretch>
          </p:blipFill>
          <p:spPr bwMode="auto">
            <a:xfrm>
              <a:off x="3886200" y="1106088"/>
              <a:ext cx="2362200" cy="2309191"/>
            </a:xfrm>
            <a:prstGeom prst="rect">
              <a:avLst/>
            </a:prstGeom>
            <a:noFill/>
            <a:ln w="9525">
              <a:noFill/>
              <a:miter lim="800000"/>
              <a:headEnd/>
              <a:tailEnd/>
            </a:ln>
            <a:effectLst/>
          </p:spPr>
        </p:pic>
        <p:sp>
          <p:nvSpPr>
            <p:cNvPr id="35" name="Rectangle 34"/>
            <p:cNvSpPr/>
            <p:nvPr/>
          </p:nvSpPr>
          <p:spPr>
            <a:xfrm>
              <a:off x="4191000" y="964180"/>
              <a:ext cx="2133600" cy="17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Rectangle 35"/>
            <p:cNvSpPr/>
            <p:nvPr/>
          </p:nvSpPr>
          <p:spPr>
            <a:xfrm>
              <a:off x="4191000" y="3213184"/>
              <a:ext cx="2209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Rectangle 37"/>
            <p:cNvSpPr/>
            <p:nvPr/>
          </p:nvSpPr>
          <p:spPr>
            <a:xfrm>
              <a:off x="4343400" y="3365584"/>
              <a:ext cx="1828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TextBox 38"/>
            <p:cNvSpPr txBox="1"/>
            <p:nvPr/>
          </p:nvSpPr>
          <p:spPr>
            <a:xfrm>
              <a:off x="4190999" y="3213185"/>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0" name="TextBox 39"/>
            <p:cNvSpPr txBox="1"/>
            <p:nvPr/>
          </p:nvSpPr>
          <p:spPr>
            <a:xfrm>
              <a:off x="4220817" y="840921"/>
              <a:ext cx="1922807"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43" name="TextBox 42"/>
            <p:cNvSpPr txBox="1"/>
            <p:nvPr/>
          </p:nvSpPr>
          <p:spPr>
            <a:xfrm rot="16200000">
              <a:off x="2855195" y="1956373"/>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5" name="Freeform 44"/>
            <p:cNvSpPr/>
            <p:nvPr/>
          </p:nvSpPr>
          <p:spPr>
            <a:xfrm>
              <a:off x="4210028" y="1070054"/>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50" name="TextBox 49"/>
          <p:cNvSpPr txBox="1"/>
          <p:nvPr/>
        </p:nvSpPr>
        <p:spPr>
          <a:xfrm>
            <a:off x="304800" y="381000"/>
            <a:ext cx="8686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model resolution matrix when for data collected at </a:t>
            </a:r>
            <a:r>
              <a:rPr lang="en-US" sz="2800" i="1" dirty="0" smtClean="0">
                <a:latin typeface="Cambria Math" pitchFamily="18" charset="0"/>
                <a:ea typeface="Cambria Math" pitchFamily="18" charset="0"/>
                <a:cs typeface="Times New Roman" pitchFamily="18" charset="0"/>
              </a:rPr>
              <a:t>t</a:t>
            </a:r>
            <a:r>
              <a:rPr lang="en-US" sz="2800" dirty="0" smtClean="0">
                <a:latin typeface="Cambria Math" pitchFamily="18" charset="0"/>
                <a:ea typeface="Cambria Math" pitchFamily="18" charset="0"/>
                <a:cs typeface="Times New Roman" pitchFamily="18" charset="0"/>
              </a:rPr>
              <a:t>=10</a:t>
            </a:r>
            <a:endParaRPr lang="en-US" sz="2800" dirty="0">
              <a:latin typeface="Cambria Math" pitchFamily="18" charset="0"/>
              <a:ea typeface="Cambria Math" pitchFamily="18" charset="0"/>
              <a:cs typeface="Times New Roman" pitchFamily="18" charset="0"/>
            </a:endParaRPr>
          </a:p>
        </p:txBody>
      </p:sp>
      <p:sp>
        <p:nvSpPr>
          <p:cNvPr id="51" name="Title 1"/>
          <p:cNvSpPr txBox="1">
            <a:spLocks/>
          </p:cNvSpPr>
          <p:nvPr/>
        </p:nvSpPr>
        <p:spPr>
          <a:xfrm>
            <a:off x="3657600" y="5257800"/>
            <a:ext cx="2743200" cy="1524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resolution is similar</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a:grpSpLocks noChangeAspect="1"/>
          </p:cNvGrpSpPr>
          <p:nvPr/>
        </p:nvGrpSpPr>
        <p:grpSpPr>
          <a:xfrm>
            <a:off x="457201" y="1219200"/>
            <a:ext cx="8136234" cy="4462006"/>
            <a:chOff x="1375170" y="285750"/>
            <a:chExt cx="5085146" cy="2788754"/>
          </a:xfrm>
        </p:grpSpPr>
        <p:pic>
          <p:nvPicPr>
            <p:cNvPr id="4098" name="Picture 2"/>
            <p:cNvPicPr>
              <a:picLocks noChangeAspect="1" noChangeArrowheads="1"/>
            </p:cNvPicPr>
            <p:nvPr/>
          </p:nvPicPr>
          <p:blipFill>
            <a:blip r:embed="rId3" cstate="print"/>
            <a:srcRect l="52499" t="54382" r="6968" b="4195"/>
            <a:stretch>
              <a:fillRect/>
            </a:stretch>
          </p:blipFill>
          <p:spPr bwMode="auto">
            <a:xfrm>
              <a:off x="4048899" y="666390"/>
              <a:ext cx="2409135" cy="2229209"/>
            </a:xfrm>
            <a:prstGeom prst="rect">
              <a:avLst/>
            </a:prstGeom>
            <a:noFill/>
            <a:ln w="9525">
              <a:noFill/>
              <a:miter lim="800000"/>
              <a:headEnd/>
              <a:tailEnd/>
            </a:ln>
            <a:effectLst/>
          </p:spPr>
        </p:pic>
        <p:sp>
          <p:nvSpPr>
            <p:cNvPr id="8" name="Rectangle 7"/>
            <p:cNvSpPr/>
            <p:nvPr/>
          </p:nvSpPr>
          <p:spPr>
            <a:xfrm>
              <a:off x="4036199" y="381000"/>
              <a:ext cx="2057400" cy="2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4112399" y="2693504"/>
              <a:ext cx="1981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p:nvPr/>
          </p:nvSpPr>
          <p:spPr>
            <a:xfrm>
              <a:off x="4264799" y="2845904"/>
              <a:ext cx="1981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TextBox 15"/>
            <p:cNvSpPr txBox="1"/>
            <p:nvPr/>
          </p:nvSpPr>
          <p:spPr>
            <a:xfrm>
              <a:off x="4305299" y="285750"/>
              <a:ext cx="1848180"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18" name="TextBox 17"/>
            <p:cNvSpPr txBox="1"/>
            <p:nvPr/>
          </p:nvSpPr>
          <p:spPr>
            <a:xfrm>
              <a:off x="4314495" y="2693504"/>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25" name="Freeform 24"/>
            <p:cNvSpPr/>
            <p:nvPr/>
          </p:nvSpPr>
          <p:spPr>
            <a:xfrm>
              <a:off x="4317184" y="550358"/>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9" name="TextBox 28"/>
            <p:cNvSpPr txBox="1"/>
            <p:nvPr/>
          </p:nvSpPr>
          <p:spPr>
            <a:xfrm rot="16200000">
              <a:off x="3032995" y="1436693"/>
              <a:ext cx="2034209" cy="327012"/>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pic>
          <p:nvPicPr>
            <p:cNvPr id="32" name="Picture 2"/>
            <p:cNvPicPr>
              <a:picLocks noChangeAspect="1" noChangeArrowheads="1"/>
            </p:cNvPicPr>
            <p:nvPr/>
          </p:nvPicPr>
          <p:blipFill>
            <a:blip r:embed="rId3" cstate="print"/>
            <a:srcRect l="52499" t="5678" r="6968" b="54113"/>
            <a:stretch>
              <a:fillRect/>
            </a:stretch>
          </p:blipFill>
          <p:spPr bwMode="auto">
            <a:xfrm>
              <a:off x="1585099" y="579314"/>
              <a:ext cx="2409135" cy="2163886"/>
            </a:xfrm>
            <a:prstGeom prst="rect">
              <a:avLst/>
            </a:prstGeom>
            <a:noFill/>
            <a:ln w="9525">
              <a:noFill/>
              <a:miter lim="800000"/>
              <a:headEnd/>
              <a:tailEnd/>
            </a:ln>
            <a:effectLst/>
          </p:spPr>
        </p:pic>
        <p:sp>
          <p:nvSpPr>
            <p:cNvPr id="33" name="Rectangle 32"/>
            <p:cNvSpPr/>
            <p:nvPr/>
          </p:nvSpPr>
          <p:spPr>
            <a:xfrm>
              <a:off x="1572399" y="2702974"/>
              <a:ext cx="1752600" cy="238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7" name="TextBox 36"/>
            <p:cNvSpPr txBox="1"/>
            <p:nvPr/>
          </p:nvSpPr>
          <p:spPr>
            <a:xfrm>
              <a:off x="1828800" y="285750"/>
              <a:ext cx="1743543"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40" name="Freeform 39"/>
            <p:cNvSpPr/>
            <p:nvPr/>
          </p:nvSpPr>
          <p:spPr>
            <a:xfrm>
              <a:off x="1843874" y="522154"/>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2" name="TextBox 41"/>
            <p:cNvSpPr txBox="1"/>
            <p:nvPr/>
          </p:nvSpPr>
          <p:spPr>
            <a:xfrm>
              <a:off x="1814665" y="2665289"/>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3" name="TextBox 42"/>
            <p:cNvSpPr txBox="1"/>
            <p:nvPr/>
          </p:nvSpPr>
          <p:spPr>
            <a:xfrm rot="16200000">
              <a:off x="521571" y="1404338"/>
              <a:ext cx="2034209" cy="327012"/>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grpSp>
      <p:sp>
        <p:nvSpPr>
          <p:cNvPr id="48" name="TextBox 47"/>
          <p:cNvSpPr txBox="1"/>
          <p:nvPr/>
        </p:nvSpPr>
        <p:spPr>
          <a:xfrm>
            <a:off x="304800" y="381000"/>
            <a:ext cx="8686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model resolution matrix when for data collected at </a:t>
            </a:r>
            <a:r>
              <a:rPr lang="en-US" sz="2800" i="1" dirty="0" smtClean="0">
                <a:latin typeface="Cambria Math" pitchFamily="18" charset="0"/>
                <a:ea typeface="Cambria Math" pitchFamily="18" charset="0"/>
                <a:cs typeface="Times New Roman" pitchFamily="18" charset="0"/>
              </a:rPr>
              <a:t>t</a:t>
            </a:r>
            <a:r>
              <a:rPr lang="en-US" sz="2800" dirty="0" smtClean="0">
                <a:latin typeface="Cambria Math" pitchFamily="18" charset="0"/>
                <a:ea typeface="Cambria Math" pitchFamily="18" charset="0"/>
                <a:cs typeface="Times New Roman" pitchFamily="18" charset="0"/>
              </a:rPr>
              <a:t>=40</a:t>
            </a:r>
            <a:endParaRPr lang="en-US" sz="2800" dirty="0">
              <a:latin typeface="Cambria Math" pitchFamily="18" charset="0"/>
              <a:ea typeface="Cambria Math"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noChangeAspect="1"/>
          </p:cNvGrpSpPr>
          <p:nvPr/>
        </p:nvGrpSpPr>
        <p:grpSpPr>
          <a:xfrm>
            <a:off x="467381" y="1219200"/>
            <a:ext cx="8126055" cy="4462006"/>
            <a:chOff x="1381532" y="285750"/>
            <a:chExt cx="5078784" cy="2788754"/>
          </a:xfrm>
        </p:grpSpPr>
        <p:pic>
          <p:nvPicPr>
            <p:cNvPr id="4098" name="Picture 2"/>
            <p:cNvPicPr>
              <a:picLocks noChangeAspect="1" noChangeArrowheads="1"/>
            </p:cNvPicPr>
            <p:nvPr/>
          </p:nvPicPr>
          <p:blipFill>
            <a:blip r:embed="rId3" cstate="print"/>
            <a:srcRect l="52499" t="54382" r="6968" b="4195"/>
            <a:stretch>
              <a:fillRect/>
            </a:stretch>
          </p:blipFill>
          <p:spPr bwMode="auto">
            <a:xfrm>
              <a:off x="4048899" y="666390"/>
              <a:ext cx="2409135" cy="2229209"/>
            </a:xfrm>
            <a:prstGeom prst="rect">
              <a:avLst/>
            </a:prstGeom>
            <a:noFill/>
            <a:ln w="9525">
              <a:noFill/>
              <a:miter lim="800000"/>
              <a:headEnd/>
              <a:tailEnd/>
            </a:ln>
            <a:effectLst/>
          </p:spPr>
        </p:pic>
        <p:sp>
          <p:nvSpPr>
            <p:cNvPr id="8" name="Rectangle 7"/>
            <p:cNvSpPr/>
            <p:nvPr/>
          </p:nvSpPr>
          <p:spPr>
            <a:xfrm>
              <a:off x="4036199" y="381000"/>
              <a:ext cx="2057400" cy="2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4112399" y="2693504"/>
              <a:ext cx="1981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p:nvPr/>
          </p:nvSpPr>
          <p:spPr>
            <a:xfrm>
              <a:off x="4264799" y="2845904"/>
              <a:ext cx="1981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TextBox 15"/>
            <p:cNvSpPr txBox="1"/>
            <p:nvPr/>
          </p:nvSpPr>
          <p:spPr>
            <a:xfrm>
              <a:off x="4305299" y="285750"/>
              <a:ext cx="1848180"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Backus-Gilbert</a:t>
              </a:r>
              <a:endParaRPr lang="en-US" sz="2800" dirty="0">
                <a:latin typeface="Times New Roman" pitchFamily="18" charset="0"/>
                <a:cs typeface="Times New Roman" pitchFamily="18" charset="0"/>
              </a:endParaRPr>
            </a:p>
          </p:txBody>
        </p:sp>
        <p:sp>
          <p:nvSpPr>
            <p:cNvPr id="18" name="TextBox 17"/>
            <p:cNvSpPr txBox="1"/>
            <p:nvPr/>
          </p:nvSpPr>
          <p:spPr>
            <a:xfrm>
              <a:off x="4314495" y="2693504"/>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25" name="Freeform 24"/>
            <p:cNvSpPr/>
            <p:nvPr/>
          </p:nvSpPr>
          <p:spPr>
            <a:xfrm>
              <a:off x="4317184" y="550358"/>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9" name="TextBox 28"/>
            <p:cNvSpPr txBox="1"/>
            <p:nvPr/>
          </p:nvSpPr>
          <p:spPr>
            <a:xfrm rot="16200000">
              <a:off x="3032995" y="1436693"/>
              <a:ext cx="2034209" cy="327012"/>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pic>
          <p:nvPicPr>
            <p:cNvPr id="32" name="Picture 2"/>
            <p:cNvPicPr>
              <a:picLocks noChangeAspect="1" noChangeArrowheads="1"/>
            </p:cNvPicPr>
            <p:nvPr/>
          </p:nvPicPr>
          <p:blipFill>
            <a:blip r:embed="rId3" cstate="print"/>
            <a:srcRect l="52499" t="5678" r="6968" b="54113"/>
            <a:stretch>
              <a:fillRect/>
            </a:stretch>
          </p:blipFill>
          <p:spPr bwMode="auto">
            <a:xfrm>
              <a:off x="1585099" y="579314"/>
              <a:ext cx="2409135" cy="2163886"/>
            </a:xfrm>
            <a:prstGeom prst="rect">
              <a:avLst/>
            </a:prstGeom>
            <a:noFill/>
            <a:ln w="9525">
              <a:noFill/>
              <a:miter lim="800000"/>
              <a:headEnd/>
              <a:tailEnd/>
            </a:ln>
            <a:effectLst/>
          </p:spPr>
        </p:pic>
        <p:sp>
          <p:nvSpPr>
            <p:cNvPr id="33" name="Rectangle 32"/>
            <p:cNvSpPr/>
            <p:nvPr/>
          </p:nvSpPr>
          <p:spPr>
            <a:xfrm>
              <a:off x="1572399" y="2702974"/>
              <a:ext cx="1752600" cy="238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7" name="TextBox 36"/>
            <p:cNvSpPr txBox="1"/>
            <p:nvPr/>
          </p:nvSpPr>
          <p:spPr>
            <a:xfrm>
              <a:off x="1828800" y="285750"/>
              <a:ext cx="1743543" cy="327013"/>
            </a:xfrm>
            <a:prstGeom prst="rect">
              <a:avLst/>
            </a:prstGeom>
            <a:noFill/>
          </p:spPr>
          <p:txBody>
            <a:bodyPr wrap="square" rtlCol="0">
              <a:spAutoFit/>
            </a:bodyPr>
            <a:lstStyle/>
            <a:p>
              <a:r>
                <a:rPr lang="en-US" sz="2800" dirty="0" smtClean="0">
                  <a:latin typeface="Times New Roman" pitchFamily="18" charset="0"/>
                  <a:cs typeface="Times New Roman" pitchFamily="18" charset="0"/>
                </a:rPr>
                <a:t>Damped LS</a:t>
              </a:r>
              <a:endParaRPr lang="en-US" sz="2800" dirty="0">
                <a:latin typeface="Times New Roman" pitchFamily="18" charset="0"/>
                <a:cs typeface="Times New Roman" pitchFamily="18" charset="0"/>
              </a:endParaRPr>
            </a:p>
          </p:txBody>
        </p:sp>
        <p:sp>
          <p:nvSpPr>
            <p:cNvPr id="40" name="Freeform 39"/>
            <p:cNvSpPr/>
            <p:nvPr/>
          </p:nvSpPr>
          <p:spPr>
            <a:xfrm>
              <a:off x="1843874" y="522154"/>
              <a:ext cx="2143132" cy="1985967"/>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2" name="TextBox 41"/>
            <p:cNvSpPr txBox="1"/>
            <p:nvPr/>
          </p:nvSpPr>
          <p:spPr>
            <a:xfrm>
              <a:off x="1814665" y="2665289"/>
              <a:ext cx="2034209" cy="327013"/>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sp>
          <p:nvSpPr>
            <p:cNvPr id="43" name="TextBox 42"/>
            <p:cNvSpPr txBox="1"/>
            <p:nvPr/>
          </p:nvSpPr>
          <p:spPr>
            <a:xfrm rot="16200000">
              <a:off x="527933" y="1417162"/>
              <a:ext cx="2034209" cy="327012"/>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a:t>
              </a:r>
              <a:endParaRPr lang="en-US" sz="2800" dirty="0">
                <a:latin typeface="Times New Roman" pitchFamily="18" charset="0"/>
                <a:cs typeface="Times New Roman" pitchFamily="18" charset="0"/>
              </a:endParaRPr>
            </a:p>
          </p:txBody>
        </p:sp>
      </p:grpSp>
      <p:sp>
        <p:nvSpPr>
          <p:cNvPr id="48" name="TextBox 47"/>
          <p:cNvSpPr txBox="1"/>
          <p:nvPr/>
        </p:nvSpPr>
        <p:spPr>
          <a:xfrm>
            <a:off x="304800" y="381000"/>
            <a:ext cx="8686800"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model resolution matrix when for data collected at </a:t>
            </a:r>
            <a:r>
              <a:rPr lang="en-US" sz="2800" i="1" dirty="0" smtClean="0">
                <a:latin typeface="Cambria Math" pitchFamily="18" charset="0"/>
                <a:ea typeface="Cambria Math" pitchFamily="18" charset="0"/>
                <a:cs typeface="Times New Roman" pitchFamily="18" charset="0"/>
              </a:rPr>
              <a:t>t</a:t>
            </a:r>
            <a:r>
              <a:rPr lang="en-US" sz="2800" dirty="0" smtClean="0">
                <a:latin typeface="Cambria Math" pitchFamily="18" charset="0"/>
                <a:ea typeface="Cambria Math" pitchFamily="18" charset="0"/>
                <a:cs typeface="Times New Roman" pitchFamily="18" charset="0"/>
              </a:rPr>
              <a:t>=40</a:t>
            </a:r>
            <a:endParaRPr lang="en-US" sz="2800" dirty="0">
              <a:latin typeface="Cambria Math" pitchFamily="18" charset="0"/>
              <a:ea typeface="Cambria Math" pitchFamily="18" charset="0"/>
              <a:cs typeface="Times New Roman" pitchFamily="18" charset="0"/>
            </a:endParaRPr>
          </a:p>
        </p:txBody>
      </p:sp>
      <p:sp>
        <p:nvSpPr>
          <p:cNvPr id="49" name="Oval 48"/>
          <p:cNvSpPr/>
          <p:nvPr/>
        </p:nvSpPr>
        <p:spPr>
          <a:xfrm>
            <a:off x="2514600" y="35052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txBox="1">
            <a:spLocks/>
          </p:cNvSpPr>
          <p:nvPr/>
        </p:nvSpPr>
        <p:spPr>
          <a:xfrm>
            <a:off x="3657600" y="5257800"/>
            <a:ext cx="2743200" cy="15240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Damped</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LS has much worse </a:t>
            </a:r>
            <a:r>
              <a:rPr kumimoji="0" lang="en-US" sz="4400" b="0" i="0" u="none" strike="noStrike" kern="1200" cap="none" spc="0" normalizeH="0" noProof="0" dirty="0" err="1" smtClean="0">
                <a:ln>
                  <a:noFill/>
                </a:ln>
                <a:solidFill>
                  <a:srgbClr val="FF0000"/>
                </a:solidFill>
                <a:effectLst/>
                <a:uLnTx/>
                <a:uFillTx/>
                <a:latin typeface="Times New Roman" pitchFamily="18" charset="0"/>
                <a:ea typeface="+mj-ea"/>
                <a:cs typeface="Times New Roman" pitchFamily="18" charset="0"/>
              </a:rPr>
              <a:t>sidelobes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52" name="Oval 51"/>
          <p:cNvSpPr/>
          <p:nvPr/>
        </p:nvSpPr>
        <p:spPr>
          <a:xfrm>
            <a:off x="6477000" y="3556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74900" y="4000500"/>
            <a:ext cx="1435100" cy="1270000"/>
          </a:xfrm>
          <a:custGeom>
            <a:avLst/>
            <a:gdLst>
              <a:gd name="connsiteX0" fmla="*/ 1409700 w 1409700"/>
              <a:gd name="connsiteY0" fmla="*/ 1930400 h 1930400"/>
              <a:gd name="connsiteX1" fmla="*/ 1054100 w 1409700"/>
              <a:gd name="connsiteY1" fmla="*/ 1028700 h 1930400"/>
              <a:gd name="connsiteX2" fmla="*/ 190500 w 1409700"/>
              <a:gd name="connsiteY2" fmla="*/ 939800 h 1930400"/>
              <a:gd name="connsiteX3" fmla="*/ 0 w 1409700"/>
              <a:gd name="connsiteY3" fmla="*/ 419100 h 1930400"/>
              <a:gd name="connsiteX4" fmla="*/ 190500 w 1409700"/>
              <a:gd name="connsiteY4" fmla="*/ 0 h 193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00" h="1930400">
                <a:moveTo>
                  <a:pt x="1409700" y="1930400"/>
                </a:moveTo>
                <a:cubicBezTo>
                  <a:pt x="1333500" y="1562100"/>
                  <a:pt x="1257300" y="1193800"/>
                  <a:pt x="1054100" y="1028700"/>
                </a:cubicBezTo>
                <a:cubicBezTo>
                  <a:pt x="850900" y="863600"/>
                  <a:pt x="366183" y="1041400"/>
                  <a:pt x="190500" y="939800"/>
                </a:cubicBezTo>
                <a:cubicBezTo>
                  <a:pt x="14817" y="838200"/>
                  <a:pt x="0" y="575733"/>
                  <a:pt x="0" y="419100"/>
                </a:cubicBezTo>
                <a:cubicBezTo>
                  <a:pt x="0" y="262467"/>
                  <a:pt x="95250" y="131233"/>
                  <a:pt x="1905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2</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earthquake location</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533400" y="2629564"/>
            <a:ext cx="7753348" cy="3085436"/>
            <a:chOff x="2695578" y="504825"/>
            <a:chExt cx="3876674" cy="1542718"/>
          </a:xfrm>
        </p:grpSpPr>
        <p:sp>
          <p:nvSpPr>
            <p:cNvPr id="8" name="Freeform 7"/>
            <p:cNvSpPr/>
            <p:nvPr/>
          </p:nvSpPr>
          <p:spPr>
            <a:xfrm>
              <a:off x="2900082" y="900953"/>
              <a:ext cx="3429000" cy="962025"/>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3" name="Isosceles Triangle 32"/>
            <p:cNvSpPr/>
            <p:nvPr/>
          </p:nvSpPr>
          <p:spPr>
            <a:xfrm>
              <a:off x="5760241" y="762000"/>
              <a:ext cx="140495" cy="13096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4" name="TextBox 43"/>
            <p:cNvSpPr txBox="1"/>
            <p:nvPr/>
          </p:nvSpPr>
          <p:spPr>
            <a:xfrm>
              <a:off x="2695578" y="1785933"/>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5" name="TextBox 44"/>
            <p:cNvSpPr txBox="1"/>
            <p:nvPr/>
          </p:nvSpPr>
          <p:spPr>
            <a:xfrm>
              <a:off x="6191252" y="738185"/>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34" name="Freeform 33"/>
            <p:cNvSpPr/>
            <p:nvPr/>
          </p:nvSpPr>
          <p:spPr>
            <a:xfrm>
              <a:off x="3281081" y="900952"/>
              <a:ext cx="2514881" cy="764241"/>
            </a:xfrm>
            <a:custGeom>
              <a:avLst/>
              <a:gdLst>
                <a:gd name="connsiteX0" fmla="*/ 0 w 2514600"/>
                <a:gd name="connsiteY0" fmla="*/ 632012 h 784412"/>
                <a:gd name="connsiteX1" fmla="*/ 712694 w 2514600"/>
                <a:gd name="connsiteY1" fmla="*/ 753035 h 784412"/>
                <a:gd name="connsiteX2" fmla="*/ 1707777 w 2514600"/>
                <a:gd name="connsiteY2" fmla="*/ 443753 h 784412"/>
                <a:gd name="connsiteX3" fmla="*/ 2366683 w 2514600"/>
                <a:gd name="connsiteY3" fmla="*/ 295835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357718 w 2514600"/>
                <a:gd name="connsiteY3" fmla="*/ 242047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299447 w 2514600"/>
                <a:gd name="connsiteY3" fmla="*/ 188259 h 784412"/>
                <a:gd name="connsiteX4" fmla="*/ 2514600 w 2514600"/>
                <a:gd name="connsiteY4" fmla="*/ 0 h 784412"/>
                <a:gd name="connsiteX0" fmla="*/ 0 w 2514600"/>
                <a:gd name="connsiteY0" fmla="*/ 632012 h 764241"/>
                <a:gd name="connsiteX1" fmla="*/ 712694 w 2514600"/>
                <a:gd name="connsiteY1" fmla="*/ 753035 h 764241"/>
                <a:gd name="connsiteX2" fmla="*/ 1627094 w 2514600"/>
                <a:gd name="connsiteY2" fmla="*/ 564776 h 764241"/>
                <a:gd name="connsiteX3" fmla="*/ 2299447 w 2514600"/>
                <a:gd name="connsiteY3" fmla="*/ 188259 h 764241"/>
                <a:gd name="connsiteX4" fmla="*/ 2514600 w 2514600"/>
                <a:gd name="connsiteY4" fmla="*/ 0 h 76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764241">
                  <a:moveTo>
                    <a:pt x="0" y="632012"/>
                  </a:moveTo>
                  <a:cubicBezTo>
                    <a:pt x="214032" y="708212"/>
                    <a:pt x="441512" y="764241"/>
                    <a:pt x="712694" y="753035"/>
                  </a:cubicBezTo>
                  <a:cubicBezTo>
                    <a:pt x="983876" y="741829"/>
                    <a:pt x="1362635" y="658905"/>
                    <a:pt x="1627094" y="564776"/>
                  </a:cubicBezTo>
                  <a:cubicBezTo>
                    <a:pt x="1891553" y="470647"/>
                    <a:pt x="2151529" y="282388"/>
                    <a:pt x="2299447" y="188259"/>
                  </a:cubicBezTo>
                  <a:cubicBezTo>
                    <a:pt x="2447365" y="94130"/>
                    <a:pt x="2507877" y="110938"/>
                    <a:pt x="2514600" y="0"/>
                  </a:cubicBezTo>
                </a:path>
              </a:pathLst>
            </a:cu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5" name="Freeform 34"/>
            <p:cNvSpPr/>
            <p:nvPr/>
          </p:nvSpPr>
          <p:spPr>
            <a:xfrm>
              <a:off x="3307976" y="927847"/>
              <a:ext cx="2530849" cy="851648"/>
            </a:xfrm>
            <a:custGeom>
              <a:avLst/>
              <a:gdLst>
                <a:gd name="connsiteX0" fmla="*/ 0 w 2501153"/>
                <a:gd name="connsiteY0" fmla="*/ 618565 h 851648"/>
                <a:gd name="connsiteX1" fmla="*/ 389965 w 2501153"/>
                <a:gd name="connsiteY1" fmla="*/ 820271 h 851648"/>
                <a:gd name="connsiteX2" fmla="*/ 1264024 w 2501153"/>
                <a:gd name="connsiteY2" fmla="*/ 806824 h 851648"/>
                <a:gd name="connsiteX3" fmla="*/ 2138083 w 2501153"/>
                <a:gd name="connsiteY3" fmla="*/ 551329 h 851648"/>
                <a:gd name="connsiteX4" fmla="*/ 2501153 w 2501153"/>
                <a:gd name="connsiteY4" fmla="*/ 0 h 851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3" h="851648">
                  <a:moveTo>
                    <a:pt x="0" y="618565"/>
                  </a:moveTo>
                  <a:cubicBezTo>
                    <a:pt x="89647" y="703730"/>
                    <a:pt x="179295" y="788895"/>
                    <a:pt x="389965" y="820271"/>
                  </a:cubicBezTo>
                  <a:cubicBezTo>
                    <a:pt x="600635" y="851647"/>
                    <a:pt x="972671" y="851648"/>
                    <a:pt x="1264024" y="806824"/>
                  </a:cubicBezTo>
                  <a:cubicBezTo>
                    <a:pt x="1555377" y="762000"/>
                    <a:pt x="1931895" y="685800"/>
                    <a:pt x="2138083" y="551329"/>
                  </a:cubicBezTo>
                  <a:cubicBezTo>
                    <a:pt x="2344271" y="416858"/>
                    <a:pt x="2422712" y="208429"/>
                    <a:pt x="2501153" y="0"/>
                  </a:cubicBezTo>
                </a:path>
              </a:pathLst>
            </a:cu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6" name="TextBox 35"/>
            <p:cNvSpPr txBox="1"/>
            <p:nvPr/>
          </p:nvSpPr>
          <p:spPr>
            <a:xfrm>
              <a:off x="4953000" y="16002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P</a:t>
              </a:r>
              <a:endParaRPr lang="en-US" sz="2800" dirty="0">
                <a:latin typeface="Times New Roman" pitchFamily="18" charset="0"/>
                <a:ea typeface="Cambria Math" pitchFamily="18" charset="0"/>
                <a:cs typeface="Times New Roman" pitchFamily="18" charset="0"/>
              </a:endParaRPr>
            </a:p>
          </p:txBody>
        </p:sp>
        <p:sp>
          <p:nvSpPr>
            <p:cNvPr id="37" name="TextBox 36"/>
            <p:cNvSpPr txBox="1"/>
            <p:nvPr/>
          </p:nvSpPr>
          <p:spPr>
            <a:xfrm>
              <a:off x="4714874" y="1233481"/>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30" name="Oval 29"/>
            <p:cNvSpPr/>
            <p:nvPr/>
          </p:nvSpPr>
          <p:spPr>
            <a:xfrm>
              <a:off x="3200400" y="1452282"/>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p:cNvSpPr txBox="1"/>
            <p:nvPr/>
          </p:nvSpPr>
          <p:spPr>
            <a:xfrm>
              <a:off x="3086100" y="15240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50" name="TextBox 49"/>
            <p:cNvSpPr txBox="1"/>
            <p:nvPr/>
          </p:nvSpPr>
          <p:spPr>
            <a:xfrm>
              <a:off x="5638800" y="504825"/>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r</a:t>
              </a:r>
              <a:endParaRPr lang="en-US" sz="2800" dirty="0">
                <a:latin typeface="Times New Roman" pitchFamily="18" charset="0"/>
                <a:ea typeface="Cambria Math" pitchFamily="18" charset="0"/>
                <a:cs typeface="Times New Roman" pitchFamily="18" charset="0"/>
              </a:endParaRPr>
            </a:p>
          </p:txBody>
        </p:sp>
      </p:grpSp>
      <p:sp>
        <p:nvSpPr>
          <p:cNvPr id="15" name="TextBox 14"/>
          <p:cNvSpPr txBox="1"/>
          <p:nvPr/>
        </p:nvSpPr>
        <p:spPr>
          <a:xfrm>
            <a:off x="0" y="152400"/>
            <a:ext cx="9144000" cy="1877437"/>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ray approximation</a:t>
            </a:r>
          </a:p>
          <a:p>
            <a:pPr algn="ctr"/>
            <a:r>
              <a:rPr lang="en-US" sz="3600" dirty="0" smtClean="0">
                <a:latin typeface="Times New Roman" pitchFamily="18" charset="0"/>
                <a:cs typeface="Times New Roman" pitchFamily="18" charset="0"/>
              </a:rPr>
              <a:t>vibrations travel from source to receiver along curved rays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noChangeAspect="1"/>
          </p:cNvGrpSpPr>
          <p:nvPr/>
        </p:nvGrpSpPr>
        <p:grpSpPr>
          <a:xfrm>
            <a:off x="533400" y="2629564"/>
            <a:ext cx="7753348" cy="3085436"/>
            <a:chOff x="2695578" y="504825"/>
            <a:chExt cx="3876674" cy="1542718"/>
          </a:xfrm>
        </p:grpSpPr>
        <p:sp>
          <p:nvSpPr>
            <p:cNvPr id="8" name="Freeform 7"/>
            <p:cNvSpPr/>
            <p:nvPr/>
          </p:nvSpPr>
          <p:spPr>
            <a:xfrm>
              <a:off x="2900082" y="900953"/>
              <a:ext cx="3429000" cy="962025"/>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3" name="Isosceles Triangle 32"/>
            <p:cNvSpPr/>
            <p:nvPr/>
          </p:nvSpPr>
          <p:spPr>
            <a:xfrm>
              <a:off x="5760241" y="762000"/>
              <a:ext cx="140495" cy="13096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4" name="TextBox 43"/>
            <p:cNvSpPr txBox="1"/>
            <p:nvPr/>
          </p:nvSpPr>
          <p:spPr>
            <a:xfrm>
              <a:off x="2695578" y="1785933"/>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5" name="TextBox 44"/>
            <p:cNvSpPr txBox="1"/>
            <p:nvPr/>
          </p:nvSpPr>
          <p:spPr>
            <a:xfrm>
              <a:off x="6191252" y="738185"/>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34" name="Freeform 33"/>
            <p:cNvSpPr/>
            <p:nvPr/>
          </p:nvSpPr>
          <p:spPr>
            <a:xfrm>
              <a:off x="3281081" y="900952"/>
              <a:ext cx="2514881" cy="764241"/>
            </a:xfrm>
            <a:custGeom>
              <a:avLst/>
              <a:gdLst>
                <a:gd name="connsiteX0" fmla="*/ 0 w 2514600"/>
                <a:gd name="connsiteY0" fmla="*/ 632012 h 784412"/>
                <a:gd name="connsiteX1" fmla="*/ 712694 w 2514600"/>
                <a:gd name="connsiteY1" fmla="*/ 753035 h 784412"/>
                <a:gd name="connsiteX2" fmla="*/ 1707777 w 2514600"/>
                <a:gd name="connsiteY2" fmla="*/ 443753 h 784412"/>
                <a:gd name="connsiteX3" fmla="*/ 2366683 w 2514600"/>
                <a:gd name="connsiteY3" fmla="*/ 295835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357718 w 2514600"/>
                <a:gd name="connsiteY3" fmla="*/ 242047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299447 w 2514600"/>
                <a:gd name="connsiteY3" fmla="*/ 188259 h 784412"/>
                <a:gd name="connsiteX4" fmla="*/ 2514600 w 2514600"/>
                <a:gd name="connsiteY4" fmla="*/ 0 h 784412"/>
                <a:gd name="connsiteX0" fmla="*/ 0 w 2514600"/>
                <a:gd name="connsiteY0" fmla="*/ 632012 h 764241"/>
                <a:gd name="connsiteX1" fmla="*/ 712694 w 2514600"/>
                <a:gd name="connsiteY1" fmla="*/ 753035 h 764241"/>
                <a:gd name="connsiteX2" fmla="*/ 1627094 w 2514600"/>
                <a:gd name="connsiteY2" fmla="*/ 564776 h 764241"/>
                <a:gd name="connsiteX3" fmla="*/ 2299447 w 2514600"/>
                <a:gd name="connsiteY3" fmla="*/ 188259 h 764241"/>
                <a:gd name="connsiteX4" fmla="*/ 2514600 w 2514600"/>
                <a:gd name="connsiteY4" fmla="*/ 0 h 76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764241">
                  <a:moveTo>
                    <a:pt x="0" y="632012"/>
                  </a:moveTo>
                  <a:cubicBezTo>
                    <a:pt x="214032" y="708212"/>
                    <a:pt x="441512" y="764241"/>
                    <a:pt x="712694" y="753035"/>
                  </a:cubicBezTo>
                  <a:cubicBezTo>
                    <a:pt x="983876" y="741829"/>
                    <a:pt x="1362635" y="658905"/>
                    <a:pt x="1627094" y="564776"/>
                  </a:cubicBezTo>
                  <a:cubicBezTo>
                    <a:pt x="1891553" y="470647"/>
                    <a:pt x="2151529" y="282388"/>
                    <a:pt x="2299447" y="188259"/>
                  </a:cubicBezTo>
                  <a:cubicBezTo>
                    <a:pt x="2447365" y="94130"/>
                    <a:pt x="2507877" y="110938"/>
                    <a:pt x="2514600" y="0"/>
                  </a:cubicBezTo>
                </a:path>
              </a:pathLst>
            </a:cu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5" name="Freeform 34"/>
            <p:cNvSpPr/>
            <p:nvPr/>
          </p:nvSpPr>
          <p:spPr>
            <a:xfrm>
              <a:off x="3307976" y="927847"/>
              <a:ext cx="2530849" cy="851648"/>
            </a:xfrm>
            <a:custGeom>
              <a:avLst/>
              <a:gdLst>
                <a:gd name="connsiteX0" fmla="*/ 0 w 2501153"/>
                <a:gd name="connsiteY0" fmla="*/ 618565 h 851648"/>
                <a:gd name="connsiteX1" fmla="*/ 389965 w 2501153"/>
                <a:gd name="connsiteY1" fmla="*/ 820271 h 851648"/>
                <a:gd name="connsiteX2" fmla="*/ 1264024 w 2501153"/>
                <a:gd name="connsiteY2" fmla="*/ 806824 h 851648"/>
                <a:gd name="connsiteX3" fmla="*/ 2138083 w 2501153"/>
                <a:gd name="connsiteY3" fmla="*/ 551329 h 851648"/>
                <a:gd name="connsiteX4" fmla="*/ 2501153 w 2501153"/>
                <a:gd name="connsiteY4" fmla="*/ 0 h 851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3" h="851648">
                  <a:moveTo>
                    <a:pt x="0" y="618565"/>
                  </a:moveTo>
                  <a:cubicBezTo>
                    <a:pt x="89647" y="703730"/>
                    <a:pt x="179295" y="788895"/>
                    <a:pt x="389965" y="820271"/>
                  </a:cubicBezTo>
                  <a:cubicBezTo>
                    <a:pt x="600635" y="851647"/>
                    <a:pt x="972671" y="851648"/>
                    <a:pt x="1264024" y="806824"/>
                  </a:cubicBezTo>
                  <a:cubicBezTo>
                    <a:pt x="1555377" y="762000"/>
                    <a:pt x="1931895" y="685800"/>
                    <a:pt x="2138083" y="551329"/>
                  </a:cubicBezTo>
                  <a:cubicBezTo>
                    <a:pt x="2344271" y="416858"/>
                    <a:pt x="2422712" y="208429"/>
                    <a:pt x="2501153" y="0"/>
                  </a:cubicBezTo>
                </a:path>
              </a:pathLst>
            </a:cu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6" name="TextBox 35"/>
            <p:cNvSpPr txBox="1"/>
            <p:nvPr/>
          </p:nvSpPr>
          <p:spPr>
            <a:xfrm>
              <a:off x="4953000" y="16002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P</a:t>
              </a:r>
              <a:endParaRPr lang="en-US" sz="2800" dirty="0">
                <a:latin typeface="Times New Roman" pitchFamily="18" charset="0"/>
                <a:ea typeface="Cambria Math" pitchFamily="18" charset="0"/>
                <a:cs typeface="Times New Roman" pitchFamily="18" charset="0"/>
              </a:endParaRPr>
            </a:p>
          </p:txBody>
        </p:sp>
        <p:sp>
          <p:nvSpPr>
            <p:cNvPr id="37" name="TextBox 36"/>
            <p:cNvSpPr txBox="1"/>
            <p:nvPr/>
          </p:nvSpPr>
          <p:spPr>
            <a:xfrm>
              <a:off x="4714874" y="1233481"/>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30" name="Oval 29"/>
            <p:cNvSpPr/>
            <p:nvPr/>
          </p:nvSpPr>
          <p:spPr>
            <a:xfrm>
              <a:off x="3200400" y="1452282"/>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p:cNvSpPr txBox="1"/>
            <p:nvPr/>
          </p:nvSpPr>
          <p:spPr>
            <a:xfrm>
              <a:off x="3086100" y="15240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50" name="TextBox 49"/>
            <p:cNvSpPr txBox="1"/>
            <p:nvPr/>
          </p:nvSpPr>
          <p:spPr>
            <a:xfrm>
              <a:off x="5638800" y="504825"/>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r</a:t>
              </a:r>
              <a:endParaRPr lang="en-US" sz="2800" dirty="0">
                <a:latin typeface="Times New Roman" pitchFamily="18" charset="0"/>
                <a:ea typeface="Cambria Math" pitchFamily="18" charset="0"/>
                <a:cs typeface="Times New Roman" pitchFamily="18" charset="0"/>
              </a:endParaRPr>
            </a:p>
          </p:txBody>
        </p:sp>
      </p:grpSp>
      <p:sp>
        <p:nvSpPr>
          <p:cNvPr id="15" name="TextBox 14"/>
          <p:cNvSpPr txBox="1"/>
          <p:nvPr/>
        </p:nvSpPr>
        <p:spPr>
          <a:xfrm>
            <a:off x="0" y="152400"/>
            <a:ext cx="9144000" cy="1877437"/>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ray approximation</a:t>
            </a:r>
          </a:p>
          <a:p>
            <a:pPr algn="ctr"/>
            <a:r>
              <a:rPr lang="en-US" sz="3600" dirty="0" smtClean="0">
                <a:latin typeface="Times New Roman" pitchFamily="18" charset="0"/>
                <a:cs typeface="Times New Roman" pitchFamily="18" charset="0"/>
              </a:rPr>
              <a:t>vibrations travel from source to receiver along curved rays</a:t>
            </a:r>
          </a:p>
        </p:txBody>
      </p:sp>
      <p:sp>
        <p:nvSpPr>
          <p:cNvPr id="16" name="Freeform 15"/>
          <p:cNvSpPr/>
          <p:nvPr/>
        </p:nvSpPr>
        <p:spPr>
          <a:xfrm>
            <a:off x="6045200" y="4652433"/>
            <a:ext cx="1638300" cy="960967"/>
          </a:xfrm>
          <a:custGeom>
            <a:avLst/>
            <a:gdLst>
              <a:gd name="connsiteX0" fmla="*/ 0 w 1638300"/>
              <a:gd name="connsiteY0" fmla="*/ 33867 h 960967"/>
              <a:gd name="connsiteX1" fmla="*/ 977900 w 1638300"/>
              <a:gd name="connsiteY1" fmla="*/ 33867 h 960967"/>
              <a:gd name="connsiteX2" fmla="*/ 927100 w 1638300"/>
              <a:gd name="connsiteY2" fmla="*/ 237067 h 960967"/>
              <a:gd name="connsiteX3" fmla="*/ 1638300 w 1638300"/>
              <a:gd name="connsiteY3" fmla="*/ 960967 h 960967"/>
            </a:gdLst>
            <a:ahLst/>
            <a:cxnLst>
              <a:cxn ang="0">
                <a:pos x="connsiteX0" y="connsiteY0"/>
              </a:cxn>
              <a:cxn ang="0">
                <a:pos x="connsiteX1" y="connsiteY1"/>
              </a:cxn>
              <a:cxn ang="0">
                <a:pos x="connsiteX2" y="connsiteY2"/>
              </a:cxn>
              <a:cxn ang="0">
                <a:pos x="connsiteX3" y="connsiteY3"/>
              </a:cxn>
            </a:cxnLst>
            <a:rect l="l" t="t" r="r" b="b"/>
            <a:pathLst>
              <a:path w="1638300" h="960967">
                <a:moveTo>
                  <a:pt x="0" y="33867"/>
                </a:moveTo>
                <a:cubicBezTo>
                  <a:pt x="411691" y="16933"/>
                  <a:pt x="823383" y="0"/>
                  <a:pt x="977900" y="33867"/>
                </a:cubicBezTo>
                <a:cubicBezTo>
                  <a:pt x="1132417" y="67734"/>
                  <a:pt x="817033" y="82551"/>
                  <a:pt x="927100" y="237067"/>
                </a:cubicBezTo>
                <a:cubicBezTo>
                  <a:pt x="1037167" y="391583"/>
                  <a:pt x="1337733" y="676275"/>
                  <a:pt x="1638300" y="96096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172200" y="5562600"/>
            <a:ext cx="28194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ea typeface="Cambria Math" pitchFamily="18" charset="0"/>
                <a:cs typeface="Times New Roman" pitchFamily="18" charset="0"/>
              </a:rPr>
              <a:t>P wave</a:t>
            </a:r>
          </a:p>
          <a:p>
            <a:pPr algn="ctr"/>
            <a:r>
              <a:rPr lang="en-US" sz="2800" dirty="0" smtClean="0">
                <a:solidFill>
                  <a:srgbClr val="FF0000"/>
                </a:solidFill>
                <a:latin typeface="Times New Roman" pitchFamily="18" charset="0"/>
                <a:ea typeface="Cambria Math" pitchFamily="18" charset="0"/>
                <a:cs typeface="Times New Roman" pitchFamily="18" charset="0"/>
              </a:rPr>
              <a:t>faster</a:t>
            </a:r>
            <a:endParaRPr lang="en-US" sz="2800" dirty="0">
              <a:solidFill>
                <a:srgbClr val="FF0000"/>
              </a:solidFill>
              <a:latin typeface="Times New Roman" pitchFamily="18" charset="0"/>
              <a:ea typeface="Cambria Math" pitchFamily="18" charset="0"/>
              <a:cs typeface="Times New Roman" pitchFamily="18" charset="0"/>
            </a:endParaRPr>
          </a:p>
        </p:txBody>
      </p:sp>
      <p:sp>
        <p:nvSpPr>
          <p:cNvPr id="18" name="TextBox 17"/>
          <p:cNvSpPr txBox="1"/>
          <p:nvPr/>
        </p:nvSpPr>
        <p:spPr>
          <a:xfrm>
            <a:off x="2362200" y="3505200"/>
            <a:ext cx="28194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ea typeface="Cambria Math" pitchFamily="18" charset="0"/>
                <a:cs typeface="Times New Roman" pitchFamily="18" charset="0"/>
              </a:rPr>
              <a:t>S wave</a:t>
            </a:r>
          </a:p>
          <a:p>
            <a:pPr algn="ctr"/>
            <a:r>
              <a:rPr lang="en-US" sz="2800" dirty="0" smtClean="0">
                <a:solidFill>
                  <a:srgbClr val="FF0000"/>
                </a:solidFill>
                <a:latin typeface="Times New Roman" pitchFamily="18" charset="0"/>
                <a:ea typeface="Cambria Math" pitchFamily="18" charset="0"/>
                <a:cs typeface="Times New Roman" pitchFamily="18" charset="0"/>
              </a:rPr>
              <a:t>slower</a:t>
            </a:r>
            <a:endParaRPr lang="en-US" sz="2800" dirty="0">
              <a:solidFill>
                <a:srgbClr val="FF0000"/>
              </a:solidFill>
              <a:latin typeface="Times New Roman" pitchFamily="18" charset="0"/>
              <a:ea typeface="Cambria Math" pitchFamily="18" charset="0"/>
              <a:cs typeface="Times New Roman" pitchFamily="18" charset="0"/>
            </a:endParaRPr>
          </a:p>
        </p:txBody>
      </p:sp>
      <p:sp>
        <p:nvSpPr>
          <p:cNvPr id="19" name="Freeform 18"/>
          <p:cNvSpPr/>
          <p:nvPr/>
        </p:nvSpPr>
        <p:spPr>
          <a:xfrm>
            <a:off x="4470400" y="3784600"/>
            <a:ext cx="990600" cy="393700"/>
          </a:xfrm>
          <a:custGeom>
            <a:avLst/>
            <a:gdLst>
              <a:gd name="connsiteX0" fmla="*/ 0 w 990600"/>
              <a:gd name="connsiteY0" fmla="*/ 0 h 393700"/>
              <a:gd name="connsiteX1" fmla="*/ 800100 w 990600"/>
              <a:gd name="connsiteY1" fmla="*/ 38100 h 393700"/>
              <a:gd name="connsiteX2" fmla="*/ 736600 w 990600"/>
              <a:gd name="connsiteY2" fmla="*/ 215900 h 393700"/>
              <a:gd name="connsiteX3" fmla="*/ 990600 w 990600"/>
              <a:gd name="connsiteY3" fmla="*/ 393700 h 393700"/>
            </a:gdLst>
            <a:ahLst/>
            <a:cxnLst>
              <a:cxn ang="0">
                <a:pos x="connsiteX0" y="connsiteY0"/>
              </a:cxn>
              <a:cxn ang="0">
                <a:pos x="connsiteX1" y="connsiteY1"/>
              </a:cxn>
              <a:cxn ang="0">
                <a:pos x="connsiteX2" y="connsiteY2"/>
              </a:cxn>
              <a:cxn ang="0">
                <a:pos x="connsiteX3" y="connsiteY3"/>
              </a:cxn>
            </a:cxnLst>
            <a:rect l="l" t="t" r="r" b="b"/>
            <a:pathLst>
              <a:path w="990600" h="393700">
                <a:moveTo>
                  <a:pt x="0" y="0"/>
                </a:moveTo>
                <a:cubicBezTo>
                  <a:pt x="338666" y="1058"/>
                  <a:pt x="677333" y="2117"/>
                  <a:pt x="800100" y="38100"/>
                </a:cubicBezTo>
                <a:cubicBezTo>
                  <a:pt x="922867" y="74083"/>
                  <a:pt x="704850" y="156633"/>
                  <a:pt x="736600" y="215900"/>
                </a:cubicBezTo>
                <a:cubicBezTo>
                  <a:pt x="768350" y="275167"/>
                  <a:pt x="879475" y="334433"/>
                  <a:pt x="990600" y="3937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57200" y="5715000"/>
            <a:ext cx="54102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ea typeface="Cambria Math" pitchFamily="18" charset="0"/>
                <a:cs typeface="Times New Roman" pitchFamily="18" charset="0"/>
              </a:rPr>
              <a:t>P, S ray paths not necessarily the same, but usually similar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noChangeAspect="1"/>
          </p:cNvGrpSpPr>
          <p:nvPr/>
        </p:nvGrpSpPr>
        <p:grpSpPr>
          <a:xfrm>
            <a:off x="533400" y="1676400"/>
            <a:ext cx="7753348" cy="3085436"/>
            <a:chOff x="2695578" y="504825"/>
            <a:chExt cx="3876674" cy="1542718"/>
          </a:xfrm>
        </p:grpSpPr>
        <p:sp>
          <p:nvSpPr>
            <p:cNvPr id="8" name="Freeform 7"/>
            <p:cNvSpPr/>
            <p:nvPr/>
          </p:nvSpPr>
          <p:spPr>
            <a:xfrm>
              <a:off x="2900082" y="900953"/>
              <a:ext cx="3429000" cy="962025"/>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3" name="Isosceles Triangle 32"/>
            <p:cNvSpPr/>
            <p:nvPr/>
          </p:nvSpPr>
          <p:spPr>
            <a:xfrm>
              <a:off x="5760241" y="762000"/>
              <a:ext cx="140495" cy="13096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4" name="TextBox 43"/>
            <p:cNvSpPr txBox="1"/>
            <p:nvPr/>
          </p:nvSpPr>
          <p:spPr>
            <a:xfrm>
              <a:off x="2695578" y="1785933"/>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5" name="TextBox 44"/>
            <p:cNvSpPr txBox="1"/>
            <p:nvPr/>
          </p:nvSpPr>
          <p:spPr>
            <a:xfrm>
              <a:off x="6191252" y="738185"/>
              <a:ext cx="381000" cy="26161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34" name="Freeform 33"/>
            <p:cNvSpPr/>
            <p:nvPr/>
          </p:nvSpPr>
          <p:spPr>
            <a:xfrm>
              <a:off x="3281081" y="900952"/>
              <a:ext cx="2514881" cy="764241"/>
            </a:xfrm>
            <a:custGeom>
              <a:avLst/>
              <a:gdLst>
                <a:gd name="connsiteX0" fmla="*/ 0 w 2514600"/>
                <a:gd name="connsiteY0" fmla="*/ 632012 h 784412"/>
                <a:gd name="connsiteX1" fmla="*/ 712694 w 2514600"/>
                <a:gd name="connsiteY1" fmla="*/ 753035 h 784412"/>
                <a:gd name="connsiteX2" fmla="*/ 1707777 w 2514600"/>
                <a:gd name="connsiteY2" fmla="*/ 443753 h 784412"/>
                <a:gd name="connsiteX3" fmla="*/ 2366683 w 2514600"/>
                <a:gd name="connsiteY3" fmla="*/ 295835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357718 w 2514600"/>
                <a:gd name="connsiteY3" fmla="*/ 242047 h 784412"/>
                <a:gd name="connsiteX4" fmla="*/ 2514600 w 2514600"/>
                <a:gd name="connsiteY4" fmla="*/ 0 h 784412"/>
                <a:gd name="connsiteX0" fmla="*/ 0 w 2514600"/>
                <a:gd name="connsiteY0" fmla="*/ 632012 h 784412"/>
                <a:gd name="connsiteX1" fmla="*/ 712694 w 2514600"/>
                <a:gd name="connsiteY1" fmla="*/ 753035 h 784412"/>
                <a:gd name="connsiteX2" fmla="*/ 1707777 w 2514600"/>
                <a:gd name="connsiteY2" fmla="*/ 443753 h 784412"/>
                <a:gd name="connsiteX3" fmla="*/ 2299447 w 2514600"/>
                <a:gd name="connsiteY3" fmla="*/ 188259 h 784412"/>
                <a:gd name="connsiteX4" fmla="*/ 2514600 w 2514600"/>
                <a:gd name="connsiteY4" fmla="*/ 0 h 784412"/>
                <a:gd name="connsiteX0" fmla="*/ 0 w 2514600"/>
                <a:gd name="connsiteY0" fmla="*/ 632012 h 764241"/>
                <a:gd name="connsiteX1" fmla="*/ 712694 w 2514600"/>
                <a:gd name="connsiteY1" fmla="*/ 753035 h 764241"/>
                <a:gd name="connsiteX2" fmla="*/ 1627094 w 2514600"/>
                <a:gd name="connsiteY2" fmla="*/ 564776 h 764241"/>
                <a:gd name="connsiteX3" fmla="*/ 2299447 w 2514600"/>
                <a:gd name="connsiteY3" fmla="*/ 188259 h 764241"/>
                <a:gd name="connsiteX4" fmla="*/ 2514600 w 2514600"/>
                <a:gd name="connsiteY4" fmla="*/ 0 h 76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764241">
                  <a:moveTo>
                    <a:pt x="0" y="632012"/>
                  </a:moveTo>
                  <a:cubicBezTo>
                    <a:pt x="214032" y="708212"/>
                    <a:pt x="441512" y="764241"/>
                    <a:pt x="712694" y="753035"/>
                  </a:cubicBezTo>
                  <a:cubicBezTo>
                    <a:pt x="983876" y="741829"/>
                    <a:pt x="1362635" y="658905"/>
                    <a:pt x="1627094" y="564776"/>
                  </a:cubicBezTo>
                  <a:cubicBezTo>
                    <a:pt x="1891553" y="470647"/>
                    <a:pt x="2151529" y="282388"/>
                    <a:pt x="2299447" y="188259"/>
                  </a:cubicBezTo>
                  <a:cubicBezTo>
                    <a:pt x="2447365" y="94130"/>
                    <a:pt x="2507877" y="110938"/>
                    <a:pt x="2514600" y="0"/>
                  </a:cubicBezTo>
                </a:path>
              </a:pathLst>
            </a:cu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5" name="Freeform 34"/>
            <p:cNvSpPr/>
            <p:nvPr/>
          </p:nvSpPr>
          <p:spPr>
            <a:xfrm>
              <a:off x="3307976" y="927847"/>
              <a:ext cx="2530849" cy="851648"/>
            </a:xfrm>
            <a:custGeom>
              <a:avLst/>
              <a:gdLst>
                <a:gd name="connsiteX0" fmla="*/ 0 w 2501153"/>
                <a:gd name="connsiteY0" fmla="*/ 618565 h 851648"/>
                <a:gd name="connsiteX1" fmla="*/ 389965 w 2501153"/>
                <a:gd name="connsiteY1" fmla="*/ 820271 h 851648"/>
                <a:gd name="connsiteX2" fmla="*/ 1264024 w 2501153"/>
                <a:gd name="connsiteY2" fmla="*/ 806824 h 851648"/>
                <a:gd name="connsiteX3" fmla="*/ 2138083 w 2501153"/>
                <a:gd name="connsiteY3" fmla="*/ 551329 h 851648"/>
                <a:gd name="connsiteX4" fmla="*/ 2501153 w 2501153"/>
                <a:gd name="connsiteY4" fmla="*/ 0 h 851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1153" h="851648">
                  <a:moveTo>
                    <a:pt x="0" y="618565"/>
                  </a:moveTo>
                  <a:cubicBezTo>
                    <a:pt x="89647" y="703730"/>
                    <a:pt x="179295" y="788895"/>
                    <a:pt x="389965" y="820271"/>
                  </a:cubicBezTo>
                  <a:cubicBezTo>
                    <a:pt x="600635" y="851647"/>
                    <a:pt x="972671" y="851648"/>
                    <a:pt x="1264024" y="806824"/>
                  </a:cubicBezTo>
                  <a:cubicBezTo>
                    <a:pt x="1555377" y="762000"/>
                    <a:pt x="1931895" y="685800"/>
                    <a:pt x="2138083" y="551329"/>
                  </a:cubicBezTo>
                  <a:cubicBezTo>
                    <a:pt x="2344271" y="416858"/>
                    <a:pt x="2422712" y="208429"/>
                    <a:pt x="2501153" y="0"/>
                  </a:cubicBezTo>
                </a:path>
              </a:pathLst>
            </a:cu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6" name="TextBox 35"/>
            <p:cNvSpPr txBox="1"/>
            <p:nvPr/>
          </p:nvSpPr>
          <p:spPr>
            <a:xfrm>
              <a:off x="4953000" y="16002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P</a:t>
              </a:r>
              <a:endParaRPr lang="en-US" sz="2800" dirty="0">
                <a:latin typeface="Times New Roman" pitchFamily="18" charset="0"/>
                <a:ea typeface="Cambria Math" pitchFamily="18" charset="0"/>
                <a:cs typeface="Times New Roman" pitchFamily="18" charset="0"/>
              </a:endParaRPr>
            </a:p>
          </p:txBody>
        </p:sp>
        <p:sp>
          <p:nvSpPr>
            <p:cNvPr id="37" name="TextBox 36"/>
            <p:cNvSpPr txBox="1"/>
            <p:nvPr/>
          </p:nvSpPr>
          <p:spPr>
            <a:xfrm>
              <a:off x="4714874" y="1233481"/>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30" name="Oval 29"/>
            <p:cNvSpPr/>
            <p:nvPr/>
          </p:nvSpPr>
          <p:spPr>
            <a:xfrm>
              <a:off x="3200400" y="1452282"/>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p:cNvSpPr txBox="1"/>
            <p:nvPr/>
          </p:nvSpPr>
          <p:spPr>
            <a:xfrm>
              <a:off x="3086100" y="1524000"/>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s</a:t>
              </a:r>
              <a:endParaRPr lang="en-US" sz="2800" dirty="0">
                <a:latin typeface="Times New Roman" pitchFamily="18" charset="0"/>
                <a:ea typeface="Cambria Math" pitchFamily="18" charset="0"/>
                <a:cs typeface="Times New Roman" pitchFamily="18" charset="0"/>
              </a:endParaRPr>
            </a:p>
          </p:txBody>
        </p:sp>
        <p:sp>
          <p:nvSpPr>
            <p:cNvPr id="50" name="TextBox 49"/>
            <p:cNvSpPr txBox="1"/>
            <p:nvPr/>
          </p:nvSpPr>
          <p:spPr>
            <a:xfrm>
              <a:off x="5638800" y="504825"/>
              <a:ext cx="381000" cy="261610"/>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r</a:t>
              </a:r>
              <a:endParaRPr lang="en-US" sz="2800" dirty="0">
                <a:latin typeface="Times New Roman" pitchFamily="18" charset="0"/>
                <a:ea typeface="Cambria Math" pitchFamily="18" charset="0"/>
                <a:cs typeface="Times New Roman" pitchFamily="18" charset="0"/>
              </a:endParaRPr>
            </a:p>
          </p:txBody>
        </p:sp>
      </p:grpSp>
      <p:sp>
        <p:nvSpPr>
          <p:cNvPr id="16" name="Freeform 15"/>
          <p:cNvSpPr/>
          <p:nvPr/>
        </p:nvSpPr>
        <p:spPr>
          <a:xfrm rot="1947649">
            <a:off x="5692502" y="4174585"/>
            <a:ext cx="1638300" cy="960967"/>
          </a:xfrm>
          <a:custGeom>
            <a:avLst/>
            <a:gdLst>
              <a:gd name="connsiteX0" fmla="*/ 0 w 1638300"/>
              <a:gd name="connsiteY0" fmla="*/ 33867 h 960967"/>
              <a:gd name="connsiteX1" fmla="*/ 977900 w 1638300"/>
              <a:gd name="connsiteY1" fmla="*/ 33867 h 960967"/>
              <a:gd name="connsiteX2" fmla="*/ 927100 w 1638300"/>
              <a:gd name="connsiteY2" fmla="*/ 237067 h 960967"/>
              <a:gd name="connsiteX3" fmla="*/ 1638300 w 1638300"/>
              <a:gd name="connsiteY3" fmla="*/ 960967 h 960967"/>
            </a:gdLst>
            <a:ahLst/>
            <a:cxnLst>
              <a:cxn ang="0">
                <a:pos x="connsiteX0" y="connsiteY0"/>
              </a:cxn>
              <a:cxn ang="0">
                <a:pos x="connsiteX1" y="connsiteY1"/>
              </a:cxn>
              <a:cxn ang="0">
                <a:pos x="connsiteX2" y="connsiteY2"/>
              </a:cxn>
              <a:cxn ang="0">
                <a:pos x="connsiteX3" y="connsiteY3"/>
              </a:cxn>
            </a:cxnLst>
            <a:rect l="l" t="t" r="r" b="b"/>
            <a:pathLst>
              <a:path w="1638300" h="960967">
                <a:moveTo>
                  <a:pt x="0" y="33867"/>
                </a:moveTo>
                <a:cubicBezTo>
                  <a:pt x="411691" y="16933"/>
                  <a:pt x="823383" y="0"/>
                  <a:pt x="977900" y="33867"/>
                </a:cubicBezTo>
                <a:cubicBezTo>
                  <a:pt x="1132417" y="67734"/>
                  <a:pt x="817033" y="82551"/>
                  <a:pt x="927100" y="237067"/>
                </a:cubicBezTo>
                <a:cubicBezTo>
                  <a:pt x="1037167" y="391583"/>
                  <a:pt x="1337733" y="676275"/>
                  <a:pt x="1638300" y="96096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838200" y="2781300"/>
            <a:ext cx="3200400" cy="523220"/>
          </a:xfrm>
          <a:prstGeom prst="rect">
            <a:avLst/>
          </a:prstGeom>
          <a:noFill/>
        </p:spPr>
        <p:txBody>
          <a:bodyPr wrap="square" rtlCol="0">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T</a:t>
            </a:r>
            <a:r>
              <a:rPr lang="en-US" sz="2800" baseline="30000" dirty="0" smtClean="0">
                <a:solidFill>
                  <a:srgbClr val="FF0000"/>
                </a:solidFill>
                <a:latin typeface="Cambria Math" pitchFamily="18" charset="0"/>
                <a:ea typeface="Cambria Math" pitchFamily="18" charset="0"/>
                <a:cs typeface="Times New Roman" pitchFamily="18" charset="0"/>
              </a:rPr>
              <a:t>S</a:t>
            </a:r>
            <a:r>
              <a:rPr lang="en-US" sz="2800" dirty="0" smtClean="0">
                <a:solidFill>
                  <a:srgbClr val="FF0000"/>
                </a:solidFill>
                <a:latin typeface="Cambria Math" pitchFamily="18" charset="0"/>
                <a:ea typeface="Cambria Math" pitchFamily="18" charset="0"/>
                <a:cs typeface="Times New Roman" pitchFamily="18" charset="0"/>
              </a:rPr>
              <a:t> = </a:t>
            </a:r>
            <a:r>
              <a:rPr lang="en-US" sz="2800" dirty="0" smtClean="0">
                <a:solidFill>
                  <a:srgbClr val="FF0000"/>
                </a:solidFill>
                <a:latin typeface="Cambria Math"/>
                <a:ea typeface="Cambria Math"/>
                <a:cs typeface="Times New Roman" pitchFamily="18" charset="0"/>
              </a:rPr>
              <a:t>∫</a:t>
            </a:r>
            <a:r>
              <a:rPr lang="en-US" sz="2800" baseline="-25000" dirty="0" smtClean="0">
                <a:solidFill>
                  <a:srgbClr val="FF0000"/>
                </a:solidFill>
                <a:latin typeface="Cambria Math"/>
                <a:ea typeface="Cambria Math"/>
                <a:cs typeface="Times New Roman" pitchFamily="18" charset="0"/>
              </a:rPr>
              <a:t>ray</a:t>
            </a:r>
            <a:r>
              <a:rPr lang="en-US" sz="2800" dirty="0" smtClean="0">
                <a:solidFill>
                  <a:srgbClr val="FF0000"/>
                </a:solidFill>
                <a:latin typeface="Cambria Math"/>
                <a:ea typeface="Cambria Math"/>
                <a:cs typeface="Times New Roman" pitchFamily="18" charset="0"/>
              </a:rPr>
              <a:t> (1/</a:t>
            </a:r>
            <a:r>
              <a:rPr lang="en-US" sz="2800" dirty="0" err="1" smtClean="0">
                <a:solidFill>
                  <a:srgbClr val="FF0000"/>
                </a:solidFill>
                <a:latin typeface="Cambria Math"/>
                <a:ea typeface="Cambria Math"/>
                <a:cs typeface="Times New Roman" pitchFamily="18" charset="0"/>
              </a:rPr>
              <a:t>v</a:t>
            </a:r>
            <a:r>
              <a:rPr lang="en-US" sz="2800" baseline="30000" dirty="0" err="1" smtClean="0">
                <a:solidFill>
                  <a:srgbClr val="FF0000"/>
                </a:solidFill>
                <a:latin typeface="Cambria Math"/>
                <a:ea typeface="Cambria Math"/>
                <a:cs typeface="Times New Roman" pitchFamily="18" charset="0"/>
              </a:rPr>
              <a:t>S</a:t>
            </a:r>
            <a:r>
              <a:rPr lang="en-US" sz="2800" dirty="0" smtClean="0">
                <a:solidFill>
                  <a:srgbClr val="FF0000"/>
                </a:solidFill>
                <a:latin typeface="Cambria Math"/>
                <a:ea typeface="Cambria Math"/>
                <a:cs typeface="Times New Roman" pitchFamily="18" charset="0"/>
              </a:rPr>
              <a:t>) d𝓁</a:t>
            </a:r>
            <a:endParaRPr lang="en-US" sz="2800" dirty="0">
              <a:solidFill>
                <a:srgbClr val="FF0000"/>
              </a:solidFill>
              <a:latin typeface="Cambria Math" pitchFamily="18" charset="0"/>
              <a:ea typeface="Cambria Math" pitchFamily="18" charset="0"/>
              <a:cs typeface="Times New Roman" pitchFamily="18" charset="0"/>
            </a:endParaRPr>
          </a:p>
        </p:txBody>
      </p:sp>
      <p:sp>
        <p:nvSpPr>
          <p:cNvPr id="23" name="TextBox 22"/>
          <p:cNvSpPr txBox="1"/>
          <p:nvPr/>
        </p:nvSpPr>
        <p:spPr>
          <a:xfrm>
            <a:off x="0" y="152400"/>
            <a:ext cx="9144000" cy="1323439"/>
          </a:xfrm>
          <a:prstGeom prst="rect">
            <a:avLst/>
          </a:prstGeom>
          <a:noFill/>
        </p:spPr>
        <p:txBody>
          <a:bodyPr wrap="square" rtlCol="0">
            <a:spAutoFit/>
          </a:bodyPr>
          <a:lstStyle/>
          <a:p>
            <a:pPr algn="ctr"/>
            <a:r>
              <a:rPr lang="en-US" sz="4400" dirty="0" smtClean="0">
                <a:latin typeface="Times New Roman" pitchFamily="18" charset="0"/>
                <a:cs typeface="Times New Roman" pitchFamily="18" charset="0"/>
              </a:rPr>
              <a:t>travel time T</a:t>
            </a:r>
          </a:p>
          <a:p>
            <a:pPr algn="ctr"/>
            <a:r>
              <a:rPr lang="en-US" sz="3600" dirty="0" smtClean="0">
                <a:latin typeface="Times New Roman" pitchFamily="18" charset="0"/>
                <a:cs typeface="Times New Roman" pitchFamily="18" charset="0"/>
              </a:rPr>
              <a:t>integral of slowness along ray path</a:t>
            </a:r>
          </a:p>
        </p:txBody>
      </p:sp>
      <p:sp>
        <p:nvSpPr>
          <p:cNvPr id="25" name="Freeform 24"/>
          <p:cNvSpPr/>
          <p:nvPr/>
        </p:nvSpPr>
        <p:spPr>
          <a:xfrm>
            <a:off x="3810000" y="3037820"/>
            <a:ext cx="990600" cy="393700"/>
          </a:xfrm>
          <a:custGeom>
            <a:avLst/>
            <a:gdLst>
              <a:gd name="connsiteX0" fmla="*/ 0 w 990600"/>
              <a:gd name="connsiteY0" fmla="*/ 0 h 393700"/>
              <a:gd name="connsiteX1" fmla="*/ 800100 w 990600"/>
              <a:gd name="connsiteY1" fmla="*/ 38100 h 393700"/>
              <a:gd name="connsiteX2" fmla="*/ 736600 w 990600"/>
              <a:gd name="connsiteY2" fmla="*/ 215900 h 393700"/>
              <a:gd name="connsiteX3" fmla="*/ 990600 w 990600"/>
              <a:gd name="connsiteY3" fmla="*/ 393700 h 393700"/>
            </a:gdLst>
            <a:ahLst/>
            <a:cxnLst>
              <a:cxn ang="0">
                <a:pos x="connsiteX0" y="connsiteY0"/>
              </a:cxn>
              <a:cxn ang="0">
                <a:pos x="connsiteX1" y="connsiteY1"/>
              </a:cxn>
              <a:cxn ang="0">
                <a:pos x="connsiteX2" y="connsiteY2"/>
              </a:cxn>
              <a:cxn ang="0">
                <a:pos x="connsiteX3" y="connsiteY3"/>
              </a:cxn>
            </a:cxnLst>
            <a:rect l="l" t="t" r="r" b="b"/>
            <a:pathLst>
              <a:path w="990600" h="393700">
                <a:moveTo>
                  <a:pt x="0" y="0"/>
                </a:moveTo>
                <a:cubicBezTo>
                  <a:pt x="338666" y="1058"/>
                  <a:pt x="677333" y="2117"/>
                  <a:pt x="800100" y="38100"/>
                </a:cubicBezTo>
                <a:cubicBezTo>
                  <a:pt x="922867" y="74083"/>
                  <a:pt x="704850" y="156633"/>
                  <a:pt x="736600" y="215900"/>
                </a:cubicBezTo>
                <a:cubicBezTo>
                  <a:pt x="768350" y="275167"/>
                  <a:pt x="879475" y="334433"/>
                  <a:pt x="990600" y="3937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562600" y="5562600"/>
            <a:ext cx="3200400" cy="523220"/>
          </a:xfrm>
          <a:prstGeom prst="rect">
            <a:avLst/>
          </a:prstGeom>
          <a:noFill/>
        </p:spPr>
        <p:txBody>
          <a:bodyPr wrap="square" rtlCol="0">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T</a:t>
            </a:r>
            <a:r>
              <a:rPr lang="en-US" sz="2800" baseline="30000" dirty="0" smtClean="0">
                <a:solidFill>
                  <a:srgbClr val="FF0000"/>
                </a:solidFill>
                <a:latin typeface="Cambria Math" pitchFamily="18" charset="0"/>
                <a:ea typeface="Cambria Math" pitchFamily="18" charset="0"/>
                <a:cs typeface="Times New Roman" pitchFamily="18" charset="0"/>
              </a:rPr>
              <a:t>P</a:t>
            </a:r>
            <a:r>
              <a:rPr lang="en-US" sz="2800" dirty="0" smtClean="0">
                <a:solidFill>
                  <a:srgbClr val="FF0000"/>
                </a:solidFill>
                <a:latin typeface="Cambria Math" pitchFamily="18" charset="0"/>
                <a:ea typeface="Cambria Math" pitchFamily="18" charset="0"/>
                <a:cs typeface="Times New Roman" pitchFamily="18" charset="0"/>
              </a:rPr>
              <a:t> = </a:t>
            </a:r>
            <a:r>
              <a:rPr lang="en-US" sz="2800" dirty="0" smtClean="0">
                <a:solidFill>
                  <a:srgbClr val="FF0000"/>
                </a:solidFill>
                <a:latin typeface="Cambria Math"/>
                <a:ea typeface="Cambria Math"/>
                <a:cs typeface="Times New Roman" pitchFamily="18" charset="0"/>
              </a:rPr>
              <a:t>∫</a:t>
            </a:r>
            <a:r>
              <a:rPr lang="en-US" sz="2800" baseline="-25000" dirty="0" smtClean="0">
                <a:solidFill>
                  <a:srgbClr val="FF0000"/>
                </a:solidFill>
                <a:latin typeface="Cambria Math"/>
                <a:ea typeface="Cambria Math"/>
                <a:cs typeface="Times New Roman" pitchFamily="18" charset="0"/>
              </a:rPr>
              <a:t>ray</a:t>
            </a:r>
            <a:r>
              <a:rPr lang="en-US" sz="2800" dirty="0" smtClean="0">
                <a:solidFill>
                  <a:srgbClr val="FF0000"/>
                </a:solidFill>
                <a:latin typeface="Cambria Math"/>
                <a:ea typeface="Cambria Math"/>
                <a:cs typeface="Times New Roman" pitchFamily="18" charset="0"/>
              </a:rPr>
              <a:t> (1/</a:t>
            </a:r>
            <a:r>
              <a:rPr lang="en-US" sz="2800" dirty="0" err="1" smtClean="0">
                <a:solidFill>
                  <a:srgbClr val="FF0000"/>
                </a:solidFill>
                <a:latin typeface="Cambria Math"/>
                <a:ea typeface="Cambria Math"/>
                <a:cs typeface="Times New Roman" pitchFamily="18" charset="0"/>
              </a:rPr>
              <a:t>v</a:t>
            </a:r>
            <a:r>
              <a:rPr lang="en-US" sz="2800" baseline="30000" dirty="0" err="1" smtClean="0">
                <a:solidFill>
                  <a:srgbClr val="FF0000"/>
                </a:solidFill>
                <a:latin typeface="Cambria Math"/>
                <a:ea typeface="Cambria Math"/>
                <a:cs typeface="Times New Roman" pitchFamily="18" charset="0"/>
              </a:rPr>
              <a:t>P</a:t>
            </a:r>
            <a:r>
              <a:rPr lang="en-US" sz="2800" dirty="0" smtClean="0">
                <a:solidFill>
                  <a:srgbClr val="FF0000"/>
                </a:solidFill>
                <a:latin typeface="Cambria Math"/>
                <a:ea typeface="Cambria Math"/>
                <a:cs typeface="Times New Roman" pitchFamily="18" charset="0"/>
              </a:rPr>
              <a:t>) d𝓁</a:t>
            </a:r>
            <a:endParaRPr lang="en-US" sz="28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ea typeface="+mj-ea"/>
                <a:cs typeface="Times New Roman" pitchFamily="18" charset="0"/>
              </a:rPr>
              <a:t>solve a few exemplary inverse problems </a:t>
            </a:r>
          </a:p>
          <a:p>
            <a:pPr lvl="0" algn="ctr">
              <a:spcBef>
                <a:spcPct val="0"/>
              </a:spcBef>
              <a:defRPr/>
            </a:pP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thermal diffusion</a:t>
            </a:r>
          </a:p>
          <a:p>
            <a:pPr lvl="0" algn="ctr">
              <a:spcBef>
                <a:spcPct val="0"/>
              </a:spcBef>
              <a:defRPr/>
            </a:pPr>
            <a:r>
              <a:rPr lang="en-US" sz="4000" dirty="0" smtClean="0">
                <a:latin typeface="Times New Roman" pitchFamily="18" charset="0"/>
                <a:ea typeface="+mj-ea"/>
                <a:cs typeface="Times New Roman" pitchFamily="18" charset="0"/>
              </a:rPr>
              <a:t>earthquake location</a:t>
            </a:r>
          </a:p>
          <a:p>
            <a:pPr algn="ctr">
              <a:spcBef>
                <a:spcPct val="0"/>
              </a:spcBef>
              <a:defRPr/>
            </a:pPr>
            <a:r>
              <a:rPr lang="en-US" sz="4000" dirty="0" smtClean="0">
                <a:latin typeface="Times New Roman" pitchFamily="18" charset="0"/>
                <a:cs typeface="Times New Roman" pitchFamily="18" charset="0"/>
              </a:rPr>
              <a:t>fitting of spectral peaks</a:t>
            </a:r>
          </a:p>
          <a:p>
            <a:pPr lvl="0" algn="ctr">
              <a:spcBef>
                <a:spcPct val="0"/>
              </a:spcBef>
              <a:defRPr/>
            </a:pPr>
            <a:endParaRPr lang="en-US" sz="4000" dirty="0" smtClean="0">
              <a:latin typeface="Times New Roman" pitchFamily="18" charset="0"/>
              <a:ea typeface="+mj-ea"/>
              <a:cs typeface="Times New Roman" pitchFamily="18" charset="0"/>
            </a:endParaRP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Autofit/>
          </a:bodyPr>
          <a:lstStyle/>
          <a:p>
            <a:r>
              <a:rPr lang="en-US" sz="3200" dirty="0" smtClean="0">
                <a:latin typeface="Times New Roman" pitchFamily="18" charset="0"/>
                <a:cs typeface="Times New Roman" pitchFamily="18" charset="0"/>
              </a:rPr>
              <a:t>arrival time = travel time along ray + origin time</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0" y="2590800"/>
            <a:ext cx="8977745" cy="914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Autofit/>
          </a:bodyPr>
          <a:lstStyle/>
          <a:p>
            <a:r>
              <a:rPr lang="en-US" sz="3200" dirty="0" smtClean="0">
                <a:latin typeface="Times New Roman" pitchFamily="18" charset="0"/>
                <a:cs typeface="Times New Roman" pitchFamily="18" charset="0"/>
              </a:rPr>
              <a:t>arrival time = travel time along ray + origin time</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0" y="2590800"/>
            <a:ext cx="8977745" cy="914400"/>
          </a:xfrm>
          <a:prstGeom prst="rect">
            <a:avLst/>
          </a:prstGeom>
          <a:noFill/>
          <a:ln w="9525">
            <a:noFill/>
            <a:miter lim="800000"/>
            <a:headEnd/>
            <a:tailEnd/>
          </a:ln>
        </p:spPr>
      </p:pic>
      <p:sp>
        <p:nvSpPr>
          <p:cNvPr id="4" name="Title 1"/>
          <p:cNvSpPr txBox="1">
            <a:spLocks/>
          </p:cNvSpPr>
          <p:nvPr/>
        </p:nvSpPr>
        <p:spPr>
          <a:xfrm>
            <a:off x="0" y="3797300"/>
            <a:ext cx="10668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4572000" y="3810000"/>
            <a:ext cx="1371600" cy="381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8" name="Freeform 7"/>
          <p:cNvSpPr/>
          <p:nvPr/>
        </p:nvSpPr>
        <p:spPr>
          <a:xfrm>
            <a:off x="393700" y="3251200"/>
            <a:ext cx="275167" cy="520700"/>
          </a:xfrm>
          <a:custGeom>
            <a:avLst/>
            <a:gdLst>
              <a:gd name="connsiteX0" fmla="*/ 0 w 275167"/>
              <a:gd name="connsiteY0" fmla="*/ 0 h 520700"/>
              <a:gd name="connsiteX1" fmla="*/ 266700 w 275167"/>
              <a:gd name="connsiteY1" fmla="*/ 101600 h 520700"/>
              <a:gd name="connsiteX2" fmla="*/ 50800 w 275167"/>
              <a:gd name="connsiteY2" fmla="*/ 203200 h 520700"/>
              <a:gd name="connsiteX3" fmla="*/ 165100 w 275167"/>
              <a:gd name="connsiteY3" fmla="*/ 520700 h 520700"/>
            </a:gdLst>
            <a:ahLst/>
            <a:cxnLst>
              <a:cxn ang="0">
                <a:pos x="connsiteX0" y="connsiteY0"/>
              </a:cxn>
              <a:cxn ang="0">
                <a:pos x="connsiteX1" y="connsiteY1"/>
              </a:cxn>
              <a:cxn ang="0">
                <a:pos x="connsiteX2" y="connsiteY2"/>
              </a:cxn>
              <a:cxn ang="0">
                <a:pos x="connsiteX3" y="connsiteY3"/>
              </a:cxn>
            </a:cxnLst>
            <a:rect l="l" t="t" r="r" b="b"/>
            <a:pathLst>
              <a:path w="275167" h="520700">
                <a:moveTo>
                  <a:pt x="0" y="0"/>
                </a:moveTo>
                <a:cubicBezTo>
                  <a:pt x="129116" y="33866"/>
                  <a:pt x="258233" y="67733"/>
                  <a:pt x="266700" y="101600"/>
                </a:cubicBezTo>
                <a:cubicBezTo>
                  <a:pt x="275167" y="135467"/>
                  <a:pt x="67733" y="133350"/>
                  <a:pt x="50800" y="203200"/>
                </a:cubicBezTo>
                <a:cubicBezTo>
                  <a:pt x="33867" y="273050"/>
                  <a:pt x="99483" y="396875"/>
                  <a:pt x="165100" y="5207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5257800" y="3327400"/>
            <a:ext cx="275167" cy="520700"/>
          </a:xfrm>
          <a:custGeom>
            <a:avLst/>
            <a:gdLst>
              <a:gd name="connsiteX0" fmla="*/ 0 w 275167"/>
              <a:gd name="connsiteY0" fmla="*/ 0 h 520700"/>
              <a:gd name="connsiteX1" fmla="*/ 266700 w 275167"/>
              <a:gd name="connsiteY1" fmla="*/ 101600 h 520700"/>
              <a:gd name="connsiteX2" fmla="*/ 50800 w 275167"/>
              <a:gd name="connsiteY2" fmla="*/ 203200 h 520700"/>
              <a:gd name="connsiteX3" fmla="*/ 165100 w 275167"/>
              <a:gd name="connsiteY3" fmla="*/ 520700 h 520700"/>
            </a:gdLst>
            <a:ahLst/>
            <a:cxnLst>
              <a:cxn ang="0">
                <a:pos x="connsiteX0" y="connsiteY0"/>
              </a:cxn>
              <a:cxn ang="0">
                <a:pos x="connsiteX1" y="connsiteY1"/>
              </a:cxn>
              <a:cxn ang="0">
                <a:pos x="connsiteX2" y="connsiteY2"/>
              </a:cxn>
              <a:cxn ang="0">
                <a:pos x="connsiteX3" y="connsiteY3"/>
              </a:cxn>
            </a:cxnLst>
            <a:rect l="l" t="t" r="r" b="b"/>
            <a:pathLst>
              <a:path w="275167" h="520700">
                <a:moveTo>
                  <a:pt x="0" y="0"/>
                </a:moveTo>
                <a:cubicBezTo>
                  <a:pt x="129116" y="33866"/>
                  <a:pt x="258233" y="67733"/>
                  <a:pt x="266700" y="101600"/>
                </a:cubicBezTo>
                <a:cubicBezTo>
                  <a:pt x="275167" y="135467"/>
                  <a:pt x="67733" y="133350"/>
                  <a:pt x="50800" y="203200"/>
                </a:cubicBezTo>
                <a:cubicBezTo>
                  <a:pt x="33867" y="273050"/>
                  <a:pt x="99483" y="396875"/>
                  <a:pt x="165100" y="5207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1739900" y="3327400"/>
            <a:ext cx="546100" cy="1701800"/>
          </a:xfrm>
          <a:custGeom>
            <a:avLst/>
            <a:gdLst>
              <a:gd name="connsiteX0" fmla="*/ 0 w 1193800"/>
              <a:gd name="connsiteY0" fmla="*/ 0 h 1587500"/>
              <a:gd name="connsiteX1" fmla="*/ 596900 w 1193800"/>
              <a:gd name="connsiteY1" fmla="*/ 520700 h 1587500"/>
              <a:gd name="connsiteX2" fmla="*/ 482600 w 1193800"/>
              <a:gd name="connsiteY2" fmla="*/ 787400 h 1587500"/>
              <a:gd name="connsiteX3" fmla="*/ 1193800 w 1193800"/>
              <a:gd name="connsiteY3" fmla="*/ 1587500 h 1587500"/>
            </a:gdLst>
            <a:ahLst/>
            <a:cxnLst>
              <a:cxn ang="0">
                <a:pos x="connsiteX0" y="connsiteY0"/>
              </a:cxn>
              <a:cxn ang="0">
                <a:pos x="connsiteX1" y="connsiteY1"/>
              </a:cxn>
              <a:cxn ang="0">
                <a:pos x="connsiteX2" y="connsiteY2"/>
              </a:cxn>
              <a:cxn ang="0">
                <a:pos x="connsiteX3" y="connsiteY3"/>
              </a:cxn>
            </a:cxnLst>
            <a:rect l="l" t="t" r="r" b="b"/>
            <a:pathLst>
              <a:path w="1193800" h="1587500">
                <a:moveTo>
                  <a:pt x="0" y="0"/>
                </a:moveTo>
                <a:cubicBezTo>
                  <a:pt x="258233" y="194733"/>
                  <a:pt x="516467" y="389467"/>
                  <a:pt x="596900" y="520700"/>
                </a:cubicBezTo>
                <a:cubicBezTo>
                  <a:pt x="677333" y="651933"/>
                  <a:pt x="383117" y="609600"/>
                  <a:pt x="482600" y="787400"/>
                </a:cubicBezTo>
                <a:cubicBezTo>
                  <a:pt x="582083" y="965200"/>
                  <a:pt x="887941" y="1276350"/>
                  <a:pt x="1193800" y="15875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657600" y="3276600"/>
            <a:ext cx="1219200" cy="1752600"/>
          </a:xfrm>
          <a:custGeom>
            <a:avLst/>
            <a:gdLst>
              <a:gd name="connsiteX0" fmla="*/ 0 w 1193800"/>
              <a:gd name="connsiteY0" fmla="*/ 0 h 1587500"/>
              <a:gd name="connsiteX1" fmla="*/ 596900 w 1193800"/>
              <a:gd name="connsiteY1" fmla="*/ 520700 h 1587500"/>
              <a:gd name="connsiteX2" fmla="*/ 482600 w 1193800"/>
              <a:gd name="connsiteY2" fmla="*/ 787400 h 1587500"/>
              <a:gd name="connsiteX3" fmla="*/ 1193800 w 1193800"/>
              <a:gd name="connsiteY3" fmla="*/ 1587500 h 1587500"/>
            </a:gdLst>
            <a:ahLst/>
            <a:cxnLst>
              <a:cxn ang="0">
                <a:pos x="connsiteX0" y="connsiteY0"/>
              </a:cxn>
              <a:cxn ang="0">
                <a:pos x="connsiteX1" y="connsiteY1"/>
              </a:cxn>
              <a:cxn ang="0">
                <a:pos x="connsiteX2" y="connsiteY2"/>
              </a:cxn>
              <a:cxn ang="0">
                <a:pos x="connsiteX3" y="connsiteY3"/>
              </a:cxn>
            </a:cxnLst>
            <a:rect l="l" t="t" r="r" b="b"/>
            <a:pathLst>
              <a:path w="1193800" h="1587500">
                <a:moveTo>
                  <a:pt x="0" y="0"/>
                </a:moveTo>
                <a:cubicBezTo>
                  <a:pt x="258233" y="194733"/>
                  <a:pt x="516467" y="389467"/>
                  <a:pt x="596900" y="520700"/>
                </a:cubicBezTo>
                <a:cubicBezTo>
                  <a:pt x="677333" y="651933"/>
                  <a:pt x="383117" y="609600"/>
                  <a:pt x="482600" y="787400"/>
                </a:cubicBezTo>
                <a:cubicBezTo>
                  <a:pt x="582083" y="965200"/>
                  <a:pt x="887941" y="1276350"/>
                  <a:pt x="1193800" y="15875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itle 1"/>
          <p:cNvSpPr txBox="1">
            <a:spLocks/>
          </p:cNvSpPr>
          <p:nvPr/>
        </p:nvSpPr>
        <p:spPr>
          <a:xfrm>
            <a:off x="2133600" y="4876800"/>
            <a:ext cx="2286000" cy="1752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earthquake</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location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3 model parameters</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4724400" y="4876800"/>
            <a:ext cx="2286000" cy="1752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earthquake</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origin time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1 model parameter</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Autofit/>
          </a:bodyPr>
          <a:lstStyle/>
          <a:p>
            <a:r>
              <a:rPr lang="en-US" sz="3200" dirty="0" smtClean="0">
                <a:latin typeface="Times New Roman" pitchFamily="18" charset="0"/>
                <a:cs typeface="Times New Roman" pitchFamily="18" charset="0"/>
              </a:rPr>
              <a:t>arrival time = travel time along ray + origin time</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0" y="2590800"/>
            <a:ext cx="8977745" cy="914400"/>
          </a:xfrm>
          <a:prstGeom prst="rect">
            <a:avLst/>
          </a:prstGeom>
          <a:noFill/>
          <a:ln w="9525">
            <a:noFill/>
            <a:miter lim="800000"/>
            <a:headEnd/>
            <a:tailEnd/>
          </a:ln>
        </p:spPr>
      </p:pic>
      <p:sp>
        <p:nvSpPr>
          <p:cNvPr id="12" name="Title 1"/>
          <p:cNvSpPr txBox="1">
            <a:spLocks/>
          </p:cNvSpPr>
          <p:nvPr/>
        </p:nvSpPr>
        <p:spPr>
          <a:xfrm>
            <a:off x="838200" y="3657600"/>
            <a:ext cx="7467600" cy="1219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explicit nonlinear equation</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2489200" y="4800600"/>
            <a:ext cx="4191000" cy="1828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4 model parameters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up to 2 data per station</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Autofit/>
          </a:bodyPr>
          <a:lstStyle/>
          <a:p>
            <a:r>
              <a:rPr lang="en-US" sz="3200" dirty="0" smtClean="0">
                <a:latin typeface="Times New Roman" pitchFamily="18" charset="0"/>
                <a:cs typeface="Times New Roman" pitchFamily="18" charset="0"/>
              </a:rPr>
              <a:t>arrival time = travel time along ray + origin time</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0" y="2590800"/>
            <a:ext cx="3962400" cy="914400"/>
          </a:xfrm>
          <a:prstGeom prst="rect">
            <a:avLst/>
          </a:prstGeom>
          <a:noFill/>
          <a:ln w="9525">
            <a:noFill/>
            <a:miter lim="800000"/>
            <a:headEnd/>
            <a:tailEnd/>
          </a:ln>
        </p:spPr>
      </p:pic>
      <p:sp>
        <p:nvSpPr>
          <p:cNvPr id="12" name="Title 1"/>
          <p:cNvSpPr txBox="1">
            <a:spLocks/>
          </p:cNvSpPr>
          <p:nvPr/>
        </p:nvSpPr>
        <p:spPr>
          <a:xfrm>
            <a:off x="838200" y="3657600"/>
            <a:ext cx="7467600" cy="1219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13" name="Title 1"/>
          <p:cNvSpPr txBox="1">
            <a:spLocks/>
          </p:cNvSpPr>
          <p:nvPr/>
        </p:nvSpPr>
        <p:spPr>
          <a:xfrm>
            <a:off x="3657600" y="2895600"/>
            <a:ext cx="4191000" cy="1828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linearize</a:t>
            </a:r>
            <a:r>
              <a:rPr lang="en-US" sz="3200" dirty="0" smtClean="0">
                <a:solidFill>
                  <a:srgbClr val="FF0000"/>
                </a:solidFill>
                <a:latin typeface="Times New Roman" pitchFamily="18" charset="0"/>
                <a:ea typeface="+mj-ea"/>
                <a:cs typeface="Times New Roman" pitchFamily="18" charset="0"/>
              </a:rPr>
              <a:t> around trial source location </a:t>
            </a:r>
            <a:r>
              <a:rPr lang="en-US" sz="3200" b="1" dirty="0" smtClean="0">
                <a:solidFill>
                  <a:srgbClr val="FF0000"/>
                </a:solidFill>
                <a:latin typeface="Cambria Math" pitchFamily="18" charset="0"/>
                <a:ea typeface="Cambria Math" pitchFamily="18" charset="0"/>
                <a:cs typeface="Times New Roman" pitchFamily="18" charset="0"/>
              </a:rPr>
              <a:t>x</a:t>
            </a:r>
            <a:r>
              <a:rPr lang="en-US" sz="3200" baseline="30000" dirty="0" smtClean="0">
                <a:solidFill>
                  <a:srgbClr val="FF0000"/>
                </a:solidFill>
                <a:latin typeface="Cambria Math" pitchFamily="18" charset="0"/>
                <a:ea typeface="Cambria Math" pitchFamily="18" charset="0"/>
                <a:cs typeface="Times New Roman" pitchFamily="18" charset="0"/>
              </a:rPr>
              <a:t>(p)</a:t>
            </a:r>
            <a:endParaRPr kumimoji="0" lang="en-US" sz="32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914400" y="4038600"/>
            <a:ext cx="8229600" cy="1143000"/>
          </a:xfrm>
          <a:prstGeom prst="rect">
            <a:avLst/>
          </a:prstGeom>
        </p:spPr>
        <p:txBody>
          <a:bodyPr vert="horz" lIns="91440" tIns="45720" rIns="91440" bIns="45720" rtlCol="0" anchor="ctr">
            <a:noAutofit/>
          </a:bodyPr>
          <a:lstStyle/>
          <a:p>
            <a:pPr lvl="0" algn="ctr">
              <a:spcBef>
                <a:spcPct val="0"/>
              </a:spcBef>
            </a:pPr>
            <a:r>
              <a:rPr kumimoji="0" lang="en-US" sz="3200" b="0"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3200" b="0" i="0"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kumimoji="0" lang="en-US" sz="3200" b="0"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T</a:t>
            </a:r>
            <a:r>
              <a:rPr kumimoji="0" lang="en-US" sz="3200" b="0" i="0"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32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32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0"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lang="en-US" sz="3200" dirty="0" err="1" smtClean="0">
                <a:latin typeface="Cambria Math" pitchFamily="18" charset="0"/>
                <a:ea typeface="Cambria Math" pitchFamily="18" charset="0"/>
                <a:cs typeface="Times New Roman" pitchFamily="18" charset="0"/>
              </a:rPr>
              <a:t>T</a:t>
            </a:r>
            <a:r>
              <a:rPr lang="en-US" sz="3200" baseline="-25000" dirty="0" err="1" smtClean="0">
                <a:latin typeface="Cambria Math" pitchFamily="18" charset="0"/>
                <a:ea typeface="Cambria Math" pitchFamily="18" charset="0"/>
                <a:cs typeface="Times New Roman" pitchFamily="18" charset="0"/>
              </a:rPr>
              <a:t>i</a:t>
            </a:r>
            <a:r>
              <a:rPr lang="en-US" sz="3200" baseline="30000" dirty="0" err="1" smtClean="0">
                <a:latin typeface="Cambria Math" pitchFamily="18" charset="0"/>
                <a:ea typeface="Cambria Math" pitchFamily="18" charset="0"/>
                <a:cs typeface="Times New Roman" pitchFamily="18" charset="0"/>
              </a:rPr>
              <a:t>P</a:t>
            </a:r>
            <a:r>
              <a:rPr lang="en-US" sz="3200" dirty="0" smtClean="0">
                <a:latin typeface="Cambria Math" pitchFamily="18" charset="0"/>
                <a:ea typeface="Cambria Math" pitchFamily="18" charset="0"/>
                <a:cs typeface="Times New Roman" pitchFamily="18" charset="0"/>
              </a:rPr>
              <a:t>] • ∆x + t</a:t>
            </a:r>
            <a:r>
              <a:rPr lang="en-US" sz="3200" baseline="-25000" dirty="0" smtClean="0">
                <a:latin typeface="Cambria Math" pitchFamily="18" charset="0"/>
                <a:ea typeface="Cambria Math" pitchFamily="18" charset="0"/>
                <a:cs typeface="Times New Roman" pitchFamily="18" charset="0"/>
              </a:rPr>
              <a:t>0</a:t>
            </a:r>
            <a:endParaRPr kumimoji="0" lang="en-US" sz="3200" b="0" i="0"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1993900" y="3327400"/>
            <a:ext cx="1993900" cy="876300"/>
          </a:xfrm>
          <a:custGeom>
            <a:avLst/>
            <a:gdLst>
              <a:gd name="connsiteX0" fmla="*/ 0 w 1993900"/>
              <a:gd name="connsiteY0" fmla="*/ 0 h 876300"/>
              <a:gd name="connsiteX1" fmla="*/ 1384300 w 1993900"/>
              <a:gd name="connsiteY1" fmla="*/ 368300 h 876300"/>
              <a:gd name="connsiteX2" fmla="*/ 1993900 w 1993900"/>
              <a:gd name="connsiteY2" fmla="*/ 876300 h 876300"/>
            </a:gdLst>
            <a:ahLst/>
            <a:cxnLst>
              <a:cxn ang="0">
                <a:pos x="connsiteX0" y="connsiteY0"/>
              </a:cxn>
              <a:cxn ang="0">
                <a:pos x="connsiteX1" y="connsiteY1"/>
              </a:cxn>
              <a:cxn ang="0">
                <a:pos x="connsiteX2" y="connsiteY2"/>
              </a:cxn>
            </a:cxnLst>
            <a:rect l="l" t="t" r="r" b="b"/>
            <a:pathLst>
              <a:path w="1993900" h="876300">
                <a:moveTo>
                  <a:pt x="0" y="0"/>
                </a:moveTo>
                <a:cubicBezTo>
                  <a:pt x="525991" y="111125"/>
                  <a:pt x="1051983" y="222250"/>
                  <a:pt x="1384300" y="368300"/>
                </a:cubicBezTo>
                <a:cubicBezTo>
                  <a:pt x="1716617" y="514350"/>
                  <a:pt x="1855258" y="695325"/>
                  <a:pt x="1993900" y="8763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flipV="1">
            <a:off x="5257800" y="5029200"/>
            <a:ext cx="546100" cy="876300"/>
          </a:xfrm>
          <a:custGeom>
            <a:avLst/>
            <a:gdLst>
              <a:gd name="connsiteX0" fmla="*/ 0 w 1993900"/>
              <a:gd name="connsiteY0" fmla="*/ 0 h 876300"/>
              <a:gd name="connsiteX1" fmla="*/ 1384300 w 1993900"/>
              <a:gd name="connsiteY1" fmla="*/ 368300 h 876300"/>
              <a:gd name="connsiteX2" fmla="*/ 1993900 w 1993900"/>
              <a:gd name="connsiteY2" fmla="*/ 876300 h 876300"/>
            </a:gdLst>
            <a:ahLst/>
            <a:cxnLst>
              <a:cxn ang="0">
                <a:pos x="connsiteX0" y="connsiteY0"/>
              </a:cxn>
              <a:cxn ang="0">
                <a:pos x="connsiteX1" y="connsiteY1"/>
              </a:cxn>
              <a:cxn ang="0">
                <a:pos x="connsiteX2" y="connsiteY2"/>
              </a:cxn>
            </a:cxnLst>
            <a:rect l="l" t="t" r="r" b="b"/>
            <a:pathLst>
              <a:path w="1993900" h="876300">
                <a:moveTo>
                  <a:pt x="0" y="0"/>
                </a:moveTo>
                <a:cubicBezTo>
                  <a:pt x="525991" y="111125"/>
                  <a:pt x="1051983" y="222250"/>
                  <a:pt x="1384300" y="368300"/>
                </a:cubicBezTo>
                <a:cubicBezTo>
                  <a:pt x="1716617" y="514350"/>
                  <a:pt x="1855258" y="695325"/>
                  <a:pt x="1993900" y="8763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2667000" y="5867400"/>
            <a:ext cx="53340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trick is computing this gradient</a:t>
            </a:r>
            <a:endParaRPr kumimoji="0" lang="en-US" sz="32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a:grpSpLocks noChangeAspect="1"/>
          </p:cNvGrpSpPr>
          <p:nvPr/>
        </p:nvGrpSpPr>
        <p:grpSpPr>
          <a:xfrm>
            <a:off x="143798" y="1219200"/>
            <a:ext cx="9000202" cy="3289289"/>
            <a:chOff x="2209792" y="1866896"/>
            <a:chExt cx="4091001" cy="1495131"/>
          </a:xfrm>
        </p:grpSpPr>
        <p:sp>
          <p:nvSpPr>
            <p:cNvPr id="19" name="Freeform 18"/>
            <p:cNvSpPr/>
            <p:nvPr/>
          </p:nvSpPr>
          <p:spPr>
            <a:xfrm>
              <a:off x="2657475" y="2043113"/>
              <a:ext cx="1204912" cy="857250"/>
            </a:xfrm>
            <a:custGeom>
              <a:avLst/>
              <a:gdLst>
                <a:gd name="connsiteX0" fmla="*/ 0 w 1181100"/>
                <a:gd name="connsiteY0" fmla="*/ 809625 h 809625"/>
                <a:gd name="connsiteX1" fmla="*/ 219075 w 1181100"/>
                <a:gd name="connsiteY1" fmla="*/ 476250 h 809625"/>
                <a:gd name="connsiteX2" fmla="*/ 695325 w 1181100"/>
                <a:gd name="connsiteY2" fmla="*/ 323850 h 809625"/>
                <a:gd name="connsiteX3" fmla="*/ 1181100 w 1181100"/>
                <a:gd name="connsiteY3" fmla="*/ 0 h 809625"/>
              </a:gdLst>
              <a:ahLst/>
              <a:cxnLst>
                <a:cxn ang="0">
                  <a:pos x="connsiteX0" y="connsiteY0"/>
                </a:cxn>
                <a:cxn ang="0">
                  <a:pos x="connsiteX1" y="connsiteY1"/>
                </a:cxn>
                <a:cxn ang="0">
                  <a:pos x="connsiteX2" y="connsiteY2"/>
                </a:cxn>
                <a:cxn ang="0">
                  <a:pos x="connsiteX3" y="connsiteY3"/>
                </a:cxn>
              </a:cxnLst>
              <a:rect l="l" t="t" r="r" b="b"/>
              <a:pathLst>
                <a:path w="1181100" h="809625">
                  <a:moveTo>
                    <a:pt x="0" y="809625"/>
                  </a:moveTo>
                  <a:cubicBezTo>
                    <a:pt x="51594" y="683418"/>
                    <a:pt x="103188" y="557212"/>
                    <a:pt x="219075" y="476250"/>
                  </a:cubicBezTo>
                  <a:cubicBezTo>
                    <a:pt x="334962" y="395288"/>
                    <a:pt x="534988" y="403225"/>
                    <a:pt x="695325" y="323850"/>
                  </a:cubicBezTo>
                  <a:cubicBezTo>
                    <a:pt x="855662" y="244475"/>
                    <a:pt x="1018381" y="122237"/>
                    <a:pt x="1181100" y="0"/>
                  </a:cubicBezTo>
                </a:path>
              </a:pathLst>
            </a:cu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7" name="Straight Connector 6"/>
            <p:cNvCxnSpPr/>
            <p:nvPr/>
          </p:nvCxnSpPr>
          <p:spPr>
            <a:xfrm rot="5400000" flipH="1" flipV="1">
              <a:off x="2495553" y="3000377"/>
              <a:ext cx="209549" cy="7619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4610100" y="2043113"/>
              <a:ext cx="1309688" cy="1085850"/>
            </a:xfrm>
            <a:custGeom>
              <a:avLst/>
              <a:gdLst>
                <a:gd name="connsiteX0" fmla="*/ 0 w 1181100"/>
                <a:gd name="connsiteY0" fmla="*/ 809625 h 809625"/>
                <a:gd name="connsiteX1" fmla="*/ 219075 w 1181100"/>
                <a:gd name="connsiteY1" fmla="*/ 476250 h 809625"/>
                <a:gd name="connsiteX2" fmla="*/ 695325 w 1181100"/>
                <a:gd name="connsiteY2" fmla="*/ 323850 h 809625"/>
                <a:gd name="connsiteX3" fmla="*/ 1181100 w 1181100"/>
                <a:gd name="connsiteY3" fmla="*/ 0 h 809625"/>
              </a:gdLst>
              <a:ahLst/>
              <a:cxnLst>
                <a:cxn ang="0">
                  <a:pos x="connsiteX0" y="connsiteY0"/>
                </a:cxn>
                <a:cxn ang="0">
                  <a:pos x="connsiteX1" y="connsiteY1"/>
                </a:cxn>
                <a:cxn ang="0">
                  <a:pos x="connsiteX2" y="connsiteY2"/>
                </a:cxn>
                <a:cxn ang="0">
                  <a:pos x="connsiteX3" y="connsiteY3"/>
                </a:cxn>
              </a:cxnLst>
              <a:rect l="l" t="t" r="r" b="b"/>
              <a:pathLst>
                <a:path w="1181100" h="809625">
                  <a:moveTo>
                    <a:pt x="0" y="809625"/>
                  </a:moveTo>
                  <a:cubicBezTo>
                    <a:pt x="51594" y="683418"/>
                    <a:pt x="103188" y="557212"/>
                    <a:pt x="219075" y="476250"/>
                  </a:cubicBezTo>
                  <a:cubicBezTo>
                    <a:pt x="334962" y="395288"/>
                    <a:pt x="534988" y="403225"/>
                    <a:pt x="695325" y="323850"/>
                  </a:cubicBezTo>
                  <a:cubicBezTo>
                    <a:pt x="855662" y="244475"/>
                    <a:pt x="1018381" y="122237"/>
                    <a:pt x="1181100" y="0"/>
                  </a:cubicBezTo>
                </a:path>
              </a:pathLst>
            </a:cu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1" name="Freeform 20"/>
            <p:cNvSpPr/>
            <p:nvPr/>
          </p:nvSpPr>
          <p:spPr>
            <a:xfrm>
              <a:off x="4343400" y="2057400"/>
              <a:ext cx="1552575" cy="990600"/>
            </a:xfrm>
            <a:custGeom>
              <a:avLst/>
              <a:gdLst>
                <a:gd name="connsiteX0" fmla="*/ 0 w 1181100"/>
                <a:gd name="connsiteY0" fmla="*/ 809625 h 809625"/>
                <a:gd name="connsiteX1" fmla="*/ 219075 w 1181100"/>
                <a:gd name="connsiteY1" fmla="*/ 476250 h 809625"/>
                <a:gd name="connsiteX2" fmla="*/ 695325 w 1181100"/>
                <a:gd name="connsiteY2" fmla="*/ 323850 h 809625"/>
                <a:gd name="connsiteX3" fmla="*/ 1181100 w 1181100"/>
                <a:gd name="connsiteY3" fmla="*/ 0 h 809625"/>
              </a:gdLst>
              <a:ahLst/>
              <a:cxnLst>
                <a:cxn ang="0">
                  <a:pos x="connsiteX0" y="connsiteY0"/>
                </a:cxn>
                <a:cxn ang="0">
                  <a:pos x="connsiteX1" y="connsiteY1"/>
                </a:cxn>
                <a:cxn ang="0">
                  <a:pos x="connsiteX2" y="connsiteY2"/>
                </a:cxn>
                <a:cxn ang="0">
                  <a:pos x="connsiteX3" y="connsiteY3"/>
                </a:cxn>
              </a:cxnLst>
              <a:rect l="l" t="t" r="r" b="b"/>
              <a:pathLst>
                <a:path w="1181100" h="809625">
                  <a:moveTo>
                    <a:pt x="0" y="809625"/>
                  </a:moveTo>
                  <a:cubicBezTo>
                    <a:pt x="51594" y="683418"/>
                    <a:pt x="103188" y="557212"/>
                    <a:pt x="219075" y="476250"/>
                  </a:cubicBezTo>
                  <a:cubicBezTo>
                    <a:pt x="334962" y="395288"/>
                    <a:pt x="534988" y="403225"/>
                    <a:pt x="695325" y="323850"/>
                  </a:cubicBezTo>
                  <a:cubicBezTo>
                    <a:pt x="855662" y="244475"/>
                    <a:pt x="1018381" y="122237"/>
                    <a:pt x="1181100" y="0"/>
                  </a:cubicBezTo>
                </a:path>
              </a:pathLst>
            </a:cu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8" name="Isosceles Triangle 7"/>
            <p:cNvSpPr/>
            <p:nvPr/>
          </p:nvSpPr>
          <p:spPr>
            <a:xfrm>
              <a:off x="3810000" y="1981200"/>
              <a:ext cx="88107" cy="762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Isosceles Triangle 14"/>
            <p:cNvSpPr/>
            <p:nvPr/>
          </p:nvSpPr>
          <p:spPr>
            <a:xfrm>
              <a:off x="5874543" y="1981200"/>
              <a:ext cx="88107" cy="762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Connector 21"/>
            <p:cNvCxnSpPr/>
            <p:nvPr/>
          </p:nvCxnSpPr>
          <p:spPr>
            <a:xfrm rot="10800000">
              <a:off x="4376735" y="3062290"/>
              <a:ext cx="200029" cy="7143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324341" y="302894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Oval 23"/>
            <p:cNvSpPr/>
            <p:nvPr/>
          </p:nvSpPr>
          <p:spPr>
            <a:xfrm>
              <a:off x="4591052" y="310515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Oval 24"/>
            <p:cNvSpPr/>
            <p:nvPr/>
          </p:nvSpPr>
          <p:spPr>
            <a:xfrm>
              <a:off x="2628900" y="287178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Oval 25"/>
            <p:cNvSpPr/>
            <p:nvPr/>
          </p:nvSpPr>
          <p:spPr>
            <a:xfrm>
              <a:off x="2514600" y="3173733"/>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TextBox 27"/>
            <p:cNvSpPr txBox="1"/>
            <p:nvPr/>
          </p:nvSpPr>
          <p:spPr>
            <a:xfrm>
              <a:off x="2466970" y="3124200"/>
              <a:ext cx="428630" cy="237827"/>
            </a:xfrm>
            <a:prstGeom prst="rect">
              <a:avLst/>
            </a:prstGeom>
            <a:noFill/>
          </p:spPr>
          <p:txBody>
            <a:bodyPr wrap="square" rtlCol="0">
              <a:spAutoFit/>
            </a:bodyPr>
            <a:lstStyle/>
            <a:p>
              <a:pPr algn="ctr"/>
              <a:r>
                <a:rPr lang="en-US" sz="2800" b="1" dirty="0" smtClean="0">
                  <a:latin typeface="Cambria Math" pitchFamily="18" charset="0"/>
                  <a:ea typeface="Cambria Math" pitchFamily="18" charset="0"/>
                  <a:cs typeface="Times New Roman" pitchFamily="18" charset="0"/>
                </a:rPr>
                <a:t>x</a:t>
              </a:r>
              <a:r>
                <a:rPr lang="en-US" sz="2800" i="1" baseline="30000" dirty="0" smtClean="0">
                  <a:latin typeface="Cambria Math" pitchFamily="18" charset="0"/>
                  <a:ea typeface="Cambria Math" pitchFamily="18" charset="0"/>
                  <a:cs typeface="Times New Roman" pitchFamily="18" charset="0"/>
                </a:rPr>
                <a:t>(0)</a:t>
              </a:r>
              <a:endParaRPr lang="en-US" sz="2800" i="1" baseline="30000" dirty="0">
                <a:latin typeface="Cambria Math" pitchFamily="18" charset="0"/>
                <a:ea typeface="Cambria Math" pitchFamily="18" charset="0"/>
              </a:endParaRPr>
            </a:p>
          </p:txBody>
        </p:sp>
        <p:sp>
          <p:nvSpPr>
            <p:cNvPr id="29" name="TextBox 28"/>
            <p:cNvSpPr txBox="1"/>
            <p:nvPr/>
          </p:nvSpPr>
          <p:spPr>
            <a:xfrm>
              <a:off x="2624132" y="2743200"/>
              <a:ext cx="500067" cy="237827"/>
            </a:xfrm>
            <a:prstGeom prst="rect">
              <a:avLst/>
            </a:prstGeom>
            <a:noFill/>
          </p:spPr>
          <p:txBody>
            <a:bodyPr wrap="square" rtlCol="0">
              <a:spAutoFit/>
            </a:bodyPr>
            <a:lstStyle/>
            <a:p>
              <a:pPr algn="ctr"/>
              <a:r>
                <a:rPr lang="en-US" sz="2800" b="1" dirty="0" smtClean="0">
                  <a:latin typeface="Cambria Math" pitchFamily="18" charset="0"/>
                  <a:ea typeface="Cambria Math" pitchFamily="18" charset="0"/>
                  <a:cs typeface="Times New Roman" pitchFamily="18" charset="0"/>
                </a:rPr>
                <a:t>x</a:t>
              </a:r>
              <a:r>
                <a:rPr lang="en-US" sz="2800" i="1" baseline="30000" dirty="0" smtClean="0">
                  <a:latin typeface="Cambria Math" pitchFamily="18" charset="0"/>
                  <a:ea typeface="Cambria Math" pitchFamily="18" charset="0"/>
                  <a:cs typeface="Times New Roman" pitchFamily="18" charset="0"/>
                </a:rPr>
                <a:t>(1)</a:t>
              </a:r>
              <a:endParaRPr lang="en-US" sz="2800" i="1" baseline="30000" dirty="0">
                <a:latin typeface="Cambria Math" pitchFamily="18" charset="0"/>
                <a:ea typeface="Cambria Math" pitchFamily="18" charset="0"/>
              </a:endParaRPr>
            </a:p>
          </p:txBody>
        </p:sp>
        <p:sp>
          <p:nvSpPr>
            <p:cNvPr id="30" name="TextBox 29"/>
            <p:cNvSpPr txBox="1"/>
            <p:nvPr/>
          </p:nvSpPr>
          <p:spPr>
            <a:xfrm>
              <a:off x="3962400" y="2895600"/>
              <a:ext cx="457200" cy="237827"/>
            </a:xfrm>
            <a:prstGeom prst="rect">
              <a:avLst/>
            </a:prstGeom>
            <a:noFill/>
          </p:spPr>
          <p:txBody>
            <a:bodyPr wrap="square" rtlCol="0">
              <a:spAutoFit/>
            </a:bodyPr>
            <a:lstStyle/>
            <a:p>
              <a:pPr algn="ctr"/>
              <a:r>
                <a:rPr lang="en-US" sz="2800" b="1" dirty="0" smtClean="0">
                  <a:latin typeface="Cambria Math" pitchFamily="18" charset="0"/>
                  <a:ea typeface="Cambria Math" pitchFamily="18" charset="0"/>
                  <a:cs typeface="Times New Roman" pitchFamily="18" charset="0"/>
                </a:rPr>
                <a:t>x</a:t>
              </a:r>
              <a:r>
                <a:rPr lang="en-US" sz="2800" i="1" baseline="30000" dirty="0" smtClean="0">
                  <a:latin typeface="Cambria Math" pitchFamily="18" charset="0"/>
                  <a:ea typeface="Cambria Math" pitchFamily="18" charset="0"/>
                  <a:cs typeface="Times New Roman" pitchFamily="18" charset="0"/>
                </a:rPr>
                <a:t>(1)</a:t>
              </a:r>
              <a:endParaRPr lang="en-US" sz="2800" i="1" baseline="30000" dirty="0">
                <a:latin typeface="Cambria Math" pitchFamily="18" charset="0"/>
                <a:ea typeface="Cambria Math" pitchFamily="18" charset="0"/>
              </a:endParaRPr>
            </a:p>
          </p:txBody>
        </p:sp>
        <p:sp>
          <p:nvSpPr>
            <p:cNvPr id="31" name="TextBox 30"/>
            <p:cNvSpPr txBox="1"/>
            <p:nvPr/>
          </p:nvSpPr>
          <p:spPr>
            <a:xfrm>
              <a:off x="4557711" y="3000370"/>
              <a:ext cx="457200" cy="237827"/>
            </a:xfrm>
            <a:prstGeom prst="rect">
              <a:avLst/>
            </a:prstGeom>
            <a:noFill/>
          </p:spPr>
          <p:txBody>
            <a:bodyPr wrap="square" rtlCol="0">
              <a:spAutoFit/>
            </a:bodyPr>
            <a:lstStyle/>
            <a:p>
              <a:pPr algn="ctr"/>
              <a:r>
                <a:rPr lang="en-US" sz="2800" b="1" dirty="0" smtClean="0">
                  <a:latin typeface="Cambria Math" pitchFamily="18" charset="0"/>
                  <a:ea typeface="Cambria Math" pitchFamily="18" charset="0"/>
                  <a:cs typeface="Times New Roman" pitchFamily="18" charset="0"/>
                </a:rPr>
                <a:t>x</a:t>
              </a:r>
              <a:r>
                <a:rPr lang="en-US" sz="2800" i="1" baseline="30000" dirty="0" smtClean="0">
                  <a:latin typeface="Cambria Math" pitchFamily="18" charset="0"/>
                  <a:ea typeface="Cambria Math" pitchFamily="18" charset="0"/>
                  <a:cs typeface="Times New Roman" pitchFamily="18" charset="0"/>
                </a:rPr>
                <a:t>(0)</a:t>
              </a:r>
              <a:endParaRPr lang="en-US" sz="2800" i="1" baseline="30000" dirty="0">
                <a:latin typeface="Cambria Math" pitchFamily="18" charset="0"/>
                <a:ea typeface="Cambria Math" pitchFamily="18" charset="0"/>
              </a:endParaRPr>
            </a:p>
          </p:txBody>
        </p:sp>
        <p:sp>
          <p:nvSpPr>
            <p:cNvPr id="32" name="TextBox 31"/>
            <p:cNvSpPr txBox="1"/>
            <p:nvPr/>
          </p:nvSpPr>
          <p:spPr>
            <a:xfrm>
              <a:off x="3733800" y="1866904"/>
              <a:ext cx="500067" cy="237827"/>
            </a:xfrm>
            <a:prstGeom prst="rect">
              <a:avLst/>
            </a:prstGeom>
            <a:noFill/>
          </p:spPr>
          <p:txBody>
            <a:bodyPr wrap="square" rtlCol="0">
              <a:spAutoFit/>
            </a:bodyPr>
            <a:lstStyle/>
            <a:p>
              <a:pPr algn="ctr"/>
              <a:r>
                <a:rPr lang="en-US" sz="2800" dirty="0" smtClean="0">
                  <a:latin typeface="Cambria Math" pitchFamily="18" charset="0"/>
                  <a:ea typeface="Cambria Math" pitchFamily="18" charset="0"/>
                  <a:cs typeface="Times New Roman" pitchFamily="18" charset="0"/>
                </a:rPr>
                <a:t>r</a:t>
              </a:r>
              <a:endParaRPr lang="en-US" sz="2800" i="1" baseline="30000" dirty="0">
                <a:latin typeface="Cambria Math" pitchFamily="18" charset="0"/>
                <a:ea typeface="Cambria Math" pitchFamily="18" charset="0"/>
              </a:endParaRPr>
            </a:p>
          </p:txBody>
        </p:sp>
        <p:sp>
          <p:nvSpPr>
            <p:cNvPr id="33" name="TextBox 32"/>
            <p:cNvSpPr txBox="1"/>
            <p:nvPr/>
          </p:nvSpPr>
          <p:spPr>
            <a:xfrm>
              <a:off x="5800726" y="1866896"/>
              <a:ext cx="500067" cy="237827"/>
            </a:xfrm>
            <a:prstGeom prst="rect">
              <a:avLst/>
            </a:prstGeom>
            <a:noFill/>
          </p:spPr>
          <p:txBody>
            <a:bodyPr wrap="square" rtlCol="0">
              <a:spAutoFit/>
            </a:bodyPr>
            <a:lstStyle/>
            <a:p>
              <a:pPr algn="ctr"/>
              <a:r>
                <a:rPr lang="en-US" sz="2800" dirty="0" smtClean="0">
                  <a:latin typeface="Cambria Math" pitchFamily="18" charset="0"/>
                  <a:ea typeface="Cambria Math" pitchFamily="18" charset="0"/>
                  <a:cs typeface="Times New Roman" pitchFamily="18" charset="0"/>
                </a:rPr>
                <a:t>r</a:t>
              </a:r>
              <a:endParaRPr lang="en-US" sz="2800" i="1" baseline="30000" dirty="0">
                <a:latin typeface="Cambria Math" pitchFamily="18" charset="0"/>
                <a:ea typeface="Cambria Math" pitchFamily="18" charset="0"/>
              </a:endParaRPr>
            </a:p>
          </p:txBody>
        </p:sp>
        <p:sp>
          <p:nvSpPr>
            <p:cNvPr id="34" name="TextBox 33"/>
            <p:cNvSpPr txBox="1"/>
            <p:nvPr/>
          </p:nvSpPr>
          <p:spPr>
            <a:xfrm>
              <a:off x="2209792" y="2895600"/>
              <a:ext cx="428630" cy="237827"/>
            </a:xfrm>
            <a:prstGeom prst="rect">
              <a:avLst/>
            </a:prstGeom>
            <a:noFill/>
          </p:spPr>
          <p:txBody>
            <a:bodyPr wrap="square" rtlCol="0">
              <a:spAutoFit/>
            </a:bodyPr>
            <a:lstStyle/>
            <a:p>
              <a:pPr algn="ctr"/>
              <a:r>
                <a:rPr lang="el-GR" sz="2800" dirty="0" smtClean="0">
                  <a:latin typeface="Cambria Math"/>
                  <a:ea typeface="Cambria Math"/>
                  <a:cs typeface="Times New Roman" pitchFamily="18" charset="0"/>
                </a:rPr>
                <a:t>Δ</a:t>
              </a:r>
              <a:r>
                <a:rPr lang="en-US" sz="2800" b="1" dirty="0" smtClean="0">
                  <a:latin typeface="Cambria Math" pitchFamily="18" charset="0"/>
                  <a:ea typeface="Cambria Math" pitchFamily="18" charset="0"/>
                  <a:cs typeface="Times New Roman" pitchFamily="18" charset="0"/>
                </a:rPr>
                <a:t>x</a:t>
              </a:r>
              <a:endParaRPr lang="en-US" sz="2800" i="1" baseline="30000" dirty="0">
                <a:latin typeface="Cambria Math" pitchFamily="18" charset="0"/>
                <a:ea typeface="Cambria Math" pitchFamily="18" charset="0"/>
              </a:endParaRPr>
            </a:p>
          </p:txBody>
        </p:sp>
        <p:sp>
          <p:nvSpPr>
            <p:cNvPr id="35" name="TextBox 34"/>
            <p:cNvSpPr txBox="1"/>
            <p:nvPr/>
          </p:nvSpPr>
          <p:spPr>
            <a:xfrm>
              <a:off x="4243385" y="3081341"/>
              <a:ext cx="428630" cy="237827"/>
            </a:xfrm>
            <a:prstGeom prst="rect">
              <a:avLst/>
            </a:prstGeom>
            <a:noFill/>
          </p:spPr>
          <p:txBody>
            <a:bodyPr wrap="square" rtlCol="0">
              <a:spAutoFit/>
            </a:bodyPr>
            <a:lstStyle/>
            <a:p>
              <a:pPr algn="ctr"/>
              <a:r>
                <a:rPr lang="el-GR" sz="2800" dirty="0" smtClean="0">
                  <a:latin typeface="Cambria Math"/>
                  <a:ea typeface="Cambria Math"/>
                  <a:cs typeface="Times New Roman" pitchFamily="18" charset="0"/>
                </a:rPr>
                <a:t>Δ</a:t>
              </a:r>
              <a:r>
                <a:rPr lang="en-US" sz="2800" b="1" dirty="0" smtClean="0">
                  <a:latin typeface="Cambria Math" pitchFamily="18" charset="0"/>
                  <a:ea typeface="Cambria Math" pitchFamily="18" charset="0"/>
                  <a:cs typeface="Times New Roman" pitchFamily="18" charset="0"/>
                </a:rPr>
                <a:t>x</a:t>
              </a:r>
              <a:endParaRPr lang="en-US" sz="2800" i="1" baseline="30000" dirty="0">
                <a:latin typeface="Cambria Math" pitchFamily="18" charset="0"/>
                <a:ea typeface="Cambria Math" pitchFamily="18" charset="0"/>
              </a:endParaRPr>
            </a:p>
          </p:txBody>
        </p:sp>
        <p:sp>
          <p:nvSpPr>
            <p:cNvPr id="38" name="TextBox 37"/>
            <p:cNvSpPr txBox="1"/>
            <p:nvPr/>
          </p:nvSpPr>
          <p:spPr>
            <a:xfrm rot="19316910">
              <a:off x="3136628" y="2120522"/>
              <a:ext cx="500067" cy="237827"/>
            </a:xfrm>
            <a:prstGeom prst="rect">
              <a:avLst/>
            </a:prstGeom>
            <a:noFill/>
          </p:spPr>
          <p:txBody>
            <a:bodyPr wrap="square" rtlCol="0">
              <a:spAutoFit/>
            </a:bodyPr>
            <a:lstStyle/>
            <a:p>
              <a:pPr algn="ctr"/>
              <a:r>
                <a:rPr lang="en-US" sz="2800" dirty="0" smtClean="0">
                  <a:latin typeface="Cambria Math" pitchFamily="18" charset="0"/>
                  <a:ea typeface="Cambria Math" pitchFamily="18" charset="0"/>
                  <a:cs typeface="Times New Roman" pitchFamily="18" charset="0"/>
                </a:rPr>
                <a:t>ray</a:t>
              </a:r>
              <a:endParaRPr lang="en-US" sz="2800" i="1" baseline="30000" dirty="0">
                <a:latin typeface="Cambria Math" pitchFamily="18" charset="0"/>
                <a:ea typeface="Cambria Math" pitchFamily="18" charset="0"/>
              </a:endParaRPr>
            </a:p>
          </p:txBody>
        </p:sp>
      </p:grpSp>
      <p:sp>
        <p:nvSpPr>
          <p:cNvPr id="36" name="TextBox 35"/>
          <p:cNvSpPr txBox="1"/>
          <p:nvPr/>
        </p:nvSpPr>
        <p:spPr>
          <a:xfrm>
            <a:off x="2057400" y="228600"/>
            <a:ext cx="4267200" cy="707886"/>
          </a:xfrm>
          <a:prstGeom prst="rect">
            <a:avLst/>
          </a:prstGeom>
          <a:noFill/>
        </p:spPr>
        <p:txBody>
          <a:bodyPr wrap="square" rtlCol="0">
            <a:spAutoFit/>
          </a:bodyPr>
          <a:lstStyle/>
          <a:p>
            <a:pPr algn="ctr"/>
            <a:r>
              <a:rPr lang="en-US" sz="4000" dirty="0" smtClean="0">
                <a:latin typeface="Times New Roman" pitchFamily="18" charset="0"/>
                <a:ea typeface="Cambria Math" pitchFamily="18" charset="0"/>
                <a:cs typeface="Times New Roman" pitchFamily="18" charset="0"/>
              </a:rPr>
              <a:t>Geiger’s principle</a:t>
            </a:r>
            <a:endParaRPr lang="en-US" sz="4000" dirty="0">
              <a:latin typeface="Times New Roman" pitchFamily="18" charset="0"/>
              <a:ea typeface="Cambria Math" pitchFamily="18" charset="0"/>
              <a:cs typeface="Times New Roman" pitchFamily="18" charset="0"/>
            </a:endParaRPr>
          </a:p>
        </p:txBody>
      </p:sp>
      <p:sp>
        <p:nvSpPr>
          <p:cNvPr id="37" name="Title 1"/>
          <p:cNvSpPr txBox="1">
            <a:spLocks/>
          </p:cNvSpPr>
          <p:nvPr/>
        </p:nvSpPr>
        <p:spPr>
          <a:xfrm>
            <a:off x="1676400" y="4648200"/>
            <a:ext cx="6324600" cy="1219200"/>
          </a:xfrm>
          <a:prstGeom prst="rect">
            <a:avLst/>
          </a:prstGeom>
        </p:spPr>
        <p:txBody>
          <a:bodyPr vert="horz" lIns="91440" tIns="45720" rIns="91440" bIns="45720" rtlCol="0" anchor="ctr">
            <a:noAutofit/>
          </a:bodyPr>
          <a:lstStyle/>
          <a:p>
            <a:pPr lvl="0" algn="ctr">
              <a:spcBef>
                <a:spcPct val="0"/>
              </a:spcBef>
            </a:pPr>
            <a:r>
              <a:rPr lang="en-US" sz="3200" dirty="0" smtClean="0">
                <a:latin typeface="Cambria Math" pitchFamily="18" charset="0"/>
                <a:ea typeface="Cambria Math" pitchFamily="18" charset="0"/>
                <a:cs typeface="Times New Roman" pitchFamily="18" charset="0"/>
              </a:rPr>
              <a:t>[∇</a:t>
            </a:r>
            <a:r>
              <a:rPr lang="en-US" sz="3200" dirty="0" err="1" smtClean="0">
                <a:latin typeface="Cambria Math" pitchFamily="18" charset="0"/>
                <a:ea typeface="Cambria Math" pitchFamily="18" charset="0"/>
                <a:cs typeface="Times New Roman" pitchFamily="18" charset="0"/>
              </a:rPr>
              <a:t>T</a:t>
            </a:r>
            <a:r>
              <a:rPr lang="en-US" sz="3200" baseline="-25000" dirty="0" err="1" smtClean="0">
                <a:latin typeface="Cambria Math" pitchFamily="18" charset="0"/>
                <a:ea typeface="Cambria Math" pitchFamily="18" charset="0"/>
                <a:cs typeface="Times New Roman" pitchFamily="18" charset="0"/>
              </a:rPr>
              <a:t>i</a:t>
            </a:r>
            <a:r>
              <a:rPr lang="en-US" sz="3200" baseline="30000" dirty="0" err="1" smtClean="0">
                <a:latin typeface="Cambria Math" pitchFamily="18" charset="0"/>
                <a:ea typeface="Cambria Math" pitchFamily="18" charset="0"/>
                <a:cs typeface="Times New Roman" pitchFamily="18" charset="0"/>
              </a:rPr>
              <a:t>P</a:t>
            </a:r>
            <a:r>
              <a:rPr lang="en-US" sz="3200" dirty="0" smtClean="0">
                <a:latin typeface="Cambria Math" pitchFamily="18" charset="0"/>
                <a:ea typeface="Cambria Math" pitchFamily="18" charset="0"/>
                <a:cs typeface="Times New Roman" pitchFamily="18" charset="0"/>
              </a:rPr>
              <a:t>] = -</a:t>
            </a:r>
            <a:r>
              <a:rPr kumimoji="0" lang="en-US" sz="32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s</a:t>
            </a:r>
            <a:r>
              <a:rPr kumimoji="0" lang="en-US" sz="3200" b="0"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/v</a:t>
            </a:r>
            <a:endParaRPr kumimoji="0" lang="en-US" sz="3200" b="0" i="0"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40" name="Freeform 39"/>
          <p:cNvSpPr/>
          <p:nvPr/>
        </p:nvSpPr>
        <p:spPr>
          <a:xfrm flipV="1">
            <a:off x="4876800" y="5511799"/>
            <a:ext cx="520700" cy="355599"/>
          </a:xfrm>
          <a:custGeom>
            <a:avLst/>
            <a:gdLst>
              <a:gd name="connsiteX0" fmla="*/ 0 w 1993900"/>
              <a:gd name="connsiteY0" fmla="*/ 0 h 876300"/>
              <a:gd name="connsiteX1" fmla="*/ 1384300 w 1993900"/>
              <a:gd name="connsiteY1" fmla="*/ 368300 h 876300"/>
              <a:gd name="connsiteX2" fmla="*/ 1993900 w 1993900"/>
              <a:gd name="connsiteY2" fmla="*/ 876300 h 876300"/>
            </a:gdLst>
            <a:ahLst/>
            <a:cxnLst>
              <a:cxn ang="0">
                <a:pos x="connsiteX0" y="connsiteY0"/>
              </a:cxn>
              <a:cxn ang="0">
                <a:pos x="connsiteX1" y="connsiteY1"/>
              </a:cxn>
              <a:cxn ang="0">
                <a:pos x="connsiteX2" y="connsiteY2"/>
              </a:cxn>
            </a:cxnLst>
            <a:rect l="l" t="t" r="r" b="b"/>
            <a:pathLst>
              <a:path w="1993900" h="876300">
                <a:moveTo>
                  <a:pt x="0" y="0"/>
                </a:moveTo>
                <a:cubicBezTo>
                  <a:pt x="525991" y="111125"/>
                  <a:pt x="1051983" y="222250"/>
                  <a:pt x="1384300" y="368300"/>
                </a:cubicBezTo>
                <a:cubicBezTo>
                  <a:pt x="1716617" y="514350"/>
                  <a:pt x="1855258" y="695325"/>
                  <a:pt x="1993900" y="8763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itle 1"/>
          <p:cNvSpPr txBox="1">
            <a:spLocks/>
          </p:cNvSpPr>
          <p:nvPr/>
        </p:nvSpPr>
        <p:spPr>
          <a:xfrm>
            <a:off x="1524000" y="6019800"/>
            <a:ext cx="6477000" cy="6457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unit vector parallel to ray pointing away from receiver</a:t>
            </a:r>
            <a:endParaRPr kumimoji="0" lang="en-US" sz="32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linearized</a:t>
            </a:r>
            <a:r>
              <a:rPr lang="en-US" dirty="0" smtClean="0">
                <a:latin typeface="Times New Roman" pitchFamily="18" charset="0"/>
                <a:cs typeface="Times New Roman" pitchFamily="18" charset="0"/>
              </a:rPr>
              <a:t> equation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52400" y="1676400"/>
            <a:ext cx="8839200" cy="2899258"/>
          </a:xfrm>
          <a:prstGeom prst="rect">
            <a:avLst/>
          </a:prstGeom>
          <a:noFill/>
          <a:ln w="9525">
            <a:noFill/>
            <a:miter lim="800000"/>
            <a:headEnd/>
            <a:tailEnd/>
          </a:ln>
        </p:spPr>
      </p:pic>
      <p:sp>
        <p:nvSpPr>
          <p:cNvPr id="5" name="Rectangle 4"/>
          <p:cNvSpPr/>
          <p:nvPr/>
        </p:nvSpPr>
        <p:spPr>
          <a:xfrm>
            <a:off x="6515100" y="3530600"/>
            <a:ext cx="21590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a:grpSpLocks noChangeAspect="1"/>
          </p:cNvGrpSpPr>
          <p:nvPr/>
        </p:nvGrpSpPr>
        <p:grpSpPr>
          <a:xfrm>
            <a:off x="990600" y="1076980"/>
            <a:ext cx="7772400" cy="5628620"/>
            <a:chOff x="381000" y="1193800"/>
            <a:chExt cx="5181600" cy="3752413"/>
          </a:xfrm>
        </p:grpSpPr>
        <p:sp>
          <p:nvSpPr>
            <p:cNvPr id="4" name="Freeform 3"/>
            <p:cNvSpPr/>
            <p:nvPr/>
          </p:nvSpPr>
          <p:spPr>
            <a:xfrm>
              <a:off x="626744" y="1731644"/>
              <a:ext cx="4114800" cy="1154430"/>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8" name="Freeform 7"/>
            <p:cNvSpPr/>
            <p:nvPr/>
          </p:nvSpPr>
          <p:spPr>
            <a:xfrm>
              <a:off x="617519" y="3533804"/>
              <a:ext cx="4114800" cy="1154430"/>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11" name="Straight Connector 10"/>
            <p:cNvCxnSpPr/>
            <p:nvPr/>
          </p:nvCxnSpPr>
          <p:spPr>
            <a:xfrm>
              <a:off x="632124" y="2527710"/>
              <a:ext cx="40233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6744" y="2102783"/>
              <a:ext cx="40233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3134627" y="1731644"/>
              <a:ext cx="915408" cy="860276"/>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6" name="Freeform 15"/>
            <p:cNvSpPr/>
            <p:nvPr/>
          </p:nvSpPr>
          <p:spPr>
            <a:xfrm flipH="1">
              <a:off x="903920" y="1920076"/>
              <a:ext cx="726814" cy="680254"/>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558053"/>
                <a:gd name="connsiteY0" fmla="*/ 490678 h 490678"/>
                <a:gd name="connsiteX1" fmla="*/ 443753 w 558053"/>
                <a:gd name="connsiteY1" fmla="*/ 154501 h 490678"/>
                <a:gd name="connsiteX2" fmla="*/ 558053 w 558053"/>
                <a:gd name="connsiteY2" fmla="*/ 0 h 490678"/>
                <a:gd name="connsiteX0" fmla="*/ 0 w 605678"/>
                <a:gd name="connsiteY0" fmla="*/ 566878 h 566878"/>
                <a:gd name="connsiteX1" fmla="*/ 443753 w 605678"/>
                <a:gd name="connsiteY1" fmla="*/ 230701 h 566878"/>
                <a:gd name="connsiteX2" fmla="*/ 605678 w 605678"/>
                <a:gd name="connsiteY2" fmla="*/ 0 h 566878"/>
              </a:gdLst>
              <a:ahLst/>
              <a:cxnLst>
                <a:cxn ang="0">
                  <a:pos x="connsiteX0" y="connsiteY0"/>
                </a:cxn>
                <a:cxn ang="0">
                  <a:pos x="connsiteX1" y="connsiteY1"/>
                </a:cxn>
                <a:cxn ang="0">
                  <a:pos x="connsiteX2" y="connsiteY2"/>
                </a:cxn>
              </a:cxnLst>
              <a:rect l="l" t="t" r="r" b="b"/>
              <a:pathLst>
                <a:path w="605678" h="566878">
                  <a:moveTo>
                    <a:pt x="0" y="566878"/>
                  </a:moveTo>
                  <a:lnTo>
                    <a:pt x="443753" y="230701"/>
                  </a:lnTo>
                  <a:lnTo>
                    <a:pt x="605678"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20" name="Straight Connector 19"/>
            <p:cNvCxnSpPr/>
            <p:nvPr/>
          </p:nvCxnSpPr>
          <p:spPr>
            <a:xfrm>
              <a:off x="1595437" y="2586038"/>
              <a:ext cx="1554480"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2729864" y="1731644"/>
              <a:ext cx="915408" cy="860276"/>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Freeform 21"/>
            <p:cNvSpPr/>
            <p:nvPr/>
          </p:nvSpPr>
          <p:spPr>
            <a:xfrm>
              <a:off x="2364104" y="1725930"/>
              <a:ext cx="915408" cy="860276"/>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3" name="Isosceles Triangle 22"/>
            <p:cNvSpPr/>
            <p:nvPr/>
          </p:nvSpPr>
          <p:spPr>
            <a:xfrm>
              <a:off x="3204209" y="1645919"/>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Isosceles Triangle 23"/>
            <p:cNvSpPr/>
            <p:nvPr/>
          </p:nvSpPr>
          <p:spPr>
            <a:xfrm>
              <a:off x="3581399" y="1643062"/>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Isosceles Triangle 24"/>
            <p:cNvSpPr/>
            <p:nvPr/>
          </p:nvSpPr>
          <p:spPr>
            <a:xfrm>
              <a:off x="3984306" y="1645919"/>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7" name="Straight Connector 26"/>
            <p:cNvCxnSpPr/>
            <p:nvPr/>
          </p:nvCxnSpPr>
          <p:spPr>
            <a:xfrm rot="16200000" flipH="1">
              <a:off x="479588" y="1710215"/>
              <a:ext cx="1042984" cy="70294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1012184" y="3515656"/>
              <a:ext cx="3126111" cy="937254"/>
            </a:xfrm>
            <a:custGeom>
              <a:avLst/>
              <a:gdLst>
                <a:gd name="connsiteX0" fmla="*/ 0 w 2657475"/>
                <a:gd name="connsiteY0" fmla="*/ 157163 h 754857"/>
                <a:gd name="connsiteX1" fmla="*/ 247650 w 2657475"/>
                <a:gd name="connsiteY1" fmla="*/ 442913 h 754857"/>
                <a:gd name="connsiteX2" fmla="*/ 504825 w 2657475"/>
                <a:gd name="connsiteY2" fmla="*/ 638175 h 754857"/>
                <a:gd name="connsiteX3" fmla="*/ 981075 w 2657475"/>
                <a:gd name="connsiteY3" fmla="*/ 723900 h 754857"/>
                <a:gd name="connsiteX4" fmla="*/ 1685925 w 2657475"/>
                <a:gd name="connsiteY4" fmla="*/ 728663 h 754857"/>
                <a:gd name="connsiteX5" fmla="*/ 2119312 w 2657475"/>
                <a:gd name="connsiteY5" fmla="*/ 566738 h 754857"/>
                <a:gd name="connsiteX6" fmla="*/ 2509837 w 2657475"/>
                <a:gd name="connsiteY6" fmla="*/ 223838 h 754857"/>
                <a:gd name="connsiteX7" fmla="*/ 2657475 w 2657475"/>
                <a:gd name="connsiteY7" fmla="*/ 0 h 75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475" h="754857">
                  <a:moveTo>
                    <a:pt x="0" y="157163"/>
                  </a:moveTo>
                  <a:cubicBezTo>
                    <a:pt x="81756" y="259953"/>
                    <a:pt x="163513" y="362744"/>
                    <a:pt x="247650" y="442913"/>
                  </a:cubicBezTo>
                  <a:cubicBezTo>
                    <a:pt x="331788" y="523082"/>
                    <a:pt x="382588" y="591344"/>
                    <a:pt x="504825" y="638175"/>
                  </a:cubicBezTo>
                  <a:cubicBezTo>
                    <a:pt x="627062" y="685006"/>
                    <a:pt x="784225" y="708819"/>
                    <a:pt x="981075" y="723900"/>
                  </a:cubicBezTo>
                  <a:cubicBezTo>
                    <a:pt x="1177925" y="738981"/>
                    <a:pt x="1496219" y="754857"/>
                    <a:pt x="1685925" y="728663"/>
                  </a:cubicBezTo>
                  <a:cubicBezTo>
                    <a:pt x="1875631" y="702469"/>
                    <a:pt x="1981993" y="650876"/>
                    <a:pt x="2119312" y="566738"/>
                  </a:cubicBezTo>
                  <a:cubicBezTo>
                    <a:pt x="2256631" y="482600"/>
                    <a:pt x="2420143" y="318294"/>
                    <a:pt x="2509837" y="223838"/>
                  </a:cubicBezTo>
                  <a:cubicBezTo>
                    <a:pt x="2599531" y="129382"/>
                    <a:pt x="2628503" y="64691"/>
                    <a:pt x="2657475" y="0"/>
                  </a:cubicBezTo>
                </a:path>
              </a:pathLst>
            </a:cu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0" name="Freeform 39"/>
            <p:cNvSpPr/>
            <p:nvPr/>
          </p:nvSpPr>
          <p:spPr>
            <a:xfrm>
              <a:off x="1017900" y="3555655"/>
              <a:ext cx="2703200" cy="782956"/>
            </a:xfrm>
            <a:custGeom>
              <a:avLst/>
              <a:gdLst>
                <a:gd name="connsiteX0" fmla="*/ 0 w 2657475"/>
                <a:gd name="connsiteY0" fmla="*/ 157163 h 754857"/>
                <a:gd name="connsiteX1" fmla="*/ 247650 w 2657475"/>
                <a:gd name="connsiteY1" fmla="*/ 442913 h 754857"/>
                <a:gd name="connsiteX2" fmla="*/ 504825 w 2657475"/>
                <a:gd name="connsiteY2" fmla="*/ 638175 h 754857"/>
                <a:gd name="connsiteX3" fmla="*/ 981075 w 2657475"/>
                <a:gd name="connsiteY3" fmla="*/ 723900 h 754857"/>
                <a:gd name="connsiteX4" fmla="*/ 1685925 w 2657475"/>
                <a:gd name="connsiteY4" fmla="*/ 728663 h 754857"/>
                <a:gd name="connsiteX5" fmla="*/ 2119312 w 2657475"/>
                <a:gd name="connsiteY5" fmla="*/ 566738 h 754857"/>
                <a:gd name="connsiteX6" fmla="*/ 2509837 w 2657475"/>
                <a:gd name="connsiteY6" fmla="*/ 223838 h 754857"/>
                <a:gd name="connsiteX7" fmla="*/ 2657475 w 2657475"/>
                <a:gd name="connsiteY7" fmla="*/ 0 h 75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475" h="754857">
                  <a:moveTo>
                    <a:pt x="0" y="157163"/>
                  </a:moveTo>
                  <a:cubicBezTo>
                    <a:pt x="81756" y="259953"/>
                    <a:pt x="163513" y="362744"/>
                    <a:pt x="247650" y="442913"/>
                  </a:cubicBezTo>
                  <a:cubicBezTo>
                    <a:pt x="331788" y="523082"/>
                    <a:pt x="382588" y="591344"/>
                    <a:pt x="504825" y="638175"/>
                  </a:cubicBezTo>
                  <a:cubicBezTo>
                    <a:pt x="627062" y="685006"/>
                    <a:pt x="784225" y="708819"/>
                    <a:pt x="981075" y="723900"/>
                  </a:cubicBezTo>
                  <a:cubicBezTo>
                    <a:pt x="1177925" y="738981"/>
                    <a:pt x="1496219" y="754857"/>
                    <a:pt x="1685925" y="728663"/>
                  </a:cubicBezTo>
                  <a:cubicBezTo>
                    <a:pt x="1875631" y="702469"/>
                    <a:pt x="1981993" y="650876"/>
                    <a:pt x="2119312" y="566738"/>
                  </a:cubicBezTo>
                  <a:cubicBezTo>
                    <a:pt x="2256631" y="482600"/>
                    <a:pt x="2420143" y="318294"/>
                    <a:pt x="2509837" y="223838"/>
                  </a:cubicBezTo>
                  <a:cubicBezTo>
                    <a:pt x="2599531" y="129382"/>
                    <a:pt x="2628503" y="64691"/>
                    <a:pt x="2657475" y="0"/>
                  </a:cubicBezTo>
                </a:path>
              </a:pathLst>
            </a:cu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41" name="Freeform 40"/>
            <p:cNvSpPr/>
            <p:nvPr/>
          </p:nvSpPr>
          <p:spPr>
            <a:xfrm>
              <a:off x="1006470" y="3561370"/>
              <a:ext cx="2337440" cy="685800"/>
            </a:xfrm>
            <a:custGeom>
              <a:avLst/>
              <a:gdLst>
                <a:gd name="connsiteX0" fmla="*/ 0 w 2657475"/>
                <a:gd name="connsiteY0" fmla="*/ 157163 h 754857"/>
                <a:gd name="connsiteX1" fmla="*/ 247650 w 2657475"/>
                <a:gd name="connsiteY1" fmla="*/ 442913 h 754857"/>
                <a:gd name="connsiteX2" fmla="*/ 504825 w 2657475"/>
                <a:gd name="connsiteY2" fmla="*/ 638175 h 754857"/>
                <a:gd name="connsiteX3" fmla="*/ 981075 w 2657475"/>
                <a:gd name="connsiteY3" fmla="*/ 723900 h 754857"/>
                <a:gd name="connsiteX4" fmla="*/ 1685925 w 2657475"/>
                <a:gd name="connsiteY4" fmla="*/ 728663 h 754857"/>
                <a:gd name="connsiteX5" fmla="*/ 2119312 w 2657475"/>
                <a:gd name="connsiteY5" fmla="*/ 566738 h 754857"/>
                <a:gd name="connsiteX6" fmla="*/ 2509837 w 2657475"/>
                <a:gd name="connsiteY6" fmla="*/ 223838 h 754857"/>
                <a:gd name="connsiteX7" fmla="*/ 2657475 w 2657475"/>
                <a:gd name="connsiteY7" fmla="*/ 0 h 75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7475" h="754857">
                  <a:moveTo>
                    <a:pt x="0" y="157163"/>
                  </a:moveTo>
                  <a:cubicBezTo>
                    <a:pt x="81756" y="259953"/>
                    <a:pt x="163513" y="362744"/>
                    <a:pt x="247650" y="442913"/>
                  </a:cubicBezTo>
                  <a:cubicBezTo>
                    <a:pt x="331788" y="523082"/>
                    <a:pt x="382588" y="591344"/>
                    <a:pt x="504825" y="638175"/>
                  </a:cubicBezTo>
                  <a:cubicBezTo>
                    <a:pt x="627062" y="685006"/>
                    <a:pt x="784225" y="708819"/>
                    <a:pt x="981075" y="723900"/>
                  </a:cubicBezTo>
                  <a:cubicBezTo>
                    <a:pt x="1177925" y="738981"/>
                    <a:pt x="1496219" y="754857"/>
                    <a:pt x="1685925" y="728663"/>
                  </a:cubicBezTo>
                  <a:cubicBezTo>
                    <a:pt x="1875631" y="702469"/>
                    <a:pt x="1981993" y="650876"/>
                    <a:pt x="2119312" y="566738"/>
                  </a:cubicBezTo>
                  <a:cubicBezTo>
                    <a:pt x="2256631" y="482600"/>
                    <a:pt x="2420143" y="318294"/>
                    <a:pt x="2509837" y="223838"/>
                  </a:cubicBezTo>
                  <a:cubicBezTo>
                    <a:pt x="2599531" y="129382"/>
                    <a:pt x="2628503" y="64691"/>
                    <a:pt x="2657475" y="0"/>
                  </a:cubicBezTo>
                </a:path>
              </a:pathLst>
            </a:cu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31" name="Isosceles Triangle 30"/>
            <p:cNvSpPr/>
            <p:nvPr/>
          </p:nvSpPr>
          <p:spPr>
            <a:xfrm>
              <a:off x="3292474" y="3461358"/>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2" name="Isosceles Triangle 31"/>
            <p:cNvSpPr/>
            <p:nvPr/>
          </p:nvSpPr>
          <p:spPr>
            <a:xfrm>
              <a:off x="3669664" y="3458500"/>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Isosceles Triangle 32"/>
            <p:cNvSpPr/>
            <p:nvPr/>
          </p:nvSpPr>
          <p:spPr>
            <a:xfrm>
              <a:off x="4072572" y="3461358"/>
              <a:ext cx="105728"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2" name="TextBox 41"/>
            <p:cNvSpPr txBox="1"/>
            <p:nvPr/>
          </p:nvSpPr>
          <p:spPr>
            <a:xfrm>
              <a:off x="381000" y="2788921"/>
              <a:ext cx="457200" cy="3488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3" name="TextBox 42"/>
            <p:cNvSpPr txBox="1"/>
            <p:nvPr/>
          </p:nvSpPr>
          <p:spPr>
            <a:xfrm>
              <a:off x="4648200" y="1498600"/>
              <a:ext cx="457200" cy="3488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44" name="TextBox 43"/>
            <p:cNvSpPr txBox="1"/>
            <p:nvPr/>
          </p:nvSpPr>
          <p:spPr>
            <a:xfrm>
              <a:off x="381000" y="4597400"/>
              <a:ext cx="457200" cy="3488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5" name="TextBox 44"/>
            <p:cNvSpPr txBox="1"/>
            <p:nvPr/>
          </p:nvSpPr>
          <p:spPr>
            <a:xfrm>
              <a:off x="4648200" y="3327400"/>
              <a:ext cx="457200" cy="3488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46" name="TextBox 45"/>
            <p:cNvSpPr txBox="1"/>
            <p:nvPr/>
          </p:nvSpPr>
          <p:spPr>
            <a:xfrm>
              <a:off x="482600" y="1193800"/>
              <a:ext cx="3810000" cy="348813"/>
            </a:xfrm>
            <a:prstGeom prst="rect">
              <a:avLst/>
            </a:prstGeom>
            <a:noFill/>
          </p:spPr>
          <p:txBody>
            <a:bodyPr wrap="square" rtlCol="0">
              <a:spAutoFit/>
            </a:bodyPr>
            <a:lstStyle/>
            <a:p>
              <a:pPr algn="ctr"/>
              <a:r>
                <a:rPr lang="en-US" sz="2800" dirty="0" smtClean="0">
                  <a:latin typeface="Times New Roman" pitchFamily="18" charset="0"/>
                  <a:ea typeface="Cambria Math" pitchFamily="18" charset="0"/>
                  <a:cs typeface="Times New Roman" pitchFamily="18" charset="0"/>
                </a:rPr>
                <a:t>All rays leave source at the same angle</a:t>
              </a:r>
              <a:endParaRPr lang="en-US" sz="2800" dirty="0">
                <a:latin typeface="Times New Roman" pitchFamily="18" charset="0"/>
                <a:ea typeface="Cambria Math" pitchFamily="18" charset="0"/>
                <a:cs typeface="Times New Roman" pitchFamily="18" charset="0"/>
              </a:endParaRPr>
            </a:p>
          </p:txBody>
        </p:sp>
        <p:sp>
          <p:nvSpPr>
            <p:cNvPr id="47" name="TextBox 46"/>
            <p:cNvSpPr txBox="1"/>
            <p:nvPr/>
          </p:nvSpPr>
          <p:spPr>
            <a:xfrm>
              <a:off x="524933" y="3039533"/>
              <a:ext cx="5037667" cy="3488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All rays leave source at nearly the same angle</a:t>
              </a:r>
              <a:endParaRPr lang="en-US" sz="2800" dirty="0">
                <a:latin typeface="Times New Roman" pitchFamily="18" charset="0"/>
                <a:ea typeface="Cambria Math" pitchFamily="18" charset="0"/>
                <a:cs typeface="Times New Roman" pitchFamily="18" charset="0"/>
              </a:endParaRPr>
            </a:p>
          </p:txBody>
        </p:sp>
        <p:cxnSp>
          <p:nvCxnSpPr>
            <p:cNvPr id="48" name="Straight Connector 47"/>
            <p:cNvCxnSpPr/>
            <p:nvPr/>
          </p:nvCxnSpPr>
          <p:spPr>
            <a:xfrm rot="16200000" flipH="1">
              <a:off x="624998" y="3537081"/>
              <a:ext cx="1042984" cy="70294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955037" y="364995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Oval 12"/>
            <p:cNvSpPr/>
            <p:nvPr/>
          </p:nvSpPr>
          <p:spPr>
            <a:xfrm>
              <a:off x="809624" y="18230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36" name="TextBox 35"/>
          <p:cNvSpPr txBox="1"/>
          <p:nvPr/>
        </p:nvSpPr>
        <p:spPr>
          <a:xfrm>
            <a:off x="228600" y="152400"/>
            <a:ext cx="89154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Common circumstances when earthquake far from stations</a:t>
            </a:r>
            <a:endParaRPr lang="en-US" sz="2800" dirty="0">
              <a:latin typeface="Times New Roman" pitchFamily="18" charset="0"/>
              <a:ea typeface="Cambria Math"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then, if only P wave data is available</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52400" y="1676400"/>
            <a:ext cx="8839200" cy="2899258"/>
          </a:xfrm>
          <a:prstGeom prst="rect">
            <a:avLst/>
          </a:prstGeom>
          <a:noFill/>
          <a:ln w="9525">
            <a:noFill/>
            <a:miter lim="800000"/>
            <a:headEnd/>
            <a:tailEnd/>
          </a:ln>
        </p:spPr>
      </p:pic>
      <p:sp>
        <p:nvSpPr>
          <p:cNvPr id="5" name="Rectangle 4"/>
          <p:cNvSpPr/>
          <p:nvPr/>
        </p:nvSpPr>
        <p:spPr>
          <a:xfrm>
            <a:off x="6515100" y="3530600"/>
            <a:ext cx="21590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2667000" y="5334000"/>
            <a:ext cx="6477000" cy="6457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these two columns are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proportional to one-another</a:t>
            </a:r>
            <a:endParaRPr kumimoji="0" lang="en-US" sz="3200" b="0" i="0"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1" name="Rectangle 10"/>
          <p:cNvSpPr/>
          <p:nvPr/>
        </p:nvSpPr>
        <p:spPr>
          <a:xfrm>
            <a:off x="457200" y="3124200"/>
            <a:ext cx="5715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228600" y="3505200"/>
            <a:ext cx="6019800" cy="645756"/>
          </a:xfrm>
          <a:prstGeom prst="rect">
            <a:avLst/>
          </a:prstGeom>
          <a:ln>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Times New Roman" pitchFamily="18" charset="0"/>
                <a:ea typeface="+mj-ea"/>
                <a:cs typeface="Times New Roman" pitchFamily="18" charset="0"/>
              </a:rPr>
              <a:t>(no S waves)</a:t>
            </a:r>
            <a:endParaRPr kumimoji="0" lang="en-US" sz="3200" b="0" i="0" u="none" strike="noStrike" kern="1200" cap="none" spc="0" normalizeH="0" baseline="30000" noProof="0" dirty="0">
              <a:ln>
                <a:noFill/>
              </a:ln>
              <a:effectLst/>
              <a:uLnTx/>
              <a:uFillTx/>
              <a:latin typeface="Cambria Math" pitchFamily="18" charset="0"/>
              <a:ea typeface="Cambria Math" pitchFamily="18" charset="0"/>
              <a:cs typeface="Times New Roman" pitchFamily="18" charset="0"/>
            </a:endParaRPr>
          </a:p>
        </p:txBody>
      </p:sp>
      <p:sp>
        <p:nvSpPr>
          <p:cNvPr id="6" name="Oval 5"/>
          <p:cNvSpPr/>
          <p:nvPr/>
        </p:nvSpPr>
        <p:spPr>
          <a:xfrm>
            <a:off x="4191000" y="1371600"/>
            <a:ext cx="1447800" cy="1905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1200" y="1447800"/>
            <a:ext cx="609600" cy="1676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rot="5400000">
            <a:off x="5257800" y="3048000"/>
            <a:ext cx="381000" cy="11430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5416062" y="3956538"/>
            <a:ext cx="492369" cy="1230924"/>
          </a:xfrm>
          <a:custGeom>
            <a:avLst/>
            <a:gdLst>
              <a:gd name="connsiteX0" fmla="*/ 0 w 492369"/>
              <a:gd name="connsiteY0" fmla="*/ 0 h 1230924"/>
              <a:gd name="connsiteX1" fmla="*/ 369276 w 492369"/>
              <a:gd name="connsiteY1" fmla="*/ 474785 h 1230924"/>
              <a:gd name="connsiteX2" fmla="*/ 193430 w 492369"/>
              <a:gd name="connsiteY2" fmla="*/ 808893 h 1230924"/>
              <a:gd name="connsiteX3" fmla="*/ 492369 w 492369"/>
              <a:gd name="connsiteY3" fmla="*/ 1230924 h 1230924"/>
            </a:gdLst>
            <a:ahLst/>
            <a:cxnLst>
              <a:cxn ang="0">
                <a:pos x="connsiteX0" y="connsiteY0"/>
              </a:cxn>
              <a:cxn ang="0">
                <a:pos x="connsiteX1" y="connsiteY1"/>
              </a:cxn>
              <a:cxn ang="0">
                <a:pos x="connsiteX2" y="connsiteY2"/>
              </a:cxn>
              <a:cxn ang="0">
                <a:pos x="connsiteX3" y="connsiteY3"/>
              </a:cxn>
            </a:cxnLst>
            <a:rect l="l" t="t" r="r" b="b"/>
            <a:pathLst>
              <a:path w="492369" h="1230924">
                <a:moveTo>
                  <a:pt x="0" y="0"/>
                </a:moveTo>
                <a:cubicBezTo>
                  <a:pt x="168519" y="169985"/>
                  <a:pt x="337038" y="339970"/>
                  <a:pt x="369276" y="474785"/>
                </a:cubicBezTo>
                <a:cubicBezTo>
                  <a:pt x="401514" y="609600"/>
                  <a:pt x="172915" y="682870"/>
                  <a:pt x="193430" y="808893"/>
                </a:cubicBezTo>
                <a:cubicBezTo>
                  <a:pt x="213945" y="934916"/>
                  <a:pt x="353157" y="1082920"/>
                  <a:pt x="492369" y="123092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359216" y="2274926"/>
            <a:ext cx="6172200" cy="1731645"/>
          </a:xfrm>
          <a:custGeom>
            <a:avLst/>
            <a:gdLst>
              <a:gd name="connsiteX0" fmla="*/ 0 w 3905250"/>
              <a:gd name="connsiteY0" fmla="*/ 1247775 h 1247775"/>
              <a:gd name="connsiteX1" fmla="*/ 9525 w 3905250"/>
              <a:gd name="connsiteY1" fmla="*/ 0 h 1247775"/>
              <a:gd name="connsiteX2" fmla="*/ 3905250 w 3905250"/>
              <a:gd name="connsiteY2" fmla="*/ 0 h 1247775"/>
            </a:gdLst>
            <a:ahLst/>
            <a:cxnLst>
              <a:cxn ang="0">
                <a:pos x="connsiteX0" y="connsiteY0"/>
              </a:cxn>
              <a:cxn ang="0">
                <a:pos x="connsiteX1" y="connsiteY1"/>
              </a:cxn>
              <a:cxn ang="0">
                <a:pos x="connsiteX2" y="connsiteY2"/>
              </a:cxn>
            </a:cxnLst>
            <a:rect l="l" t="t" r="r" b="b"/>
            <a:pathLst>
              <a:path w="3905250" h="1247775">
                <a:moveTo>
                  <a:pt x="0" y="1247775"/>
                </a:moveTo>
                <a:lnTo>
                  <a:pt x="9525" y="0"/>
                </a:lnTo>
                <a:lnTo>
                  <a:pt x="3905250" y="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11" name="Straight Connector 10"/>
          <p:cNvCxnSpPr/>
          <p:nvPr/>
        </p:nvCxnSpPr>
        <p:spPr>
          <a:xfrm>
            <a:off x="1367286" y="3469025"/>
            <a:ext cx="6035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59216" y="2831635"/>
            <a:ext cx="6035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5121041" y="2274926"/>
            <a:ext cx="1373112" cy="1290414"/>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6" name="Freeform 15"/>
          <p:cNvSpPr/>
          <p:nvPr/>
        </p:nvSpPr>
        <p:spPr>
          <a:xfrm flipH="1">
            <a:off x="1774980" y="2557574"/>
            <a:ext cx="1090221" cy="1020381"/>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558053"/>
              <a:gd name="connsiteY0" fmla="*/ 490678 h 490678"/>
              <a:gd name="connsiteX1" fmla="*/ 443753 w 558053"/>
              <a:gd name="connsiteY1" fmla="*/ 154501 h 490678"/>
              <a:gd name="connsiteX2" fmla="*/ 558053 w 558053"/>
              <a:gd name="connsiteY2" fmla="*/ 0 h 490678"/>
              <a:gd name="connsiteX0" fmla="*/ 0 w 605678"/>
              <a:gd name="connsiteY0" fmla="*/ 566878 h 566878"/>
              <a:gd name="connsiteX1" fmla="*/ 443753 w 605678"/>
              <a:gd name="connsiteY1" fmla="*/ 230701 h 566878"/>
              <a:gd name="connsiteX2" fmla="*/ 605678 w 605678"/>
              <a:gd name="connsiteY2" fmla="*/ 0 h 566878"/>
            </a:gdLst>
            <a:ahLst/>
            <a:cxnLst>
              <a:cxn ang="0">
                <a:pos x="connsiteX0" y="connsiteY0"/>
              </a:cxn>
              <a:cxn ang="0">
                <a:pos x="connsiteX1" y="connsiteY1"/>
              </a:cxn>
              <a:cxn ang="0">
                <a:pos x="connsiteX2" y="connsiteY2"/>
              </a:cxn>
            </a:cxnLst>
            <a:rect l="l" t="t" r="r" b="b"/>
            <a:pathLst>
              <a:path w="605678" h="566878">
                <a:moveTo>
                  <a:pt x="0" y="566878"/>
                </a:moveTo>
                <a:lnTo>
                  <a:pt x="443753" y="230701"/>
                </a:lnTo>
                <a:lnTo>
                  <a:pt x="605678"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20" name="Straight Connector 19"/>
          <p:cNvCxnSpPr/>
          <p:nvPr/>
        </p:nvCxnSpPr>
        <p:spPr>
          <a:xfrm>
            <a:off x="2812256" y="3556517"/>
            <a:ext cx="2331720"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4513896" y="2274926"/>
            <a:ext cx="1373112" cy="1290414"/>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2" name="Freeform 21"/>
          <p:cNvSpPr/>
          <p:nvPr/>
        </p:nvSpPr>
        <p:spPr>
          <a:xfrm>
            <a:off x="3965256" y="2266355"/>
            <a:ext cx="1373112" cy="1290414"/>
          </a:xfrm>
          <a:custGeom>
            <a:avLst/>
            <a:gdLst>
              <a:gd name="connsiteX0" fmla="*/ 0 w 672353"/>
              <a:gd name="connsiteY0" fmla="*/ 645459 h 645459"/>
              <a:gd name="connsiteX1" fmla="*/ 443753 w 672353"/>
              <a:gd name="connsiteY1" fmla="*/ 309282 h 645459"/>
              <a:gd name="connsiteX2" fmla="*/ 672353 w 672353"/>
              <a:gd name="connsiteY2" fmla="*/ 0 h 645459"/>
              <a:gd name="connsiteX0" fmla="*/ 0 w 762840"/>
              <a:gd name="connsiteY0" fmla="*/ 716897 h 716897"/>
              <a:gd name="connsiteX1" fmla="*/ 534240 w 762840"/>
              <a:gd name="connsiteY1" fmla="*/ 309282 h 716897"/>
              <a:gd name="connsiteX2" fmla="*/ 762840 w 762840"/>
              <a:gd name="connsiteY2" fmla="*/ 0 h 716897"/>
            </a:gdLst>
            <a:ahLst/>
            <a:cxnLst>
              <a:cxn ang="0">
                <a:pos x="connsiteX0" y="connsiteY0"/>
              </a:cxn>
              <a:cxn ang="0">
                <a:pos x="connsiteX1" y="connsiteY1"/>
              </a:cxn>
              <a:cxn ang="0">
                <a:pos x="connsiteX2" y="connsiteY2"/>
              </a:cxn>
            </a:cxnLst>
            <a:rect l="l" t="t" r="r" b="b"/>
            <a:pathLst>
              <a:path w="762840" h="716897">
                <a:moveTo>
                  <a:pt x="0" y="716897"/>
                </a:moveTo>
                <a:lnTo>
                  <a:pt x="534240" y="309282"/>
                </a:lnTo>
                <a:lnTo>
                  <a:pt x="762840" y="0"/>
                </a:lnTo>
              </a:path>
            </a:pathLst>
          </a:custGeom>
          <a:no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23" name="Isosceles Triangle 22"/>
          <p:cNvSpPr/>
          <p:nvPr/>
        </p:nvSpPr>
        <p:spPr>
          <a:xfrm>
            <a:off x="5225414" y="2146339"/>
            <a:ext cx="158592" cy="1371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Isosceles Triangle 23"/>
          <p:cNvSpPr/>
          <p:nvPr/>
        </p:nvSpPr>
        <p:spPr>
          <a:xfrm>
            <a:off x="5791199" y="2142053"/>
            <a:ext cx="158592" cy="1371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Isosceles Triangle 24"/>
          <p:cNvSpPr/>
          <p:nvPr/>
        </p:nvSpPr>
        <p:spPr>
          <a:xfrm>
            <a:off x="6395559" y="2146339"/>
            <a:ext cx="158592" cy="1371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7" name="Straight Connector 26"/>
          <p:cNvCxnSpPr/>
          <p:nvPr/>
        </p:nvCxnSpPr>
        <p:spPr>
          <a:xfrm rot="16200000" flipH="1">
            <a:off x="1138482" y="2242783"/>
            <a:ext cx="1564476" cy="105441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90600" y="3860842"/>
            <a:ext cx="685800" cy="52322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endParaRPr>
          </a:p>
        </p:txBody>
      </p:sp>
      <p:sp>
        <p:nvSpPr>
          <p:cNvPr id="43" name="TextBox 42"/>
          <p:cNvSpPr txBox="1"/>
          <p:nvPr/>
        </p:nvSpPr>
        <p:spPr>
          <a:xfrm>
            <a:off x="7391400" y="1925360"/>
            <a:ext cx="685800" cy="523220"/>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endParaRPr>
          </a:p>
        </p:txBody>
      </p:sp>
      <p:sp>
        <p:nvSpPr>
          <p:cNvPr id="13" name="Oval 12"/>
          <p:cNvSpPr/>
          <p:nvPr/>
        </p:nvSpPr>
        <p:spPr>
          <a:xfrm>
            <a:off x="1549400" y="2296180"/>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p:cNvSpPr txBox="1"/>
          <p:nvPr/>
        </p:nvSpPr>
        <p:spPr>
          <a:xfrm>
            <a:off x="2209800" y="848380"/>
            <a:ext cx="45720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depth and origin time trade off</a:t>
            </a:r>
            <a:endParaRPr lang="en-US" sz="2800" dirty="0">
              <a:latin typeface="Times New Roman" pitchFamily="18" charset="0"/>
              <a:ea typeface="Cambria Math" pitchFamily="18" charset="0"/>
              <a:cs typeface="Times New Roman" pitchFamily="18" charset="0"/>
            </a:endParaRPr>
          </a:p>
        </p:txBody>
      </p:sp>
      <p:sp>
        <p:nvSpPr>
          <p:cNvPr id="34" name="Oval 33"/>
          <p:cNvSpPr/>
          <p:nvPr/>
        </p:nvSpPr>
        <p:spPr>
          <a:xfrm>
            <a:off x="1760536" y="2564486"/>
            <a:ext cx="274320" cy="27432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5" name="Freeform 34"/>
          <p:cNvSpPr/>
          <p:nvPr/>
        </p:nvSpPr>
        <p:spPr>
          <a:xfrm>
            <a:off x="457200" y="2524780"/>
            <a:ext cx="1536700" cy="2717800"/>
          </a:xfrm>
          <a:custGeom>
            <a:avLst/>
            <a:gdLst>
              <a:gd name="connsiteX0" fmla="*/ 1079500 w 1536700"/>
              <a:gd name="connsiteY0" fmla="*/ 0 h 2717800"/>
              <a:gd name="connsiteX1" fmla="*/ 76200 w 1536700"/>
              <a:gd name="connsiteY1" fmla="*/ 939800 h 2717800"/>
              <a:gd name="connsiteX2" fmla="*/ 1536700 w 1536700"/>
              <a:gd name="connsiteY2" fmla="*/ 2717800 h 2717800"/>
            </a:gdLst>
            <a:ahLst/>
            <a:cxnLst>
              <a:cxn ang="0">
                <a:pos x="connsiteX0" y="connsiteY0"/>
              </a:cxn>
              <a:cxn ang="0">
                <a:pos x="connsiteX1" y="connsiteY1"/>
              </a:cxn>
              <a:cxn ang="0">
                <a:pos x="connsiteX2" y="connsiteY2"/>
              </a:cxn>
            </a:cxnLst>
            <a:rect l="l" t="t" r="r" b="b"/>
            <a:pathLst>
              <a:path w="1536700" h="2717800">
                <a:moveTo>
                  <a:pt x="1079500" y="0"/>
                </a:moveTo>
                <a:cubicBezTo>
                  <a:pt x="539750" y="243416"/>
                  <a:pt x="0" y="486833"/>
                  <a:pt x="76200" y="939800"/>
                </a:cubicBezTo>
                <a:cubicBezTo>
                  <a:pt x="152400" y="1392767"/>
                  <a:pt x="844550" y="2055283"/>
                  <a:pt x="1536700" y="27178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533400" y="5267980"/>
            <a:ext cx="3581400" cy="523220"/>
          </a:xfrm>
          <a:prstGeom prst="rect">
            <a:avLst/>
          </a:prstGeom>
          <a:noFill/>
        </p:spPr>
        <p:txBody>
          <a:bodyPr wrap="square" rtlCol="0">
            <a:spAutoFit/>
          </a:bodyPr>
          <a:lstStyle/>
          <a:p>
            <a:pPr algn="ctr"/>
            <a:r>
              <a:rPr lang="en-US" sz="2800" dirty="0" smtClean="0">
                <a:solidFill>
                  <a:srgbClr val="FF0000"/>
                </a:solidFill>
                <a:latin typeface="Times New Roman" pitchFamily="18" charset="0"/>
                <a:ea typeface="Cambria Math" pitchFamily="18" charset="0"/>
                <a:cs typeface="Times New Roman" pitchFamily="18" charset="0"/>
              </a:rPr>
              <a:t>shallow and early</a:t>
            </a:r>
            <a:endParaRPr lang="en-US" sz="2800" dirty="0">
              <a:solidFill>
                <a:srgbClr val="FF0000"/>
              </a:solidFill>
              <a:latin typeface="Times New Roman" pitchFamily="18" charset="0"/>
              <a:ea typeface="Cambria Math" pitchFamily="18" charset="0"/>
              <a:cs typeface="Times New Roman" pitchFamily="18" charset="0"/>
            </a:endParaRPr>
          </a:p>
        </p:txBody>
      </p:sp>
      <p:sp>
        <p:nvSpPr>
          <p:cNvPr id="38" name="Freeform 37"/>
          <p:cNvSpPr/>
          <p:nvPr/>
        </p:nvSpPr>
        <p:spPr>
          <a:xfrm rot="18659286" flipH="1">
            <a:off x="2956810" y="2102038"/>
            <a:ext cx="614653" cy="2598084"/>
          </a:xfrm>
          <a:custGeom>
            <a:avLst/>
            <a:gdLst>
              <a:gd name="connsiteX0" fmla="*/ 1079500 w 1536700"/>
              <a:gd name="connsiteY0" fmla="*/ 0 h 2717800"/>
              <a:gd name="connsiteX1" fmla="*/ 76200 w 1536700"/>
              <a:gd name="connsiteY1" fmla="*/ 939800 h 2717800"/>
              <a:gd name="connsiteX2" fmla="*/ 1536700 w 1536700"/>
              <a:gd name="connsiteY2" fmla="*/ 2717800 h 2717800"/>
            </a:gdLst>
            <a:ahLst/>
            <a:cxnLst>
              <a:cxn ang="0">
                <a:pos x="connsiteX0" y="connsiteY0"/>
              </a:cxn>
              <a:cxn ang="0">
                <a:pos x="connsiteX1" y="connsiteY1"/>
              </a:cxn>
              <a:cxn ang="0">
                <a:pos x="connsiteX2" y="connsiteY2"/>
              </a:cxn>
            </a:cxnLst>
            <a:rect l="l" t="t" r="r" b="b"/>
            <a:pathLst>
              <a:path w="1536700" h="2717800">
                <a:moveTo>
                  <a:pt x="1079500" y="0"/>
                </a:moveTo>
                <a:cubicBezTo>
                  <a:pt x="539750" y="243416"/>
                  <a:pt x="0" y="486833"/>
                  <a:pt x="76200" y="939800"/>
                </a:cubicBezTo>
                <a:cubicBezTo>
                  <a:pt x="152400" y="1392767"/>
                  <a:pt x="844550" y="2055283"/>
                  <a:pt x="1536700" y="27178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3048000" y="4582180"/>
            <a:ext cx="3581400" cy="523220"/>
          </a:xfrm>
          <a:prstGeom prst="rect">
            <a:avLst/>
          </a:prstGeom>
          <a:noFill/>
        </p:spPr>
        <p:txBody>
          <a:bodyPr wrap="square" rtlCol="0">
            <a:spAutoFit/>
          </a:bodyPr>
          <a:lstStyle/>
          <a:p>
            <a:pPr algn="ctr"/>
            <a:r>
              <a:rPr lang="en-US" sz="2800" dirty="0" smtClean="0">
                <a:solidFill>
                  <a:srgbClr val="FF0000"/>
                </a:solidFill>
                <a:latin typeface="Times New Roman" pitchFamily="18" charset="0"/>
                <a:ea typeface="Cambria Math" pitchFamily="18" charset="0"/>
                <a:cs typeface="Times New Roman" pitchFamily="18" charset="0"/>
              </a:rPr>
              <a:t>deep and late</a:t>
            </a:r>
            <a:endParaRPr lang="en-US" sz="2800" dirty="0">
              <a:solidFill>
                <a:srgbClr val="FF0000"/>
              </a:solidFill>
              <a:latin typeface="Times New Roman" pitchFamily="18" charset="0"/>
              <a:ea typeface="Cambria Math"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Solution Possibilities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3276600"/>
          </a:xfrm>
        </p:spPr>
        <p:txBody>
          <a:bodyPr>
            <a:normAutofit fontScale="70000" lnSpcReduction="20000"/>
          </a:bodyPr>
          <a:lstStyle/>
          <a:p>
            <a:pPr marL="514350" indent="-514350">
              <a:buAutoNum type="arabicPeriod"/>
            </a:pPr>
            <a:r>
              <a:rPr lang="en-US" dirty="0" smtClean="0">
                <a:latin typeface="Times New Roman" pitchFamily="18" charset="0"/>
                <a:cs typeface="Times New Roman" pitchFamily="18" charset="0"/>
              </a:rPr>
              <a:t>Damped Least Squares:</a:t>
            </a:r>
          </a:p>
          <a:p>
            <a:pPr marL="514350" indent="-514350">
              <a:buNone/>
            </a:pPr>
            <a:r>
              <a:rPr lang="en-US" dirty="0" smtClean="0">
                <a:latin typeface="Times New Roman" pitchFamily="18" charset="0"/>
                <a:cs typeface="Times New Roman" pitchFamily="18" charset="0"/>
              </a:rPr>
              <a:t>         Matrix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not sparse</a:t>
            </a:r>
          </a:p>
          <a:p>
            <a:pPr marL="514350" indent="-514350">
              <a:buNone/>
            </a:pPr>
            <a:r>
              <a:rPr lang="en-US" dirty="0" smtClean="0">
                <a:latin typeface="Times New Roman" pitchFamily="18" charset="0"/>
                <a:cs typeface="Times New Roman" pitchFamily="18" charset="0"/>
              </a:rPr>
              <a:t>	no analytic version of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cs typeface="Times New Roman" pitchFamily="18" charset="0"/>
              </a:rPr>
              <a:t> is available</a:t>
            </a:r>
          </a:p>
          <a:p>
            <a:pPr marL="514350" indent="-514350">
              <a:buNone/>
            </a:pP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=4</a:t>
            </a:r>
            <a:r>
              <a:rPr lang="en-US" dirty="0" smtClean="0">
                <a:latin typeface="Times New Roman" pitchFamily="18" charset="0"/>
                <a:cs typeface="Times New Roman" pitchFamily="18" charset="0"/>
              </a:rPr>
              <a:t> is tiny</a:t>
            </a:r>
          </a:p>
          <a:p>
            <a:pPr marL="514350" indent="-514350">
              <a:buNone/>
            </a:pPr>
            <a:r>
              <a:rPr lang="en-US" dirty="0" smtClean="0">
                <a:latin typeface="Times New Roman" pitchFamily="18" charset="0"/>
                <a:cs typeface="Times New Roman" pitchFamily="18" charset="0"/>
              </a:rPr>
              <a:t>	experiment with values of </a:t>
            </a:r>
            <a:r>
              <a:rPr lang="el-GR" dirty="0" smtClean="0">
                <a:latin typeface="Cambria Math"/>
                <a:ea typeface="Cambria Math"/>
                <a:cs typeface="Times New Roman" pitchFamily="18" charset="0"/>
              </a:rPr>
              <a:t>ε</a:t>
            </a:r>
            <a:r>
              <a:rPr lang="en-US" baseline="30000" dirty="0" smtClean="0">
                <a:latin typeface="Cambria Math"/>
                <a:ea typeface="Cambria Math"/>
                <a:cs typeface="Times New Roman" pitchFamily="18" charset="0"/>
              </a:rPr>
              <a:t>2</a:t>
            </a:r>
            <a:endParaRPr lang="en-US" baseline="30000" dirty="0" smtClean="0">
              <a:latin typeface="Times New Roman" pitchFamily="18" charset="0"/>
              <a:cs typeface="Times New Roman" pitchFamily="18" charset="0"/>
            </a:endParaRPr>
          </a:p>
          <a:p>
            <a:pPr marL="514350" indent="-51435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mest</a:t>
            </a:r>
            <a:r>
              <a:rPr lang="en-US" b="1" dirty="0" smtClean="0">
                <a:latin typeface="Courier New" pitchFamily="49" charset="0"/>
                <a:cs typeface="Courier New" pitchFamily="49" charset="0"/>
              </a:rPr>
              <a:t>=(G’*G+e2*eye(M,M))\(G’*d)</a:t>
            </a:r>
          </a:p>
          <a:p>
            <a:pPr marL="514350" indent="-514350">
              <a:buNone/>
            </a:pPr>
            <a:r>
              <a:rPr lang="en-US" b="1" dirty="0" smtClean="0">
                <a:latin typeface="Courier New" pitchFamily="49" charset="0"/>
                <a:cs typeface="Courier New" pitchFamily="49" charset="0"/>
              </a:rPr>
              <a:t>	</a:t>
            </a:r>
          </a:p>
          <a:p>
            <a:pPr marL="514350" indent="-514350">
              <a:buNone/>
            </a:pPr>
            <a:r>
              <a:rPr lang="en-US" dirty="0" smtClean="0">
                <a:latin typeface="Times New Roman" pitchFamily="18" charset="0"/>
                <a:cs typeface="Times New Roman" pitchFamily="18" charset="0"/>
              </a:rPr>
              <a:t>2. 	Singular Value Decomposition</a:t>
            </a:r>
          </a:p>
          <a:p>
            <a:pPr marL="514350" indent="-514350">
              <a:buNone/>
            </a:pPr>
            <a:r>
              <a:rPr lang="en-US" dirty="0" smtClean="0">
                <a:latin typeface="Times New Roman" pitchFamily="18" charset="0"/>
                <a:ea typeface="Cambria Math" pitchFamily="18" charset="0"/>
                <a:cs typeface="Times New Roman" pitchFamily="18" charset="0"/>
              </a:rPr>
              <a:t>    	to detect case of depth and origin time trading off</a:t>
            </a:r>
          </a:p>
          <a:p>
            <a:pPr marL="514350" indent="-514350">
              <a:buNone/>
            </a:pPr>
            <a:endParaRPr lang="en-US" dirty="0" smtClean="0">
              <a:latin typeface="Cambria Math"/>
              <a:ea typeface="Cambria Math"/>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Times New Roman" pitchFamily="18" charset="0"/>
              <a:ea typeface="Cambria Math" pitchFamily="18" charset="0"/>
              <a:cs typeface="Times New Roman" pitchFamily="18" charset="0"/>
            </a:endParaRPr>
          </a:p>
          <a:p>
            <a:pPr marL="514350" indent="-514350">
              <a:buNone/>
            </a:pPr>
            <a:endParaRPr lang="en-US" b="1" dirty="0" smtClean="0">
              <a:latin typeface="Courier New" pitchFamily="49" charset="0"/>
              <a:cs typeface="Courier New" pitchFamily="49" charset="0"/>
            </a:endParaRPr>
          </a:p>
        </p:txBody>
      </p:sp>
      <p:sp>
        <p:nvSpPr>
          <p:cNvPr id="6" name="Right Arrow 5"/>
          <p:cNvSpPr/>
          <p:nvPr/>
        </p:nvSpPr>
        <p:spPr>
          <a:xfrm rot="10800000">
            <a:off x="6096000" y="1752600"/>
            <a:ext cx="1066800" cy="5334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6400800" y="2286000"/>
            <a:ext cx="2438400" cy="12192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Times New Roman" pitchFamily="18" charset="0"/>
                <a:ea typeface="+mj-ea"/>
                <a:cs typeface="Times New Roman" pitchFamily="18" charset="0"/>
              </a:rPr>
              <a:t>test case has earthquakes “inside of array”</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1</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thermal diffusion</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388412" y="1524000"/>
            <a:ext cx="8449264" cy="3983804"/>
            <a:chOff x="931807" y="990600"/>
            <a:chExt cx="7221593" cy="3404961"/>
          </a:xfrm>
        </p:grpSpPr>
        <p:pic>
          <p:nvPicPr>
            <p:cNvPr id="5125" name="Picture 5"/>
            <p:cNvPicPr>
              <a:picLocks noChangeAspect="1" noChangeArrowheads="1"/>
            </p:cNvPicPr>
            <p:nvPr/>
          </p:nvPicPr>
          <p:blipFill>
            <a:blip r:embed="rId3" cstate="print"/>
            <a:srcRect l="9290" t="4802" r="5503" b="7062"/>
            <a:stretch>
              <a:fillRect/>
            </a:stretch>
          </p:blipFill>
          <p:spPr bwMode="auto">
            <a:xfrm>
              <a:off x="1295400" y="990600"/>
              <a:ext cx="6858000" cy="2971800"/>
            </a:xfrm>
            <a:prstGeom prst="rect">
              <a:avLst/>
            </a:prstGeom>
            <a:noFill/>
            <a:ln w="9525">
              <a:noFill/>
              <a:miter lim="800000"/>
              <a:headEnd/>
              <a:tailEnd/>
            </a:ln>
            <a:effectLst/>
          </p:spPr>
        </p:pic>
        <p:sp>
          <p:nvSpPr>
            <p:cNvPr id="7" name="TextBox 6"/>
            <p:cNvSpPr txBox="1"/>
            <p:nvPr/>
          </p:nvSpPr>
          <p:spPr>
            <a:xfrm rot="21422334">
              <a:off x="2671962" y="3735997"/>
              <a:ext cx="5171675" cy="394586"/>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x</a:t>
              </a:r>
              <a:r>
                <a:rPr lang="en-US" sz="2400" dirty="0" smtClean="0">
                  <a:latin typeface="Cambria Math" pitchFamily="18" charset="0"/>
                  <a:ea typeface="Cambria Math" pitchFamily="18" charset="0"/>
                  <a:cs typeface="Times New Roman" pitchFamily="18" charset="0"/>
                </a:rPr>
                <a:t>, km</a:t>
              </a:r>
              <a:endParaRPr lang="en-US" sz="2400" i="1" dirty="0">
                <a:latin typeface="Cambria Math" pitchFamily="18" charset="0"/>
                <a:ea typeface="Cambria Math" pitchFamily="18" charset="0"/>
              </a:endParaRPr>
            </a:p>
          </p:txBody>
        </p:sp>
        <p:sp>
          <p:nvSpPr>
            <p:cNvPr id="9" name="TextBox 8"/>
            <p:cNvSpPr txBox="1"/>
            <p:nvPr/>
          </p:nvSpPr>
          <p:spPr>
            <a:xfrm rot="2941309">
              <a:off x="582058" y="3079308"/>
              <a:ext cx="2237921" cy="394585"/>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y,</a:t>
              </a:r>
              <a:r>
                <a:rPr lang="en-US" sz="2400" dirty="0" smtClean="0">
                  <a:latin typeface="Cambria Math" pitchFamily="18" charset="0"/>
                  <a:ea typeface="Cambria Math" pitchFamily="18" charset="0"/>
                  <a:cs typeface="Times New Roman" pitchFamily="18" charset="0"/>
                </a:rPr>
                <a:t> km</a:t>
              </a:r>
              <a:endParaRPr lang="en-US" sz="2400" i="1" dirty="0">
                <a:latin typeface="Cambria Math" pitchFamily="18" charset="0"/>
                <a:ea typeface="Cambria Math" pitchFamily="18" charset="0"/>
              </a:endParaRPr>
            </a:p>
          </p:txBody>
        </p:sp>
        <p:sp>
          <p:nvSpPr>
            <p:cNvPr id="10" name="Rectangle 9"/>
            <p:cNvSpPr/>
            <p:nvPr/>
          </p:nvSpPr>
          <p:spPr>
            <a:xfrm>
              <a:off x="1524000" y="3657600"/>
              <a:ext cx="457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rot="16200000">
              <a:off x="600662" y="1626545"/>
              <a:ext cx="1056875" cy="394585"/>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cs typeface="Times New Roman" pitchFamily="18" charset="0"/>
                </a:rPr>
                <a:t>z</a:t>
              </a:r>
              <a:r>
                <a:rPr lang="en-US" sz="2400" dirty="0" smtClean="0">
                  <a:latin typeface="Cambria Math" pitchFamily="18" charset="0"/>
                  <a:ea typeface="Cambria Math" pitchFamily="18" charset="0"/>
                  <a:cs typeface="Times New Roman" pitchFamily="18" charset="0"/>
                </a:rPr>
                <a:t>, km</a:t>
              </a:r>
              <a:endParaRPr lang="en-US" sz="2400" i="1" dirty="0">
                <a:latin typeface="Cambria Math" pitchFamily="18" charset="0"/>
                <a:ea typeface="Cambria Math" pitchFamily="18" charset="0"/>
              </a:endParaRPr>
            </a:p>
          </p:txBody>
        </p:sp>
        <p:cxnSp>
          <p:nvCxnSpPr>
            <p:cNvPr id="13" name="Straight Connector 12"/>
            <p:cNvCxnSpPr/>
            <p:nvPr/>
          </p:nvCxnSpPr>
          <p:spPr>
            <a:xfrm rot="5400000">
              <a:off x="7293770" y="2893219"/>
              <a:ext cx="1054893" cy="23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1068413" y="1859687"/>
              <a:ext cx="1038925" cy="5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3</a:t>
            </a:r>
            <a:endParaRPr lang="en-US" dirty="0">
              <a:latin typeface="Times New Roman" pitchFamily="18" charset="0"/>
              <a:cs typeface="Times New Roman" pitchFamily="18" charset="0"/>
            </a:endParaRPr>
          </a:p>
        </p:txBody>
      </p:sp>
      <p:sp>
        <p:nvSpPr>
          <p:cNvPr id="5" name="Title 1"/>
          <p:cNvSpPr txBox="1">
            <a:spLocks/>
          </p:cNvSpPr>
          <p:nvPr/>
        </p:nvSpPr>
        <p:spPr>
          <a:xfrm>
            <a:off x="0" y="16764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cs typeface="Times New Roman" pitchFamily="18" charset="0"/>
              </a:rPr>
              <a:t>fitting of spectral peaks</a:t>
            </a:r>
          </a:p>
          <a:p>
            <a:pPr lvl="0" algn="ctr">
              <a:spcBef>
                <a:spcPct val="0"/>
              </a:spcBef>
              <a:defRPr/>
            </a:pPr>
            <a:endParaRPr lang="en-US" sz="4000" dirty="0" smtClean="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1910516" y="1981200"/>
            <a:ext cx="6077784" cy="214499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75" name="AutoShape 3"/>
          <p:cNvSpPr>
            <a:spLocks noChangeAspect="1" noChangeArrowheads="1" noTextEdit="1"/>
          </p:cNvSpPr>
          <p:nvPr/>
        </p:nvSpPr>
        <p:spPr bwMode="auto">
          <a:xfrm>
            <a:off x="1604962" y="1985961"/>
            <a:ext cx="6276975" cy="231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rot="16200000">
            <a:off x="405202" y="2952361"/>
            <a:ext cx="2057398" cy="276999"/>
          </a:xfrm>
          <a:prstGeom prst="rect">
            <a:avLst/>
          </a:prstGeom>
          <a:noFill/>
        </p:spPr>
        <p:txBody>
          <a:bodyPr wrap="square" rtlCol="0">
            <a:spAutoFit/>
          </a:bodyPr>
          <a:lstStyle/>
          <a:p>
            <a:pPr algn="ctr"/>
            <a:r>
              <a:rPr lang="en-US" sz="1200" dirty="0" smtClean="0">
                <a:latin typeface="Times New Roman" pitchFamily="18" charset="0"/>
                <a:ea typeface="Cambria Math"/>
                <a:cs typeface="Times New Roman" pitchFamily="18" charset="0"/>
              </a:rPr>
              <a:t>counts</a:t>
            </a:r>
            <a:endParaRPr lang="en-US" sz="1200" i="1" dirty="0">
              <a:latin typeface="Cambria Math" pitchFamily="18" charset="0"/>
              <a:ea typeface="Cambria Math" pitchFamily="18" charset="0"/>
            </a:endParaRPr>
          </a:p>
        </p:txBody>
      </p:sp>
      <p:grpSp>
        <p:nvGrpSpPr>
          <p:cNvPr id="3277" name="Group 205"/>
          <p:cNvGrpSpPr>
            <a:grpSpLocks/>
          </p:cNvGrpSpPr>
          <p:nvPr/>
        </p:nvGrpSpPr>
        <p:grpSpPr bwMode="auto">
          <a:xfrm>
            <a:off x="1654175" y="2103436"/>
            <a:ext cx="6208712" cy="2232025"/>
            <a:chOff x="991" y="794"/>
            <a:chExt cx="3911" cy="1406"/>
          </a:xfrm>
        </p:grpSpPr>
        <p:sp>
          <p:nvSpPr>
            <p:cNvPr id="3077" name="Rectangle 5"/>
            <p:cNvSpPr>
              <a:spLocks noChangeArrowheads="1"/>
            </p:cNvSpPr>
            <p:nvPr/>
          </p:nvSpPr>
          <p:spPr bwMode="auto">
            <a:xfrm>
              <a:off x="1156" y="840"/>
              <a:ext cx="3661" cy="12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1156" y="840"/>
              <a:ext cx="3661" cy="1235"/>
            </a:xfrm>
            <a:prstGeom prst="rect">
              <a:avLst/>
            </a:prstGeom>
            <a:noFill/>
            <a:ln w="17463"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9" name="Line 7"/>
            <p:cNvSpPr>
              <a:spLocks noChangeShapeType="1"/>
            </p:cNvSpPr>
            <p:nvPr/>
          </p:nvSpPr>
          <p:spPr bwMode="auto">
            <a:xfrm>
              <a:off x="1156" y="2075"/>
              <a:ext cx="3661"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0" name="Line 8"/>
            <p:cNvSpPr>
              <a:spLocks noChangeShapeType="1"/>
            </p:cNvSpPr>
            <p:nvPr/>
          </p:nvSpPr>
          <p:spPr bwMode="auto">
            <a:xfrm flipV="1">
              <a:off x="1156" y="840"/>
              <a:ext cx="1" cy="1235"/>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Line 9"/>
            <p:cNvSpPr>
              <a:spLocks noChangeShapeType="1"/>
            </p:cNvSpPr>
            <p:nvPr/>
          </p:nvSpPr>
          <p:spPr bwMode="auto">
            <a:xfrm flipV="1">
              <a:off x="1156"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2" name="Rectangle 10"/>
            <p:cNvSpPr>
              <a:spLocks noChangeArrowheads="1"/>
            </p:cNvSpPr>
            <p:nvPr/>
          </p:nvSpPr>
          <p:spPr bwMode="auto">
            <a:xfrm>
              <a:off x="1139" y="2092"/>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Line 11"/>
            <p:cNvSpPr>
              <a:spLocks noChangeShapeType="1"/>
            </p:cNvSpPr>
            <p:nvPr/>
          </p:nvSpPr>
          <p:spPr bwMode="auto">
            <a:xfrm flipV="1">
              <a:off x="1763"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1746" y="2092"/>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Line 13"/>
            <p:cNvSpPr>
              <a:spLocks noChangeShapeType="1"/>
            </p:cNvSpPr>
            <p:nvPr/>
          </p:nvSpPr>
          <p:spPr bwMode="auto">
            <a:xfrm flipV="1">
              <a:off x="2376"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6" name="Rectangle 14"/>
            <p:cNvSpPr>
              <a:spLocks noChangeArrowheads="1"/>
            </p:cNvSpPr>
            <p:nvPr/>
          </p:nvSpPr>
          <p:spPr bwMode="auto">
            <a:xfrm>
              <a:off x="2359" y="2092"/>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Line 15"/>
            <p:cNvSpPr>
              <a:spLocks noChangeShapeType="1"/>
            </p:cNvSpPr>
            <p:nvPr/>
          </p:nvSpPr>
          <p:spPr bwMode="auto">
            <a:xfrm flipV="1">
              <a:off x="2983"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8" name="Rectangle 16"/>
            <p:cNvSpPr>
              <a:spLocks noChangeArrowheads="1"/>
            </p:cNvSpPr>
            <p:nvPr/>
          </p:nvSpPr>
          <p:spPr bwMode="auto">
            <a:xfrm>
              <a:off x="2966" y="2092"/>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flipV="1">
              <a:off x="3596"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3579" y="2092"/>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Line 19"/>
            <p:cNvSpPr>
              <a:spLocks noChangeShapeType="1"/>
            </p:cNvSpPr>
            <p:nvPr/>
          </p:nvSpPr>
          <p:spPr bwMode="auto">
            <a:xfrm flipV="1">
              <a:off x="4204"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2" name="Rectangle 20"/>
            <p:cNvSpPr>
              <a:spLocks noChangeArrowheads="1"/>
            </p:cNvSpPr>
            <p:nvPr/>
          </p:nvSpPr>
          <p:spPr bwMode="auto">
            <a:xfrm>
              <a:off x="4164" y="2092"/>
              <a:ext cx="125"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flipV="1">
              <a:off x="4817" y="2035"/>
              <a:ext cx="1" cy="40"/>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4777" y="2092"/>
              <a:ext cx="125"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5" name="Line 23"/>
            <p:cNvSpPr>
              <a:spLocks noChangeShapeType="1"/>
            </p:cNvSpPr>
            <p:nvPr/>
          </p:nvSpPr>
          <p:spPr bwMode="auto">
            <a:xfrm>
              <a:off x="1156" y="2058"/>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Rectangle 24"/>
            <p:cNvSpPr>
              <a:spLocks noChangeArrowheads="1"/>
            </p:cNvSpPr>
            <p:nvPr/>
          </p:nvSpPr>
          <p:spPr bwMode="auto">
            <a:xfrm>
              <a:off x="991" y="2012"/>
              <a:ext cx="18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0.65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Line 25"/>
            <p:cNvSpPr>
              <a:spLocks noChangeShapeType="1"/>
            </p:cNvSpPr>
            <p:nvPr/>
          </p:nvSpPr>
          <p:spPr bwMode="auto">
            <a:xfrm>
              <a:off x="1156" y="1881"/>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26"/>
            <p:cNvSpPr>
              <a:spLocks noChangeArrowheads="1"/>
            </p:cNvSpPr>
            <p:nvPr/>
          </p:nvSpPr>
          <p:spPr bwMode="auto">
            <a:xfrm>
              <a:off x="1031" y="1836"/>
              <a:ext cx="14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9" name="Line 27"/>
            <p:cNvSpPr>
              <a:spLocks noChangeShapeType="1"/>
            </p:cNvSpPr>
            <p:nvPr/>
          </p:nvSpPr>
          <p:spPr bwMode="auto">
            <a:xfrm>
              <a:off x="1156" y="1710"/>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Rectangle 28"/>
            <p:cNvSpPr>
              <a:spLocks noChangeArrowheads="1"/>
            </p:cNvSpPr>
            <p:nvPr/>
          </p:nvSpPr>
          <p:spPr bwMode="auto">
            <a:xfrm>
              <a:off x="991" y="1665"/>
              <a:ext cx="18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0.75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Line 29"/>
            <p:cNvSpPr>
              <a:spLocks noChangeShapeType="1"/>
            </p:cNvSpPr>
            <p:nvPr/>
          </p:nvSpPr>
          <p:spPr bwMode="auto">
            <a:xfrm>
              <a:off x="1156" y="1534"/>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2" name="Rectangle 30"/>
            <p:cNvSpPr>
              <a:spLocks noChangeArrowheads="1"/>
            </p:cNvSpPr>
            <p:nvPr/>
          </p:nvSpPr>
          <p:spPr bwMode="auto">
            <a:xfrm>
              <a:off x="1031" y="1488"/>
              <a:ext cx="14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Line 31"/>
            <p:cNvSpPr>
              <a:spLocks noChangeShapeType="1"/>
            </p:cNvSpPr>
            <p:nvPr/>
          </p:nvSpPr>
          <p:spPr bwMode="auto">
            <a:xfrm>
              <a:off x="1156" y="1358"/>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991" y="1312"/>
              <a:ext cx="18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0.85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Line 33"/>
            <p:cNvSpPr>
              <a:spLocks noChangeShapeType="1"/>
            </p:cNvSpPr>
            <p:nvPr/>
          </p:nvSpPr>
          <p:spPr bwMode="auto">
            <a:xfrm>
              <a:off x="1156" y="1187"/>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6" name="Rectangle 34"/>
            <p:cNvSpPr>
              <a:spLocks noChangeArrowheads="1"/>
            </p:cNvSpPr>
            <p:nvPr/>
          </p:nvSpPr>
          <p:spPr bwMode="auto">
            <a:xfrm>
              <a:off x="1031" y="1141"/>
              <a:ext cx="142"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7" name="Line 35"/>
            <p:cNvSpPr>
              <a:spLocks noChangeShapeType="1"/>
            </p:cNvSpPr>
            <p:nvPr/>
          </p:nvSpPr>
          <p:spPr bwMode="auto">
            <a:xfrm>
              <a:off x="1156" y="1010"/>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8" name="Rectangle 36"/>
            <p:cNvSpPr>
              <a:spLocks noChangeArrowheads="1"/>
            </p:cNvSpPr>
            <p:nvPr/>
          </p:nvSpPr>
          <p:spPr bwMode="auto">
            <a:xfrm>
              <a:off x="991" y="965"/>
              <a:ext cx="187"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0.95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Line 37"/>
            <p:cNvSpPr>
              <a:spLocks noChangeShapeType="1"/>
            </p:cNvSpPr>
            <p:nvPr/>
          </p:nvSpPr>
          <p:spPr bwMode="auto">
            <a:xfrm>
              <a:off x="1156" y="840"/>
              <a:ext cx="34" cy="1"/>
            </a:xfrm>
            <a:prstGeom prst="line">
              <a:avLst/>
            </a:prstGeom>
            <a:noFill/>
            <a:ln w="17463"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0" name="Rectangle 38"/>
            <p:cNvSpPr>
              <a:spLocks noChangeArrowheads="1"/>
            </p:cNvSpPr>
            <p:nvPr/>
          </p:nvSpPr>
          <p:spPr bwMode="auto">
            <a:xfrm>
              <a:off x="1094" y="794"/>
              <a:ext cx="79" cy="10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Helvetica"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11" name="Freeform 39"/>
            <p:cNvSpPr>
              <a:spLocks/>
            </p:cNvSpPr>
            <p:nvPr/>
          </p:nvSpPr>
          <p:spPr bwMode="auto">
            <a:xfrm>
              <a:off x="1162" y="840"/>
              <a:ext cx="1816" cy="1149"/>
            </a:xfrm>
            <a:custGeom>
              <a:avLst/>
              <a:gdLst/>
              <a:ahLst/>
              <a:cxnLst>
                <a:cxn ang="0">
                  <a:pos x="28" y="79"/>
                </a:cxn>
                <a:cxn ang="0">
                  <a:pos x="68" y="39"/>
                </a:cxn>
                <a:cxn ang="0">
                  <a:pos x="113" y="51"/>
                </a:cxn>
                <a:cxn ang="0">
                  <a:pos x="159" y="96"/>
                </a:cxn>
                <a:cxn ang="0">
                  <a:pos x="198" y="85"/>
                </a:cxn>
                <a:cxn ang="0">
                  <a:pos x="244" y="113"/>
                </a:cxn>
                <a:cxn ang="0">
                  <a:pos x="283" y="39"/>
                </a:cxn>
                <a:cxn ang="0">
                  <a:pos x="329" y="113"/>
                </a:cxn>
                <a:cxn ang="0">
                  <a:pos x="369" y="96"/>
                </a:cxn>
                <a:cxn ang="0">
                  <a:pos x="414" y="227"/>
                </a:cxn>
                <a:cxn ang="0">
                  <a:pos x="459" y="239"/>
                </a:cxn>
                <a:cxn ang="0">
                  <a:pos x="499" y="461"/>
                </a:cxn>
                <a:cxn ang="0">
                  <a:pos x="544" y="370"/>
                </a:cxn>
                <a:cxn ang="0">
                  <a:pos x="584" y="318"/>
                </a:cxn>
                <a:cxn ang="0">
                  <a:pos x="630" y="199"/>
                </a:cxn>
                <a:cxn ang="0">
                  <a:pos x="669" y="187"/>
                </a:cxn>
                <a:cxn ang="0">
                  <a:pos x="715" y="273"/>
                </a:cxn>
                <a:cxn ang="0">
                  <a:pos x="760" y="130"/>
                </a:cxn>
                <a:cxn ang="0">
                  <a:pos x="800" y="199"/>
                </a:cxn>
                <a:cxn ang="0">
                  <a:pos x="845" y="216"/>
                </a:cxn>
                <a:cxn ang="0">
                  <a:pos x="885" y="426"/>
                </a:cxn>
                <a:cxn ang="0">
                  <a:pos x="930" y="1035"/>
                </a:cxn>
                <a:cxn ang="0">
                  <a:pos x="970" y="620"/>
                </a:cxn>
                <a:cxn ang="0">
                  <a:pos x="1016" y="370"/>
                </a:cxn>
                <a:cxn ang="0">
                  <a:pos x="1061" y="398"/>
                </a:cxn>
                <a:cxn ang="0">
                  <a:pos x="1101" y="483"/>
                </a:cxn>
                <a:cxn ang="0">
                  <a:pos x="1146" y="335"/>
                </a:cxn>
                <a:cxn ang="0">
                  <a:pos x="1186" y="301"/>
                </a:cxn>
                <a:cxn ang="0">
                  <a:pos x="1231" y="415"/>
                </a:cxn>
                <a:cxn ang="0">
                  <a:pos x="1271" y="870"/>
                </a:cxn>
                <a:cxn ang="0">
                  <a:pos x="1316" y="865"/>
                </a:cxn>
                <a:cxn ang="0">
                  <a:pos x="1362" y="352"/>
                </a:cxn>
                <a:cxn ang="0">
                  <a:pos x="1401" y="176"/>
                </a:cxn>
                <a:cxn ang="0">
                  <a:pos x="1447" y="153"/>
                </a:cxn>
                <a:cxn ang="0">
                  <a:pos x="1487" y="113"/>
                </a:cxn>
                <a:cxn ang="0">
                  <a:pos x="1532" y="176"/>
                </a:cxn>
                <a:cxn ang="0">
                  <a:pos x="1572" y="210"/>
                </a:cxn>
                <a:cxn ang="0">
                  <a:pos x="1617" y="432"/>
                </a:cxn>
                <a:cxn ang="0">
                  <a:pos x="1663" y="910"/>
                </a:cxn>
                <a:cxn ang="0">
                  <a:pos x="1702" y="375"/>
                </a:cxn>
                <a:cxn ang="0">
                  <a:pos x="1748" y="239"/>
                </a:cxn>
                <a:cxn ang="0">
                  <a:pos x="1787" y="204"/>
                </a:cxn>
              </a:cxnLst>
              <a:rect l="0" t="0" r="r" b="b"/>
              <a:pathLst>
                <a:path w="1816" h="1149">
                  <a:moveTo>
                    <a:pt x="0" y="74"/>
                  </a:moveTo>
                  <a:lnTo>
                    <a:pt x="11" y="56"/>
                  </a:lnTo>
                  <a:lnTo>
                    <a:pt x="28" y="79"/>
                  </a:lnTo>
                  <a:lnTo>
                    <a:pt x="39" y="68"/>
                  </a:lnTo>
                  <a:lnTo>
                    <a:pt x="56" y="0"/>
                  </a:lnTo>
                  <a:lnTo>
                    <a:pt x="68" y="39"/>
                  </a:lnTo>
                  <a:lnTo>
                    <a:pt x="85" y="96"/>
                  </a:lnTo>
                  <a:lnTo>
                    <a:pt x="96" y="91"/>
                  </a:lnTo>
                  <a:lnTo>
                    <a:pt x="113" y="51"/>
                  </a:lnTo>
                  <a:lnTo>
                    <a:pt x="124" y="91"/>
                  </a:lnTo>
                  <a:lnTo>
                    <a:pt x="142" y="51"/>
                  </a:lnTo>
                  <a:lnTo>
                    <a:pt x="159" y="96"/>
                  </a:lnTo>
                  <a:lnTo>
                    <a:pt x="170" y="85"/>
                  </a:lnTo>
                  <a:lnTo>
                    <a:pt x="187" y="56"/>
                  </a:lnTo>
                  <a:lnTo>
                    <a:pt x="198" y="85"/>
                  </a:lnTo>
                  <a:lnTo>
                    <a:pt x="215" y="96"/>
                  </a:lnTo>
                  <a:lnTo>
                    <a:pt x="227" y="68"/>
                  </a:lnTo>
                  <a:lnTo>
                    <a:pt x="244" y="113"/>
                  </a:lnTo>
                  <a:lnTo>
                    <a:pt x="255" y="68"/>
                  </a:lnTo>
                  <a:lnTo>
                    <a:pt x="272" y="62"/>
                  </a:lnTo>
                  <a:lnTo>
                    <a:pt x="283" y="39"/>
                  </a:lnTo>
                  <a:lnTo>
                    <a:pt x="300" y="91"/>
                  </a:lnTo>
                  <a:lnTo>
                    <a:pt x="312" y="79"/>
                  </a:lnTo>
                  <a:lnTo>
                    <a:pt x="329" y="113"/>
                  </a:lnTo>
                  <a:lnTo>
                    <a:pt x="340" y="102"/>
                  </a:lnTo>
                  <a:lnTo>
                    <a:pt x="357" y="102"/>
                  </a:lnTo>
                  <a:lnTo>
                    <a:pt x="369" y="96"/>
                  </a:lnTo>
                  <a:lnTo>
                    <a:pt x="386" y="130"/>
                  </a:lnTo>
                  <a:lnTo>
                    <a:pt x="397" y="119"/>
                  </a:lnTo>
                  <a:lnTo>
                    <a:pt x="414" y="227"/>
                  </a:lnTo>
                  <a:lnTo>
                    <a:pt x="425" y="96"/>
                  </a:lnTo>
                  <a:lnTo>
                    <a:pt x="442" y="176"/>
                  </a:lnTo>
                  <a:lnTo>
                    <a:pt x="459" y="239"/>
                  </a:lnTo>
                  <a:lnTo>
                    <a:pt x="471" y="318"/>
                  </a:lnTo>
                  <a:lnTo>
                    <a:pt x="488" y="409"/>
                  </a:lnTo>
                  <a:lnTo>
                    <a:pt x="499" y="461"/>
                  </a:lnTo>
                  <a:lnTo>
                    <a:pt x="516" y="461"/>
                  </a:lnTo>
                  <a:lnTo>
                    <a:pt x="527" y="415"/>
                  </a:lnTo>
                  <a:lnTo>
                    <a:pt x="544" y="370"/>
                  </a:lnTo>
                  <a:lnTo>
                    <a:pt x="556" y="278"/>
                  </a:lnTo>
                  <a:lnTo>
                    <a:pt x="573" y="290"/>
                  </a:lnTo>
                  <a:lnTo>
                    <a:pt x="584" y="318"/>
                  </a:lnTo>
                  <a:lnTo>
                    <a:pt x="601" y="222"/>
                  </a:lnTo>
                  <a:lnTo>
                    <a:pt x="613" y="170"/>
                  </a:lnTo>
                  <a:lnTo>
                    <a:pt x="630" y="199"/>
                  </a:lnTo>
                  <a:lnTo>
                    <a:pt x="641" y="187"/>
                  </a:lnTo>
                  <a:lnTo>
                    <a:pt x="658" y="187"/>
                  </a:lnTo>
                  <a:lnTo>
                    <a:pt x="669" y="187"/>
                  </a:lnTo>
                  <a:lnTo>
                    <a:pt x="686" y="187"/>
                  </a:lnTo>
                  <a:lnTo>
                    <a:pt x="698" y="222"/>
                  </a:lnTo>
                  <a:lnTo>
                    <a:pt x="715" y="273"/>
                  </a:lnTo>
                  <a:lnTo>
                    <a:pt x="732" y="233"/>
                  </a:lnTo>
                  <a:lnTo>
                    <a:pt x="743" y="187"/>
                  </a:lnTo>
                  <a:lnTo>
                    <a:pt x="760" y="130"/>
                  </a:lnTo>
                  <a:lnTo>
                    <a:pt x="771" y="193"/>
                  </a:lnTo>
                  <a:lnTo>
                    <a:pt x="789" y="193"/>
                  </a:lnTo>
                  <a:lnTo>
                    <a:pt x="800" y="199"/>
                  </a:lnTo>
                  <a:lnTo>
                    <a:pt x="817" y="153"/>
                  </a:lnTo>
                  <a:lnTo>
                    <a:pt x="828" y="187"/>
                  </a:lnTo>
                  <a:lnTo>
                    <a:pt x="845" y="216"/>
                  </a:lnTo>
                  <a:lnTo>
                    <a:pt x="857" y="250"/>
                  </a:lnTo>
                  <a:lnTo>
                    <a:pt x="874" y="307"/>
                  </a:lnTo>
                  <a:lnTo>
                    <a:pt x="885" y="426"/>
                  </a:lnTo>
                  <a:lnTo>
                    <a:pt x="902" y="540"/>
                  </a:lnTo>
                  <a:lnTo>
                    <a:pt x="913" y="819"/>
                  </a:lnTo>
                  <a:lnTo>
                    <a:pt x="930" y="1035"/>
                  </a:lnTo>
                  <a:lnTo>
                    <a:pt x="942" y="1109"/>
                  </a:lnTo>
                  <a:lnTo>
                    <a:pt x="959" y="927"/>
                  </a:lnTo>
                  <a:lnTo>
                    <a:pt x="970" y="620"/>
                  </a:lnTo>
                  <a:lnTo>
                    <a:pt x="987" y="466"/>
                  </a:lnTo>
                  <a:lnTo>
                    <a:pt x="999" y="341"/>
                  </a:lnTo>
                  <a:lnTo>
                    <a:pt x="1016" y="370"/>
                  </a:lnTo>
                  <a:lnTo>
                    <a:pt x="1033" y="301"/>
                  </a:lnTo>
                  <a:lnTo>
                    <a:pt x="1044" y="364"/>
                  </a:lnTo>
                  <a:lnTo>
                    <a:pt x="1061" y="398"/>
                  </a:lnTo>
                  <a:lnTo>
                    <a:pt x="1072" y="500"/>
                  </a:lnTo>
                  <a:lnTo>
                    <a:pt x="1089" y="535"/>
                  </a:lnTo>
                  <a:lnTo>
                    <a:pt x="1101" y="483"/>
                  </a:lnTo>
                  <a:lnTo>
                    <a:pt x="1118" y="432"/>
                  </a:lnTo>
                  <a:lnTo>
                    <a:pt x="1129" y="352"/>
                  </a:lnTo>
                  <a:lnTo>
                    <a:pt x="1146" y="335"/>
                  </a:lnTo>
                  <a:lnTo>
                    <a:pt x="1157" y="290"/>
                  </a:lnTo>
                  <a:lnTo>
                    <a:pt x="1174" y="324"/>
                  </a:lnTo>
                  <a:lnTo>
                    <a:pt x="1186" y="301"/>
                  </a:lnTo>
                  <a:lnTo>
                    <a:pt x="1203" y="324"/>
                  </a:lnTo>
                  <a:lnTo>
                    <a:pt x="1214" y="404"/>
                  </a:lnTo>
                  <a:lnTo>
                    <a:pt x="1231" y="415"/>
                  </a:lnTo>
                  <a:lnTo>
                    <a:pt x="1243" y="495"/>
                  </a:lnTo>
                  <a:lnTo>
                    <a:pt x="1260" y="614"/>
                  </a:lnTo>
                  <a:lnTo>
                    <a:pt x="1271" y="870"/>
                  </a:lnTo>
                  <a:lnTo>
                    <a:pt x="1288" y="1138"/>
                  </a:lnTo>
                  <a:lnTo>
                    <a:pt x="1299" y="1149"/>
                  </a:lnTo>
                  <a:lnTo>
                    <a:pt x="1316" y="865"/>
                  </a:lnTo>
                  <a:lnTo>
                    <a:pt x="1333" y="626"/>
                  </a:lnTo>
                  <a:lnTo>
                    <a:pt x="1345" y="444"/>
                  </a:lnTo>
                  <a:lnTo>
                    <a:pt x="1362" y="352"/>
                  </a:lnTo>
                  <a:lnTo>
                    <a:pt x="1373" y="273"/>
                  </a:lnTo>
                  <a:lnTo>
                    <a:pt x="1390" y="267"/>
                  </a:lnTo>
                  <a:lnTo>
                    <a:pt x="1401" y="176"/>
                  </a:lnTo>
                  <a:lnTo>
                    <a:pt x="1418" y="176"/>
                  </a:lnTo>
                  <a:lnTo>
                    <a:pt x="1430" y="170"/>
                  </a:lnTo>
                  <a:lnTo>
                    <a:pt x="1447" y="153"/>
                  </a:lnTo>
                  <a:lnTo>
                    <a:pt x="1458" y="130"/>
                  </a:lnTo>
                  <a:lnTo>
                    <a:pt x="1475" y="91"/>
                  </a:lnTo>
                  <a:lnTo>
                    <a:pt x="1487" y="113"/>
                  </a:lnTo>
                  <a:lnTo>
                    <a:pt x="1504" y="125"/>
                  </a:lnTo>
                  <a:lnTo>
                    <a:pt x="1515" y="165"/>
                  </a:lnTo>
                  <a:lnTo>
                    <a:pt x="1532" y="176"/>
                  </a:lnTo>
                  <a:lnTo>
                    <a:pt x="1543" y="210"/>
                  </a:lnTo>
                  <a:lnTo>
                    <a:pt x="1560" y="159"/>
                  </a:lnTo>
                  <a:lnTo>
                    <a:pt x="1572" y="210"/>
                  </a:lnTo>
                  <a:lnTo>
                    <a:pt x="1589" y="227"/>
                  </a:lnTo>
                  <a:lnTo>
                    <a:pt x="1606" y="341"/>
                  </a:lnTo>
                  <a:lnTo>
                    <a:pt x="1617" y="432"/>
                  </a:lnTo>
                  <a:lnTo>
                    <a:pt x="1634" y="626"/>
                  </a:lnTo>
                  <a:lnTo>
                    <a:pt x="1646" y="870"/>
                  </a:lnTo>
                  <a:lnTo>
                    <a:pt x="1663" y="910"/>
                  </a:lnTo>
                  <a:lnTo>
                    <a:pt x="1674" y="648"/>
                  </a:lnTo>
                  <a:lnTo>
                    <a:pt x="1691" y="432"/>
                  </a:lnTo>
                  <a:lnTo>
                    <a:pt x="1702" y="375"/>
                  </a:lnTo>
                  <a:lnTo>
                    <a:pt x="1719" y="409"/>
                  </a:lnTo>
                  <a:lnTo>
                    <a:pt x="1731" y="239"/>
                  </a:lnTo>
                  <a:lnTo>
                    <a:pt x="1748" y="239"/>
                  </a:lnTo>
                  <a:lnTo>
                    <a:pt x="1759" y="148"/>
                  </a:lnTo>
                  <a:lnTo>
                    <a:pt x="1776" y="199"/>
                  </a:lnTo>
                  <a:lnTo>
                    <a:pt x="1787" y="204"/>
                  </a:lnTo>
                  <a:lnTo>
                    <a:pt x="1804" y="193"/>
                  </a:lnTo>
                  <a:lnTo>
                    <a:pt x="1816" y="216"/>
                  </a:lnTo>
                </a:path>
              </a:pathLst>
            </a:custGeom>
            <a:noFill/>
            <a:ln w="1746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2978" y="891"/>
              <a:ext cx="1822" cy="1184"/>
            </a:xfrm>
            <a:custGeom>
              <a:avLst/>
              <a:gdLst/>
              <a:ahLst/>
              <a:cxnLst>
                <a:cxn ang="0">
                  <a:pos x="28" y="131"/>
                </a:cxn>
                <a:cxn ang="0">
                  <a:pos x="74" y="296"/>
                </a:cxn>
                <a:cxn ang="0">
                  <a:pos x="119" y="711"/>
                </a:cxn>
                <a:cxn ang="0">
                  <a:pos x="159" y="245"/>
                </a:cxn>
                <a:cxn ang="0">
                  <a:pos x="204" y="222"/>
                </a:cxn>
                <a:cxn ang="0">
                  <a:pos x="244" y="330"/>
                </a:cxn>
                <a:cxn ang="0">
                  <a:pos x="289" y="358"/>
                </a:cxn>
                <a:cxn ang="0">
                  <a:pos x="329" y="148"/>
                </a:cxn>
                <a:cxn ang="0">
                  <a:pos x="374" y="176"/>
                </a:cxn>
                <a:cxn ang="0">
                  <a:pos x="420" y="364"/>
                </a:cxn>
                <a:cxn ang="0">
                  <a:pos x="459" y="945"/>
                </a:cxn>
                <a:cxn ang="0">
                  <a:pos x="505" y="700"/>
                </a:cxn>
                <a:cxn ang="0">
                  <a:pos x="545" y="233"/>
                </a:cxn>
                <a:cxn ang="0">
                  <a:pos x="590" y="199"/>
                </a:cxn>
                <a:cxn ang="0">
                  <a:pos x="630" y="102"/>
                </a:cxn>
                <a:cxn ang="0">
                  <a:pos x="675" y="131"/>
                </a:cxn>
                <a:cxn ang="0">
                  <a:pos x="721" y="153"/>
                </a:cxn>
                <a:cxn ang="0">
                  <a:pos x="760" y="358"/>
                </a:cxn>
                <a:cxn ang="0">
                  <a:pos x="806" y="723"/>
                </a:cxn>
                <a:cxn ang="0">
                  <a:pos x="845" y="1184"/>
                </a:cxn>
                <a:cxn ang="0">
                  <a:pos x="891" y="501"/>
                </a:cxn>
                <a:cxn ang="0">
                  <a:pos x="931" y="188"/>
                </a:cxn>
                <a:cxn ang="0">
                  <a:pos x="976" y="114"/>
                </a:cxn>
                <a:cxn ang="0">
                  <a:pos x="1021" y="91"/>
                </a:cxn>
                <a:cxn ang="0">
                  <a:pos x="1061" y="5"/>
                </a:cxn>
                <a:cxn ang="0">
                  <a:pos x="1107" y="91"/>
                </a:cxn>
                <a:cxn ang="0">
                  <a:pos x="1146" y="91"/>
                </a:cxn>
                <a:cxn ang="0">
                  <a:pos x="1192" y="91"/>
                </a:cxn>
                <a:cxn ang="0">
                  <a:pos x="1231" y="108"/>
                </a:cxn>
                <a:cxn ang="0">
                  <a:pos x="1277" y="182"/>
                </a:cxn>
                <a:cxn ang="0">
                  <a:pos x="1322" y="296"/>
                </a:cxn>
                <a:cxn ang="0">
                  <a:pos x="1362" y="370"/>
                </a:cxn>
                <a:cxn ang="0">
                  <a:pos x="1407" y="410"/>
                </a:cxn>
                <a:cxn ang="0">
                  <a:pos x="1447" y="210"/>
                </a:cxn>
                <a:cxn ang="0">
                  <a:pos x="1492" y="74"/>
                </a:cxn>
                <a:cxn ang="0">
                  <a:pos x="1532" y="79"/>
                </a:cxn>
                <a:cxn ang="0">
                  <a:pos x="1578" y="5"/>
                </a:cxn>
                <a:cxn ang="0">
                  <a:pos x="1623" y="40"/>
                </a:cxn>
                <a:cxn ang="0">
                  <a:pos x="1663" y="40"/>
                </a:cxn>
                <a:cxn ang="0">
                  <a:pos x="1708" y="28"/>
                </a:cxn>
                <a:cxn ang="0">
                  <a:pos x="1748" y="11"/>
                </a:cxn>
                <a:cxn ang="0">
                  <a:pos x="1793" y="11"/>
                </a:cxn>
              </a:cxnLst>
              <a:rect l="0" t="0" r="r" b="b"/>
              <a:pathLst>
                <a:path w="1822" h="1184">
                  <a:moveTo>
                    <a:pt x="0" y="165"/>
                  </a:moveTo>
                  <a:lnTo>
                    <a:pt x="17" y="148"/>
                  </a:lnTo>
                  <a:lnTo>
                    <a:pt x="28" y="131"/>
                  </a:lnTo>
                  <a:lnTo>
                    <a:pt x="45" y="233"/>
                  </a:lnTo>
                  <a:lnTo>
                    <a:pt x="57" y="256"/>
                  </a:lnTo>
                  <a:lnTo>
                    <a:pt x="74" y="296"/>
                  </a:lnTo>
                  <a:lnTo>
                    <a:pt x="91" y="438"/>
                  </a:lnTo>
                  <a:lnTo>
                    <a:pt x="102" y="666"/>
                  </a:lnTo>
                  <a:lnTo>
                    <a:pt x="119" y="711"/>
                  </a:lnTo>
                  <a:lnTo>
                    <a:pt x="130" y="518"/>
                  </a:lnTo>
                  <a:lnTo>
                    <a:pt x="147" y="347"/>
                  </a:lnTo>
                  <a:lnTo>
                    <a:pt x="159" y="245"/>
                  </a:lnTo>
                  <a:lnTo>
                    <a:pt x="176" y="205"/>
                  </a:lnTo>
                  <a:lnTo>
                    <a:pt x="187" y="193"/>
                  </a:lnTo>
                  <a:lnTo>
                    <a:pt x="204" y="222"/>
                  </a:lnTo>
                  <a:lnTo>
                    <a:pt x="215" y="279"/>
                  </a:lnTo>
                  <a:lnTo>
                    <a:pt x="232" y="273"/>
                  </a:lnTo>
                  <a:lnTo>
                    <a:pt x="244" y="330"/>
                  </a:lnTo>
                  <a:lnTo>
                    <a:pt x="261" y="381"/>
                  </a:lnTo>
                  <a:lnTo>
                    <a:pt x="272" y="381"/>
                  </a:lnTo>
                  <a:lnTo>
                    <a:pt x="289" y="358"/>
                  </a:lnTo>
                  <a:lnTo>
                    <a:pt x="301" y="188"/>
                  </a:lnTo>
                  <a:lnTo>
                    <a:pt x="318" y="227"/>
                  </a:lnTo>
                  <a:lnTo>
                    <a:pt x="329" y="148"/>
                  </a:lnTo>
                  <a:lnTo>
                    <a:pt x="346" y="153"/>
                  </a:lnTo>
                  <a:lnTo>
                    <a:pt x="357" y="182"/>
                  </a:lnTo>
                  <a:lnTo>
                    <a:pt x="374" y="176"/>
                  </a:lnTo>
                  <a:lnTo>
                    <a:pt x="391" y="176"/>
                  </a:lnTo>
                  <a:lnTo>
                    <a:pt x="403" y="262"/>
                  </a:lnTo>
                  <a:lnTo>
                    <a:pt x="420" y="364"/>
                  </a:lnTo>
                  <a:lnTo>
                    <a:pt x="431" y="478"/>
                  </a:lnTo>
                  <a:lnTo>
                    <a:pt x="448" y="660"/>
                  </a:lnTo>
                  <a:lnTo>
                    <a:pt x="459" y="945"/>
                  </a:lnTo>
                  <a:lnTo>
                    <a:pt x="477" y="1121"/>
                  </a:lnTo>
                  <a:lnTo>
                    <a:pt x="488" y="973"/>
                  </a:lnTo>
                  <a:lnTo>
                    <a:pt x="505" y="700"/>
                  </a:lnTo>
                  <a:lnTo>
                    <a:pt x="516" y="472"/>
                  </a:lnTo>
                  <a:lnTo>
                    <a:pt x="533" y="347"/>
                  </a:lnTo>
                  <a:lnTo>
                    <a:pt x="545" y="233"/>
                  </a:lnTo>
                  <a:lnTo>
                    <a:pt x="562" y="193"/>
                  </a:lnTo>
                  <a:lnTo>
                    <a:pt x="573" y="159"/>
                  </a:lnTo>
                  <a:lnTo>
                    <a:pt x="590" y="199"/>
                  </a:lnTo>
                  <a:lnTo>
                    <a:pt x="601" y="159"/>
                  </a:lnTo>
                  <a:lnTo>
                    <a:pt x="618" y="153"/>
                  </a:lnTo>
                  <a:lnTo>
                    <a:pt x="630" y="102"/>
                  </a:lnTo>
                  <a:lnTo>
                    <a:pt x="647" y="85"/>
                  </a:lnTo>
                  <a:lnTo>
                    <a:pt x="658" y="227"/>
                  </a:lnTo>
                  <a:lnTo>
                    <a:pt x="675" y="131"/>
                  </a:lnTo>
                  <a:lnTo>
                    <a:pt x="692" y="136"/>
                  </a:lnTo>
                  <a:lnTo>
                    <a:pt x="704" y="165"/>
                  </a:lnTo>
                  <a:lnTo>
                    <a:pt x="721" y="153"/>
                  </a:lnTo>
                  <a:lnTo>
                    <a:pt x="732" y="273"/>
                  </a:lnTo>
                  <a:lnTo>
                    <a:pt x="749" y="233"/>
                  </a:lnTo>
                  <a:lnTo>
                    <a:pt x="760" y="358"/>
                  </a:lnTo>
                  <a:lnTo>
                    <a:pt x="777" y="444"/>
                  </a:lnTo>
                  <a:lnTo>
                    <a:pt x="789" y="489"/>
                  </a:lnTo>
                  <a:lnTo>
                    <a:pt x="806" y="723"/>
                  </a:lnTo>
                  <a:lnTo>
                    <a:pt x="817" y="905"/>
                  </a:lnTo>
                  <a:lnTo>
                    <a:pt x="834" y="1144"/>
                  </a:lnTo>
                  <a:lnTo>
                    <a:pt x="845" y="1184"/>
                  </a:lnTo>
                  <a:lnTo>
                    <a:pt x="862" y="967"/>
                  </a:lnTo>
                  <a:lnTo>
                    <a:pt x="874" y="677"/>
                  </a:lnTo>
                  <a:lnTo>
                    <a:pt x="891" y="501"/>
                  </a:lnTo>
                  <a:lnTo>
                    <a:pt x="902" y="341"/>
                  </a:lnTo>
                  <a:lnTo>
                    <a:pt x="919" y="256"/>
                  </a:lnTo>
                  <a:lnTo>
                    <a:pt x="931" y="188"/>
                  </a:lnTo>
                  <a:lnTo>
                    <a:pt x="948" y="182"/>
                  </a:lnTo>
                  <a:lnTo>
                    <a:pt x="965" y="171"/>
                  </a:lnTo>
                  <a:lnTo>
                    <a:pt x="976" y="114"/>
                  </a:lnTo>
                  <a:lnTo>
                    <a:pt x="993" y="79"/>
                  </a:lnTo>
                  <a:lnTo>
                    <a:pt x="1004" y="97"/>
                  </a:lnTo>
                  <a:lnTo>
                    <a:pt x="1021" y="91"/>
                  </a:lnTo>
                  <a:lnTo>
                    <a:pt x="1033" y="51"/>
                  </a:lnTo>
                  <a:lnTo>
                    <a:pt x="1050" y="131"/>
                  </a:lnTo>
                  <a:lnTo>
                    <a:pt x="1061" y="5"/>
                  </a:lnTo>
                  <a:lnTo>
                    <a:pt x="1078" y="108"/>
                  </a:lnTo>
                  <a:lnTo>
                    <a:pt x="1089" y="62"/>
                  </a:lnTo>
                  <a:lnTo>
                    <a:pt x="1107" y="91"/>
                  </a:lnTo>
                  <a:lnTo>
                    <a:pt x="1118" y="85"/>
                  </a:lnTo>
                  <a:lnTo>
                    <a:pt x="1135" y="102"/>
                  </a:lnTo>
                  <a:lnTo>
                    <a:pt x="1146" y="91"/>
                  </a:lnTo>
                  <a:lnTo>
                    <a:pt x="1163" y="23"/>
                  </a:lnTo>
                  <a:lnTo>
                    <a:pt x="1175" y="79"/>
                  </a:lnTo>
                  <a:lnTo>
                    <a:pt x="1192" y="91"/>
                  </a:lnTo>
                  <a:lnTo>
                    <a:pt x="1203" y="114"/>
                  </a:lnTo>
                  <a:lnTo>
                    <a:pt x="1220" y="119"/>
                  </a:lnTo>
                  <a:lnTo>
                    <a:pt x="1231" y="108"/>
                  </a:lnTo>
                  <a:lnTo>
                    <a:pt x="1248" y="74"/>
                  </a:lnTo>
                  <a:lnTo>
                    <a:pt x="1265" y="193"/>
                  </a:lnTo>
                  <a:lnTo>
                    <a:pt x="1277" y="182"/>
                  </a:lnTo>
                  <a:lnTo>
                    <a:pt x="1294" y="227"/>
                  </a:lnTo>
                  <a:lnTo>
                    <a:pt x="1305" y="250"/>
                  </a:lnTo>
                  <a:lnTo>
                    <a:pt x="1322" y="296"/>
                  </a:lnTo>
                  <a:lnTo>
                    <a:pt x="1334" y="290"/>
                  </a:lnTo>
                  <a:lnTo>
                    <a:pt x="1351" y="364"/>
                  </a:lnTo>
                  <a:lnTo>
                    <a:pt x="1362" y="370"/>
                  </a:lnTo>
                  <a:lnTo>
                    <a:pt x="1379" y="432"/>
                  </a:lnTo>
                  <a:lnTo>
                    <a:pt x="1390" y="461"/>
                  </a:lnTo>
                  <a:lnTo>
                    <a:pt x="1407" y="410"/>
                  </a:lnTo>
                  <a:lnTo>
                    <a:pt x="1419" y="330"/>
                  </a:lnTo>
                  <a:lnTo>
                    <a:pt x="1436" y="210"/>
                  </a:lnTo>
                  <a:lnTo>
                    <a:pt x="1447" y="210"/>
                  </a:lnTo>
                  <a:lnTo>
                    <a:pt x="1464" y="125"/>
                  </a:lnTo>
                  <a:lnTo>
                    <a:pt x="1475" y="102"/>
                  </a:lnTo>
                  <a:lnTo>
                    <a:pt x="1492" y="74"/>
                  </a:lnTo>
                  <a:lnTo>
                    <a:pt x="1504" y="91"/>
                  </a:lnTo>
                  <a:lnTo>
                    <a:pt x="1521" y="119"/>
                  </a:lnTo>
                  <a:lnTo>
                    <a:pt x="1532" y="79"/>
                  </a:lnTo>
                  <a:lnTo>
                    <a:pt x="1549" y="17"/>
                  </a:lnTo>
                  <a:lnTo>
                    <a:pt x="1566" y="51"/>
                  </a:lnTo>
                  <a:lnTo>
                    <a:pt x="1578" y="5"/>
                  </a:lnTo>
                  <a:lnTo>
                    <a:pt x="1595" y="79"/>
                  </a:lnTo>
                  <a:lnTo>
                    <a:pt x="1606" y="40"/>
                  </a:lnTo>
                  <a:lnTo>
                    <a:pt x="1623" y="40"/>
                  </a:lnTo>
                  <a:lnTo>
                    <a:pt x="1634" y="34"/>
                  </a:lnTo>
                  <a:lnTo>
                    <a:pt x="1651" y="0"/>
                  </a:lnTo>
                  <a:lnTo>
                    <a:pt x="1663" y="40"/>
                  </a:lnTo>
                  <a:lnTo>
                    <a:pt x="1680" y="23"/>
                  </a:lnTo>
                  <a:lnTo>
                    <a:pt x="1691" y="68"/>
                  </a:lnTo>
                  <a:lnTo>
                    <a:pt x="1708" y="28"/>
                  </a:lnTo>
                  <a:lnTo>
                    <a:pt x="1719" y="40"/>
                  </a:lnTo>
                  <a:lnTo>
                    <a:pt x="1736" y="57"/>
                  </a:lnTo>
                  <a:lnTo>
                    <a:pt x="1748" y="11"/>
                  </a:lnTo>
                  <a:lnTo>
                    <a:pt x="1765" y="28"/>
                  </a:lnTo>
                  <a:lnTo>
                    <a:pt x="1776" y="74"/>
                  </a:lnTo>
                  <a:lnTo>
                    <a:pt x="1793" y="11"/>
                  </a:lnTo>
                  <a:lnTo>
                    <a:pt x="1805" y="34"/>
                  </a:lnTo>
                  <a:lnTo>
                    <a:pt x="1822" y="34"/>
                  </a:lnTo>
                </a:path>
              </a:pathLst>
            </a:custGeom>
            <a:noFill/>
            <a:ln w="1746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3" name="Line 41"/>
            <p:cNvSpPr>
              <a:spLocks noChangeShapeType="1"/>
            </p:cNvSpPr>
            <p:nvPr/>
          </p:nvSpPr>
          <p:spPr bwMode="auto">
            <a:xfrm flipV="1">
              <a:off x="4800" y="885"/>
              <a:ext cx="17" cy="40"/>
            </a:xfrm>
            <a:prstGeom prst="line">
              <a:avLst/>
            </a:prstGeom>
            <a:noFill/>
            <a:ln w="1746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4" name="Oval 42"/>
            <p:cNvSpPr>
              <a:spLocks noChangeArrowheads="1"/>
            </p:cNvSpPr>
            <p:nvPr/>
          </p:nvSpPr>
          <p:spPr bwMode="auto">
            <a:xfrm>
              <a:off x="1139" y="891"/>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Oval 43"/>
            <p:cNvSpPr>
              <a:spLocks noChangeArrowheads="1"/>
            </p:cNvSpPr>
            <p:nvPr/>
          </p:nvSpPr>
          <p:spPr bwMode="auto">
            <a:xfrm>
              <a:off x="1150" y="874"/>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6" name="Oval 44"/>
            <p:cNvSpPr>
              <a:spLocks noChangeArrowheads="1"/>
            </p:cNvSpPr>
            <p:nvPr/>
          </p:nvSpPr>
          <p:spPr bwMode="auto">
            <a:xfrm>
              <a:off x="1167" y="89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7" name="Oval 45"/>
            <p:cNvSpPr>
              <a:spLocks noChangeArrowheads="1"/>
            </p:cNvSpPr>
            <p:nvPr/>
          </p:nvSpPr>
          <p:spPr bwMode="auto">
            <a:xfrm>
              <a:off x="1179" y="885"/>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8" name="Oval 46"/>
            <p:cNvSpPr>
              <a:spLocks noChangeArrowheads="1"/>
            </p:cNvSpPr>
            <p:nvPr/>
          </p:nvSpPr>
          <p:spPr bwMode="auto">
            <a:xfrm>
              <a:off x="1196" y="81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9" name="Oval 47"/>
            <p:cNvSpPr>
              <a:spLocks noChangeArrowheads="1"/>
            </p:cNvSpPr>
            <p:nvPr/>
          </p:nvSpPr>
          <p:spPr bwMode="auto">
            <a:xfrm>
              <a:off x="1207" y="85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0" name="Oval 48"/>
            <p:cNvSpPr>
              <a:spLocks noChangeArrowheads="1"/>
            </p:cNvSpPr>
            <p:nvPr/>
          </p:nvSpPr>
          <p:spPr bwMode="auto">
            <a:xfrm>
              <a:off x="1224" y="914"/>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1" name="Oval 49"/>
            <p:cNvSpPr>
              <a:spLocks noChangeArrowheads="1"/>
            </p:cNvSpPr>
            <p:nvPr/>
          </p:nvSpPr>
          <p:spPr bwMode="auto">
            <a:xfrm>
              <a:off x="1235" y="90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Oval 50"/>
            <p:cNvSpPr>
              <a:spLocks noChangeArrowheads="1"/>
            </p:cNvSpPr>
            <p:nvPr/>
          </p:nvSpPr>
          <p:spPr bwMode="auto">
            <a:xfrm>
              <a:off x="1252" y="868"/>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Oval 51"/>
            <p:cNvSpPr>
              <a:spLocks noChangeArrowheads="1"/>
            </p:cNvSpPr>
            <p:nvPr/>
          </p:nvSpPr>
          <p:spPr bwMode="auto">
            <a:xfrm>
              <a:off x="1264" y="90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Oval 52"/>
            <p:cNvSpPr>
              <a:spLocks noChangeArrowheads="1"/>
            </p:cNvSpPr>
            <p:nvPr/>
          </p:nvSpPr>
          <p:spPr bwMode="auto">
            <a:xfrm>
              <a:off x="1281" y="868"/>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Oval 53"/>
            <p:cNvSpPr>
              <a:spLocks noChangeArrowheads="1"/>
            </p:cNvSpPr>
            <p:nvPr/>
          </p:nvSpPr>
          <p:spPr bwMode="auto">
            <a:xfrm>
              <a:off x="1298" y="914"/>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Oval 54"/>
            <p:cNvSpPr>
              <a:spLocks noChangeArrowheads="1"/>
            </p:cNvSpPr>
            <p:nvPr/>
          </p:nvSpPr>
          <p:spPr bwMode="auto">
            <a:xfrm>
              <a:off x="1309" y="902"/>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7" name="Oval 55"/>
            <p:cNvSpPr>
              <a:spLocks noChangeArrowheads="1"/>
            </p:cNvSpPr>
            <p:nvPr/>
          </p:nvSpPr>
          <p:spPr bwMode="auto">
            <a:xfrm>
              <a:off x="1326" y="874"/>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8" name="Oval 56"/>
            <p:cNvSpPr>
              <a:spLocks noChangeArrowheads="1"/>
            </p:cNvSpPr>
            <p:nvPr/>
          </p:nvSpPr>
          <p:spPr bwMode="auto">
            <a:xfrm>
              <a:off x="1338" y="90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9" name="Oval 57"/>
            <p:cNvSpPr>
              <a:spLocks noChangeArrowheads="1"/>
            </p:cNvSpPr>
            <p:nvPr/>
          </p:nvSpPr>
          <p:spPr bwMode="auto">
            <a:xfrm>
              <a:off x="1355" y="914"/>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0" name="Oval 58"/>
            <p:cNvSpPr>
              <a:spLocks noChangeArrowheads="1"/>
            </p:cNvSpPr>
            <p:nvPr/>
          </p:nvSpPr>
          <p:spPr bwMode="auto">
            <a:xfrm>
              <a:off x="1366" y="885"/>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1" name="Oval 59"/>
            <p:cNvSpPr>
              <a:spLocks noChangeArrowheads="1"/>
            </p:cNvSpPr>
            <p:nvPr/>
          </p:nvSpPr>
          <p:spPr bwMode="auto">
            <a:xfrm>
              <a:off x="1383" y="931"/>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2" name="Oval 60"/>
            <p:cNvSpPr>
              <a:spLocks noChangeArrowheads="1"/>
            </p:cNvSpPr>
            <p:nvPr/>
          </p:nvSpPr>
          <p:spPr bwMode="auto">
            <a:xfrm>
              <a:off x="1394" y="885"/>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3" name="Oval 61"/>
            <p:cNvSpPr>
              <a:spLocks noChangeArrowheads="1"/>
            </p:cNvSpPr>
            <p:nvPr/>
          </p:nvSpPr>
          <p:spPr bwMode="auto">
            <a:xfrm>
              <a:off x="1411" y="87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4" name="Oval 62"/>
            <p:cNvSpPr>
              <a:spLocks noChangeArrowheads="1"/>
            </p:cNvSpPr>
            <p:nvPr/>
          </p:nvSpPr>
          <p:spPr bwMode="auto">
            <a:xfrm>
              <a:off x="1423" y="85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5" name="Oval 63"/>
            <p:cNvSpPr>
              <a:spLocks noChangeArrowheads="1"/>
            </p:cNvSpPr>
            <p:nvPr/>
          </p:nvSpPr>
          <p:spPr bwMode="auto">
            <a:xfrm>
              <a:off x="1440" y="90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6" name="Oval 64"/>
            <p:cNvSpPr>
              <a:spLocks noChangeArrowheads="1"/>
            </p:cNvSpPr>
            <p:nvPr/>
          </p:nvSpPr>
          <p:spPr bwMode="auto">
            <a:xfrm>
              <a:off x="1451" y="89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7" name="Oval 65"/>
            <p:cNvSpPr>
              <a:spLocks noChangeArrowheads="1"/>
            </p:cNvSpPr>
            <p:nvPr/>
          </p:nvSpPr>
          <p:spPr bwMode="auto">
            <a:xfrm>
              <a:off x="1468" y="931"/>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8" name="Oval 66"/>
            <p:cNvSpPr>
              <a:spLocks noChangeArrowheads="1"/>
            </p:cNvSpPr>
            <p:nvPr/>
          </p:nvSpPr>
          <p:spPr bwMode="auto">
            <a:xfrm>
              <a:off x="1479" y="91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9" name="Oval 67"/>
            <p:cNvSpPr>
              <a:spLocks noChangeArrowheads="1"/>
            </p:cNvSpPr>
            <p:nvPr/>
          </p:nvSpPr>
          <p:spPr bwMode="auto">
            <a:xfrm>
              <a:off x="1496" y="91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0" name="Oval 68"/>
            <p:cNvSpPr>
              <a:spLocks noChangeArrowheads="1"/>
            </p:cNvSpPr>
            <p:nvPr/>
          </p:nvSpPr>
          <p:spPr bwMode="auto">
            <a:xfrm>
              <a:off x="1508" y="914"/>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1" name="Oval 69"/>
            <p:cNvSpPr>
              <a:spLocks noChangeArrowheads="1"/>
            </p:cNvSpPr>
            <p:nvPr/>
          </p:nvSpPr>
          <p:spPr bwMode="auto">
            <a:xfrm>
              <a:off x="1525" y="94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2" name="Oval 70"/>
            <p:cNvSpPr>
              <a:spLocks noChangeArrowheads="1"/>
            </p:cNvSpPr>
            <p:nvPr/>
          </p:nvSpPr>
          <p:spPr bwMode="auto">
            <a:xfrm>
              <a:off x="1536" y="93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3" name="Oval 71"/>
            <p:cNvSpPr>
              <a:spLocks noChangeArrowheads="1"/>
            </p:cNvSpPr>
            <p:nvPr/>
          </p:nvSpPr>
          <p:spPr bwMode="auto">
            <a:xfrm>
              <a:off x="1553" y="1044"/>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4" name="Oval 72"/>
            <p:cNvSpPr>
              <a:spLocks noChangeArrowheads="1"/>
            </p:cNvSpPr>
            <p:nvPr/>
          </p:nvSpPr>
          <p:spPr bwMode="auto">
            <a:xfrm>
              <a:off x="1565" y="914"/>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5" name="Oval 73"/>
            <p:cNvSpPr>
              <a:spLocks noChangeArrowheads="1"/>
            </p:cNvSpPr>
            <p:nvPr/>
          </p:nvSpPr>
          <p:spPr bwMode="auto">
            <a:xfrm>
              <a:off x="1582" y="993"/>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6" name="Oval 74"/>
            <p:cNvSpPr>
              <a:spLocks noChangeArrowheads="1"/>
            </p:cNvSpPr>
            <p:nvPr/>
          </p:nvSpPr>
          <p:spPr bwMode="auto">
            <a:xfrm>
              <a:off x="1599" y="105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7" name="Oval 75"/>
            <p:cNvSpPr>
              <a:spLocks noChangeArrowheads="1"/>
            </p:cNvSpPr>
            <p:nvPr/>
          </p:nvSpPr>
          <p:spPr bwMode="auto">
            <a:xfrm>
              <a:off x="1610" y="113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8" name="Oval 76"/>
            <p:cNvSpPr>
              <a:spLocks noChangeArrowheads="1"/>
            </p:cNvSpPr>
            <p:nvPr/>
          </p:nvSpPr>
          <p:spPr bwMode="auto">
            <a:xfrm>
              <a:off x="1627" y="122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9" name="Oval 77"/>
            <p:cNvSpPr>
              <a:spLocks noChangeArrowheads="1"/>
            </p:cNvSpPr>
            <p:nvPr/>
          </p:nvSpPr>
          <p:spPr bwMode="auto">
            <a:xfrm>
              <a:off x="1638" y="127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0" name="Oval 78"/>
            <p:cNvSpPr>
              <a:spLocks noChangeArrowheads="1"/>
            </p:cNvSpPr>
            <p:nvPr/>
          </p:nvSpPr>
          <p:spPr bwMode="auto">
            <a:xfrm>
              <a:off x="1655" y="127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1" name="Oval 79"/>
            <p:cNvSpPr>
              <a:spLocks noChangeArrowheads="1"/>
            </p:cNvSpPr>
            <p:nvPr/>
          </p:nvSpPr>
          <p:spPr bwMode="auto">
            <a:xfrm>
              <a:off x="1667" y="123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2" name="Oval 80"/>
            <p:cNvSpPr>
              <a:spLocks noChangeArrowheads="1"/>
            </p:cNvSpPr>
            <p:nvPr/>
          </p:nvSpPr>
          <p:spPr bwMode="auto">
            <a:xfrm>
              <a:off x="1684" y="118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3" name="Oval 81"/>
            <p:cNvSpPr>
              <a:spLocks noChangeArrowheads="1"/>
            </p:cNvSpPr>
            <p:nvPr/>
          </p:nvSpPr>
          <p:spPr bwMode="auto">
            <a:xfrm>
              <a:off x="1695" y="1096"/>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4" name="Oval 82"/>
            <p:cNvSpPr>
              <a:spLocks noChangeArrowheads="1"/>
            </p:cNvSpPr>
            <p:nvPr/>
          </p:nvSpPr>
          <p:spPr bwMode="auto">
            <a:xfrm>
              <a:off x="1712" y="1107"/>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5" name="Oval 83"/>
            <p:cNvSpPr>
              <a:spLocks noChangeArrowheads="1"/>
            </p:cNvSpPr>
            <p:nvPr/>
          </p:nvSpPr>
          <p:spPr bwMode="auto">
            <a:xfrm>
              <a:off x="1724" y="113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6" name="Oval 84"/>
            <p:cNvSpPr>
              <a:spLocks noChangeArrowheads="1"/>
            </p:cNvSpPr>
            <p:nvPr/>
          </p:nvSpPr>
          <p:spPr bwMode="auto">
            <a:xfrm>
              <a:off x="1741" y="1039"/>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7" name="Oval 85"/>
            <p:cNvSpPr>
              <a:spLocks noChangeArrowheads="1"/>
            </p:cNvSpPr>
            <p:nvPr/>
          </p:nvSpPr>
          <p:spPr bwMode="auto">
            <a:xfrm>
              <a:off x="1752" y="98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8" name="Oval 86"/>
            <p:cNvSpPr>
              <a:spLocks noChangeArrowheads="1"/>
            </p:cNvSpPr>
            <p:nvPr/>
          </p:nvSpPr>
          <p:spPr bwMode="auto">
            <a:xfrm>
              <a:off x="1769" y="101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9" name="Oval 87"/>
            <p:cNvSpPr>
              <a:spLocks noChangeArrowheads="1"/>
            </p:cNvSpPr>
            <p:nvPr/>
          </p:nvSpPr>
          <p:spPr bwMode="auto">
            <a:xfrm>
              <a:off x="1780" y="1005"/>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0" name="Oval 88"/>
            <p:cNvSpPr>
              <a:spLocks noChangeArrowheads="1"/>
            </p:cNvSpPr>
            <p:nvPr/>
          </p:nvSpPr>
          <p:spPr bwMode="auto">
            <a:xfrm>
              <a:off x="1797" y="1005"/>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1" name="Oval 89"/>
            <p:cNvSpPr>
              <a:spLocks noChangeArrowheads="1"/>
            </p:cNvSpPr>
            <p:nvPr/>
          </p:nvSpPr>
          <p:spPr bwMode="auto">
            <a:xfrm>
              <a:off x="1809" y="1005"/>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2" name="Oval 90"/>
            <p:cNvSpPr>
              <a:spLocks noChangeArrowheads="1"/>
            </p:cNvSpPr>
            <p:nvPr/>
          </p:nvSpPr>
          <p:spPr bwMode="auto">
            <a:xfrm>
              <a:off x="1826" y="1005"/>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3" name="Oval 91"/>
            <p:cNvSpPr>
              <a:spLocks noChangeArrowheads="1"/>
            </p:cNvSpPr>
            <p:nvPr/>
          </p:nvSpPr>
          <p:spPr bwMode="auto">
            <a:xfrm>
              <a:off x="1837" y="1039"/>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4" name="Oval 92"/>
            <p:cNvSpPr>
              <a:spLocks noChangeArrowheads="1"/>
            </p:cNvSpPr>
            <p:nvPr/>
          </p:nvSpPr>
          <p:spPr bwMode="auto">
            <a:xfrm>
              <a:off x="1854" y="109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5" name="Oval 93"/>
            <p:cNvSpPr>
              <a:spLocks noChangeArrowheads="1"/>
            </p:cNvSpPr>
            <p:nvPr/>
          </p:nvSpPr>
          <p:spPr bwMode="auto">
            <a:xfrm>
              <a:off x="1871" y="105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6" name="Oval 94"/>
            <p:cNvSpPr>
              <a:spLocks noChangeArrowheads="1"/>
            </p:cNvSpPr>
            <p:nvPr/>
          </p:nvSpPr>
          <p:spPr bwMode="auto">
            <a:xfrm>
              <a:off x="1882" y="1005"/>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7" name="Oval 95"/>
            <p:cNvSpPr>
              <a:spLocks noChangeArrowheads="1"/>
            </p:cNvSpPr>
            <p:nvPr/>
          </p:nvSpPr>
          <p:spPr bwMode="auto">
            <a:xfrm>
              <a:off x="1899" y="94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8" name="Oval 96"/>
            <p:cNvSpPr>
              <a:spLocks noChangeArrowheads="1"/>
            </p:cNvSpPr>
            <p:nvPr/>
          </p:nvSpPr>
          <p:spPr bwMode="auto">
            <a:xfrm>
              <a:off x="1911" y="101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9" name="Oval 97"/>
            <p:cNvSpPr>
              <a:spLocks noChangeArrowheads="1"/>
            </p:cNvSpPr>
            <p:nvPr/>
          </p:nvSpPr>
          <p:spPr bwMode="auto">
            <a:xfrm>
              <a:off x="1928" y="101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0" name="Oval 98"/>
            <p:cNvSpPr>
              <a:spLocks noChangeArrowheads="1"/>
            </p:cNvSpPr>
            <p:nvPr/>
          </p:nvSpPr>
          <p:spPr bwMode="auto">
            <a:xfrm>
              <a:off x="1939" y="101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1" name="Oval 99"/>
            <p:cNvSpPr>
              <a:spLocks noChangeArrowheads="1"/>
            </p:cNvSpPr>
            <p:nvPr/>
          </p:nvSpPr>
          <p:spPr bwMode="auto">
            <a:xfrm>
              <a:off x="1956" y="970"/>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2" name="Oval 100"/>
            <p:cNvSpPr>
              <a:spLocks noChangeArrowheads="1"/>
            </p:cNvSpPr>
            <p:nvPr/>
          </p:nvSpPr>
          <p:spPr bwMode="auto">
            <a:xfrm>
              <a:off x="1968" y="1005"/>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3" name="Oval 101"/>
            <p:cNvSpPr>
              <a:spLocks noChangeArrowheads="1"/>
            </p:cNvSpPr>
            <p:nvPr/>
          </p:nvSpPr>
          <p:spPr bwMode="auto">
            <a:xfrm>
              <a:off x="1985" y="1033"/>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 name="Oval 102"/>
            <p:cNvSpPr>
              <a:spLocks noChangeArrowheads="1"/>
            </p:cNvSpPr>
            <p:nvPr/>
          </p:nvSpPr>
          <p:spPr bwMode="auto">
            <a:xfrm>
              <a:off x="1996" y="1067"/>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 name="Oval 103"/>
            <p:cNvSpPr>
              <a:spLocks noChangeArrowheads="1"/>
            </p:cNvSpPr>
            <p:nvPr/>
          </p:nvSpPr>
          <p:spPr bwMode="auto">
            <a:xfrm>
              <a:off x="2013" y="112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6" name="Oval 104"/>
            <p:cNvSpPr>
              <a:spLocks noChangeArrowheads="1"/>
            </p:cNvSpPr>
            <p:nvPr/>
          </p:nvSpPr>
          <p:spPr bwMode="auto">
            <a:xfrm>
              <a:off x="2024" y="1244"/>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7" name="Oval 105"/>
            <p:cNvSpPr>
              <a:spLocks noChangeArrowheads="1"/>
            </p:cNvSpPr>
            <p:nvPr/>
          </p:nvSpPr>
          <p:spPr bwMode="auto">
            <a:xfrm>
              <a:off x="2041" y="135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8" name="Oval 106"/>
            <p:cNvSpPr>
              <a:spLocks noChangeArrowheads="1"/>
            </p:cNvSpPr>
            <p:nvPr/>
          </p:nvSpPr>
          <p:spPr bwMode="auto">
            <a:xfrm>
              <a:off x="2053" y="163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9" name="Oval 107"/>
            <p:cNvSpPr>
              <a:spLocks noChangeArrowheads="1"/>
            </p:cNvSpPr>
            <p:nvPr/>
          </p:nvSpPr>
          <p:spPr bwMode="auto">
            <a:xfrm>
              <a:off x="2070" y="1853"/>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0" name="Oval 108"/>
            <p:cNvSpPr>
              <a:spLocks noChangeArrowheads="1"/>
            </p:cNvSpPr>
            <p:nvPr/>
          </p:nvSpPr>
          <p:spPr bwMode="auto">
            <a:xfrm>
              <a:off x="2081" y="192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1" name="Oval 109"/>
            <p:cNvSpPr>
              <a:spLocks noChangeArrowheads="1"/>
            </p:cNvSpPr>
            <p:nvPr/>
          </p:nvSpPr>
          <p:spPr bwMode="auto">
            <a:xfrm>
              <a:off x="2098" y="1745"/>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2" name="Oval 110"/>
            <p:cNvSpPr>
              <a:spLocks noChangeArrowheads="1"/>
            </p:cNvSpPr>
            <p:nvPr/>
          </p:nvSpPr>
          <p:spPr bwMode="auto">
            <a:xfrm>
              <a:off x="2109" y="1437"/>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3" name="Oval 111"/>
            <p:cNvSpPr>
              <a:spLocks noChangeArrowheads="1"/>
            </p:cNvSpPr>
            <p:nvPr/>
          </p:nvSpPr>
          <p:spPr bwMode="auto">
            <a:xfrm>
              <a:off x="2126" y="1284"/>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4" name="Oval 112"/>
            <p:cNvSpPr>
              <a:spLocks noChangeArrowheads="1"/>
            </p:cNvSpPr>
            <p:nvPr/>
          </p:nvSpPr>
          <p:spPr bwMode="auto">
            <a:xfrm>
              <a:off x="2138" y="1158"/>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5" name="Oval 113"/>
            <p:cNvSpPr>
              <a:spLocks noChangeArrowheads="1"/>
            </p:cNvSpPr>
            <p:nvPr/>
          </p:nvSpPr>
          <p:spPr bwMode="auto">
            <a:xfrm>
              <a:off x="2155" y="118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6" name="Oval 114"/>
            <p:cNvSpPr>
              <a:spLocks noChangeArrowheads="1"/>
            </p:cNvSpPr>
            <p:nvPr/>
          </p:nvSpPr>
          <p:spPr bwMode="auto">
            <a:xfrm>
              <a:off x="2172" y="1118"/>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7" name="Oval 115"/>
            <p:cNvSpPr>
              <a:spLocks noChangeArrowheads="1"/>
            </p:cNvSpPr>
            <p:nvPr/>
          </p:nvSpPr>
          <p:spPr bwMode="auto">
            <a:xfrm>
              <a:off x="2183" y="1181"/>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8" name="Oval 116"/>
            <p:cNvSpPr>
              <a:spLocks noChangeArrowheads="1"/>
            </p:cNvSpPr>
            <p:nvPr/>
          </p:nvSpPr>
          <p:spPr bwMode="auto">
            <a:xfrm>
              <a:off x="2200" y="1215"/>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9" name="Oval 117"/>
            <p:cNvSpPr>
              <a:spLocks noChangeArrowheads="1"/>
            </p:cNvSpPr>
            <p:nvPr/>
          </p:nvSpPr>
          <p:spPr bwMode="auto">
            <a:xfrm>
              <a:off x="2212" y="131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0" name="Oval 118"/>
            <p:cNvSpPr>
              <a:spLocks noChangeArrowheads="1"/>
            </p:cNvSpPr>
            <p:nvPr/>
          </p:nvSpPr>
          <p:spPr bwMode="auto">
            <a:xfrm>
              <a:off x="2229" y="1352"/>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1" name="Oval 119"/>
            <p:cNvSpPr>
              <a:spLocks noChangeArrowheads="1"/>
            </p:cNvSpPr>
            <p:nvPr/>
          </p:nvSpPr>
          <p:spPr bwMode="auto">
            <a:xfrm>
              <a:off x="2240" y="1301"/>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2" name="Oval 120"/>
            <p:cNvSpPr>
              <a:spLocks noChangeArrowheads="1"/>
            </p:cNvSpPr>
            <p:nvPr/>
          </p:nvSpPr>
          <p:spPr bwMode="auto">
            <a:xfrm>
              <a:off x="2257" y="1249"/>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3" name="Oval 121"/>
            <p:cNvSpPr>
              <a:spLocks noChangeArrowheads="1"/>
            </p:cNvSpPr>
            <p:nvPr/>
          </p:nvSpPr>
          <p:spPr bwMode="auto">
            <a:xfrm>
              <a:off x="2268" y="1170"/>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4" name="Oval 122"/>
            <p:cNvSpPr>
              <a:spLocks noChangeArrowheads="1"/>
            </p:cNvSpPr>
            <p:nvPr/>
          </p:nvSpPr>
          <p:spPr bwMode="auto">
            <a:xfrm>
              <a:off x="2285" y="1153"/>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5" name="Oval 123"/>
            <p:cNvSpPr>
              <a:spLocks noChangeArrowheads="1"/>
            </p:cNvSpPr>
            <p:nvPr/>
          </p:nvSpPr>
          <p:spPr bwMode="auto">
            <a:xfrm>
              <a:off x="2297" y="1107"/>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6" name="Oval 124"/>
            <p:cNvSpPr>
              <a:spLocks noChangeArrowheads="1"/>
            </p:cNvSpPr>
            <p:nvPr/>
          </p:nvSpPr>
          <p:spPr bwMode="auto">
            <a:xfrm>
              <a:off x="2314" y="1141"/>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7" name="Oval 125"/>
            <p:cNvSpPr>
              <a:spLocks noChangeArrowheads="1"/>
            </p:cNvSpPr>
            <p:nvPr/>
          </p:nvSpPr>
          <p:spPr bwMode="auto">
            <a:xfrm>
              <a:off x="2325" y="1118"/>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8" name="Oval 126"/>
            <p:cNvSpPr>
              <a:spLocks noChangeArrowheads="1"/>
            </p:cNvSpPr>
            <p:nvPr/>
          </p:nvSpPr>
          <p:spPr bwMode="auto">
            <a:xfrm>
              <a:off x="2342" y="1141"/>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9" name="Oval 127"/>
            <p:cNvSpPr>
              <a:spLocks noChangeArrowheads="1"/>
            </p:cNvSpPr>
            <p:nvPr/>
          </p:nvSpPr>
          <p:spPr bwMode="auto">
            <a:xfrm>
              <a:off x="2353" y="1221"/>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0" name="Oval 128"/>
            <p:cNvSpPr>
              <a:spLocks noChangeArrowheads="1"/>
            </p:cNvSpPr>
            <p:nvPr/>
          </p:nvSpPr>
          <p:spPr bwMode="auto">
            <a:xfrm>
              <a:off x="2371" y="123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1" name="Oval 129"/>
            <p:cNvSpPr>
              <a:spLocks noChangeArrowheads="1"/>
            </p:cNvSpPr>
            <p:nvPr/>
          </p:nvSpPr>
          <p:spPr bwMode="auto">
            <a:xfrm>
              <a:off x="2382" y="131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2" name="Oval 130"/>
            <p:cNvSpPr>
              <a:spLocks noChangeArrowheads="1"/>
            </p:cNvSpPr>
            <p:nvPr/>
          </p:nvSpPr>
          <p:spPr bwMode="auto">
            <a:xfrm>
              <a:off x="2399" y="1432"/>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3" name="Oval 131"/>
            <p:cNvSpPr>
              <a:spLocks noChangeArrowheads="1"/>
            </p:cNvSpPr>
            <p:nvPr/>
          </p:nvSpPr>
          <p:spPr bwMode="auto">
            <a:xfrm>
              <a:off x="2410" y="168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4" name="Oval 132"/>
            <p:cNvSpPr>
              <a:spLocks noChangeArrowheads="1"/>
            </p:cNvSpPr>
            <p:nvPr/>
          </p:nvSpPr>
          <p:spPr bwMode="auto">
            <a:xfrm>
              <a:off x="2427" y="1955"/>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5" name="Oval 133"/>
            <p:cNvSpPr>
              <a:spLocks noChangeArrowheads="1"/>
            </p:cNvSpPr>
            <p:nvPr/>
          </p:nvSpPr>
          <p:spPr bwMode="auto">
            <a:xfrm>
              <a:off x="2439" y="196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6" name="Oval 134"/>
            <p:cNvSpPr>
              <a:spLocks noChangeArrowheads="1"/>
            </p:cNvSpPr>
            <p:nvPr/>
          </p:nvSpPr>
          <p:spPr bwMode="auto">
            <a:xfrm>
              <a:off x="2456" y="1682"/>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7" name="Oval 135"/>
            <p:cNvSpPr>
              <a:spLocks noChangeArrowheads="1"/>
            </p:cNvSpPr>
            <p:nvPr/>
          </p:nvSpPr>
          <p:spPr bwMode="auto">
            <a:xfrm>
              <a:off x="2473" y="1443"/>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8" name="Oval 136"/>
            <p:cNvSpPr>
              <a:spLocks noChangeArrowheads="1"/>
            </p:cNvSpPr>
            <p:nvPr/>
          </p:nvSpPr>
          <p:spPr bwMode="auto">
            <a:xfrm>
              <a:off x="2484" y="1261"/>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9" name="Oval 137"/>
            <p:cNvSpPr>
              <a:spLocks noChangeArrowheads="1"/>
            </p:cNvSpPr>
            <p:nvPr/>
          </p:nvSpPr>
          <p:spPr bwMode="auto">
            <a:xfrm>
              <a:off x="2501" y="1170"/>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0" name="Oval 138"/>
            <p:cNvSpPr>
              <a:spLocks noChangeArrowheads="1"/>
            </p:cNvSpPr>
            <p:nvPr/>
          </p:nvSpPr>
          <p:spPr bwMode="auto">
            <a:xfrm>
              <a:off x="2512" y="1090"/>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1" name="Oval 139"/>
            <p:cNvSpPr>
              <a:spLocks noChangeArrowheads="1"/>
            </p:cNvSpPr>
            <p:nvPr/>
          </p:nvSpPr>
          <p:spPr bwMode="auto">
            <a:xfrm>
              <a:off x="2529" y="1084"/>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2" name="Oval 140"/>
            <p:cNvSpPr>
              <a:spLocks noChangeArrowheads="1"/>
            </p:cNvSpPr>
            <p:nvPr/>
          </p:nvSpPr>
          <p:spPr bwMode="auto">
            <a:xfrm>
              <a:off x="2541" y="993"/>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3" name="Oval 141"/>
            <p:cNvSpPr>
              <a:spLocks noChangeArrowheads="1"/>
            </p:cNvSpPr>
            <p:nvPr/>
          </p:nvSpPr>
          <p:spPr bwMode="auto">
            <a:xfrm>
              <a:off x="2558" y="993"/>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4" name="Oval 142"/>
            <p:cNvSpPr>
              <a:spLocks noChangeArrowheads="1"/>
            </p:cNvSpPr>
            <p:nvPr/>
          </p:nvSpPr>
          <p:spPr bwMode="auto">
            <a:xfrm>
              <a:off x="2569" y="988"/>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5" name="Oval 143"/>
            <p:cNvSpPr>
              <a:spLocks noChangeArrowheads="1"/>
            </p:cNvSpPr>
            <p:nvPr/>
          </p:nvSpPr>
          <p:spPr bwMode="auto">
            <a:xfrm>
              <a:off x="2586" y="970"/>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6" name="Oval 144"/>
            <p:cNvSpPr>
              <a:spLocks noChangeArrowheads="1"/>
            </p:cNvSpPr>
            <p:nvPr/>
          </p:nvSpPr>
          <p:spPr bwMode="auto">
            <a:xfrm>
              <a:off x="2598" y="94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7" name="Oval 145"/>
            <p:cNvSpPr>
              <a:spLocks noChangeArrowheads="1"/>
            </p:cNvSpPr>
            <p:nvPr/>
          </p:nvSpPr>
          <p:spPr bwMode="auto">
            <a:xfrm>
              <a:off x="2615" y="90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8" name="Oval 146"/>
            <p:cNvSpPr>
              <a:spLocks noChangeArrowheads="1"/>
            </p:cNvSpPr>
            <p:nvPr/>
          </p:nvSpPr>
          <p:spPr bwMode="auto">
            <a:xfrm>
              <a:off x="2626" y="931"/>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9" name="Oval 147"/>
            <p:cNvSpPr>
              <a:spLocks noChangeArrowheads="1"/>
            </p:cNvSpPr>
            <p:nvPr/>
          </p:nvSpPr>
          <p:spPr bwMode="auto">
            <a:xfrm>
              <a:off x="2643" y="94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0" name="Oval 148"/>
            <p:cNvSpPr>
              <a:spLocks noChangeArrowheads="1"/>
            </p:cNvSpPr>
            <p:nvPr/>
          </p:nvSpPr>
          <p:spPr bwMode="auto">
            <a:xfrm>
              <a:off x="2654" y="982"/>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1" name="Oval 149"/>
            <p:cNvSpPr>
              <a:spLocks noChangeArrowheads="1"/>
            </p:cNvSpPr>
            <p:nvPr/>
          </p:nvSpPr>
          <p:spPr bwMode="auto">
            <a:xfrm>
              <a:off x="2671" y="993"/>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2" name="Oval 150"/>
            <p:cNvSpPr>
              <a:spLocks noChangeArrowheads="1"/>
            </p:cNvSpPr>
            <p:nvPr/>
          </p:nvSpPr>
          <p:spPr bwMode="auto">
            <a:xfrm>
              <a:off x="2683" y="1027"/>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3" name="Oval 151"/>
            <p:cNvSpPr>
              <a:spLocks noChangeArrowheads="1"/>
            </p:cNvSpPr>
            <p:nvPr/>
          </p:nvSpPr>
          <p:spPr bwMode="auto">
            <a:xfrm>
              <a:off x="2700" y="97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4" name="Oval 152"/>
            <p:cNvSpPr>
              <a:spLocks noChangeArrowheads="1"/>
            </p:cNvSpPr>
            <p:nvPr/>
          </p:nvSpPr>
          <p:spPr bwMode="auto">
            <a:xfrm>
              <a:off x="2711" y="1027"/>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5" name="Oval 153"/>
            <p:cNvSpPr>
              <a:spLocks noChangeArrowheads="1"/>
            </p:cNvSpPr>
            <p:nvPr/>
          </p:nvSpPr>
          <p:spPr bwMode="auto">
            <a:xfrm>
              <a:off x="2728" y="104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6" name="Oval 154"/>
            <p:cNvSpPr>
              <a:spLocks noChangeArrowheads="1"/>
            </p:cNvSpPr>
            <p:nvPr/>
          </p:nvSpPr>
          <p:spPr bwMode="auto">
            <a:xfrm>
              <a:off x="2745" y="1158"/>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7" name="Oval 155"/>
            <p:cNvSpPr>
              <a:spLocks noChangeArrowheads="1"/>
            </p:cNvSpPr>
            <p:nvPr/>
          </p:nvSpPr>
          <p:spPr bwMode="auto">
            <a:xfrm>
              <a:off x="2756" y="124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8" name="Oval 156"/>
            <p:cNvSpPr>
              <a:spLocks noChangeArrowheads="1"/>
            </p:cNvSpPr>
            <p:nvPr/>
          </p:nvSpPr>
          <p:spPr bwMode="auto">
            <a:xfrm>
              <a:off x="2773" y="1443"/>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9" name="Oval 157"/>
            <p:cNvSpPr>
              <a:spLocks noChangeArrowheads="1"/>
            </p:cNvSpPr>
            <p:nvPr/>
          </p:nvSpPr>
          <p:spPr bwMode="auto">
            <a:xfrm>
              <a:off x="2785" y="1688"/>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0" name="Oval 158"/>
            <p:cNvSpPr>
              <a:spLocks noChangeArrowheads="1"/>
            </p:cNvSpPr>
            <p:nvPr/>
          </p:nvSpPr>
          <p:spPr bwMode="auto">
            <a:xfrm>
              <a:off x="2802" y="1727"/>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1" name="Oval 159"/>
            <p:cNvSpPr>
              <a:spLocks noChangeArrowheads="1"/>
            </p:cNvSpPr>
            <p:nvPr/>
          </p:nvSpPr>
          <p:spPr bwMode="auto">
            <a:xfrm>
              <a:off x="2813" y="1466"/>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2" name="Oval 160"/>
            <p:cNvSpPr>
              <a:spLocks noChangeArrowheads="1"/>
            </p:cNvSpPr>
            <p:nvPr/>
          </p:nvSpPr>
          <p:spPr bwMode="auto">
            <a:xfrm>
              <a:off x="2830" y="124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3" name="Oval 161"/>
            <p:cNvSpPr>
              <a:spLocks noChangeArrowheads="1"/>
            </p:cNvSpPr>
            <p:nvPr/>
          </p:nvSpPr>
          <p:spPr bwMode="auto">
            <a:xfrm>
              <a:off x="2842" y="119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4" name="Oval 162"/>
            <p:cNvSpPr>
              <a:spLocks noChangeArrowheads="1"/>
            </p:cNvSpPr>
            <p:nvPr/>
          </p:nvSpPr>
          <p:spPr bwMode="auto">
            <a:xfrm>
              <a:off x="2859" y="122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5" name="Oval 163"/>
            <p:cNvSpPr>
              <a:spLocks noChangeArrowheads="1"/>
            </p:cNvSpPr>
            <p:nvPr/>
          </p:nvSpPr>
          <p:spPr bwMode="auto">
            <a:xfrm>
              <a:off x="2870" y="105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6" name="Oval 164"/>
            <p:cNvSpPr>
              <a:spLocks noChangeArrowheads="1"/>
            </p:cNvSpPr>
            <p:nvPr/>
          </p:nvSpPr>
          <p:spPr bwMode="auto">
            <a:xfrm>
              <a:off x="2887" y="105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7" name="Oval 165"/>
            <p:cNvSpPr>
              <a:spLocks noChangeArrowheads="1"/>
            </p:cNvSpPr>
            <p:nvPr/>
          </p:nvSpPr>
          <p:spPr bwMode="auto">
            <a:xfrm>
              <a:off x="2898" y="965"/>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8" name="Oval 166"/>
            <p:cNvSpPr>
              <a:spLocks noChangeArrowheads="1"/>
            </p:cNvSpPr>
            <p:nvPr/>
          </p:nvSpPr>
          <p:spPr bwMode="auto">
            <a:xfrm>
              <a:off x="2915" y="101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9" name="Oval 167"/>
            <p:cNvSpPr>
              <a:spLocks noChangeArrowheads="1"/>
            </p:cNvSpPr>
            <p:nvPr/>
          </p:nvSpPr>
          <p:spPr bwMode="auto">
            <a:xfrm>
              <a:off x="2927" y="1022"/>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0" name="Oval 168"/>
            <p:cNvSpPr>
              <a:spLocks noChangeArrowheads="1"/>
            </p:cNvSpPr>
            <p:nvPr/>
          </p:nvSpPr>
          <p:spPr bwMode="auto">
            <a:xfrm>
              <a:off x="2944" y="101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1" name="Oval 169"/>
            <p:cNvSpPr>
              <a:spLocks noChangeArrowheads="1"/>
            </p:cNvSpPr>
            <p:nvPr/>
          </p:nvSpPr>
          <p:spPr bwMode="auto">
            <a:xfrm>
              <a:off x="2955" y="1033"/>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2" name="Oval 170"/>
            <p:cNvSpPr>
              <a:spLocks noChangeArrowheads="1"/>
            </p:cNvSpPr>
            <p:nvPr/>
          </p:nvSpPr>
          <p:spPr bwMode="auto">
            <a:xfrm>
              <a:off x="2972" y="101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3" name="Oval 171"/>
            <p:cNvSpPr>
              <a:spLocks noChangeArrowheads="1"/>
            </p:cNvSpPr>
            <p:nvPr/>
          </p:nvSpPr>
          <p:spPr bwMode="auto">
            <a:xfrm>
              <a:off x="2983" y="999"/>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4" name="Oval 172"/>
            <p:cNvSpPr>
              <a:spLocks noChangeArrowheads="1"/>
            </p:cNvSpPr>
            <p:nvPr/>
          </p:nvSpPr>
          <p:spPr bwMode="auto">
            <a:xfrm>
              <a:off x="3000" y="1101"/>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5" name="Oval 173"/>
            <p:cNvSpPr>
              <a:spLocks noChangeArrowheads="1"/>
            </p:cNvSpPr>
            <p:nvPr/>
          </p:nvSpPr>
          <p:spPr bwMode="auto">
            <a:xfrm>
              <a:off x="3012" y="112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6" name="Oval 174"/>
            <p:cNvSpPr>
              <a:spLocks noChangeArrowheads="1"/>
            </p:cNvSpPr>
            <p:nvPr/>
          </p:nvSpPr>
          <p:spPr bwMode="auto">
            <a:xfrm>
              <a:off x="3029" y="116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7" name="Oval 175"/>
            <p:cNvSpPr>
              <a:spLocks noChangeArrowheads="1"/>
            </p:cNvSpPr>
            <p:nvPr/>
          </p:nvSpPr>
          <p:spPr bwMode="auto">
            <a:xfrm>
              <a:off x="3046" y="130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8" name="Oval 176"/>
            <p:cNvSpPr>
              <a:spLocks noChangeArrowheads="1"/>
            </p:cNvSpPr>
            <p:nvPr/>
          </p:nvSpPr>
          <p:spPr bwMode="auto">
            <a:xfrm>
              <a:off x="3057" y="1534"/>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9" name="Oval 177"/>
            <p:cNvSpPr>
              <a:spLocks noChangeArrowheads="1"/>
            </p:cNvSpPr>
            <p:nvPr/>
          </p:nvSpPr>
          <p:spPr bwMode="auto">
            <a:xfrm>
              <a:off x="3074" y="157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0" name="Oval 178"/>
            <p:cNvSpPr>
              <a:spLocks noChangeArrowheads="1"/>
            </p:cNvSpPr>
            <p:nvPr/>
          </p:nvSpPr>
          <p:spPr bwMode="auto">
            <a:xfrm>
              <a:off x="3086" y="1386"/>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1" name="Oval 179"/>
            <p:cNvSpPr>
              <a:spLocks noChangeArrowheads="1"/>
            </p:cNvSpPr>
            <p:nvPr/>
          </p:nvSpPr>
          <p:spPr bwMode="auto">
            <a:xfrm>
              <a:off x="3103" y="1215"/>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2" name="Oval 180"/>
            <p:cNvSpPr>
              <a:spLocks noChangeArrowheads="1"/>
            </p:cNvSpPr>
            <p:nvPr/>
          </p:nvSpPr>
          <p:spPr bwMode="auto">
            <a:xfrm>
              <a:off x="3114" y="1113"/>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3" name="Oval 181"/>
            <p:cNvSpPr>
              <a:spLocks noChangeArrowheads="1"/>
            </p:cNvSpPr>
            <p:nvPr/>
          </p:nvSpPr>
          <p:spPr bwMode="auto">
            <a:xfrm>
              <a:off x="3131" y="1073"/>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4" name="Oval 182"/>
            <p:cNvSpPr>
              <a:spLocks noChangeArrowheads="1"/>
            </p:cNvSpPr>
            <p:nvPr/>
          </p:nvSpPr>
          <p:spPr bwMode="auto">
            <a:xfrm>
              <a:off x="3142" y="1062"/>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5" name="Oval 183"/>
            <p:cNvSpPr>
              <a:spLocks noChangeArrowheads="1"/>
            </p:cNvSpPr>
            <p:nvPr/>
          </p:nvSpPr>
          <p:spPr bwMode="auto">
            <a:xfrm>
              <a:off x="3159" y="1090"/>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6" name="Oval 184"/>
            <p:cNvSpPr>
              <a:spLocks noChangeArrowheads="1"/>
            </p:cNvSpPr>
            <p:nvPr/>
          </p:nvSpPr>
          <p:spPr bwMode="auto">
            <a:xfrm>
              <a:off x="3171" y="114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7" name="Oval 185"/>
            <p:cNvSpPr>
              <a:spLocks noChangeArrowheads="1"/>
            </p:cNvSpPr>
            <p:nvPr/>
          </p:nvSpPr>
          <p:spPr bwMode="auto">
            <a:xfrm>
              <a:off x="3188" y="1141"/>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8" name="Oval 186"/>
            <p:cNvSpPr>
              <a:spLocks noChangeArrowheads="1"/>
            </p:cNvSpPr>
            <p:nvPr/>
          </p:nvSpPr>
          <p:spPr bwMode="auto">
            <a:xfrm>
              <a:off x="3199" y="1198"/>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9" name="Oval 187"/>
            <p:cNvSpPr>
              <a:spLocks noChangeArrowheads="1"/>
            </p:cNvSpPr>
            <p:nvPr/>
          </p:nvSpPr>
          <p:spPr bwMode="auto">
            <a:xfrm>
              <a:off x="3216" y="1249"/>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0" name="Oval 188"/>
            <p:cNvSpPr>
              <a:spLocks noChangeArrowheads="1"/>
            </p:cNvSpPr>
            <p:nvPr/>
          </p:nvSpPr>
          <p:spPr bwMode="auto">
            <a:xfrm>
              <a:off x="3228" y="1249"/>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1" name="Oval 189"/>
            <p:cNvSpPr>
              <a:spLocks noChangeArrowheads="1"/>
            </p:cNvSpPr>
            <p:nvPr/>
          </p:nvSpPr>
          <p:spPr bwMode="auto">
            <a:xfrm>
              <a:off x="3245" y="1227"/>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2" name="Oval 190"/>
            <p:cNvSpPr>
              <a:spLocks noChangeArrowheads="1"/>
            </p:cNvSpPr>
            <p:nvPr/>
          </p:nvSpPr>
          <p:spPr bwMode="auto">
            <a:xfrm>
              <a:off x="3256" y="105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3" name="Oval 191"/>
            <p:cNvSpPr>
              <a:spLocks noChangeArrowheads="1"/>
            </p:cNvSpPr>
            <p:nvPr/>
          </p:nvSpPr>
          <p:spPr bwMode="auto">
            <a:xfrm>
              <a:off x="3273" y="1096"/>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4" name="Oval 192"/>
            <p:cNvSpPr>
              <a:spLocks noChangeArrowheads="1"/>
            </p:cNvSpPr>
            <p:nvPr/>
          </p:nvSpPr>
          <p:spPr bwMode="auto">
            <a:xfrm>
              <a:off x="3284" y="101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5" name="Oval 193"/>
            <p:cNvSpPr>
              <a:spLocks noChangeArrowheads="1"/>
            </p:cNvSpPr>
            <p:nvPr/>
          </p:nvSpPr>
          <p:spPr bwMode="auto">
            <a:xfrm>
              <a:off x="3301" y="1022"/>
              <a:ext cx="46"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6" name="Oval 194"/>
            <p:cNvSpPr>
              <a:spLocks noChangeArrowheads="1"/>
            </p:cNvSpPr>
            <p:nvPr/>
          </p:nvSpPr>
          <p:spPr bwMode="auto">
            <a:xfrm>
              <a:off x="3313" y="1050"/>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7" name="Oval 195"/>
            <p:cNvSpPr>
              <a:spLocks noChangeArrowheads="1"/>
            </p:cNvSpPr>
            <p:nvPr/>
          </p:nvSpPr>
          <p:spPr bwMode="auto">
            <a:xfrm>
              <a:off x="3330" y="104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8" name="Oval 196"/>
            <p:cNvSpPr>
              <a:spLocks noChangeArrowheads="1"/>
            </p:cNvSpPr>
            <p:nvPr/>
          </p:nvSpPr>
          <p:spPr bwMode="auto">
            <a:xfrm>
              <a:off x="3347" y="1044"/>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9" name="Oval 197"/>
            <p:cNvSpPr>
              <a:spLocks noChangeArrowheads="1"/>
            </p:cNvSpPr>
            <p:nvPr/>
          </p:nvSpPr>
          <p:spPr bwMode="auto">
            <a:xfrm>
              <a:off x="3358" y="1130"/>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0" name="Oval 198"/>
            <p:cNvSpPr>
              <a:spLocks noChangeArrowheads="1"/>
            </p:cNvSpPr>
            <p:nvPr/>
          </p:nvSpPr>
          <p:spPr bwMode="auto">
            <a:xfrm>
              <a:off x="3375" y="1232"/>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1" name="Oval 199"/>
            <p:cNvSpPr>
              <a:spLocks noChangeArrowheads="1"/>
            </p:cNvSpPr>
            <p:nvPr/>
          </p:nvSpPr>
          <p:spPr bwMode="auto">
            <a:xfrm>
              <a:off x="3386" y="1346"/>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2" name="Oval 200"/>
            <p:cNvSpPr>
              <a:spLocks noChangeArrowheads="1"/>
            </p:cNvSpPr>
            <p:nvPr/>
          </p:nvSpPr>
          <p:spPr bwMode="auto">
            <a:xfrm>
              <a:off x="3403" y="1528"/>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3" name="Oval 201"/>
            <p:cNvSpPr>
              <a:spLocks noChangeArrowheads="1"/>
            </p:cNvSpPr>
            <p:nvPr/>
          </p:nvSpPr>
          <p:spPr bwMode="auto">
            <a:xfrm>
              <a:off x="3415" y="1813"/>
              <a:ext cx="45" cy="4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4" name="Oval 202"/>
            <p:cNvSpPr>
              <a:spLocks noChangeArrowheads="1"/>
            </p:cNvSpPr>
            <p:nvPr/>
          </p:nvSpPr>
          <p:spPr bwMode="auto">
            <a:xfrm>
              <a:off x="3432" y="1989"/>
              <a:ext cx="45"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5" name="Oval 203"/>
            <p:cNvSpPr>
              <a:spLocks noChangeArrowheads="1"/>
            </p:cNvSpPr>
            <p:nvPr/>
          </p:nvSpPr>
          <p:spPr bwMode="auto">
            <a:xfrm>
              <a:off x="3443" y="1841"/>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6" name="Oval 204"/>
            <p:cNvSpPr>
              <a:spLocks noChangeArrowheads="1"/>
            </p:cNvSpPr>
            <p:nvPr/>
          </p:nvSpPr>
          <p:spPr bwMode="auto">
            <a:xfrm>
              <a:off x="3460" y="1568"/>
              <a:ext cx="46" cy="46"/>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78" name="Oval 206"/>
          <p:cNvSpPr>
            <a:spLocks noChangeArrowheads="1"/>
          </p:cNvSpPr>
          <p:nvPr/>
        </p:nvSpPr>
        <p:spPr bwMode="auto">
          <a:xfrm>
            <a:off x="5592762" y="297021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9" name="Oval 207"/>
          <p:cNvSpPr>
            <a:spLocks noChangeArrowheads="1"/>
          </p:cNvSpPr>
          <p:nvPr/>
        </p:nvSpPr>
        <p:spPr bwMode="auto">
          <a:xfrm>
            <a:off x="5619750" y="27717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0" name="Oval 208"/>
          <p:cNvSpPr>
            <a:spLocks noChangeArrowheads="1"/>
          </p:cNvSpPr>
          <p:nvPr/>
        </p:nvSpPr>
        <p:spPr bwMode="auto">
          <a:xfrm>
            <a:off x="5637212" y="2590799"/>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1" name="Oval 209"/>
          <p:cNvSpPr>
            <a:spLocks noChangeArrowheads="1"/>
          </p:cNvSpPr>
          <p:nvPr/>
        </p:nvSpPr>
        <p:spPr bwMode="auto">
          <a:xfrm>
            <a:off x="5664200" y="25288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2" name="Oval 210"/>
          <p:cNvSpPr>
            <a:spLocks noChangeArrowheads="1"/>
          </p:cNvSpPr>
          <p:nvPr/>
        </p:nvSpPr>
        <p:spPr bwMode="auto">
          <a:xfrm>
            <a:off x="5681662" y="2473324"/>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3" name="Oval 211"/>
          <p:cNvSpPr>
            <a:spLocks noChangeArrowheads="1"/>
          </p:cNvSpPr>
          <p:nvPr/>
        </p:nvSpPr>
        <p:spPr bwMode="auto">
          <a:xfrm>
            <a:off x="5708650" y="2536824"/>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4" name="Oval 212"/>
          <p:cNvSpPr>
            <a:spLocks noChangeArrowheads="1"/>
          </p:cNvSpPr>
          <p:nvPr/>
        </p:nvSpPr>
        <p:spPr bwMode="auto">
          <a:xfrm>
            <a:off x="5727700" y="247332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5" name="Oval 213"/>
          <p:cNvSpPr>
            <a:spLocks noChangeArrowheads="1"/>
          </p:cNvSpPr>
          <p:nvPr/>
        </p:nvSpPr>
        <p:spPr bwMode="auto">
          <a:xfrm>
            <a:off x="5754687" y="24653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6" name="Oval 214"/>
          <p:cNvSpPr>
            <a:spLocks noChangeArrowheads="1"/>
          </p:cNvSpPr>
          <p:nvPr/>
        </p:nvSpPr>
        <p:spPr bwMode="auto">
          <a:xfrm>
            <a:off x="5772150" y="238283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7" name="Oval 215"/>
          <p:cNvSpPr>
            <a:spLocks noChangeArrowheads="1"/>
          </p:cNvSpPr>
          <p:nvPr/>
        </p:nvSpPr>
        <p:spPr bwMode="auto">
          <a:xfrm>
            <a:off x="5799137" y="2355849"/>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8" name="Oval 216"/>
          <p:cNvSpPr>
            <a:spLocks noChangeArrowheads="1"/>
          </p:cNvSpPr>
          <p:nvPr/>
        </p:nvSpPr>
        <p:spPr bwMode="auto">
          <a:xfrm>
            <a:off x="5816600" y="258286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9" name="Oval 217"/>
          <p:cNvSpPr>
            <a:spLocks noChangeArrowheads="1"/>
          </p:cNvSpPr>
          <p:nvPr/>
        </p:nvSpPr>
        <p:spPr bwMode="auto">
          <a:xfrm>
            <a:off x="5843587" y="2428874"/>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0" name="Oval 218"/>
          <p:cNvSpPr>
            <a:spLocks noChangeArrowheads="1"/>
          </p:cNvSpPr>
          <p:nvPr/>
        </p:nvSpPr>
        <p:spPr bwMode="auto">
          <a:xfrm>
            <a:off x="5870575" y="2438399"/>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1" name="Oval 219"/>
          <p:cNvSpPr>
            <a:spLocks noChangeArrowheads="1"/>
          </p:cNvSpPr>
          <p:nvPr/>
        </p:nvSpPr>
        <p:spPr bwMode="auto">
          <a:xfrm>
            <a:off x="5889625" y="2482849"/>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2" name="Oval 220"/>
          <p:cNvSpPr>
            <a:spLocks noChangeArrowheads="1"/>
          </p:cNvSpPr>
          <p:nvPr/>
        </p:nvSpPr>
        <p:spPr bwMode="auto">
          <a:xfrm>
            <a:off x="5916612" y="24653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3" name="Oval 221"/>
          <p:cNvSpPr>
            <a:spLocks noChangeArrowheads="1"/>
          </p:cNvSpPr>
          <p:nvPr/>
        </p:nvSpPr>
        <p:spPr bwMode="auto">
          <a:xfrm>
            <a:off x="5934075" y="265429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4" name="Oval 222"/>
          <p:cNvSpPr>
            <a:spLocks noChangeArrowheads="1"/>
          </p:cNvSpPr>
          <p:nvPr/>
        </p:nvSpPr>
        <p:spPr bwMode="auto">
          <a:xfrm>
            <a:off x="5961062" y="259079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5" name="Oval 223"/>
          <p:cNvSpPr>
            <a:spLocks noChangeArrowheads="1"/>
          </p:cNvSpPr>
          <p:nvPr/>
        </p:nvSpPr>
        <p:spPr bwMode="auto">
          <a:xfrm>
            <a:off x="5980112" y="279082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6" name="Oval 224"/>
          <p:cNvSpPr>
            <a:spLocks noChangeArrowheads="1"/>
          </p:cNvSpPr>
          <p:nvPr/>
        </p:nvSpPr>
        <p:spPr bwMode="auto">
          <a:xfrm>
            <a:off x="6007100" y="292576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7" name="Oval 225"/>
          <p:cNvSpPr>
            <a:spLocks noChangeArrowheads="1"/>
          </p:cNvSpPr>
          <p:nvPr/>
        </p:nvSpPr>
        <p:spPr bwMode="auto">
          <a:xfrm>
            <a:off x="6024562" y="29987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8" name="Oval 226"/>
          <p:cNvSpPr>
            <a:spLocks noChangeArrowheads="1"/>
          </p:cNvSpPr>
          <p:nvPr/>
        </p:nvSpPr>
        <p:spPr bwMode="auto">
          <a:xfrm>
            <a:off x="6051550" y="336867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9" name="Oval 227"/>
          <p:cNvSpPr>
            <a:spLocks noChangeArrowheads="1"/>
          </p:cNvSpPr>
          <p:nvPr/>
        </p:nvSpPr>
        <p:spPr bwMode="auto">
          <a:xfrm>
            <a:off x="6069012" y="365759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0" name="Oval 228"/>
          <p:cNvSpPr>
            <a:spLocks noChangeArrowheads="1"/>
          </p:cNvSpPr>
          <p:nvPr/>
        </p:nvSpPr>
        <p:spPr bwMode="auto">
          <a:xfrm>
            <a:off x="6096000" y="403701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1" name="Oval 229"/>
          <p:cNvSpPr>
            <a:spLocks noChangeArrowheads="1"/>
          </p:cNvSpPr>
          <p:nvPr/>
        </p:nvSpPr>
        <p:spPr bwMode="auto">
          <a:xfrm>
            <a:off x="6115050" y="41005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2" name="Oval 230"/>
          <p:cNvSpPr>
            <a:spLocks noChangeArrowheads="1"/>
          </p:cNvSpPr>
          <p:nvPr/>
        </p:nvSpPr>
        <p:spPr bwMode="auto">
          <a:xfrm>
            <a:off x="6142037" y="37576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3" name="Oval 231"/>
          <p:cNvSpPr>
            <a:spLocks noChangeArrowheads="1"/>
          </p:cNvSpPr>
          <p:nvPr/>
        </p:nvSpPr>
        <p:spPr bwMode="auto">
          <a:xfrm>
            <a:off x="6159500" y="329564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4" name="Oval 232"/>
          <p:cNvSpPr>
            <a:spLocks noChangeArrowheads="1"/>
          </p:cNvSpPr>
          <p:nvPr/>
        </p:nvSpPr>
        <p:spPr bwMode="auto">
          <a:xfrm>
            <a:off x="6186487" y="3016249"/>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5" name="Oval 233"/>
          <p:cNvSpPr>
            <a:spLocks noChangeArrowheads="1"/>
          </p:cNvSpPr>
          <p:nvPr/>
        </p:nvSpPr>
        <p:spPr bwMode="auto">
          <a:xfrm>
            <a:off x="6203950" y="2763836"/>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6" name="Oval 234"/>
          <p:cNvSpPr>
            <a:spLocks noChangeArrowheads="1"/>
          </p:cNvSpPr>
          <p:nvPr/>
        </p:nvSpPr>
        <p:spPr bwMode="auto">
          <a:xfrm>
            <a:off x="6232525" y="262731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7" name="Oval 235"/>
          <p:cNvSpPr>
            <a:spLocks noChangeArrowheads="1"/>
          </p:cNvSpPr>
          <p:nvPr/>
        </p:nvSpPr>
        <p:spPr bwMode="auto">
          <a:xfrm>
            <a:off x="6249987" y="251936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8" name="Oval 236"/>
          <p:cNvSpPr>
            <a:spLocks noChangeArrowheads="1"/>
          </p:cNvSpPr>
          <p:nvPr/>
        </p:nvSpPr>
        <p:spPr bwMode="auto">
          <a:xfrm>
            <a:off x="6276975" y="250983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9" name="Oval 237"/>
          <p:cNvSpPr>
            <a:spLocks noChangeArrowheads="1"/>
          </p:cNvSpPr>
          <p:nvPr/>
        </p:nvSpPr>
        <p:spPr bwMode="auto">
          <a:xfrm>
            <a:off x="6303962" y="249237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0" name="Oval 238"/>
          <p:cNvSpPr>
            <a:spLocks noChangeArrowheads="1"/>
          </p:cNvSpPr>
          <p:nvPr/>
        </p:nvSpPr>
        <p:spPr bwMode="auto">
          <a:xfrm>
            <a:off x="6321425" y="2401886"/>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1" name="Oval 239"/>
          <p:cNvSpPr>
            <a:spLocks noChangeArrowheads="1"/>
          </p:cNvSpPr>
          <p:nvPr/>
        </p:nvSpPr>
        <p:spPr bwMode="auto">
          <a:xfrm>
            <a:off x="6348412" y="23479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2" name="Oval 240"/>
          <p:cNvSpPr>
            <a:spLocks noChangeArrowheads="1"/>
          </p:cNvSpPr>
          <p:nvPr/>
        </p:nvSpPr>
        <p:spPr bwMode="auto">
          <a:xfrm>
            <a:off x="6367462" y="2374899"/>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3" name="Oval 241"/>
          <p:cNvSpPr>
            <a:spLocks noChangeArrowheads="1"/>
          </p:cNvSpPr>
          <p:nvPr/>
        </p:nvSpPr>
        <p:spPr bwMode="auto">
          <a:xfrm>
            <a:off x="6394450" y="2365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4" name="Oval 242"/>
          <p:cNvSpPr>
            <a:spLocks noChangeArrowheads="1"/>
          </p:cNvSpPr>
          <p:nvPr/>
        </p:nvSpPr>
        <p:spPr bwMode="auto">
          <a:xfrm>
            <a:off x="6411912" y="23018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5" name="Oval 243"/>
          <p:cNvSpPr>
            <a:spLocks noChangeArrowheads="1"/>
          </p:cNvSpPr>
          <p:nvPr/>
        </p:nvSpPr>
        <p:spPr bwMode="auto">
          <a:xfrm>
            <a:off x="6438900" y="242887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6" name="Oval 244"/>
          <p:cNvSpPr>
            <a:spLocks noChangeArrowheads="1"/>
          </p:cNvSpPr>
          <p:nvPr/>
        </p:nvSpPr>
        <p:spPr bwMode="auto">
          <a:xfrm>
            <a:off x="6456362" y="2230436"/>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7" name="Oval 245"/>
          <p:cNvSpPr>
            <a:spLocks noChangeArrowheads="1"/>
          </p:cNvSpPr>
          <p:nvPr/>
        </p:nvSpPr>
        <p:spPr bwMode="auto">
          <a:xfrm>
            <a:off x="6483350" y="239236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8" name="Oval 246"/>
          <p:cNvSpPr>
            <a:spLocks noChangeArrowheads="1"/>
          </p:cNvSpPr>
          <p:nvPr/>
        </p:nvSpPr>
        <p:spPr bwMode="auto">
          <a:xfrm>
            <a:off x="6502400" y="232092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9" name="Oval 247"/>
          <p:cNvSpPr>
            <a:spLocks noChangeArrowheads="1"/>
          </p:cNvSpPr>
          <p:nvPr/>
        </p:nvSpPr>
        <p:spPr bwMode="auto">
          <a:xfrm>
            <a:off x="6529387" y="2365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0" name="Oval 248"/>
          <p:cNvSpPr>
            <a:spLocks noChangeArrowheads="1"/>
          </p:cNvSpPr>
          <p:nvPr/>
        </p:nvSpPr>
        <p:spPr bwMode="auto">
          <a:xfrm>
            <a:off x="6546850" y="235584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1" name="Oval 249"/>
          <p:cNvSpPr>
            <a:spLocks noChangeArrowheads="1"/>
          </p:cNvSpPr>
          <p:nvPr/>
        </p:nvSpPr>
        <p:spPr bwMode="auto">
          <a:xfrm>
            <a:off x="6573837" y="2382836"/>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2" name="Oval 250"/>
          <p:cNvSpPr>
            <a:spLocks noChangeArrowheads="1"/>
          </p:cNvSpPr>
          <p:nvPr/>
        </p:nvSpPr>
        <p:spPr bwMode="auto">
          <a:xfrm>
            <a:off x="6592887" y="2365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3" name="Oval 251"/>
          <p:cNvSpPr>
            <a:spLocks noChangeArrowheads="1"/>
          </p:cNvSpPr>
          <p:nvPr/>
        </p:nvSpPr>
        <p:spPr bwMode="auto">
          <a:xfrm>
            <a:off x="6619875" y="225742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4" name="Oval 252"/>
          <p:cNvSpPr>
            <a:spLocks noChangeArrowheads="1"/>
          </p:cNvSpPr>
          <p:nvPr/>
        </p:nvSpPr>
        <p:spPr bwMode="auto">
          <a:xfrm>
            <a:off x="6637337" y="23479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5" name="Oval 253"/>
          <p:cNvSpPr>
            <a:spLocks noChangeArrowheads="1"/>
          </p:cNvSpPr>
          <p:nvPr/>
        </p:nvSpPr>
        <p:spPr bwMode="auto">
          <a:xfrm>
            <a:off x="6664325" y="2365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6" name="Oval 254"/>
          <p:cNvSpPr>
            <a:spLocks noChangeArrowheads="1"/>
          </p:cNvSpPr>
          <p:nvPr/>
        </p:nvSpPr>
        <p:spPr bwMode="auto">
          <a:xfrm>
            <a:off x="6681787" y="2401886"/>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7" name="Oval 255"/>
          <p:cNvSpPr>
            <a:spLocks noChangeArrowheads="1"/>
          </p:cNvSpPr>
          <p:nvPr/>
        </p:nvSpPr>
        <p:spPr bwMode="auto">
          <a:xfrm>
            <a:off x="6708775" y="24114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8" name="Oval 256"/>
          <p:cNvSpPr>
            <a:spLocks noChangeArrowheads="1"/>
          </p:cNvSpPr>
          <p:nvPr/>
        </p:nvSpPr>
        <p:spPr bwMode="auto">
          <a:xfrm>
            <a:off x="6727825" y="239236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9" name="Oval 257"/>
          <p:cNvSpPr>
            <a:spLocks noChangeArrowheads="1"/>
          </p:cNvSpPr>
          <p:nvPr/>
        </p:nvSpPr>
        <p:spPr bwMode="auto">
          <a:xfrm>
            <a:off x="6754812" y="23383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0" name="Oval 258"/>
          <p:cNvSpPr>
            <a:spLocks noChangeArrowheads="1"/>
          </p:cNvSpPr>
          <p:nvPr/>
        </p:nvSpPr>
        <p:spPr bwMode="auto">
          <a:xfrm>
            <a:off x="6781800" y="25288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1" name="Oval 259"/>
          <p:cNvSpPr>
            <a:spLocks noChangeArrowheads="1"/>
          </p:cNvSpPr>
          <p:nvPr/>
        </p:nvSpPr>
        <p:spPr bwMode="auto">
          <a:xfrm>
            <a:off x="6799262" y="250983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2" name="Oval 260"/>
          <p:cNvSpPr>
            <a:spLocks noChangeArrowheads="1"/>
          </p:cNvSpPr>
          <p:nvPr/>
        </p:nvSpPr>
        <p:spPr bwMode="auto">
          <a:xfrm>
            <a:off x="6826250" y="258286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3" name="Oval 261"/>
          <p:cNvSpPr>
            <a:spLocks noChangeArrowheads="1"/>
          </p:cNvSpPr>
          <p:nvPr/>
        </p:nvSpPr>
        <p:spPr bwMode="auto">
          <a:xfrm>
            <a:off x="6843712" y="2617786"/>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4" name="Oval 262"/>
          <p:cNvSpPr>
            <a:spLocks noChangeArrowheads="1"/>
          </p:cNvSpPr>
          <p:nvPr/>
        </p:nvSpPr>
        <p:spPr bwMode="auto">
          <a:xfrm>
            <a:off x="6870700" y="269081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5" name="Oval 263"/>
          <p:cNvSpPr>
            <a:spLocks noChangeArrowheads="1"/>
          </p:cNvSpPr>
          <p:nvPr/>
        </p:nvSpPr>
        <p:spPr bwMode="auto">
          <a:xfrm>
            <a:off x="6889750" y="26812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6" name="Oval 264"/>
          <p:cNvSpPr>
            <a:spLocks noChangeArrowheads="1"/>
          </p:cNvSpPr>
          <p:nvPr/>
        </p:nvSpPr>
        <p:spPr bwMode="auto">
          <a:xfrm>
            <a:off x="6916737" y="279876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7" name="Oval 265"/>
          <p:cNvSpPr>
            <a:spLocks noChangeArrowheads="1"/>
          </p:cNvSpPr>
          <p:nvPr/>
        </p:nvSpPr>
        <p:spPr bwMode="auto">
          <a:xfrm>
            <a:off x="6934200" y="2808286"/>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8" name="Oval 266"/>
          <p:cNvSpPr>
            <a:spLocks noChangeArrowheads="1"/>
          </p:cNvSpPr>
          <p:nvPr/>
        </p:nvSpPr>
        <p:spPr bwMode="auto">
          <a:xfrm>
            <a:off x="6961187" y="2908299"/>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9" name="Oval 267"/>
          <p:cNvSpPr>
            <a:spLocks noChangeArrowheads="1"/>
          </p:cNvSpPr>
          <p:nvPr/>
        </p:nvSpPr>
        <p:spPr bwMode="auto">
          <a:xfrm>
            <a:off x="6980237" y="2952749"/>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0" name="Oval 268"/>
          <p:cNvSpPr>
            <a:spLocks noChangeArrowheads="1"/>
          </p:cNvSpPr>
          <p:nvPr/>
        </p:nvSpPr>
        <p:spPr bwMode="auto">
          <a:xfrm>
            <a:off x="7007225" y="287178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1" name="Oval 269"/>
          <p:cNvSpPr>
            <a:spLocks noChangeArrowheads="1"/>
          </p:cNvSpPr>
          <p:nvPr/>
        </p:nvSpPr>
        <p:spPr bwMode="auto">
          <a:xfrm>
            <a:off x="7024687" y="27447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2" name="Oval 270"/>
          <p:cNvSpPr>
            <a:spLocks noChangeArrowheads="1"/>
          </p:cNvSpPr>
          <p:nvPr/>
        </p:nvSpPr>
        <p:spPr bwMode="auto">
          <a:xfrm>
            <a:off x="7051675" y="255587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3" name="Oval 271"/>
          <p:cNvSpPr>
            <a:spLocks noChangeArrowheads="1"/>
          </p:cNvSpPr>
          <p:nvPr/>
        </p:nvSpPr>
        <p:spPr bwMode="auto">
          <a:xfrm>
            <a:off x="7069137" y="2555874"/>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4" name="Oval 272"/>
          <p:cNvSpPr>
            <a:spLocks noChangeArrowheads="1"/>
          </p:cNvSpPr>
          <p:nvPr/>
        </p:nvSpPr>
        <p:spPr bwMode="auto">
          <a:xfrm>
            <a:off x="7096125" y="241934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5" name="Oval 273"/>
          <p:cNvSpPr>
            <a:spLocks noChangeArrowheads="1"/>
          </p:cNvSpPr>
          <p:nvPr/>
        </p:nvSpPr>
        <p:spPr bwMode="auto">
          <a:xfrm>
            <a:off x="7115175" y="238283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6" name="Oval 274"/>
          <p:cNvSpPr>
            <a:spLocks noChangeArrowheads="1"/>
          </p:cNvSpPr>
          <p:nvPr/>
        </p:nvSpPr>
        <p:spPr bwMode="auto">
          <a:xfrm>
            <a:off x="7142162" y="23383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7" name="Oval 275"/>
          <p:cNvSpPr>
            <a:spLocks noChangeArrowheads="1"/>
          </p:cNvSpPr>
          <p:nvPr/>
        </p:nvSpPr>
        <p:spPr bwMode="auto">
          <a:xfrm>
            <a:off x="7159625" y="2365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8" name="Oval 276"/>
          <p:cNvSpPr>
            <a:spLocks noChangeArrowheads="1"/>
          </p:cNvSpPr>
          <p:nvPr/>
        </p:nvSpPr>
        <p:spPr bwMode="auto">
          <a:xfrm>
            <a:off x="7186612" y="24114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9" name="Oval 277"/>
          <p:cNvSpPr>
            <a:spLocks noChangeArrowheads="1"/>
          </p:cNvSpPr>
          <p:nvPr/>
        </p:nvSpPr>
        <p:spPr bwMode="auto">
          <a:xfrm>
            <a:off x="7204075" y="23479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0" name="Oval 278"/>
          <p:cNvSpPr>
            <a:spLocks noChangeArrowheads="1"/>
          </p:cNvSpPr>
          <p:nvPr/>
        </p:nvSpPr>
        <p:spPr bwMode="auto">
          <a:xfrm>
            <a:off x="7231062" y="2247899"/>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1" name="Oval 279"/>
          <p:cNvSpPr>
            <a:spLocks noChangeArrowheads="1"/>
          </p:cNvSpPr>
          <p:nvPr/>
        </p:nvSpPr>
        <p:spPr bwMode="auto">
          <a:xfrm>
            <a:off x="7259637" y="23018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2" name="Oval 280"/>
          <p:cNvSpPr>
            <a:spLocks noChangeArrowheads="1"/>
          </p:cNvSpPr>
          <p:nvPr/>
        </p:nvSpPr>
        <p:spPr bwMode="auto">
          <a:xfrm>
            <a:off x="7277100" y="2230436"/>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3" name="Oval 281"/>
          <p:cNvSpPr>
            <a:spLocks noChangeArrowheads="1"/>
          </p:cNvSpPr>
          <p:nvPr/>
        </p:nvSpPr>
        <p:spPr bwMode="auto">
          <a:xfrm>
            <a:off x="7304087" y="23479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4" name="Oval 282"/>
          <p:cNvSpPr>
            <a:spLocks noChangeArrowheads="1"/>
          </p:cNvSpPr>
          <p:nvPr/>
        </p:nvSpPr>
        <p:spPr bwMode="auto">
          <a:xfrm>
            <a:off x="7321550" y="22844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5" name="Oval 283"/>
          <p:cNvSpPr>
            <a:spLocks noChangeArrowheads="1"/>
          </p:cNvSpPr>
          <p:nvPr/>
        </p:nvSpPr>
        <p:spPr bwMode="auto">
          <a:xfrm>
            <a:off x="7348537" y="2284411"/>
            <a:ext cx="73025"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6" name="Oval 284"/>
          <p:cNvSpPr>
            <a:spLocks noChangeArrowheads="1"/>
          </p:cNvSpPr>
          <p:nvPr/>
        </p:nvSpPr>
        <p:spPr bwMode="auto">
          <a:xfrm>
            <a:off x="7367587" y="22748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7" name="Oval 285"/>
          <p:cNvSpPr>
            <a:spLocks noChangeArrowheads="1"/>
          </p:cNvSpPr>
          <p:nvPr/>
        </p:nvSpPr>
        <p:spPr bwMode="auto">
          <a:xfrm>
            <a:off x="7394575" y="2220911"/>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8" name="Oval 286"/>
          <p:cNvSpPr>
            <a:spLocks noChangeArrowheads="1"/>
          </p:cNvSpPr>
          <p:nvPr/>
        </p:nvSpPr>
        <p:spPr bwMode="auto">
          <a:xfrm>
            <a:off x="7412037" y="22844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9" name="Oval 287"/>
          <p:cNvSpPr>
            <a:spLocks noChangeArrowheads="1"/>
          </p:cNvSpPr>
          <p:nvPr/>
        </p:nvSpPr>
        <p:spPr bwMode="auto">
          <a:xfrm>
            <a:off x="7439025" y="2257424"/>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0" name="Oval 288"/>
          <p:cNvSpPr>
            <a:spLocks noChangeArrowheads="1"/>
          </p:cNvSpPr>
          <p:nvPr/>
        </p:nvSpPr>
        <p:spPr bwMode="auto">
          <a:xfrm>
            <a:off x="7456487" y="232886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1" name="Oval 289"/>
          <p:cNvSpPr>
            <a:spLocks noChangeArrowheads="1"/>
          </p:cNvSpPr>
          <p:nvPr/>
        </p:nvSpPr>
        <p:spPr bwMode="auto">
          <a:xfrm>
            <a:off x="7483475" y="226536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2" name="Oval 290"/>
          <p:cNvSpPr>
            <a:spLocks noChangeArrowheads="1"/>
          </p:cNvSpPr>
          <p:nvPr/>
        </p:nvSpPr>
        <p:spPr bwMode="auto">
          <a:xfrm>
            <a:off x="7502525" y="2284411"/>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3" name="Oval 291"/>
          <p:cNvSpPr>
            <a:spLocks noChangeArrowheads="1"/>
          </p:cNvSpPr>
          <p:nvPr/>
        </p:nvSpPr>
        <p:spPr bwMode="auto">
          <a:xfrm>
            <a:off x="7529512" y="2311399"/>
            <a:ext cx="71437" cy="71438"/>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4" name="Oval 292"/>
          <p:cNvSpPr>
            <a:spLocks noChangeArrowheads="1"/>
          </p:cNvSpPr>
          <p:nvPr/>
        </p:nvSpPr>
        <p:spPr bwMode="auto">
          <a:xfrm>
            <a:off x="7546975" y="2238374"/>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5" name="Oval 293"/>
          <p:cNvSpPr>
            <a:spLocks noChangeArrowheads="1"/>
          </p:cNvSpPr>
          <p:nvPr/>
        </p:nvSpPr>
        <p:spPr bwMode="auto">
          <a:xfrm>
            <a:off x="7573962" y="2265361"/>
            <a:ext cx="73025"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6" name="Oval 294"/>
          <p:cNvSpPr>
            <a:spLocks noChangeArrowheads="1"/>
          </p:cNvSpPr>
          <p:nvPr/>
        </p:nvSpPr>
        <p:spPr bwMode="auto">
          <a:xfrm>
            <a:off x="7593012" y="23383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7" name="Oval 295"/>
          <p:cNvSpPr>
            <a:spLocks noChangeArrowheads="1"/>
          </p:cNvSpPr>
          <p:nvPr/>
        </p:nvSpPr>
        <p:spPr bwMode="auto">
          <a:xfrm>
            <a:off x="7620000" y="2238374"/>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8" name="Oval 296"/>
          <p:cNvSpPr>
            <a:spLocks noChangeArrowheads="1"/>
          </p:cNvSpPr>
          <p:nvPr/>
        </p:nvSpPr>
        <p:spPr bwMode="auto">
          <a:xfrm>
            <a:off x="7637462" y="22748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9" name="Oval 297"/>
          <p:cNvSpPr>
            <a:spLocks noChangeArrowheads="1"/>
          </p:cNvSpPr>
          <p:nvPr/>
        </p:nvSpPr>
        <p:spPr bwMode="auto">
          <a:xfrm>
            <a:off x="7664450" y="22748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0" name="Oval 298"/>
          <p:cNvSpPr>
            <a:spLocks noChangeArrowheads="1"/>
          </p:cNvSpPr>
          <p:nvPr/>
        </p:nvSpPr>
        <p:spPr bwMode="auto">
          <a:xfrm>
            <a:off x="7691437" y="2211386"/>
            <a:ext cx="71437" cy="73025"/>
          </a:xfrm>
          <a:prstGeom prst="ellipse">
            <a:avLst/>
          </a:prstGeom>
          <a:noFill/>
          <a:ln w="36513"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1" name="Rectangle 299"/>
          <p:cNvSpPr>
            <a:spLocks noChangeArrowheads="1"/>
          </p:cNvSpPr>
          <p:nvPr/>
        </p:nvSpPr>
        <p:spPr bwMode="auto">
          <a:xfrm>
            <a:off x="4429125" y="4317999"/>
            <a:ext cx="855662" cy="171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velocity, mm/s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2" name="Rectangle 300"/>
          <p:cNvSpPr>
            <a:spLocks noChangeArrowheads="1"/>
          </p:cNvSpPr>
          <p:nvPr/>
        </p:nvSpPr>
        <p:spPr bwMode="auto">
          <a:xfrm rot="16200000">
            <a:off x="1320800" y="3043236"/>
            <a:ext cx="423863" cy="1714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counts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5" name="Line 303"/>
          <p:cNvSpPr>
            <a:spLocks noChangeShapeType="1"/>
          </p:cNvSpPr>
          <p:nvPr/>
        </p:nvSpPr>
        <p:spPr bwMode="auto">
          <a:xfrm>
            <a:off x="7700962" y="2211386"/>
            <a:ext cx="26987" cy="1588"/>
          </a:xfrm>
          <a:prstGeom prst="line">
            <a:avLst/>
          </a:prstGeom>
          <a:noFill/>
          <a:ln w="36513" cap="flat">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8" name="Line 306"/>
          <p:cNvSpPr>
            <a:spLocks noChangeShapeType="1"/>
          </p:cNvSpPr>
          <p:nvPr/>
        </p:nvSpPr>
        <p:spPr bwMode="auto">
          <a:xfrm>
            <a:off x="7700962" y="2176461"/>
            <a:ext cx="26987" cy="1588"/>
          </a:xfrm>
          <a:prstGeom prst="line">
            <a:avLst/>
          </a:prstGeom>
          <a:noFill/>
          <a:ln w="36513" cap="flat">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Rectangle 310"/>
          <p:cNvSpPr/>
          <p:nvPr/>
        </p:nvSpPr>
        <p:spPr>
          <a:xfrm>
            <a:off x="4216400" y="4297361"/>
            <a:ext cx="152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6400" y="4271961"/>
            <a:ext cx="6400800" cy="523220"/>
          </a:xfrm>
          <a:prstGeom prst="rect">
            <a:avLst/>
          </a:prstGeom>
          <a:solidFill>
            <a:schemeClr val="bg1"/>
          </a:solidFill>
        </p:spPr>
        <p:txBody>
          <a:bodyPr wrap="square" rtlCol="0">
            <a:spAutoFit/>
          </a:bodyPr>
          <a:lstStyle/>
          <a:p>
            <a:pPr algn="ctr"/>
            <a:r>
              <a:rPr lang="en-US" sz="2800" dirty="0" smtClean="0">
                <a:latin typeface="Times New Roman" pitchFamily="18" charset="0"/>
                <a:ea typeface="Cambria Math"/>
                <a:cs typeface="Times New Roman" pitchFamily="18" charset="0"/>
              </a:rPr>
              <a:t>velocity, mm/s</a:t>
            </a:r>
            <a:endParaRPr lang="en-US" sz="2800" i="1" dirty="0">
              <a:latin typeface="Cambria Math" pitchFamily="18" charset="0"/>
              <a:ea typeface="Cambria Math" pitchFamily="18" charset="0"/>
            </a:endParaRPr>
          </a:p>
        </p:txBody>
      </p:sp>
      <p:sp>
        <p:nvSpPr>
          <p:cNvPr id="312" name="Rectangle 311"/>
          <p:cNvSpPr/>
          <p:nvPr/>
        </p:nvSpPr>
        <p:spPr>
          <a:xfrm>
            <a:off x="1384300" y="2824161"/>
            <a:ext cx="228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p:cNvSpPr/>
          <p:nvPr/>
        </p:nvSpPr>
        <p:spPr>
          <a:xfrm>
            <a:off x="1905000" y="1981200"/>
            <a:ext cx="6096000" cy="2159000"/>
          </a:xfrm>
          <a:custGeom>
            <a:avLst/>
            <a:gdLst>
              <a:gd name="connsiteX0" fmla="*/ 0 w 6019800"/>
              <a:gd name="connsiteY0" fmla="*/ 0 h 2222500"/>
              <a:gd name="connsiteX1" fmla="*/ 12700 w 6019800"/>
              <a:gd name="connsiteY1" fmla="*/ 2222500 h 2222500"/>
              <a:gd name="connsiteX2" fmla="*/ 6019800 w 6019800"/>
              <a:gd name="connsiteY2" fmla="*/ 2222500 h 2222500"/>
            </a:gdLst>
            <a:ahLst/>
            <a:cxnLst>
              <a:cxn ang="0">
                <a:pos x="connsiteX0" y="connsiteY0"/>
              </a:cxn>
              <a:cxn ang="0">
                <a:pos x="connsiteX1" y="connsiteY1"/>
              </a:cxn>
              <a:cxn ang="0">
                <a:pos x="connsiteX2" y="connsiteY2"/>
              </a:cxn>
            </a:cxnLst>
            <a:rect l="l" t="t" r="r" b="b"/>
            <a:pathLst>
              <a:path w="6019800" h="2222500">
                <a:moveTo>
                  <a:pt x="0" y="0"/>
                </a:moveTo>
                <a:cubicBezTo>
                  <a:pt x="4233" y="740833"/>
                  <a:pt x="8467" y="1481667"/>
                  <a:pt x="12700" y="2222500"/>
                </a:cubicBezTo>
                <a:lnTo>
                  <a:pt x="6019800" y="2222500"/>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xx</a:t>
            </a:r>
            <a:endParaRPr lang="en-US" dirty="0"/>
          </a:p>
        </p:txBody>
      </p:sp>
      <p:sp>
        <p:nvSpPr>
          <p:cNvPr id="315" name="Title 1"/>
          <p:cNvSpPr>
            <a:spLocks noGrp="1"/>
          </p:cNvSpPr>
          <p:nvPr>
            <p:ph type="title"/>
          </p:nvPr>
        </p:nvSpPr>
        <p:spPr>
          <a:xfrm>
            <a:off x="457200" y="304800"/>
            <a:ext cx="8229600" cy="1143000"/>
          </a:xfrm>
        </p:spPr>
        <p:txBody>
          <a:bodyPr>
            <a:normAutofit fontScale="90000"/>
          </a:bodyPr>
          <a:lstStyle/>
          <a:p>
            <a:r>
              <a:rPr lang="en-US" dirty="0" smtClean="0">
                <a:latin typeface="Times New Roman" pitchFamily="18" charset="0"/>
                <a:cs typeface="Times New Roman" pitchFamily="18" charset="0"/>
              </a:rPr>
              <a:t>typical spectrum consisting of overlapping peaks</a:t>
            </a:r>
            <a:endParaRPr lang="en-US" dirty="0">
              <a:latin typeface="Times New Roman" pitchFamily="18" charset="0"/>
              <a:cs typeface="Times New Roman" pitchFamily="18" charset="0"/>
            </a:endParaRPr>
          </a:p>
        </p:txBody>
      </p:sp>
      <p:sp>
        <p:nvSpPr>
          <p:cNvPr id="316" name="TextBox 315"/>
          <p:cNvSpPr txBox="1"/>
          <p:nvPr/>
        </p:nvSpPr>
        <p:spPr>
          <a:xfrm rot="16200000">
            <a:off x="337810" y="2824490"/>
            <a:ext cx="2057400" cy="523220"/>
          </a:xfrm>
          <a:prstGeom prst="rect">
            <a:avLst/>
          </a:prstGeom>
          <a:solidFill>
            <a:schemeClr val="bg1"/>
          </a:solidFill>
        </p:spPr>
        <p:txBody>
          <a:bodyPr wrap="square" rtlCol="0">
            <a:spAutoFit/>
          </a:bodyPr>
          <a:lstStyle/>
          <a:p>
            <a:pPr algn="ctr"/>
            <a:r>
              <a:rPr lang="en-US" sz="2800" dirty="0" smtClean="0">
                <a:latin typeface="Times New Roman" pitchFamily="18" charset="0"/>
                <a:ea typeface="Cambria Math"/>
                <a:cs typeface="Times New Roman" pitchFamily="18" charset="0"/>
              </a:rPr>
              <a:t>counts</a:t>
            </a:r>
            <a:endParaRPr lang="en-US" sz="2800" i="1" dirty="0">
              <a:latin typeface="Cambria Math" pitchFamily="18" charset="0"/>
              <a:ea typeface="Cambria Math"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shape are the peaks?</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l="11250" t="35325" r="28750" b="20000"/>
          <a:stretch>
            <a:fillRect/>
          </a:stretch>
        </p:blipFill>
        <p:spPr bwMode="auto">
          <a:xfrm>
            <a:off x="914400" y="1981200"/>
            <a:ext cx="7315200" cy="3276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shape are the peaks?</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l="11250" t="35325" r="28750" b="20000"/>
          <a:stretch>
            <a:fillRect/>
          </a:stretch>
        </p:blipFill>
        <p:spPr bwMode="auto">
          <a:xfrm>
            <a:off x="914400" y="1981200"/>
            <a:ext cx="7315200" cy="3276600"/>
          </a:xfrm>
          <a:prstGeom prst="rect">
            <a:avLst/>
          </a:prstGeom>
          <a:noFill/>
          <a:ln w="9525">
            <a:noFill/>
            <a:miter lim="800000"/>
            <a:headEnd/>
            <a:tailEnd/>
          </a:ln>
        </p:spPr>
      </p:pic>
      <p:sp>
        <p:nvSpPr>
          <p:cNvPr id="4" name="Title 1"/>
          <p:cNvSpPr txBox="1">
            <a:spLocks/>
          </p:cNvSpPr>
          <p:nvPr/>
        </p:nvSpPr>
        <p:spPr>
          <a:xfrm>
            <a:off x="762000" y="5410200"/>
            <a:ext cx="8229600" cy="11430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try both</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solidFill>
                  <a:srgbClr val="FF0000"/>
                </a:solidFill>
                <a:latin typeface="Times New Roman" pitchFamily="18" charset="0"/>
                <a:ea typeface="+mj-ea"/>
                <a:cs typeface="Times New Roman" pitchFamily="18" charset="0"/>
              </a:rPr>
              <a:t>use </a:t>
            </a:r>
            <a:r>
              <a:rPr lang="en-US" sz="4400" i="1" noProof="0" dirty="0" smtClean="0">
                <a:solidFill>
                  <a:srgbClr val="FF0000"/>
                </a:solidFill>
                <a:latin typeface="Cambria Math" pitchFamily="18" charset="0"/>
                <a:ea typeface="Cambria Math" pitchFamily="18" charset="0"/>
                <a:cs typeface="Times New Roman" pitchFamily="18" charset="0"/>
              </a:rPr>
              <a:t>F</a:t>
            </a:r>
            <a:r>
              <a:rPr lang="en-US" sz="4400" noProof="0" dirty="0" smtClean="0">
                <a:solidFill>
                  <a:srgbClr val="FF0000"/>
                </a:solidFill>
                <a:latin typeface="Times New Roman" pitchFamily="18" charset="0"/>
                <a:ea typeface="+mj-ea"/>
                <a:cs typeface="Times New Roman" pitchFamily="18" charset="0"/>
              </a:rPr>
              <a:t> test to test whether one is better than the other</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shape are the peaks?</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l="11250" t="35325" r="28750" b="20000"/>
          <a:stretch>
            <a:fillRect/>
          </a:stretch>
        </p:blipFill>
        <p:spPr bwMode="auto">
          <a:xfrm>
            <a:off x="914400" y="1981200"/>
            <a:ext cx="7315200" cy="3276600"/>
          </a:xfrm>
          <a:prstGeom prst="rect">
            <a:avLst/>
          </a:prstGeom>
          <a:noFill/>
          <a:ln w="9525">
            <a:noFill/>
            <a:miter lim="800000"/>
            <a:headEnd/>
            <a:tailEnd/>
          </a:ln>
        </p:spPr>
      </p:pic>
      <p:sp>
        <p:nvSpPr>
          <p:cNvPr id="4" name="Title 1"/>
          <p:cNvSpPr txBox="1">
            <a:spLocks/>
          </p:cNvSpPr>
          <p:nvPr/>
        </p:nvSpPr>
        <p:spPr>
          <a:xfrm>
            <a:off x="1600200" y="1905000"/>
            <a:ext cx="1447800" cy="533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6705600" y="5105400"/>
            <a:ext cx="2133600" cy="1295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3 unknowns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per peak</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2565400" y="3530600"/>
            <a:ext cx="1447800" cy="533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7" name="Freeform 6"/>
          <p:cNvSpPr/>
          <p:nvPr/>
        </p:nvSpPr>
        <p:spPr>
          <a:xfrm>
            <a:off x="2768600" y="2146300"/>
            <a:ext cx="298450" cy="419100"/>
          </a:xfrm>
          <a:custGeom>
            <a:avLst/>
            <a:gdLst>
              <a:gd name="connsiteX0" fmla="*/ 0 w 298450"/>
              <a:gd name="connsiteY0" fmla="*/ 0 h 419100"/>
              <a:gd name="connsiteX1" fmla="*/ 279400 w 298450"/>
              <a:gd name="connsiteY1" fmla="*/ 38100 h 419100"/>
              <a:gd name="connsiteX2" fmla="*/ 114300 w 298450"/>
              <a:gd name="connsiteY2" fmla="*/ 215900 h 419100"/>
              <a:gd name="connsiteX3" fmla="*/ 165100 w 298450"/>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298450" h="419100">
                <a:moveTo>
                  <a:pt x="0" y="0"/>
                </a:moveTo>
                <a:cubicBezTo>
                  <a:pt x="130175" y="1058"/>
                  <a:pt x="260350" y="2117"/>
                  <a:pt x="279400" y="38100"/>
                </a:cubicBezTo>
                <a:cubicBezTo>
                  <a:pt x="298450" y="74083"/>
                  <a:pt x="133350" y="152400"/>
                  <a:pt x="114300" y="215900"/>
                </a:cubicBezTo>
                <a:cubicBezTo>
                  <a:pt x="95250" y="279400"/>
                  <a:pt x="130175" y="349250"/>
                  <a:pt x="165100" y="4191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733800" y="3810000"/>
            <a:ext cx="298450" cy="419100"/>
          </a:xfrm>
          <a:custGeom>
            <a:avLst/>
            <a:gdLst>
              <a:gd name="connsiteX0" fmla="*/ 0 w 298450"/>
              <a:gd name="connsiteY0" fmla="*/ 0 h 419100"/>
              <a:gd name="connsiteX1" fmla="*/ 279400 w 298450"/>
              <a:gd name="connsiteY1" fmla="*/ 38100 h 419100"/>
              <a:gd name="connsiteX2" fmla="*/ 114300 w 298450"/>
              <a:gd name="connsiteY2" fmla="*/ 215900 h 419100"/>
              <a:gd name="connsiteX3" fmla="*/ 165100 w 298450"/>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298450" h="419100">
                <a:moveTo>
                  <a:pt x="0" y="0"/>
                </a:moveTo>
                <a:cubicBezTo>
                  <a:pt x="130175" y="1058"/>
                  <a:pt x="260350" y="2117"/>
                  <a:pt x="279400" y="38100"/>
                </a:cubicBezTo>
                <a:cubicBezTo>
                  <a:pt x="298450" y="74083"/>
                  <a:pt x="133350" y="152400"/>
                  <a:pt x="114300" y="215900"/>
                </a:cubicBezTo>
                <a:cubicBezTo>
                  <a:pt x="95250" y="279400"/>
                  <a:pt x="130175" y="349250"/>
                  <a:pt x="165100" y="41910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p:cNvSpPr/>
          <p:nvPr/>
        </p:nvSpPr>
        <p:spPr>
          <a:xfrm>
            <a:off x="4495800" y="22098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27432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239000" y="22098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791200" y="38100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172200" y="38100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867400" y="4495800"/>
            <a:ext cx="495300" cy="52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858000" y="901700"/>
            <a:ext cx="2133600" cy="1295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3 unknowns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per peak</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6" name="Freeform 15"/>
          <p:cNvSpPr/>
          <p:nvPr/>
        </p:nvSpPr>
        <p:spPr>
          <a:xfrm>
            <a:off x="5041900" y="1443567"/>
            <a:ext cx="1879600" cy="728133"/>
          </a:xfrm>
          <a:custGeom>
            <a:avLst/>
            <a:gdLst>
              <a:gd name="connsiteX0" fmla="*/ 0 w 1879600"/>
              <a:gd name="connsiteY0" fmla="*/ 728133 h 728133"/>
              <a:gd name="connsiteX1" fmla="*/ 1079500 w 1879600"/>
              <a:gd name="connsiteY1" fmla="*/ 80433 h 728133"/>
              <a:gd name="connsiteX2" fmla="*/ 1397000 w 1879600"/>
              <a:gd name="connsiteY2" fmla="*/ 245533 h 728133"/>
              <a:gd name="connsiteX3" fmla="*/ 1879600 w 1879600"/>
              <a:gd name="connsiteY3" fmla="*/ 29633 h 728133"/>
            </a:gdLst>
            <a:ahLst/>
            <a:cxnLst>
              <a:cxn ang="0">
                <a:pos x="connsiteX0" y="connsiteY0"/>
              </a:cxn>
              <a:cxn ang="0">
                <a:pos x="connsiteX1" y="connsiteY1"/>
              </a:cxn>
              <a:cxn ang="0">
                <a:pos x="connsiteX2" y="connsiteY2"/>
              </a:cxn>
              <a:cxn ang="0">
                <a:pos x="connsiteX3" y="connsiteY3"/>
              </a:cxn>
            </a:cxnLst>
            <a:rect l="l" t="t" r="r" b="b"/>
            <a:pathLst>
              <a:path w="1879600" h="728133">
                <a:moveTo>
                  <a:pt x="0" y="728133"/>
                </a:moveTo>
                <a:cubicBezTo>
                  <a:pt x="423333" y="444499"/>
                  <a:pt x="846667" y="160866"/>
                  <a:pt x="1079500" y="80433"/>
                </a:cubicBezTo>
                <a:cubicBezTo>
                  <a:pt x="1312333" y="0"/>
                  <a:pt x="1263650" y="254000"/>
                  <a:pt x="1397000" y="245533"/>
                </a:cubicBezTo>
                <a:cubicBezTo>
                  <a:pt x="1530350" y="237066"/>
                  <a:pt x="1704975" y="133349"/>
                  <a:pt x="1879600" y="29633"/>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5232400" y="1536700"/>
            <a:ext cx="1714500" cy="1092200"/>
          </a:xfrm>
          <a:custGeom>
            <a:avLst/>
            <a:gdLst>
              <a:gd name="connsiteX0" fmla="*/ 0 w 1714500"/>
              <a:gd name="connsiteY0" fmla="*/ 1092200 h 1092200"/>
              <a:gd name="connsiteX1" fmla="*/ 749300 w 1714500"/>
              <a:gd name="connsiteY1" fmla="*/ 355600 h 1092200"/>
              <a:gd name="connsiteX2" fmla="*/ 1168400 w 1714500"/>
              <a:gd name="connsiteY2" fmla="*/ 381000 h 1092200"/>
              <a:gd name="connsiteX3" fmla="*/ 1714500 w 1714500"/>
              <a:gd name="connsiteY3" fmla="*/ 0 h 1092200"/>
              <a:gd name="connsiteX4" fmla="*/ 1714500 w 1714500"/>
              <a:gd name="connsiteY4" fmla="*/ 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92200">
                <a:moveTo>
                  <a:pt x="0" y="1092200"/>
                </a:moveTo>
                <a:cubicBezTo>
                  <a:pt x="277283" y="783166"/>
                  <a:pt x="554567" y="474133"/>
                  <a:pt x="749300" y="355600"/>
                </a:cubicBezTo>
                <a:cubicBezTo>
                  <a:pt x="944033" y="237067"/>
                  <a:pt x="1007533" y="440267"/>
                  <a:pt x="1168400" y="381000"/>
                </a:cubicBezTo>
                <a:cubicBezTo>
                  <a:pt x="1329267" y="321733"/>
                  <a:pt x="1714500" y="0"/>
                  <a:pt x="1714500" y="0"/>
                </a:cubicBezTo>
                <a:lnTo>
                  <a:pt x="1714500" y="0"/>
                </a:ln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6879167" y="1587500"/>
            <a:ext cx="372533" cy="647700"/>
          </a:xfrm>
          <a:custGeom>
            <a:avLst/>
            <a:gdLst>
              <a:gd name="connsiteX0" fmla="*/ 372533 w 372533"/>
              <a:gd name="connsiteY0" fmla="*/ 647700 h 647700"/>
              <a:gd name="connsiteX1" fmla="*/ 42333 w 372533"/>
              <a:gd name="connsiteY1" fmla="*/ 381000 h 647700"/>
              <a:gd name="connsiteX2" fmla="*/ 118533 w 372533"/>
              <a:gd name="connsiteY2" fmla="*/ 0 h 647700"/>
            </a:gdLst>
            <a:ahLst/>
            <a:cxnLst>
              <a:cxn ang="0">
                <a:pos x="connsiteX0" y="connsiteY0"/>
              </a:cxn>
              <a:cxn ang="0">
                <a:pos x="connsiteX1" y="connsiteY1"/>
              </a:cxn>
              <a:cxn ang="0">
                <a:pos x="connsiteX2" y="connsiteY2"/>
              </a:cxn>
            </a:cxnLst>
            <a:rect l="l" t="t" r="r" b="b"/>
            <a:pathLst>
              <a:path w="372533" h="647700">
                <a:moveTo>
                  <a:pt x="372533" y="647700"/>
                </a:moveTo>
                <a:cubicBezTo>
                  <a:pt x="228599" y="568325"/>
                  <a:pt x="84666" y="488950"/>
                  <a:pt x="42333" y="381000"/>
                </a:cubicBezTo>
                <a:cubicBezTo>
                  <a:pt x="0" y="273050"/>
                  <a:pt x="59266" y="136525"/>
                  <a:pt x="118533" y="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197600" y="4368800"/>
            <a:ext cx="698500" cy="965200"/>
          </a:xfrm>
          <a:custGeom>
            <a:avLst/>
            <a:gdLst>
              <a:gd name="connsiteX0" fmla="*/ 0 w 698500"/>
              <a:gd name="connsiteY0" fmla="*/ 0 h 965200"/>
              <a:gd name="connsiteX1" fmla="*/ 520700 w 698500"/>
              <a:gd name="connsiteY1" fmla="*/ 622300 h 965200"/>
              <a:gd name="connsiteX2" fmla="*/ 698500 w 698500"/>
              <a:gd name="connsiteY2" fmla="*/ 965200 h 965200"/>
            </a:gdLst>
            <a:ahLst/>
            <a:cxnLst>
              <a:cxn ang="0">
                <a:pos x="connsiteX0" y="connsiteY0"/>
              </a:cxn>
              <a:cxn ang="0">
                <a:pos x="connsiteX1" y="connsiteY1"/>
              </a:cxn>
              <a:cxn ang="0">
                <a:pos x="connsiteX2" y="connsiteY2"/>
              </a:cxn>
            </a:cxnLst>
            <a:rect l="l" t="t" r="r" b="b"/>
            <a:pathLst>
              <a:path w="698500" h="965200">
                <a:moveTo>
                  <a:pt x="0" y="0"/>
                </a:moveTo>
                <a:cubicBezTo>
                  <a:pt x="202141" y="230716"/>
                  <a:pt x="404283" y="461433"/>
                  <a:pt x="520700" y="622300"/>
                </a:cubicBezTo>
                <a:cubicBezTo>
                  <a:pt x="637117" y="783167"/>
                  <a:pt x="667808" y="874183"/>
                  <a:pt x="698500" y="9652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718300" y="4089400"/>
            <a:ext cx="281517" cy="1193800"/>
          </a:xfrm>
          <a:custGeom>
            <a:avLst/>
            <a:gdLst>
              <a:gd name="connsiteX0" fmla="*/ 0 w 281517"/>
              <a:gd name="connsiteY0" fmla="*/ 0 h 1193800"/>
              <a:gd name="connsiteX1" fmla="*/ 241300 w 281517"/>
              <a:gd name="connsiteY1" fmla="*/ 927100 h 1193800"/>
              <a:gd name="connsiteX2" fmla="*/ 241300 w 281517"/>
              <a:gd name="connsiteY2" fmla="*/ 1193800 h 1193800"/>
            </a:gdLst>
            <a:ahLst/>
            <a:cxnLst>
              <a:cxn ang="0">
                <a:pos x="connsiteX0" y="connsiteY0"/>
              </a:cxn>
              <a:cxn ang="0">
                <a:pos x="connsiteX1" y="connsiteY1"/>
              </a:cxn>
              <a:cxn ang="0">
                <a:pos x="connsiteX2" y="connsiteY2"/>
              </a:cxn>
            </a:cxnLst>
            <a:rect l="l" t="t" r="r" b="b"/>
            <a:pathLst>
              <a:path w="281517" h="1193800">
                <a:moveTo>
                  <a:pt x="0" y="0"/>
                </a:moveTo>
                <a:cubicBezTo>
                  <a:pt x="100541" y="364066"/>
                  <a:pt x="201083" y="728133"/>
                  <a:pt x="241300" y="927100"/>
                </a:cubicBezTo>
                <a:cubicBezTo>
                  <a:pt x="281517" y="1126067"/>
                  <a:pt x="261408" y="1159933"/>
                  <a:pt x="241300" y="11938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6083300" y="5080000"/>
            <a:ext cx="698500" cy="266700"/>
          </a:xfrm>
          <a:custGeom>
            <a:avLst/>
            <a:gdLst>
              <a:gd name="connsiteX0" fmla="*/ 0 w 698500"/>
              <a:gd name="connsiteY0" fmla="*/ 0 h 266700"/>
              <a:gd name="connsiteX1" fmla="*/ 431800 w 698500"/>
              <a:gd name="connsiteY1" fmla="*/ 190500 h 266700"/>
              <a:gd name="connsiteX2" fmla="*/ 698500 w 698500"/>
              <a:gd name="connsiteY2" fmla="*/ 266700 h 266700"/>
            </a:gdLst>
            <a:ahLst/>
            <a:cxnLst>
              <a:cxn ang="0">
                <a:pos x="connsiteX0" y="connsiteY0"/>
              </a:cxn>
              <a:cxn ang="0">
                <a:pos x="connsiteX1" y="connsiteY1"/>
              </a:cxn>
              <a:cxn ang="0">
                <a:pos x="connsiteX2" y="connsiteY2"/>
              </a:cxn>
            </a:cxnLst>
            <a:rect l="l" t="t" r="r" b="b"/>
            <a:pathLst>
              <a:path w="698500" h="266700">
                <a:moveTo>
                  <a:pt x="0" y="0"/>
                </a:moveTo>
                <a:cubicBezTo>
                  <a:pt x="157691" y="73025"/>
                  <a:pt x="315383" y="146050"/>
                  <a:pt x="431800" y="190500"/>
                </a:cubicBezTo>
                <a:cubicBezTo>
                  <a:pt x="548217" y="234950"/>
                  <a:pt x="623358" y="250825"/>
                  <a:pt x="698500" y="26670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itle 1"/>
          <p:cNvSpPr txBox="1">
            <a:spLocks/>
          </p:cNvSpPr>
          <p:nvPr/>
        </p:nvSpPr>
        <p:spPr>
          <a:xfrm>
            <a:off x="609600" y="5562600"/>
            <a:ext cx="5486400" cy="914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both cases:</a:t>
            </a:r>
            <a:endParaRPr lang="en-US" sz="4400" dirty="0" smtClean="0">
              <a:solidFill>
                <a:srgbClr val="FF0000"/>
              </a:solidFill>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explicit nonlinear problem</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linearize</a:t>
            </a:r>
            <a:r>
              <a:rPr lang="en-US" dirty="0" smtClean="0">
                <a:latin typeface="Times New Roman" pitchFamily="18" charset="0"/>
                <a:cs typeface="Times New Roman" pitchFamily="18" charset="0"/>
              </a:rPr>
              <a:t> using analytic gradient</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cstate="print"/>
          <a:srcRect l="13125" t="24935" r="21875" b="33507"/>
          <a:stretch>
            <a:fillRect/>
          </a:stretch>
        </p:blipFill>
        <p:spPr bwMode="auto">
          <a:xfrm>
            <a:off x="304800" y="1905000"/>
            <a:ext cx="8717280" cy="33528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linearize</a:t>
            </a:r>
            <a:r>
              <a:rPr lang="en-US" dirty="0" smtClean="0">
                <a:latin typeface="Times New Roman" pitchFamily="18" charset="0"/>
                <a:cs typeface="Times New Roman" pitchFamily="18" charset="0"/>
              </a:rPr>
              <a:t> using analytic gradient</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cstate="print"/>
          <a:srcRect l="13125" t="35325" r="21250" b="26234"/>
          <a:stretch>
            <a:fillRect/>
          </a:stretch>
        </p:blipFill>
        <p:spPr bwMode="auto">
          <a:xfrm>
            <a:off x="215899" y="1981200"/>
            <a:ext cx="8865973" cy="3124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29200"/>
          </a:xfrm>
        </p:spPr>
        <p:txBody>
          <a:bodyPr>
            <a:normAutofit/>
          </a:bodyPr>
          <a:lstStyle/>
          <a:p>
            <a:r>
              <a:rPr lang="en-US" dirty="0" smtClean="0">
                <a:latin typeface="Times New Roman" pitchFamily="18" charset="0"/>
                <a:cs typeface="Times New Roman" pitchFamily="18" charset="0"/>
              </a:rPr>
              <a:t>issues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how to determine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number </a:t>
            </a:r>
            <a:r>
              <a:rPr lang="en-US" i="1" dirty="0" smtClean="0">
                <a:latin typeface="Cambria Math" pitchFamily="18" charset="0"/>
                <a:ea typeface="Cambria Math" pitchFamily="18" charset="0"/>
                <a:cs typeface="Times New Roman" pitchFamily="18" charset="0"/>
              </a:rPr>
              <a:t>q</a:t>
            </a:r>
            <a:r>
              <a:rPr lang="en-US" dirty="0" smtClean="0">
                <a:latin typeface="Times New Roman" pitchFamily="18" charset="0"/>
                <a:cs typeface="Times New Roman" pitchFamily="18" charset="0"/>
              </a:rPr>
              <a:t> of peaks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trial </a:t>
            </a:r>
            <a:r>
              <a:rPr lang="en-US" i="1" dirty="0" smtClean="0">
                <a:latin typeface="Cambria Math" pitchFamily="18" charset="0"/>
                <a:ea typeface="Cambria Math" pitchFamily="18" charset="0"/>
                <a:cs typeface="Times New Roman" pitchFamily="18" charset="0"/>
              </a:rPr>
              <a:t>A</a:t>
            </a:r>
            <a:r>
              <a:rPr lang="en-US" i="1" baseline="-25000" dirty="0" smtClean="0">
                <a:latin typeface="Cambria Math" pitchFamily="18" charset="0"/>
                <a:ea typeface="Cambria Math" pitchFamily="18" charset="0"/>
                <a:cs typeface="Times New Roman" pitchFamily="18" charset="0"/>
              </a:rPr>
              <a:t>i</a:t>
            </a:r>
            <a:r>
              <a:rPr lang="en-US" i="1" dirty="0" smtClean="0">
                <a:latin typeface="Cambria Math" pitchFamily="18" charset="0"/>
                <a:ea typeface="Cambria Math" pitchFamily="18" charset="0"/>
                <a:cs typeface="Times New Roman" pitchFamily="18" charset="0"/>
              </a:rPr>
              <a:t>  </a:t>
            </a:r>
            <a:r>
              <a:rPr lang="en-US" i="1" dirty="0" err="1" smtClean="0">
                <a:latin typeface="Cambria Math" pitchFamily="18" charset="0"/>
                <a:ea typeface="Cambria Math" pitchFamily="18" charset="0"/>
                <a:cs typeface="Times New Roman" pitchFamily="18" charset="0"/>
              </a:rPr>
              <a:t>c</a:t>
            </a:r>
            <a:r>
              <a:rPr lang="en-US" i="1" baseline="-25000" dirty="0" err="1" smtClean="0">
                <a:latin typeface="Cambria Math" pitchFamily="18" charset="0"/>
                <a:ea typeface="Cambria Math" pitchFamily="18" charset="0"/>
                <a:cs typeface="Times New Roman" pitchFamily="18" charset="0"/>
              </a:rPr>
              <a:t>i</a:t>
            </a:r>
            <a:r>
              <a:rPr lang="en-US" i="1" dirty="0" smtClean="0">
                <a:latin typeface="Cambria Math" pitchFamily="18" charset="0"/>
                <a:ea typeface="Cambria Math" pitchFamily="18" charset="0"/>
                <a:cs typeface="Times New Roman" pitchFamily="18" charset="0"/>
              </a:rPr>
              <a:t>  </a:t>
            </a:r>
            <a:r>
              <a:rPr lang="en-US" i="1" dirty="0" err="1" smtClean="0">
                <a:latin typeface="Cambria Math" pitchFamily="18" charset="0"/>
                <a:ea typeface="Cambria Math" pitchFamily="18" charset="0"/>
                <a:cs typeface="Times New Roman" pitchFamily="18" charset="0"/>
              </a:rPr>
              <a:t>f</a:t>
            </a:r>
            <a:r>
              <a:rPr lang="en-US" i="1" baseline="-25000" dirty="0" err="1" smtClean="0">
                <a:latin typeface="Cambria Math" pitchFamily="18" charset="0"/>
                <a:ea typeface="Cambria Math" pitchFamily="18" charset="0"/>
                <a:cs typeface="Times New Roman" pitchFamily="18" charset="0"/>
              </a:rPr>
              <a:t>i</a:t>
            </a:r>
            <a:r>
              <a:rPr lang="en-US" i="1"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of each peak</a:t>
            </a:r>
            <a:endParaRPr lang="en-US"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29200"/>
          </a:xfrm>
        </p:spPr>
        <p:txBody>
          <a:bodyPr>
            <a:normAutofit/>
          </a:bodyPr>
          <a:lstStyle/>
          <a:p>
            <a:r>
              <a:rPr lang="en-US" dirty="0" smtClean="0">
                <a:latin typeface="Times New Roman" pitchFamily="18" charset="0"/>
                <a:cs typeface="Times New Roman" pitchFamily="18" charset="0"/>
              </a:rPr>
              <a:t>our solution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have operator click mouse computer screen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 indicate position of each peak</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4990011" y="3570515"/>
            <a:ext cx="3487783" cy="2281645"/>
          </a:xfrm>
          <a:custGeom>
            <a:avLst/>
            <a:gdLst>
              <a:gd name="connsiteX0" fmla="*/ 0 w 3487783"/>
              <a:gd name="connsiteY0" fmla="*/ 2281645 h 2281645"/>
              <a:gd name="connsiteX1" fmla="*/ 457200 w 3487783"/>
              <a:gd name="connsiteY1" fmla="*/ 1288868 h 2281645"/>
              <a:gd name="connsiteX2" fmla="*/ 901338 w 3487783"/>
              <a:gd name="connsiteY2" fmla="*/ 570411 h 2281645"/>
              <a:gd name="connsiteX3" fmla="*/ 1306286 w 3487783"/>
              <a:gd name="connsiteY3" fmla="*/ 230776 h 2281645"/>
              <a:gd name="connsiteX4" fmla="*/ 1802675 w 3487783"/>
              <a:gd name="connsiteY4" fmla="*/ 60959 h 2281645"/>
              <a:gd name="connsiteX5" fmla="*/ 2299063 w 3487783"/>
              <a:gd name="connsiteY5" fmla="*/ 8708 h 2281645"/>
              <a:gd name="connsiteX6" fmla="*/ 3487783 w 3487783"/>
              <a:gd name="connsiteY6" fmla="*/ 8708 h 228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83" h="2281645">
                <a:moveTo>
                  <a:pt x="0" y="2281645"/>
                </a:moveTo>
                <a:cubicBezTo>
                  <a:pt x="153488" y="1927859"/>
                  <a:pt x="306977" y="1574074"/>
                  <a:pt x="457200" y="1288868"/>
                </a:cubicBezTo>
                <a:cubicBezTo>
                  <a:pt x="607423" y="1003662"/>
                  <a:pt x="759824" y="746760"/>
                  <a:pt x="901338" y="570411"/>
                </a:cubicBezTo>
                <a:cubicBezTo>
                  <a:pt x="1042852" y="394062"/>
                  <a:pt x="1156063" y="315685"/>
                  <a:pt x="1306286" y="230776"/>
                </a:cubicBezTo>
                <a:cubicBezTo>
                  <a:pt x="1456509" y="145867"/>
                  <a:pt x="1637212" y="97970"/>
                  <a:pt x="1802675" y="60959"/>
                </a:cubicBezTo>
                <a:cubicBezTo>
                  <a:pt x="1968138" y="23948"/>
                  <a:pt x="2018212" y="17416"/>
                  <a:pt x="2299063" y="8708"/>
                </a:cubicBezTo>
                <a:cubicBezTo>
                  <a:pt x="2579914" y="0"/>
                  <a:pt x="3033848" y="4354"/>
                  <a:pt x="3487783" y="8708"/>
                </a:cubicBezTo>
              </a:path>
            </a:pathLst>
          </a:cu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8" name="Group 27"/>
          <p:cNvGrpSpPr>
            <a:grpSpLocks noChangeAspect="1"/>
          </p:cNvGrpSpPr>
          <p:nvPr/>
        </p:nvGrpSpPr>
        <p:grpSpPr>
          <a:xfrm>
            <a:off x="114300" y="3276600"/>
            <a:ext cx="3857625" cy="3014664"/>
            <a:chOff x="1704975" y="1447801"/>
            <a:chExt cx="2571750" cy="2009776"/>
          </a:xfrm>
        </p:grpSpPr>
        <p:sp>
          <p:nvSpPr>
            <p:cNvPr id="7" name="Freeform 6"/>
            <p:cNvSpPr/>
            <p:nvPr/>
          </p:nvSpPr>
          <p:spPr>
            <a:xfrm>
              <a:off x="2647536" y="1528351"/>
              <a:ext cx="293618" cy="1868556"/>
            </a:xfrm>
            <a:custGeom>
              <a:avLst/>
              <a:gdLst>
                <a:gd name="connsiteX0" fmla="*/ 0 w 291548"/>
                <a:gd name="connsiteY0" fmla="*/ 13252 h 1881808"/>
                <a:gd name="connsiteX1" fmla="*/ 26504 w 291548"/>
                <a:gd name="connsiteY1" fmla="*/ 1855304 h 1881808"/>
                <a:gd name="connsiteX2" fmla="*/ 106017 w 291548"/>
                <a:gd name="connsiteY2" fmla="*/ 1828800 h 1881808"/>
                <a:gd name="connsiteX3" fmla="*/ 132522 w 291548"/>
                <a:gd name="connsiteY3" fmla="*/ 1881808 h 1881808"/>
                <a:gd name="connsiteX4" fmla="*/ 159026 w 291548"/>
                <a:gd name="connsiteY4" fmla="*/ 1802295 h 1881808"/>
                <a:gd name="connsiteX5" fmla="*/ 212035 w 291548"/>
                <a:gd name="connsiteY5" fmla="*/ 1881808 h 1881808"/>
                <a:gd name="connsiteX6" fmla="*/ 238539 w 291548"/>
                <a:gd name="connsiteY6" fmla="*/ 1842052 h 1881808"/>
                <a:gd name="connsiteX7" fmla="*/ 291548 w 291548"/>
                <a:gd name="connsiteY7" fmla="*/ 1855304 h 1881808"/>
                <a:gd name="connsiteX8" fmla="*/ 251791 w 291548"/>
                <a:gd name="connsiteY8" fmla="*/ 0 h 1881808"/>
                <a:gd name="connsiteX9" fmla="*/ 198782 w 291548"/>
                <a:gd name="connsiteY9" fmla="*/ 39756 h 1881808"/>
                <a:gd name="connsiteX10" fmla="*/ 198782 w 291548"/>
                <a:gd name="connsiteY10" fmla="*/ 39756 h 1881808"/>
                <a:gd name="connsiteX11" fmla="*/ 119269 w 291548"/>
                <a:gd name="connsiteY11" fmla="*/ 53008 h 1881808"/>
                <a:gd name="connsiteX12" fmla="*/ 79513 w 291548"/>
                <a:gd name="connsiteY12" fmla="*/ 13252 h 1881808"/>
                <a:gd name="connsiteX13" fmla="*/ 79513 w 291548"/>
                <a:gd name="connsiteY13" fmla="*/ 13252 h 1881808"/>
                <a:gd name="connsiteX14" fmla="*/ 0 w 291548"/>
                <a:gd name="connsiteY14" fmla="*/ 13252 h 1881808"/>
                <a:gd name="connsiteX0" fmla="*/ 0 w 291548"/>
                <a:gd name="connsiteY0" fmla="*/ 3727 h 1872283"/>
                <a:gd name="connsiteX1" fmla="*/ 26504 w 291548"/>
                <a:gd name="connsiteY1" fmla="*/ 1845779 h 1872283"/>
                <a:gd name="connsiteX2" fmla="*/ 106017 w 291548"/>
                <a:gd name="connsiteY2" fmla="*/ 1819275 h 1872283"/>
                <a:gd name="connsiteX3" fmla="*/ 132522 w 291548"/>
                <a:gd name="connsiteY3" fmla="*/ 1872283 h 1872283"/>
                <a:gd name="connsiteX4" fmla="*/ 159026 w 291548"/>
                <a:gd name="connsiteY4" fmla="*/ 1792770 h 1872283"/>
                <a:gd name="connsiteX5" fmla="*/ 212035 w 291548"/>
                <a:gd name="connsiteY5" fmla="*/ 1872283 h 1872283"/>
                <a:gd name="connsiteX6" fmla="*/ 238539 w 291548"/>
                <a:gd name="connsiteY6" fmla="*/ 1832527 h 1872283"/>
                <a:gd name="connsiteX7" fmla="*/ 291548 w 291548"/>
                <a:gd name="connsiteY7" fmla="*/ 1845779 h 1872283"/>
                <a:gd name="connsiteX8" fmla="*/ 280366 w 291548"/>
                <a:gd name="connsiteY8" fmla="*/ 0 h 1872283"/>
                <a:gd name="connsiteX9" fmla="*/ 198782 w 291548"/>
                <a:gd name="connsiteY9" fmla="*/ 30231 h 1872283"/>
                <a:gd name="connsiteX10" fmla="*/ 198782 w 291548"/>
                <a:gd name="connsiteY10" fmla="*/ 30231 h 1872283"/>
                <a:gd name="connsiteX11" fmla="*/ 119269 w 291548"/>
                <a:gd name="connsiteY11" fmla="*/ 43483 h 1872283"/>
                <a:gd name="connsiteX12" fmla="*/ 79513 w 291548"/>
                <a:gd name="connsiteY12" fmla="*/ 3727 h 1872283"/>
                <a:gd name="connsiteX13" fmla="*/ 79513 w 291548"/>
                <a:gd name="connsiteY13" fmla="*/ 3727 h 1872283"/>
                <a:gd name="connsiteX14" fmla="*/ 0 w 291548"/>
                <a:gd name="connsiteY14" fmla="*/ 3727 h 1872283"/>
                <a:gd name="connsiteX0" fmla="*/ 0 w 291548"/>
                <a:gd name="connsiteY0" fmla="*/ 3727 h 1872283"/>
                <a:gd name="connsiteX1" fmla="*/ 26504 w 291548"/>
                <a:gd name="connsiteY1" fmla="*/ 1845779 h 1872283"/>
                <a:gd name="connsiteX2" fmla="*/ 106017 w 291548"/>
                <a:gd name="connsiteY2" fmla="*/ 1819275 h 1872283"/>
                <a:gd name="connsiteX3" fmla="*/ 132522 w 291548"/>
                <a:gd name="connsiteY3" fmla="*/ 1872283 h 1872283"/>
                <a:gd name="connsiteX4" fmla="*/ 159026 w 291548"/>
                <a:gd name="connsiteY4" fmla="*/ 1792770 h 1872283"/>
                <a:gd name="connsiteX5" fmla="*/ 212035 w 291548"/>
                <a:gd name="connsiteY5" fmla="*/ 1872283 h 1872283"/>
                <a:gd name="connsiteX6" fmla="*/ 238539 w 291548"/>
                <a:gd name="connsiteY6" fmla="*/ 1832527 h 1872283"/>
                <a:gd name="connsiteX7" fmla="*/ 291548 w 291548"/>
                <a:gd name="connsiteY7" fmla="*/ 1845779 h 1872283"/>
                <a:gd name="connsiteX8" fmla="*/ 266078 w 291548"/>
                <a:gd name="connsiteY8" fmla="*/ 0 h 1872283"/>
                <a:gd name="connsiteX9" fmla="*/ 198782 w 291548"/>
                <a:gd name="connsiteY9" fmla="*/ 30231 h 1872283"/>
                <a:gd name="connsiteX10" fmla="*/ 198782 w 291548"/>
                <a:gd name="connsiteY10" fmla="*/ 30231 h 1872283"/>
                <a:gd name="connsiteX11" fmla="*/ 119269 w 291548"/>
                <a:gd name="connsiteY11" fmla="*/ 43483 h 1872283"/>
                <a:gd name="connsiteX12" fmla="*/ 79513 w 291548"/>
                <a:gd name="connsiteY12" fmla="*/ 3727 h 1872283"/>
                <a:gd name="connsiteX13" fmla="*/ 79513 w 291548"/>
                <a:gd name="connsiteY13" fmla="*/ 3727 h 1872283"/>
                <a:gd name="connsiteX14" fmla="*/ 0 w 291548"/>
                <a:gd name="connsiteY14" fmla="*/ 3727 h 1872283"/>
                <a:gd name="connsiteX0" fmla="*/ 0 w 291548"/>
                <a:gd name="connsiteY0" fmla="*/ 0 h 1868556"/>
                <a:gd name="connsiteX1" fmla="*/ 26504 w 291548"/>
                <a:gd name="connsiteY1" fmla="*/ 1842052 h 1868556"/>
                <a:gd name="connsiteX2" fmla="*/ 106017 w 291548"/>
                <a:gd name="connsiteY2" fmla="*/ 1815548 h 1868556"/>
                <a:gd name="connsiteX3" fmla="*/ 132522 w 291548"/>
                <a:gd name="connsiteY3" fmla="*/ 1868556 h 1868556"/>
                <a:gd name="connsiteX4" fmla="*/ 159026 w 291548"/>
                <a:gd name="connsiteY4" fmla="*/ 1789043 h 1868556"/>
                <a:gd name="connsiteX5" fmla="*/ 212035 w 291548"/>
                <a:gd name="connsiteY5" fmla="*/ 1868556 h 1868556"/>
                <a:gd name="connsiteX6" fmla="*/ 238539 w 291548"/>
                <a:gd name="connsiteY6" fmla="*/ 1828800 h 1868556"/>
                <a:gd name="connsiteX7" fmla="*/ 291548 w 291548"/>
                <a:gd name="connsiteY7" fmla="*/ 1842052 h 1868556"/>
                <a:gd name="connsiteX8" fmla="*/ 280366 w 291548"/>
                <a:gd name="connsiteY8" fmla="*/ 5798 h 1868556"/>
                <a:gd name="connsiteX9" fmla="*/ 198782 w 291548"/>
                <a:gd name="connsiteY9" fmla="*/ 26504 h 1868556"/>
                <a:gd name="connsiteX10" fmla="*/ 198782 w 291548"/>
                <a:gd name="connsiteY10" fmla="*/ 26504 h 1868556"/>
                <a:gd name="connsiteX11" fmla="*/ 119269 w 291548"/>
                <a:gd name="connsiteY11" fmla="*/ 39756 h 1868556"/>
                <a:gd name="connsiteX12" fmla="*/ 79513 w 291548"/>
                <a:gd name="connsiteY12" fmla="*/ 0 h 1868556"/>
                <a:gd name="connsiteX13" fmla="*/ 79513 w 291548"/>
                <a:gd name="connsiteY13" fmla="*/ 0 h 1868556"/>
                <a:gd name="connsiteX14" fmla="*/ 0 w 291548"/>
                <a:gd name="connsiteY14" fmla="*/ 0 h 1868556"/>
                <a:gd name="connsiteX0" fmla="*/ 0 w 291548"/>
                <a:gd name="connsiteY0" fmla="*/ 0 h 1868556"/>
                <a:gd name="connsiteX1" fmla="*/ 26504 w 291548"/>
                <a:gd name="connsiteY1" fmla="*/ 1842052 h 1868556"/>
                <a:gd name="connsiteX2" fmla="*/ 106017 w 291548"/>
                <a:gd name="connsiteY2" fmla="*/ 1815548 h 1868556"/>
                <a:gd name="connsiteX3" fmla="*/ 132522 w 291548"/>
                <a:gd name="connsiteY3" fmla="*/ 1868556 h 1868556"/>
                <a:gd name="connsiteX4" fmla="*/ 159026 w 291548"/>
                <a:gd name="connsiteY4" fmla="*/ 1789043 h 1868556"/>
                <a:gd name="connsiteX5" fmla="*/ 212035 w 291548"/>
                <a:gd name="connsiteY5" fmla="*/ 1868556 h 1868556"/>
                <a:gd name="connsiteX6" fmla="*/ 238539 w 291548"/>
                <a:gd name="connsiteY6" fmla="*/ 1828800 h 1868556"/>
                <a:gd name="connsiteX7" fmla="*/ 291548 w 291548"/>
                <a:gd name="connsiteY7" fmla="*/ 1842052 h 1868556"/>
                <a:gd name="connsiteX8" fmla="*/ 270841 w 291548"/>
                <a:gd name="connsiteY8" fmla="*/ 20085 h 1868556"/>
                <a:gd name="connsiteX9" fmla="*/ 198782 w 291548"/>
                <a:gd name="connsiteY9" fmla="*/ 26504 h 1868556"/>
                <a:gd name="connsiteX10" fmla="*/ 198782 w 291548"/>
                <a:gd name="connsiteY10" fmla="*/ 26504 h 1868556"/>
                <a:gd name="connsiteX11" fmla="*/ 119269 w 291548"/>
                <a:gd name="connsiteY11" fmla="*/ 39756 h 1868556"/>
                <a:gd name="connsiteX12" fmla="*/ 79513 w 291548"/>
                <a:gd name="connsiteY12" fmla="*/ 0 h 1868556"/>
                <a:gd name="connsiteX13" fmla="*/ 79513 w 291548"/>
                <a:gd name="connsiteY13" fmla="*/ 0 h 1868556"/>
                <a:gd name="connsiteX14" fmla="*/ 0 w 291548"/>
                <a:gd name="connsiteY14" fmla="*/ 0 h 1868556"/>
                <a:gd name="connsiteX0" fmla="*/ 0 w 293618"/>
                <a:gd name="connsiteY0" fmla="*/ 0 h 1868556"/>
                <a:gd name="connsiteX1" fmla="*/ 26504 w 293618"/>
                <a:gd name="connsiteY1" fmla="*/ 1842052 h 1868556"/>
                <a:gd name="connsiteX2" fmla="*/ 106017 w 293618"/>
                <a:gd name="connsiteY2" fmla="*/ 1815548 h 1868556"/>
                <a:gd name="connsiteX3" fmla="*/ 132522 w 293618"/>
                <a:gd name="connsiteY3" fmla="*/ 1868556 h 1868556"/>
                <a:gd name="connsiteX4" fmla="*/ 159026 w 293618"/>
                <a:gd name="connsiteY4" fmla="*/ 1789043 h 1868556"/>
                <a:gd name="connsiteX5" fmla="*/ 212035 w 293618"/>
                <a:gd name="connsiteY5" fmla="*/ 1868556 h 1868556"/>
                <a:gd name="connsiteX6" fmla="*/ 238539 w 293618"/>
                <a:gd name="connsiteY6" fmla="*/ 1828800 h 1868556"/>
                <a:gd name="connsiteX7" fmla="*/ 291548 w 293618"/>
                <a:gd name="connsiteY7" fmla="*/ 1842052 h 1868556"/>
                <a:gd name="connsiteX8" fmla="*/ 289891 w 293618"/>
                <a:gd name="connsiteY8" fmla="*/ 5798 h 1868556"/>
                <a:gd name="connsiteX9" fmla="*/ 198782 w 293618"/>
                <a:gd name="connsiteY9" fmla="*/ 26504 h 1868556"/>
                <a:gd name="connsiteX10" fmla="*/ 198782 w 293618"/>
                <a:gd name="connsiteY10" fmla="*/ 26504 h 1868556"/>
                <a:gd name="connsiteX11" fmla="*/ 119269 w 293618"/>
                <a:gd name="connsiteY11" fmla="*/ 39756 h 1868556"/>
                <a:gd name="connsiteX12" fmla="*/ 79513 w 293618"/>
                <a:gd name="connsiteY12" fmla="*/ 0 h 1868556"/>
                <a:gd name="connsiteX13" fmla="*/ 79513 w 293618"/>
                <a:gd name="connsiteY13" fmla="*/ 0 h 1868556"/>
                <a:gd name="connsiteX14" fmla="*/ 0 w 293618"/>
                <a:gd name="connsiteY14" fmla="*/ 0 h 1868556"/>
                <a:gd name="connsiteX0" fmla="*/ 0 w 293618"/>
                <a:gd name="connsiteY0" fmla="*/ 0 h 1868556"/>
                <a:gd name="connsiteX1" fmla="*/ 16979 w 293618"/>
                <a:gd name="connsiteY1" fmla="*/ 1832527 h 1868556"/>
                <a:gd name="connsiteX2" fmla="*/ 106017 w 293618"/>
                <a:gd name="connsiteY2" fmla="*/ 1815548 h 1868556"/>
                <a:gd name="connsiteX3" fmla="*/ 132522 w 293618"/>
                <a:gd name="connsiteY3" fmla="*/ 1868556 h 1868556"/>
                <a:gd name="connsiteX4" fmla="*/ 159026 w 293618"/>
                <a:gd name="connsiteY4" fmla="*/ 1789043 h 1868556"/>
                <a:gd name="connsiteX5" fmla="*/ 212035 w 293618"/>
                <a:gd name="connsiteY5" fmla="*/ 1868556 h 1868556"/>
                <a:gd name="connsiteX6" fmla="*/ 238539 w 293618"/>
                <a:gd name="connsiteY6" fmla="*/ 1828800 h 1868556"/>
                <a:gd name="connsiteX7" fmla="*/ 291548 w 293618"/>
                <a:gd name="connsiteY7" fmla="*/ 1842052 h 1868556"/>
                <a:gd name="connsiteX8" fmla="*/ 289891 w 293618"/>
                <a:gd name="connsiteY8" fmla="*/ 5798 h 1868556"/>
                <a:gd name="connsiteX9" fmla="*/ 198782 w 293618"/>
                <a:gd name="connsiteY9" fmla="*/ 26504 h 1868556"/>
                <a:gd name="connsiteX10" fmla="*/ 198782 w 293618"/>
                <a:gd name="connsiteY10" fmla="*/ 26504 h 1868556"/>
                <a:gd name="connsiteX11" fmla="*/ 119269 w 293618"/>
                <a:gd name="connsiteY11" fmla="*/ 39756 h 1868556"/>
                <a:gd name="connsiteX12" fmla="*/ 79513 w 293618"/>
                <a:gd name="connsiteY12" fmla="*/ 0 h 1868556"/>
                <a:gd name="connsiteX13" fmla="*/ 79513 w 293618"/>
                <a:gd name="connsiteY13" fmla="*/ 0 h 1868556"/>
                <a:gd name="connsiteX14" fmla="*/ 0 w 293618"/>
                <a:gd name="connsiteY14" fmla="*/ 0 h 18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3618" h="1868556">
                  <a:moveTo>
                    <a:pt x="0" y="0"/>
                  </a:moveTo>
                  <a:lnTo>
                    <a:pt x="16979" y="1832527"/>
                  </a:lnTo>
                  <a:lnTo>
                    <a:pt x="106017" y="1815548"/>
                  </a:lnTo>
                  <a:lnTo>
                    <a:pt x="132522" y="1868556"/>
                  </a:lnTo>
                  <a:lnTo>
                    <a:pt x="159026" y="1789043"/>
                  </a:lnTo>
                  <a:lnTo>
                    <a:pt x="212035" y="1868556"/>
                  </a:lnTo>
                  <a:lnTo>
                    <a:pt x="238539" y="1828800"/>
                  </a:lnTo>
                  <a:lnTo>
                    <a:pt x="291548" y="1842052"/>
                  </a:lnTo>
                  <a:cubicBezTo>
                    <a:pt x="287821" y="1226792"/>
                    <a:pt x="293618" y="621058"/>
                    <a:pt x="289891" y="5798"/>
                  </a:cubicBezTo>
                  <a:lnTo>
                    <a:pt x="198782" y="26504"/>
                  </a:lnTo>
                  <a:lnTo>
                    <a:pt x="198782" y="26504"/>
                  </a:lnTo>
                  <a:lnTo>
                    <a:pt x="119269" y="39756"/>
                  </a:lnTo>
                  <a:lnTo>
                    <a:pt x="79513" y="0"/>
                  </a:lnTo>
                  <a:lnTo>
                    <a:pt x="79513" y="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1" name="Straight Connector 10"/>
            <p:cNvCxnSpPr/>
            <p:nvPr/>
          </p:nvCxnSpPr>
          <p:spPr>
            <a:xfrm rot="16200000" flipH="1">
              <a:off x="1938337" y="2457451"/>
              <a:ext cx="1995488"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1657349" y="2443163"/>
              <a:ext cx="1995488"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2686050" y="2000252"/>
              <a:ext cx="219075" cy="671512"/>
            </a:xfrm>
            <a:custGeom>
              <a:avLst/>
              <a:gdLst>
                <a:gd name="connsiteX0" fmla="*/ 61913 w 219075"/>
                <a:gd name="connsiteY0" fmla="*/ 0 h 671512"/>
                <a:gd name="connsiteX1" fmla="*/ 0 w 219075"/>
                <a:gd name="connsiteY1" fmla="*/ 123825 h 671512"/>
                <a:gd name="connsiteX2" fmla="*/ 33338 w 219075"/>
                <a:gd name="connsiteY2" fmla="*/ 223837 h 671512"/>
                <a:gd name="connsiteX3" fmla="*/ 0 w 219075"/>
                <a:gd name="connsiteY3" fmla="*/ 300037 h 671512"/>
                <a:gd name="connsiteX4" fmla="*/ 38100 w 219075"/>
                <a:gd name="connsiteY4" fmla="*/ 395287 h 671512"/>
                <a:gd name="connsiteX5" fmla="*/ 4763 w 219075"/>
                <a:gd name="connsiteY5" fmla="*/ 504825 h 671512"/>
                <a:gd name="connsiteX6" fmla="*/ 42863 w 219075"/>
                <a:gd name="connsiteY6" fmla="*/ 614362 h 671512"/>
                <a:gd name="connsiteX7" fmla="*/ 128588 w 219075"/>
                <a:gd name="connsiteY7" fmla="*/ 671512 h 671512"/>
                <a:gd name="connsiteX8" fmla="*/ 176213 w 219075"/>
                <a:gd name="connsiteY8" fmla="*/ 576262 h 671512"/>
                <a:gd name="connsiteX9" fmla="*/ 209550 w 219075"/>
                <a:gd name="connsiteY9" fmla="*/ 471487 h 671512"/>
                <a:gd name="connsiteX10" fmla="*/ 195263 w 219075"/>
                <a:gd name="connsiteY10" fmla="*/ 376237 h 671512"/>
                <a:gd name="connsiteX11" fmla="*/ 219075 w 219075"/>
                <a:gd name="connsiteY11" fmla="*/ 252412 h 671512"/>
                <a:gd name="connsiteX12" fmla="*/ 166688 w 219075"/>
                <a:gd name="connsiteY12" fmla="*/ 157162 h 671512"/>
                <a:gd name="connsiteX13" fmla="*/ 195263 w 219075"/>
                <a:gd name="connsiteY13" fmla="*/ 47625 h 671512"/>
                <a:gd name="connsiteX14" fmla="*/ 61913 w 219075"/>
                <a:gd name="connsiteY14" fmla="*/ 0 h 67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075" h="671512">
                  <a:moveTo>
                    <a:pt x="61913" y="0"/>
                  </a:moveTo>
                  <a:lnTo>
                    <a:pt x="0" y="123825"/>
                  </a:lnTo>
                  <a:lnTo>
                    <a:pt x="33338" y="223837"/>
                  </a:lnTo>
                  <a:lnTo>
                    <a:pt x="0" y="300037"/>
                  </a:lnTo>
                  <a:lnTo>
                    <a:pt x="38100" y="395287"/>
                  </a:lnTo>
                  <a:lnTo>
                    <a:pt x="4763" y="504825"/>
                  </a:lnTo>
                  <a:lnTo>
                    <a:pt x="42863" y="614362"/>
                  </a:lnTo>
                  <a:lnTo>
                    <a:pt x="128588" y="671512"/>
                  </a:lnTo>
                  <a:lnTo>
                    <a:pt x="176213" y="576262"/>
                  </a:lnTo>
                  <a:lnTo>
                    <a:pt x="209550" y="471487"/>
                  </a:lnTo>
                  <a:lnTo>
                    <a:pt x="195263" y="376237"/>
                  </a:lnTo>
                  <a:lnTo>
                    <a:pt x="219075" y="252412"/>
                  </a:lnTo>
                  <a:lnTo>
                    <a:pt x="166688" y="157162"/>
                  </a:lnTo>
                  <a:lnTo>
                    <a:pt x="195263" y="47625"/>
                  </a:lnTo>
                  <a:lnTo>
                    <a:pt x="6191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5" name="Straight Arrow Connector 14"/>
            <p:cNvCxnSpPr/>
            <p:nvPr/>
          </p:nvCxnSpPr>
          <p:spPr>
            <a:xfrm>
              <a:off x="1704975" y="2357438"/>
              <a:ext cx="2171700" cy="158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9525" y="2205040"/>
              <a:ext cx="457200" cy="30777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x</a:t>
              </a:r>
              <a:endParaRPr lang="en-US" sz="2400" i="1" dirty="0">
                <a:latin typeface="Cambria Math" pitchFamily="18" charset="0"/>
                <a:ea typeface="Cambria Math" pitchFamily="18" charset="0"/>
                <a:cs typeface="Times New Roman" pitchFamily="18" charset="0"/>
              </a:endParaRPr>
            </a:p>
          </p:txBody>
        </p:sp>
        <p:sp>
          <p:nvSpPr>
            <p:cNvPr id="19" name="TextBox 18"/>
            <p:cNvSpPr txBox="1"/>
            <p:nvPr/>
          </p:nvSpPr>
          <p:spPr>
            <a:xfrm>
              <a:off x="2650329" y="1952824"/>
              <a:ext cx="457200" cy="307777"/>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h</a:t>
              </a:r>
              <a:endParaRPr lang="en-US" sz="2400" i="1" dirty="0">
                <a:latin typeface="Cambria Math" pitchFamily="18" charset="0"/>
                <a:ea typeface="Cambria Math" pitchFamily="18" charset="0"/>
                <a:cs typeface="Times New Roman" pitchFamily="18" charset="0"/>
              </a:endParaRPr>
            </a:p>
          </p:txBody>
        </p:sp>
        <p:cxnSp>
          <p:nvCxnSpPr>
            <p:cNvPr id="21" name="Straight Arrow Connector 20"/>
            <p:cNvCxnSpPr/>
            <p:nvPr/>
          </p:nvCxnSpPr>
          <p:spPr>
            <a:xfrm flipV="1">
              <a:off x="2652713" y="2207420"/>
              <a:ext cx="285750" cy="238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50332" y="2328869"/>
              <a:ext cx="457200" cy="307777"/>
            </a:xfrm>
            <a:prstGeom prst="rect">
              <a:avLst/>
            </a:prstGeom>
            <a:noFill/>
          </p:spPr>
          <p:txBody>
            <a:bodyPr wrap="square" rtlCol="0">
              <a:spAutoFit/>
            </a:bodyPr>
            <a:lstStyle/>
            <a:p>
              <a:r>
                <a:rPr lang="el-GR" sz="2400" i="1" dirty="0" smtClean="0">
                  <a:latin typeface="Cambria Math"/>
                  <a:ea typeface="Cambria Math"/>
                  <a:cs typeface="Times New Roman" pitchFamily="18" charset="0"/>
                </a:rPr>
                <a:t>ξ</a:t>
              </a:r>
              <a:endParaRPr lang="en-US" sz="2400" i="1" dirty="0">
                <a:latin typeface="Cambria Math" pitchFamily="18" charset="0"/>
                <a:ea typeface="Cambria Math" pitchFamily="18" charset="0"/>
                <a:cs typeface="Times New Roman" pitchFamily="18" charset="0"/>
              </a:endParaRPr>
            </a:p>
          </p:txBody>
        </p:sp>
        <p:sp>
          <p:nvSpPr>
            <p:cNvPr id="27" name="Oval 26"/>
            <p:cNvSpPr/>
            <p:nvPr/>
          </p:nvSpPr>
          <p:spPr>
            <a:xfrm>
              <a:off x="2774160" y="233603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026" name="Picture 2"/>
          <p:cNvPicPr>
            <a:picLocks noChangeAspect="1" noChangeArrowheads="1"/>
          </p:cNvPicPr>
          <p:nvPr/>
        </p:nvPicPr>
        <p:blipFill>
          <a:blip r:embed="rId3" cstate="print"/>
          <a:srcRect/>
          <a:stretch>
            <a:fillRect/>
          </a:stretch>
        </p:blipFill>
        <p:spPr bwMode="auto">
          <a:xfrm>
            <a:off x="0" y="1600200"/>
            <a:ext cx="8528050" cy="1295400"/>
          </a:xfrm>
          <a:prstGeom prst="rect">
            <a:avLst/>
          </a:prstGeom>
          <a:noFill/>
          <a:ln w="9525">
            <a:noFill/>
            <a:miter lim="800000"/>
            <a:headEnd/>
            <a:tailEnd/>
          </a:ln>
        </p:spPr>
      </p:pic>
      <p:sp>
        <p:nvSpPr>
          <p:cNvPr id="29" name="Title 1"/>
          <p:cNvSpPr>
            <a:spLocks noGrp="1"/>
          </p:cNvSpPr>
          <p:nvPr>
            <p:ph type="title"/>
          </p:nvPr>
        </p:nvSpPr>
        <p:spPr>
          <a:xfrm>
            <a:off x="4724400" y="5867400"/>
            <a:ext cx="609600" cy="533400"/>
          </a:xfrm>
        </p:spPr>
        <p:txBody>
          <a:bodyPr>
            <a:normAutofit/>
          </a:bodyPr>
          <a:lstStyle/>
          <a:p>
            <a:r>
              <a:rPr lang="en-US" sz="2800" dirty="0" smtClean="0">
                <a:latin typeface="Cambria Math" pitchFamily="18" charset="0"/>
                <a:ea typeface="Cambria Math" pitchFamily="18" charset="0"/>
                <a:cs typeface="Times New Roman" pitchFamily="18" charset="0"/>
              </a:rPr>
              <a:t>0</a:t>
            </a:r>
            <a:endParaRPr lang="en-US" sz="2800" dirty="0">
              <a:latin typeface="Cambria Math" pitchFamily="18" charset="0"/>
              <a:ea typeface="Cambria Math" pitchFamily="18" charset="0"/>
              <a:cs typeface="Times New Roman" pitchFamily="18" charset="0"/>
            </a:endParaRPr>
          </a:p>
        </p:txBody>
      </p:sp>
      <p:sp>
        <p:nvSpPr>
          <p:cNvPr id="32" name="Freeform 31"/>
          <p:cNvSpPr/>
          <p:nvPr/>
        </p:nvSpPr>
        <p:spPr>
          <a:xfrm>
            <a:off x="4976949" y="3069771"/>
            <a:ext cx="3892731" cy="2795452"/>
          </a:xfrm>
          <a:custGeom>
            <a:avLst/>
            <a:gdLst>
              <a:gd name="connsiteX0" fmla="*/ 0 w 3892731"/>
              <a:gd name="connsiteY0" fmla="*/ 0 h 2795452"/>
              <a:gd name="connsiteX1" fmla="*/ 26125 w 3892731"/>
              <a:gd name="connsiteY1" fmla="*/ 2795452 h 2795452"/>
              <a:gd name="connsiteX2" fmla="*/ 3892731 w 3892731"/>
              <a:gd name="connsiteY2" fmla="*/ 2795452 h 2795452"/>
            </a:gdLst>
            <a:ahLst/>
            <a:cxnLst>
              <a:cxn ang="0">
                <a:pos x="connsiteX0" y="connsiteY0"/>
              </a:cxn>
              <a:cxn ang="0">
                <a:pos x="connsiteX1" y="connsiteY1"/>
              </a:cxn>
              <a:cxn ang="0">
                <a:pos x="connsiteX2" y="connsiteY2"/>
              </a:cxn>
            </a:cxnLst>
            <a:rect l="l" t="t" r="r" b="b"/>
            <a:pathLst>
              <a:path w="3892731" h="2795452">
                <a:moveTo>
                  <a:pt x="0" y="0"/>
                </a:moveTo>
                <a:lnTo>
                  <a:pt x="26125" y="2795452"/>
                </a:lnTo>
                <a:lnTo>
                  <a:pt x="3892731" y="2795452"/>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p:cNvCxnSpPr/>
          <p:nvPr/>
        </p:nvCxnSpPr>
        <p:spPr>
          <a:xfrm flipV="1">
            <a:off x="6146074" y="5638800"/>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7265126" y="5638800"/>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421189" y="5638800"/>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5119552" y="5171803"/>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V="1">
            <a:off x="5106489" y="4581797"/>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5104311" y="4011386"/>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V="1">
            <a:off x="5104311" y="3469279"/>
            <a:ext cx="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itle 1"/>
          <p:cNvSpPr txBox="1">
            <a:spLocks/>
          </p:cNvSpPr>
          <p:nvPr/>
        </p:nvSpPr>
        <p:spPr>
          <a:xfrm>
            <a:off x="609600" y="3048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temperature in a cooling slab</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0" name="Title 1"/>
          <p:cNvSpPr txBox="1">
            <a:spLocks/>
          </p:cNvSpPr>
          <p:nvPr/>
        </p:nvSpPr>
        <p:spPr>
          <a:xfrm>
            <a:off x="5854700" y="5867400"/>
            <a:ext cx="6096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1</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1" name="Title 1"/>
          <p:cNvSpPr txBox="1">
            <a:spLocks/>
          </p:cNvSpPr>
          <p:nvPr/>
        </p:nvSpPr>
        <p:spPr>
          <a:xfrm>
            <a:off x="6959600" y="5867400"/>
            <a:ext cx="6096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2</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2" name="Title 1"/>
          <p:cNvSpPr txBox="1">
            <a:spLocks/>
          </p:cNvSpPr>
          <p:nvPr/>
        </p:nvSpPr>
        <p:spPr>
          <a:xfrm>
            <a:off x="8128000" y="5867400"/>
            <a:ext cx="6096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3</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3" name="Title 1"/>
          <p:cNvSpPr txBox="1">
            <a:spLocks/>
          </p:cNvSpPr>
          <p:nvPr/>
        </p:nvSpPr>
        <p:spPr>
          <a:xfrm>
            <a:off x="4292600" y="5486400"/>
            <a:ext cx="6858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0.0</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4" name="Title 1"/>
          <p:cNvSpPr txBox="1">
            <a:spLocks/>
          </p:cNvSpPr>
          <p:nvPr/>
        </p:nvSpPr>
        <p:spPr>
          <a:xfrm>
            <a:off x="4292600" y="4394200"/>
            <a:ext cx="6858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0.5</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5" name="Title 1"/>
          <p:cNvSpPr txBox="1">
            <a:spLocks/>
          </p:cNvSpPr>
          <p:nvPr/>
        </p:nvSpPr>
        <p:spPr>
          <a:xfrm>
            <a:off x="4292600" y="3276600"/>
            <a:ext cx="6858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1.0</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9" name="Title 1"/>
          <p:cNvSpPr txBox="1">
            <a:spLocks/>
          </p:cNvSpPr>
          <p:nvPr/>
        </p:nvSpPr>
        <p:spPr>
          <a:xfrm rot="16200000">
            <a:off x="3543300" y="4305300"/>
            <a:ext cx="11430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erf</a:t>
            </a: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28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28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0" name="Title 1"/>
          <p:cNvSpPr txBox="1">
            <a:spLocks/>
          </p:cNvSpPr>
          <p:nvPr/>
        </p:nvSpPr>
        <p:spPr>
          <a:xfrm>
            <a:off x="6121400" y="6096000"/>
            <a:ext cx="11430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endParaRPr kumimoji="0" lang="en-US" sz="28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latin typeface="Times New Roman" pitchFamily="18" charset="0"/>
                <a:cs typeface="Times New Roman" pitchFamily="18" charset="0"/>
              </a:rPr>
              <a:t>MatLab</a:t>
            </a:r>
            <a:r>
              <a:rPr lang="en-US" dirty="0" smtClean="0">
                <a:latin typeface="Times New Roman" pitchFamily="18" charset="0"/>
                <a:cs typeface="Times New Roman" pitchFamily="18" charset="0"/>
              </a:rPr>
              <a:t> code for graphical input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743200" y="1676400"/>
            <a:ext cx="3810000" cy="4525963"/>
          </a:xfrm>
        </p:spPr>
        <p:txBody>
          <a:bodyPr>
            <a:normAutofit fontScale="77500" lnSpcReduction="20000"/>
          </a:bodyPr>
          <a:lstStyle/>
          <a:p>
            <a:pPr>
              <a:buNone/>
            </a:pPr>
            <a:r>
              <a:rPr lang="en-US" b="1" dirty="0" smtClean="0">
                <a:latin typeface="Courier New" pitchFamily="49" charset="0"/>
                <a:cs typeface="Courier New" pitchFamily="49" charset="0"/>
              </a:rPr>
              <a:t>K=0;</a:t>
            </a:r>
          </a:p>
          <a:p>
            <a:pPr>
              <a:buNone/>
            </a:pPr>
            <a:r>
              <a:rPr lang="en-US" b="1" dirty="0" smtClean="0">
                <a:latin typeface="Courier New" pitchFamily="49" charset="0"/>
                <a:cs typeface="Courier New" pitchFamily="49" charset="0"/>
              </a:rPr>
              <a:t>for k = [1:20]</a:t>
            </a:r>
          </a:p>
          <a:p>
            <a:pPr>
              <a:buNone/>
            </a:pPr>
            <a:r>
              <a:rPr lang="en-US" b="1" dirty="0" smtClean="0">
                <a:latin typeface="Courier New" pitchFamily="49" charset="0"/>
                <a:cs typeface="Courier New" pitchFamily="49" charset="0"/>
              </a:rPr>
              <a:t>    p = </a:t>
            </a:r>
            <a:r>
              <a:rPr lang="en-US" b="1" dirty="0" err="1" smtClean="0">
                <a:latin typeface="Courier New" pitchFamily="49" charset="0"/>
                <a:cs typeface="Courier New" pitchFamily="49" charset="0"/>
              </a:rPr>
              <a:t>ginput</a:t>
            </a:r>
            <a:r>
              <a:rPr lang="en-US" b="1" dirty="0" smtClean="0">
                <a:latin typeface="Courier New" pitchFamily="49" charset="0"/>
                <a:cs typeface="Courier New" pitchFamily="49" charset="0"/>
              </a:rPr>
              <a:t>(1);</a:t>
            </a:r>
          </a:p>
          <a:p>
            <a:pPr>
              <a:buNone/>
            </a:pPr>
            <a:r>
              <a:rPr lang="en-US" b="1" dirty="0" smtClean="0">
                <a:latin typeface="Courier New" pitchFamily="49" charset="0"/>
                <a:cs typeface="Courier New" pitchFamily="49" charset="0"/>
              </a:rPr>
              <a:t>    if( p(1) &lt; 0 )</a:t>
            </a:r>
          </a:p>
          <a:p>
            <a:pPr>
              <a:buNone/>
            </a:pPr>
            <a:r>
              <a:rPr lang="en-US" b="1" dirty="0" smtClean="0">
                <a:latin typeface="Courier New" pitchFamily="49" charset="0"/>
                <a:cs typeface="Courier New" pitchFamily="49" charset="0"/>
              </a:rPr>
              <a:t>        break;</a:t>
            </a:r>
          </a:p>
          <a:p>
            <a:pPr>
              <a:buNone/>
            </a:pPr>
            <a:r>
              <a:rPr lang="en-US" b="1" dirty="0" smtClean="0">
                <a:latin typeface="Courier New" pitchFamily="49" charset="0"/>
                <a:cs typeface="Courier New" pitchFamily="49" charset="0"/>
              </a:rPr>
              <a:t>    end</a:t>
            </a:r>
          </a:p>
          <a:p>
            <a:pPr>
              <a:buNone/>
            </a:pPr>
            <a:r>
              <a:rPr lang="en-US" b="1" dirty="0" smtClean="0">
                <a:latin typeface="Courier New" pitchFamily="49" charset="0"/>
                <a:cs typeface="Courier New" pitchFamily="49" charset="0"/>
              </a:rPr>
              <a:t>    K=K+1;</a:t>
            </a:r>
          </a:p>
          <a:p>
            <a:pPr>
              <a:buNone/>
            </a:pPr>
            <a:r>
              <a:rPr lang="en-US" b="1" dirty="0" smtClean="0">
                <a:latin typeface="Courier New" pitchFamily="49" charset="0"/>
                <a:cs typeface="Courier New" pitchFamily="49" charset="0"/>
              </a:rPr>
              <a:t>    a(K) = p(2)-A;</a:t>
            </a:r>
          </a:p>
          <a:p>
            <a:pPr>
              <a:buNone/>
            </a:pPr>
            <a:r>
              <a:rPr lang="en-US" b="1" dirty="0" smtClean="0">
                <a:latin typeface="Courier New" pitchFamily="49" charset="0"/>
                <a:cs typeface="Courier New" pitchFamily="49" charset="0"/>
              </a:rPr>
              <a:t>    v0(K)=p(1);</a:t>
            </a:r>
          </a:p>
          <a:p>
            <a:pPr>
              <a:buNone/>
            </a:pPr>
            <a:r>
              <a:rPr lang="en-US" b="1" dirty="0" smtClean="0">
                <a:latin typeface="Courier New" pitchFamily="49" charset="0"/>
                <a:cs typeface="Courier New" pitchFamily="49" charset="0"/>
              </a:rPr>
              <a:t>    c(K)=0.1;</a:t>
            </a:r>
          </a:p>
          <a:p>
            <a:pPr>
              <a:buNone/>
            </a:pPr>
            <a:r>
              <a:rPr lang="en-US" b="1" dirty="0" smtClean="0">
                <a:latin typeface="Courier New" pitchFamily="49" charset="0"/>
                <a:cs typeface="Courier New" pitchFamily="49" charset="0"/>
              </a:rPr>
              <a:t>end</a:t>
            </a:r>
            <a:endParaRPr lang="en-US" b="1" dirty="0">
              <a:latin typeface="Courier New" pitchFamily="49" charset="0"/>
              <a:cs typeface="Courier New"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cstate="print"/>
          <a:srcRect l="8836" r="7438" b="7049"/>
          <a:stretch>
            <a:fillRect/>
          </a:stretch>
        </p:blipFill>
        <p:spPr bwMode="auto">
          <a:xfrm>
            <a:off x="1447800" y="1909761"/>
            <a:ext cx="6276975" cy="2317269"/>
          </a:xfrm>
          <a:prstGeom prst="rect">
            <a:avLst/>
          </a:prstGeom>
          <a:noFill/>
          <a:ln w="9525">
            <a:noFill/>
            <a:miter lim="800000"/>
            <a:headEnd/>
            <a:tailEnd/>
          </a:ln>
          <a:effectLst/>
        </p:spPr>
      </p:pic>
      <p:sp>
        <p:nvSpPr>
          <p:cNvPr id="5" name="TextBox 4"/>
          <p:cNvSpPr txBox="1"/>
          <p:nvPr/>
        </p:nvSpPr>
        <p:spPr>
          <a:xfrm>
            <a:off x="1447800" y="4195761"/>
            <a:ext cx="6400800" cy="523220"/>
          </a:xfrm>
          <a:prstGeom prst="rect">
            <a:avLst/>
          </a:prstGeom>
          <a:noFill/>
        </p:spPr>
        <p:txBody>
          <a:bodyPr wrap="square" rtlCol="0">
            <a:spAutoFit/>
          </a:bodyPr>
          <a:lstStyle/>
          <a:p>
            <a:pPr algn="ctr"/>
            <a:r>
              <a:rPr lang="en-US" sz="2800" dirty="0" smtClean="0">
                <a:latin typeface="Times New Roman" pitchFamily="18" charset="0"/>
                <a:ea typeface="Cambria Math"/>
                <a:cs typeface="Times New Roman" pitchFamily="18" charset="0"/>
              </a:rPr>
              <a:t>velocity, mm/s</a:t>
            </a:r>
            <a:endParaRPr lang="en-US" sz="2800" i="1" dirty="0">
              <a:latin typeface="Cambria Math" pitchFamily="18" charset="0"/>
              <a:ea typeface="Cambria Math" pitchFamily="18" charset="0"/>
            </a:endParaRPr>
          </a:p>
        </p:txBody>
      </p:sp>
      <p:sp>
        <p:nvSpPr>
          <p:cNvPr id="6" name="TextBox 5"/>
          <p:cNvSpPr txBox="1"/>
          <p:nvPr/>
        </p:nvSpPr>
        <p:spPr>
          <a:xfrm rot="16200000">
            <a:off x="252802" y="2829250"/>
            <a:ext cx="2057398" cy="523220"/>
          </a:xfrm>
          <a:prstGeom prst="rect">
            <a:avLst/>
          </a:prstGeom>
          <a:noFill/>
        </p:spPr>
        <p:txBody>
          <a:bodyPr wrap="square" rtlCol="0">
            <a:spAutoFit/>
          </a:bodyPr>
          <a:lstStyle/>
          <a:p>
            <a:pPr algn="ctr"/>
            <a:r>
              <a:rPr lang="en-US" sz="2800" dirty="0" smtClean="0">
                <a:latin typeface="Times New Roman" pitchFamily="18" charset="0"/>
                <a:ea typeface="Cambria Math"/>
                <a:cs typeface="Times New Roman" pitchFamily="18" charset="0"/>
              </a:rPr>
              <a:t>counts</a:t>
            </a:r>
            <a:endParaRPr lang="en-US" sz="2800" i="1" dirty="0">
              <a:latin typeface="Cambria Math" pitchFamily="18" charset="0"/>
              <a:ea typeface="Cambria Math" pitchFamily="18" charset="0"/>
            </a:endParaRPr>
          </a:p>
        </p:txBody>
      </p:sp>
      <p:sp>
        <p:nvSpPr>
          <p:cNvPr id="8" name="Freeform 7"/>
          <p:cNvSpPr/>
          <p:nvPr/>
        </p:nvSpPr>
        <p:spPr>
          <a:xfrm>
            <a:off x="1751764" y="1905000"/>
            <a:ext cx="6077784" cy="2144992"/>
          </a:xfrm>
          <a:custGeom>
            <a:avLst/>
            <a:gdLst>
              <a:gd name="connsiteX0" fmla="*/ 9525 w 6762750"/>
              <a:gd name="connsiteY0" fmla="*/ 0 h 733425"/>
              <a:gd name="connsiteX1" fmla="*/ 0 w 6762750"/>
              <a:gd name="connsiteY1" fmla="*/ 733425 h 733425"/>
              <a:gd name="connsiteX2" fmla="*/ 6762750 w 6762750"/>
              <a:gd name="connsiteY2" fmla="*/ 733425 h 733425"/>
              <a:gd name="connsiteX0" fmla="*/ 4709 w 6762750"/>
              <a:gd name="connsiteY0" fmla="*/ 0 h 736481"/>
              <a:gd name="connsiteX1" fmla="*/ 0 w 6762750"/>
              <a:gd name="connsiteY1" fmla="*/ 736481 h 736481"/>
              <a:gd name="connsiteX2" fmla="*/ 6762750 w 6762750"/>
              <a:gd name="connsiteY2" fmla="*/ 736481 h 736481"/>
            </a:gdLst>
            <a:ahLst/>
            <a:cxnLst>
              <a:cxn ang="0">
                <a:pos x="connsiteX0" y="connsiteY0"/>
              </a:cxn>
              <a:cxn ang="0">
                <a:pos x="connsiteX1" y="connsiteY1"/>
              </a:cxn>
              <a:cxn ang="0">
                <a:pos x="connsiteX2" y="connsiteY2"/>
              </a:cxn>
            </a:cxnLst>
            <a:rect l="l" t="t" r="r" b="b"/>
            <a:pathLst>
              <a:path w="6762750" h="736481">
                <a:moveTo>
                  <a:pt x="4709" y="0"/>
                </a:moveTo>
                <a:cubicBezTo>
                  <a:pt x="3139" y="245494"/>
                  <a:pt x="1570" y="490987"/>
                  <a:pt x="0" y="736481"/>
                </a:cubicBezTo>
                <a:lnTo>
                  <a:pt x="6762750" y="73648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cxnSp>
        <p:nvCxnSpPr>
          <p:cNvPr id="10" name="Straight Connector 9"/>
          <p:cNvCxnSpPr/>
          <p:nvPr/>
        </p:nvCxnSpPr>
        <p:spPr>
          <a:xfrm>
            <a:off x="1828800" y="5181600"/>
            <a:ext cx="12192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5638800"/>
            <a:ext cx="1219200" cy="0"/>
          </a:xfrm>
          <a:prstGeom prst="line">
            <a:avLst/>
          </a:prstGeom>
          <a:ln w="38100">
            <a:solidFill>
              <a:srgbClr val="66FF33"/>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4876800"/>
            <a:ext cx="6400800" cy="523220"/>
          </a:xfrm>
          <a:prstGeom prst="rect">
            <a:avLst/>
          </a:prstGeom>
          <a:noFill/>
        </p:spPr>
        <p:txBody>
          <a:bodyPr wrap="square" rtlCol="0">
            <a:spAutoFit/>
          </a:bodyPr>
          <a:lstStyle/>
          <a:p>
            <a:pPr algn="ctr"/>
            <a:r>
              <a:rPr lang="en-US" sz="2800" dirty="0" err="1" smtClean="0">
                <a:latin typeface="Times New Roman" pitchFamily="18" charset="0"/>
                <a:ea typeface="Cambria Math"/>
                <a:cs typeface="Times New Roman" pitchFamily="18" charset="0"/>
              </a:rPr>
              <a:t>Lorentzian</a:t>
            </a:r>
            <a:endParaRPr lang="en-US" sz="2800" i="1" dirty="0">
              <a:latin typeface="Cambria Math" pitchFamily="18" charset="0"/>
              <a:ea typeface="Cambria Math" pitchFamily="18" charset="0"/>
            </a:endParaRPr>
          </a:p>
        </p:txBody>
      </p:sp>
      <p:sp>
        <p:nvSpPr>
          <p:cNvPr id="13" name="TextBox 12"/>
          <p:cNvSpPr txBox="1"/>
          <p:nvPr/>
        </p:nvSpPr>
        <p:spPr>
          <a:xfrm>
            <a:off x="939800" y="5382280"/>
            <a:ext cx="6400800" cy="523220"/>
          </a:xfrm>
          <a:prstGeom prst="rect">
            <a:avLst/>
          </a:prstGeom>
          <a:noFill/>
        </p:spPr>
        <p:txBody>
          <a:bodyPr wrap="square" rtlCol="0">
            <a:spAutoFit/>
          </a:bodyPr>
          <a:lstStyle/>
          <a:p>
            <a:pPr algn="ctr"/>
            <a:r>
              <a:rPr lang="en-US" sz="2800" dirty="0" smtClean="0">
                <a:latin typeface="Times New Roman" pitchFamily="18" charset="0"/>
                <a:ea typeface="Cambria Math"/>
                <a:cs typeface="Times New Roman" pitchFamily="18" charset="0"/>
              </a:rPr>
              <a:t>Gaussian</a:t>
            </a:r>
            <a:endParaRPr lang="en-US" sz="2800" i="1" dirty="0">
              <a:latin typeface="Cambria Math" pitchFamily="18" charset="0"/>
              <a:ea typeface="Cambria Math"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Results of F test</a:t>
            </a:r>
            <a:endParaRPr lang="en-US" dirty="0">
              <a:latin typeface="Times New Roman" pitchFamily="18" charset="0"/>
              <a:cs typeface="Times New Roman" pitchFamily="18" charset="0"/>
            </a:endParaRPr>
          </a:p>
        </p:txBody>
      </p:sp>
      <p:sp>
        <p:nvSpPr>
          <p:cNvPr id="4" name="Rectangle 3"/>
          <p:cNvSpPr/>
          <p:nvPr/>
        </p:nvSpPr>
        <p:spPr>
          <a:xfrm>
            <a:off x="152400" y="2438400"/>
            <a:ext cx="8991600" cy="954107"/>
          </a:xfrm>
          <a:prstGeom prst="rect">
            <a:avLst/>
          </a:prstGeom>
        </p:spPr>
        <p:txBody>
          <a:bodyPr wrap="square">
            <a:spAutoFit/>
          </a:bodyPr>
          <a:lstStyle/>
          <a:p>
            <a:r>
              <a:rPr lang="de-DE" sz="2800" b="1" dirty="0" smtClean="0">
                <a:latin typeface="Courier New" pitchFamily="49" charset="0"/>
                <a:cs typeface="Courier New" pitchFamily="49" charset="0"/>
              </a:rPr>
              <a:t>Fest = E_normal/E_lorentzian: 4.230859</a:t>
            </a:r>
          </a:p>
          <a:p>
            <a:r>
              <a:rPr lang="de-DE" sz="2800" b="1" dirty="0" smtClean="0">
                <a:latin typeface="Courier New" pitchFamily="49" charset="0"/>
                <a:cs typeface="Courier New" pitchFamily="49" charset="0"/>
              </a:rPr>
              <a:t>P(F&lt;=1/Fest||F&gt;=Fest) = 0.000000</a:t>
            </a:r>
            <a:endParaRPr lang="en-US" sz="2800" b="1" dirty="0">
              <a:latin typeface="Courier New" pitchFamily="49" charset="0"/>
              <a:cs typeface="Courier New" pitchFamily="49" charset="0"/>
            </a:endParaRPr>
          </a:p>
        </p:txBody>
      </p:sp>
      <p:sp>
        <p:nvSpPr>
          <p:cNvPr id="5" name="Title 1"/>
          <p:cNvSpPr txBox="1">
            <a:spLocks/>
          </p:cNvSpPr>
          <p:nvPr/>
        </p:nvSpPr>
        <p:spPr>
          <a:xfrm>
            <a:off x="381000" y="45720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Lorentzian</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better</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fit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to </a:t>
            </a:r>
            <a:r>
              <a:rPr kumimoji="0" lang="en-US" sz="4400" b="0"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99.9999%</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certainty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52600" y="2667000"/>
            <a:ext cx="5390147" cy="1828800"/>
          </a:xfrm>
          <a:prstGeom prst="rect">
            <a:avLst/>
          </a:prstGeom>
          <a:noFill/>
          <a:ln w="9525">
            <a:noFill/>
            <a:miter lim="800000"/>
            <a:headEnd/>
            <a:tailEnd/>
          </a:ln>
        </p:spPr>
      </p:pic>
      <p:sp>
        <p:nvSpPr>
          <p:cNvPr id="5" name="Title 1"/>
          <p:cNvSpPr txBox="1">
            <a:spLocks/>
          </p:cNvSpPr>
          <p:nvPr/>
        </p:nvSpPr>
        <p:spPr>
          <a:xfrm>
            <a:off x="609600" y="609600"/>
            <a:ext cx="8229600" cy="13716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temperature due to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cooling slabs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(use linear superposition)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52600" y="2667000"/>
            <a:ext cx="5390147" cy="1828800"/>
          </a:xfrm>
          <a:prstGeom prst="rect">
            <a:avLst/>
          </a:prstGeom>
          <a:noFill/>
          <a:ln w="9525">
            <a:noFill/>
            <a:miter lim="800000"/>
            <a:headEnd/>
            <a:tailEnd/>
          </a:ln>
        </p:spPr>
      </p:pic>
      <p:sp>
        <p:nvSpPr>
          <p:cNvPr id="5" name="Title 1"/>
          <p:cNvSpPr txBox="1">
            <a:spLocks/>
          </p:cNvSpPr>
          <p:nvPr/>
        </p:nvSpPr>
        <p:spPr>
          <a:xfrm>
            <a:off x="609600" y="609600"/>
            <a:ext cx="8229600" cy="13716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temperature due to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slabs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each with initial temperature </a:t>
            </a:r>
            <a:r>
              <a:rPr lang="en-US" sz="4400" i="1" dirty="0" err="1" smtClean="0">
                <a:latin typeface="Cambria Math" pitchFamily="18" charset="0"/>
                <a:ea typeface="Cambria Math" pitchFamily="18" charset="0"/>
                <a:cs typeface="Times New Roman" pitchFamily="18" charset="0"/>
              </a:rPr>
              <a:t>m</a:t>
            </a:r>
            <a:r>
              <a:rPr lang="en-US" sz="4400" i="1" baseline="-25000" dirty="0" err="1" smtClean="0">
                <a:latin typeface="Cambria Math" pitchFamily="18" charset="0"/>
                <a:ea typeface="Cambria Math" pitchFamily="18" charset="0"/>
                <a:cs typeface="Times New Roman" pitchFamily="18" charset="0"/>
              </a:rPr>
              <a:t>j</a:t>
            </a:r>
            <a:endPar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Title 1"/>
          <p:cNvSpPr txBox="1">
            <a:spLocks/>
          </p:cNvSpPr>
          <p:nvPr/>
        </p:nvSpPr>
        <p:spPr>
          <a:xfrm>
            <a:off x="0" y="4114800"/>
            <a:ext cx="2590800" cy="12954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temperature measured at time </a:t>
            </a:r>
            <a:r>
              <a:rPr kumimoji="0" lang="en-US" sz="4400" b="0" i="1"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t&gt;0</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8" name="Freeform 7"/>
          <p:cNvSpPr/>
          <p:nvPr/>
        </p:nvSpPr>
        <p:spPr>
          <a:xfrm>
            <a:off x="1447800" y="3886200"/>
            <a:ext cx="508000" cy="254000"/>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6172200" y="4419600"/>
            <a:ext cx="2590800" cy="10668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initial</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temperature</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0" name="Freeform 9"/>
          <p:cNvSpPr/>
          <p:nvPr/>
        </p:nvSpPr>
        <p:spPr>
          <a:xfrm rot="1384225" flipH="1">
            <a:off x="6735052" y="3975577"/>
            <a:ext cx="508000" cy="254000"/>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52600" y="2667000"/>
            <a:ext cx="5390147" cy="1828800"/>
          </a:xfrm>
          <a:prstGeom prst="rect">
            <a:avLst/>
          </a:prstGeom>
          <a:noFill/>
          <a:ln w="9525">
            <a:noFill/>
            <a:miter lim="800000"/>
            <a:headEnd/>
            <a:tailEnd/>
          </a:ln>
        </p:spPr>
      </p:pic>
      <p:sp>
        <p:nvSpPr>
          <p:cNvPr id="5" name="Title 1"/>
          <p:cNvSpPr txBox="1">
            <a:spLocks/>
          </p:cNvSpPr>
          <p:nvPr/>
        </p:nvSpPr>
        <p:spPr>
          <a:xfrm>
            <a:off x="609600" y="609600"/>
            <a:ext cx="8229600" cy="2057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inverse problem</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infer</a:t>
            </a:r>
            <a:r>
              <a:rPr lang="en-US" sz="4400" dirty="0" smtClean="0">
                <a:latin typeface="Times New Roman" pitchFamily="18" charset="0"/>
                <a:ea typeface="+mj-ea"/>
                <a:cs typeface="Times New Roman" pitchFamily="18" charset="0"/>
              </a:rPr>
              <a:t> initial temperature </a:t>
            </a:r>
            <a:r>
              <a:rPr lang="en-US" sz="4400" b="1" dirty="0" smtClean="0">
                <a:latin typeface="Cambria Math" pitchFamily="18" charset="0"/>
                <a:ea typeface="Cambria Math" pitchFamily="18" charset="0"/>
                <a:cs typeface="Times New Roman" pitchFamily="18" charset="0"/>
              </a:rPr>
              <a:t>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using temperatures measures at a suite of </a:t>
            </a:r>
            <a:r>
              <a:rPr lang="en-US" sz="4400" i="1" dirty="0" err="1" smtClean="0">
                <a:latin typeface="Cambria Math" pitchFamily="18" charset="0"/>
                <a:ea typeface="Cambria Math" pitchFamily="18" charset="0"/>
                <a:cs typeface="Times New Roman" pitchFamily="18" charset="0"/>
              </a:rPr>
              <a:t>x</a:t>
            </a:r>
            <a:r>
              <a:rPr lang="en-US" sz="4400" dirty="0" err="1" smtClean="0">
                <a:latin typeface="Times New Roman" pitchFamily="18" charset="0"/>
                <a:ea typeface="+mj-ea"/>
                <a:cs typeface="Times New Roman" pitchFamily="18" charset="0"/>
              </a:rPr>
              <a:t>s</a:t>
            </a: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at some fixed later time </a:t>
            </a:r>
            <a:r>
              <a:rPr lang="en-US" sz="4400" i="1" dirty="0" smtClean="0">
                <a:latin typeface="Cambria Math" pitchFamily="18" charset="0"/>
                <a:ea typeface="Cambria Math" pitchFamily="18" charset="0"/>
                <a:cs typeface="Times New Roman" pitchFamily="18" charset="0"/>
              </a:rPr>
              <a:t>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228600" y="5486400"/>
            <a:ext cx="8229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a:t>
            </a:r>
            <a:r>
              <a:rPr kumimoji="0" lang="en-US" sz="44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 m</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Title 1"/>
          <p:cNvSpPr txBox="1">
            <a:spLocks/>
          </p:cNvSpPr>
          <p:nvPr/>
        </p:nvSpPr>
        <p:spPr>
          <a:xfrm>
            <a:off x="0" y="3886200"/>
            <a:ext cx="2590800" cy="1295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data</a:t>
            </a:r>
            <a:endParaRPr kumimoji="0" lang="en-US" sz="36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8" name="Freeform 7"/>
          <p:cNvSpPr/>
          <p:nvPr/>
        </p:nvSpPr>
        <p:spPr>
          <a:xfrm>
            <a:off x="1447800" y="3886200"/>
            <a:ext cx="508000" cy="254000"/>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6172200" y="4419600"/>
            <a:ext cx="2590800" cy="1066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model parameters</a:t>
            </a:r>
            <a:endPar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10" name="Freeform 9"/>
          <p:cNvSpPr/>
          <p:nvPr/>
        </p:nvSpPr>
        <p:spPr>
          <a:xfrm rot="1384225" flipH="1">
            <a:off x="6735052" y="3975577"/>
            <a:ext cx="508000" cy="254000"/>
          </a:xfrm>
          <a:custGeom>
            <a:avLst/>
            <a:gdLst>
              <a:gd name="connsiteX0" fmla="*/ 0 w 508000"/>
              <a:gd name="connsiteY0" fmla="*/ 254000 h 254000"/>
              <a:gd name="connsiteX1" fmla="*/ 292100 w 508000"/>
              <a:gd name="connsiteY1" fmla="*/ 114300 h 254000"/>
              <a:gd name="connsiteX2" fmla="*/ 406400 w 508000"/>
              <a:gd name="connsiteY2" fmla="*/ 228600 h 254000"/>
              <a:gd name="connsiteX3" fmla="*/ 508000 w 508000"/>
              <a:gd name="connsiteY3" fmla="*/ 0 h 254000"/>
            </a:gdLst>
            <a:ahLst/>
            <a:cxnLst>
              <a:cxn ang="0">
                <a:pos x="connsiteX0" y="connsiteY0"/>
              </a:cxn>
              <a:cxn ang="0">
                <a:pos x="connsiteX1" y="connsiteY1"/>
              </a:cxn>
              <a:cxn ang="0">
                <a:pos x="connsiteX2" y="connsiteY2"/>
              </a:cxn>
              <a:cxn ang="0">
                <a:pos x="connsiteX3" y="connsiteY3"/>
              </a:cxn>
            </a:cxnLst>
            <a:rect l="l" t="t" r="r" b="b"/>
            <a:pathLst>
              <a:path w="508000" h="254000">
                <a:moveTo>
                  <a:pt x="0" y="254000"/>
                </a:moveTo>
                <a:cubicBezTo>
                  <a:pt x="112183" y="186266"/>
                  <a:pt x="224367" y="118533"/>
                  <a:pt x="292100" y="114300"/>
                </a:cubicBezTo>
                <a:cubicBezTo>
                  <a:pt x="359833" y="110067"/>
                  <a:pt x="370417" y="247650"/>
                  <a:pt x="406400" y="228600"/>
                </a:cubicBezTo>
                <a:cubicBezTo>
                  <a:pt x="442383" y="209550"/>
                  <a:pt x="475191" y="104775"/>
                  <a:pt x="508000" y="0"/>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Down Arrow 10"/>
          <p:cNvSpPr/>
          <p:nvPr/>
        </p:nvSpPr>
        <p:spPr>
          <a:xfrm>
            <a:off x="3886200" y="4724400"/>
            <a:ext cx="533400" cy="60960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a:grpSpLocks noChangeAspect="1"/>
          </p:cNvGrpSpPr>
          <p:nvPr/>
        </p:nvGrpSpPr>
        <p:grpSpPr>
          <a:xfrm>
            <a:off x="609600" y="381000"/>
            <a:ext cx="7623456" cy="6175978"/>
            <a:chOff x="4233863" y="994586"/>
            <a:chExt cx="3176440" cy="2573324"/>
          </a:xfrm>
        </p:grpSpPr>
        <p:pic>
          <p:nvPicPr>
            <p:cNvPr id="5122" name="Picture 2"/>
            <p:cNvPicPr>
              <a:picLocks noChangeAspect="1" noChangeArrowheads="1"/>
            </p:cNvPicPr>
            <p:nvPr/>
          </p:nvPicPr>
          <p:blipFill>
            <a:blip r:embed="rId3" cstate="print"/>
            <a:srcRect l="13705" t="6834" r="12409" b="10953"/>
            <a:stretch>
              <a:fillRect/>
            </a:stretch>
          </p:blipFill>
          <p:spPr bwMode="auto">
            <a:xfrm>
              <a:off x="4786314" y="1393029"/>
              <a:ext cx="2358995" cy="2063258"/>
            </a:xfrm>
            <a:prstGeom prst="rect">
              <a:avLst/>
            </a:prstGeom>
            <a:noFill/>
            <a:ln w="9525">
              <a:noFill/>
              <a:miter lim="800000"/>
              <a:headEnd/>
              <a:tailEnd/>
            </a:ln>
            <a:effectLst/>
          </p:spPr>
        </p:pic>
        <p:cxnSp>
          <p:nvCxnSpPr>
            <p:cNvPr id="34" name="Straight Arrow Connector 33"/>
            <p:cNvCxnSpPr/>
            <p:nvPr/>
          </p:nvCxnSpPr>
          <p:spPr>
            <a:xfrm>
              <a:off x="4793457" y="1416847"/>
              <a:ext cx="2193131" cy="237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3706808" y="2485235"/>
              <a:ext cx="2163762"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809710" y="994586"/>
              <a:ext cx="2057400"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distance, </a:t>
              </a:r>
              <a:r>
                <a:rPr lang="en-US" sz="2800" i="1" dirty="0" smtClean="0">
                  <a:latin typeface="Cambria Math" pitchFamily="18" charset="0"/>
                  <a:ea typeface="Cambria Math" pitchFamily="18" charset="0"/>
                  <a:cs typeface="Times New Roman" pitchFamily="18" charset="0"/>
                </a:rPr>
                <a:t>x</a:t>
              </a:r>
              <a:endParaRPr lang="en-US" sz="2800" i="1" dirty="0">
                <a:latin typeface="Cambria Math" pitchFamily="18" charset="0"/>
                <a:ea typeface="Cambria Math" pitchFamily="18" charset="0"/>
                <a:cs typeface="Times New Roman" pitchFamily="18" charset="0"/>
              </a:endParaRPr>
            </a:p>
          </p:txBody>
        </p:sp>
        <p:sp>
          <p:nvSpPr>
            <p:cNvPr id="39" name="TextBox 38"/>
            <p:cNvSpPr txBox="1"/>
            <p:nvPr/>
          </p:nvSpPr>
          <p:spPr>
            <a:xfrm>
              <a:off x="4648200" y="1147763"/>
              <a:ext cx="5334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0" name="TextBox 39"/>
            <p:cNvSpPr txBox="1"/>
            <p:nvPr/>
          </p:nvSpPr>
          <p:spPr>
            <a:xfrm>
              <a:off x="6429364" y="114300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100</a:t>
              </a:r>
              <a:endParaRPr lang="en-US" sz="2800" i="1" dirty="0">
                <a:latin typeface="Cambria Math" pitchFamily="18" charset="0"/>
                <a:ea typeface="Cambria Math" pitchFamily="18" charset="0"/>
                <a:cs typeface="Times New Roman" pitchFamily="18" charset="0"/>
              </a:endParaRPr>
            </a:p>
          </p:txBody>
        </p:sp>
        <p:sp>
          <p:nvSpPr>
            <p:cNvPr id="41" name="TextBox 40"/>
            <p:cNvSpPr txBox="1"/>
            <p:nvPr/>
          </p:nvSpPr>
          <p:spPr>
            <a:xfrm rot="16200000">
              <a:off x="3591308" y="2248433"/>
              <a:ext cx="1857375"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time, </a:t>
              </a:r>
              <a:r>
                <a:rPr lang="en-US" sz="2800" i="1" dirty="0" smtClean="0">
                  <a:latin typeface="Cambria Math" pitchFamily="18" charset="0"/>
                  <a:ea typeface="Cambria Math" pitchFamily="18" charset="0"/>
                  <a:cs typeface="Times New Roman" pitchFamily="18" charset="0"/>
                </a:rPr>
                <a:t>t</a:t>
              </a:r>
              <a:endParaRPr lang="en-US" sz="2800" i="1" dirty="0">
                <a:latin typeface="Cambria Math" pitchFamily="18" charset="0"/>
                <a:ea typeface="Cambria Math" pitchFamily="18" charset="0"/>
                <a:cs typeface="Times New Roman" pitchFamily="18" charset="0"/>
              </a:endParaRPr>
            </a:p>
          </p:txBody>
        </p:sp>
        <p:sp>
          <p:nvSpPr>
            <p:cNvPr id="42" name="TextBox 41"/>
            <p:cNvSpPr txBox="1"/>
            <p:nvPr/>
          </p:nvSpPr>
          <p:spPr>
            <a:xfrm>
              <a:off x="4386263" y="1409700"/>
              <a:ext cx="381000" cy="21800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sp>
          <p:nvSpPr>
            <p:cNvPr id="43" name="TextBox 42"/>
            <p:cNvSpPr txBox="1"/>
            <p:nvPr/>
          </p:nvSpPr>
          <p:spPr>
            <a:xfrm>
              <a:off x="4233863" y="3028950"/>
              <a:ext cx="533400" cy="218008"/>
            </a:xfrm>
            <a:prstGeom prst="rect">
              <a:avLst/>
            </a:prstGeom>
            <a:noFill/>
          </p:spPr>
          <p:txBody>
            <a:bodyPr wrap="square" rtlCol="0">
              <a:spAutoFit/>
            </a:bodyPr>
            <a:lstStyle/>
            <a:p>
              <a:pPr algn="r"/>
              <a:r>
                <a:rPr lang="en-US" sz="2800" i="1" dirty="0" smtClean="0">
                  <a:latin typeface="Cambria Math" pitchFamily="18" charset="0"/>
                  <a:ea typeface="Cambria Math" pitchFamily="18" charset="0"/>
                  <a:cs typeface="Times New Roman" pitchFamily="18" charset="0"/>
                </a:rPr>
                <a:t>200</a:t>
              </a:r>
              <a:endParaRPr lang="en-US" sz="2800" i="1" dirty="0">
                <a:latin typeface="Cambria Math" pitchFamily="18" charset="0"/>
                <a:ea typeface="Cambria Math" pitchFamily="18" charset="0"/>
                <a:cs typeface="Times New Roman" pitchFamily="18" charset="0"/>
              </a:endParaRPr>
            </a:p>
          </p:txBody>
        </p:sp>
        <p:sp>
          <p:nvSpPr>
            <p:cNvPr id="44" name="TextBox 43"/>
            <p:cNvSpPr txBox="1"/>
            <p:nvPr/>
          </p:nvSpPr>
          <p:spPr>
            <a:xfrm>
              <a:off x="5562600" y="1143000"/>
              <a:ext cx="507206" cy="21800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0</a:t>
              </a:r>
              <a:endParaRPr lang="en-US" sz="2800" i="1" dirty="0">
                <a:latin typeface="Cambria Math" pitchFamily="18" charset="0"/>
                <a:ea typeface="Cambria Math" pitchFamily="18" charset="0"/>
                <a:cs typeface="Times New Roman" pitchFamily="18" charset="0"/>
              </a:endParaRPr>
            </a:p>
          </p:txBody>
        </p:sp>
        <p:cxnSp>
          <p:nvCxnSpPr>
            <p:cNvPr id="45" name="Straight Arrow Connector 44"/>
            <p:cNvCxnSpPr/>
            <p:nvPr/>
          </p:nvCxnSpPr>
          <p:spPr>
            <a:xfrm rot="5400000">
              <a:off x="5786817" y="1391038"/>
              <a:ext cx="56373" cy="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6272599" y="2291296"/>
              <a:ext cx="2057400" cy="218008"/>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temperature, </a:t>
              </a:r>
              <a:r>
                <a:rPr lang="en-US" sz="2800" i="1" dirty="0" smtClean="0">
                  <a:latin typeface="Cambria Math" pitchFamily="18" charset="0"/>
                  <a:ea typeface="Cambria Math" pitchFamily="18" charset="0"/>
                  <a:cs typeface="Times New Roman" pitchFamily="18" charset="0"/>
                </a:rPr>
                <a:t>T</a:t>
              </a:r>
              <a:endParaRPr lang="en-US" sz="2800" i="1" dirty="0">
                <a:latin typeface="Cambria Math" pitchFamily="18" charset="0"/>
                <a:ea typeface="Cambria Math" pitchFamily="18" charset="0"/>
                <a:cs typeface="Times New Roman"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11001</TotalTime>
  <Words>5379</Words>
  <Application>Microsoft Office PowerPoint</Application>
  <PresentationFormat>On-screen Show (4:3)</PresentationFormat>
  <Paragraphs>706</Paragraphs>
  <Slides>52</Slides>
  <Notes>51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Lecture 23   Exemplary Inverse Problems including Earthquake Location</vt:lpstr>
      <vt:lpstr>Syllabus</vt:lpstr>
      <vt:lpstr>Purpose of the Lecture</vt:lpstr>
      <vt:lpstr>Part 1</vt:lpstr>
      <vt:lpstr>0</vt:lpstr>
      <vt:lpstr>Slide 6</vt:lpstr>
      <vt:lpstr>Slide 7</vt:lpstr>
      <vt:lpstr>Slide 8</vt:lpstr>
      <vt:lpstr>Slide 9</vt:lpstr>
      <vt:lpstr>Slide 10</vt:lpstr>
      <vt:lpstr>Slide 11</vt:lpstr>
      <vt:lpstr>Slide 12</vt:lpstr>
      <vt:lpstr>What  Method ?</vt:lpstr>
      <vt:lpstr>What  Method ?</vt:lpstr>
      <vt:lpstr>What  Method ?</vt:lpstr>
      <vt:lpstr>Try both</vt:lpstr>
      <vt:lpstr>Solution Possibilities</vt:lpstr>
      <vt:lpstr>Solution Possibilities</vt:lpstr>
      <vt:lpstr>estimated initial temperature distribution as a function of the time of observation</vt:lpstr>
      <vt:lpstr>estimated initial temperature distribution as a function of the time of observation</vt:lpstr>
      <vt:lpstr>estimated initial temperature distribution as a function of the time of observation</vt:lpstr>
      <vt:lpstr>Slide 22</vt:lpstr>
      <vt:lpstr>Slide 23</vt:lpstr>
      <vt:lpstr>Slide 24</vt:lpstr>
      <vt:lpstr>Slide 25</vt:lpstr>
      <vt:lpstr>Part 2</vt:lpstr>
      <vt:lpstr>Slide 27</vt:lpstr>
      <vt:lpstr>Slide 28</vt:lpstr>
      <vt:lpstr>Slide 29</vt:lpstr>
      <vt:lpstr>arrival time = travel time along ray + origin time</vt:lpstr>
      <vt:lpstr>arrival time = travel time along ray + origin time</vt:lpstr>
      <vt:lpstr>arrival time = travel time along ray + origin time</vt:lpstr>
      <vt:lpstr>arrival time = travel time along ray + origin time</vt:lpstr>
      <vt:lpstr>Slide 34</vt:lpstr>
      <vt:lpstr>linearized equation</vt:lpstr>
      <vt:lpstr>Slide 36</vt:lpstr>
      <vt:lpstr>then, if only P wave data is available</vt:lpstr>
      <vt:lpstr>Slide 38</vt:lpstr>
      <vt:lpstr>Solution Possibilities</vt:lpstr>
      <vt:lpstr>Slide 40</vt:lpstr>
      <vt:lpstr>Part 3</vt:lpstr>
      <vt:lpstr>typical spectrum consisting of overlapping peaks</vt:lpstr>
      <vt:lpstr>what shape are the peaks?</vt:lpstr>
      <vt:lpstr>what shape are the peaks?</vt:lpstr>
      <vt:lpstr>what shape are the peaks?</vt:lpstr>
      <vt:lpstr>linearize using analytic gradient</vt:lpstr>
      <vt:lpstr>linearize using analytic gradient</vt:lpstr>
      <vt:lpstr>issues  how to determine  number q of peaks  trial Ai  ci  fi  of each peak</vt:lpstr>
      <vt:lpstr>our solution  have operator click mouse computer screen to indicate position of each peak</vt:lpstr>
      <vt:lpstr>MatLab code for graphical input</vt:lpstr>
      <vt:lpstr>Slide 51</vt:lpstr>
      <vt:lpstr>Results of F test</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958</cp:revision>
  <dcterms:created xsi:type="dcterms:W3CDTF">2011-08-18T12:44:59Z</dcterms:created>
  <dcterms:modified xsi:type="dcterms:W3CDTF">2011-12-01T01:14:08Z</dcterms:modified>
</cp:coreProperties>
</file>