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77" r:id="rId15"/>
    <p:sldId id="27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452" autoAdjust="0"/>
  </p:normalViewPr>
  <p:slideViewPr>
    <p:cSldViewPr snapToGrid="0">
      <p:cViewPr varScale="1">
        <p:scale>
          <a:sx n="79" d="100"/>
          <a:sy n="79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AA896-24B1-405B-9416-4DD4508EC84E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E55EB-D384-4967-9BDB-A3EBA1AA0D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5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7A7AC-1F7B-42A2-8EC6-73BA17AC5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99894-B0A6-4E8F-A6A4-AB060A16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EDDB78-A7EA-4B6F-BEA5-A189FC0D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EF73EC-C117-4DB1-AE14-F1F868A8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6BEA94D-BDAA-4FBB-8685-0614240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16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EF73F-21C9-4C32-AFCA-9153D120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90644F0-6418-42C3-A0C1-DA46CB81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CE5E52-60FD-4C12-B1DB-D88521E5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EFE9F-2F42-4ED1-AB2D-F0A8DFED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6D5588-EEAA-42DF-BFFB-2B234226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9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8C6CD0-1EE4-4DB4-94E5-2108872AD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CC1AA5D-710C-4BD6-80A3-2C603455F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1E9F1B-BD7B-4580-86DC-CE37B720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C11BB5-4C0C-4653-A81F-ABCFD30A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D026AC-1D9F-4664-B819-E1F2C7B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2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C0977-BE72-4A93-8382-DF44F54F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0C357D-957B-4084-8C0F-48E21C45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2B823F-810F-450C-A4CF-5045DFB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FA42BD-95FB-4F45-A4B6-1C5CCBAA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77CF62-1C3A-41AB-A9EA-59D6D955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1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FC227-9301-47E6-AB28-00D7B71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00E075-3D0E-4FF8-992B-A92B1F6C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2C3503-3AF6-4327-8DBB-2B3836E3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228047-19E0-4EDE-A3CE-F173B71B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29C219C-1CFB-44B5-8587-8BD82EF0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8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75B42-3B15-4DD1-BB56-3E021885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A1F48D-4942-4DD3-8A2C-912A6EC2A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D8CB482-F446-4A23-8EC4-8225809C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040D74-E0C7-4338-8098-6C8DDE4E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ADC9223-926C-483F-8EAC-966DD91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1908C6E-C350-431C-A142-D91B61E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58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4E60E-6D74-4DAF-B3CD-79BEC129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A768D5-8F85-4535-973F-5353CAEC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79AA1C-150B-4251-A986-7632423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2D773D3-346F-41A5-967F-ADDC41A40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ADC3E68-B00D-4159-B088-ED5F09F9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0D5B20-1311-4F2B-AD94-706AC1AD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26CBF85-113E-4FF7-80CA-2FE126BF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989F7D6-3550-4197-AF9E-2BF647AB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29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DF25-C375-43B3-B1E4-6E11D777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524EF08-9AB3-48AE-9654-48EA5EE5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D1C82C-01AF-4E71-9B40-A34BBBF2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C303E7-D655-4FD8-A901-22BCA36B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56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ACBFD25-36E5-418B-83EF-AD6EB8C7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715A33B-ADE8-4A7E-ABB6-8DC714D8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95DE5BE-04F4-4F72-A420-450561C1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79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96A4F-428A-4E6E-A3D0-47F96D5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3B788A-EDC5-4487-9AC4-FD916ECD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47642A6-408E-443F-B27B-179EC747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7BA30E3-6D69-43C0-B0BE-A0C231B5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C048C31-8B94-47DF-8F33-8FC602E1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C40481-0D15-4D8A-822E-EA3EFEB0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81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6A86F-5FF5-4F99-AECC-4C7C1AA8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9BCC03C-6417-4078-957A-F57DED0A4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6F925DB-C9BF-46F5-8809-476DC6A1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0FEC7B0-0991-4068-A776-69BFCED8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143497-A466-479D-9921-5A92442F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9CC38EA-8075-43BF-91A0-E22A696A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71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FE06C9F-4EBD-45AE-A7A2-412D24FE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B67FCF-9629-47D4-9574-79942FD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B73C8E-BDE1-4200-9BD5-480478112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3535-C263-401C-880C-13280AC24A4B}" type="datetimeFigureOut">
              <a:rPr lang="pt-PT" smtClean="0"/>
              <a:t>27/01/2022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8B059E-BA9A-4426-A5C5-16361AAF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FD443E-452C-4175-BB4E-B0818D8A9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8E74-308C-4466-9EF4-954CF750A9D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80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D97A0B-6CD4-4B85-A151-8B223B56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6996" y="4826356"/>
            <a:ext cx="2966936" cy="1827260"/>
          </a:xfrm>
        </p:spPr>
        <p:txBody>
          <a:bodyPr anchor="b">
            <a:normAutofit/>
          </a:bodyPr>
          <a:lstStyle/>
          <a:p>
            <a:pPr marL="6350" marR="47625" indent="-6350">
              <a:lnSpc>
                <a:spcPct val="107000"/>
              </a:lnSpc>
              <a:spcAft>
                <a:spcPts val="805"/>
              </a:spcAft>
            </a:pPr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Realizado por: 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8180378-Hugo Silva           8200306-Fábio Costa 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PT" sz="40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42776-919B-4354-92B4-975C5BFE0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 fontScale="25000" lnSpcReduction="20000"/>
          </a:bodyPr>
          <a:lstStyle/>
          <a:p>
            <a:pPr marL="6350" marR="47625" indent="-6350">
              <a:spcAft>
                <a:spcPts val="805"/>
              </a:spcAft>
            </a:pPr>
            <a:r>
              <a:rPr lang="pt-PT" sz="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Realizado por: </a:t>
            </a:r>
            <a:endParaRPr lang="pt-PT" sz="5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863975" indent="-198755">
              <a:spcAft>
                <a:spcPts val="800"/>
              </a:spcAft>
            </a:pPr>
            <a:r>
              <a:rPr lang="pt-PT" sz="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8180378-Hugo Silva</a:t>
            </a:r>
          </a:p>
          <a:p>
            <a:pPr marL="3863975" indent="-198755">
              <a:spcAft>
                <a:spcPts val="800"/>
              </a:spcAft>
            </a:pPr>
            <a:r>
              <a:rPr lang="pt-PT" sz="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8200306-Fábio Costa </a:t>
            </a:r>
            <a:endParaRPr lang="pt-PT" sz="5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PT" sz="5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59">
            <a:extLst>
              <a:ext uri="{FF2B5EF4-FFF2-40B4-BE49-F238E27FC236}">
                <a16:creationId xmlns:a16="http://schemas.microsoft.com/office/drawing/2014/main" id="{E80A3196-B99A-4759-B71E-7E0F4541C3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611" y="322913"/>
            <a:ext cx="6779394" cy="148643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2C1AF8-6960-4253-B4A9-7D42367CD904}"/>
              </a:ext>
            </a:extLst>
          </p:cNvPr>
          <p:cNvSpPr txBox="1"/>
          <p:nvPr/>
        </p:nvSpPr>
        <p:spPr>
          <a:xfrm>
            <a:off x="2307994" y="2830679"/>
            <a:ext cx="836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API para otimizar atividade da Market for Business to Business</a:t>
            </a:r>
          </a:p>
        </p:txBody>
      </p:sp>
      <p:pic>
        <p:nvPicPr>
          <p:cNvPr id="1026" name="Picture 2" descr="ilustração em vetor plana modelo business-to-business. b2b. operação  comercial. venda de produtos, serviços. empresários apertam as mãos.  cooperação, parceria. personagem de desenho animado isolado em branco  2778091 Vetor no Vecteezy">
            <a:extLst>
              <a:ext uri="{FF2B5EF4-FFF2-40B4-BE49-F238E27FC236}">
                <a16:creationId xmlns:a16="http://schemas.microsoft.com/office/drawing/2014/main" id="{DD42D1EB-7895-4935-9D2F-A32926C5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08" y="3260054"/>
            <a:ext cx="2517843" cy="25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0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85200-34FC-4528-B8D1-860EC434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Issues – Descrição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9CD3740-574B-4EC8-9E40-D3B9A37DF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1976623"/>
            <a:ext cx="8924925" cy="3076575"/>
          </a:xfrm>
        </p:spPr>
      </p:pic>
    </p:spTree>
    <p:extLst>
      <p:ext uri="{BB962C8B-B14F-4D97-AF65-F5344CB8AC3E}">
        <p14:creationId xmlns:p14="http://schemas.microsoft.com/office/powerpoint/2010/main" val="314187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4559E-7990-4966-9D08-B3623A99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Funcionalidades da API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72C58B-4CEB-4C42-910E-FE639C42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97" y="1592161"/>
            <a:ext cx="10515600" cy="4351338"/>
          </a:xfrm>
        </p:spPr>
        <p:txBody>
          <a:bodyPr/>
          <a:lstStyle/>
          <a:p>
            <a:pPr algn="just"/>
            <a:r>
              <a:rPr lang="pt-PT" dirty="0"/>
              <a:t>Permite registo de encomendas ( uma encomenda representa duas transações);</a:t>
            </a:r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Dispõe de 6 métricas estatísticas;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Permite obter o custo de envio de uma encomenda;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Agrupa encomendas em contentores de camião;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74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55A5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5B27E-F789-4280-817D-4B353F2D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t-PT" b="1" dirty="0">
                <a:solidFill>
                  <a:srgbClr val="FFFFFF"/>
                </a:solidFill>
              </a:rPr>
              <a:t>Métricas Estatísticas </a:t>
            </a:r>
          </a:p>
        </p:txBody>
      </p:sp>
      <p:pic>
        <p:nvPicPr>
          <p:cNvPr id="1026" name="Picture 2" descr="Indicadores sobre empresas de Navarra, 2020 | Institución Futuro">
            <a:extLst>
              <a:ext uri="{FF2B5EF4-FFF2-40B4-BE49-F238E27FC236}">
                <a16:creationId xmlns:a16="http://schemas.microsoft.com/office/drawing/2014/main" id="{A9FC6262-F643-4767-8C0C-7F4250A55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BD69A5-EFA7-44D3-8291-C2EC7DC7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</a:rPr>
              <a:t>Número médio de produtos por transação; </a:t>
            </a:r>
          </a:p>
          <a:p>
            <a:r>
              <a:rPr lang="pt-PT" sz="2000">
                <a:solidFill>
                  <a:srgbClr val="FFFFFF"/>
                </a:solidFill>
              </a:rPr>
              <a:t>Valor médio das transações; </a:t>
            </a:r>
          </a:p>
          <a:p>
            <a:r>
              <a:rPr lang="pt-PT" sz="2000">
                <a:solidFill>
                  <a:srgbClr val="FFFFFF"/>
                </a:solidFill>
              </a:rPr>
              <a:t>Valor médio de vendas e compras por distrito;</a:t>
            </a:r>
          </a:p>
          <a:p>
            <a:r>
              <a:rPr lang="pt-PT" sz="2000">
                <a:solidFill>
                  <a:srgbClr val="FFFFFF"/>
                </a:solidFill>
              </a:rPr>
              <a:t>Desvio padrão da média de transações;</a:t>
            </a:r>
          </a:p>
          <a:p>
            <a:r>
              <a:rPr lang="pt-PT" sz="2000">
                <a:solidFill>
                  <a:srgbClr val="FFFFFF"/>
                </a:solidFill>
              </a:rPr>
              <a:t>Desvio padrão do número médio de produtos;</a:t>
            </a:r>
          </a:p>
          <a:p>
            <a:r>
              <a:rPr lang="pt-PT" sz="2000">
                <a:solidFill>
                  <a:srgbClr val="FFFFFF"/>
                </a:solidFill>
              </a:rPr>
              <a:t>Número de encomendas enviadas / recebidas por distrito;</a:t>
            </a:r>
          </a:p>
        </p:txBody>
      </p:sp>
    </p:spTree>
    <p:extLst>
      <p:ext uri="{BB962C8B-B14F-4D97-AF65-F5344CB8AC3E}">
        <p14:creationId xmlns:p14="http://schemas.microsoft.com/office/powerpoint/2010/main" val="373900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6822C-7C36-447E-973C-58F678FD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Decisões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43CCEA-8932-4E76-A9C8-01E58024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1611616"/>
            <a:ext cx="10515600" cy="4351338"/>
          </a:xfrm>
        </p:spPr>
        <p:txBody>
          <a:bodyPr>
            <a:normAutofit/>
          </a:bodyPr>
          <a:lstStyle/>
          <a:p>
            <a:r>
              <a:rPr lang="pt-PT" dirty="0"/>
              <a:t>Valores retornados pelos métodos são formatados em “.##” (duas casas decimais);</a:t>
            </a:r>
          </a:p>
          <a:p>
            <a:endParaRPr lang="pt-PT" dirty="0"/>
          </a:p>
          <a:p>
            <a:r>
              <a:rPr lang="pt-PT" b="1" dirty="0"/>
              <a:t>Motivo: </a:t>
            </a:r>
            <a:r>
              <a:rPr lang="pt-PT" dirty="0"/>
              <a:t>Pessoa(s) que efetuam testes caixa preta tem de saber qual o </a:t>
            </a:r>
            <a:r>
              <a:rPr lang="pt-PT" i="1" dirty="0"/>
              <a:t>output</a:t>
            </a:r>
            <a:r>
              <a:rPr lang="pt-PT" dirty="0"/>
              <a:t> esperado pelo método, sendo assim é fornecido na documentação a estrutura em que os valores são retornados.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220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92A027D-C446-46FA-84E0-2C1866CA9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7680" y="1943100"/>
            <a:ext cx="5962650" cy="1485900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6B4D727-5DCE-49E8-9E7D-13E6B77D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49" y="1170394"/>
            <a:ext cx="3799765" cy="27296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88C8DEF-8C20-4EA9-978C-9A17A17F6713}"/>
              </a:ext>
            </a:extLst>
          </p:cNvPr>
          <p:cNvSpPr txBox="1"/>
          <p:nvPr/>
        </p:nvSpPr>
        <p:spPr>
          <a:xfrm>
            <a:off x="191884" y="4564624"/>
            <a:ext cx="1180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Possível problema evitado: </a:t>
            </a:r>
            <a:r>
              <a:rPr lang="pt-PT" dirty="0"/>
              <a:t>3/ 2,3 = 1,304347826086957 , dependendo da calculadora este valor pode ter mais ou menos casas decimais. Assim é garantido que o valor retornado é 1,30 o que evita problemas em testes futuros.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5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D6A5E-055E-45FA-9D59-F2A32076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pt-PT" sz="4800" b="1">
                <a:solidFill>
                  <a:schemeClr val="bg1"/>
                </a:solidFill>
              </a:rPr>
              <a:t>Registo de encomenda</a:t>
            </a:r>
            <a:endParaRPr lang="pt-PT" sz="4800">
              <a:solidFill>
                <a:schemeClr val="bg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822761-45D2-4E12-B353-C9D3F34D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pt-PT" sz="2000">
                <a:solidFill>
                  <a:schemeClr val="bg1"/>
                </a:solidFill>
              </a:rPr>
              <a:t>Cada encomenda tem um estado:</a:t>
            </a:r>
          </a:p>
          <a:p>
            <a:endParaRPr lang="pt-PT" sz="2000">
              <a:solidFill>
                <a:schemeClr val="bg1"/>
              </a:solidFill>
            </a:endParaRPr>
          </a:p>
          <a:p>
            <a:r>
              <a:rPr lang="pt-PT" sz="2000" b="1">
                <a:solidFill>
                  <a:schemeClr val="bg1"/>
                </a:solidFill>
              </a:rPr>
              <a:t>“Para Registo”</a:t>
            </a:r>
          </a:p>
          <a:p>
            <a:endParaRPr lang="pt-PT" sz="2000">
              <a:solidFill>
                <a:schemeClr val="bg1"/>
              </a:solidFill>
            </a:endParaRPr>
          </a:p>
          <a:p>
            <a:r>
              <a:rPr lang="pt-PT" sz="2000" b="1">
                <a:solidFill>
                  <a:schemeClr val="bg1"/>
                </a:solidFill>
              </a:rPr>
              <a:t>“Registada” </a:t>
            </a:r>
          </a:p>
          <a:p>
            <a:endParaRPr lang="pt-PT" sz="2000">
              <a:solidFill>
                <a:schemeClr val="bg1"/>
              </a:solidFill>
            </a:endParaRPr>
          </a:p>
          <a:p>
            <a:endParaRPr lang="pt-PT" sz="2000">
              <a:solidFill>
                <a:schemeClr val="bg1"/>
              </a:solidFill>
            </a:endParaRPr>
          </a:p>
        </p:txBody>
      </p:sp>
      <p:pic>
        <p:nvPicPr>
          <p:cNvPr id="2050" name="Picture 2" descr="Accounts Ledger Book Stock Illustration - Download Image Now - iStock">
            <a:extLst>
              <a:ext uri="{FF2B5EF4-FFF2-40B4-BE49-F238E27FC236}">
                <a16:creationId xmlns:a16="http://schemas.microsoft.com/office/drawing/2014/main" id="{57C3BE38-CA9B-45AB-B06F-0108FBBA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3856" y="1913375"/>
            <a:ext cx="5051320" cy="30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4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EA1E6-E813-4E26-9598-85F0492E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Custo de envio de encomenda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EF557E-3B3E-4D24-BE40-E23DB491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Importada tabela de distâncias entre distritos (formato Json);</a:t>
            </a:r>
          </a:p>
          <a:p>
            <a:endParaRPr lang="pt-PT" dirty="0"/>
          </a:p>
          <a:p>
            <a:r>
              <a:rPr lang="pt-PT" dirty="0"/>
              <a:t>Calculado o valor com base nas características da encomenda (peso e volume) e na distância entre o </a:t>
            </a:r>
            <a:r>
              <a:rPr lang="pt-PT" i="1" dirty="0"/>
              <a:t>sender</a:t>
            </a:r>
            <a:r>
              <a:rPr lang="pt-PT" dirty="0"/>
              <a:t> e </a:t>
            </a:r>
            <a:r>
              <a:rPr lang="pt-PT" i="1" dirty="0"/>
              <a:t>receiver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937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CDE41-1EA2-4942-8381-DA9D6D25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Expedição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8B2585-E1DD-499B-BFA7-F4BC0C67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Método que distribui encomendas, por distrito em contentores de camiões.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Este método faz o agrupamento produto a produto, permitindo otimização do espaço dos contentores do camiões.</a:t>
            </a:r>
          </a:p>
        </p:txBody>
      </p:sp>
    </p:spTree>
    <p:extLst>
      <p:ext uri="{BB962C8B-B14F-4D97-AF65-F5344CB8AC3E}">
        <p14:creationId xmlns:p14="http://schemas.microsoft.com/office/powerpoint/2010/main" val="19248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47222-96B4-47A8-A657-7BEA5A3D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Exemplo</a:t>
            </a:r>
          </a:p>
        </p:txBody>
      </p:sp>
      <p:pic>
        <p:nvPicPr>
          <p:cNvPr id="1026" name="Picture 2" descr="Parcele a Ilustração Do Vetor Das Caixas, Peças Do Armazém, Caixas Da  Expedição Da Carga Do Cartão, Empacote Desenhos Animados Li Ilustração do  Vetor - Ilustração de etiqueta, papel: 122056500">
            <a:extLst>
              <a:ext uri="{FF2B5EF4-FFF2-40B4-BE49-F238E27FC236}">
                <a16:creationId xmlns:a16="http://schemas.microsoft.com/office/drawing/2014/main" id="{F389850F-607B-493D-B75B-5F4538D26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51" y="489965"/>
            <a:ext cx="2791838" cy="27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rcele a Ilustração Do Vetor Das Caixas, Peças Do Armazém, Caixas Da  Expedição Da Carga Do Cartão, Empacote Desenhos Animados Li Ilustração do  Vetor - Ilustração de etiqueta, papel: 122056500">
            <a:extLst>
              <a:ext uri="{FF2B5EF4-FFF2-40B4-BE49-F238E27FC236}">
                <a16:creationId xmlns:a16="http://schemas.microsoft.com/office/drawing/2014/main" id="{A5D0136E-C2FC-455A-AAA8-BAD15A2E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40" y="424774"/>
            <a:ext cx="2791838" cy="27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arcele a Ilustração Do Vetor Das Caixas, Peças Do Armazém, Caixas Da  Expedição Da Carga Do Cartão, Empacote Desenhos Animados Li Ilustração do  Vetor - Ilustração de etiqueta, papel: 122056500">
            <a:extLst>
              <a:ext uri="{FF2B5EF4-FFF2-40B4-BE49-F238E27FC236}">
                <a16:creationId xmlns:a16="http://schemas.microsoft.com/office/drawing/2014/main" id="{A97FBBA0-0F21-4978-96BC-1E936BCD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217" y="724711"/>
            <a:ext cx="2791838" cy="279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D3FFBD-1C3A-4FF3-82E6-40AD8972623B}"/>
              </a:ext>
            </a:extLst>
          </p:cNvPr>
          <p:cNvSpPr txBox="1"/>
          <p:nvPr/>
        </p:nvSpPr>
        <p:spPr>
          <a:xfrm>
            <a:off x="4297193" y="2912471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33 m^3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48369F-812C-4239-8564-B163ECCC9D4D}"/>
              </a:ext>
            </a:extLst>
          </p:cNvPr>
          <p:cNvSpPr txBox="1"/>
          <p:nvPr/>
        </p:nvSpPr>
        <p:spPr>
          <a:xfrm>
            <a:off x="10357525" y="3067631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33 m^3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6C90B3-D1CC-4684-9EE5-71A10E6842D3}"/>
              </a:ext>
            </a:extLst>
          </p:cNvPr>
          <p:cNvSpPr txBox="1"/>
          <p:nvPr/>
        </p:nvSpPr>
        <p:spPr>
          <a:xfrm>
            <a:off x="7213870" y="2839964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33 m^3</a:t>
            </a:r>
          </a:p>
        </p:txBody>
      </p:sp>
      <p:pic>
        <p:nvPicPr>
          <p:cNvPr id="1030" name="Picture 6" descr="transporte de caminhão criativo de design plano de vetor. entrega logística  de veículos da frota com caminhões de carga e contêineres. basculante  pesado em personagem de desenho animado isolado no fundo branco">
            <a:extLst>
              <a:ext uri="{FF2B5EF4-FFF2-40B4-BE49-F238E27FC236}">
                <a16:creationId xmlns:a16="http://schemas.microsoft.com/office/drawing/2014/main" id="{6F5CB894-CFAD-4541-AB87-7C879B0B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494" y="5158646"/>
            <a:ext cx="1236313" cy="123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ansporte de caminhão criativo de design plano de vetor. entrega logística  de veículos da frota com caminhões de carga e contêineres. basculante  pesado em personagem de desenho animado isolado no fundo branco">
            <a:extLst>
              <a:ext uri="{FF2B5EF4-FFF2-40B4-BE49-F238E27FC236}">
                <a16:creationId xmlns:a16="http://schemas.microsoft.com/office/drawing/2014/main" id="{8B1FBA10-E1F2-4E88-B3C2-21E77915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86" y="3516549"/>
            <a:ext cx="2916677" cy="29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transporte de caminhão criativo de design plano de vetor. entrega logística  de veículos da frota com caminhões de carga e contêineres. basculante  pesado em personagem de desenho animado isolado no fundo branco">
            <a:extLst>
              <a:ext uri="{FF2B5EF4-FFF2-40B4-BE49-F238E27FC236}">
                <a16:creationId xmlns:a16="http://schemas.microsoft.com/office/drawing/2014/main" id="{592E0618-A2BA-4B29-92CD-DAE71EB0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750" y="3576198"/>
            <a:ext cx="2916677" cy="29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4C3CF5-B4E0-4D93-A8B3-DB96D3FE59C4}"/>
              </a:ext>
            </a:extLst>
          </p:cNvPr>
          <p:cNvSpPr txBox="1"/>
          <p:nvPr/>
        </p:nvSpPr>
        <p:spPr>
          <a:xfrm>
            <a:off x="5260432" y="5420616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63 m^3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EB2C08-8E53-451C-AB79-918502C731F2}"/>
              </a:ext>
            </a:extLst>
          </p:cNvPr>
          <p:cNvSpPr txBox="1"/>
          <p:nvPr/>
        </p:nvSpPr>
        <p:spPr>
          <a:xfrm>
            <a:off x="8177109" y="5407470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66 m^3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43595498-EACC-46E6-8D3B-302BCF8B610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73849" y="3281803"/>
            <a:ext cx="556807" cy="129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6C7A71AC-696C-4ED2-A071-F643BA08DC6E}"/>
              </a:ext>
            </a:extLst>
          </p:cNvPr>
          <p:cNvCxnSpPr/>
          <p:nvPr/>
        </p:nvCxnSpPr>
        <p:spPr>
          <a:xfrm>
            <a:off x="7840494" y="3281803"/>
            <a:ext cx="505838" cy="129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5256B964-2EF9-4186-91D9-CC9EF56C4B4A}"/>
              </a:ext>
            </a:extLst>
          </p:cNvPr>
          <p:cNvCxnSpPr>
            <a:cxnSpLocks/>
          </p:cNvCxnSpPr>
          <p:nvPr/>
        </p:nvCxnSpPr>
        <p:spPr>
          <a:xfrm flipH="1">
            <a:off x="9302782" y="3209296"/>
            <a:ext cx="911261" cy="126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71772D51-78D9-49A4-9521-79018B82031D}"/>
              </a:ext>
            </a:extLst>
          </p:cNvPr>
          <p:cNvCxnSpPr>
            <a:cxnSpLocks/>
          </p:cNvCxnSpPr>
          <p:nvPr/>
        </p:nvCxnSpPr>
        <p:spPr>
          <a:xfrm flipH="1">
            <a:off x="6703621" y="3276261"/>
            <a:ext cx="754248" cy="119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C0BB32-C5CB-46B8-8DC4-FD7C011E2F68}"/>
              </a:ext>
            </a:extLst>
          </p:cNvPr>
          <p:cNvSpPr txBox="1"/>
          <p:nvPr/>
        </p:nvSpPr>
        <p:spPr>
          <a:xfrm>
            <a:off x="3009505" y="18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E042130-470B-489C-AF55-44DC8ACEE594}"/>
              </a:ext>
            </a:extLst>
          </p:cNvPr>
          <p:cNvSpPr txBox="1"/>
          <p:nvPr/>
        </p:nvSpPr>
        <p:spPr>
          <a:xfrm>
            <a:off x="9487177" y="2162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6F37A74-608F-47F8-885E-A6044386EE5D}"/>
              </a:ext>
            </a:extLst>
          </p:cNvPr>
          <p:cNvSpPr txBox="1"/>
          <p:nvPr/>
        </p:nvSpPr>
        <p:spPr>
          <a:xfrm>
            <a:off x="6293869" y="1932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2536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8D8A6-DD79-46D0-B271-B6F25CC4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Testes caixa preta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CE10D7-7E09-4F36-9178-133CF240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todos os métodos desenvolvidos foram realizados testes. Devido ao cuidado com a complexidade* dos métodos foram criadas várias classes o que levou a um número  de testes elevado.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139 testes de caixa preta.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*</a:t>
            </a:r>
            <a:r>
              <a:rPr lang="pt-PT" dirty="0" err="1"/>
              <a:t>cyclomatic</a:t>
            </a:r>
            <a:r>
              <a:rPr lang="pt-PT" dirty="0"/>
              <a:t> </a:t>
            </a:r>
            <a:r>
              <a:rPr lang="pt-PT" dirty="0" err="1"/>
              <a:t>complexity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9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2F0B1-4A57-45BE-A3AD-567742F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D88BF7-8F0E-4825-964F-8530730D0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4915" cy="4351338"/>
          </a:xfrm>
        </p:spPr>
        <p:txBody>
          <a:bodyPr/>
          <a:lstStyle/>
          <a:p>
            <a:r>
              <a:rPr lang="pt-PT" sz="2400" dirty="0"/>
              <a:t>Este trabalho foi desenvolvido usando uma metodologia Agile SCRUM.</a:t>
            </a:r>
          </a:p>
          <a:p>
            <a:r>
              <a:rPr lang="pt-PT" sz="2400" dirty="0"/>
              <a:t>Foram usados os artefactos necessários a uma gestão ágil, como </a:t>
            </a:r>
            <a:r>
              <a:rPr lang="pt-PT" sz="2400" i="1" dirty="0"/>
              <a:t>sprints</a:t>
            </a:r>
            <a:r>
              <a:rPr lang="pt-PT" sz="2400" dirty="0"/>
              <a:t>, </a:t>
            </a:r>
            <a:r>
              <a:rPr lang="pt-PT" sz="2400" i="1" dirty="0"/>
              <a:t>user stories e epics.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C137F5-E11C-4884-83F1-ECD66949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67" y="3113050"/>
            <a:ext cx="7959418" cy="19745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D606A1-F97C-40B1-BC97-7675249FD9F1}"/>
              </a:ext>
            </a:extLst>
          </p:cNvPr>
          <p:cNvSpPr txBox="1"/>
          <p:nvPr/>
        </p:nvSpPr>
        <p:spPr>
          <a:xfrm>
            <a:off x="5579622" y="513631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Epics</a:t>
            </a:r>
          </a:p>
        </p:txBody>
      </p:sp>
    </p:spTree>
    <p:extLst>
      <p:ext uri="{BB962C8B-B14F-4D97-AF65-F5344CB8AC3E}">
        <p14:creationId xmlns:p14="http://schemas.microsoft.com/office/powerpoint/2010/main" val="386326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9CA8-CCFD-4E4C-9B02-89BA547B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Teste Caixa Branca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A7862A-7BE1-4BAC-9D7E-81451E5A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Utilizados como complemento aos testes de caixa preta;</a:t>
            </a:r>
          </a:p>
          <a:p>
            <a:endParaRPr lang="pt-PT" dirty="0"/>
          </a:p>
          <a:p>
            <a:r>
              <a:rPr lang="pt-PT" b="1" dirty="0"/>
              <a:t>Etapas: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Elaboração do fluxograma para o método;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Análise da cobertura feita pelos teste de caixa preta;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Definição de </a:t>
            </a:r>
            <a:r>
              <a:rPr lang="pt-PT" sz="2400" i="1" dirty="0"/>
              <a:t>inputs</a:t>
            </a:r>
            <a:r>
              <a:rPr lang="pt-PT" sz="2400" dirty="0"/>
              <a:t> que permitissem cobrir os branch em falta;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Elaboração dos testes;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070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2CA6F-7793-47A4-9AA4-B2CD7C2F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chemeClr val="bg1"/>
                </a:solidFill>
              </a:rPr>
              <a:t>SDLC</a:t>
            </a:r>
          </a:p>
        </p:txBody>
      </p:sp>
      <p:cxnSp>
        <p:nvCxnSpPr>
          <p:cNvPr id="2058" name="Straight Connector 7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86A288-6126-48F2-8829-D1A055E3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pt-PT" sz="1900">
                <a:solidFill>
                  <a:schemeClr val="bg1"/>
                </a:solidFill>
              </a:rPr>
              <a:t>As atividades SDLC são:</a:t>
            </a:r>
          </a:p>
          <a:p>
            <a:pPr lvl="2"/>
            <a:r>
              <a:rPr lang="pt-PT" sz="1900">
                <a:solidFill>
                  <a:schemeClr val="bg1"/>
                </a:solidFill>
              </a:rPr>
              <a:t>Requirements Definition;</a:t>
            </a:r>
          </a:p>
          <a:p>
            <a:pPr lvl="2"/>
            <a:r>
              <a:rPr lang="pt-PT" sz="1900">
                <a:solidFill>
                  <a:schemeClr val="bg1"/>
                </a:solidFill>
              </a:rPr>
              <a:t>Design;</a:t>
            </a:r>
          </a:p>
          <a:p>
            <a:pPr lvl="2"/>
            <a:r>
              <a:rPr lang="pt-PT" sz="1900">
                <a:solidFill>
                  <a:schemeClr val="bg1"/>
                </a:solidFill>
              </a:rPr>
              <a:t>Build;</a:t>
            </a:r>
          </a:p>
          <a:p>
            <a:pPr lvl="2"/>
            <a:r>
              <a:rPr lang="pt-PT" sz="1900">
                <a:solidFill>
                  <a:schemeClr val="bg1"/>
                </a:solidFill>
              </a:rPr>
              <a:t>Test;</a:t>
            </a:r>
          </a:p>
          <a:p>
            <a:pPr lvl="2"/>
            <a:r>
              <a:rPr lang="pt-PT" sz="1900">
                <a:solidFill>
                  <a:schemeClr val="bg1"/>
                </a:solidFill>
              </a:rPr>
              <a:t>Product Release;</a:t>
            </a:r>
          </a:p>
          <a:p>
            <a:pPr lvl="2"/>
            <a:r>
              <a:rPr lang="pt-PT" sz="1900">
                <a:solidFill>
                  <a:schemeClr val="bg1"/>
                </a:solidFill>
              </a:rPr>
              <a:t>Maintenance.</a:t>
            </a:r>
          </a:p>
          <a:p>
            <a:pPr marL="914400" lvl="2" indent="0">
              <a:buNone/>
            </a:pPr>
            <a:endParaRPr lang="pt-PT" sz="1900">
              <a:solidFill>
                <a:schemeClr val="bg1"/>
              </a:solidFill>
            </a:endParaRPr>
          </a:p>
          <a:p>
            <a:r>
              <a:rPr lang="pt-PT" sz="1900">
                <a:solidFill>
                  <a:schemeClr val="bg1"/>
                </a:solidFill>
              </a:rPr>
              <a:t>O plano SCM encontra-se contido nos padrões do ciclo de vida de desenvolvimento de software.</a:t>
            </a:r>
          </a:p>
          <a:p>
            <a:endParaRPr lang="pt-PT" sz="1900">
              <a:solidFill>
                <a:schemeClr val="bg1"/>
              </a:solidFill>
            </a:endParaRPr>
          </a:p>
        </p:txBody>
      </p:sp>
      <p:pic>
        <p:nvPicPr>
          <p:cNvPr id="2054" name="Picture 6" descr="Software development life-cycle (SDLC) | by Artjoms Prokopiško | Medium">
            <a:extLst>
              <a:ext uri="{FF2B5EF4-FFF2-40B4-BE49-F238E27FC236}">
                <a16:creationId xmlns:a16="http://schemas.microsoft.com/office/drawing/2014/main" id="{9C911007-CA36-428D-B211-F1B752CAA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693867"/>
            <a:ext cx="6596652" cy="33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3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550D3-EB4C-4222-AF2D-D6E0ECA1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r>
              <a:rPr lang="pt-PT" b="1" i="0" dirty="0">
                <a:effectLst/>
                <a:latin typeface="Post"/>
              </a:rPr>
              <a:t>Tipos de manutenção de software</a:t>
            </a:r>
            <a:br>
              <a:rPr lang="pt-PT" b="1" i="0" dirty="0">
                <a:solidFill>
                  <a:srgbClr val="415463"/>
                </a:solidFill>
                <a:effectLst/>
                <a:latin typeface="Post"/>
              </a:rPr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71C8F2-265E-4369-8777-72773933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8" y="1612867"/>
            <a:ext cx="10515600" cy="4486275"/>
          </a:xfrm>
        </p:spPr>
        <p:txBody>
          <a:bodyPr/>
          <a:lstStyle/>
          <a:p>
            <a:pPr algn="just" fontAlgn="base"/>
            <a:r>
              <a:rPr lang="pt-PT" i="0" dirty="0">
                <a:effectLst/>
              </a:rPr>
              <a:t>Adaptativas;</a:t>
            </a:r>
          </a:p>
          <a:p>
            <a:pPr algn="just" fontAlgn="base"/>
            <a:r>
              <a:rPr lang="pt-PT" i="0" dirty="0">
                <a:effectLst/>
              </a:rPr>
              <a:t>Corretivas</a:t>
            </a:r>
            <a:r>
              <a:rPr lang="pt-PT" dirty="0"/>
              <a:t>;</a:t>
            </a:r>
          </a:p>
          <a:p>
            <a:pPr algn="just" fontAlgn="base"/>
            <a:r>
              <a:rPr lang="pt-PT" i="0" dirty="0">
                <a:effectLst/>
              </a:rPr>
              <a:t>Evolutivas</a:t>
            </a:r>
            <a:r>
              <a:rPr lang="pt-PT" dirty="0"/>
              <a:t>;</a:t>
            </a:r>
          </a:p>
          <a:p>
            <a:pPr marL="0" indent="0" algn="just" fontAlgn="base">
              <a:buNone/>
            </a:pPr>
            <a:endParaRPr lang="pt-PT" b="1" dirty="0">
              <a:solidFill>
                <a:srgbClr val="415463"/>
              </a:solidFill>
            </a:endParaRPr>
          </a:p>
          <a:p>
            <a:pPr marL="0" indent="0" algn="just" fontAlgn="base">
              <a:buNone/>
            </a:pPr>
            <a:r>
              <a:rPr lang="pt-PT" b="1" i="0" u="sng" dirty="0">
                <a:effectLst/>
              </a:rPr>
              <a:t>Prevenção do tipo adaptativa:</a:t>
            </a:r>
            <a:r>
              <a:rPr lang="pt-PT" b="1" i="0" dirty="0">
                <a:effectLst/>
              </a:rPr>
              <a:t> </a:t>
            </a:r>
          </a:p>
          <a:p>
            <a:pPr marL="0" indent="0" algn="just" fontAlgn="base">
              <a:buNone/>
            </a:pPr>
            <a:r>
              <a:rPr lang="pt-PT" sz="2400" i="0" dirty="0"/>
              <a:t>Tamanho do contentor de um camião é lido de ficheiro </a:t>
            </a:r>
            <a:r>
              <a:rPr lang="pt-PT" sz="2400" dirty="0"/>
              <a:t>J</a:t>
            </a:r>
            <a:r>
              <a:rPr lang="pt-PT" sz="2400" i="0" dirty="0"/>
              <a:t>son e pode ser alterado pelo utilizador da API.</a:t>
            </a:r>
          </a:p>
        </p:txBody>
      </p:sp>
    </p:spTree>
    <p:extLst>
      <p:ext uri="{BB962C8B-B14F-4D97-AF65-F5344CB8AC3E}">
        <p14:creationId xmlns:p14="http://schemas.microsoft.com/office/powerpoint/2010/main" val="95806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97A0B-6CD4-4B85-A151-8B223B56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6996" y="4826356"/>
            <a:ext cx="2966936" cy="1827260"/>
          </a:xfrm>
        </p:spPr>
        <p:txBody>
          <a:bodyPr anchor="b">
            <a:normAutofit/>
          </a:bodyPr>
          <a:lstStyle/>
          <a:p>
            <a:pPr marL="6350" marR="47625" indent="-6350">
              <a:lnSpc>
                <a:spcPct val="107000"/>
              </a:lnSpc>
              <a:spcAft>
                <a:spcPts val="805"/>
              </a:spcAft>
            </a:pPr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Realizado por: 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8180378-Hugo Silva           8200306-Fábio Costa 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PT" sz="40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F42776-919B-4354-92B4-975C5BFE0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 fontScale="25000" lnSpcReduction="20000"/>
          </a:bodyPr>
          <a:lstStyle/>
          <a:p>
            <a:pPr marL="6350" marR="47625" indent="-6350">
              <a:spcAft>
                <a:spcPts val="805"/>
              </a:spcAft>
            </a:pPr>
            <a:r>
              <a:rPr lang="pt-PT" sz="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Realizado por: </a:t>
            </a:r>
            <a:endParaRPr lang="pt-PT" sz="5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863975" indent="-198755">
              <a:spcAft>
                <a:spcPts val="800"/>
              </a:spcAft>
            </a:pPr>
            <a:r>
              <a:rPr lang="pt-PT" sz="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8180378-Hugo Silva</a:t>
            </a:r>
          </a:p>
          <a:p>
            <a:pPr marL="3863975" indent="-198755">
              <a:spcAft>
                <a:spcPts val="800"/>
              </a:spcAft>
            </a:pPr>
            <a:r>
              <a:rPr lang="pt-PT" sz="5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8200306-Fábio Costa </a:t>
            </a:r>
            <a:endParaRPr lang="pt-PT" sz="5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PT" sz="500" dirty="0">
              <a:solidFill>
                <a:schemeClr val="tx2"/>
              </a:solidFill>
            </a:endParaRPr>
          </a:p>
        </p:txBody>
      </p:sp>
      <p:pic>
        <p:nvPicPr>
          <p:cNvPr id="4" name="Picture 59">
            <a:extLst>
              <a:ext uri="{FF2B5EF4-FFF2-40B4-BE49-F238E27FC236}">
                <a16:creationId xmlns:a16="http://schemas.microsoft.com/office/drawing/2014/main" id="{E80A3196-B99A-4759-B71E-7E0F4541C3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611" y="322913"/>
            <a:ext cx="6779394" cy="14864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2C1AF8-6960-4253-B4A9-7D42367CD904}"/>
              </a:ext>
            </a:extLst>
          </p:cNvPr>
          <p:cNvSpPr txBox="1"/>
          <p:nvPr/>
        </p:nvSpPr>
        <p:spPr>
          <a:xfrm>
            <a:off x="2307994" y="2830679"/>
            <a:ext cx="836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API para otimizar atividade da Market for Business to Business</a:t>
            </a:r>
          </a:p>
        </p:txBody>
      </p:sp>
      <p:pic>
        <p:nvPicPr>
          <p:cNvPr id="1026" name="Picture 2" descr="ilustração em vetor plana modelo business-to-business. b2b. operação  comercial. venda de produtos, serviços. empresários apertam as mãos.  cooperação, parceria. personagem de desenho animado isolado em branco  2778091 Vetor no Vecteezy">
            <a:extLst>
              <a:ext uri="{FF2B5EF4-FFF2-40B4-BE49-F238E27FC236}">
                <a16:creationId xmlns:a16="http://schemas.microsoft.com/office/drawing/2014/main" id="{DD42D1EB-7895-4935-9D2F-A32926C5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08" y="3260054"/>
            <a:ext cx="2517843" cy="25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70783-DC86-41CA-870C-7FD8F2D4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Planeamento de tarefas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BA3D443-7D84-4075-90DD-75F5FE4A4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467" y="1982518"/>
            <a:ext cx="6543066" cy="197310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04F08-1184-4C43-80AE-D63C3FE24B03}"/>
              </a:ext>
            </a:extLst>
          </p:cNvPr>
          <p:cNvSpPr txBox="1"/>
          <p:nvPr/>
        </p:nvSpPr>
        <p:spPr>
          <a:xfrm>
            <a:off x="5408580" y="4150175"/>
            <a:ext cx="180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Descrição Epic</a:t>
            </a:r>
          </a:p>
        </p:txBody>
      </p:sp>
    </p:spTree>
    <p:extLst>
      <p:ext uri="{BB962C8B-B14F-4D97-AF65-F5344CB8AC3E}">
        <p14:creationId xmlns:p14="http://schemas.microsoft.com/office/powerpoint/2010/main" val="10099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8E00F-8D3E-4BDE-AB96-899999FC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045"/>
            <a:ext cx="10515600" cy="1325563"/>
          </a:xfrm>
        </p:spPr>
        <p:txBody>
          <a:bodyPr/>
          <a:lstStyle/>
          <a:p>
            <a:r>
              <a:rPr lang="pt-PT" b="1" dirty="0"/>
              <a:t>Projeto desenvolvido em 4 Sprints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14B5778-B9AB-4086-90C7-F68FF432E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947" y="1744372"/>
            <a:ext cx="8218252" cy="3369255"/>
          </a:xfrm>
          <a:ln>
            <a:solidFill>
              <a:schemeClr val="accent1"/>
            </a:solidFill>
          </a:ln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AADD427-95A4-4C3A-8A0D-0A2A6D82C993}"/>
              </a:ext>
            </a:extLst>
          </p:cNvPr>
          <p:cNvCxnSpPr>
            <a:cxnSpLocks/>
          </p:cNvCxnSpPr>
          <p:nvPr/>
        </p:nvCxnSpPr>
        <p:spPr>
          <a:xfrm flipH="1" flipV="1">
            <a:off x="2490281" y="4727643"/>
            <a:ext cx="1459149" cy="8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92ECEA61-6CFC-4AC3-A818-46AECDE4462D}"/>
              </a:ext>
            </a:extLst>
          </p:cNvPr>
          <p:cNvCxnSpPr/>
          <p:nvPr/>
        </p:nvCxnSpPr>
        <p:spPr>
          <a:xfrm flipH="1" flipV="1">
            <a:off x="1877438" y="3910519"/>
            <a:ext cx="3317132" cy="1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C8E4F8-0076-4A67-9637-C7EC98BD4998}"/>
              </a:ext>
            </a:extLst>
          </p:cNvPr>
          <p:cNvSpPr txBox="1"/>
          <p:nvPr/>
        </p:nvSpPr>
        <p:spPr>
          <a:xfrm>
            <a:off x="4182894" y="5544765"/>
            <a:ext cx="524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Atraso de 1 dia na entrega do 1º sprint</a:t>
            </a:r>
          </a:p>
        </p:txBody>
      </p:sp>
    </p:spTree>
    <p:extLst>
      <p:ext uri="{BB962C8B-B14F-4D97-AF65-F5344CB8AC3E}">
        <p14:creationId xmlns:p14="http://schemas.microsoft.com/office/powerpoint/2010/main" val="283404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96C45-505E-4F16-B591-37710DDD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User Stories					       REQUISITOS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2FB713E-105D-402C-B4AE-CC049FFF3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953" y="1603139"/>
            <a:ext cx="2522272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21C68C9-84EF-4792-BD07-12F0AE48F122}"/>
              </a:ext>
            </a:extLst>
          </p:cNvPr>
          <p:cNvSpPr txBox="1"/>
          <p:nvPr/>
        </p:nvSpPr>
        <p:spPr>
          <a:xfrm>
            <a:off x="7840493" y="1690688"/>
            <a:ext cx="3618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Custo de envio de uma encomenda:</a:t>
            </a:r>
          </a:p>
          <a:p>
            <a:endParaRPr lang="pt-PT" dirty="0"/>
          </a:p>
          <a:p>
            <a:r>
              <a:rPr lang="pt-PT" b="1" dirty="0"/>
              <a:t>O que precisava fazer a API? </a:t>
            </a:r>
          </a:p>
          <a:p>
            <a:r>
              <a:rPr lang="pt-PT" dirty="0"/>
              <a:t>Importar tabela de distâncias entre distritos.</a:t>
            </a:r>
          </a:p>
          <a:p>
            <a:endParaRPr lang="pt-PT" dirty="0"/>
          </a:p>
          <a:p>
            <a:r>
              <a:rPr lang="pt-PT" b="1" dirty="0"/>
              <a:t>Utilizador da API tem interesse na funcionalidade de importar distâncias?</a:t>
            </a:r>
          </a:p>
          <a:p>
            <a:endParaRPr lang="pt-PT" dirty="0"/>
          </a:p>
          <a:p>
            <a:r>
              <a:rPr lang="pt-PT" dirty="0"/>
              <a:t>Utilizador quer obter o custo de envio de uma encomenda, não lhe interessa como é feito.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382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6F88B-F343-4C9A-B76B-0C22FEC4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Descrição User Story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B5E81FD-EF37-4B19-9DDD-AFF0167A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277" y="1253331"/>
            <a:ext cx="9737445" cy="4351338"/>
          </a:xfrm>
        </p:spPr>
      </p:pic>
    </p:spTree>
    <p:extLst>
      <p:ext uri="{BB962C8B-B14F-4D97-AF65-F5344CB8AC3E}">
        <p14:creationId xmlns:p14="http://schemas.microsoft.com/office/powerpoint/2010/main" val="7089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32DB4-5609-49DA-A9CC-7DF26341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959"/>
            <a:ext cx="10515600" cy="1325563"/>
          </a:xfrm>
        </p:spPr>
        <p:txBody>
          <a:bodyPr/>
          <a:lstStyle/>
          <a:p>
            <a:r>
              <a:rPr lang="pt-PT" dirty="0"/>
              <a:t>Tarefas automatizadas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C91107C-7EA0-4DCB-B52D-2BD718B03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902"/>
            <a:ext cx="10515600" cy="67538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A888EB-36FA-4499-938E-1AC77EC9F07B}"/>
              </a:ext>
            </a:extLst>
          </p:cNvPr>
          <p:cNvSpPr txBox="1"/>
          <p:nvPr/>
        </p:nvSpPr>
        <p:spPr>
          <a:xfrm>
            <a:off x="3949430" y="3725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Build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AB21CF35-5DCF-4AF7-93A4-46B0E15CDFCB}"/>
              </a:ext>
            </a:extLst>
          </p:cNvPr>
          <p:cNvCxnSpPr/>
          <p:nvPr/>
        </p:nvCxnSpPr>
        <p:spPr>
          <a:xfrm flipV="1">
            <a:off x="4406630" y="2500009"/>
            <a:ext cx="1689370" cy="122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1404CB-CDA5-4467-A9E7-44252E343714}"/>
              </a:ext>
            </a:extLst>
          </p:cNvPr>
          <p:cNvSpPr txBox="1"/>
          <p:nvPr/>
        </p:nvSpPr>
        <p:spPr>
          <a:xfrm>
            <a:off x="5828682" y="3803387"/>
            <a:ext cx="232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inspections</a:t>
            </a:r>
            <a:endParaRPr lang="pt-PT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432BCE2-0C52-4B14-A788-B09AD508772E}"/>
              </a:ext>
            </a:extLst>
          </p:cNvPr>
          <p:cNvCxnSpPr>
            <a:cxnSpLocks/>
          </p:cNvCxnSpPr>
          <p:nvPr/>
        </p:nvCxnSpPr>
        <p:spPr>
          <a:xfrm flipH="1" flipV="1">
            <a:off x="6449438" y="2500009"/>
            <a:ext cx="103762" cy="130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36FCEE-F169-4621-BABC-07BD456B6105}"/>
              </a:ext>
            </a:extLst>
          </p:cNvPr>
          <p:cNvSpPr txBox="1"/>
          <p:nvPr/>
        </p:nvSpPr>
        <p:spPr>
          <a:xfrm>
            <a:off x="9202413" y="3803387"/>
            <a:ext cx="100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Tests</a:t>
            </a:r>
            <a:endParaRPr lang="pt-PT" dirty="0"/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9D9A571F-7236-400A-AD85-4F0D3604F701}"/>
              </a:ext>
            </a:extLst>
          </p:cNvPr>
          <p:cNvCxnSpPr>
            <a:cxnSpLocks/>
          </p:cNvCxnSpPr>
          <p:nvPr/>
        </p:nvCxnSpPr>
        <p:spPr>
          <a:xfrm flipH="1" flipV="1">
            <a:off x="6828817" y="2500009"/>
            <a:ext cx="2545404" cy="126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448852-16F8-493B-BBD4-91272B65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Tags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086DAE5-433D-47CC-A724-7340D2523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03" y="2394286"/>
            <a:ext cx="11496821" cy="10347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1A0006-D2BF-49EF-AD46-2CDC6A3FDCD0}"/>
              </a:ext>
            </a:extLst>
          </p:cNvPr>
          <p:cNvSpPr txBox="1"/>
          <p:nvPr/>
        </p:nvSpPr>
        <p:spPr>
          <a:xfrm>
            <a:off x="837918" y="3837801"/>
            <a:ext cx="960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Versões</a:t>
            </a:r>
            <a:r>
              <a:rPr lang="pt-PT" dirty="0"/>
              <a:t>:</a:t>
            </a:r>
            <a:r>
              <a:rPr lang="pt-PT" dirty="0">
                <a:latin typeface="-apple-system"/>
              </a:rPr>
              <a:t> Representam a evolução do projeto e correções de bugs;</a:t>
            </a:r>
          </a:p>
          <a:p>
            <a:endParaRPr lang="pt-PT" dirty="0"/>
          </a:p>
          <a:p>
            <a:r>
              <a:rPr lang="pt-PT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Release candidate: </a:t>
            </a:r>
            <a:r>
              <a:rPr lang="pt-PT" i="0" dirty="0">
                <a:solidFill>
                  <a:srgbClr val="000000"/>
                </a:solidFill>
                <a:effectLst/>
                <a:latin typeface="-apple-system"/>
              </a:rPr>
              <a:t>Denominada por</a:t>
            </a:r>
            <a:r>
              <a:rPr lang="pt-PT" b="1" i="0" dirty="0">
                <a:solidFill>
                  <a:srgbClr val="000000"/>
                </a:solidFill>
                <a:effectLst/>
                <a:latin typeface="-apple-system"/>
              </a:rPr>
              <a:t> rc1.0, </a:t>
            </a:r>
            <a:r>
              <a:rPr lang="pt-PT" i="0" dirty="0">
                <a:solidFill>
                  <a:srgbClr val="000000"/>
                </a:solidFill>
                <a:effectLst/>
                <a:latin typeface="-apple-system"/>
              </a:rPr>
              <a:t>esta versão está pr</a:t>
            </a:r>
            <a:r>
              <a:rPr lang="pt-PT" i="0" dirty="0">
                <a:solidFill>
                  <a:srgbClr val="202122"/>
                </a:solidFill>
                <a:effectLst/>
                <a:latin typeface="-apple-system"/>
              </a:rPr>
              <a:t>onta </a:t>
            </a:r>
            <a:r>
              <a:rPr lang="pt-PT" b="0" i="0" dirty="0">
                <a:solidFill>
                  <a:srgbClr val="202122"/>
                </a:solidFill>
                <a:effectLst/>
                <a:latin typeface="-apple-system"/>
              </a:rPr>
              <a:t>para ser lançada</a:t>
            </a:r>
            <a:r>
              <a:rPr lang="pt-PT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</a:t>
            </a:r>
            <a:endParaRPr lang="pt-PT" sz="1600" dirty="0"/>
          </a:p>
          <a:p>
            <a:r>
              <a:rPr lang="pt-PT" dirty="0">
                <a:solidFill>
                  <a:srgbClr val="232629"/>
                </a:solidFill>
                <a:latin typeface="-apple-syste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27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1525B-4ADC-4288-9340-A33375C2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488527"/>
            <a:ext cx="10515600" cy="1325563"/>
          </a:xfrm>
        </p:spPr>
        <p:txBody>
          <a:bodyPr/>
          <a:lstStyle/>
          <a:p>
            <a:r>
              <a:rPr lang="pt-PT" b="1" dirty="0"/>
              <a:t>Issues / Branchs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69B4F5-56F0-48BB-811F-792AA7DE2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60" y="1736269"/>
            <a:ext cx="3886200" cy="42576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388BF5-6799-4DE5-951D-03044705C18E}"/>
              </a:ext>
            </a:extLst>
          </p:cNvPr>
          <p:cNvSpPr txBox="1"/>
          <p:nvPr/>
        </p:nvSpPr>
        <p:spPr>
          <a:xfrm>
            <a:off x="5449112" y="2067009"/>
            <a:ext cx="5193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 cada </a:t>
            </a:r>
            <a:r>
              <a:rPr lang="pt-PT" dirty="0" err="1"/>
              <a:t>issue</a:t>
            </a:r>
            <a:r>
              <a:rPr lang="pt-PT" dirty="0"/>
              <a:t> foi criada uma nova branch. Esta branch foi apagada quando realizado o </a:t>
            </a:r>
            <a:r>
              <a:rPr lang="pt-PT" i="1" dirty="0"/>
              <a:t>merge request.</a:t>
            </a:r>
          </a:p>
          <a:p>
            <a:endParaRPr lang="pt-PT" i="1" dirty="0"/>
          </a:p>
          <a:p>
            <a:r>
              <a:rPr lang="pt-PT" b="1" i="1" dirty="0" err="1"/>
              <a:t>Weight</a:t>
            </a:r>
            <a:r>
              <a:rPr lang="pt-PT" i="1" dirty="0"/>
              <a:t>: Cada </a:t>
            </a:r>
            <a:r>
              <a:rPr lang="pt-PT" i="1" dirty="0" err="1"/>
              <a:t>issue</a:t>
            </a:r>
            <a:r>
              <a:rPr lang="pt-PT" i="1" dirty="0"/>
              <a:t> foi pesada numa escala de 1-5</a:t>
            </a:r>
          </a:p>
          <a:p>
            <a:endParaRPr lang="pt-PT" b="1" i="1" dirty="0"/>
          </a:p>
          <a:p>
            <a:r>
              <a:rPr lang="pt-PT" b="1" i="1" dirty="0" err="1"/>
              <a:t>Change</a:t>
            </a:r>
            <a:r>
              <a:rPr lang="pt-PT" b="1" i="1" dirty="0"/>
              <a:t> Request: </a:t>
            </a:r>
            <a:r>
              <a:rPr lang="pt-PT" dirty="0"/>
              <a:t>criada  página </a:t>
            </a:r>
            <a:r>
              <a:rPr lang="pt-PT" dirty="0" err="1"/>
              <a:t>wiki</a:t>
            </a:r>
            <a:r>
              <a:rPr lang="pt-PT" dirty="0"/>
              <a:t>  e </a:t>
            </a:r>
            <a:r>
              <a:rPr lang="pt-PT" dirty="0" err="1"/>
              <a:t>board</a:t>
            </a:r>
            <a:r>
              <a:rPr lang="pt-PT" dirty="0"/>
              <a:t> especificas para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requests</a:t>
            </a:r>
            <a:r>
              <a:rPr lang="pt-PT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3968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702</Words>
  <Application>Microsoft Office PowerPoint</Application>
  <PresentationFormat>Ecrã Panorâmico</PresentationFormat>
  <Paragraphs>118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Post</vt:lpstr>
      <vt:lpstr>Tema do Office</vt:lpstr>
      <vt:lpstr>Realizado por:         8180378-Hugo Silva           8200306-Fábio Costa  </vt:lpstr>
      <vt:lpstr>Introdução</vt:lpstr>
      <vt:lpstr>Planeamento de tarefas</vt:lpstr>
      <vt:lpstr>Projeto desenvolvido em 4 Sprints</vt:lpstr>
      <vt:lpstr>User Stories            REQUISITOS</vt:lpstr>
      <vt:lpstr>Descrição User Story</vt:lpstr>
      <vt:lpstr>Tarefas automatizadas</vt:lpstr>
      <vt:lpstr>Tags </vt:lpstr>
      <vt:lpstr>Issues / Branchs</vt:lpstr>
      <vt:lpstr>Issues – Descrição</vt:lpstr>
      <vt:lpstr>Funcionalidades da API</vt:lpstr>
      <vt:lpstr>Métricas Estatísticas </vt:lpstr>
      <vt:lpstr>Decisões</vt:lpstr>
      <vt:lpstr>Apresentação do PowerPoint</vt:lpstr>
      <vt:lpstr>Registo de encomenda</vt:lpstr>
      <vt:lpstr>Custo de envio de encomenda</vt:lpstr>
      <vt:lpstr>Expedição</vt:lpstr>
      <vt:lpstr>Exemplo</vt:lpstr>
      <vt:lpstr>Testes caixa preta</vt:lpstr>
      <vt:lpstr>Teste Caixa Branca</vt:lpstr>
      <vt:lpstr>SDLC</vt:lpstr>
      <vt:lpstr>  Tipos de manutenção de software  </vt:lpstr>
      <vt:lpstr>Realizado por:         8180378-Hugo Silva           8200306-Fábio Costa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Realizado por:         8180378-Hugo Silva     8200306-Fábio Costa  </dc:title>
  <dc:creator>Hugo Silva</dc:creator>
  <cp:lastModifiedBy>Hugo Daniel Martins Silva</cp:lastModifiedBy>
  <cp:revision>10</cp:revision>
  <dcterms:created xsi:type="dcterms:W3CDTF">2022-01-19T23:18:53Z</dcterms:created>
  <dcterms:modified xsi:type="dcterms:W3CDTF">2022-01-27T23:23:48Z</dcterms:modified>
</cp:coreProperties>
</file>