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7" r:id="rId9"/>
    <p:sldId id="266" r:id="rId10"/>
    <p:sldId id="269" r:id="rId11"/>
    <p:sldId id="270" r:id="rId12"/>
    <p:sldId id="260" r:id="rId13"/>
    <p:sldId id="271" r:id="rId14"/>
    <p:sldId id="272" r:id="rId15"/>
    <p:sldId id="274" r:id="rId16"/>
    <p:sldId id="273" r:id="rId17"/>
    <p:sldId id="275" r:id="rId18"/>
    <p:sldId id="277" r:id="rId19"/>
    <p:sldId id="283" r:id="rId20"/>
    <p:sldId id="282" r:id="rId21"/>
    <p:sldId id="280" r:id="rId22"/>
    <p:sldId id="281" r:id="rId23"/>
    <p:sldId id="278" r:id="rId24"/>
    <p:sldId id="279" r:id="rId25"/>
    <p:sldId id="284" r:id="rId26"/>
    <p:sldId id="276" r:id="rId27"/>
    <p:sldId id="285" r:id="rId28"/>
    <p:sldId id="287" r:id="rId29"/>
    <p:sldId id="286" r:id="rId30"/>
    <p:sldId id="288" r:id="rId31"/>
    <p:sldId id="289" r:id="rId32"/>
    <p:sldId id="290" r:id="rId33"/>
    <p:sldId id="292" r:id="rId34"/>
    <p:sldId id="293" r:id="rId35"/>
    <p:sldId id="296" r:id="rId36"/>
    <p:sldId id="295" r:id="rId37"/>
    <p:sldId id="297" r:id="rId38"/>
    <p:sldId id="298" r:id="rId39"/>
    <p:sldId id="300" r:id="rId40"/>
    <p:sldId id="294" r:id="rId41"/>
    <p:sldId id="301" r:id="rId4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A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0" d="100"/>
          <a:sy n="80" d="100"/>
        </p:scale>
        <p:origin x="77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37529-A60D-4A6B-ACB3-8AD0349C402B}" type="datetimeFigureOut">
              <a:rPr lang="pt-PT" smtClean="0"/>
              <a:t>11/09/2022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06A5D-0DEE-47CA-B767-5C4CA3A6733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019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06A5D-0DEE-47CA-B767-5C4CA3A67337}" type="slidenum">
              <a:rPr lang="pt-PT" smtClean="0"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07112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06A5D-0DEE-47CA-B767-5C4CA3A67337}" type="slidenum">
              <a:rPr lang="pt-PT" smtClean="0"/>
              <a:t>27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00589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06A5D-0DEE-47CA-B767-5C4CA3A67337}" type="slidenum">
              <a:rPr lang="pt-PT" smtClean="0"/>
              <a:t>28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24853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06A5D-0DEE-47CA-B767-5C4CA3A67337}" type="slidenum">
              <a:rPr lang="pt-PT" smtClean="0"/>
              <a:t>34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6387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06A5D-0DEE-47CA-B767-5C4CA3A67337}" type="slidenum">
              <a:rPr lang="pt-PT" smtClean="0"/>
              <a:t>35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55093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06A5D-0DEE-47CA-B767-5C4CA3A67337}" type="slidenum">
              <a:rPr lang="pt-PT" smtClean="0"/>
              <a:t>36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34256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06A5D-0DEE-47CA-B767-5C4CA3A67337}" type="slidenum">
              <a:rPr lang="pt-PT" smtClean="0"/>
              <a:t>37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13935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06A5D-0DEE-47CA-B767-5C4CA3A67337}" type="slidenum">
              <a:rPr lang="pt-PT" smtClean="0"/>
              <a:t>38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0040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06A5D-0DEE-47CA-B767-5C4CA3A67337}" type="slidenum">
              <a:rPr lang="pt-PT" smtClean="0"/>
              <a:t>39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18957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06A5D-0DEE-47CA-B767-5C4CA3A67337}" type="slidenum">
              <a:rPr lang="pt-PT" smtClean="0"/>
              <a:t>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95339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06A5D-0DEE-47CA-B767-5C4CA3A67337}" type="slidenum">
              <a:rPr lang="pt-PT" smtClean="0"/>
              <a:t>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40483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06A5D-0DEE-47CA-B767-5C4CA3A67337}" type="slidenum">
              <a:rPr lang="pt-PT" smtClean="0"/>
              <a:t>10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0995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06A5D-0DEE-47CA-B767-5C4CA3A67337}" type="slidenum">
              <a:rPr lang="pt-PT" smtClean="0"/>
              <a:t>11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34111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06A5D-0DEE-47CA-B767-5C4CA3A67337}" type="slidenum">
              <a:rPr lang="pt-PT" smtClean="0"/>
              <a:t>19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58417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06A5D-0DEE-47CA-B767-5C4CA3A67337}" type="slidenum">
              <a:rPr lang="pt-PT" smtClean="0"/>
              <a:t>20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41952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06A5D-0DEE-47CA-B767-5C4CA3A67337}" type="slidenum">
              <a:rPr lang="pt-PT" smtClean="0"/>
              <a:t>21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99787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06A5D-0DEE-47CA-B767-5C4CA3A67337}" type="slidenum">
              <a:rPr lang="pt-PT" smtClean="0"/>
              <a:t>23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8144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FF1B0-D30D-1235-02AF-5C65F5801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3087FA-CBFA-B52E-F198-F2003BDFE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75C977F-7FF1-F2E4-0D80-83B5C95E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C3F5-E4A7-448E-8A13-772358ED235F}" type="datetimeFigureOut">
              <a:rPr lang="pt-PT" smtClean="0"/>
              <a:t>11/09/2022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13D813C-E5A0-AEAC-07C5-6690A7CE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520F39D-7F4C-5896-C639-0606D59B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46E6-3246-4831-AE36-9E74886C4D9A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6677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5BA8D-FB90-682C-8B8E-B83664E7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E101A7B-79FB-C38B-8575-86AFC9A70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9A1F1DF-A98D-2C0B-D8F4-C1C7BA7A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C3F5-E4A7-448E-8A13-772358ED235F}" type="datetimeFigureOut">
              <a:rPr lang="pt-PT" smtClean="0"/>
              <a:t>11/09/2022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49098B7-026A-6100-648E-DA48BFCC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C54C646-A16E-10B7-7E48-C23F2FAF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46E6-3246-4831-AE36-9E74886C4D9A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769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3B46DE-3678-C668-142B-40EC4DB7D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38888B3-0A82-A826-0D67-54DB59EC9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71C6084-16D6-324B-7A58-8AABC45D2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C3F5-E4A7-448E-8A13-772358ED235F}" type="datetimeFigureOut">
              <a:rPr lang="pt-PT" smtClean="0"/>
              <a:t>11/09/2022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34EF8CA-B226-99EE-094D-AE2225235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08DF70E-99FE-35E4-A9B4-95C88B8C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46E6-3246-4831-AE36-9E74886C4D9A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1752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A0A44-ED03-0B48-B79A-12DE4EC7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5F4AE5A-3744-70D6-37B4-21DC9567C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0349202-9DA5-D27F-2D50-5C35F2A1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C3F5-E4A7-448E-8A13-772358ED235F}" type="datetimeFigureOut">
              <a:rPr lang="pt-PT" smtClean="0"/>
              <a:t>11/09/2022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A3D6FCE-F9E1-B6E8-0DC1-7060A55B3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3F82F8B-0775-9AE9-93D7-CFE43E18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46E6-3246-4831-AE36-9E74886C4D9A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4163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79B43-3E99-9A9C-A314-DA7733462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EA5DE70-A676-C277-89AF-BE4E05943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868297A-6127-8219-E688-C9712152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C3F5-E4A7-448E-8A13-772358ED235F}" type="datetimeFigureOut">
              <a:rPr lang="pt-PT" smtClean="0"/>
              <a:t>11/09/2022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F82D522-F643-635D-414F-DA9AEBDD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4CDDF14-B5B3-2EAA-738F-F067FBFA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46E6-3246-4831-AE36-9E74886C4D9A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641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F1B16-5AE3-B7B5-C972-F4EBF20D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5C93641-7F0A-0565-BF71-E55399335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CE347E7-2DE5-37BF-16FE-8D0A66A65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5281815-CF9B-DA97-E9E0-C7FBE767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C3F5-E4A7-448E-8A13-772358ED235F}" type="datetimeFigureOut">
              <a:rPr lang="pt-PT" smtClean="0"/>
              <a:t>11/09/2022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53F7CD9-369D-44FA-2782-0583238BA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BF22397-08A8-0EC1-7EB4-DC537935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46E6-3246-4831-AE36-9E74886C4D9A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8910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ADAE2-A2B4-209F-3A22-8FF4790F9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710D579-F153-046D-AE14-31C09C9B9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EB8DBFF-1584-B636-3805-5C5FAA0E7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A528E75-F8E6-DE96-D7FC-2CB0FF850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3B5D04A-73A1-5DCA-2F87-7DCBDF771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ADBB589-B5C3-DBDF-97B6-356A79CC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C3F5-E4A7-448E-8A13-772358ED235F}" type="datetimeFigureOut">
              <a:rPr lang="pt-PT" smtClean="0"/>
              <a:t>11/09/2022</a:t>
            </a:fld>
            <a:endParaRPr lang="pt-PT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7D3D4395-406A-9B35-F6F4-09194630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B5DDBAF9-408A-D13A-7968-EC696ED1E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46E6-3246-4831-AE36-9E74886C4D9A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6241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684E5-1362-17A5-8AFE-1DA8D07E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FE9C9E6-643A-28FD-96A7-8D675F09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C3F5-E4A7-448E-8A13-772358ED235F}" type="datetimeFigureOut">
              <a:rPr lang="pt-PT" smtClean="0"/>
              <a:t>11/09/2022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F886152-52A1-ED1D-E7C3-51EE66F69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A74B918-84C9-79D7-50B7-FC929891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46E6-3246-4831-AE36-9E74886C4D9A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5937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CE1AE5E-B6D4-22D8-E0E6-B5028291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C3F5-E4A7-448E-8A13-772358ED235F}" type="datetimeFigureOut">
              <a:rPr lang="pt-PT" smtClean="0"/>
              <a:t>11/09/2022</a:t>
            </a:fld>
            <a:endParaRPr lang="pt-PT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3183082E-2BCC-9266-7FB6-3FA65A00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C70B8F8-DAE4-E51E-0C9D-978650E3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46E6-3246-4831-AE36-9E74886C4D9A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400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2D020-6967-F8AD-3898-D8D99BF93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85A36A5-6950-430E-FD50-AC66CB01A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061FAE7-86A7-8864-8D13-9C77D9B20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9E2D13D-2B10-6814-B94F-4F5C541DA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C3F5-E4A7-448E-8A13-772358ED235F}" type="datetimeFigureOut">
              <a:rPr lang="pt-PT" smtClean="0"/>
              <a:t>11/09/2022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3240C78-AD21-8890-B762-733AFE2C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7A07740-BB52-8A98-B9A6-22EBA251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46E6-3246-4831-AE36-9E74886C4D9A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6490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A36F8-960B-B2CE-A807-02CDEB955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172E7A4-58AA-EBB5-8914-4CAA03FC6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8A1CA08-B66D-9819-7594-815DF3C0A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38531AF-7F8E-4AB2-9DEE-77A6B69EF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C3F5-E4A7-448E-8A13-772358ED235F}" type="datetimeFigureOut">
              <a:rPr lang="pt-PT" smtClean="0"/>
              <a:t>11/09/2022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9E9AC1F-52F9-61D0-DF8F-4D1E34C87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A0E5DD0-B0D7-C572-6559-CF8ED40D2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46E6-3246-4831-AE36-9E74886C4D9A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1442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485E57B-869B-8945-0EB8-7BB24619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4DFF02F-A799-9157-B155-41245DEFC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D29AED1-FCF3-1319-F0D4-E9E37B0F8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FC3F5-E4A7-448E-8A13-772358ED235F}" type="datetimeFigureOut">
              <a:rPr lang="pt-PT" smtClean="0"/>
              <a:t>11/09/2022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07DA91E-4151-DE82-C3E7-743F6FFAE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2884048-AA04-F9CC-33DF-730937F18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B46E6-3246-4831-AE36-9E74886C4D9A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6310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37.png"/><Relationship Id="rId4" Type="http://schemas.openxmlformats.org/officeDocument/2006/relationships/image" Target="../media/image3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C4BCACC-B578-0A62-8CAA-9D51022E9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1975" y="5888831"/>
            <a:ext cx="4267200" cy="827881"/>
          </a:xfrm>
        </p:spPr>
        <p:txBody>
          <a:bodyPr/>
          <a:lstStyle/>
          <a:p>
            <a:r>
              <a:rPr lang="pt-PT" b="1" dirty="0"/>
              <a:t>8180378-Hugo Silva</a:t>
            </a:r>
          </a:p>
        </p:txBody>
      </p:sp>
      <p:pic>
        <p:nvPicPr>
          <p:cNvPr id="1026" name="Picture 2" descr="Comunicação — ESTG - Escola Superior de Tecnologia e Gestão | Politécnico  do Porto">
            <a:extLst>
              <a:ext uri="{FF2B5EF4-FFF2-40B4-BE49-F238E27FC236}">
                <a16:creationId xmlns:a16="http://schemas.microsoft.com/office/drawing/2014/main" id="{C1D2DBF7-A277-D686-A36D-7FE2337F0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96850"/>
            <a:ext cx="5181600" cy="100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BE63D97-6B1C-B332-2C20-515EA82FD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655" y="1449704"/>
            <a:ext cx="5380235" cy="3598545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A47996CC-40D8-4AD3-9797-58B8E5E4ED0B}"/>
              </a:ext>
            </a:extLst>
          </p:cNvPr>
          <p:cNvSpPr txBox="1">
            <a:spLocks/>
          </p:cNvSpPr>
          <p:nvPr/>
        </p:nvSpPr>
        <p:spPr>
          <a:xfrm>
            <a:off x="8181975" y="4881203"/>
            <a:ext cx="4267200" cy="8278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6000" b="1" dirty="0"/>
              <a:t>LDS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1520264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636CF-68D3-9D6E-5C94-A7F88C1D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60375"/>
            <a:ext cx="10515600" cy="1325563"/>
          </a:xfrm>
        </p:spPr>
        <p:txBody>
          <a:bodyPr/>
          <a:lstStyle/>
          <a:p>
            <a:r>
              <a:rPr lang="pt-PT" b="1" dirty="0"/>
              <a:t>Utilizadores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159A4BE-7E78-0BDA-804E-17A4A0FF2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350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PT" b="1" dirty="0"/>
              <a:t>Manager </a:t>
            </a:r>
            <a:endParaRPr lang="pt-PT" dirty="0"/>
          </a:p>
          <a:p>
            <a:pPr marL="0" indent="0">
              <a:lnSpc>
                <a:spcPct val="150000"/>
              </a:lnSpc>
              <a:buNone/>
            </a:pPr>
            <a:r>
              <a:rPr lang="pt-PT" sz="2400" dirty="0"/>
              <a:t> 1. Fazer gestão de avarias;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pt-PT" sz="2000" dirty="0"/>
          </a:p>
        </p:txBody>
      </p:sp>
      <p:pic>
        <p:nvPicPr>
          <p:cNvPr id="3" name="Marcador de Posição de Conteúdo 4">
            <a:extLst>
              <a:ext uri="{FF2B5EF4-FFF2-40B4-BE49-F238E27FC236}">
                <a16:creationId xmlns:a16="http://schemas.microsoft.com/office/drawing/2014/main" id="{A6E29052-2325-DDED-2A8C-C986D01F3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472" y="1123156"/>
            <a:ext cx="53971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21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636CF-68D3-9D6E-5C94-A7F88C1D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60375"/>
            <a:ext cx="10515600" cy="1325563"/>
          </a:xfrm>
        </p:spPr>
        <p:txBody>
          <a:bodyPr/>
          <a:lstStyle/>
          <a:p>
            <a:r>
              <a:rPr lang="pt-PT" b="1" dirty="0"/>
              <a:t>Utilizadores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159A4BE-7E78-0BDA-804E-17A4A0FF2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350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PT" b="1" dirty="0"/>
              <a:t>Manager </a:t>
            </a:r>
            <a:endParaRPr lang="pt-PT" dirty="0"/>
          </a:p>
          <a:p>
            <a:pPr marL="0" indent="0">
              <a:lnSpc>
                <a:spcPct val="150000"/>
              </a:lnSpc>
              <a:buNone/>
            </a:pPr>
            <a:r>
              <a:rPr lang="pt-PT" sz="2400" dirty="0"/>
              <a:t> 1. Fazer gestão de camiões;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pt-PT" sz="2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A5D8EAF-EA1F-D2ED-CE23-7BA06E3F1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437" y="1209675"/>
            <a:ext cx="54768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41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636CF-68D3-9D6E-5C94-A7F88C1D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Arquitetura do Projeto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7942F99D-A4A9-77AA-D622-DA9BE22E6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1" y="1501774"/>
            <a:ext cx="5448210" cy="4919005"/>
          </a:xfrm>
        </p:spPr>
      </p:pic>
    </p:spTree>
    <p:extLst>
      <p:ext uri="{BB962C8B-B14F-4D97-AF65-F5344CB8AC3E}">
        <p14:creationId xmlns:p14="http://schemas.microsoft.com/office/powerpoint/2010/main" val="4188150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B636E-CF70-C2EE-8EA5-8ABD36C7F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512" y="1660525"/>
            <a:ext cx="4752975" cy="1325563"/>
          </a:xfrm>
        </p:spPr>
        <p:txBody>
          <a:bodyPr/>
          <a:lstStyle/>
          <a:p>
            <a:r>
              <a:rPr lang="pt-PT" b="1" dirty="0"/>
              <a:t>Diagrama de classes</a:t>
            </a:r>
          </a:p>
        </p:txBody>
      </p:sp>
    </p:spTree>
    <p:extLst>
      <p:ext uri="{BB962C8B-B14F-4D97-AF65-F5344CB8AC3E}">
        <p14:creationId xmlns:p14="http://schemas.microsoft.com/office/powerpoint/2010/main" val="2832039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1DF9A-A16A-77CC-DBFB-371CD84F5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527050"/>
            <a:ext cx="10515600" cy="1325563"/>
          </a:xfrm>
        </p:spPr>
        <p:txBody>
          <a:bodyPr/>
          <a:lstStyle/>
          <a:p>
            <a:r>
              <a:rPr lang="pt-PT" b="1" dirty="0"/>
              <a:t>Mockups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346E6B1-9E6B-3309-F5EC-7FBA843DB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165735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Com o diagrama de classes feito e a arquitetura definida foram elaborados os </a:t>
            </a:r>
            <a:r>
              <a:rPr lang="pt-PT" i="1" dirty="0"/>
              <a:t>mockups</a:t>
            </a:r>
            <a:r>
              <a:rPr lang="pt-PT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789D55-41D3-8857-F7A0-0FFF9A47A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617" y="2473919"/>
            <a:ext cx="6930765" cy="4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29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1DF9A-A16A-77CC-DBFB-371CD84F5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075" y="1660525"/>
            <a:ext cx="7667625" cy="1325563"/>
          </a:xfrm>
        </p:spPr>
        <p:txBody>
          <a:bodyPr/>
          <a:lstStyle/>
          <a:p>
            <a:r>
              <a:rPr lang="pt-PT" b="1" dirty="0"/>
              <a:t>Funcionalidades Implementadas</a:t>
            </a:r>
          </a:p>
        </p:txBody>
      </p:sp>
    </p:spTree>
    <p:extLst>
      <p:ext uri="{BB962C8B-B14F-4D97-AF65-F5344CB8AC3E}">
        <p14:creationId xmlns:p14="http://schemas.microsoft.com/office/powerpoint/2010/main" val="3069054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3CB73-DADF-D289-C98C-B863AFA59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412750"/>
            <a:ext cx="10515600" cy="1325563"/>
          </a:xfrm>
        </p:spPr>
        <p:txBody>
          <a:bodyPr/>
          <a:lstStyle/>
          <a:p>
            <a:r>
              <a:rPr lang="pt-PT" b="1" dirty="0"/>
              <a:t>Gestão de Utilizadores e Organizações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48C7A3F8-20AB-B4CD-DC55-E20E0A418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25" y="1900238"/>
            <a:ext cx="7823359" cy="4346311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5BFE5FA-F03B-D22D-6775-69AEA7C87660}"/>
              </a:ext>
            </a:extLst>
          </p:cNvPr>
          <p:cNvSpPr txBox="1"/>
          <p:nvPr/>
        </p:nvSpPr>
        <p:spPr>
          <a:xfrm>
            <a:off x="625316" y="2190750"/>
            <a:ext cx="3527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Inserção dos dados de organização.</a:t>
            </a:r>
          </a:p>
        </p:txBody>
      </p:sp>
    </p:spTree>
    <p:extLst>
      <p:ext uri="{BB962C8B-B14F-4D97-AF65-F5344CB8AC3E}">
        <p14:creationId xmlns:p14="http://schemas.microsoft.com/office/powerpoint/2010/main" val="3316402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3CB73-DADF-D289-C98C-B863AFA59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412750"/>
            <a:ext cx="10515600" cy="1325563"/>
          </a:xfrm>
        </p:spPr>
        <p:txBody>
          <a:bodyPr/>
          <a:lstStyle/>
          <a:p>
            <a:r>
              <a:rPr lang="pt-PT" b="1" dirty="0"/>
              <a:t>Gestão de Utilizadores e Organizações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5BFE5FA-F03B-D22D-6775-69AEA7C87660}"/>
              </a:ext>
            </a:extLst>
          </p:cNvPr>
          <p:cNvSpPr txBox="1"/>
          <p:nvPr/>
        </p:nvSpPr>
        <p:spPr>
          <a:xfrm>
            <a:off x="615791" y="1551603"/>
            <a:ext cx="35275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Inserção dos dados de um utilizador.</a:t>
            </a:r>
          </a:p>
          <a:p>
            <a:endParaRPr lang="pt-PT" sz="2400" dirty="0"/>
          </a:p>
          <a:p>
            <a:endParaRPr lang="pt-PT" sz="2400" dirty="0"/>
          </a:p>
          <a:p>
            <a:r>
              <a:rPr lang="pt-PT" sz="2400" dirty="0"/>
              <a:t>Envio de email para o utilizador com os dados de acesso.</a:t>
            </a:r>
          </a:p>
          <a:p>
            <a:endParaRPr lang="pt-PT" sz="2400" dirty="0"/>
          </a:p>
          <a:p>
            <a:endParaRPr lang="pt-PT" sz="2400" dirty="0"/>
          </a:p>
          <a:p>
            <a:r>
              <a:rPr lang="pt-PT" sz="2400" dirty="0"/>
              <a:t>Envio dos utilizadores do tipo condutor e cliente para a base de dados Firebase</a:t>
            </a:r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650EBC56-866F-8825-F454-D70832B11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089" y="1738313"/>
            <a:ext cx="7534411" cy="4956175"/>
          </a:xfrm>
        </p:spPr>
      </p:pic>
    </p:spTree>
    <p:extLst>
      <p:ext uri="{BB962C8B-B14F-4D97-AF65-F5344CB8AC3E}">
        <p14:creationId xmlns:p14="http://schemas.microsoft.com/office/powerpoint/2010/main" val="3588376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3CB73-DADF-D289-C98C-B863AFA59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412750"/>
            <a:ext cx="10515600" cy="1325563"/>
          </a:xfrm>
        </p:spPr>
        <p:txBody>
          <a:bodyPr/>
          <a:lstStyle/>
          <a:p>
            <a:r>
              <a:rPr lang="pt-PT" b="1" dirty="0"/>
              <a:t>Gestão de Utilizadores e Organizações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5BFE5FA-F03B-D22D-6775-69AEA7C87660}"/>
              </a:ext>
            </a:extLst>
          </p:cNvPr>
          <p:cNvSpPr txBox="1"/>
          <p:nvPr/>
        </p:nvSpPr>
        <p:spPr>
          <a:xfrm>
            <a:off x="625316" y="2190750"/>
            <a:ext cx="35275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Listagens de utilizadores e organizações.</a:t>
            </a:r>
          </a:p>
          <a:p>
            <a:endParaRPr lang="pt-PT" sz="2400" dirty="0"/>
          </a:p>
          <a:p>
            <a:endParaRPr lang="pt-PT" sz="2400" dirty="0"/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43A0F837-9312-F0DD-2526-09B2E3D3B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170" y="1523278"/>
            <a:ext cx="5618705" cy="4881908"/>
          </a:xfrm>
        </p:spPr>
      </p:pic>
    </p:spTree>
    <p:extLst>
      <p:ext uri="{BB962C8B-B14F-4D97-AF65-F5344CB8AC3E}">
        <p14:creationId xmlns:p14="http://schemas.microsoft.com/office/powerpoint/2010/main" val="3489402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974C9-5296-4231-C20B-CB3113DF2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Criação de Ausências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D534310-9E33-E167-4A2F-C9A409CFE540}"/>
              </a:ext>
            </a:extLst>
          </p:cNvPr>
          <p:cNvSpPr txBox="1"/>
          <p:nvPr/>
        </p:nvSpPr>
        <p:spPr>
          <a:xfrm>
            <a:off x="838200" y="1738583"/>
            <a:ext cx="9801225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000" dirty="0"/>
              <a:t>Através da aplicação </a:t>
            </a:r>
            <a:r>
              <a:rPr lang="pt-PT" sz="2000" i="1" dirty="0"/>
              <a:t>mobile</a:t>
            </a:r>
            <a:r>
              <a:rPr lang="pt-PT" sz="2000" dirty="0"/>
              <a:t>  o condutor insere a data da ausência , a descrição (opcional) e o tipo de ausência.</a:t>
            </a:r>
          </a:p>
        </p:txBody>
      </p: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FF52F4D1-3E56-BA59-4D66-9357C6D53D62}"/>
              </a:ext>
            </a:extLst>
          </p:cNvPr>
          <p:cNvCxnSpPr>
            <a:cxnSpLocks/>
          </p:cNvCxnSpPr>
          <p:nvPr/>
        </p:nvCxnSpPr>
        <p:spPr>
          <a:xfrm>
            <a:off x="4314825" y="4514850"/>
            <a:ext cx="2571750" cy="219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7FD5380B-3B03-14EC-C7F2-8AABC5E51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183" y="2754435"/>
            <a:ext cx="6983034" cy="3202079"/>
          </a:xfrm>
        </p:spPr>
      </p:pic>
    </p:spTree>
    <p:extLst>
      <p:ext uri="{BB962C8B-B14F-4D97-AF65-F5344CB8AC3E}">
        <p14:creationId xmlns:p14="http://schemas.microsoft.com/office/powerpoint/2010/main" val="397439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DFFB0-DC5A-7AD1-A044-0E8AF6E0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PT" b="1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D864812-3DEA-14BC-08EF-538FBD216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275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dirty="0"/>
              <a:t>Durante esta apresentação será abordado:</a:t>
            </a:r>
          </a:p>
          <a:p>
            <a:pPr algn="just">
              <a:lnSpc>
                <a:spcPct val="150000"/>
              </a:lnSpc>
            </a:pPr>
            <a:r>
              <a:rPr lang="pt-PT" sz="2400" dirty="0"/>
              <a:t>Apresentação do tema e visão geral do projeto.</a:t>
            </a:r>
          </a:p>
          <a:p>
            <a:pPr algn="just">
              <a:lnSpc>
                <a:spcPct val="150000"/>
              </a:lnSpc>
            </a:pPr>
            <a:r>
              <a:rPr lang="pt-PT" sz="2400" dirty="0"/>
              <a:t>Apresentação das funcionalidades implementadas e principais características destas.</a:t>
            </a:r>
          </a:p>
          <a:p>
            <a:pPr algn="just">
              <a:lnSpc>
                <a:spcPct val="150000"/>
              </a:lnSpc>
            </a:pPr>
            <a:r>
              <a:rPr lang="pt-PT" sz="2400" dirty="0"/>
              <a:t>Demonstração do projeto.</a:t>
            </a:r>
          </a:p>
          <a:p>
            <a:pPr algn="just">
              <a:lnSpc>
                <a:spcPct val="150000"/>
              </a:lnSpc>
            </a:pPr>
            <a:r>
              <a:rPr lang="pt-PT" sz="2400" dirty="0"/>
              <a:t>Apresentação do  repositório Gitlab, planeamento do projeto  e metodologia desenvolvimento.</a:t>
            </a:r>
          </a:p>
          <a:p>
            <a:pPr algn="just">
              <a:lnSpc>
                <a:spcPct val="150000"/>
              </a:lnSpc>
            </a:pPr>
            <a:endParaRPr lang="pt-PT" sz="2400" dirty="0"/>
          </a:p>
        </p:txBody>
      </p:sp>
      <p:pic>
        <p:nvPicPr>
          <p:cNvPr id="1028" name="Picture 4" descr="summary Icon - Free PNG &amp; SVG 645097 - Noun Project">
            <a:extLst>
              <a:ext uri="{FF2B5EF4-FFF2-40B4-BE49-F238E27FC236}">
                <a16:creationId xmlns:a16="http://schemas.microsoft.com/office/drawing/2014/main" id="{F38B7050-D98B-29DA-CBAD-5C39BBBFB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575" y="9906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43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974C9-5296-4231-C20B-CB3113DF2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Gestão de Ausências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FDE85B81-1D9B-7C4B-D2E7-783729DE2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887" y="1443038"/>
            <a:ext cx="7307113" cy="4351338"/>
          </a:xfr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D534310-9E33-E167-4A2F-C9A409CFE540}"/>
              </a:ext>
            </a:extLst>
          </p:cNvPr>
          <p:cNvSpPr txBox="1"/>
          <p:nvPr/>
        </p:nvSpPr>
        <p:spPr>
          <a:xfrm>
            <a:off x="409575" y="1916866"/>
            <a:ext cx="4314825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000" dirty="0"/>
              <a:t>Manager da empresa aceita/rejeita ausências criadas pelos clientes que são do tipo férias. Ausências forçadas são aceites automaticamente.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3B4EE0E-96DA-0E3F-BB29-377D33A20C5A}"/>
              </a:ext>
            </a:extLst>
          </p:cNvPr>
          <p:cNvSpPr txBox="1"/>
          <p:nvPr/>
        </p:nvSpPr>
        <p:spPr>
          <a:xfrm>
            <a:off x="409575" y="4166018"/>
            <a:ext cx="4314825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000" dirty="0"/>
              <a:t>Carrega ausências da base de dados Firebase.</a:t>
            </a:r>
          </a:p>
        </p:txBody>
      </p: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FF52F4D1-3E56-BA59-4D66-9357C6D53D62}"/>
              </a:ext>
            </a:extLst>
          </p:cNvPr>
          <p:cNvCxnSpPr>
            <a:cxnSpLocks/>
          </p:cNvCxnSpPr>
          <p:nvPr/>
        </p:nvCxnSpPr>
        <p:spPr>
          <a:xfrm>
            <a:off x="4314825" y="4514850"/>
            <a:ext cx="2571750" cy="219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515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974C9-5296-4231-C20B-CB3113DF2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Gestão de Camiões</a:t>
            </a:r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D1040D82-3044-3B5C-5C39-C0342AC59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948" y="1377860"/>
            <a:ext cx="5928540" cy="4464229"/>
          </a:xfr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9AC737-5556-D956-012C-685F8059EEF0}"/>
              </a:ext>
            </a:extLst>
          </p:cNvPr>
          <p:cNvSpPr txBox="1"/>
          <p:nvPr/>
        </p:nvSpPr>
        <p:spPr>
          <a:xfrm>
            <a:off x="838200" y="1981200"/>
            <a:ext cx="35275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dirty="0"/>
              <a:t>Inserção de matrícula, categoria, foto e organização. </a:t>
            </a:r>
          </a:p>
          <a:p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1334906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370BD-C758-7607-2895-8E75F3A88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Parser XML para recolher dados do camião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432AA038-77EC-7525-28AC-13311DAE5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2583" y="1804654"/>
            <a:ext cx="4026088" cy="4234196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67A5F8F-6E2F-A947-9761-9B356387EED0}"/>
              </a:ext>
            </a:extLst>
          </p:cNvPr>
          <p:cNvSpPr txBox="1"/>
          <p:nvPr/>
        </p:nvSpPr>
        <p:spPr>
          <a:xfrm>
            <a:off x="485775" y="2225159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PT" sz="2400" dirty="0"/>
              <a:t>Após o utilizador inserir os dados do camião a informação do ficheiro XML é carregada de modo a obter os dados que numa implementação real seriam dados por sensores embebidos nos camiões.</a:t>
            </a:r>
          </a:p>
        </p:txBody>
      </p:sp>
    </p:spTree>
    <p:extLst>
      <p:ext uri="{BB962C8B-B14F-4D97-AF65-F5344CB8AC3E}">
        <p14:creationId xmlns:p14="http://schemas.microsoft.com/office/powerpoint/2010/main" val="2071570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974C9-5296-4231-C20B-CB3113DF2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Gestão de avarias, revisões  e manutenções 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09A2B68-74FF-46CD-980A-B10BEC1FA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1" y="1833562"/>
            <a:ext cx="5778619" cy="4351338"/>
          </a:xfr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C448A9A-39F9-3405-CD4F-43736EDEE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175" y="1833562"/>
            <a:ext cx="60102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21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8C645-649D-07AA-D22A-3BEA2EE5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Criação  de Transportes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DAA52B6-05ED-FE23-55FE-C6189588A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265" y="1690688"/>
            <a:ext cx="9513219" cy="4351338"/>
          </a:xfrm>
        </p:spPr>
      </p:pic>
    </p:spTree>
    <p:extLst>
      <p:ext uri="{BB962C8B-B14F-4D97-AF65-F5344CB8AC3E}">
        <p14:creationId xmlns:p14="http://schemas.microsoft.com/office/powerpoint/2010/main" val="3229548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8C645-649D-07AA-D22A-3BEA2EE5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Criação e listagem de Transportes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AA9D12B-51E8-E7E5-B28A-DCEED25D1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875" y="1690688"/>
            <a:ext cx="2152725" cy="418107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9A2AA90-649D-0B9C-8F65-6C0031EA5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00" y="1953942"/>
            <a:ext cx="7556603" cy="4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01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A0ABF-A68F-82B3-EFC4-48AA5D0E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403350"/>
            <a:ext cx="10515600" cy="1325563"/>
          </a:xfrm>
        </p:spPr>
        <p:txBody>
          <a:bodyPr/>
          <a:lstStyle/>
          <a:p>
            <a:r>
              <a:rPr lang="pt-PT" b="1" dirty="0"/>
              <a:t>Mas então o objetivo não era um sistema para analisar transportes?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F74C109-BC4D-E686-C3DB-05324F6ED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2275"/>
            <a:ext cx="10515600" cy="32146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dirty="0"/>
              <a:t>Cada uma das funcionalidades anteriormente apresentadas produzem dados que influenciam a análise do transporte.</a:t>
            </a:r>
          </a:p>
        </p:txBody>
      </p:sp>
      <p:pic>
        <p:nvPicPr>
          <p:cNvPr id="5122" name="Picture 2" descr="emoji de rosto emocional, imaginando ou pensando 6828451 Vetor no Vecteezy">
            <a:extLst>
              <a:ext uri="{FF2B5EF4-FFF2-40B4-BE49-F238E27FC236}">
                <a16:creationId xmlns:a16="http://schemas.microsoft.com/office/drawing/2014/main" id="{49549BFA-6DBF-F120-E213-7C1048791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0" y="4157663"/>
            <a:ext cx="20193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282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A0ABF-A68F-82B3-EFC4-48AA5D0E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22275"/>
            <a:ext cx="10515600" cy="13255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PT" b="1" dirty="0"/>
              <a:t>Como </a:t>
            </a:r>
            <a:r>
              <a:rPr lang="pt-PT" sz="4400" b="1" dirty="0"/>
              <a:t>influenciam?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F74C109-BC4D-E686-C3DB-05324F6ED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5500"/>
            <a:ext cx="10515600" cy="32146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pt-PT" sz="2400" b="1" dirty="0"/>
              <a:t>Ausências dos condutores:</a:t>
            </a:r>
            <a:r>
              <a:rPr lang="pt-PT" sz="2400" dirty="0"/>
              <a:t> um camião cujo o condutor esteja ausente numa data não pode realizar o serviço</a:t>
            </a:r>
            <a:r>
              <a:rPr lang="pt-PT" dirty="0"/>
              <a:t>. </a:t>
            </a:r>
          </a:p>
          <a:p>
            <a:pPr>
              <a:lnSpc>
                <a:spcPct val="150000"/>
              </a:lnSpc>
            </a:pPr>
            <a:r>
              <a:rPr lang="pt-PT" sz="2400" b="1" dirty="0"/>
              <a:t>Avarias dos camiões:</a:t>
            </a:r>
            <a:r>
              <a:rPr lang="pt-PT" sz="2400" dirty="0"/>
              <a:t> um camião que esteja avariado ou impossibilitado de andar por questões técnicas  não pode realizar o serviço.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2400" dirty="0"/>
              <a:t>   Camião com muitas avarias pode ser prejudicado na seleção do melhor camião para   realizar o serviço</a:t>
            </a:r>
          </a:p>
          <a:p>
            <a:pPr>
              <a:lnSpc>
                <a:spcPct val="150000"/>
              </a:lnSpc>
            </a:pPr>
            <a:endParaRPr lang="pt-PT" dirty="0"/>
          </a:p>
        </p:txBody>
      </p:sp>
      <p:pic>
        <p:nvPicPr>
          <p:cNvPr id="6146" name="Picture 2" descr="Breakdown - Free transport icons">
            <a:extLst>
              <a:ext uri="{FF2B5EF4-FFF2-40B4-BE49-F238E27FC236}">
                <a16:creationId xmlns:a16="http://schemas.microsoft.com/office/drawing/2014/main" id="{2BCDD242-6A7D-3355-2A33-B02E9D6CE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4467225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59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A0ABF-A68F-82B3-EFC4-48AA5D0E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22275"/>
            <a:ext cx="10515600" cy="13255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PT" b="1" dirty="0"/>
              <a:t>Como </a:t>
            </a:r>
            <a:r>
              <a:rPr lang="pt-PT" sz="4400" b="1" dirty="0"/>
              <a:t>influenciam?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F74C109-BC4D-E686-C3DB-05324F6ED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66875"/>
            <a:ext cx="10515600" cy="32146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000" b="1" dirty="0"/>
              <a:t>Organizações</a:t>
            </a:r>
            <a:r>
              <a:rPr lang="pt-PT" sz="2400" b="1" dirty="0"/>
              <a:t> </a:t>
            </a:r>
            <a:r>
              <a:rPr lang="pt-PT" sz="2000" dirty="0"/>
              <a:t>Cada camião tem uma organização, no cálculo dos km é considerado a distância da organização até à origem do serviço.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C00A5DD-5039-F8A6-CFFC-E78AF50B6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949" y="2897188"/>
            <a:ext cx="6581584" cy="252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11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5E2A9-6863-92A6-450A-AA96388FB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PT" b="1" dirty="0"/>
              <a:t>Algoritmo de análise de transporte e seleção de camião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C273D3A-DB92-0628-8F89-82D7C9287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400" dirty="0"/>
              <a:t>Recolhe informação dos camiões que tem registados na base de dados com a categoria do transporte.</a:t>
            </a:r>
          </a:p>
          <a:p>
            <a:pPr algn="just">
              <a:lnSpc>
                <a:spcPct val="150000"/>
              </a:lnSpc>
            </a:pPr>
            <a:r>
              <a:rPr lang="pt-PT" sz="2400" b="1" dirty="0"/>
              <a:t>Calcula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2400" dirty="0"/>
              <a:t>      Kms que tem de ser percorridos para efetuar o transporte.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2400" dirty="0"/>
              <a:t>      Taxa de ocupação de cada camião.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2400" dirty="0"/>
              <a:t>      Valor gasto por cada camião (consumo de combustível, portagens).</a:t>
            </a:r>
          </a:p>
        </p:txBody>
      </p:sp>
    </p:spTree>
    <p:extLst>
      <p:ext uri="{BB962C8B-B14F-4D97-AF65-F5344CB8AC3E}">
        <p14:creationId xmlns:p14="http://schemas.microsoft.com/office/powerpoint/2010/main" val="381508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DF72B-80F2-C013-910E-79F4D9DBD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2750"/>
            <a:ext cx="10515600" cy="1325563"/>
          </a:xfrm>
        </p:spPr>
        <p:txBody>
          <a:bodyPr/>
          <a:lstStyle/>
          <a:p>
            <a:r>
              <a:rPr lang="pt-PT" b="1" dirty="0"/>
              <a:t>Tema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C39D45-873F-A67D-3793-10C518E1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5" y="1395413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sz="2400" dirty="0"/>
              <a:t> Existem empresas cujo a sua atividade é a realização de transportes de mercadorias para entidades externas. O processo de análise que determina se o transporte é ou não aceite envolve cálculos que são feitos de forma manual pelo Gestor. Dado essa situação e a falta de sistemas que apoiem este tipo de decisão o aluno resolveu criar uma plataforma que permita automatizar este processo. </a:t>
            </a:r>
          </a:p>
        </p:txBody>
      </p:sp>
      <p:pic>
        <p:nvPicPr>
          <p:cNvPr id="2052" name="Picture 4" descr="Vetor de logotipo premium de caminhão basculante | Vetor Premium">
            <a:extLst>
              <a:ext uri="{FF2B5EF4-FFF2-40B4-BE49-F238E27FC236}">
                <a16:creationId xmlns:a16="http://schemas.microsoft.com/office/drawing/2014/main" id="{F7DD44C7-BCA5-C189-F4BB-4B240A54B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775" y="4452937"/>
            <a:ext cx="2190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805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093CB-6AC9-793C-8FDB-FE5EB05A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Algoritmo de análise de transporte e seleção de camião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6338FB-8020-AB98-6AF6-4AF08A01B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5" y="1816100"/>
            <a:ext cx="10515600" cy="435133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PT" sz="2800" b="1" dirty="0"/>
              <a:t>Verifica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2800" dirty="0"/>
              <a:t>      Se camião já possui um serviço nessa data.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2800" dirty="0"/>
              <a:t>      Se condutor está ausente.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2800" dirty="0"/>
              <a:t>      Indisponibilidade por avaria ou manutenç</a:t>
            </a:r>
            <a:r>
              <a:rPr lang="pt-PT" dirty="0"/>
              <a:t>ão.</a:t>
            </a:r>
            <a:endParaRPr lang="pt-PT" sz="2800" dirty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1026" name="Picture 2" descr="Condutor - ícones de do utilizador grátis">
            <a:extLst>
              <a:ext uri="{FF2B5EF4-FFF2-40B4-BE49-F238E27FC236}">
                <a16:creationId xmlns:a16="http://schemas.microsoft.com/office/drawing/2014/main" id="{1CE6447E-7388-6737-EA74-F0D2BDECF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2600325"/>
            <a:ext cx="23241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757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281A5-3814-C794-2FBB-B69AD3EE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Algoritmo de Seleção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47D4276-B0D9-465F-568C-D984ED656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dirty="0"/>
              <a:t>Depois de calculados os valores de cada camião estes são ordenados por taxa de ocupação e preço gasto.</a:t>
            </a:r>
          </a:p>
          <a:p>
            <a:pPr marL="0" indent="0">
              <a:buNone/>
            </a:pPr>
            <a:endParaRPr lang="pt-PT" dirty="0"/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15B48C20-7E8C-0B93-680A-59F379679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802126"/>
              </p:ext>
            </p:extLst>
          </p:nvPr>
        </p:nvGraphicFramePr>
        <p:xfrm>
          <a:off x="3927475" y="2982859"/>
          <a:ext cx="4064000" cy="2284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619981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72141707"/>
                    </a:ext>
                  </a:extLst>
                </a:gridCol>
              </a:tblGrid>
              <a:tr h="4303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Posição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Pontuação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6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1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08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86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40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&gt; 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331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7454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281A5-3814-C794-2FBB-B69AD3EE5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500062"/>
            <a:ext cx="10515600" cy="1325563"/>
          </a:xfrm>
        </p:spPr>
        <p:txBody>
          <a:bodyPr/>
          <a:lstStyle/>
          <a:p>
            <a:r>
              <a:rPr lang="pt-PT" b="1" dirty="0"/>
              <a:t>Algoritmo de Seleção - Exemplo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47D4276-B0D9-465F-568C-D984ED656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PT" dirty="0"/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15B48C20-7E8C-0B93-680A-59F379679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767444"/>
              </p:ext>
            </p:extLst>
          </p:nvPr>
        </p:nvGraphicFramePr>
        <p:xfrm>
          <a:off x="2336728" y="2375980"/>
          <a:ext cx="7759704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284">
                  <a:extLst>
                    <a:ext uri="{9D8B030D-6E8A-4147-A177-3AD203B41FA5}">
                      <a16:colId xmlns:a16="http://schemas.microsoft.com/office/drawing/2014/main" val="2536244355"/>
                    </a:ext>
                  </a:extLst>
                </a:gridCol>
                <a:gridCol w="1293284">
                  <a:extLst>
                    <a:ext uri="{9D8B030D-6E8A-4147-A177-3AD203B41FA5}">
                      <a16:colId xmlns:a16="http://schemas.microsoft.com/office/drawing/2014/main" val="861998113"/>
                    </a:ext>
                  </a:extLst>
                </a:gridCol>
                <a:gridCol w="1293284">
                  <a:extLst>
                    <a:ext uri="{9D8B030D-6E8A-4147-A177-3AD203B41FA5}">
                      <a16:colId xmlns:a16="http://schemas.microsoft.com/office/drawing/2014/main" val="1872141707"/>
                    </a:ext>
                  </a:extLst>
                </a:gridCol>
                <a:gridCol w="1293284">
                  <a:extLst>
                    <a:ext uri="{9D8B030D-6E8A-4147-A177-3AD203B41FA5}">
                      <a16:colId xmlns:a16="http://schemas.microsoft.com/office/drawing/2014/main" val="1284856861"/>
                    </a:ext>
                  </a:extLst>
                </a:gridCol>
                <a:gridCol w="1293284">
                  <a:extLst>
                    <a:ext uri="{9D8B030D-6E8A-4147-A177-3AD203B41FA5}">
                      <a16:colId xmlns:a16="http://schemas.microsoft.com/office/drawing/2014/main" val="3519080429"/>
                    </a:ext>
                  </a:extLst>
                </a:gridCol>
                <a:gridCol w="1293284">
                  <a:extLst>
                    <a:ext uri="{9D8B030D-6E8A-4147-A177-3AD203B41FA5}">
                      <a16:colId xmlns:a16="http://schemas.microsoft.com/office/drawing/2014/main" val="361098890"/>
                    </a:ext>
                  </a:extLst>
                </a:gridCol>
              </a:tblGrid>
              <a:tr h="4303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Camião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Posição Custo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  <a:alpha val="9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Pontuação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9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Posição Taxa de Ocupação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  <a:alpha val="9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Pontuação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9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  <a:alpha val="9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6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  <a:alpha val="9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9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  <a:alpha val="9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9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  <a:alpha val="9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1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  <a:alpha val="9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9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  <a:alpha val="9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9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  <a:alpha val="9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08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  <a:alpha val="9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9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  <a:alpha val="9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9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  <a:alpha val="9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86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  <a:alpha val="9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9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  <a:alpha val="9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9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  <a:alpha val="9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40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  <a:alpha val="9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9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  <a:alpha val="9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9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  <a:alpha val="9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331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7933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281A5-3814-C794-2FBB-B69AD3EE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Situações consideradas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15B48C20-7E8C-0B93-680A-59F379679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302329"/>
              </p:ext>
            </p:extLst>
          </p:nvPr>
        </p:nvGraphicFramePr>
        <p:xfrm>
          <a:off x="1897708" y="2371411"/>
          <a:ext cx="300588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944">
                  <a:extLst>
                    <a:ext uri="{9D8B030D-6E8A-4147-A177-3AD203B41FA5}">
                      <a16:colId xmlns:a16="http://schemas.microsoft.com/office/drawing/2014/main" val="861998113"/>
                    </a:ext>
                  </a:extLst>
                </a:gridCol>
                <a:gridCol w="1502944">
                  <a:extLst>
                    <a:ext uri="{9D8B030D-6E8A-4147-A177-3AD203B41FA5}">
                      <a16:colId xmlns:a16="http://schemas.microsoft.com/office/drawing/2014/main" val="1872141707"/>
                    </a:ext>
                  </a:extLst>
                </a:gridCol>
              </a:tblGrid>
              <a:tr h="408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Camião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Pontuação 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6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1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089370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178346CD-4C1B-5730-E961-94AB8CF41F76}"/>
              </a:ext>
            </a:extLst>
          </p:cNvPr>
          <p:cNvSpPr txBox="1"/>
          <p:nvPr/>
        </p:nvSpPr>
        <p:spPr>
          <a:xfrm>
            <a:off x="6743700" y="4124011"/>
            <a:ext cx="45418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Mesma valor na variável, como é atribuída a pontuação?</a:t>
            </a:r>
          </a:p>
          <a:p>
            <a:endParaRPr lang="pt-PT" dirty="0"/>
          </a:p>
          <a:p>
            <a:r>
              <a:rPr lang="pt-PT" dirty="0"/>
              <a:t>Em caso de existirem dois camiões com  o mesmo valor ambos recebem a pontuação igual.</a:t>
            </a:r>
          </a:p>
        </p:txBody>
      </p:sp>
      <p:graphicFrame>
        <p:nvGraphicFramePr>
          <p:cNvPr id="6" name="Tabela 7">
            <a:extLst>
              <a:ext uri="{FF2B5EF4-FFF2-40B4-BE49-F238E27FC236}">
                <a16:creationId xmlns:a16="http://schemas.microsoft.com/office/drawing/2014/main" id="{EF560AFB-908D-7C37-66EC-F7F19F1CE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331726"/>
              </p:ext>
            </p:extLst>
          </p:nvPr>
        </p:nvGraphicFramePr>
        <p:xfrm>
          <a:off x="1897707" y="4209736"/>
          <a:ext cx="4541854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464">
                  <a:extLst>
                    <a:ext uri="{9D8B030D-6E8A-4147-A177-3AD203B41FA5}">
                      <a16:colId xmlns:a16="http://schemas.microsoft.com/office/drawing/2014/main" val="861998113"/>
                    </a:ext>
                  </a:extLst>
                </a:gridCol>
                <a:gridCol w="1135464">
                  <a:extLst>
                    <a:ext uri="{9D8B030D-6E8A-4147-A177-3AD203B41FA5}">
                      <a16:colId xmlns:a16="http://schemas.microsoft.com/office/drawing/2014/main" val="97565922"/>
                    </a:ext>
                  </a:extLst>
                </a:gridCol>
                <a:gridCol w="1377031">
                  <a:extLst>
                    <a:ext uri="{9D8B030D-6E8A-4147-A177-3AD203B41FA5}">
                      <a16:colId xmlns:a16="http://schemas.microsoft.com/office/drawing/2014/main" val="1872141707"/>
                    </a:ext>
                  </a:extLst>
                </a:gridCol>
                <a:gridCol w="893895">
                  <a:extLst>
                    <a:ext uri="{9D8B030D-6E8A-4147-A177-3AD203B41FA5}">
                      <a16:colId xmlns:a16="http://schemas.microsoft.com/office/drawing/2014/main" val="1408780402"/>
                    </a:ext>
                  </a:extLst>
                </a:gridCol>
              </a:tblGrid>
              <a:tr h="408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Camião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Posição na ordenação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Taxa de Ocupação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Pontuação Total</a:t>
                      </a:r>
                    </a:p>
                    <a:p>
                      <a:pPr algn="ctr"/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6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1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089370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E5A52C40-9225-12AF-8388-56E389E96858}"/>
              </a:ext>
            </a:extLst>
          </p:cNvPr>
          <p:cNvSpPr txBox="1"/>
          <p:nvPr/>
        </p:nvSpPr>
        <p:spPr>
          <a:xfrm>
            <a:off x="5169879" y="2614526"/>
            <a:ext cx="4541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Mesma Pontuação qual é o selecionado?</a:t>
            </a:r>
          </a:p>
          <a:p>
            <a:endParaRPr lang="pt-PT" dirty="0"/>
          </a:p>
          <a:p>
            <a:r>
              <a:rPr lang="pt-PT" dirty="0"/>
              <a:t>Em caso de empate é selecionado o camião com </a:t>
            </a:r>
            <a:r>
              <a:rPr lang="pt-PT" b="1" dirty="0"/>
              <a:t>menor</a:t>
            </a:r>
            <a:r>
              <a:rPr lang="pt-PT" dirty="0"/>
              <a:t> custo</a:t>
            </a:r>
          </a:p>
        </p:txBody>
      </p:sp>
    </p:spTree>
    <p:extLst>
      <p:ext uri="{BB962C8B-B14F-4D97-AF65-F5344CB8AC3E}">
        <p14:creationId xmlns:p14="http://schemas.microsoft.com/office/powerpoint/2010/main" val="2772546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6E352-F20E-986E-A78F-F81FB802C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Seleção de Múltiplos camiões</a:t>
            </a:r>
          </a:p>
        </p:txBody>
      </p:sp>
      <p:pic>
        <p:nvPicPr>
          <p:cNvPr id="2050" name="Picture 2" descr="Camião - ícones de transporte grátis">
            <a:extLst>
              <a:ext uri="{FF2B5EF4-FFF2-40B4-BE49-F238E27FC236}">
                <a16:creationId xmlns:a16="http://schemas.microsoft.com/office/drawing/2014/main" id="{D170F0DF-54BD-4173-22BF-2882164EF7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215" y="3244781"/>
            <a:ext cx="2506646" cy="250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amião - ícones de transporte grátis">
            <a:extLst>
              <a:ext uri="{FF2B5EF4-FFF2-40B4-BE49-F238E27FC236}">
                <a16:creationId xmlns:a16="http://schemas.microsoft.com/office/drawing/2014/main" id="{8D84C6B5-2A80-CFF0-8069-B9CC0D4E4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017" y="3244782"/>
            <a:ext cx="2506645" cy="250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F08F4CF-93C4-B75A-8313-0B3DEA771B8B}"/>
              </a:ext>
            </a:extLst>
          </p:cNvPr>
          <p:cNvSpPr txBox="1"/>
          <p:nvPr/>
        </p:nvSpPr>
        <p:spPr>
          <a:xfrm>
            <a:off x="984738" y="1887202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Se um transporte não poder ser feito apenas por um camião o algoritmo verifica se o serviço pode ser feito por mais que um camião.</a:t>
            </a:r>
          </a:p>
          <a:p>
            <a:endParaRPr lang="pt-PT" sz="2000" dirty="0"/>
          </a:p>
          <a:p>
            <a:r>
              <a:rPr lang="pt-PT" sz="2000" b="1" dirty="0"/>
              <a:t>Exemplo: </a:t>
            </a:r>
            <a:r>
              <a:rPr lang="pt-PT" sz="2000" dirty="0"/>
              <a:t>Transporte de um camião ( tipo Contentor ) com 5300 m^3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2426CC-3278-7E9F-276E-C122AC93E227}"/>
              </a:ext>
            </a:extLst>
          </p:cNvPr>
          <p:cNvSpPr txBox="1"/>
          <p:nvPr/>
        </p:nvSpPr>
        <p:spPr>
          <a:xfrm>
            <a:off x="5516545" y="5258635"/>
            <a:ext cx="164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4000 m^3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DE36735-2B90-9C93-B12F-C6BDF1B8B910}"/>
              </a:ext>
            </a:extLst>
          </p:cNvPr>
          <p:cNvSpPr txBox="1"/>
          <p:nvPr/>
        </p:nvSpPr>
        <p:spPr>
          <a:xfrm>
            <a:off x="2594151" y="5277058"/>
            <a:ext cx="164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3500 m^3</a:t>
            </a:r>
          </a:p>
        </p:txBody>
      </p:sp>
      <p:pic>
        <p:nvPicPr>
          <p:cNvPr id="2054" name="Picture 6" descr="ícone Ok em Super Flat Remix V1.08 Emblems">
            <a:extLst>
              <a:ext uri="{FF2B5EF4-FFF2-40B4-BE49-F238E27FC236}">
                <a16:creationId xmlns:a16="http://schemas.microsoft.com/office/drawing/2014/main" id="{96485F70-D43A-6212-FDDC-EC89D5769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040" y="3124199"/>
            <a:ext cx="204787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42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6E352-F20E-986E-A78F-F81FB802C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584200"/>
            <a:ext cx="10515600" cy="1325563"/>
          </a:xfrm>
        </p:spPr>
        <p:txBody>
          <a:bodyPr/>
          <a:lstStyle/>
          <a:p>
            <a:r>
              <a:rPr lang="pt-PT" b="1" dirty="0"/>
              <a:t>Parametrização do modelo de análise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71AF583-6843-30BE-26B5-B353963BD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50" y="2041524"/>
            <a:ext cx="10782300" cy="3244851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pt-PT" dirty="0"/>
              <a:t> Preço combustível;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pt-PT" dirty="0"/>
              <a:t> Preço da Portagem;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pt-PT" dirty="0"/>
              <a:t>Trabalho num feriado ou fim de semana leva a uma despesa maior? Se sim quanto?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pt-PT" dirty="0"/>
              <a:t>Avarias influenciam a pontuação do camião? Sim ou Não;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pt-PT" dirty="0"/>
              <a:t> Análise para o melhor camião para o serviço? o que considerar? Custo? Ocupação? Os dois?</a:t>
            </a:r>
          </a:p>
        </p:txBody>
      </p:sp>
    </p:spTree>
    <p:extLst>
      <p:ext uri="{BB962C8B-B14F-4D97-AF65-F5344CB8AC3E}">
        <p14:creationId xmlns:p14="http://schemas.microsoft.com/office/powerpoint/2010/main" val="22240047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6E352-F20E-986E-A78F-F81FB802C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584200"/>
            <a:ext cx="10515600" cy="1325563"/>
          </a:xfrm>
        </p:spPr>
        <p:txBody>
          <a:bodyPr/>
          <a:lstStyle/>
          <a:p>
            <a:r>
              <a:rPr lang="pt-PT" b="1" dirty="0"/>
              <a:t>Cálculo do custo final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71AF583-6843-30BE-26B5-B353963BD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909763"/>
            <a:ext cx="10782300" cy="277495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400" dirty="0"/>
              <a:t>Feita a análise dos camiões é hora de efetuar os cálculos finais. Aqui é calculado a diferença entre o valor oferecido e  o valor que está previsto gastar. Caso a previsão seja de lucro o sistema informa retorna a análise para o utilizador. Caso o serviço dê prejuízo é invocado o algoritmo pensa duas vezes. </a:t>
            </a:r>
          </a:p>
        </p:txBody>
      </p:sp>
      <p:pic>
        <p:nvPicPr>
          <p:cNvPr id="19" name="Picture 8" descr="Money - Free business icons">
            <a:extLst>
              <a:ext uri="{FF2B5EF4-FFF2-40B4-BE49-F238E27FC236}">
                <a16:creationId xmlns:a16="http://schemas.microsoft.com/office/drawing/2014/main" id="{1DAEA0A1-ACC5-297D-78BF-FA80716F5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4324349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3882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6E352-F20E-986E-A78F-F81FB802C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584200"/>
            <a:ext cx="10515600" cy="1325563"/>
          </a:xfrm>
        </p:spPr>
        <p:txBody>
          <a:bodyPr/>
          <a:lstStyle/>
          <a:p>
            <a:r>
              <a:rPr lang="pt-PT" b="1" dirty="0"/>
              <a:t>Algoritmo pensa duas vezes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71AF583-6843-30BE-26B5-B353963BD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909763"/>
            <a:ext cx="10782300" cy="277495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/>
              <a:t>O algoritmo pensa duas vezes avalia o histórico do cliente quando um transporte tem a previsão de dar prejuízo. Caso exista um bom histórico com esse cliente o algoritmo emite um alerta  para o Manager que tenha o histórico em consideração antes de decidir.  Caso o histórico com esse cliente seja negativo é emitido um alerta ao Manager  remetendo para que o serviço seja rejeitado. </a:t>
            </a:r>
          </a:p>
        </p:txBody>
      </p:sp>
      <p:pic>
        <p:nvPicPr>
          <p:cNvPr id="5" name="Picture 2" descr="emoji de rosto emocional, imaginando ou pensando 6828451 Vetor no Vecteezy">
            <a:extLst>
              <a:ext uri="{FF2B5EF4-FFF2-40B4-BE49-F238E27FC236}">
                <a16:creationId xmlns:a16="http://schemas.microsoft.com/office/drawing/2014/main" id="{14D7C969-AB05-D24F-6442-9698D4D33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225" y="3871913"/>
            <a:ext cx="20193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7385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6E352-F20E-986E-A78F-F81FB802C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516436"/>
            <a:ext cx="10515600" cy="1325563"/>
          </a:xfrm>
        </p:spPr>
        <p:txBody>
          <a:bodyPr/>
          <a:lstStyle/>
          <a:p>
            <a:r>
              <a:rPr lang="pt-PT" b="1" dirty="0"/>
              <a:t>Acompanhamento de Serviços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9E52E0F9-58DC-8B78-E973-C8C3CE5AE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650" y="1765799"/>
            <a:ext cx="6291378" cy="4682626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79E8F8F-DD78-31B9-A237-025F7B122537}"/>
              </a:ext>
            </a:extLst>
          </p:cNvPr>
          <p:cNvSpPr txBox="1"/>
          <p:nvPr/>
        </p:nvSpPr>
        <p:spPr>
          <a:xfrm>
            <a:off x="409575" y="1916866"/>
            <a:ext cx="4314825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000" dirty="0"/>
              <a:t>Condutor inicia o serviço e pode informar a localização através da app mobile. Essa informação é depois apresentada ao manager através de um mapa.</a:t>
            </a:r>
          </a:p>
          <a:p>
            <a:pPr>
              <a:lnSpc>
                <a:spcPct val="150000"/>
              </a:lnSpc>
            </a:pP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6960550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6E352-F20E-986E-A78F-F81FB802C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500062"/>
            <a:ext cx="10515600" cy="1325563"/>
          </a:xfrm>
        </p:spPr>
        <p:txBody>
          <a:bodyPr/>
          <a:lstStyle/>
          <a:p>
            <a:r>
              <a:rPr lang="pt-PT" b="1" dirty="0"/>
              <a:t>Serviços Externos Utilizados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EDD557A-CB29-E525-C761-9F6945A6C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000" b="1" dirty="0"/>
              <a:t>Distance Matrix API </a:t>
            </a:r>
            <a:r>
              <a:rPr lang="pt-PT" sz="2000" dirty="0"/>
              <a:t>– Usada para calcular distância entre os locais. </a:t>
            </a:r>
          </a:p>
          <a:p>
            <a:pPr marL="0" indent="0">
              <a:buNone/>
            </a:pPr>
            <a:endParaRPr lang="pt-PT" sz="2000" dirty="0"/>
          </a:p>
          <a:p>
            <a:pPr marL="0" indent="0">
              <a:buNone/>
            </a:pPr>
            <a:r>
              <a:rPr lang="pt-PT" sz="2000" b="1" dirty="0"/>
              <a:t>Holidays API </a:t>
            </a:r>
            <a:r>
              <a:rPr lang="pt-PT" sz="2000" dirty="0"/>
              <a:t>– Usada para verificar se uma data corresponde a um feriado</a:t>
            </a:r>
            <a:r>
              <a:rPr lang="pt-PT" sz="1600" dirty="0"/>
              <a:t>.</a:t>
            </a:r>
          </a:p>
          <a:p>
            <a:pPr marL="0" indent="0">
              <a:buNone/>
            </a:pPr>
            <a:endParaRPr lang="pt-PT" sz="1600" dirty="0"/>
          </a:p>
          <a:p>
            <a:pPr marL="0" indent="0">
              <a:buNone/>
            </a:pPr>
            <a:r>
              <a:rPr lang="pt-PT" sz="2000" b="1" dirty="0"/>
              <a:t>PositionStack API - </a:t>
            </a:r>
            <a:r>
              <a:rPr lang="pt-PT" sz="2000" dirty="0"/>
              <a:t>Usada para converter uma morada em coordenadas geográficas.</a:t>
            </a:r>
          </a:p>
          <a:p>
            <a:pPr marL="0" indent="0">
              <a:buNone/>
            </a:pPr>
            <a:endParaRPr lang="pt-PT" sz="2000" dirty="0"/>
          </a:p>
          <a:p>
            <a:pPr marL="0" indent="0">
              <a:buNone/>
            </a:pPr>
            <a:r>
              <a:rPr lang="pt-PT" sz="2000" b="1" dirty="0" err="1"/>
              <a:t>EmailJs</a:t>
            </a:r>
            <a:r>
              <a:rPr lang="pt-PT" sz="2000" b="1" dirty="0"/>
              <a:t>-</a:t>
            </a:r>
            <a:r>
              <a:rPr lang="pt-PT" sz="2000" dirty="0"/>
              <a:t> Serviço SMPT para envio de emails</a:t>
            </a:r>
            <a:r>
              <a:rPr lang="pt-PT" sz="2400" dirty="0"/>
              <a:t>.</a:t>
            </a:r>
            <a:endParaRPr lang="pt-PT" sz="2000" dirty="0"/>
          </a:p>
        </p:txBody>
      </p:sp>
      <p:pic>
        <p:nvPicPr>
          <p:cNvPr id="4098" name="Picture 2" descr="Google API PHP Client | Drupal.org">
            <a:extLst>
              <a:ext uri="{FF2B5EF4-FFF2-40B4-BE49-F238E27FC236}">
                <a16:creationId xmlns:a16="http://schemas.microsoft.com/office/drawing/2014/main" id="{EE475CB4-B960-64B6-D0A1-43DCB57F0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25" y="1304925"/>
            <a:ext cx="24384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ontact Form with Emailjs - Plain JavaScript - DEV Community 👩‍💻👨‍💻">
            <a:extLst>
              <a:ext uri="{FF2B5EF4-FFF2-40B4-BE49-F238E27FC236}">
                <a16:creationId xmlns:a16="http://schemas.microsoft.com/office/drawing/2014/main" id="{C4E0FB14-4CC8-1F7E-41BD-A273A650F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73208"/>
            <a:ext cx="2028825" cy="85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positionstack - Free Address Geocoding &amp; Maps API">
            <a:extLst>
              <a:ext uri="{FF2B5EF4-FFF2-40B4-BE49-F238E27FC236}">
                <a16:creationId xmlns:a16="http://schemas.microsoft.com/office/drawing/2014/main" id="{8ADF3C11-693F-999F-E2BB-62A4CE150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266" y="3328988"/>
            <a:ext cx="2129667" cy="3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12" descr="Holidays are hard. Holiday API makes them easy.">
            <a:extLst>
              <a:ext uri="{FF2B5EF4-FFF2-40B4-BE49-F238E27FC236}">
                <a16:creationId xmlns:a16="http://schemas.microsoft.com/office/drawing/2014/main" id="{9D96026C-A805-441B-0F9A-CF52F05A73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4116" name="Picture 20" descr="Holiday calendar flat design icon, editable vector 5751624 Vector Art at  Vecteezy">
            <a:extLst>
              <a:ext uri="{FF2B5EF4-FFF2-40B4-BE49-F238E27FC236}">
                <a16:creationId xmlns:a16="http://schemas.microsoft.com/office/drawing/2014/main" id="{2BA1563E-7106-3E6E-E1D6-16024679F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063" y="2317336"/>
            <a:ext cx="759203" cy="759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36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74777-0564-BB6F-B437-32C2BC4A1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Perspetiva do Produto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861B63D-A9CC-AE69-7954-4F9C0CFA5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400" dirty="0"/>
              <a:t>O projeto consiste num sistema de apoio à decisão para empresas de transportes que trabalham com serviços que lhes são propostos pelos clientes. Nesse sentido o sistema irá permitir que os clientes registem os seus transportes que serão depois analisados de uma forma automatizada.</a:t>
            </a:r>
          </a:p>
        </p:txBody>
      </p:sp>
      <p:pic>
        <p:nvPicPr>
          <p:cNvPr id="4098" name="Picture 2" descr="Camião MAN TGX 18.540 (French Blue)1/14 Tractor Truck - Entretem">
            <a:extLst>
              <a:ext uri="{FF2B5EF4-FFF2-40B4-BE49-F238E27FC236}">
                <a16:creationId xmlns:a16="http://schemas.microsoft.com/office/drawing/2014/main" id="{74DDAA24-9B72-5D40-18CE-890E1F90A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3429000"/>
            <a:ext cx="241935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9368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E4BBA-E623-A63C-28E9-0AE8534C4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500062"/>
            <a:ext cx="10515600" cy="1325563"/>
          </a:xfrm>
        </p:spPr>
        <p:txBody>
          <a:bodyPr/>
          <a:lstStyle/>
          <a:p>
            <a:r>
              <a:rPr lang="pt-PT" b="1" dirty="0"/>
              <a:t>Testes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631BC3F-1CE9-62B6-003C-9AAD735F1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b="1" dirty="0"/>
              <a:t>Testes Unitários: </a:t>
            </a:r>
            <a:r>
              <a:rPr lang="pt-PT" sz="2400" dirty="0"/>
              <a:t>Implementados para testar as regras de negócio.</a:t>
            </a:r>
          </a:p>
          <a:p>
            <a:pPr marL="0" indent="0">
              <a:buNone/>
            </a:pPr>
            <a:endParaRPr lang="pt-PT" sz="2400" dirty="0"/>
          </a:p>
          <a:p>
            <a:pPr marL="0" indent="0">
              <a:buNone/>
            </a:pPr>
            <a:r>
              <a:rPr lang="pt-PT" sz="2400" b="1" dirty="0"/>
              <a:t>Testes Integração: </a:t>
            </a:r>
            <a:r>
              <a:rPr lang="pt-PT" sz="2400" dirty="0"/>
              <a:t>Implementados para testar o funcionamento do sistema. Possui uma base de dados do tipo create-drop que corre em memória quando os testes são iniciados.</a:t>
            </a:r>
          </a:p>
          <a:p>
            <a:pPr marL="0" indent="0">
              <a:buNone/>
            </a:pP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14988615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52FD1-76EA-2702-D330-D16608BA6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25" y="2251075"/>
            <a:ext cx="4362450" cy="1325563"/>
          </a:xfrm>
        </p:spPr>
        <p:txBody>
          <a:bodyPr/>
          <a:lstStyle/>
          <a:p>
            <a:r>
              <a:rPr lang="pt-PT" b="1" dirty="0"/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177282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74777-0564-BB6F-B437-32C2BC4A1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509587"/>
            <a:ext cx="10515600" cy="1325563"/>
          </a:xfrm>
        </p:spPr>
        <p:txBody>
          <a:bodyPr>
            <a:normAutofit/>
          </a:bodyPr>
          <a:lstStyle/>
          <a:p>
            <a:r>
              <a:rPr lang="pt-PT" b="1" dirty="0"/>
              <a:t>Algumas das variáveis que serão incluídas na análise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861B63D-A9CC-AE69-7954-4F9C0CFA5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2019301"/>
            <a:ext cx="2971800" cy="3708400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sz="1600" dirty="0"/>
              <a:t>Consumo do camião.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sz="1600" dirty="0"/>
              <a:t>Capacidade do camião.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sz="1600" dirty="0"/>
              <a:t> Tipo do camião.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sz="1600" dirty="0"/>
              <a:t> Número de Kms a percorrer.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sz="1600" dirty="0"/>
              <a:t> Tipo do transporte.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sz="1600" dirty="0"/>
              <a:t> Disponibilidade do camião no dia do serviço.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sz="1600" dirty="0"/>
              <a:t> Valor ganho pelo serviço.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C6D403B0-F715-EA32-84FF-F5E0D56DB8AB}"/>
              </a:ext>
            </a:extLst>
          </p:cNvPr>
          <p:cNvSpPr txBox="1">
            <a:spLocks/>
          </p:cNvSpPr>
          <p:nvPr/>
        </p:nvSpPr>
        <p:spPr>
          <a:xfrm>
            <a:off x="4867277" y="2019301"/>
            <a:ext cx="6248400" cy="3387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PT" sz="1600" dirty="0"/>
              <a:t>Estas variáveis serão processadas através de algoritmos que irão determinar se o serviço é rentável, possível e qual é o melhor camião para o fazer. No processo de analise existirá também um conjunto de dados que o utilizador pode parametrizar de acordo com as suas preferências/necessidades</a:t>
            </a:r>
            <a:endParaRPr lang="pt-PT" sz="2400" dirty="0"/>
          </a:p>
        </p:txBody>
      </p:sp>
      <p:pic>
        <p:nvPicPr>
          <p:cNvPr id="3080" name="Picture 8" descr="Customer Data Management Management UData Svg Png Icon Free Download  (#249421) - OnlineWebFonts.COM">
            <a:extLst>
              <a:ext uri="{FF2B5EF4-FFF2-40B4-BE49-F238E27FC236}">
                <a16:creationId xmlns:a16="http://schemas.microsoft.com/office/drawing/2014/main" id="{B028638F-E7E1-D2D6-9067-0E5136046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150" y="4152371"/>
            <a:ext cx="1647825" cy="183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6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636CF-68D3-9D6E-5C94-A7F88C1D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60375"/>
            <a:ext cx="10515600" cy="1325563"/>
          </a:xfrm>
        </p:spPr>
        <p:txBody>
          <a:bodyPr/>
          <a:lstStyle/>
          <a:p>
            <a:r>
              <a:rPr lang="pt-PT" b="1" dirty="0"/>
              <a:t>Utilizadores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159A4BE-7E78-0BDA-804E-17A4A0FF2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1501775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PT" b="1" dirty="0"/>
              <a:t>Super-Admin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pt-PT" sz="2000" dirty="0"/>
              <a:t>1. Gestão de Utilizadores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pt-PT" sz="2000" dirty="0"/>
              <a:t>2. Gestão de organizações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5E74AD-CC2A-EDEB-B717-937102BDC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760" y="1004887"/>
            <a:ext cx="5654530" cy="45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9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636CF-68D3-9D6E-5C94-A7F88C1D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60375"/>
            <a:ext cx="10515600" cy="1325563"/>
          </a:xfrm>
        </p:spPr>
        <p:txBody>
          <a:bodyPr/>
          <a:lstStyle/>
          <a:p>
            <a:r>
              <a:rPr lang="pt-PT" b="1" dirty="0"/>
              <a:t>Utilizadores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159A4BE-7E78-0BDA-804E-17A4A0FF2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350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PT" b="1" dirty="0"/>
              <a:t>Cliente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pt-PT" sz="2000" dirty="0"/>
              <a:t>1. Cria Transportes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pt-PT" sz="2000" dirty="0"/>
              <a:t>2. Visualiza os estado do seus Transportes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F9AB407-5481-13B7-A95E-5979427A9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015" y="1882140"/>
            <a:ext cx="4846320" cy="30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11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636CF-68D3-9D6E-5C94-A7F88C1D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60375"/>
            <a:ext cx="10515600" cy="1325563"/>
          </a:xfrm>
        </p:spPr>
        <p:txBody>
          <a:bodyPr/>
          <a:lstStyle/>
          <a:p>
            <a:r>
              <a:rPr lang="pt-PT" b="1" dirty="0"/>
              <a:t>Utilizadores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159A4BE-7E78-0BDA-804E-17A4A0FF2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PT" b="1" dirty="0"/>
              <a:t>Manager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2000" b="1" dirty="0"/>
              <a:t>  </a:t>
            </a:r>
            <a:r>
              <a:rPr lang="pt-PT" sz="2000" dirty="0"/>
              <a:t>1. Analisa o transporte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b="1" dirty="0"/>
              <a:t>Driver </a:t>
            </a:r>
            <a:endParaRPr lang="pt-PT" dirty="0"/>
          </a:p>
          <a:p>
            <a:pPr marL="0" indent="0">
              <a:lnSpc>
                <a:spcPct val="150000"/>
              </a:lnSpc>
              <a:buNone/>
            </a:pPr>
            <a:r>
              <a:rPr lang="pt-PT" sz="2000" dirty="0"/>
              <a:t> 1. Inicia o serviço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2000" dirty="0"/>
              <a:t> 2. Finaliza o serviço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2000" dirty="0"/>
              <a:t>3. Informar a sua localização atual</a:t>
            </a:r>
          </a:p>
        </p:txBody>
      </p:sp>
      <p:pic>
        <p:nvPicPr>
          <p:cNvPr id="3" name="Marcador de Posição de Conteúdo 4">
            <a:extLst>
              <a:ext uri="{FF2B5EF4-FFF2-40B4-BE49-F238E27FC236}">
                <a16:creationId xmlns:a16="http://schemas.microsoft.com/office/drawing/2014/main" id="{1E55A3A2-13AB-5A1D-8E2D-16E4AA2B3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025" y="1339850"/>
            <a:ext cx="55116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636CF-68D3-9D6E-5C94-A7F88C1D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60375"/>
            <a:ext cx="10515600" cy="1325563"/>
          </a:xfrm>
        </p:spPr>
        <p:txBody>
          <a:bodyPr/>
          <a:lstStyle/>
          <a:p>
            <a:r>
              <a:rPr lang="pt-PT" b="1" dirty="0"/>
              <a:t>Utilizadores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159A4BE-7E78-0BDA-804E-17A4A0FF2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350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PT" b="1" dirty="0"/>
              <a:t>Driver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2400" b="1" dirty="0"/>
              <a:t>  </a:t>
            </a:r>
            <a:r>
              <a:rPr lang="pt-PT" sz="2400" dirty="0"/>
              <a:t>1. Regista uma ausência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b="1" dirty="0"/>
              <a:t>Manager </a:t>
            </a:r>
            <a:endParaRPr lang="pt-PT" dirty="0"/>
          </a:p>
          <a:p>
            <a:pPr marL="0" indent="0">
              <a:lnSpc>
                <a:spcPct val="150000"/>
              </a:lnSpc>
              <a:buNone/>
            </a:pPr>
            <a:r>
              <a:rPr lang="pt-PT" sz="2400" dirty="0"/>
              <a:t>  1. Aprova/Rejeita Ausência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2400" dirty="0"/>
              <a:t>  2. Vê todas as ausências da empresa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pt-PT" sz="20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41BFF81-C253-04A5-D71A-69CB92672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5" y="976312"/>
            <a:ext cx="53530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137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359</TotalTime>
  <Words>1318</Words>
  <Application>Microsoft Office PowerPoint</Application>
  <PresentationFormat>Ecrã Panorâmico</PresentationFormat>
  <Paragraphs>220</Paragraphs>
  <Slides>41</Slides>
  <Notes>17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Tema do Office</vt:lpstr>
      <vt:lpstr>Apresentação do PowerPoint</vt:lpstr>
      <vt:lpstr>Introdução</vt:lpstr>
      <vt:lpstr>Tema</vt:lpstr>
      <vt:lpstr>Perspetiva do Produto </vt:lpstr>
      <vt:lpstr>Algumas das variáveis que serão incluídas na análise</vt:lpstr>
      <vt:lpstr>Utilizadores</vt:lpstr>
      <vt:lpstr>Utilizadores</vt:lpstr>
      <vt:lpstr>Utilizadores</vt:lpstr>
      <vt:lpstr>Utilizadores</vt:lpstr>
      <vt:lpstr>Utilizadores</vt:lpstr>
      <vt:lpstr>Utilizadores</vt:lpstr>
      <vt:lpstr>Arquitetura do Projeto</vt:lpstr>
      <vt:lpstr>Diagrama de classes</vt:lpstr>
      <vt:lpstr>Mockups</vt:lpstr>
      <vt:lpstr>Funcionalidades Implementadas</vt:lpstr>
      <vt:lpstr>Gestão de Utilizadores e Organizações</vt:lpstr>
      <vt:lpstr>Gestão de Utilizadores e Organizações</vt:lpstr>
      <vt:lpstr>Gestão de Utilizadores e Organizações</vt:lpstr>
      <vt:lpstr>Criação de Ausências</vt:lpstr>
      <vt:lpstr>Gestão de Ausências</vt:lpstr>
      <vt:lpstr>Gestão de Camiões</vt:lpstr>
      <vt:lpstr>Parser XML para recolher dados do camião</vt:lpstr>
      <vt:lpstr>Gestão de avarias, revisões  e manutenções </vt:lpstr>
      <vt:lpstr>Criação  de Transportes</vt:lpstr>
      <vt:lpstr>Criação e listagem de Transportes</vt:lpstr>
      <vt:lpstr>Mas então o objetivo não era um sistema para analisar transportes?</vt:lpstr>
      <vt:lpstr>Como influenciam?</vt:lpstr>
      <vt:lpstr>Como influenciam?</vt:lpstr>
      <vt:lpstr>Algoritmo de análise de transporte e seleção de camião</vt:lpstr>
      <vt:lpstr>Algoritmo de análise de transporte e seleção de camião</vt:lpstr>
      <vt:lpstr>Algoritmo de Seleção</vt:lpstr>
      <vt:lpstr>Algoritmo de Seleção - Exemplo</vt:lpstr>
      <vt:lpstr>Situações consideradas</vt:lpstr>
      <vt:lpstr>Seleção de Múltiplos camiões</vt:lpstr>
      <vt:lpstr>Parametrização do modelo de análise</vt:lpstr>
      <vt:lpstr>Cálculo do custo final</vt:lpstr>
      <vt:lpstr>Algoritmo pensa duas vezes</vt:lpstr>
      <vt:lpstr>Acompanhamento de Serviços</vt:lpstr>
      <vt:lpstr>Serviços Externos Utilizados</vt:lpstr>
      <vt:lpstr>Testes</vt:lpstr>
      <vt:lpstr>Demonstração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Hugo Daniel Martins Silva</dc:creator>
  <cp:lastModifiedBy>Hugo Daniel Martins Silva</cp:lastModifiedBy>
  <cp:revision>9</cp:revision>
  <dcterms:created xsi:type="dcterms:W3CDTF">2022-09-10T13:51:40Z</dcterms:created>
  <dcterms:modified xsi:type="dcterms:W3CDTF">2022-09-11T10:12:22Z</dcterms:modified>
</cp:coreProperties>
</file>