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311" r:id="rId4"/>
    <p:sldId id="312" r:id="rId5"/>
    <p:sldId id="322" r:id="rId6"/>
    <p:sldId id="323" r:id="rId7"/>
    <p:sldId id="324" r:id="rId8"/>
    <p:sldId id="325" r:id="rId9"/>
    <p:sldId id="316" r:id="rId10"/>
    <p:sldId id="341" r:id="rId11"/>
    <p:sldId id="327" r:id="rId12"/>
    <p:sldId id="329" r:id="rId13"/>
    <p:sldId id="333" r:id="rId14"/>
    <p:sldId id="328" r:id="rId15"/>
    <p:sldId id="326" r:id="rId16"/>
    <p:sldId id="334" r:id="rId17"/>
    <p:sldId id="320" r:id="rId18"/>
    <p:sldId id="317" r:id="rId19"/>
    <p:sldId id="321" r:id="rId20"/>
    <p:sldId id="335" r:id="rId21"/>
    <p:sldId id="336" r:id="rId22"/>
    <p:sldId id="337" r:id="rId23"/>
    <p:sldId id="338" r:id="rId24"/>
    <p:sldId id="33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53"/>
  </p:normalViewPr>
  <p:slideViewPr>
    <p:cSldViewPr snapToGrid="0" snapToObjects="1">
      <p:cViewPr varScale="1">
        <p:scale>
          <a:sx n="79" d="100"/>
          <a:sy n="79" d="100"/>
        </p:scale>
        <p:origin x="7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1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7B9A6-DA72-DF4B-AAC8-134B9E14DB2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81F2-73F9-464E-9245-8EE88F83C9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2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9BC22-0560-834E-A41A-CE3C8EAB70C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793E-04F7-C04B-895C-2E02A26AE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1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84189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ED702A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5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D702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9431" y="2064454"/>
            <a:ext cx="8690578" cy="2143304"/>
          </a:xfrm>
        </p:spPr>
        <p:txBody>
          <a:bodyPr anchor="b"/>
          <a:lstStyle>
            <a:lvl1pPr>
              <a:defRPr sz="6000">
                <a:solidFill>
                  <a:srgbClr val="ED702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D702A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95341"/>
            <a:ext cx="10515600" cy="1095506"/>
          </a:xfrm>
        </p:spPr>
        <p:txBody>
          <a:bodyPr/>
          <a:lstStyle>
            <a:lvl1pPr>
              <a:defRPr>
                <a:solidFill>
                  <a:srgbClr val="ED702A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D702A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8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AA832F-47F9-994E-B738-DD2561B675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223AD-37B1-BA4A-8C6B-38438074D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240310"/>
            <a:ext cx="10515600" cy="109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670414"/>
            <a:ext cx="10515600" cy="383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35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charset="0"/>
          <a:ea typeface="Bebas Neue" charset="0"/>
          <a:cs typeface="Bebas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9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table des traductions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1802288"/>
            <a:ext cx="4538438" cy="6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table des traductions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C’est une table dynamique</a:t>
            </a:r>
          </a:p>
          <a:p>
            <a:r>
              <a:rPr lang="fr-BE" dirty="0"/>
              <a:t>Sans trafic, elle est vide</a:t>
            </a:r>
          </a:p>
          <a:p>
            <a:endParaRPr lang="fr-BE" dirty="0"/>
          </a:p>
          <a:p>
            <a:r>
              <a:rPr lang="fr-BE" dirty="0"/>
              <a:t>Je fais un </a:t>
            </a:r>
            <a:r>
              <a:rPr lang="fr-BE" dirty="0" err="1"/>
              <a:t>ping</a:t>
            </a:r>
            <a:r>
              <a:rPr lang="fr-BE" dirty="0"/>
              <a:t> entre PC1 et PC2</a:t>
            </a:r>
          </a:p>
        </p:txBody>
      </p:sp>
    </p:spTree>
    <p:extLst>
      <p:ext uri="{BB962C8B-B14F-4D97-AF65-F5344CB8AC3E}">
        <p14:creationId xmlns:p14="http://schemas.microsoft.com/office/powerpoint/2010/main" val="13594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0"/>
            <a:ext cx="9033531" cy="66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table des traductions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00" y="4080668"/>
            <a:ext cx="11877700" cy="17867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72" y="1458562"/>
            <a:ext cx="7573328" cy="21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7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statique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106963"/>
            <a:ext cx="9215438" cy="5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5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statique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143000"/>
            <a:ext cx="5611700" cy="3164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330512"/>
            <a:ext cx="7940040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 R2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10.0.0.1 255.0.0.0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GigabitEthernet0/1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202.0.5.1 255.255.255.252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outside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 source static 10.0.0.2 202.0.5.1</a:t>
            </a: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fr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3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statique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 fixe une traduction d’une IP privée vers une IP publique</a:t>
            </a:r>
          </a:p>
          <a:p>
            <a:r>
              <a:rPr lang="fr-BE" dirty="0"/>
              <a:t>Il y a toujours une entrée dans la table dynamique avec les traductions (même sans trafic) :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1427"/>
            <a:ext cx="11117622" cy="9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de la NAT – version pool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Avec un pool d’adresses publiques (pour les riches)</a:t>
            </a:r>
          </a:p>
          <a:p>
            <a:r>
              <a:rPr lang="fr-BE" dirty="0"/>
              <a:t>Création d’un POOL d’IP publiques</a:t>
            </a:r>
          </a:p>
          <a:p>
            <a:pPr marL="457200" lvl="1" indent="0">
              <a:buNone/>
            </a:pPr>
            <a:r>
              <a:rPr lang="sq-AL" dirty="0"/>
              <a:t>R2(config)#ip nat pool TOTO 201.10.10.1 201.10.10.</a:t>
            </a:r>
            <a:r>
              <a:rPr lang="fr-BE" dirty="0"/>
              <a:t>4</a:t>
            </a:r>
            <a:r>
              <a:rPr lang="sq-AL" dirty="0"/>
              <a:t> netmask 255.255.255.0</a:t>
            </a:r>
            <a:endParaRPr lang="fr-BE" dirty="0"/>
          </a:p>
          <a:p>
            <a:r>
              <a:rPr lang="fr-BE" dirty="0"/>
              <a:t>On active la NAT</a:t>
            </a:r>
          </a:p>
          <a:p>
            <a:pPr marL="457200" lvl="1" indent="0">
              <a:buNone/>
            </a:pPr>
            <a:r>
              <a:rPr lang="sq-AL" dirty="0"/>
              <a:t>R2(config)#ip nat inside source list 1 pool TOTO overload</a:t>
            </a:r>
            <a:endParaRPr lang="fr-BE" dirty="0"/>
          </a:p>
          <a:p>
            <a:r>
              <a:rPr lang="fr-BE" dirty="0"/>
              <a:t>Toujours avec l’ACL</a:t>
            </a:r>
          </a:p>
          <a:p>
            <a:pPr marL="457200" lvl="1" indent="0">
              <a:buNone/>
            </a:pPr>
            <a:r>
              <a:rPr lang="sq-AL" dirty="0"/>
              <a:t>R2(config)#access-list 1 permit 10.0.0.0 0.0.0.255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88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NAT</a:t>
            </a:r>
          </a:p>
        </p:txBody>
      </p:sp>
    </p:spTree>
    <p:extLst>
      <p:ext uri="{BB962C8B-B14F-4D97-AF65-F5344CB8AC3E}">
        <p14:creationId xmlns:p14="http://schemas.microsoft.com/office/powerpoint/2010/main" val="176789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avec un serveur en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 serveur doit être accessible depuis l’extérieur</a:t>
            </a:r>
          </a:p>
          <a:p>
            <a:r>
              <a:rPr lang="fr-BE" dirty="0"/>
              <a:t>Si le trafic est initié depuis l’extérieur, la table des traductions (NAT translations) ne peut pas être vide</a:t>
            </a:r>
          </a:p>
          <a:p>
            <a:r>
              <a:rPr lang="fr-BE" dirty="0"/>
              <a:t>Il faut donc une entrée statique</a:t>
            </a:r>
          </a:p>
          <a:p>
            <a:r>
              <a:rPr lang="fr-BE" dirty="0"/>
              <a:t>Il faut aussi savoir sur quel port le serveur écoute</a:t>
            </a:r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200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avec un serveur en local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" y="1660207"/>
            <a:ext cx="1039939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avec un serveur en local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04" y="1335816"/>
            <a:ext cx="5934076" cy="16932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485614"/>
            <a:ext cx="8229600" cy="392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 R1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10.0.0.1 255.0.0.0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GigabitEthernet0/1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202.0.5.1 255.255.255.252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outside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 source static tcp 10.0.0.2 80 202.0.5.1 80</a:t>
            </a: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8597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avec un serveur en local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44" y="1335816"/>
            <a:ext cx="5934076" cy="169323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87" y="3545204"/>
            <a:ext cx="8375789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Configuration de la NAT – version avec un serveur en local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569720"/>
            <a:ext cx="6605585" cy="49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0520" y="175820"/>
            <a:ext cx="11841480" cy="1095506"/>
          </a:xfrm>
        </p:spPr>
        <p:txBody>
          <a:bodyPr>
            <a:normAutofit fontScale="90000"/>
          </a:bodyPr>
          <a:lstStyle/>
          <a:p>
            <a:r>
              <a:rPr lang="fr-BE" dirty="0"/>
              <a:t>Configuration de la NAT – version la plus fréquente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106963"/>
            <a:ext cx="9215438" cy="5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037" y="946944"/>
            <a:ext cx="5397302" cy="30440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8650" y="1335816"/>
            <a:ext cx="9867900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 R2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10.0.0.1 255.255.255.0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GigabitEthernet0/1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address 202.0.5.1 255.255.255.252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outside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nat inside source list 1 interface GigabitEthernet0/1 overload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access-list 1 permit 10.0.0.0 0.0.0.255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B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q-AL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fr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350520" y="175820"/>
            <a:ext cx="11841480" cy="1095506"/>
          </a:xfrm>
        </p:spPr>
        <p:txBody>
          <a:bodyPr>
            <a:normAutofit fontScale="90000"/>
          </a:bodyPr>
          <a:lstStyle/>
          <a:p>
            <a:r>
              <a:rPr lang="fr-BE" dirty="0"/>
              <a:t>Configuration de la NAT – version la plus fréquente</a:t>
            </a:r>
          </a:p>
        </p:txBody>
      </p:sp>
    </p:spTree>
    <p:extLst>
      <p:ext uri="{BB962C8B-B14F-4D97-AF65-F5344CB8AC3E}">
        <p14:creationId xmlns:p14="http://schemas.microsoft.com/office/powerpoint/2010/main" val="35993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6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6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ACL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Permettent de décrire en plusieurs lignes (regroupées avec le même numéro) un ensemble de règles</a:t>
            </a:r>
          </a:p>
          <a:p>
            <a:r>
              <a:rPr lang="fr-BE" dirty="0"/>
              <a:t>Par exemple</a:t>
            </a:r>
          </a:p>
          <a:p>
            <a:pPr lvl="1"/>
            <a:r>
              <a:rPr lang="fr-BE" dirty="0"/>
              <a:t>R2(config)#</a:t>
            </a:r>
            <a:r>
              <a:rPr lang="fr-BE" dirty="0" err="1"/>
              <a:t>access-list</a:t>
            </a:r>
            <a:r>
              <a:rPr lang="fr-BE" dirty="0"/>
              <a:t> 1 permit host 192.168.0.1</a:t>
            </a:r>
          </a:p>
          <a:p>
            <a:pPr lvl="1"/>
            <a:r>
              <a:rPr lang="fr-BE" dirty="0"/>
              <a:t>R2(config)#</a:t>
            </a:r>
            <a:r>
              <a:rPr lang="fr-BE" dirty="0" err="1"/>
              <a:t>access-list</a:t>
            </a:r>
            <a:r>
              <a:rPr lang="fr-BE" dirty="0"/>
              <a:t> 1 permit 10.0.0.0 0.0.0.255</a:t>
            </a:r>
          </a:p>
          <a:p>
            <a:pPr lvl="1"/>
            <a:r>
              <a:rPr lang="fr-BE" dirty="0"/>
              <a:t>R2(config)#</a:t>
            </a:r>
            <a:r>
              <a:rPr lang="fr-BE" dirty="0" err="1"/>
              <a:t>access-list</a:t>
            </a:r>
            <a:r>
              <a:rPr lang="fr-BE" dirty="0"/>
              <a:t> 1 </a:t>
            </a:r>
            <a:r>
              <a:rPr lang="fr-BE" dirty="0" err="1"/>
              <a:t>deny</a:t>
            </a:r>
            <a:r>
              <a:rPr lang="fr-BE" dirty="0"/>
              <a:t> </a:t>
            </a:r>
            <a:r>
              <a:rPr lang="fr-BE" dirty="0" err="1"/>
              <a:t>any</a:t>
            </a:r>
            <a:endParaRPr lang="fr-BE" dirty="0"/>
          </a:p>
          <a:p>
            <a:r>
              <a:rPr lang="fr-BE" dirty="0"/>
              <a:t>Cela permet d’écrire des choses complexes et de les appliquer à une autre commande en utilisant « </a:t>
            </a:r>
            <a:r>
              <a:rPr lang="fr-BE" dirty="0" err="1"/>
              <a:t>list</a:t>
            </a:r>
            <a:r>
              <a:rPr lang="fr-BE" dirty="0"/>
              <a:t> 1 »</a:t>
            </a:r>
          </a:p>
          <a:p>
            <a:pPr lvl="1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3101811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" id="{BD305A91-11AB-2B4A-BD05-E6909EB26D1F}" vid="{53E99AEE-1718-2C46-8E7D-E35C0CC4CA16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EPHEC-PPT-169</Template>
  <TotalTime>1786</TotalTime>
  <Words>451</Words>
  <Application>Microsoft Office PowerPoint</Application>
  <PresentationFormat>Grand écran</PresentationFormat>
  <Paragraphs>84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Bebas Neue</vt:lpstr>
      <vt:lpstr>Calibri</vt:lpstr>
      <vt:lpstr>Courier New</vt:lpstr>
      <vt:lpstr>Thème Office</vt:lpstr>
      <vt:lpstr>Présentation PowerPoint</vt:lpstr>
      <vt:lpstr>La NAT</vt:lpstr>
      <vt:lpstr>Configuration de la NAT – version la plus fréquente</vt:lpstr>
      <vt:lpstr>Configuration de la NAT – version la plus fréquente</vt:lpstr>
      <vt:lpstr>Présentation PowerPoint</vt:lpstr>
      <vt:lpstr>Présentation PowerPoint</vt:lpstr>
      <vt:lpstr>Présentation PowerPoint</vt:lpstr>
      <vt:lpstr>Présentation PowerPoint</vt:lpstr>
      <vt:lpstr>Les ACL</vt:lpstr>
      <vt:lpstr>Présentation PowerPoint</vt:lpstr>
      <vt:lpstr>La table des traductions</vt:lpstr>
      <vt:lpstr>La table des traductions</vt:lpstr>
      <vt:lpstr>Présentation PowerPoint</vt:lpstr>
      <vt:lpstr>La table des traductions</vt:lpstr>
      <vt:lpstr>Présentation PowerPoint</vt:lpstr>
      <vt:lpstr>Configuration de la NAT – version statique</vt:lpstr>
      <vt:lpstr>Configuration de la NAT – version statique</vt:lpstr>
      <vt:lpstr>Configuration de la NAT – version statique</vt:lpstr>
      <vt:lpstr>Configuration de la NAT – version pool</vt:lpstr>
      <vt:lpstr>Configuration de la NAT – version avec un serveur en local</vt:lpstr>
      <vt:lpstr>Configuration de la NAT – version avec un serveur en local</vt:lpstr>
      <vt:lpstr>Configuration de la NAT – version avec un serveur en local</vt:lpstr>
      <vt:lpstr>Configuration de la NAT – version avec un serveur en local</vt:lpstr>
      <vt:lpstr>Configuration de la NAT – version avec un serveur en local</vt:lpstr>
    </vt:vector>
  </TitlesOfParts>
  <Company>EPHEC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VROMAN Marie-Noël</dc:creator>
  <cp:lastModifiedBy>VROMAN Marie-Noël</cp:lastModifiedBy>
  <cp:revision>47</cp:revision>
  <dcterms:created xsi:type="dcterms:W3CDTF">2016-12-01T18:03:34Z</dcterms:created>
  <dcterms:modified xsi:type="dcterms:W3CDTF">2023-10-26T15:12:12Z</dcterms:modified>
</cp:coreProperties>
</file>