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57" r:id="rId5"/>
    <p:sldId id="265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20" autoAdjust="0"/>
  </p:normalViewPr>
  <p:slideViewPr>
    <p:cSldViewPr snapToGrid="0">
      <p:cViewPr varScale="1">
        <p:scale>
          <a:sx n="68" d="100"/>
          <a:sy n="68" d="100"/>
        </p:scale>
        <p:origin x="1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DE78-B101-48E0-A69C-4912FDB6A97F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0D82D-4EBE-4C1C-B483-6BD9228C336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611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0D82D-4EBE-4C1C-B483-6BD9228C336A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602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0D82D-4EBE-4C1C-B483-6BD9228C336A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703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a enlevé un lien Gb pour voir la route via la FE dans la table de routage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0D82D-4EBE-4C1C-B483-6BD9228C336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79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58CE5-C756-4114-9771-04DC3BA44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2CEDB1-19BF-4383-9F3A-353A660FA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1AE02-73DC-4713-9B45-5CE81038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5723CA-7542-45D8-95EB-18CC92E0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00E8F-309E-40B7-B564-FC9FE561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497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8CA3-03D0-4D71-A717-127CA05E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0A5054-DB91-4CBC-97A8-4F7AE580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4264E1-73DC-471E-9CAC-7B31B581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00DAF4-C511-4F7A-8AFC-79101CD6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24C54-1FF0-471C-9FC6-8D03A07D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580FAB-74E3-4B44-9C44-328915B57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FA1E15-B02C-49C4-BD2C-08D49509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23836-2959-4DFB-B1D0-9FA123FC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C6AA7C-FE2D-43BD-B8CD-A9B7DFFF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3DA95E-9916-4861-89A5-B328F149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14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EA39C-0442-40DD-8BCE-59EBDD00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0932E-8B6F-4A6C-BA1E-EDAEB8B9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BB476-7E7C-4D95-AFB1-E1940784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D3CD5-6D38-4A21-9DA3-B48D9FAF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799B9-4689-4A33-BE3B-09A8B819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583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9489D-6407-48C8-B734-DA761DD0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5B2EE-53EC-409B-AD1A-C716150A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3B80B-C00C-4828-B314-BAE10DF5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A3CBD-A28A-4139-865B-E150A3B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5DB5C-BA73-43E3-8B1A-9827C62B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039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48487-12F4-41C2-A2C5-ECA77CE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4317C-1699-4756-8306-D7CB663E9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8EECE1-6A0A-4A1D-8277-0E9B3E5D6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B72785-347B-4CD7-A75B-BD717CF5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BA29D-1E7B-4EA4-A03C-57EACBCC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DD4510-F459-4D72-B6FF-22EC380A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837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28D4E-C97E-4282-A05B-EF70B47C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7D01C-6808-472D-AB7A-0C2277F6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CC2FA3-A2F9-44B0-BF26-BD7EEFB35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A5D4F6-4401-432D-BD37-39FA24FBF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EA7C3F-1E2D-47B9-9D5B-8C7F73BF5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9AA49C-2181-40BD-B725-23074712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4673B2-CC57-48BA-86C8-68B93CE8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0AF3F5-D290-47A2-8BA3-3B2E765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956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B8CF9-24D4-4FC9-8583-0B23BBC5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9688D9-1FE7-461E-8A79-ECCD5970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216DE1-0285-422F-B3A8-2E1B6FCA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EE8262-3D2E-4C3D-8C57-94B1F27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541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56446D-ACE5-47E0-8867-FBE188F2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491D52-675D-4BDE-A534-76D23BFE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E320A6-6FAE-4D55-9729-2017FD7D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176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02867-4F22-4CC7-8603-FA42D847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A51B0-4D77-4985-8363-BF90BBBD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DCF12C-C1D5-4E91-B85A-69C651FB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656DD7-7CD5-4635-9465-3AEBED04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34DF91-BED4-41AD-93A1-98A3337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D617BB-5472-4D83-A09F-13B7B4AD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46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E2EE8-1B37-43A6-9F26-C909B33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D8D11F-8FFD-4038-930F-694321E98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97502-350E-4BF8-98DF-A6F2FDED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9C094B-9776-458E-9FC7-B0CDCDBE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A016D6-9893-4CBB-84E5-CF39A5FB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5C87A7-DAA3-40BC-9F37-2DE409E6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535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4459B7-7D1B-4BCA-A651-F88177AC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B0F83A-BFFA-4905-A9FE-8522C73F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537D4-C393-4C51-8D0A-40C54112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F645-EC0E-4740-BAA2-17579A238FD7}" type="datetimeFigureOut">
              <a:rPr lang="fr-BE" smtClean="0"/>
              <a:t>23/11/2023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D6D35-BDBA-4FCF-AD92-5CEA8F845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0D378-2BB1-405F-90C8-9A422CA0F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D06A-2E65-4166-AC38-83DF66DE488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632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4F7F-93E4-425F-A4C8-3B75DF9CA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OSPF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D661DF-84B3-4DB5-9776-FC1A6BE44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407762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diagramme, ligne, carte&#10;&#10;Description générée automatiquement">
            <a:extLst>
              <a:ext uri="{FF2B5EF4-FFF2-40B4-BE49-F238E27FC236}">
                <a16:creationId xmlns:a16="http://schemas.microsoft.com/office/drawing/2014/main" id="{EBBF16F5-9698-E02C-581C-F64102FF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25" y="643467"/>
            <a:ext cx="4707550" cy="5571066"/>
          </a:xfrm>
          <a:prstGeom prst="rect">
            <a:avLst/>
          </a:prstGeom>
        </p:spPr>
      </p:pic>
      <p:pic>
        <p:nvPicPr>
          <p:cNvPr id="10" name="Image 9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12C0507E-CA75-E2F4-B2C6-85FF8A226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51" y="643467"/>
            <a:ext cx="47668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2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875031EE-AA12-A9A1-15CE-2C4BAB06935D}"/>
              </a:ext>
            </a:extLst>
          </p:cNvPr>
          <p:cNvSpPr txBox="1"/>
          <p:nvPr/>
        </p:nvSpPr>
        <p:spPr>
          <a:xfrm>
            <a:off x="337268" y="2743705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BE" dirty="0"/>
              <a:t>Routeur-Gauche(config)#interface FastEthernet0/1/0</a:t>
            </a:r>
          </a:p>
          <a:p>
            <a:r>
              <a:rPr lang="fr-BE" dirty="0"/>
              <a:t>Routeur-Gauche(config-if)#ip ?</a:t>
            </a:r>
          </a:p>
          <a:p>
            <a:r>
              <a:rPr lang="fr-BE" dirty="0"/>
              <a:t>% </a:t>
            </a:r>
            <a:r>
              <a:rPr lang="fr-BE" dirty="0" err="1"/>
              <a:t>Unrecognized</a:t>
            </a:r>
            <a:r>
              <a:rPr lang="fr-BE" dirty="0"/>
              <a:t> command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DB9983-502E-295A-A349-66777D41870D}"/>
              </a:ext>
            </a:extLst>
          </p:cNvPr>
          <p:cNvSpPr txBox="1"/>
          <p:nvPr/>
        </p:nvSpPr>
        <p:spPr>
          <a:xfrm>
            <a:off x="337268" y="4267199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BE" dirty="0"/>
              <a:t>interface FastEthernet0/1/0</a:t>
            </a:r>
          </a:p>
          <a:p>
            <a:r>
              <a:rPr lang="fr-BE" dirty="0" err="1"/>
              <a:t>switchport</a:t>
            </a:r>
            <a:r>
              <a:rPr lang="fr-BE" dirty="0"/>
              <a:t> mode </a:t>
            </a:r>
            <a:r>
              <a:rPr lang="fr-BE" dirty="0" err="1"/>
              <a:t>access</a:t>
            </a:r>
            <a:endParaRPr lang="fr-BE" dirty="0"/>
          </a:p>
          <a:p>
            <a:r>
              <a:rPr lang="fr-BE" dirty="0"/>
              <a:t>!</a:t>
            </a:r>
          </a:p>
          <a:p>
            <a:r>
              <a:rPr lang="fr-BE" dirty="0"/>
              <a:t>interface Vlan1</a:t>
            </a:r>
          </a:p>
          <a:p>
            <a:r>
              <a:rPr lang="fr-BE" dirty="0" err="1"/>
              <a:t>ip</a:t>
            </a:r>
            <a:r>
              <a:rPr lang="fr-BE" dirty="0"/>
              <a:t> </a:t>
            </a:r>
            <a:r>
              <a:rPr lang="fr-BE" dirty="0" err="1"/>
              <a:t>address</a:t>
            </a:r>
            <a:r>
              <a:rPr lang="fr-BE" dirty="0"/>
              <a:t> 192.168.0.1 255.255.255.252</a:t>
            </a:r>
          </a:p>
          <a:p>
            <a:r>
              <a:rPr lang="fr-BE" dirty="0"/>
              <a:t>no </a:t>
            </a:r>
            <a:r>
              <a:rPr lang="fr-BE" dirty="0" err="1"/>
              <a:t>shutdown</a:t>
            </a:r>
            <a:endParaRPr lang="fr-BE" dirty="0"/>
          </a:p>
        </p:txBody>
      </p:sp>
      <p:pic>
        <p:nvPicPr>
          <p:cNvPr id="2" name="Image 1" descr="Une image contenant texte, machine, Appareils électroniques, capture d’écran&#10;&#10;Description générée automatiquement">
            <a:extLst>
              <a:ext uri="{FF2B5EF4-FFF2-40B4-BE49-F238E27FC236}">
                <a16:creationId xmlns:a16="http://schemas.microsoft.com/office/drawing/2014/main" id="{677C691B-244E-97B1-9936-6B3E0662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25" y="100845"/>
            <a:ext cx="8175950" cy="22179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25DE46-821C-B095-1888-51A6E93986D8}"/>
              </a:ext>
            </a:extLst>
          </p:cNvPr>
          <p:cNvSpPr txBox="1"/>
          <p:nvPr/>
        </p:nvSpPr>
        <p:spPr>
          <a:xfrm>
            <a:off x="6999111" y="2697538"/>
            <a:ext cx="48556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/>
              <a:t>On voit bien que dans le slot 1 du routeur, le module intégré est un switch L2. On ne peut pas attribuer d’IP, directement aux interfaces. Toutes ces interfaces sont dans le même VLAN. </a:t>
            </a:r>
          </a:p>
          <a:p>
            <a:r>
              <a:rPr lang="fr-BE" sz="2400" dirty="0"/>
              <a:t>On peut donner une IP à l’interface VLAN1.</a:t>
            </a:r>
          </a:p>
        </p:txBody>
      </p:sp>
    </p:spTree>
    <p:extLst>
      <p:ext uri="{BB962C8B-B14F-4D97-AF65-F5344CB8AC3E}">
        <p14:creationId xmlns:p14="http://schemas.microsoft.com/office/powerpoint/2010/main" val="16356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2E98C7E-E2BF-229B-EE6C-B5FDE501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214" y="0"/>
            <a:ext cx="6484374" cy="705379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9EE8D8A-CE27-4576-B8FA-9A14FC5BB34D}"/>
              </a:ext>
            </a:extLst>
          </p:cNvPr>
          <p:cNvSpPr txBox="1"/>
          <p:nvPr/>
        </p:nvSpPr>
        <p:spPr>
          <a:xfrm>
            <a:off x="5245510" y="3185361"/>
            <a:ext cx="6946490" cy="14773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Routeur-Gauche(config)#</a:t>
            </a:r>
            <a:r>
              <a:rPr lang="fr-BE" b="1" dirty="0"/>
              <a:t>router </a:t>
            </a:r>
            <a:r>
              <a:rPr lang="fr-BE" b="1" dirty="0" err="1"/>
              <a:t>ospf</a:t>
            </a:r>
            <a:r>
              <a:rPr lang="fr-BE" b="1" dirty="0"/>
              <a:t> 1</a:t>
            </a:r>
          </a:p>
          <a:p>
            <a:r>
              <a:rPr lang="fr-BE" dirty="0"/>
              <a:t>Routeur-Gauche(config-router)#</a:t>
            </a:r>
            <a:r>
              <a:rPr lang="fr-BE" b="1" dirty="0"/>
              <a:t>network 192.168.0.4 0.0.0.3 area 0</a:t>
            </a:r>
          </a:p>
          <a:p>
            <a:r>
              <a:rPr lang="fr-BE" dirty="0"/>
              <a:t>Routeur-Gauche(config-router)#</a:t>
            </a:r>
            <a:r>
              <a:rPr lang="fr-BE" b="1" dirty="0"/>
              <a:t>network 192.168.0.2 0.0.0.3 area 0</a:t>
            </a:r>
          </a:p>
          <a:p>
            <a:r>
              <a:rPr lang="fr-BE" dirty="0"/>
              <a:t>Routeur-Gauche(config-router)#</a:t>
            </a:r>
            <a:r>
              <a:rPr lang="fr-BE" b="1" dirty="0"/>
              <a:t>network 192.168.10.0 0.0.0.255 area 0</a:t>
            </a:r>
          </a:p>
          <a:p>
            <a:r>
              <a:rPr lang="fr-BE" dirty="0"/>
              <a:t>Routeur-Gauche(config-router)#</a:t>
            </a:r>
            <a:r>
              <a:rPr lang="fr-BE" b="1" dirty="0"/>
              <a:t>passive-interface G0/1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877AB8-5388-492C-96EE-F59EC052D124}"/>
              </a:ext>
            </a:extLst>
          </p:cNvPr>
          <p:cNvSpPr txBox="1"/>
          <p:nvPr/>
        </p:nvSpPr>
        <p:spPr>
          <a:xfrm>
            <a:off x="5732206" y="743177"/>
            <a:ext cx="6390967" cy="14773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Routeur-Haut(config)#ip route 0.0.0.0 0.0.0.0 s0/0/0</a:t>
            </a:r>
          </a:p>
          <a:p>
            <a:r>
              <a:rPr lang="fr-BE" dirty="0"/>
              <a:t>Routeur-Haut(config)#</a:t>
            </a:r>
            <a:r>
              <a:rPr lang="fr-BE" b="1" dirty="0"/>
              <a:t>router </a:t>
            </a:r>
            <a:r>
              <a:rPr lang="fr-BE" b="1" dirty="0" err="1"/>
              <a:t>ospf</a:t>
            </a:r>
            <a:r>
              <a:rPr lang="fr-BE" b="1" dirty="0"/>
              <a:t> 1</a:t>
            </a:r>
          </a:p>
          <a:p>
            <a:r>
              <a:rPr lang="fr-BE" dirty="0"/>
              <a:t>Routeur-Haut(config-router)#</a:t>
            </a:r>
            <a:r>
              <a:rPr lang="fr-BE" b="1" dirty="0"/>
              <a:t>network 192.168.0.4 0.0.0.3 area 0</a:t>
            </a:r>
          </a:p>
          <a:p>
            <a:r>
              <a:rPr lang="fr-BE" dirty="0"/>
              <a:t>Routeur-Haut(config-router)#</a:t>
            </a:r>
            <a:r>
              <a:rPr lang="fr-BE" b="1" dirty="0"/>
              <a:t>network 192.168.0.8 0.0.0.3 area 0</a:t>
            </a:r>
          </a:p>
          <a:p>
            <a:r>
              <a:rPr lang="fr-BE" dirty="0"/>
              <a:t>Routeur-Haut(config-router)#</a:t>
            </a:r>
            <a:r>
              <a:rPr lang="fr-BE" b="1" dirty="0"/>
              <a:t>default-information </a:t>
            </a:r>
            <a:r>
              <a:rPr lang="fr-BE" b="1" dirty="0" err="1"/>
              <a:t>originate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356156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C46F38A7-ED3E-50A3-D019-8ED23B7D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80" y="643467"/>
            <a:ext cx="9402640" cy="55710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60997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D47B0AA-102D-F8C9-68D8-0743C9EF48E1}"/>
              </a:ext>
            </a:extLst>
          </p:cNvPr>
          <p:cNvSpPr txBox="1"/>
          <p:nvPr/>
        </p:nvSpPr>
        <p:spPr>
          <a:xfrm>
            <a:off x="1704620" y="995150"/>
            <a:ext cx="8782757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fr-BE" sz="2400" dirty="0"/>
              <a:t>Routeur-Haut(config)# router </a:t>
            </a:r>
            <a:r>
              <a:rPr lang="fr-BE" sz="2400" dirty="0" err="1"/>
              <a:t>ospf</a:t>
            </a:r>
            <a:r>
              <a:rPr lang="fr-BE" sz="2400" dirty="0"/>
              <a:t> 1</a:t>
            </a:r>
          </a:p>
          <a:p>
            <a:r>
              <a:rPr lang="fr-BE" sz="2400" dirty="0"/>
              <a:t>Routeur-Haut</a:t>
            </a:r>
            <a:r>
              <a:rPr lang="en-US" sz="2400" dirty="0">
                <a:effectLst/>
              </a:rPr>
              <a:t>(config-router)#auto-cost reference-bandwidth ?</a:t>
            </a:r>
          </a:p>
          <a:p>
            <a:r>
              <a:rPr lang="en-US" sz="2400" dirty="0">
                <a:effectLst/>
              </a:rPr>
              <a:t>&lt;1-4294967&gt; The reference bandwidth in terms of </a:t>
            </a:r>
            <a:r>
              <a:rPr lang="en-US" sz="2400" u="sng" dirty="0" err="1">
                <a:effectLst/>
                <a:highlight>
                  <a:srgbClr val="FFFF00"/>
                </a:highlight>
              </a:rPr>
              <a:t>Mbits</a:t>
            </a:r>
            <a:r>
              <a:rPr lang="en-US" sz="2400" u="sng" dirty="0">
                <a:effectLst/>
                <a:highlight>
                  <a:srgbClr val="FFFF00"/>
                </a:highlight>
              </a:rPr>
              <a:t> per second</a:t>
            </a:r>
            <a:endParaRPr lang="fr-BE" sz="2400" u="sng" dirty="0">
              <a:highlight>
                <a:srgbClr val="FFFF00"/>
              </a:highlight>
            </a:endParaRPr>
          </a:p>
          <a:p>
            <a:r>
              <a:rPr lang="fr-BE" sz="2400" dirty="0"/>
              <a:t>Routeur-Haut(config-router)# </a:t>
            </a:r>
            <a:r>
              <a:rPr lang="fr-BE" sz="2400" b="1" dirty="0"/>
              <a:t>auto-</a:t>
            </a:r>
            <a:r>
              <a:rPr lang="fr-BE" sz="2400" b="1" dirty="0" err="1"/>
              <a:t>cost</a:t>
            </a:r>
            <a:r>
              <a:rPr lang="fr-BE" sz="2400" b="1" dirty="0"/>
              <a:t> </a:t>
            </a:r>
            <a:r>
              <a:rPr lang="fr-BE" sz="2400" b="1" dirty="0" err="1"/>
              <a:t>reference-bandwidth</a:t>
            </a:r>
            <a:r>
              <a:rPr lang="fr-BE" sz="2400" b="1" dirty="0"/>
              <a:t> 1000</a:t>
            </a:r>
            <a:r>
              <a:rPr lang="fr-BE" sz="2400" dirty="0"/>
              <a:t> </a:t>
            </a:r>
          </a:p>
          <a:p>
            <a:r>
              <a:rPr lang="fr-BE" sz="2400" dirty="0"/>
              <a:t>Routeur-Haut(config-router)# network 192.168.0.4 0.0.0.3 area 0</a:t>
            </a:r>
          </a:p>
          <a:p>
            <a:r>
              <a:rPr lang="fr-BE" sz="2400" dirty="0"/>
              <a:t>Routeur-Haut(config-router)# network 192.168.0.8 0.0.0.3 area 0</a:t>
            </a:r>
          </a:p>
          <a:p>
            <a:r>
              <a:rPr lang="fr-BE" sz="2400" dirty="0"/>
              <a:t>Routeur-Haut(config-router)# default-information </a:t>
            </a:r>
            <a:r>
              <a:rPr lang="fr-BE" sz="2400" dirty="0" err="1"/>
              <a:t>originate</a:t>
            </a:r>
            <a:endParaRPr lang="fr-BE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D5A9AB-CCC2-4407-9BCB-3051D99DF989}"/>
              </a:ext>
            </a:extLst>
          </p:cNvPr>
          <p:cNvSpPr txBox="1"/>
          <p:nvPr/>
        </p:nvSpPr>
        <p:spPr>
          <a:xfrm>
            <a:off x="1704621" y="4293190"/>
            <a:ext cx="87827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2400" dirty="0"/>
              <a:t>Il faut bien mettre la commande ci-dessus car sinon la meilleure route correspond à 100 Mb/s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2400" dirty="0"/>
              <a:t>Maintenant le coût le plus faible (=1) correspond à </a:t>
            </a:r>
            <a:r>
              <a:rPr lang="fr-BE" sz="2400" b="1" dirty="0"/>
              <a:t>1000</a:t>
            </a:r>
            <a:r>
              <a:rPr lang="fr-BE" sz="2400" dirty="0"/>
              <a:t> </a:t>
            </a:r>
            <a:r>
              <a:rPr lang="fr-BE" sz="2400" dirty="0">
                <a:highlight>
                  <a:srgbClr val="FFFF00"/>
                </a:highlight>
              </a:rPr>
              <a:t>Mb/s</a:t>
            </a:r>
            <a:r>
              <a:rPr lang="fr-BE" sz="2400" dirty="0"/>
              <a:t> (=1Gb/1)</a:t>
            </a:r>
          </a:p>
        </p:txBody>
      </p:sp>
    </p:spTree>
    <p:extLst>
      <p:ext uri="{BB962C8B-B14F-4D97-AF65-F5344CB8AC3E}">
        <p14:creationId xmlns:p14="http://schemas.microsoft.com/office/powerpoint/2010/main" val="118679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2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8CA5387-53F2-A7AC-ECCC-BEE594E85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3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C6532D7-6E4E-1665-D668-CFC086732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2" y="521547"/>
            <a:ext cx="4625036" cy="55710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4367AF-5309-6D13-0903-1104089E3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818" y="1351280"/>
            <a:ext cx="7595342" cy="3911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9D7A108-FAAE-FE04-E922-EE4F2D4CAB99}"/>
              </a:ext>
            </a:extLst>
          </p:cNvPr>
          <p:cNvSpPr txBox="1"/>
          <p:nvPr/>
        </p:nvSpPr>
        <p:spPr>
          <a:xfrm>
            <a:off x="4748378" y="5690122"/>
            <a:ext cx="6935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On voit bien maintenant que le lien </a:t>
            </a:r>
            <a:r>
              <a:rPr lang="fr-BE" dirty="0" err="1"/>
              <a:t>FastEthernet</a:t>
            </a:r>
            <a:r>
              <a:rPr lang="fr-BE" dirty="0"/>
              <a:t> coûte 10 (et plus 1)</a:t>
            </a:r>
          </a:p>
        </p:txBody>
      </p:sp>
    </p:spTree>
    <p:extLst>
      <p:ext uri="{BB962C8B-B14F-4D97-AF65-F5344CB8AC3E}">
        <p14:creationId xmlns:p14="http://schemas.microsoft.com/office/powerpoint/2010/main" val="1275495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290</Words>
  <Application>Microsoft Office PowerPoint</Application>
  <PresentationFormat>Grand écran</PresentationFormat>
  <Paragraphs>37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OSPF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</dc:title>
  <dc:creator>VROMAN Marie-Noël</dc:creator>
  <cp:lastModifiedBy>VROMAN Marie-Noël</cp:lastModifiedBy>
  <cp:revision>9</cp:revision>
  <dcterms:created xsi:type="dcterms:W3CDTF">2021-12-09T21:41:50Z</dcterms:created>
  <dcterms:modified xsi:type="dcterms:W3CDTF">2023-11-23T16:34:35Z</dcterms:modified>
</cp:coreProperties>
</file>