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8" r:id="rId6"/>
    <p:sldId id="259" r:id="rId7"/>
    <p:sldId id="260" r:id="rId8"/>
    <p:sldId id="261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D2E29-CDE0-4E66-85D9-DFA811560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0F0C65-B0F7-45DF-8B2B-1912B6747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B95C6-7E4A-4204-A51F-64D6BFA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66E72D-DB41-4836-86ED-54992EE6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4BE20D-A6B1-45C3-88A5-A5527536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662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10759-47D5-4BA5-A5F8-9DC2FC03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633FE4-9E5B-4BEB-B8E0-06C612B5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38879-67FF-4C4A-A267-E434EDF1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B1336-A5F0-4216-A980-CC3D5957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E7416C-81BF-44AB-8547-4B182541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4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89ADE0-358D-4DD4-A594-68317EAF6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9A011B-A9CC-4864-B1C0-1DA72036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77BCFB-DD7A-48BE-91FC-C732309C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DAC25-3064-49B3-8FFB-1B89D3BB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EE4F1-2946-418C-A9EC-C16FA3FC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889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4787B-AEF3-4E4C-AE6B-CD8871A7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0569F7-6D61-496F-ABCF-E2595AEB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C852E-57C8-4337-94BE-30C100D9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C527FE-A832-4628-AF33-84637D61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831EC-BFA8-4A84-9497-AB371DF1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33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E9518-F1FF-478C-9371-5DA8EB88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CC52D-7FB9-47DE-ACBE-F7C23DA2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8C9660-FE1A-4387-846C-650D20DD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EDB953-AF6E-447C-BC1E-75AB013F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8DBA3E-6104-46DF-933B-0E69919C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513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CA325-6B85-4F82-A275-D6ACB25C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7990C-5AC4-4818-AE2B-10928CF7A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A3C43C-2F6B-40A7-8681-8585488AF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37F69D-10C5-4934-B8E7-9B102D1C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3AA271-DD12-445D-8711-E86BE19D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155BF2-E36A-47CF-A948-9BF44F6B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454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830C5-E60A-47D4-B4F3-0B121DBA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4BB8EE-D6F2-4A70-BBE9-6DBE1F6F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7B776B-F216-4C74-8A7D-DA9F34BB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CE5C3A-70C1-4A4D-9A29-B423D71EF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E663FE-3012-4AF7-ABD4-70121BD37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2AF370-B2C7-4D38-A91F-65809952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0840E5-31AC-40DC-A242-86F61890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187682-CB12-4AF5-9AEB-EE4BCA27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063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A10F8-0054-404C-9470-B3C53A07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3172D3-F501-464F-9F49-D33E0001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78BFB3-D92A-43F2-98CB-83F96E76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F8E36C-DFCD-4B28-8C4B-7DFD9501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99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C86AD7-A4B6-43F0-8A77-F492F4EE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8BC91F-7984-492B-94FC-7E0D3882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2D9B83-112B-49F3-A4C4-FFDD6357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522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725F5-4D83-48BD-9B28-7849E7EC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370F5C-7B6B-4C7A-BAD4-3C52A65B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2C71E5-0234-4548-9043-86A99C18B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B1A928-01F3-4981-80C0-4817FB80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A046F4-A3AF-4B59-902A-EF5A7D4E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729E8-1DAE-4A98-8292-28794A8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0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2CCA1-6667-4F89-99E4-2F1F8DE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DD0AE4-054D-43A4-8188-AEA33E83E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949913-DBFC-4EC2-B3D7-10958CC72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C5DF6-0A07-4765-A37C-BAEFB42D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19871-28E0-4C34-A07C-8F24F58F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168F4-782A-4D6D-89A5-533978E0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659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450FD0-4881-4310-BF1E-239E301A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80AC5E-C2B3-4CD1-B3BE-50B48C37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E77A4-5055-4D37-BDA3-E3C4D1B0B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53E7-EFB6-4DB1-8A5B-8C7F4050C8F4}" type="datetimeFigureOut">
              <a:rPr lang="fr-BE" smtClean="0"/>
              <a:t>01/12/2020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10E39-6D32-48B3-B3A7-B0F27CA0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7D69E2-EE20-4B66-B2AA-07437A4D7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4CD8-C05C-4326-8716-DAFC7BC6D7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908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DAC8EBF-4178-4483-B8C0-C7BF10426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7A452A-946D-438D-8761-2273EFCDB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BE" sz="4000" dirty="0"/>
              <a:t>ACL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0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ADD68-5726-4077-AC38-E528FA4A0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ACL étendue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00C20-FB60-4DEE-92D8-E4A37B4E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917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AAC68-975F-428A-876D-CEBF69C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Syntaxe d’ACL étendues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6FEE3-682F-4FCA-9FA8-D8AECC6A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(config)#</a:t>
            </a:r>
            <a:r>
              <a:rPr lang="fr-BE" b="1" dirty="0" err="1"/>
              <a:t>access-list</a:t>
            </a:r>
            <a:r>
              <a:rPr lang="fr-BE" dirty="0"/>
              <a:t> </a:t>
            </a:r>
            <a:r>
              <a:rPr lang="fr-BE" dirty="0" err="1"/>
              <a:t>num</a:t>
            </a:r>
            <a:r>
              <a:rPr lang="fr-BE" dirty="0"/>
              <a:t> </a:t>
            </a:r>
            <a:r>
              <a:rPr lang="fr-BE" b="1" dirty="0"/>
              <a:t>permit</a:t>
            </a:r>
            <a:r>
              <a:rPr lang="fr-BE" dirty="0"/>
              <a:t> protocole source destination en-queue</a:t>
            </a:r>
          </a:p>
          <a:p>
            <a:pPr lvl="1"/>
            <a:r>
              <a:rPr lang="fr-BE" dirty="0"/>
              <a:t>avec </a:t>
            </a:r>
            <a:r>
              <a:rPr lang="fr-BE" dirty="0" err="1"/>
              <a:t>num</a:t>
            </a:r>
            <a:r>
              <a:rPr lang="fr-BE" dirty="0"/>
              <a:t> qui vaut un  numéro compris entre 100 et 199,</a:t>
            </a:r>
          </a:p>
          <a:p>
            <a:pPr lvl="1"/>
            <a:r>
              <a:rPr lang="fr-BE" b="1" dirty="0"/>
              <a:t>permit</a:t>
            </a:r>
            <a:r>
              <a:rPr lang="fr-BE" dirty="0"/>
              <a:t> qui peut être remplacé par </a:t>
            </a:r>
            <a:r>
              <a:rPr lang="fr-BE" b="1" dirty="0" err="1"/>
              <a:t>deny</a:t>
            </a:r>
            <a:r>
              <a:rPr lang="fr-BE" dirty="0"/>
              <a:t>,</a:t>
            </a:r>
          </a:p>
          <a:p>
            <a:pPr lvl="1"/>
            <a:r>
              <a:rPr lang="fr-BE" dirty="0"/>
              <a:t>source et destination qui doivent avoir l’une des formes suivantes :</a:t>
            </a:r>
          </a:p>
          <a:p>
            <a:pPr lvl="2"/>
            <a:r>
              <a:rPr lang="fr-BE" dirty="0"/>
              <a:t>une adresse réseau suivie de son ‘</a:t>
            </a:r>
            <a:r>
              <a:rPr lang="fr-BE" dirty="0" err="1"/>
              <a:t>wildcard</a:t>
            </a:r>
            <a:r>
              <a:rPr lang="fr-BE" dirty="0"/>
              <a:t>’.</a:t>
            </a:r>
          </a:p>
          <a:p>
            <a:pPr lvl="2"/>
            <a:r>
              <a:rPr lang="fr-BE" dirty="0"/>
              <a:t>le mot clé </a:t>
            </a:r>
            <a:r>
              <a:rPr lang="fr-BE" b="1" dirty="0"/>
              <a:t>host</a:t>
            </a:r>
            <a:r>
              <a:rPr lang="fr-BE" dirty="0"/>
              <a:t> suivi d’une </a:t>
            </a:r>
            <a:r>
              <a:rPr lang="fr-BE" dirty="0" err="1"/>
              <a:t>ip</a:t>
            </a:r>
            <a:r>
              <a:rPr lang="fr-BE" dirty="0"/>
              <a:t> précise</a:t>
            </a:r>
          </a:p>
          <a:p>
            <a:pPr lvl="2"/>
            <a:r>
              <a:rPr lang="fr-BE" dirty="0"/>
              <a:t>le mot clé </a:t>
            </a:r>
            <a:r>
              <a:rPr lang="fr-BE" b="1" dirty="0" err="1"/>
              <a:t>any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792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23CE0-FFF1-478D-B2BC-7EA048A4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Exemples d’ACL étendues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69473-8703-4DFA-B142-99550C49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config)#</a:t>
            </a:r>
            <a:r>
              <a:rPr lang="fr-BE" b="1" dirty="0" err="1"/>
              <a:t>access-list</a:t>
            </a:r>
            <a:r>
              <a:rPr lang="fr-BE" dirty="0"/>
              <a:t> 100 </a:t>
            </a:r>
            <a:r>
              <a:rPr lang="fr-BE" b="1" dirty="0"/>
              <a:t>permit</a:t>
            </a:r>
            <a:r>
              <a:rPr lang="fr-BE" dirty="0"/>
              <a:t> </a:t>
            </a:r>
            <a:r>
              <a:rPr lang="fr-BE" b="1" dirty="0" err="1"/>
              <a:t>icmp</a:t>
            </a:r>
            <a:r>
              <a:rPr lang="fr-BE" dirty="0"/>
              <a:t> </a:t>
            </a:r>
            <a:r>
              <a:rPr lang="fr-BE" b="1" dirty="0"/>
              <a:t>host</a:t>
            </a:r>
            <a:r>
              <a:rPr lang="fr-BE" dirty="0"/>
              <a:t> 192.168.0.1 </a:t>
            </a:r>
            <a:r>
              <a:rPr lang="fr-BE" b="1" dirty="0" err="1"/>
              <a:t>any</a:t>
            </a:r>
            <a:r>
              <a:rPr lang="fr-BE" b="1" dirty="0"/>
              <a:t> </a:t>
            </a:r>
            <a:r>
              <a:rPr lang="fr-BE" b="1" dirty="0" err="1"/>
              <a:t>echo</a:t>
            </a:r>
            <a:endParaRPr lang="fr-BE" dirty="0"/>
          </a:p>
          <a:p>
            <a:pPr lvl="1"/>
            <a:r>
              <a:rPr lang="fr-BE" dirty="0"/>
              <a:t>autorise les ping (</a:t>
            </a:r>
            <a:r>
              <a:rPr lang="fr-BE" dirty="0" err="1"/>
              <a:t>echo</a:t>
            </a:r>
            <a:r>
              <a:rPr lang="fr-BE" dirty="0"/>
              <a:t> </a:t>
            </a:r>
            <a:r>
              <a:rPr lang="fr-BE" dirty="0" err="1"/>
              <a:t>request</a:t>
            </a:r>
            <a:r>
              <a:rPr lang="fr-BE" dirty="0"/>
              <a:t>) dont la source est 192.168.0.1 quelle que soit la destination</a:t>
            </a:r>
          </a:p>
          <a:p>
            <a:r>
              <a:rPr lang="en-GB" dirty="0"/>
              <a:t>config)#</a:t>
            </a:r>
            <a:r>
              <a:rPr lang="en-GB" b="1" dirty="0"/>
              <a:t>access-list</a:t>
            </a:r>
            <a:r>
              <a:rPr lang="en-GB" dirty="0"/>
              <a:t> 100 </a:t>
            </a:r>
            <a:r>
              <a:rPr lang="en-GB" b="1" dirty="0"/>
              <a:t>deny </a:t>
            </a:r>
            <a:r>
              <a:rPr lang="en-GB" b="1" dirty="0" err="1"/>
              <a:t>tcp</a:t>
            </a:r>
            <a:r>
              <a:rPr lang="en-GB" dirty="0"/>
              <a:t> 192.168.0.0  0.0.0.255 </a:t>
            </a:r>
            <a:r>
              <a:rPr lang="en-GB" b="1" dirty="0"/>
              <a:t>host</a:t>
            </a:r>
            <a:r>
              <a:rPr lang="en-GB" dirty="0"/>
              <a:t> 10.0.0.1 </a:t>
            </a:r>
            <a:r>
              <a:rPr lang="en-GB" b="1" dirty="0" err="1"/>
              <a:t>eq</a:t>
            </a:r>
            <a:r>
              <a:rPr lang="en-GB" dirty="0"/>
              <a:t> 80</a:t>
            </a:r>
            <a:endParaRPr lang="fr-BE" dirty="0"/>
          </a:p>
          <a:p>
            <a:pPr lvl="1"/>
            <a:r>
              <a:rPr lang="fr-BE" dirty="0"/>
              <a:t>empêche les requêtes http du réseau 192.168.0.0/24 vers l’hôte 10.0.0.1. Attention, souvent cette ligne est à répéter sur toutes les </a:t>
            </a:r>
            <a:r>
              <a:rPr lang="fr-BE" dirty="0" err="1"/>
              <a:t>ip</a:t>
            </a:r>
            <a:r>
              <a:rPr lang="fr-BE" dirty="0"/>
              <a:t> du routeur.</a:t>
            </a:r>
          </a:p>
          <a:p>
            <a:r>
              <a:rPr lang="en-GB" dirty="0"/>
              <a:t>config)#</a:t>
            </a:r>
            <a:r>
              <a:rPr lang="en-GB" b="1" dirty="0"/>
              <a:t>access-list</a:t>
            </a:r>
            <a:r>
              <a:rPr lang="en-GB" dirty="0"/>
              <a:t> 100 </a:t>
            </a:r>
            <a:r>
              <a:rPr lang="en-GB" b="1" dirty="0"/>
              <a:t>deny </a:t>
            </a:r>
            <a:r>
              <a:rPr lang="en-GB" b="1" dirty="0" err="1"/>
              <a:t>udp</a:t>
            </a:r>
            <a:r>
              <a:rPr lang="en-GB" dirty="0"/>
              <a:t> 192.168.0.0  0.0.0.255 </a:t>
            </a:r>
            <a:r>
              <a:rPr lang="en-GB" b="1" dirty="0"/>
              <a:t>host</a:t>
            </a:r>
            <a:r>
              <a:rPr lang="en-GB" dirty="0"/>
              <a:t> 10.0.0.1 </a:t>
            </a:r>
            <a:r>
              <a:rPr lang="en-GB" b="1" dirty="0" err="1"/>
              <a:t>gt</a:t>
            </a:r>
            <a:r>
              <a:rPr lang="en-GB" dirty="0"/>
              <a:t> 1024</a:t>
            </a:r>
            <a:endParaRPr lang="fr-BE" dirty="0"/>
          </a:p>
          <a:p>
            <a:pPr lvl="1"/>
            <a:r>
              <a:rPr lang="fr-BE" dirty="0"/>
              <a:t>empêche les requêtes </a:t>
            </a:r>
            <a:r>
              <a:rPr lang="fr-BE" dirty="0" err="1"/>
              <a:t>udp</a:t>
            </a:r>
            <a:r>
              <a:rPr lang="fr-BE" dirty="0"/>
              <a:t> dont le port est plus grand que 1024 du réseau192.168.0.0/24 vers l’hôte 10.0.0.1</a:t>
            </a:r>
          </a:p>
          <a:p>
            <a:r>
              <a:rPr lang="en-GB" dirty="0"/>
              <a:t>config)#</a:t>
            </a:r>
            <a:r>
              <a:rPr lang="en-GB" b="1" dirty="0"/>
              <a:t>access-list</a:t>
            </a:r>
            <a:r>
              <a:rPr lang="en-GB" dirty="0"/>
              <a:t> 100 </a:t>
            </a:r>
            <a:r>
              <a:rPr lang="en-GB" b="1" dirty="0"/>
              <a:t>permit</a:t>
            </a:r>
            <a:r>
              <a:rPr lang="en-GB" dirty="0"/>
              <a:t> </a:t>
            </a:r>
            <a:r>
              <a:rPr lang="en-GB" b="1" dirty="0" err="1"/>
              <a:t>ip</a:t>
            </a:r>
            <a:r>
              <a:rPr lang="en-GB" b="1" dirty="0"/>
              <a:t> any </a:t>
            </a:r>
            <a:r>
              <a:rPr lang="en-GB" b="1" dirty="0" err="1"/>
              <a:t>any</a:t>
            </a:r>
            <a:endParaRPr lang="fr-BE" dirty="0"/>
          </a:p>
          <a:p>
            <a:pPr lvl="1"/>
            <a:r>
              <a:rPr lang="fr-BE" dirty="0"/>
              <a:t>permet tout le reste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8208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314B8C-E7EB-4E07-87D1-EC236790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Attention, n'oubliez pas que toute </a:t>
            </a:r>
            <a:r>
              <a:rPr lang="fr-BE" dirty="0" err="1"/>
              <a:t>access-list</a:t>
            </a:r>
            <a:r>
              <a:rPr lang="fr-BE" dirty="0"/>
              <a:t> étendue se termine par un </a:t>
            </a:r>
          </a:p>
          <a:p>
            <a:pPr marL="0" indent="0">
              <a:buNone/>
            </a:pPr>
            <a:r>
              <a:rPr lang="en-US" b="1" dirty="0"/>
              <a:t>deny </a:t>
            </a:r>
            <a:r>
              <a:rPr lang="en-US" b="1" dirty="0" err="1"/>
              <a:t>ip</a:t>
            </a:r>
            <a:r>
              <a:rPr lang="en-US" b="1" dirty="0"/>
              <a:t> any </a:t>
            </a:r>
            <a:r>
              <a:rPr lang="en-US" b="1" dirty="0" err="1"/>
              <a:t>any</a:t>
            </a:r>
            <a:r>
              <a:rPr lang="en-US" dirty="0"/>
              <a:t> </a:t>
            </a:r>
            <a:r>
              <a:rPr lang="en-US" dirty="0" err="1"/>
              <a:t>implicite</a:t>
            </a:r>
            <a:r>
              <a:rPr lang="en-US" dirty="0"/>
              <a:t>. 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1381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7648-1589-4C8B-A1FB-3826212F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314B8C-E7EB-4E07-87D1-EC236790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Il faut également activer l’</a:t>
            </a:r>
            <a:r>
              <a:rPr lang="fr-BE" dirty="0" err="1"/>
              <a:t>access-list</a:t>
            </a:r>
            <a:r>
              <a:rPr lang="fr-BE" dirty="0"/>
              <a:t> sur une interface et dans un sens 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en-GB" dirty="0"/>
              <a:t>(config)#int f0/0</a:t>
            </a:r>
            <a:endParaRPr lang="fr-BE" dirty="0"/>
          </a:p>
          <a:p>
            <a:pPr marL="0" indent="0">
              <a:buNone/>
            </a:pPr>
            <a:r>
              <a:rPr lang="en-GB" dirty="0"/>
              <a:t>(config-if)#</a:t>
            </a:r>
            <a:r>
              <a:rPr lang="en-GB" b="1" dirty="0" err="1"/>
              <a:t>ip</a:t>
            </a:r>
            <a:r>
              <a:rPr lang="en-GB" dirty="0"/>
              <a:t> </a:t>
            </a:r>
            <a:r>
              <a:rPr lang="en-GB" b="1" dirty="0"/>
              <a:t>access-group</a:t>
            </a:r>
            <a:r>
              <a:rPr lang="en-GB" dirty="0"/>
              <a:t> 100 </a:t>
            </a:r>
            <a:r>
              <a:rPr lang="en-GB" b="1" dirty="0"/>
              <a:t>IN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7894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ADD68-5726-4077-AC38-E528FA4A0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ACL standard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00C20-FB60-4DEE-92D8-E4A37B4E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522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9BB37-BF12-497E-BF9B-59BE7DB8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22F5C-D7A2-454C-B4D6-C5ED9B4C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BE" sz="4400" dirty="0"/>
              <a:t>En config globale:</a:t>
            </a:r>
          </a:p>
          <a:p>
            <a:pPr lvl="1"/>
            <a:r>
              <a:rPr lang="fr-BE" sz="4000" dirty="0"/>
              <a:t>config)#</a:t>
            </a:r>
            <a:r>
              <a:rPr lang="fr-BE" sz="4000" b="1" dirty="0" err="1"/>
              <a:t>access-list</a:t>
            </a:r>
            <a:r>
              <a:rPr lang="fr-BE" sz="4000" dirty="0"/>
              <a:t> </a:t>
            </a:r>
            <a:r>
              <a:rPr lang="fr-BE" sz="4000" dirty="0" err="1"/>
              <a:t>num</a:t>
            </a:r>
            <a:r>
              <a:rPr lang="fr-BE" sz="4000" dirty="0"/>
              <a:t> </a:t>
            </a:r>
            <a:r>
              <a:rPr lang="fr-BE" sz="4000" b="1" dirty="0"/>
              <a:t>permit</a:t>
            </a:r>
            <a:r>
              <a:rPr lang="fr-BE" sz="4000" dirty="0"/>
              <a:t> source</a:t>
            </a:r>
          </a:p>
          <a:p>
            <a:pPr lvl="2"/>
            <a:r>
              <a:rPr lang="fr-BE" sz="3600" dirty="0"/>
              <a:t>Avec </a:t>
            </a:r>
            <a:r>
              <a:rPr lang="fr-BE" sz="3600" dirty="0" err="1"/>
              <a:t>num</a:t>
            </a:r>
            <a:r>
              <a:rPr lang="fr-BE" sz="3600" dirty="0"/>
              <a:t> qui est un numéro compris entre 1 et 99,</a:t>
            </a:r>
          </a:p>
          <a:p>
            <a:pPr lvl="2"/>
            <a:r>
              <a:rPr lang="fr-BE" sz="3600" b="1" dirty="0"/>
              <a:t>permit</a:t>
            </a:r>
            <a:r>
              <a:rPr lang="fr-BE" sz="3600" dirty="0"/>
              <a:t> qui peut être remplacé par </a:t>
            </a:r>
            <a:r>
              <a:rPr lang="fr-BE" sz="3600" b="1" dirty="0" err="1"/>
              <a:t>deny</a:t>
            </a:r>
            <a:endParaRPr lang="fr-BE" sz="3600" dirty="0"/>
          </a:p>
          <a:p>
            <a:pPr lvl="2"/>
            <a:r>
              <a:rPr lang="fr-BE" sz="3600" dirty="0"/>
              <a:t>et source qui vaut </a:t>
            </a:r>
          </a:p>
          <a:p>
            <a:pPr lvl="3"/>
            <a:r>
              <a:rPr lang="fr-BE" sz="3200" dirty="0"/>
              <a:t>une adresse réseau suivie de son ‘</a:t>
            </a:r>
            <a:r>
              <a:rPr lang="fr-BE" sz="3200" dirty="0" err="1"/>
              <a:t>wildcard</a:t>
            </a:r>
            <a:r>
              <a:rPr lang="fr-BE" sz="3200" dirty="0"/>
              <a:t>’ </a:t>
            </a:r>
          </a:p>
          <a:p>
            <a:pPr lvl="3"/>
            <a:r>
              <a:rPr lang="fr-BE" sz="3200" dirty="0"/>
              <a:t>le mot clé </a:t>
            </a:r>
            <a:r>
              <a:rPr lang="fr-BE" sz="3200" b="1" dirty="0"/>
              <a:t>host</a:t>
            </a:r>
            <a:r>
              <a:rPr lang="fr-BE" sz="3200" dirty="0"/>
              <a:t> suivi d’une </a:t>
            </a:r>
            <a:r>
              <a:rPr lang="fr-BE" sz="3200" dirty="0" err="1"/>
              <a:t>ip</a:t>
            </a:r>
            <a:r>
              <a:rPr lang="fr-BE" sz="3200" dirty="0"/>
              <a:t> précise</a:t>
            </a:r>
          </a:p>
          <a:p>
            <a:pPr lvl="3"/>
            <a:r>
              <a:rPr lang="fr-BE" sz="3200" dirty="0"/>
              <a:t>le mot clé </a:t>
            </a:r>
            <a:r>
              <a:rPr lang="fr-BE" sz="3200" b="1" dirty="0" err="1"/>
              <a:t>any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79158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27F94-7FE6-45DB-80AB-2525B959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Activation sur une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20387-4A73-4934-AD0C-9DAFC13A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config)#</a:t>
            </a:r>
            <a:r>
              <a:rPr lang="en-GB" b="1" i="1" dirty="0"/>
              <a:t>interface</a:t>
            </a:r>
            <a:r>
              <a:rPr lang="en-GB" i="1" dirty="0"/>
              <a:t> S0</a:t>
            </a:r>
            <a:endParaRPr lang="fr-BE" dirty="0"/>
          </a:p>
          <a:p>
            <a:r>
              <a:rPr lang="en-GB" i="1" dirty="0"/>
              <a:t>config-if)#</a:t>
            </a:r>
            <a:r>
              <a:rPr lang="en-GB" b="1" i="1" dirty="0" err="1"/>
              <a:t>ip</a:t>
            </a:r>
            <a:r>
              <a:rPr lang="en-GB" b="1" i="1" dirty="0"/>
              <a:t> access-group</a:t>
            </a:r>
            <a:r>
              <a:rPr lang="en-GB" i="1" dirty="0"/>
              <a:t> 1 </a:t>
            </a:r>
            <a:r>
              <a:rPr lang="en-GB" b="1" i="1" dirty="0"/>
              <a:t>out</a:t>
            </a:r>
          </a:p>
          <a:p>
            <a:pPr lvl="1"/>
            <a:r>
              <a:rPr lang="fr-FR" dirty="0"/>
              <a:t>Le ‘</a:t>
            </a:r>
            <a:r>
              <a:rPr lang="fr-FR" b="1" dirty="0"/>
              <a:t>out</a:t>
            </a:r>
            <a:r>
              <a:rPr lang="fr-FR" dirty="0"/>
              <a:t>’ peut être remplacé par un ‘</a:t>
            </a:r>
            <a:r>
              <a:rPr lang="fr-FR" b="1" dirty="0"/>
              <a:t>in</a:t>
            </a:r>
            <a:r>
              <a:rPr lang="fr-FR" dirty="0"/>
              <a:t>’. </a:t>
            </a:r>
            <a:endParaRPr lang="fr-BE" dirty="0"/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835077-1E54-480D-A854-4D4D7D40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781" y="3241291"/>
            <a:ext cx="66675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9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5E1E0-AECB-4800-AD65-1C5BCCEE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Activation sur les VTY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BAAFC-F1EA-4D1B-AADC-DDAD169A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Config)#line </a:t>
            </a:r>
            <a:r>
              <a:rPr lang="fr-BE" dirty="0" err="1"/>
              <a:t>vty</a:t>
            </a:r>
            <a:r>
              <a:rPr lang="fr-BE" dirty="0"/>
              <a:t> 0 15 </a:t>
            </a:r>
          </a:p>
          <a:p>
            <a:r>
              <a:rPr lang="fr-BE" dirty="0"/>
              <a:t>Config-line)#</a:t>
            </a:r>
            <a:r>
              <a:rPr lang="fr-BE" dirty="0" err="1"/>
              <a:t>access</a:t>
            </a:r>
            <a:r>
              <a:rPr lang="fr-BE"/>
              <a:t>-class 1 in</a:t>
            </a:r>
          </a:p>
        </p:txBody>
      </p:sp>
    </p:spTree>
    <p:extLst>
      <p:ext uri="{BB962C8B-B14F-4D97-AF65-F5344CB8AC3E}">
        <p14:creationId xmlns:p14="http://schemas.microsoft.com/office/powerpoint/2010/main" val="358501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98DAA-1AE1-46FF-8495-DD386ED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1449D-A185-45CE-BB39-A77DC880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config)#</a:t>
            </a:r>
            <a:r>
              <a:rPr lang="fr-BE" i="1" dirty="0" err="1"/>
              <a:t>access-list</a:t>
            </a:r>
            <a:r>
              <a:rPr lang="fr-BE" i="1" dirty="0"/>
              <a:t> 1 permit host 192.168.0.1</a:t>
            </a:r>
            <a:endParaRPr lang="fr-BE" dirty="0"/>
          </a:p>
          <a:p>
            <a:pPr lvl="1"/>
            <a:r>
              <a:rPr lang="fr-BE" dirty="0"/>
              <a:t>! permet juste le trafic de l’hôte 192.168.0.1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i="1" dirty="0"/>
              <a:t>config)#</a:t>
            </a:r>
            <a:r>
              <a:rPr lang="fr-BE" i="1" dirty="0" err="1"/>
              <a:t>access-list</a:t>
            </a:r>
            <a:r>
              <a:rPr lang="fr-BE" i="1" dirty="0"/>
              <a:t> 1 </a:t>
            </a:r>
            <a:r>
              <a:rPr lang="fr-BE" i="1" dirty="0" err="1"/>
              <a:t>deny</a:t>
            </a:r>
            <a:r>
              <a:rPr lang="fr-BE" i="1" dirty="0"/>
              <a:t> 192.168.0.0 	0.0.0.255</a:t>
            </a:r>
            <a:endParaRPr lang="fr-BE" dirty="0"/>
          </a:p>
          <a:p>
            <a:pPr lvl="1"/>
            <a:r>
              <a:rPr lang="fr-BE" dirty="0"/>
              <a:t>! empêche le trafic du réseau 192.168.0.0/24</a:t>
            </a:r>
          </a:p>
          <a:p>
            <a:pPr marL="0" indent="0">
              <a:buNone/>
            </a:pPr>
            <a:endParaRPr lang="fr-BE" dirty="0"/>
          </a:p>
          <a:p>
            <a:r>
              <a:rPr lang="en-GB" i="1" dirty="0"/>
              <a:t>config)#access-list 1 permit any</a:t>
            </a:r>
            <a:endParaRPr lang="fr-BE" dirty="0"/>
          </a:p>
          <a:p>
            <a:pPr lvl="1"/>
            <a:r>
              <a:rPr lang="en-GB" dirty="0"/>
              <a:t>! </a:t>
            </a:r>
            <a:r>
              <a:rPr lang="fr-BE" dirty="0"/>
              <a:t>permet tout le monde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0842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05CF6-76FD-4C54-9553-21BF5B84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Bon à savoir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0E787-B366-45E2-B638-B090CB82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Tester le trafic avant d’appliquer </a:t>
            </a:r>
            <a:r>
              <a:rPr lang="fr-BE" dirty="0" err="1"/>
              <a:t>l’acl</a:t>
            </a:r>
            <a:r>
              <a:rPr lang="fr-BE" dirty="0"/>
              <a:t>. On veut être sûr que c’est bien </a:t>
            </a:r>
            <a:r>
              <a:rPr lang="fr-BE" dirty="0" err="1"/>
              <a:t>l’acl</a:t>
            </a:r>
            <a:r>
              <a:rPr lang="fr-BE" dirty="0"/>
              <a:t> qui bloque le trafic</a:t>
            </a:r>
          </a:p>
          <a:p>
            <a:pPr lvl="0"/>
            <a:r>
              <a:rPr lang="fr-FR" dirty="0"/>
              <a:t>Tout le trafic qui passe par l’interface dans le sens précisé est analysé. </a:t>
            </a:r>
            <a:endParaRPr lang="fr-BE" dirty="0"/>
          </a:p>
          <a:p>
            <a:pPr lvl="0"/>
            <a:r>
              <a:rPr lang="fr-FR" dirty="0"/>
              <a:t>L’ordre dans lequel l’ACL a été créée est très important car dès qu’une ligne correspond au trafic, la vérification s’arrête et le paquet est autorisé ou bloqué selon ce qui est précisé dans l’ACL.</a:t>
            </a:r>
            <a:endParaRPr lang="fr-BE" dirty="0"/>
          </a:p>
          <a:p>
            <a:pPr lvl="0"/>
            <a:r>
              <a:rPr lang="fr-FR" dirty="0"/>
              <a:t>Il n’est pas logique de terminer une ACL par un </a:t>
            </a:r>
            <a:r>
              <a:rPr lang="fr-FR" dirty="0" err="1"/>
              <a:t>deny</a:t>
            </a:r>
            <a:r>
              <a:rPr lang="fr-FR" dirty="0"/>
              <a:t> car il est d’office compris par le </a:t>
            </a:r>
            <a:r>
              <a:rPr lang="fr-FR" dirty="0" err="1"/>
              <a:t>deny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implicite qui termine toute ACL. Mais on peut quand même l’écrire, si on veut.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1309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05CF6-76FD-4C54-9553-21BF5B84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Bon à savoir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0E787-B366-45E2-B638-B090CB82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On ne sait pas supprimer une ligne d’une ACL. On peut juste tout supprimer et tout réécrire. D’où l’utilité de concevoir une ACL dans un ‘bloc-notes’. Pour supprimer une </a:t>
            </a:r>
            <a:r>
              <a:rPr lang="fr-FR" dirty="0" err="1"/>
              <a:t>access-list</a:t>
            </a:r>
            <a:r>
              <a:rPr lang="fr-FR" dirty="0"/>
              <a:t>, on tape la commande :</a:t>
            </a:r>
            <a:endParaRPr lang="fr-BE" dirty="0"/>
          </a:p>
          <a:p>
            <a:pPr lvl="1"/>
            <a:r>
              <a:rPr lang="en-US" i="1" dirty="0"/>
              <a:t>config)#no access-list num</a:t>
            </a:r>
            <a:endParaRPr lang="fr-BE" i="1" dirty="0"/>
          </a:p>
          <a:p>
            <a:r>
              <a:rPr lang="fr-BE" dirty="0"/>
              <a:t>On peut vérifier qu’une ligne d’une ACL a réagi:</a:t>
            </a:r>
          </a:p>
          <a:p>
            <a:pPr lvl="1"/>
            <a:r>
              <a:rPr lang="fr-BE" i="1" dirty="0"/>
              <a:t>#show </a:t>
            </a:r>
            <a:r>
              <a:rPr lang="fr-BE" i="1" dirty="0" err="1"/>
              <a:t>ip</a:t>
            </a:r>
            <a:r>
              <a:rPr lang="fr-BE" i="1" dirty="0"/>
              <a:t> </a:t>
            </a:r>
            <a:r>
              <a:rPr lang="fr-BE" i="1" dirty="0" err="1"/>
              <a:t>access-list</a:t>
            </a:r>
            <a:endParaRPr lang="fr-BE" i="1" dirty="0"/>
          </a:p>
        </p:txBody>
      </p:sp>
    </p:spTree>
    <p:extLst>
      <p:ext uri="{BB962C8B-B14F-4D97-AF65-F5344CB8AC3E}">
        <p14:creationId xmlns:p14="http://schemas.microsoft.com/office/powerpoint/2010/main" val="37365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F3C1C-CBB0-4FC8-852B-673591F7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ACL nommées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79141-E8EE-4B9F-A503-DC4490B36E05}"/>
              </a:ext>
            </a:extLst>
          </p:cNvPr>
          <p:cNvSpPr/>
          <p:nvPr/>
        </p:nvSpPr>
        <p:spPr>
          <a:xfrm>
            <a:off x="2880360" y="2644170"/>
            <a:ext cx="6431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R1(config)#</a:t>
            </a:r>
            <a:r>
              <a:rPr lang="en-US" sz="2400" dirty="0" err="1"/>
              <a:t>ip</a:t>
            </a:r>
            <a:r>
              <a:rPr lang="en-US" sz="2400" dirty="0"/>
              <a:t> access-list standard ACCESS-DENIED</a:t>
            </a:r>
          </a:p>
          <a:p>
            <a:r>
              <a:rPr lang="en-US" sz="2400" dirty="0"/>
              <a:t>R1(config-std-</a:t>
            </a:r>
            <a:r>
              <a:rPr lang="en-US" sz="2400" dirty="0" err="1"/>
              <a:t>nacl</a:t>
            </a:r>
            <a:r>
              <a:rPr lang="en-US" sz="2400" dirty="0"/>
              <a:t>)#permit host 192.168.0.1</a:t>
            </a:r>
          </a:p>
          <a:p>
            <a:r>
              <a:rPr lang="en-US" sz="2400" dirty="0"/>
              <a:t>R1(config-std-</a:t>
            </a:r>
            <a:r>
              <a:rPr lang="en-US" sz="2400" dirty="0" err="1"/>
              <a:t>nacl</a:t>
            </a:r>
            <a:r>
              <a:rPr lang="en-US" sz="2400" dirty="0"/>
              <a:t>)#deny 192.168.0.0 0.0.0.255</a:t>
            </a:r>
          </a:p>
          <a:p>
            <a:r>
              <a:rPr lang="en-US" sz="2400" dirty="0"/>
              <a:t>R1(config-std-</a:t>
            </a:r>
            <a:r>
              <a:rPr lang="en-US" sz="2400" dirty="0" err="1"/>
              <a:t>nacl</a:t>
            </a:r>
            <a:r>
              <a:rPr lang="en-US" sz="2400" dirty="0"/>
              <a:t>)#permit any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923353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487</Words>
  <Application>Microsoft Office PowerPoint</Application>
  <PresentationFormat>Grand écran</PresentationFormat>
  <Paragraphs>67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ACL</vt:lpstr>
      <vt:lpstr>ACL standard</vt:lpstr>
      <vt:lpstr>Configuration</vt:lpstr>
      <vt:lpstr>Activation sur une interface</vt:lpstr>
      <vt:lpstr>Activation sur les VTY</vt:lpstr>
      <vt:lpstr>Exemples</vt:lpstr>
      <vt:lpstr>Bon à savoir</vt:lpstr>
      <vt:lpstr>Bon à savoir</vt:lpstr>
      <vt:lpstr>Les ACL nommées</vt:lpstr>
      <vt:lpstr>ACL étendue</vt:lpstr>
      <vt:lpstr>Syntaxe d’ACL étendues</vt:lpstr>
      <vt:lpstr>Exemples d’ACL étendues 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standard</dc:title>
  <dc:creator>VROMAN Marie-Noël</dc:creator>
  <cp:lastModifiedBy>VROMAN Marie-Noël</cp:lastModifiedBy>
  <cp:revision>9</cp:revision>
  <dcterms:created xsi:type="dcterms:W3CDTF">2018-11-05T15:04:05Z</dcterms:created>
  <dcterms:modified xsi:type="dcterms:W3CDTF">2020-12-01T09:49:21Z</dcterms:modified>
</cp:coreProperties>
</file>