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uUk5jSOGSYL4xuoPfUM5ode4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4207A4-79AE-4D1B-969B-C803769CF957}">
  <a:tblStyle styleId="{C64207A4-79AE-4D1B-969B-C803769CF9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61e37288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9761e37288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761e37288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9761e37288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761e37288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9761e37288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761e37288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9761e37288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61e37288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9761e37288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761e37288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9761e37288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761e37288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9761e37288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principal">
  <p:cSld name="Título principal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002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2" type="body"/>
          </p:nvPr>
        </p:nvSpPr>
        <p:spPr>
          <a:xfrm>
            <a:off x="8064499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3" type="body"/>
          </p:nvPr>
        </p:nvSpPr>
        <p:spPr>
          <a:xfrm>
            <a:off x="8064499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4" type="body"/>
          </p:nvPr>
        </p:nvSpPr>
        <p:spPr>
          <a:xfrm>
            <a:off x="8064499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44235" y="149224"/>
            <a:ext cx="1493520" cy="607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LGXLiyYQBDC3pNpzHlajnnY_WFW4j1mFpcX-qbvfs-xIsFhx2UUvf9cSRhJuQ-mGmXch_v7iOKH5eOYv2CunZheDTkcgPle13S0W0a56GxS1VAULDj-2kKjIumYR8nb6RJ32us8" id="18" name="Google Shape;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177" y="5373586"/>
            <a:ext cx="2606224" cy="148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 txBox="1"/>
          <p:nvPr>
            <p:ph idx="5" type="body"/>
          </p:nvPr>
        </p:nvSpPr>
        <p:spPr>
          <a:xfrm>
            <a:off x="4402065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6" type="body"/>
          </p:nvPr>
        </p:nvSpPr>
        <p:spPr>
          <a:xfrm>
            <a:off x="4402065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7" type="body"/>
          </p:nvPr>
        </p:nvSpPr>
        <p:spPr>
          <a:xfrm>
            <a:off x="4402065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SIN bullets">
  <p:cSld name="Título y un contenedor SIN bulle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CON bullets">
  <p:cSld name="Título y un contenedor CON bulle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s curso">
  <p:cSld name="Contenidos curs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>
            <p:ph idx="2" type="tbl"/>
          </p:nvPr>
        </p:nvSpPr>
        <p:spPr>
          <a:xfrm>
            <a:off x="1327152" y="1565275"/>
            <a:ext cx="10026649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/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 del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 showMasterSp="0">
  <p:cSld name="Cierr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594" y="-2231"/>
            <a:ext cx="116608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785" y="4411606"/>
            <a:ext cx="2043857" cy="831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LGXLiyYQBDC3pNpzHlajnnY_WFW4j1mFpcX-qbvfs-xIsFhx2UUvf9cSRhJuQ-mGmXch_v7iOKH5eOYv2CunZheDTkcgPle13S0W0a56GxS1VAULDj-2kKjIumYR8nb6RJ32us8" id="33" name="Google Shape;33;p20"/>
          <p:cNvPicPr preferRelativeResize="0"/>
          <p:nvPr/>
        </p:nvPicPr>
        <p:blipFill rotWithShape="1">
          <a:blip r:embed="rId4">
            <a:alphaModFix/>
          </a:blip>
          <a:srcRect b="31638" l="0" r="0" t="14821"/>
          <a:stretch/>
        </p:blipFill>
        <p:spPr>
          <a:xfrm>
            <a:off x="5557533" y="4439638"/>
            <a:ext cx="2635516" cy="80368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0"/>
          <p:cNvSpPr txBox="1"/>
          <p:nvPr/>
        </p:nvSpPr>
        <p:spPr>
          <a:xfrm>
            <a:off x="2624554" y="2663563"/>
            <a:ext cx="5846081" cy="1165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0"/>
          <p:cNvSpPr txBox="1"/>
          <p:nvPr/>
        </p:nvSpPr>
        <p:spPr>
          <a:xfrm>
            <a:off x="2624553" y="3683146"/>
            <a:ext cx="5846081" cy="229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Calibri"/>
              <a:buNone/>
            </a:pPr>
            <a:br>
              <a:rPr b="0" i="0" lang="en-US" sz="55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55" u="none" cap="none" strike="noStrik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01001101 01110101 01100011 01101000 01100001 01110011 00100000 01100111 01110010 01100001 01100011 01101001 01100001 01110011</a:t>
            </a:r>
            <a:endParaRPr b="1" i="0" sz="55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36;p20"/>
          <p:cNvGrpSpPr/>
          <p:nvPr/>
        </p:nvGrpSpPr>
        <p:grpSpPr>
          <a:xfrm>
            <a:off x="-12700" y="-2228"/>
            <a:ext cx="2705821" cy="6860233"/>
            <a:chOff x="-12700" y="-2228"/>
            <a:chExt cx="2705821" cy="6860233"/>
          </a:xfrm>
        </p:grpSpPr>
        <p:sp>
          <p:nvSpPr>
            <p:cNvPr id="37" name="Google Shape;37;p20"/>
            <p:cNvSpPr/>
            <p:nvPr/>
          </p:nvSpPr>
          <p:spPr>
            <a:xfrm>
              <a:off x="-270" y="5986919"/>
              <a:ext cx="1742170" cy="87108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 rot="5400000">
              <a:off x="-409146" y="403358"/>
              <a:ext cx="1616927" cy="805754"/>
            </a:xfrm>
            <a:prstGeom prst="triangle">
              <a:avLst>
                <a:gd fmla="val 50000" name="adj"/>
              </a:avLst>
            </a:prstGeom>
            <a:solidFill>
              <a:srgbClr val="F05C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 rot="2700000">
              <a:off x="255135" y="1128813"/>
              <a:ext cx="1231900" cy="1231900"/>
            </a:xfrm>
            <a:prstGeom prst="rect">
              <a:avLst/>
            </a:prstGeom>
            <a:solidFill>
              <a:srgbClr val="374E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 rot="5400000">
              <a:off x="-418287" y="5523999"/>
              <a:ext cx="1616927" cy="805754"/>
            </a:xfrm>
            <a:prstGeom prst="triangle">
              <a:avLst>
                <a:gd fmla="val 50000" name="adj"/>
              </a:avLst>
            </a:prstGeom>
            <a:solidFill>
              <a:srgbClr val="F05C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2700000">
              <a:off x="254864" y="4372397"/>
              <a:ext cx="1231900" cy="1231900"/>
            </a:xfrm>
            <a:prstGeom prst="rect">
              <a:avLst/>
            </a:prstGeom>
            <a:solidFill>
              <a:srgbClr val="FAD3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 rot="2700000">
              <a:off x="1206086" y="5311919"/>
              <a:ext cx="1231900" cy="1231900"/>
            </a:xfrm>
            <a:prstGeom prst="rect">
              <a:avLst/>
            </a:prstGeom>
            <a:solidFill>
              <a:srgbClr val="40AA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Índic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3"/>
          <p:cNvSpPr txBox="1"/>
          <p:nvPr/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la clase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">
  <p:cSld name="Secció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ctrTitle"/>
          </p:nvPr>
        </p:nvSpPr>
        <p:spPr>
          <a:xfrm>
            <a:off x="1930400" y="2297874"/>
            <a:ext cx="9733035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" type="subTitle"/>
          </p:nvPr>
        </p:nvSpPr>
        <p:spPr>
          <a:xfrm>
            <a:off x="25194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námica o sprint" showMasterSp="0">
  <p:cSld name="Dinámica o spr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ctrTitle"/>
          </p:nvPr>
        </p:nvSpPr>
        <p:spPr>
          <a:xfrm>
            <a:off x="2452438" y="658912"/>
            <a:ext cx="9225035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" type="subTitle"/>
          </p:nvPr>
        </p:nvSpPr>
        <p:spPr>
          <a:xfrm>
            <a:off x="2438399" y="1967875"/>
            <a:ext cx="9225035" cy="430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2" name="Google Shape;52;p15"/>
          <p:cNvGrpSpPr/>
          <p:nvPr/>
        </p:nvGrpSpPr>
        <p:grpSpPr>
          <a:xfrm>
            <a:off x="-352959" y="10302"/>
            <a:ext cx="2103423" cy="3574571"/>
            <a:chOff x="2364841" y="425886"/>
            <a:chExt cx="2103423" cy="3574571"/>
          </a:xfrm>
        </p:grpSpPr>
        <p:sp>
          <p:nvSpPr>
            <p:cNvPr id="53" name="Google Shape;53;p15"/>
            <p:cNvSpPr/>
            <p:nvPr/>
          </p:nvSpPr>
          <p:spPr>
            <a:xfrm rot="-9000000">
              <a:off x="2485265" y="581759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AD3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rot="-9000000">
              <a:off x="3185107" y="989259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F7C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1794778">
              <a:off x="2833478" y="785511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7A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1794778">
              <a:off x="3536736" y="1193015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F45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rot="-9000000">
              <a:off x="3188198" y="2737033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087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9000000">
              <a:off x="2485266" y="3145641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08F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rot="1794778">
              <a:off x="2834762" y="2539064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3A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1794778">
              <a:off x="3537218" y="2130454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40AA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fía y lecturas complementarias">
  <p:cSld name="Bibliografía y lecturas complementaria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9"/>
          <p:cNvSpPr txBox="1"/>
          <p:nvPr/>
        </p:nvSpPr>
        <p:spPr>
          <a:xfrm>
            <a:off x="838200" y="347971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lecturas complementarias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CON bullets Greca">
  <p:cSld name="Título y un contenedor CON bullets Grec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6540" l="0" r="0" t="5616"/>
          <a:stretch/>
        </p:blipFill>
        <p:spPr>
          <a:xfrm>
            <a:off x="0" y="0"/>
            <a:ext cx="5966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Módulo 2: Obtención y preparación de datos</a:t>
            </a:r>
            <a:endParaRPr/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1757435" y="3080714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Presentación del módulo</a:t>
            </a:r>
            <a:endParaRPr/>
          </a:p>
        </p:txBody>
      </p:sp>
      <p:sp>
        <p:nvSpPr>
          <p:cNvPr id="79" name="Google Shape;79;p1"/>
          <p:cNvSpPr txBox="1"/>
          <p:nvPr>
            <p:ph idx="2" type="body"/>
          </p:nvPr>
        </p:nvSpPr>
        <p:spPr>
          <a:xfrm>
            <a:off x="8064499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Dr. José García</a:t>
            </a:r>
            <a:endParaRPr sz="222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80" name="Google Shape;80;p1"/>
          <p:cNvSpPr txBox="1"/>
          <p:nvPr>
            <p:ph idx="3" type="body"/>
          </p:nvPr>
        </p:nvSpPr>
        <p:spPr>
          <a:xfrm>
            <a:off x="8064499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/>
              <a:t>j.garcia@udd.cl</a:t>
            </a:r>
            <a:endParaRPr sz="1480"/>
          </a:p>
        </p:txBody>
      </p:sp>
      <p:sp>
        <p:nvSpPr>
          <p:cNvPr id="81" name="Google Shape;81;p1"/>
          <p:cNvSpPr txBox="1"/>
          <p:nvPr>
            <p:ph idx="4" type="body"/>
          </p:nvPr>
        </p:nvSpPr>
        <p:spPr>
          <a:xfrm>
            <a:off x="7176775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/>
              <a:t>https://www.linkedin.com/in/jose-garcia-rubincus/</a:t>
            </a:r>
            <a:endParaRPr/>
          </a:p>
        </p:txBody>
      </p:sp>
      <p:sp>
        <p:nvSpPr>
          <p:cNvPr id="82" name="Google Shape;82;p1"/>
          <p:cNvSpPr txBox="1"/>
          <p:nvPr>
            <p:ph idx="5" type="body"/>
          </p:nvPr>
        </p:nvSpPr>
        <p:spPr>
          <a:xfrm>
            <a:off x="3563865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Dr. (c) Leonardo Causa</a:t>
            </a:r>
            <a:endParaRPr/>
          </a:p>
        </p:txBody>
      </p:sp>
      <p:sp>
        <p:nvSpPr>
          <p:cNvPr id="83" name="Google Shape;83;p1"/>
          <p:cNvSpPr txBox="1"/>
          <p:nvPr>
            <p:ph idx="6" type="body"/>
          </p:nvPr>
        </p:nvSpPr>
        <p:spPr>
          <a:xfrm>
            <a:off x="3563865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80"/>
              <a:buFont typeface="Arial"/>
              <a:buNone/>
            </a:pPr>
            <a:r>
              <a:rPr lang="en-US" sz="1480"/>
              <a:t>l.causa@udd.cl</a:t>
            </a:r>
            <a:endParaRPr sz="148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4" name="Google Shape;84;p1"/>
          <p:cNvSpPr txBox="1"/>
          <p:nvPr>
            <p:ph idx="7" type="body"/>
          </p:nvPr>
        </p:nvSpPr>
        <p:spPr>
          <a:xfrm>
            <a:off x="2676228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/>
              <a:t>https://www.linkedin.com/in/lcausa/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448" y="5682607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0" y="4370764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61e37288_1_2"/>
          <p:cNvSpPr txBox="1"/>
          <p:nvPr>
            <p:ph type="ctrTitle"/>
          </p:nvPr>
        </p:nvSpPr>
        <p:spPr>
          <a:xfrm>
            <a:off x="1300235" y="2297874"/>
            <a:ext cx="103632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Módulo 2: Obtención y preparación de datos</a:t>
            </a:r>
            <a:endParaRPr/>
          </a:p>
        </p:txBody>
      </p:sp>
      <p:sp>
        <p:nvSpPr>
          <p:cNvPr id="91" name="Google Shape;91;g9761e37288_1_2"/>
          <p:cNvSpPr txBox="1"/>
          <p:nvPr>
            <p:ph idx="1" type="subTitle"/>
          </p:nvPr>
        </p:nvSpPr>
        <p:spPr>
          <a:xfrm>
            <a:off x="1757435" y="3080714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Presentación del módulo</a:t>
            </a:r>
            <a:endParaRPr/>
          </a:p>
        </p:txBody>
      </p:sp>
      <p:sp>
        <p:nvSpPr>
          <p:cNvPr id="92" name="Google Shape;92;g9761e37288_1_2"/>
          <p:cNvSpPr txBox="1"/>
          <p:nvPr>
            <p:ph idx="2" type="body"/>
          </p:nvPr>
        </p:nvSpPr>
        <p:spPr>
          <a:xfrm>
            <a:off x="8064499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MSc. Christopher Pope</a:t>
            </a:r>
            <a:endParaRPr sz="2220"/>
          </a:p>
        </p:txBody>
      </p:sp>
      <p:sp>
        <p:nvSpPr>
          <p:cNvPr id="93" name="Google Shape;93;g9761e37288_1_2"/>
          <p:cNvSpPr txBox="1"/>
          <p:nvPr>
            <p:ph idx="3" type="body"/>
          </p:nvPr>
        </p:nvSpPr>
        <p:spPr>
          <a:xfrm>
            <a:off x="8064499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80"/>
              <a:buNone/>
            </a:pPr>
            <a:r>
              <a:rPr lang="en-US" sz="1480"/>
              <a:t>c.pope@udd.cl</a:t>
            </a:r>
            <a:endParaRPr sz="1480"/>
          </a:p>
        </p:txBody>
      </p:sp>
      <p:sp>
        <p:nvSpPr>
          <p:cNvPr id="94" name="Google Shape;94;g9761e37288_1_2"/>
          <p:cNvSpPr txBox="1"/>
          <p:nvPr>
            <p:ph idx="4" type="body"/>
          </p:nvPr>
        </p:nvSpPr>
        <p:spPr>
          <a:xfrm>
            <a:off x="8064499" y="4796539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/>
              <a:t>https://www.linkedin.com/in/cpopesch/</a:t>
            </a:r>
            <a:endParaRPr/>
          </a:p>
        </p:txBody>
      </p:sp>
      <p:sp>
        <p:nvSpPr>
          <p:cNvPr id="95" name="Google Shape;95;g9761e37288_1_2"/>
          <p:cNvSpPr txBox="1"/>
          <p:nvPr>
            <p:ph idx="5" type="body"/>
          </p:nvPr>
        </p:nvSpPr>
        <p:spPr>
          <a:xfrm>
            <a:off x="4402065" y="4031203"/>
            <a:ext cx="3598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Dr. (c) Andrés Leiva</a:t>
            </a:r>
            <a:endParaRPr sz="222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6" name="Google Shape;96;g9761e37288_1_2"/>
          <p:cNvSpPr txBox="1"/>
          <p:nvPr>
            <p:ph idx="6" type="body"/>
          </p:nvPr>
        </p:nvSpPr>
        <p:spPr>
          <a:xfrm>
            <a:off x="4402065" y="4459691"/>
            <a:ext cx="3598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/>
              <a:t>andresleiva@udd.cl</a:t>
            </a:r>
            <a:endParaRPr/>
          </a:p>
        </p:txBody>
      </p:sp>
      <p:sp>
        <p:nvSpPr>
          <p:cNvPr id="97" name="Google Shape;97;g9761e37288_1_2"/>
          <p:cNvSpPr txBox="1"/>
          <p:nvPr>
            <p:ph idx="7" type="body"/>
          </p:nvPr>
        </p:nvSpPr>
        <p:spPr>
          <a:xfrm>
            <a:off x="3514428" y="4796550"/>
            <a:ext cx="448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/>
              <a:t>https://www.linkedin.com/in/andres-leiva-araos/</a:t>
            </a:r>
            <a:endParaRPr/>
          </a:p>
        </p:txBody>
      </p:sp>
      <p:pic>
        <p:nvPicPr>
          <p:cNvPr id="98" name="Google Shape;98;g9761e37288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448" y="5682607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761e37288_1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Aplicar técnicas de obtención, limpieza y preparación de datos, utilizando criterios de imputación y manipulando las estructuras de datos a conveniencia para satisfacer las necesidades de información.</a:t>
            </a:r>
            <a:endParaRPr/>
          </a:p>
        </p:txBody>
      </p:sp>
      <p:sp>
        <p:nvSpPr>
          <p:cNvPr id="104" name="Google Shape;104;g9761e37288_1_32"/>
          <p:cNvSpPr txBox="1"/>
          <p:nvPr>
            <p:ph type="title"/>
          </p:nvPr>
        </p:nvSpPr>
        <p:spPr>
          <a:xfrm>
            <a:off x="838200" y="345124"/>
            <a:ext cx="10515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Objetivos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"/>
          <p:cNvGraphicFramePr/>
          <p:nvPr/>
        </p:nvGraphicFramePr>
        <p:xfrm>
          <a:off x="1565513" y="1946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{C64207A4-79AE-4D1B-969B-C803769CF957}</a:tableStyleId>
              </a:tblPr>
              <a:tblGrid>
                <a:gridCol w="1413550"/>
                <a:gridCol w="1761675"/>
                <a:gridCol w="6621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Librería Numpy:</a:t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Aspectos generales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Tipos y creación de arreglos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Operaciones básicas con arreglos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Operaciones avanzadas con arreglos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19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Algebra lineal con Numpy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Algebra lineal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Aplicación: modelo básico de contagio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21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Librería Pandas:</a:t>
                      </a:r>
                      <a:endParaRPr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Aspectos generales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Tipo de datos serie: creación y operaciones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Tipo de datos dataframe: creación y operaciones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26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Fuentes de datos:</a:t>
                      </a:r>
                      <a:endParaRPr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Archivos CSV, Excel, Binarios, HDF, otros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Librerías de python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Aplicación de librería pandas y carga de archivos: modelo naive Bayes - ¿Arrendar o Comprar?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Conceptos de estadística bayesiana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Operaciones sobre dataframes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Modelo y simulaciones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g9761e37288_1_23"/>
          <p:cNvGraphicFramePr/>
          <p:nvPr/>
        </p:nvGraphicFramePr>
        <p:xfrm>
          <a:off x="1565513" y="1946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{C64207A4-79AE-4D1B-969B-C803769CF957}</a:tableStyleId>
              </a:tblPr>
              <a:tblGrid>
                <a:gridCol w="1413550"/>
                <a:gridCol w="1761675"/>
                <a:gridCol w="6621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Librería Numpy:</a:t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Aspectos generales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Tipos y creación de arreglos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Operaciones básicas con arreglos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Operaciones avanzadas con arreglos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r>
                        <a:rPr lang="en-US" sz="1200"/>
                        <a:t>lgebra lineal con Numpy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Algebra lineal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Aplicación: modelo básico de contagio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22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Librería Pandas:</a:t>
                      </a:r>
                      <a:endParaRPr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Aspectos generales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Tipo de datos serie: creación y operaciones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Tipo de datos dataframe: creación y operaciones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27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Fuentes de datos:</a:t>
                      </a:r>
                      <a:endParaRPr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Archivos CSV, Excel, Binarios, HDF, otros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Librerías de python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Aplicación de librería pandas y carga de archivos: modelo naive Bayes - ¿Arrendar o Comprar?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Conceptos de estadística bayesiana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Operaciones sobre dataframes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Modelo y simulaciones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g9761e37288_1_19"/>
          <p:cNvGraphicFramePr/>
          <p:nvPr/>
        </p:nvGraphicFramePr>
        <p:xfrm>
          <a:off x="1565513" y="156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{C64207A4-79AE-4D1B-969B-C803769CF957}</a:tableStyleId>
              </a:tblPr>
              <a:tblGrid>
                <a:gridCol w="1413550"/>
                <a:gridCol w="1761675"/>
                <a:gridCol w="6621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28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Limpieza de datos:</a:t>
                      </a:r>
                      <a:endParaRPr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Faltantes, repetidos, outliers, etc.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Librerías de python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Casos prácticos de limpieza de datos:</a:t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Imputación de datos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Datos duplicado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Datos fuera de rango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Manipulación de strings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 de noviembre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Web scraping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Bases de datos relacional (BDR)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Bases de datos no relacionales (BDNR)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Indexación jerárquica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Multi-índices en series y dataframe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Combinación y merge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Concatenación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Combinación de datos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 de noviembre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Redimensionamiento de datos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Agrupamiento y pivoteo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Ejemplos y aplicaciones prácticas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g9761e37288_1_27"/>
          <p:cNvGraphicFramePr/>
          <p:nvPr/>
        </p:nvGraphicFramePr>
        <p:xfrm>
          <a:off x="1565513" y="156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{C64207A4-79AE-4D1B-969B-C803769CF957}</a:tableStyleId>
              </a:tblPr>
              <a:tblGrid>
                <a:gridCol w="1413550"/>
                <a:gridCol w="1761675"/>
                <a:gridCol w="6621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29 de octubre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Limpieza de datos:</a:t>
                      </a:r>
                      <a:endParaRPr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Faltantes, repetidos, outliers, etc.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US" sz="1200"/>
                        <a:t>Librerías de python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Casos prácticos de limpieza de datos:</a:t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Imputación de datos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Datos duplicado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US" sz="1200" u="none" cap="none" strike="noStrike"/>
                        <a:t>Datos fuera de rango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Manipulación de strings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 de noviembre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Web scraping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Bases de datos relacional (BDR)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Bases de datos no relacionales (BDNR)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Indexación jerárquica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Multi-índices en series y dataframe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Combinación y merge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Concatenación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Combinación de datos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Clase 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 de noviembre 2020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Redimensionamiento de datos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Agrupamiento y pivoteo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Ejemplos y aplicaciones prácticas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61e37288_1_43"/>
          <p:cNvSpPr txBox="1"/>
          <p:nvPr>
            <p:ph idx="1" type="body"/>
          </p:nvPr>
        </p:nvSpPr>
        <p:spPr>
          <a:xfrm>
            <a:off x="838200" y="1292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Manipular</a:t>
            </a:r>
            <a:r>
              <a:rPr lang="en-US"/>
              <a:t> datos utilizando estructuras de vectores y matrices utilizando biblioteca Numpy para resolver un problema.</a:t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Manipular</a:t>
            </a:r>
            <a:r>
              <a:rPr lang="en-US"/>
              <a:t> datos utilizando estructuras de series y dataframes utilizando biblioteca Pandas para resolver un problema.</a:t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Recuperar</a:t>
            </a:r>
            <a:r>
              <a:rPr lang="en-US"/>
              <a:t> datos desde distintas fuentes utilizando librerías utilitarias de python para su posterior utilización.</a:t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Aplicar</a:t>
            </a:r>
            <a:r>
              <a:rPr lang="en-US"/>
              <a:t> técnicas de limpieza y preparación de datos utilizando librerías python para su depuración.</a:t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800"/>
              <a:buChar char="•"/>
            </a:pPr>
            <a:r>
              <a:rPr b="1" lang="en-US"/>
              <a:t>Aplicar</a:t>
            </a:r>
            <a:r>
              <a:rPr lang="en-US"/>
              <a:t> técnicas de unión, combinación y redimensionamiento de estructuras de datos utilizando librerías de python para el reacomodo de datos.</a:t>
            </a:r>
            <a:endParaRPr/>
          </a:p>
        </p:txBody>
      </p:sp>
      <p:sp>
        <p:nvSpPr>
          <p:cNvPr id="130" name="Google Shape;130;g9761e37288_1_43"/>
          <p:cNvSpPr txBox="1"/>
          <p:nvPr>
            <p:ph type="title"/>
          </p:nvPr>
        </p:nvSpPr>
        <p:spPr>
          <a:xfrm>
            <a:off x="838200" y="345124"/>
            <a:ext cx="10515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Aprendizajes esperados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761e37288_1_48"/>
          <p:cNvSpPr txBox="1"/>
          <p:nvPr>
            <p:ph idx="1" type="body"/>
          </p:nvPr>
        </p:nvSpPr>
        <p:spPr>
          <a:xfrm>
            <a:off x="838200" y="1216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Proyectos</a:t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Actividades prácticas grupales</a:t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Tareas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Asistencia mínima de aprobación: 80%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9761e37288_1_48"/>
          <p:cNvSpPr txBox="1"/>
          <p:nvPr>
            <p:ph type="title"/>
          </p:nvPr>
        </p:nvSpPr>
        <p:spPr>
          <a:xfrm>
            <a:off x="838200" y="345124"/>
            <a:ext cx="10515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Evaluación del módulo</a:t>
            </a:r>
            <a:endParaRPr/>
          </a:p>
        </p:txBody>
      </p:sp>
      <p:pic>
        <p:nvPicPr>
          <p:cNvPr id="137" name="Google Shape;137;g9761e37288_1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24" y="2613224"/>
            <a:ext cx="8725175" cy="32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2019-07-03T20:50:11Z</dcterms:created>
  <dc:creator>Javiera Ventura Coello</dc:creator>
</cp:coreProperties>
</file>