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5"/>
  </p:notesMasterIdLst>
  <p:sldSz cx="7559675" cy="10691813"/>
  <p:notesSz cx="6858000" cy="9144000"/>
  <p:embeddedFontLst>
    <p:embeddedFont>
      <p:font typeface="Syne Medium" pitchFamily="2" charset="77"/>
      <p:regular r:id="rId6"/>
    </p:embeddedFont>
  </p:embeddedFontLst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C62E91-B50A-760C-0C7F-2540276F811B}" name="philippe Streiff" initials="pS" userId="S::philippe.streiff@positive.ai::d11703e2-8a99-4645-a81c-5b6e226dd2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5BB"/>
    <a:srgbClr val="F7CFD8"/>
    <a:srgbClr val="F2E502"/>
    <a:srgbClr val="F7EEFE"/>
    <a:srgbClr val="EE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387BA-8D95-4C8D-A384-E1D3D566FDCC}">
  <a:tblStyle styleId="{B66387BA-8D95-4C8D-A384-E1D3D566F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3"/>
    <p:restoredTop sz="96327"/>
  </p:normalViewPr>
  <p:slideViewPr>
    <p:cSldViewPr snapToGrid="0">
      <p:cViewPr varScale="1">
        <p:scale>
          <a:sx n="82" d="100"/>
          <a:sy n="82" d="100"/>
        </p:scale>
        <p:origin x="3384" y="17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6.png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12" Type="http://schemas.openxmlformats.org/officeDocument/2006/relationships/hyperlink" Target="https://www.linkedin.com/company/positive-ai/" TargetMode="External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6.jpeg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hyperlink" Target="https://positive.ai/register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18.emf"/><Relationship Id="rId9" Type="http://schemas.openxmlformats.org/officeDocument/2006/relationships/image" Target="../media/image22.png"/><Relationship Id="rId14" Type="http://schemas.openxmlformats.org/officeDocument/2006/relationships/hyperlink" Target="http://www.positive.ai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75BA-D3CC-4036-9B4F-9B50D7B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33911-7E02-2CF0-685D-41E103461F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55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page">
    <p:bg>
      <p:bgPr>
        <a:solidFill>
          <a:srgbClr val="F7C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7FEDBE2-A430-E2E6-A78D-03C4B92285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39484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e 40">
            <a:extLst>
              <a:ext uri="{FF2B5EF4-FFF2-40B4-BE49-F238E27FC236}">
                <a16:creationId xmlns:a16="http://schemas.microsoft.com/office/drawing/2014/main" id="{DBF5A0F6-FD9B-68AC-4FE7-81D53D3FEF68}"/>
              </a:ext>
            </a:extLst>
          </p:cNvPr>
          <p:cNvGrpSpPr/>
          <p:nvPr userDrawn="1"/>
        </p:nvGrpSpPr>
        <p:grpSpPr>
          <a:xfrm>
            <a:off x="0" y="0"/>
            <a:ext cx="6193147" cy="5838706"/>
            <a:chOff x="-946034" y="-1"/>
            <a:chExt cx="6193147" cy="5838706"/>
          </a:xfrm>
        </p:grpSpPr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70856E5E-3694-611F-BF1E-B434264CC321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24" name="Groupe 14">
                <a:extLst>
                  <a:ext uri="{FF2B5EF4-FFF2-40B4-BE49-F238E27FC236}">
                    <a16:creationId xmlns:a16="http://schemas.microsoft.com/office/drawing/2014/main" id="{3CDD5741-8C34-75FE-B4B5-007B6035A398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5874E0E1-EA13-6C7D-1A2C-483A45A335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47FD8B-1632-C5C3-911B-538C3A518F9D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30" name="Graphique 7">
                  <a:extLst>
                    <a:ext uri="{FF2B5EF4-FFF2-40B4-BE49-F238E27FC236}">
                      <a16:creationId xmlns:a16="http://schemas.microsoft.com/office/drawing/2014/main" id="{07E3C955-DF77-36B6-87F8-E2F1C815D183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grpSp>
            <p:nvGrpSpPr>
              <p:cNvPr id="25" name="Groupe 15">
                <a:extLst>
                  <a:ext uri="{FF2B5EF4-FFF2-40B4-BE49-F238E27FC236}">
                    <a16:creationId xmlns:a16="http://schemas.microsoft.com/office/drawing/2014/main" id="{69002CA3-EC58-FE89-3755-71B13A08252A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2E1AD576-B3D5-FBF2-8896-484088D8437A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8EBACBD-FE90-2E6B-0876-AD71B856F680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</p:grpSp>
        <p:grpSp>
          <p:nvGrpSpPr>
            <p:cNvPr id="8" name="Groupe 20">
              <a:extLst>
                <a:ext uri="{FF2B5EF4-FFF2-40B4-BE49-F238E27FC236}">
                  <a16:creationId xmlns:a16="http://schemas.microsoft.com/office/drawing/2014/main" id="{AFBF244D-CEC0-4822-E23A-9C7B95D9A6FF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19" name="Groupe 21">
                <a:extLst>
                  <a:ext uri="{FF2B5EF4-FFF2-40B4-BE49-F238E27FC236}">
                    <a16:creationId xmlns:a16="http://schemas.microsoft.com/office/drawing/2014/main" id="{E9810549-5B97-044F-B205-F4BBC6FB24F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1" name="Graphique 7">
                  <a:extLst>
                    <a:ext uri="{FF2B5EF4-FFF2-40B4-BE49-F238E27FC236}">
                      <a16:creationId xmlns:a16="http://schemas.microsoft.com/office/drawing/2014/main" id="{F3FA1FD7-DAEE-0D84-9CD0-9D105762A10D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871B92D-6649-385F-4932-3F9E68F20E66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3" name="Graphique 7">
                  <a:extLst>
                    <a:ext uri="{FF2B5EF4-FFF2-40B4-BE49-F238E27FC236}">
                      <a16:creationId xmlns:a16="http://schemas.microsoft.com/office/drawing/2014/main" id="{69B66F9B-0526-C06D-0965-10A2E1F2C8DA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sp>
            <p:nvSpPr>
              <p:cNvPr id="20" name="Graphique 7">
                <a:extLst>
                  <a:ext uri="{FF2B5EF4-FFF2-40B4-BE49-F238E27FC236}">
                    <a16:creationId xmlns:a16="http://schemas.microsoft.com/office/drawing/2014/main" id="{CF79215B-3A2F-5BE4-13BE-451996CB4BCE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  <p:grpSp>
          <p:nvGrpSpPr>
            <p:cNvPr id="9" name="Groupe 28">
              <a:extLst>
                <a:ext uri="{FF2B5EF4-FFF2-40B4-BE49-F238E27FC236}">
                  <a16:creationId xmlns:a16="http://schemas.microsoft.com/office/drawing/2014/main" id="{39482F33-A980-6C35-8D70-328844308D2B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14" name="Groupe 29">
                <a:extLst>
                  <a:ext uri="{FF2B5EF4-FFF2-40B4-BE49-F238E27FC236}">
                    <a16:creationId xmlns:a16="http://schemas.microsoft.com/office/drawing/2014/main" id="{45102B74-69A1-C2F7-FEA9-5C2D87295B5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6" name="Graphique 7">
                  <a:extLst>
                    <a:ext uri="{FF2B5EF4-FFF2-40B4-BE49-F238E27FC236}">
                      <a16:creationId xmlns:a16="http://schemas.microsoft.com/office/drawing/2014/main" id="{1124A9C4-8CD9-1294-2452-B53F6D4603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A80A0FE-9D29-C1E2-B722-301A4009267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18" name="Graphique 7">
                  <a:extLst>
                    <a:ext uri="{FF2B5EF4-FFF2-40B4-BE49-F238E27FC236}">
                      <a16:creationId xmlns:a16="http://schemas.microsoft.com/office/drawing/2014/main" id="{041A7B6D-8DC7-F4DF-7A61-A7AF3053BAE4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sp>
            <p:nvSpPr>
              <p:cNvPr id="15" name="Graphique 7">
                <a:extLst>
                  <a:ext uri="{FF2B5EF4-FFF2-40B4-BE49-F238E27FC236}">
                    <a16:creationId xmlns:a16="http://schemas.microsoft.com/office/drawing/2014/main" id="{C6305E97-F510-8EB3-85F3-72C0725BB9D2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  <p:grpSp>
          <p:nvGrpSpPr>
            <p:cNvPr id="10" name="Groupe 35">
              <a:extLst>
                <a:ext uri="{FF2B5EF4-FFF2-40B4-BE49-F238E27FC236}">
                  <a16:creationId xmlns:a16="http://schemas.microsoft.com/office/drawing/2014/main" id="{71BD26CD-9D03-39D7-D519-69493B97F628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11" name="Graphique 7">
                <a:extLst>
                  <a:ext uri="{FF2B5EF4-FFF2-40B4-BE49-F238E27FC236}">
                    <a16:creationId xmlns:a16="http://schemas.microsoft.com/office/drawing/2014/main" id="{88CA4687-E255-23C5-1C93-248ED10D37BF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6156C8-5CE3-8CA2-BBB5-0BCA4B726BD5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0" i="0" dirty="0">
                  <a:latin typeface="Syne Medium" pitchFamily="2" charset="77"/>
                </a:endParaRPr>
              </a:p>
            </p:txBody>
          </p:sp>
          <p:sp>
            <p:nvSpPr>
              <p:cNvPr id="13" name="Graphique 7">
                <a:extLst>
                  <a:ext uri="{FF2B5EF4-FFF2-40B4-BE49-F238E27FC236}">
                    <a16:creationId xmlns:a16="http://schemas.microsoft.com/office/drawing/2014/main" id="{8CB56C98-6521-809E-E441-925DB88754C5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DC4174-3E60-D378-C3DC-BDBB49436606}"/>
              </a:ext>
            </a:extLst>
          </p:cNvPr>
          <p:cNvCxnSpPr/>
          <p:nvPr userDrawn="1"/>
        </p:nvCxnSpPr>
        <p:spPr>
          <a:xfrm>
            <a:off x="3779837" y="5762691"/>
            <a:ext cx="0" cy="1246909"/>
          </a:xfrm>
          <a:prstGeom prst="line">
            <a:avLst/>
          </a:prstGeom>
          <a:ln w="19050">
            <a:solidFill>
              <a:srgbClr val="19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276054A-CA00-EF3F-1E61-3C065FB883A6}"/>
              </a:ext>
            </a:extLst>
          </p:cNvPr>
          <p:cNvSpPr/>
          <p:nvPr userDrawn="1"/>
        </p:nvSpPr>
        <p:spPr>
          <a:xfrm>
            <a:off x="674993" y="7354646"/>
            <a:ext cx="6248965" cy="1014154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Syne Medium" pitchFamily="2" charset="77"/>
            </a:endParaRPr>
          </a:p>
        </p:txBody>
      </p:sp>
      <p:pic>
        <p:nvPicPr>
          <p:cNvPr id="35" name="Google Shape;78;p14">
            <a:extLst>
              <a:ext uri="{FF2B5EF4-FFF2-40B4-BE49-F238E27FC236}">
                <a16:creationId xmlns:a16="http://schemas.microsoft.com/office/drawing/2014/main" id="{FFFEA803-1436-9F6C-1E58-750D29DE4361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99" y="7736814"/>
            <a:ext cx="2211513" cy="2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BC634AF0-B51C-7FE8-0471-7219698DAD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581335" y="7657447"/>
            <a:ext cx="436280" cy="436280"/>
          </a:xfrm>
          <a:custGeom>
            <a:avLst/>
            <a:gdLst>
              <a:gd name="T0" fmla="*/ 63 w 70"/>
              <a:gd name="T1" fmla="*/ 0 h 70"/>
              <a:gd name="T2" fmla="*/ 35 w 70"/>
              <a:gd name="T3" fmla="*/ 29 h 70"/>
              <a:gd name="T4" fmla="*/ 6 w 70"/>
              <a:gd name="T5" fmla="*/ 0 h 70"/>
              <a:gd name="T6" fmla="*/ 0 w 70"/>
              <a:gd name="T7" fmla="*/ 6 h 70"/>
              <a:gd name="T8" fmla="*/ 28 w 70"/>
              <a:gd name="T9" fmla="*/ 35 h 70"/>
              <a:gd name="T10" fmla="*/ 0 w 70"/>
              <a:gd name="T11" fmla="*/ 63 h 70"/>
              <a:gd name="T12" fmla="*/ 6 w 70"/>
              <a:gd name="T13" fmla="*/ 70 h 70"/>
              <a:gd name="T14" fmla="*/ 35 w 70"/>
              <a:gd name="T15" fmla="*/ 41 h 70"/>
              <a:gd name="T16" fmla="*/ 63 w 70"/>
              <a:gd name="T17" fmla="*/ 70 h 70"/>
              <a:gd name="T18" fmla="*/ 70 w 70"/>
              <a:gd name="T19" fmla="*/ 63 h 70"/>
              <a:gd name="T20" fmla="*/ 41 w 70"/>
              <a:gd name="T21" fmla="*/ 35 h 70"/>
              <a:gd name="T22" fmla="*/ 70 w 70"/>
              <a:gd name="T23" fmla="*/ 6 h 70"/>
              <a:gd name="T24" fmla="*/ 63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63" y="0"/>
                </a:moveTo>
                <a:lnTo>
                  <a:pt x="35" y="29"/>
                </a:lnTo>
                <a:lnTo>
                  <a:pt x="6" y="0"/>
                </a:lnTo>
                <a:lnTo>
                  <a:pt x="0" y="6"/>
                </a:lnTo>
                <a:lnTo>
                  <a:pt x="28" y="35"/>
                </a:lnTo>
                <a:lnTo>
                  <a:pt x="0" y="63"/>
                </a:lnTo>
                <a:lnTo>
                  <a:pt x="6" y="70"/>
                </a:lnTo>
                <a:lnTo>
                  <a:pt x="35" y="41"/>
                </a:lnTo>
                <a:lnTo>
                  <a:pt x="63" y="70"/>
                </a:lnTo>
                <a:lnTo>
                  <a:pt x="70" y="63"/>
                </a:lnTo>
                <a:lnTo>
                  <a:pt x="41" y="35"/>
                </a:lnTo>
                <a:lnTo>
                  <a:pt x="70" y="6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Syne Medium" pitchFamily="2" charset="77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62BB59E-ED62-8694-C356-29DE955547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013" y="311373"/>
            <a:ext cx="6678612" cy="663830"/>
          </a:xfrm>
        </p:spPr>
        <p:txBody>
          <a:bodyPr anchor="ctr">
            <a:noAutofit/>
          </a:bodyPr>
          <a:lstStyle>
            <a:lvl1pPr marL="114300" indent="0" algn="ctr">
              <a:buNone/>
              <a:defRPr sz="32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 algn="ctr">
              <a:buNone/>
              <a:defRPr/>
            </a:lvl2pPr>
            <a:lvl3pPr marL="1054100" indent="0" algn="ctr">
              <a:buNone/>
              <a:defRPr/>
            </a:lvl3pPr>
            <a:lvl4pPr marL="1511300" indent="0" algn="ctr">
              <a:buNone/>
              <a:defRPr/>
            </a:lvl4pPr>
            <a:lvl5pPr marL="1968500" indent="0" algn="ctr">
              <a:buNone/>
              <a:defRPr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40" name="Google Shape;57;p13">
            <a:extLst>
              <a:ext uri="{FF2B5EF4-FFF2-40B4-BE49-F238E27FC236}">
                <a16:creationId xmlns:a16="http://schemas.microsoft.com/office/drawing/2014/main" id="{E8339F34-F438-4C3A-C435-EE3016C657D4}"/>
              </a:ext>
            </a:extLst>
          </p:cNvPr>
          <p:cNvSpPr txBox="1"/>
          <p:nvPr userDrawn="1"/>
        </p:nvSpPr>
        <p:spPr>
          <a:xfrm>
            <a:off x="896612" y="3034136"/>
            <a:ext cx="5643213" cy="7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rejoint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l’association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Positive AI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D6984F81-891B-B251-B972-19E38CCD4E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7916" y="2241055"/>
            <a:ext cx="6678612" cy="663830"/>
          </a:xfrm>
        </p:spPr>
        <p:txBody>
          <a:bodyPr anchor="ctr">
            <a:noAutofit/>
          </a:bodyPr>
          <a:lstStyle>
            <a:lvl1pPr marL="114300" indent="0" algn="ctr">
              <a:buNone/>
              <a:defRPr sz="48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 algn="ctr">
              <a:buNone/>
              <a:defRPr/>
            </a:lvl2pPr>
            <a:lvl3pPr marL="1054100" indent="0" algn="ctr">
              <a:buNone/>
              <a:defRPr/>
            </a:lvl3pPr>
            <a:lvl4pPr marL="1511300" indent="0" algn="ctr">
              <a:buNone/>
              <a:defRPr/>
            </a:lvl4pPr>
            <a:lvl5pPr marL="1968500" indent="0" algn="ctr">
              <a:buNone/>
              <a:defRPr/>
            </a:lvl5pPr>
          </a:lstStyle>
          <a:p>
            <a:pPr lvl="0"/>
            <a:r>
              <a:rPr lang="en-GB" dirty="0" err="1"/>
              <a:t>Membre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ED2E-0899-97E3-9968-B185AE580B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6938" y="7565112"/>
            <a:ext cx="2493962" cy="587375"/>
          </a:xfrm>
        </p:spPr>
        <p:txBody>
          <a:bodyPr/>
          <a:lstStyle>
            <a:lvl1pPr marL="114300" indent="0">
              <a:buNone/>
              <a:defRPr/>
            </a:lvl1pPr>
            <a:lvl2pPr marL="596900" indent="0">
              <a:buNone/>
              <a:defRPr/>
            </a:lvl2pPr>
            <a:lvl3pPr marL="1054100" indent="0">
              <a:buNone/>
              <a:defRPr/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2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-page">
    <p:bg>
      <p:bgPr>
        <a:solidFill>
          <a:srgbClr val="192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2322B7D-0CCF-445E-7371-25D0C33600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37206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69E6CA-6C91-88F1-FF49-777B4747879E}"/>
              </a:ext>
            </a:extLst>
          </p:cNvPr>
          <p:cNvSpPr/>
          <p:nvPr userDrawn="1"/>
        </p:nvSpPr>
        <p:spPr>
          <a:xfrm>
            <a:off x="0" y="8861803"/>
            <a:ext cx="7559675" cy="183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yne Medium" pitchFamily="2" charset="77"/>
              <a:cs typeface="Bangla Sangam MN" panose="02000000000000000000" pitchFamily="2" charset="0"/>
            </a:endParaRPr>
          </a:p>
        </p:txBody>
      </p:sp>
      <p:pic>
        <p:nvPicPr>
          <p:cNvPr id="6" name="Google Shape;55;p13">
            <a:extLst>
              <a:ext uri="{FF2B5EF4-FFF2-40B4-BE49-F238E27FC236}">
                <a16:creationId xmlns:a16="http://schemas.microsoft.com/office/drawing/2014/main" id="{867D02D4-6031-84B9-160B-AD9945CE36F4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18165" t="13579" r="-1763" b="-9816"/>
          <a:stretch/>
        </p:blipFill>
        <p:spPr>
          <a:xfrm>
            <a:off x="0" y="0"/>
            <a:ext cx="6539826" cy="16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9188512C-3D03-E495-94CA-6D3A13A30BAC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612" y="2259198"/>
            <a:ext cx="4746601" cy="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A9EC9A73-B3AF-3903-3AE1-790978D56F5C}"/>
              </a:ext>
            </a:extLst>
          </p:cNvPr>
          <p:cNvSpPr txBox="1"/>
          <p:nvPr userDrawn="1"/>
        </p:nvSpPr>
        <p:spPr>
          <a:xfrm>
            <a:off x="842225" y="4308526"/>
            <a:ext cx="5697600" cy="35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400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L’association Positive AI est un </a:t>
            </a:r>
            <a:r>
              <a:rPr lang="fr-FR" sz="1400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Do Tank </a:t>
            </a:r>
            <a:r>
              <a:rPr lang="fr-FR" sz="1400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qui fédère toutes les entreprises et organisations engagées et soucieuses des impacts sociétaux de l’IA.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Notre mission est d’éclairer et de </a:t>
            </a:r>
            <a:r>
              <a:rPr lang="fr-FR" b="0" i="0" dirty="0" err="1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co-construire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 avec nos membres une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pratique responsable de l’IA 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et d’accompagner à la mise en œuvre du prochain cadre réglementaire de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l’AI </a:t>
            </a:r>
            <a:r>
              <a:rPr lang="fr-FR" b="0" i="0" dirty="0" err="1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Act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Les entreprises membres de Positive AI bénéficient de notre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plateforme communautaire et collaborative 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pour passer de la théorie à la pratique sur l’IA Responsable.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Nous accueillons les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organisations de tous secteurs et de toutes tailles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 pour renforcer la </a:t>
            </a:r>
            <a:r>
              <a:rPr lang="fr-FR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complémentarité et la diversité dans les échanges et les travaux.</a:t>
            </a:r>
          </a:p>
        </p:txBody>
      </p:sp>
      <p:pic>
        <p:nvPicPr>
          <p:cNvPr id="9" name="Google Shape;65;p13">
            <a:extLst>
              <a:ext uri="{FF2B5EF4-FFF2-40B4-BE49-F238E27FC236}">
                <a16:creationId xmlns:a16="http://schemas.microsoft.com/office/drawing/2014/main" id="{FD4E09C0-C8B7-79C7-9CA7-7D891D3C367D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29" r="19"/>
          <a:stretch/>
        </p:blipFill>
        <p:spPr>
          <a:xfrm>
            <a:off x="685587" y="9526122"/>
            <a:ext cx="3542398" cy="36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 descr="logo de La Poste (entreprise française)">
            <a:extLst>
              <a:ext uri="{FF2B5EF4-FFF2-40B4-BE49-F238E27FC236}">
                <a16:creationId xmlns:a16="http://schemas.microsoft.com/office/drawing/2014/main" id="{3268446C-5DF2-9C5F-D993-011FE733A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276" y="9512018"/>
            <a:ext cx="50838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D6818-09D5-145E-C360-FE118A6541B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1727" y="9597767"/>
            <a:ext cx="868006" cy="221523"/>
          </a:xfrm>
          <a:prstGeom prst="rect">
            <a:avLst/>
          </a:prstGeom>
        </p:spPr>
      </p:pic>
      <p:pic>
        <p:nvPicPr>
          <p:cNvPr id="12" name="Picture 2" descr="logo de Carrefour (enseigne)">
            <a:extLst>
              <a:ext uri="{FF2B5EF4-FFF2-40B4-BE49-F238E27FC236}">
                <a16:creationId xmlns:a16="http://schemas.microsoft.com/office/drawing/2014/main" id="{4F7D6114-250D-2294-D144-A890985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924" y="9470751"/>
            <a:ext cx="59356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E17CA6F-F0F9-4361-757C-1CB3FB10F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8" y="9952457"/>
            <a:ext cx="29382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o de Groupe ADP">
            <a:extLst>
              <a:ext uri="{FF2B5EF4-FFF2-40B4-BE49-F238E27FC236}">
                <a16:creationId xmlns:a16="http://schemas.microsoft.com/office/drawing/2014/main" id="{D92907D0-AE25-C62E-CD1E-2ED4B8E5A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453" y="9907063"/>
            <a:ext cx="56120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undefined">
            <a:extLst>
              <a:ext uri="{FF2B5EF4-FFF2-40B4-BE49-F238E27FC236}">
                <a16:creationId xmlns:a16="http://schemas.microsoft.com/office/drawing/2014/main" id="{E306F096-611C-D21B-AA2C-75E556BC5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1" y="10108791"/>
            <a:ext cx="635187" cy="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ogo de Société nationale des chemins de fer français">
            <a:extLst>
              <a:ext uri="{FF2B5EF4-FFF2-40B4-BE49-F238E27FC236}">
                <a16:creationId xmlns:a16="http://schemas.microsoft.com/office/drawing/2014/main" id="{1D168D28-7FEC-CEFF-630D-F34DAF5F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36" y="10116445"/>
            <a:ext cx="524948" cy="2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istoire du Groupe Dékuple | Data Marketing et Business Performance">
            <a:extLst>
              <a:ext uri="{FF2B5EF4-FFF2-40B4-BE49-F238E27FC236}">
                <a16:creationId xmlns:a16="http://schemas.microsoft.com/office/drawing/2014/main" id="{F5BE4A01-00AE-8739-283E-6E78F834BE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6627" y="10010488"/>
            <a:ext cx="393022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ndefined">
            <a:extLst>
              <a:ext uri="{FF2B5EF4-FFF2-40B4-BE49-F238E27FC236}">
                <a16:creationId xmlns:a16="http://schemas.microsoft.com/office/drawing/2014/main" id="{C02ECA5E-138C-6F69-556C-E66A69BED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85" y="10152802"/>
            <a:ext cx="1237801" cy="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ogo de Doctrine (site web)">
            <a:extLst>
              <a:ext uri="{FF2B5EF4-FFF2-40B4-BE49-F238E27FC236}">
                <a16:creationId xmlns:a16="http://schemas.microsoft.com/office/drawing/2014/main" id="{FA516B17-2E89-7A74-C8DC-6F42C80D54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64" y="10125037"/>
            <a:ext cx="913683" cy="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C6EDB-0CD8-BAB5-918B-D27A18B1ED5F}"/>
              </a:ext>
            </a:extLst>
          </p:cNvPr>
          <p:cNvCxnSpPr/>
          <p:nvPr userDrawn="1"/>
        </p:nvCxnSpPr>
        <p:spPr>
          <a:xfrm>
            <a:off x="0" y="8843078"/>
            <a:ext cx="7589837" cy="0"/>
          </a:xfrm>
          <a:prstGeom prst="line">
            <a:avLst/>
          </a:prstGeom>
          <a:ln w="63500">
            <a:solidFill>
              <a:srgbClr val="F7C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5B2CA0-8539-E4DF-5C4B-014831AB48FA}"/>
              </a:ext>
            </a:extLst>
          </p:cNvPr>
          <p:cNvSpPr txBox="1"/>
          <p:nvPr userDrawn="1"/>
        </p:nvSpPr>
        <p:spPr>
          <a:xfrm>
            <a:off x="2676227" y="8960276"/>
            <a:ext cx="1940914" cy="346650"/>
          </a:xfrm>
          <a:prstGeom prst="roundRect">
            <a:avLst>
              <a:gd name="adj" fmla="val 34689"/>
            </a:avLst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800" b="0" i="0">
                <a:solidFill>
                  <a:srgbClr val="1925BB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"/>
              </a:rPr>
              <a:t>Nos membres</a:t>
            </a:r>
            <a:endParaRPr lang="fr-FR" sz="1800" b="0" i="0" dirty="0">
              <a:solidFill>
                <a:srgbClr val="1925BB"/>
              </a:solidFill>
              <a:latin typeface="Syne Medium" pitchFamily="2" charset="77"/>
              <a:cs typeface="Bangla Sangam MN" panose="02000000000000000000" pitchFamily="2" charset="0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A8B7013-0D7C-A571-9CDD-7B0BFCAD111C}"/>
              </a:ext>
            </a:extLst>
          </p:cNvPr>
          <p:cNvSpPr txBox="1"/>
          <p:nvPr userDrawn="1"/>
        </p:nvSpPr>
        <p:spPr>
          <a:xfrm>
            <a:off x="896612" y="3034136"/>
            <a:ext cx="5643213" cy="7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2800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L’IA Responsable par ceux qui la pratiquent</a:t>
            </a:r>
          </a:p>
        </p:txBody>
      </p:sp>
    </p:spTree>
    <p:extLst>
      <p:ext uri="{BB962C8B-B14F-4D97-AF65-F5344CB8AC3E}">
        <p14:creationId xmlns:p14="http://schemas.microsoft.com/office/powerpoint/2010/main" val="41741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1E00A6-FBDC-5BC8-9892-5148006C4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60499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nip Diagonal Corner of Rectangle 4">
            <a:extLst>
              <a:ext uri="{FF2B5EF4-FFF2-40B4-BE49-F238E27FC236}">
                <a16:creationId xmlns:a16="http://schemas.microsoft.com/office/drawing/2014/main" id="{A4EA03B3-869A-8A49-C025-8C669B58C002}"/>
              </a:ext>
            </a:extLst>
          </p:cNvPr>
          <p:cNvSpPr/>
          <p:nvPr userDrawn="1"/>
        </p:nvSpPr>
        <p:spPr>
          <a:xfrm>
            <a:off x="-9676" y="7334249"/>
            <a:ext cx="7569351" cy="3376613"/>
          </a:xfrm>
          <a:prstGeom prst="snip2Diag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latin typeface="Syne Medium" pitchFamily="2" charset="77"/>
            </a:endParaRPr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3D8C88DA-5FC2-7BE8-B1BB-9C6D3249D4B0}"/>
              </a:ext>
            </a:extLst>
          </p:cNvPr>
          <p:cNvSpPr txBox="1"/>
          <p:nvPr userDrawn="1"/>
        </p:nvSpPr>
        <p:spPr>
          <a:xfrm>
            <a:off x="605874" y="1066998"/>
            <a:ext cx="6339212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Arabic Typesetting" panose="020F0502020204030204" pitchFamily="34" charset="0"/>
                <a:sym typeface="Syne"/>
              </a:rPr>
              <a:t>La Communauté Positive AI, une plateforme collaborative, vous donnant accès à  </a:t>
            </a:r>
            <a:endParaRPr sz="18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Arabic Typesetting" panose="020F0502020204030204" pitchFamily="34" charset="0"/>
              <a:sym typeface="Syne"/>
            </a:endParaRPr>
          </a:p>
        </p:txBody>
      </p:sp>
      <p:pic>
        <p:nvPicPr>
          <p:cNvPr id="11" name="Google Shape;78;p14">
            <a:extLst>
              <a:ext uri="{FF2B5EF4-FFF2-40B4-BE49-F238E27FC236}">
                <a16:creationId xmlns:a16="http://schemas.microsoft.com/office/drawing/2014/main" id="{69CD5B77-58E0-8024-2F9F-1F3C68009D6C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0" y="639652"/>
            <a:ext cx="2943523" cy="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9;p14">
            <a:extLst>
              <a:ext uri="{FF2B5EF4-FFF2-40B4-BE49-F238E27FC236}">
                <a16:creationId xmlns:a16="http://schemas.microsoft.com/office/drawing/2014/main" id="{49F61D9F-6753-52B7-3D18-98054E3D363D}"/>
              </a:ext>
            </a:extLst>
          </p:cNvPr>
          <p:cNvSpPr txBox="1"/>
          <p:nvPr userDrawn="1"/>
        </p:nvSpPr>
        <p:spPr>
          <a:xfrm>
            <a:off x="515422" y="7478226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Pour tout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renseignement</a:t>
            </a:r>
          </a:p>
        </p:txBody>
      </p:sp>
      <p:sp>
        <p:nvSpPr>
          <p:cNvPr id="19" name="Google Shape;79;p14">
            <a:extLst>
              <a:ext uri="{FF2B5EF4-FFF2-40B4-BE49-F238E27FC236}">
                <a16:creationId xmlns:a16="http://schemas.microsoft.com/office/drawing/2014/main" id="{F85BFF50-3140-57DF-CD03-13E72E83CBC0}"/>
              </a:ext>
            </a:extLst>
          </p:cNvPr>
          <p:cNvSpPr txBox="1"/>
          <p:nvPr userDrawn="1"/>
        </p:nvSpPr>
        <p:spPr>
          <a:xfrm>
            <a:off x="1033224" y="9585832"/>
            <a:ext cx="200076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Philippe </a:t>
            </a:r>
            <a:r>
              <a:rPr lang="fr" sz="1200" b="0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Streiff</a:t>
            </a:r>
            <a:endParaRPr lang="fr" sz="12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  <a:sym typeface="Sy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Directeur Général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Délégué Positive AI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philippe.streiff@positive.ai</a:t>
            </a:r>
            <a:endParaRPr sz="11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  <a:sym typeface="Syne"/>
            </a:endParaRPr>
          </a:p>
        </p:txBody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3833DBD0-574A-839C-5E0D-7A2A96086FF5}"/>
              </a:ext>
            </a:extLst>
          </p:cNvPr>
          <p:cNvSpPr txBox="1"/>
          <p:nvPr userDrawn="1"/>
        </p:nvSpPr>
        <p:spPr>
          <a:xfrm>
            <a:off x="2975199" y="7502762"/>
            <a:ext cx="212293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Accéder aux</a:t>
            </a:r>
          </a:p>
          <a:p>
            <a:pPr algn="ctr">
              <a:lnSpc>
                <a:spcPct val="115000"/>
              </a:lnSpc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contenus et webinaires</a:t>
            </a:r>
            <a:endParaRPr lang="fr" sz="18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</a:endParaRPr>
          </a:p>
        </p:txBody>
      </p:sp>
      <p:sp>
        <p:nvSpPr>
          <p:cNvPr id="23" name="Google Shape;79;p14">
            <a:extLst>
              <a:ext uri="{FF2B5EF4-FFF2-40B4-BE49-F238E27FC236}">
                <a16:creationId xmlns:a16="http://schemas.microsoft.com/office/drawing/2014/main" id="{1E6A3CBB-EDF7-3C63-5F29-D91839632AB8}"/>
              </a:ext>
            </a:extLst>
          </p:cNvPr>
          <p:cNvSpPr txBox="1"/>
          <p:nvPr userDrawn="1"/>
        </p:nvSpPr>
        <p:spPr>
          <a:xfrm>
            <a:off x="5109066" y="7506361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Suivre notre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actualité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2EB6F5-2F14-FEBA-8C8E-386ADDB98BD3}"/>
              </a:ext>
            </a:extLst>
          </p:cNvPr>
          <p:cNvGrpSpPr/>
          <p:nvPr userDrawn="1"/>
        </p:nvGrpSpPr>
        <p:grpSpPr>
          <a:xfrm>
            <a:off x="686376" y="3627831"/>
            <a:ext cx="6343118" cy="892522"/>
            <a:chOff x="686376" y="3627831"/>
            <a:chExt cx="6343118" cy="892522"/>
          </a:xfrm>
        </p:grpSpPr>
        <p:sp>
          <p:nvSpPr>
            <p:cNvPr id="21" name="Google Shape;74;p14">
              <a:extLst>
                <a:ext uri="{FF2B5EF4-FFF2-40B4-BE49-F238E27FC236}">
                  <a16:creationId xmlns:a16="http://schemas.microsoft.com/office/drawing/2014/main" id="{FFE65C90-4126-50B1-518A-BEF7F37BB8F1}"/>
                </a:ext>
              </a:extLst>
            </p:cNvPr>
            <p:cNvSpPr txBox="1"/>
            <p:nvPr userDrawn="1"/>
          </p:nvSpPr>
          <p:spPr>
            <a:xfrm>
              <a:off x="1351570" y="3627831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référentiel technique </a:t>
              </a:r>
              <a:r>
                <a:rPr lang="fr" sz="1600" b="0" i="0" dirty="0" err="1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co-construit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centraliser les bonnes pratiques (questions, actions, outils) afin de progresser dans la mise en œuvre des Systèmes d’IA éthiques et responsables</a:t>
              </a:r>
              <a:endParaRPr lang="en-FR" sz="105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FE408D-02E9-C31D-FB9E-007F46D07ADE}"/>
                </a:ext>
              </a:extLst>
            </p:cNvPr>
            <p:cNvGrpSpPr/>
            <p:nvPr userDrawn="1"/>
          </p:nvGrpSpPr>
          <p:grpSpPr>
            <a:xfrm>
              <a:off x="686376" y="3804625"/>
              <a:ext cx="589091" cy="589091"/>
              <a:chOff x="686376" y="3804625"/>
              <a:chExt cx="589091" cy="58909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85C3BA4-F6C8-E65F-5FA9-231617B8CDD6}"/>
                  </a:ext>
                </a:extLst>
              </p:cNvPr>
              <p:cNvSpPr/>
              <p:nvPr userDrawn="1"/>
            </p:nvSpPr>
            <p:spPr>
              <a:xfrm>
                <a:off x="686376" y="3804625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29" name="Google Shape;58;p13">
                <a:extLst>
                  <a:ext uri="{FF2B5EF4-FFF2-40B4-BE49-F238E27FC236}">
                    <a16:creationId xmlns:a16="http://schemas.microsoft.com/office/drawing/2014/main" id="{9B6E5F56-B8F4-9621-0B54-9321B92424D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73668" y="3944692"/>
                <a:ext cx="404227" cy="3153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3E1F7A-0AF6-329C-7E91-F0C43D3B74AC}"/>
              </a:ext>
            </a:extLst>
          </p:cNvPr>
          <p:cNvGrpSpPr/>
          <p:nvPr userDrawn="1"/>
        </p:nvGrpSpPr>
        <p:grpSpPr>
          <a:xfrm>
            <a:off x="686376" y="4500516"/>
            <a:ext cx="6343118" cy="892522"/>
            <a:chOff x="686376" y="4500516"/>
            <a:chExt cx="6343118" cy="892522"/>
          </a:xfrm>
        </p:grpSpPr>
        <p:sp>
          <p:nvSpPr>
            <p:cNvPr id="16" name="Google Shape;75;p14">
              <a:extLst>
                <a:ext uri="{FF2B5EF4-FFF2-40B4-BE49-F238E27FC236}">
                  <a16:creationId xmlns:a16="http://schemas.microsoft.com/office/drawing/2014/main" id="{CF1E02A7-6711-F114-BDB1-70A30B7B80E2}"/>
                </a:ext>
              </a:extLst>
            </p:cNvPr>
            <p:cNvSpPr txBox="1"/>
            <p:nvPr userDrawn="1"/>
          </p:nvSpPr>
          <p:spPr>
            <a:xfrm>
              <a:off x="1351570" y="4500516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Des formations 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spécifiques sur l’IA Responsable déclinées pour les data scientists, le top management et les responsables métier,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conçues avec</a:t>
              </a:r>
              <a:endParaRPr sz="12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pic>
          <p:nvPicPr>
            <p:cNvPr id="17" name="Google Shape;93;p14">
              <a:extLst>
                <a:ext uri="{FF2B5EF4-FFF2-40B4-BE49-F238E27FC236}">
                  <a16:creationId xmlns:a16="http://schemas.microsoft.com/office/drawing/2014/main" id="{A6C81B12-DDF3-E5E3-02E5-631149A0D93C}"/>
                </a:ext>
              </a:extLst>
            </p:cNvPr>
            <p:cNvPicPr preferRelativeResize="0"/>
            <p:nvPr userDrawn="1"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25642" y="5084497"/>
              <a:ext cx="1048452" cy="2154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F52B59-1477-D32C-E064-0945F46C3D18}"/>
                </a:ext>
              </a:extLst>
            </p:cNvPr>
            <p:cNvGrpSpPr/>
            <p:nvPr userDrawn="1"/>
          </p:nvGrpSpPr>
          <p:grpSpPr>
            <a:xfrm>
              <a:off x="686376" y="4631806"/>
              <a:ext cx="589091" cy="589091"/>
              <a:chOff x="686376" y="4631806"/>
              <a:chExt cx="589091" cy="58909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35BC33-CE5A-8DA9-22D6-39C87FC8E982}"/>
                  </a:ext>
                </a:extLst>
              </p:cNvPr>
              <p:cNvSpPr/>
              <p:nvPr userDrawn="1"/>
            </p:nvSpPr>
            <p:spPr>
              <a:xfrm>
                <a:off x="686376" y="463180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0" name="Google Shape;62;p13">
                <a:extLst>
                  <a:ext uri="{FF2B5EF4-FFF2-40B4-BE49-F238E27FC236}">
                    <a16:creationId xmlns:a16="http://schemas.microsoft.com/office/drawing/2014/main" id="{6B9AA813-1971-535B-CD3E-A8E61386404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30846" y="4798003"/>
                <a:ext cx="489115" cy="2285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172E5E-C5B9-F397-2F3D-42102CEF3AAE}"/>
              </a:ext>
            </a:extLst>
          </p:cNvPr>
          <p:cNvGrpSpPr/>
          <p:nvPr userDrawn="1"/>
        </p:nvGrpSpPr>
        <p:grpSpPr>
          <a:xfrm>
            <a:off x="686376" y="5373201"/>
            <a:ext cx="6343118" cy="680156"/>
            <a:chOff x="686376" y="5373201"/>
            <a:chExt cx="6343118" cy="680156"/>
          </a:xfrm>
        </p:grpSpPr>
        <p:sp>
          <p:nvSpPr>
            <p:cNvPr id="10" name="Google Shape;76;p14">
              <a:extLst>
                <a:ext uri="{FF2B5EF4-FFF2-40B4-BE49-F238E27FC236}">
                  <a16:creationId xmlns:a16="http://schemas.microsoft.com/office/drawing/2014/main" id="{814BA11C-A3F2-77D8-571E-679680F37BAD}"/>
                </a:ext>
              </a:extLst>
            </p:cNvPr>
            <p:cNvSpPr txBox="1"/>
            <p:nvPr userDrawn="1"/>
          </p:nvSpPr>
          <p:spPr>
            <a:xfrm>
              <a:off x="1351570" y="537320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diagnostic flash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s’évaluer rapidement et identifier les points d’amélioration  </a:t>
              </a:r>
              <a:r>
                <a:rPr lang="fr" sz="10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(Réalisé par un tiers- auditeur)</a:t>
              </a:r>
              <a:endParaRPr sz="9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59427C0-9E48-990E-4291-A3C0E9CD8498}"/>
                </a:ext>
              </a:extLst>
            </p:cNvPr>
            <p:cNvGrpSpPr/>
            <p:nvPr userDrawn="1"/>
          </p:nvGrpSpPr>
          <p:grpSpPr>
            <a:xfrm>
              <a:off x="686376" y="5458987"/>
              <a:ext cx="589091" cy="589091"/>
              <a:chOff x="686376" y="5458987"/>
              <a:chExt cx="589091" cy="58909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FC055D-0B97-9BA4-7FB5-A8831712A045}"/>
                  </a:ext>
                </a:extLst>
              </p:cNvPr>
              <p:cNvSpPr/>
              <p:nvPr userDrawn="1"/>
            </p:nvSpPr>
            <p:spPr>
              <a:xfrm>
                <a:off x="686376" y="5458987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1" name="Google Shape;60;p13">
                <a:extLst>
                  <a:ext uri="{FF2B5EF4-FFF2-40B4-BE49-F238E27FC236}">
                    <a16:creationId xmlns:a16="http://schemas.microsoft.com/office/drawing/2014/main" id="{68E1924C-DBF9-D8CF-9368-1D117DF3D0DE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828272" y="5552183"/>
                <a:ext cx="294260" cy="3905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3C6891-4B8B-7435-789C-9360D84127B4}"/>
              </a:ext>
            </a:extLst>
          </p:cNvPr>
          <p:cNvGrpSpPr/>
          <p:nvPr userDrawn="1"/>
        </p:nvGrpSpPr>
        <p:grpSpPr>
          <a:xfrm>
            <a:off x="686376" y="6201642"/>
            <a:ext cx="6343118" cy="680156"/>
            <a:chOff x="686376" y="6201642"/>
            <a:chExt cx="6343118" cy="680156"/>
          </a:xfrm>
        </p:grpSpPr>
        <p:sp>
          <p:nvSpPr>
            <p:cNvPr id="20" name="Google Shape;77;p14">
              <a:extLst>
                <a:ext uri="{FF2B5EF4-FFF2-40B4-BE49-F238E27FC236}">
                  <a16:creationId xmlns:a16="http://schemas.microsoft.com/office/drawing/2014/main" id="{30A8BC42-7BEB-8682-DFC9-9332B57D49F4}"/>
                </a:ext>
              </a:extLst>
            </p:cNvPr>
            <p:cNvSpPr txBox="1"/>
            <p:nvPr userDrawn="1"/>
          </p:nvSpPr>
          <p:spPr>
            <a:xfrm>
              <a:off x="1351570" y="6201642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label</a:t>
              </a:r>
              <a:r>
                <a:rPr lang="fr-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mesurer la maturité en IA éthique et responsable des entreprises et proposer des axes d’amélioration </a:t>
              </a:r>
              <a:r>
                <a:rPr lang="fr" sz="9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(Réalisé par un tiers- auditeur)</a:t>
              </a:r>
              <a:endParaRPr sz="8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0D2461-2F08-E127-C770-358D99533C0B}"/>
                </a:ext>
              </a:extLst>
            </p:cNvPr>
            <p:cNvGrpSpPr/>
            <p:nvPr userDrawn="1"/>
          </p:nvGrpSpPr>
          <p:grpSpPr>
            <a:xfrm>
              <a:off x="686376" y="6286166"/>
              <a:ext cx="589091" cy="589091"/>
              <a:chOff x="686376" y="6286166"/>
              <a:chExt cx="589091" cy="58909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9BEF3D4-4CF7-7620-5D7A-D33F25A3C967}"/>
                  </a:ext>
                </a:extLst>
              </p:cNvPr>
              <p:cNvSpPr/>
              <p:nvPr userDrawn="1"/>
            </p:nvSpPr>
            <p:spPr>
              <a:xfrm>
                <a:off x="686376" y="628616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2" name="Google Shape;59;p13">
                <a:extLst>
                  <a:ext uri="{FF2B5EF4-FFF2-40B4-BE49-F238E27FC236}">
                    <a16:creationId xmlns:a16="http://schemas.microsoft.com/office/drawing/2014/main" id="{3A5AC010-91AC-0686-C83D-5EF889B4B7F8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27538" y="6402686"/>
                <a:ext cx="324184" cy="3550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152B21-F9BA-CED6-6D19-117F62AF4559}"/>
              </a:ext>
            </a:extLst>
          </p:cNvPr>
          <p:cNvCxnSpPr/>
          <p:nvPr userDrawn="1"/>
        </p:nvCxnSpPr>
        <p:spPr>
          <a:xfrm>
            <a:off x="2962739" y="7661203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653F7B-E7DD-78E9-528E-AC7CE84EE1C2}"/>
              </a:ext>
            </a:extLst>
          </p:cNvPr>
          <p:cNvCxnSpPr/>
          <p:nvPr userDrawn="1"/>
        </p:nvCxnSpPr>
        <p:spPr>
          <a:xfrm>
            <a:off x="5116977" y="7631485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7F4BB4-33CA-7F3F-2758-2D9DB27C4BBA}"/>
              </a:ext>
            </a:extLst>
          </p:cNvPr>
          <p:cNvGrpSpPr/>
          <p:nvPr userDrawn="1"/>
        </p:nvGrpSpPr>
        <p:grpSpPr>
          <a:xfrm>
            <a:off x="3190198" y="8798590"/>
            <a:ext cx="1839085" cy="938183"/>
            <a:chOff x="3190198" y="8798590"/>
            <a:chExt cx="1839085" cy="938183"/>
          </a:xfrm>
        </p:grpSpPr>
        <p:sp>
          <p:nvSpPr>
            <p:cNvPr id="35" name="Google Shape;79;p14">
              <a:hlinkClick r:id="rId11"/>
              <a:extLst>
                <a:ext uri="{FF2B5EF4-FFF2-40B4-BE49-F238E27FC236}">
                  <a16:creationId xmlns:a16="http://schemas.microsoft.com/office/drawing/2014/main" id="{52507152-E10B-5C0B-839F-B5DA7AC48A70}"/>
                </a:ext>
              </a:extLst>
            </p:cNvPr>
            <p:cNvSpPr txBox="1"/>
            <p:nvPr userDrawn="1"/>
          </p:nvSpPr>
          <p:spPr>
            <a:xfrm>
              <a:off x="3190198" y="8798590"/>
              <a:ext cx="1702213" cy="440864"/>
            </a:xfrm>
            <a:prstGeom prst="roundRect">
              <a:avLst>
                <a:gd name="adj" fmla="val 50000"/>
              </a:avLst>
            </a:prstGeom>
            <a:solidFill>
              <a:srgbClr val="1925BB"/>
            </a:solidFill>
            <a:ln>
              <a:noFill/>
            </a:ln>
          </p:spPr>
          <p:txBody>
            <a:bodyPr spcFirstLastPara="1" wrap="non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dirty="0">
                  <a:solidFill>
                    <a:schemeClr val="bg1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Je m’inscris !</a:t>
              </a:r>
              <a:endParaRPr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36" name="bcgIcons_Biometric Fingerprint ">
              <a:extLst>
                <a:ext uri="{FF2B5EF4-FFF2-40B4-BE49-F238E27FC236}">
                  <a16:creationId xmlns:a16="http://schemas.microsoft.com/office/drawing/2014/main" id="{F42ED66B-4F94-628D-0776-9504FCC892E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9785669">
              <a:off x="4330444" y="9037934"/>
              <a:ext cx="698839" cy="698839"/>
              <a:chOff x="2053680" y="2605087"/>
              <a:chExt cx="1647825" cy="1647825"/>
            </a:xfrm>
          </p:grpSpPr>
          <p:sp>
            <p:nvSpPr>
              <p:cNvPr id="37" name="AutoShape 69">
                <a:extLst>
                  <a:ext uri="{FF2B5EF4-FFF2-40B4-BE49-F238E27FC236}">
                    <a16:creationId xmlns:a16="http://schemas.microsoft.com/office/drawing/2014/main" id="{E40195B7-41B7-1A1B-CB46-F60BF12964D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53680" y="2605087"/>
                <a:ext cx="1647825" cy="1647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2F4D1-FE0F-E6F7-8F30-9C41076F8E9C}"/>
                  </a:ext>
                </a:extLst>
              </p:cNvPr>
              <p:cNvGrpSpPr/>
              <p:nvPr/>
            </p:nvGrpSpPr>
            <p:grpSpPr>
              <a:xfrm>
                <a:off x="2469855" y="2774450"/>
                <a:ext cx="803119" cy="1307592"/>
                <a:chOff x="2469855" y="2774450"/>
                <a:chExt cx="803119" cy="1307592"/>
              </a:xfrm>
            </p:grpSpPr>
            <p:sp>
              <p:nvSpPr>
                <p:cNvPr id="39" name="Freeform 71">
                  <a:extLst>
                    <a:ext uri="{FF2B5EF4-FFF2-40B4-BE49-F238E27FC236}">
                      <a16:creationId xmlns:a16="http://schemas.microsoft.com/office/drawing/2014/main" id="{C58E05D1-E630-AA3D-5692-3661B29908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2151" y="2774450"/>
                  <a:ext cx="577100" cy="1307592"/>
                </a:xfrm>
                <a:custGeom>
                  <a:avLst/>
                  <a:gdLst>
                    <a:gd name="T0" fmla="*/ 235 w 807"/>
                    <a:gd name="T1" fmla="*/ 168 h 1828"/>
                    <a:gd name="T2" fmla="*/ 73 w 807"/>
                    <a:gd name="T3" fmla="*/ 331 h 1828"/>
                    <a:gd name="T4" fmla="*/ 73 w 807"/>
                    <a:gd name="T5" fmla="*/ 403 h 1828"/>
                    <a:gd name="T6" fmla="*/ 0 w 807"/>
                    <a:gd name="T7" fmla="*/ 234 h 1828"/>
                    <a:gd name="T8" fmla="*/ 235 w 807"/>
                    <a:gd name="T9" fmla="*/ 0 h 1828"/>
                    <a:gd name="T10" fmla="*/ 469 w 807"/>
                    <a:gd name="T11" fmla="*/ 234 h 1828"/>
                    <a:gd name="T12" fmla="*/ 398 w 807"/>
                    <a:gd name="T13" fmla="*/ 402 h 1828"/>
                    <a:gd name="T14" fmla="*/ 398 w 807"/>
                    <a:gd name="T15" fmla="*/ 331 h 1828"/>
                    <a:gd name="T16" fmla="*/ 235 w 807"/>
                    <a:gd name="T17" fmla="*/ 168 h 1828"/>
                    <a:gd name="T18" fmla="*/ 807 w 807"/>
                    <a:gd name="T19" fmla="*/ 1483 h 1828"/>
                    <a:gd name="T20" fmla="*/ 785 w 807"/>
                    <a:gd name="T21" fmla="*/ 1466 h 1828"/>
                    <a:gd name="T22" fmla="*/ 148 w 807"/>
                    <a:gd name="T23" fmla="*/ 1466 h 1828"/>
                    <a:gd name="T24" fmla="*/ 126 w 807"/>
                    <a:gd name="T25" fmla="*/ 1488 h 1828"/>
                    <a:gd name="T26" fmla="*/ 126 w 807"/>
                    <a:gd name="T27" fmla="*/ 1501 h 1828"/>
                    <a:gd name="T28" fmla="*/ 126 w 807"/>
                    <a:gd name="T29" fmla="*/ 1806 h 1828"/>
                    <a:gd name="T30" fmla="*/ 148 w 807"/>
                    <a:gd name="T31" fmla="*/ 1828 h 1828"/>
                    <a:gd name="T32" fmla="*/ 785 w 807"/>
                    <a:gd name="T33" fmla="*/ 1828 h 1828"/>
                    <a:gd name="T34" fmla="*/ 807 w 807"/>
                    <a:gd name="T35" fmla="*/ 1806 h 1828"/>
                    <a:gd name="T36" fmla="*/ 807 w 807"/>
                    <a:gd name="T37" fmla="*/ 1488 h 1828"/>
                    <a:gd name="T38" fmla="*/ 807 w 807"/>
                    <a:gd name="T39" fmla="*/ 1483 h 1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07" h="1828">
                      <a:moveTo>
                        <a:pt x="235" y="168"/>
                      </a:moveTo>
                      <a:cubicBezTo>
                        <a:pt x="146" y="168"/>
                        <a:pt x="73" y="241"/>
                        <a:pt x="73" y="331"/>
                      </a:cubicBezTo>
                      <a:cubicBezTo>
                        <a:pt x="73" y="403"/>
                        <a:pt x="73" y="403"/>
                        <a:pt x="73" y="403"/>
                      </a:cubicBezTo>
                      <a:cubicBezTo>
                        <a:pt x="28" y="360"/>
                        <a:pt x="0" y="300"/>
                        <a:pt x="0" y="234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4" y="0"/>
                        <a:pt x="469" y="105"/>
                        <a:pt x="469" y="234"/>
                      </a:cubicBezTo>
                      <a:cubicBezTo>
                        <a:pt x="469" y="300"/>
                        <a:pt x="442" y="359"/>
                        <a:pt x="398" y="402"/>
                      </a:cubicBezTo>
                      <a:cubicBezTo>
                        <a:pt x="398" y="331"/>
                        <a:pt x="398" y="331"/>
                        <a:pt x="398" y="331"/>
                      </a:cubicBezTo>
                      <a:cubicBezTo>
                        <a:pt x="398" y="241"/>
                        <a:pt x="325" y="168"/>
                        <a:pt x="235" y="168"/>
                      </a:cubicBezTo>
                      <a:close/>
                      <a:moveTo>
                        <a:pt x="807" y="1483"/>
                      </a:moveTo>
                      <a:cubicBezTo>
                        <a:pt x="805" y="1474"/>
                        <a:pt x="796" y="1466"/>
                        <a:pt x="785" y="1466"/>
                      </a:cubicBezTo>
                      <a:cubicBezTo>
                        <a:pt x="148" y="1466"/>
                        <a:pt x="148" y="1466"/>
                        <a:pt x="148" y="1466"/>
                      </a:cubicBezTo>
                      <a:cubicBezTo>
                        <a:pt x="136" y="1466"/>
                        <a:pt x="126" y="1476"/>
                        <a:pt x="126" y="1488"/>
                      </a:cubicBezTo>
                      <a:cubicBezTo>
                        <a:pt x="126" y="1501"/>
                        <a:pt x="126" y="1501"/>
                        <a:pt x="126" y="1501"/>
                      </a:cubicBezTo>
                      <a:cubicBezTo>
                        <a:pt x="126" y="1806"/>
                        <a:pt x="126" y="1806"/>
                        <a:pt x="126" y="1806"/>
                      </a:cubicBezTo>
                      <a:cubicBezTo>
                        <a:pt x="126" y="1819"/>
                        <a:pt x="136" y="1828"/>
                        <a:pt x="148" y="1828"/>
                      </a:cubicBezTo>
                      <a:cubicBezTo>
                        <a:pt x="785" y="1828"/>
                        <a:pt x="785" y="1828"/>
                        <a:pt x="785" y="1828"/>
                      </a:cubicBezTo>
                      <a:cubicBezTo>
                        <a:pt x="797" y="1828"/>
                        <a:pt x="807" y="1819"/>
                        <a:pt x="807" y="1806"/>
                      </a:cubicBezTo>
                      <a:cubicBezTo>
                        <a:pt x="807" y="1488"/>
                        <a:pt x="807" y="1488"/>
                        <a:pt x="807" y="1488"/>
                      </a:cubicBezTo>
                      <a:cubicBezTo>
                        <a:pt x="807" y="1486"/>
                        <a:pt x="807" y="1485"/>
                        <a:pt x="807" y="148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 i="0">
                    <a:latin typeface="Syne Medium" pitchFamily="2" charset="77"/>
                  </a:endParaRPr>
                </a:p>
              </p:txBody>
            </p:sp>
            <p:sp>
              <p:nvSpPr>
                <p:cNvPr id="40" name="Freeform 72">
                  <a:extLst>
                    <a:ext uri="{FF2B5EF4-FFF2-40B4-BE49-F238E27FC236}">
                      <a16:creationId xmlns:a16="http://schemas.microsoft.com/office/drawing/2014/main" id="{401DD52E-6899-4654-3993-D9E8F0D20B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69855" y="2926335"/>
                  <a:ext cx="803119" cy="889609"/>
                </a:xfrm>
                <a:custGeom>
                  <a:avLst/>
                  <a:gdLst>
                    <a:gd name="T0" fmla="*/ 993 w 1123"/>
                    <a:gd name="T1" fmla="*/ 1214 h 1244"/>
                    <a:gd name="T2" fmla="*/ 928 w 1123"/>
                    <a:gd name="T3" fmla="*/ 620 h 1244"/>
                    <a:gd name="T4" fmla="*/ 885 w 1123"/>
                    <a:gd name="T5" fmla="*/ 620 h 1244"/>
                    <a:gd name="T6" fmla="*/ 734 w 1123"/>
                    <a:gd name="T7" fmla="*/ 660 h 1244"/>
                    <a:gd name="T8" fmla="*/ 690 w 1123"/>
                    <a:gd name="T9" fmla="*/ 520 h 1244"/>
                    <a:gd name="T10" fmla="*/ 539 w 1123"/>
                    <a:gd name="T11" fmla="*/ 642 h 1244"/>
                    <a:gd name="T12" fmla="*/ 496 w 1123"/>
                    <a:gd name="T13" fmla="*/ 520 h 1244"/>
                    <a:gd name="T14" fmla="*/ 420 w 1123"/>
                    <a:gd name="T15" fmla="*/ 44 h 1244"/>
                    <a:gd name="T16" fmla="*/ 345 w 1123"/>
                    <a:gd name="T17" fmla="*/ 837 h 1244"/>
                    <a:gd name="T18" fmla="*/ 94 w 1123"/>
                    <a:gd name="T19" fmla="*/ 670 h 1244"/>
                    <a:gd name="T20" fmla="*/ 29 w 1123"/>
                    <a:gd name="T21" fmla="*/ 788 h 1244"/>
                    <a:gd name="T22" fmla="*/ 301 w 1123"/>
                    <a:gd name="T23" fmla="*/ 307 h 1244"/>
                    <a:gd name="T24" fmla="*/ 539 w 1123"/>
                    <a:gd name="T25" fmla="*/ 119 h 1244"/>
                    <a:gd name="T26" fmla="*/ 615 w 1123"/>
                    <a:gd name="T27" fmla="*/ 401 h 1244"/>
                    <a:gd name="T28" fmla="*/ 993 w 1123"/>
                    <a:gd name="T29" fmla="*/ 512 h 1244"/>
                    <a:gd name="T30" fmla="*/ 432 w 1123"/>
                    <a:gd name="T31" fmla="*/ 223 h 1244"/>
                    <a:gd name="T32" fmla="*/ 396 w 1123"/>
                    <a:gd name="T33" fmla="*/ 237 h 1244"/>
                    <a:gd name="T34" fmla="*/ 419 w 1123"/>
                    <a:gd name="T35" fmla="*/ 232 h 1244"/>
                    <a:gd name="T36" fmla="*/ 438 w 1123"/>
                    <a:gd name="T37" fmla="*/ 237 h 1244"/>
                    <a:gd name="T38" fmla="*/ 449 w 1123"/>
                    <a:gd name="T39" fmla="*/ 218 h 1244"/>
                    <a:gd name="T40" fmla="*/ 412 w 1123"/>
                    <a:gd name="T41" fmla="*/ 208 h 1244"/>
                    <a:gd name="T42" fmla="*/ 388 w 1123"/>
                    <a:gd name="T43" fmla="*/ 231 h 1244"/>
                    <a:gd name="T44" fmla="*/ 416 w 1123"/>
                    <a:gd name="T45" fmla="*/ 217 h 1244"/>
                    <a:gd name="T46" fmla="*/ 424 w 1123"/>
                    <a:gd name="T47" fmla="*/ 214 h 1244"/>
                    <a:gd name="T48" fmla="*/ 449 w 1123"/>
                    <a:gd name="T49" fmla="*/ 225 h 1244"/>
                    <a:gd name="T50" fmla="*/ 446 w 1123"/>
                    <a:gd name="T51" fmla="*/ 188 h 1244"/>
                    <a:gd name="T52" fmla="*/ 407 w 1123"/>
                    <a:gd name="T53" fmla="*/ 188 h 1244"/>
                    <a:gd name="T54" fmla="*/ 377 w 1123"/>
                    <a:gd name="T55" fmla="*/ 219 h 1244"/>
                    <a:gd name="T56" fmla="*/ 413 w 1123"/>
                    <a:gd name="T57" fmla="*/ 195 h 1244"/>
                    <a:gd name="T58" fmla="*/ 456 w 1123"/>
                    <a:gd name="T59" fmla="*/ 210 h 1244"/>
                    <a:gd name="T60" fmla="*/ 370 w 1123"/>
                    <a:gd name="T61" fmla="*/ 186 h 1244"/>
                    <a:gd name="T62" fmla="*/ 432 w 1123"/>
                    <a:gd name="T63" fmla="*/ 127 h 1244"/>
                    <a:gd name="T64" fmla="*/ 365 w 1123"/>
                    <a:gd name="T65" fmla="*/ 178 h 1244"/>
                    <a:gd name="T66" fmla="*/ 369 w 1123"/>
                    <a:gd name="T67" fmla="*/ 186 h 1244"/>
                    <a:gd name="T68" fmla="*/ 417 w 1123"/>
                    <a:gd name="T69" fmla="*/ 177 h 1244"/>
                    <a:gd name="T70" fmla="*/ 435 w 1123"/>
                    <a:gd name="T71" fmla="*/ 107 h 1244"/>
                    <a:gd name="T72" fmla="*/ 361 w 1123"/>
                    <a:gd name="T73" fmla="*/ 160 h 1244"/>
                    <a:gd name="T74" fmla="*/ 404 w 1123"/>
                    <a:gd name="T75" fmla="*/ 139 h 1244"/>
                    <a:gd name="T76" fmla="*/ 435 w 1123"/>
                    <a:gd name="T77" fmla="*/ 150 h 1244"/>
                    <a:gd name="T78" fmla="*/ 370 w 1123"/>
                    <a:gd name="T79" fmla="*/ 201 h 1244"/>
                    <a:gd name="T80" fmla="*/ 368 w 1123"/>
                    <a:gd name="T81" fmla="*/ 146 h 1244"/>
                    <a:gd name="T82" fmla="*/ 390 w 1123"/>
                    <a:gd name="T83" fmla="*/ 129 h 1244"/>
                    <a:gd name="T84" fmla="*/ 442 w 1123"/>
                    <a:gd name="T85" fmla="*/ 100 h 1244"/>
                    <a:gd name="T86" fmla="*/ 383 w 1123"/>
                    <a:gd name="T87" fmla="*/ 122 h 1244"/>
                    <a:gd name="T88" fmla="*/ 362 w 1123"/>
                    <a:gd name="T89" fmla="*/ 143 h 1244"/>
                    <a:gd name="T90" fmla="*/ 360 w 1123"/>
                    <a:gd name="T91" fmla="*/ 120 h 1244"/>
                    <a:gd name="T92" fmla="*/ 369 w 1123"/>
                    <a:gd name="T93" fmla="*/ 126 h 1244"/>
                    <a:gd name="T94" fmla="*/ 470 w 1123"/>
                    <a:gd name="T95" fmla="*/ 150 h 1244"/>
                    <a:gd name="T96" fmla="*/ 467 w 1123"/>
                    <a:gd name="T97" fmla="*/ 100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23" h="1244">
                      <a:moveTo>
                        <a:pt x="1123" y="642"/>
                      </a:moveTo>
                      <a:cubicBezTo>
                        <a:pt x="1123" y="973"/>
                        <a:pt x="1123" y="973"/>
                        <a:pt x="1123" y="973"/>
                      </a:cubicBezTo>
                      <a:cubicBezTo>
                        <a:pt x="1123" y="1070"/>
                        <a:pt x="1091" y="1158"/>
                        <a:pt x="1026" y="1242"/>
                      </a:cubicBezTo>
                      <a:cubicBezTo>
                        <a:pt x="1019" y="1229"/>
                        <a:pt x="1007" y="1219"/>
                        <a:pt x="993" y="1214"/>
                      </a:cubicBezTo>
                      <a:cubicBezTo>
                        <a:pt x="1079" y="1101"/>
                        <a:pt x="1079" y="1006"/>
                        <a:pt x="1079" y="973"/>
                      </a:cubicBezTo>
                      <a:cubicBezTo>
                        <a:pt x="1079" y="642"/>
                        <a:pt x="1079" y="642"/>
                        <a:pt x="1079" y="642"/>
                      </a:cubicBezTo>
                      <a:cubicBezTo>
                        <a:pt x="1079" y="595"/>
                        <a:pt x="1040" y="556"/>
                        <a:pt x="993" y="556"/>
                      </a:cubicBezTo>
                      <a:cubicBezTo>
                        <a:pt x="957" y="556"/>
                        <a:pt x="928" y="585"/>
                        <a:pt x="928" y="620"/>
                      </a:cubicBezTo>
                      <a:cubicBezTo>
                        <a:pt x="928" y="686"/>
                        <a:pt x="928" y="686"/>
                        <a:pt x="928" y="686"/>
                      </a:cubicBezTo>
                      <a:cubicBezTo>
                        <a:pt x="928" y="698"/>
                        <a:pt x="918" y="708"/>
                        <a:pt x="906" y="708"/>
                      </a:cubicBezTo>
                      <a:cubicBezTo>
                        <a:pt x="894" y="708"/>
                        <a:pt x="885" y="698"/>
                        <a:pt x="885" y="686"/>
                      </a:cubicBezTo>
                      <a:cubicBezTo>
                        <a:pt x="885" y="620"/>
                        <a:pt x="885" y="620"/>
                        <a:pt x="885" y="620"/>
                      </a:cubicBezTo>
                      <a:cubicBezTo>
                        <a:pt x="885" y="577"/>
                        <a:pt x="885" y="577"/>
                        <a:pt x="885" y="577"/>
                      </a:cubicBezTo>
                      <a:cubicBezTo>
                        <a:pt x="885" y="536"/>
                        <a:pt x="851" y="502"/>
                        <a:pt x="809" y="502"/>
                      </a:cubicBezTo>
                      <a:cubicBezTo>
                        <a:pt x="768" y="502"/>
                        <a:pt x="734" y="536"/>
                        <a:pt x="734" y="577"/>
                      </a:cubicBezTo>
                      <a:cubicBezTo>
                        <a:pt x="734" y="660"/>
                        <a:pt x="734" y="660"/>
                        <a:pt x="734" y="660"/>
                      </a:cubicBezTo>
                      <a:cubicBezTo>
                        <a:pt x="734" y="672"/>
                        <a:pt x="724" y="682"/>
                        <a:pt x="712" y="682"/>
                      </a:cubicBezTo>
                      <a:cubicBezTo>
                        <a:pt x="700" y="682"/>
                        <a:pt x="690" y="672"/>
                        <a:pt x="690" y="660"/>
                      </a:cubicBezTo>
                      <a:cubicBezTo>
                        <a:pt x="690" y="577"/>
                        <a:pt x="690" y="577"/>
                        <a:pt x="690" y="577"/>
                      </a:cubicBezTo>
                      <a:cubicBezTo>
                        <a:pt x="690" y="520"/>
                        <a:pt x="690" y="520"/>
                        <a:pt x="690" y="520"/>
                      </a:cubicBezTo>
                      <a:cubicBezTo>
                        <a:pt x="690" y="478"/>
                        <a:pt x="656" y="444"/>
                        <a:pt x="615" y="444"/>
                      </a:cubicBezTo>
                      <a:cubicBezTo>
                        <a:pt x="573" y="444"/>
                        <a:pt x="539" y="478"/>
                        <a:pt x="539" y="520"/>
                      </a:cubicBezTo>
                      <a:cubicBezTo>
                        <a:pt x="539" y="620"/>
                        <a:pt x="539" y="620"/>
                        <a:pt x="539" y="620"/>
                      </a:cubicBezTo>
                      <a:cubicBezTo>
                        <a:pt x="539" y="642"/>
                        <a:pt x="539" y="642"/>
                        <a:pt x="539" y="642"/>
                      </a:cubicBezTo>
                      <a:cubicBezTo>
                        <a:pt x="539" y="655"/>
                        <a:pt x="530" y="664"/>
                        <a:pt x="518" y="664"/>
                      </a:cubicBezTo>
                      <a:cubicBezTo>
                        <a:pt x="505" y="664"/>
                        <a:pt x="496" y="655"/>
                        <a:pt x="496" y="642"/>
                      </a:cubicBezTo>
                      <a:cubicBezTo>
                        <a:pt x="496" y="620"/>
                        <a:pt x="496" y="620"/>
                        <a:pt x="496" y="620"/>
                      </a:cubicBezTo>
                      <a:cubicBezTo>
                        <a:pt x="496" y="520"/>
                        <a:pt x="496" y="520"/>
                        <a:pt x="496" y="520"/>
                      </a:cubicBezTo>
                      <a:cubicBezTo>
                        <a:pt x="496" y="331"/>
                        <a:pt x="496" y="331"/>
                        <a:pt x="496" y="331"/>
                      </a:cubicBezTo>
                      <a:cubicBezTo>
                        <a:pt x="496" y="244"/>
                        <a:pt x="496" y="244"/>
                        <a:pt x="496" y="244"/>
                      </a:cubicBezTo>
                      <a:cubicBezTo>
                        <a:pt x="496" y="119"/>
                        <a:pt x="496" y="119"/>
                        <a:pt x="496" y="119"/>
                      </a:cubicBezTo>
                      <a:cubicBezTo>
                        <a:pt x="496" y="78"/>
                        <a:pt x="462" y="44"/>
                        <a:pt x="420" y="44"/>
                      </a:cubicBezTo>
                      <a:cubicBezTo>
                        <a:pt x="379" y="44"/>
                        <a:pt x="345" y="78"/>
                        <a:pt x="345" y="119"/>
                      </a:cubicBezTo>
                      <a:cubicBezTo>
                        <a:pt x="345" y="244"/>
                        <a:pt x="345" y="244"/>
                        <a:pt x="345" y="244"/>
                      </a:cubicBezTo>
                      <a:cubicBezTo>
                        <a:pt x="345" y="332"/>
                        <a:pt x="345" y="332"/>
                        <a:pt x="345" y="332"/>
                      </a:cubicBezTo>
                      <a:cubicBezTo>
                        <a:pt x="345" y="837"/>
                        <a:pt x="345" y="837"/>
                        <a:pt x="345" y="837"/>
                      </a:cubicBezTo>
                      <a:cubicBezTo>
                        <a:pt x="345" y="847"/>
                        <a:pt x="339" y="855"/>
                        <a:pt x="330" y="858"/>
                      </a:cubicBezTo>
                      <a:cubicBezTo>
                        <a:pt x="321" y="861"/>
                        <a:pt x="311" y="857"/>
                        <a:pt x="305" y="850"/>
                      </a:cubicBezTo>
                      <a:cubicBezTo>
                        <a:pt x="193" y="690"/>
                        <a:pt x="193" y="690"/>
                        <a:pt x="193" y="690"/>
                      </a:cubicBezTo>
                      <a:cubicBezTo>
                        <a:pt x="171" y="658"/>
                        <a:pt x="127" y="649"/>
                        <a:pt x="94" y="670"/>
                      </a:cubicBezTo>
                      <a:cubicBezTo>
                        <a:pt x="61" y="690"/>
                        <a:pt x="49" y="733"/>
                        <a:pt x="68" y="767"/>
                      </a:cubicBezTo>
                      <a:cubicBezTo>
                        <a:pt x="310" y="1215"/>
                        <a:pt x="310" y="1215"/>
                        <a:pt x="310" y="1215"/>
                      </a:cubicBezTo>
                      <a:cubicBezTo>
                        <a:pt x="295" y="1220"/>
                        <a:pt x="283" y="1231"/>
                        <a:pt x="276" y="1244"/>
                      </a:cubicBezTo>
                      <a:cubicBezTo>
                        <a:pt x="29" y="788"/>
                        <a:pt x="29" y="788"/>
                        <a:pt x="29" y="788"/>
                      </a:cubicBezTo>
                      <a:cubicBezTo>
                        <a:pt x="0" y="733"/>
                        <a:pt x="18" y="665"/>
                        <a:pt x="72" y="632"/>
                      </a:cubicBezTo>
                      <a:cubicBezTo>
                        <a:pt x="124" y="600"/>
                        <a:pt x="193" y="614"/>
                        <a:pt x="229" y="665"/>
                      </a:cubicBezTo>
                      <a:cubicBezTo>
                        <a:pt x="301" y="768"/>
                        <a:pt x="301" y="768"/>
                        <a:pt x="301" y="768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301" y="224"/>
                        <a:pt x="301" y="224"/>
                        <a:pt x="301" y="224"/>
                      </a:cubicBezTo>
                      <a:cubicBezTo>
                        <a:pt x="301" y="119"/>
                        <a:pt x="301" y="119"/>
                        <a:pt x="301" y="119"/>
                      </a:cubicBezTo>
                      <a:cubicBezTo>
                        <a:pt x="301" y="54"/>
                        <a:pt x="355" y="0"/>
                        <a:pt x="420" y="0"/>
                      </a:cubicBezTo>
                      <a:cubicBezTo>
                        <a:pt x="486" y="0"/>
                        <a:pt x="539" y="54"/>
                        <a:pt x="539" y="119"/>
                      </a:cubicBezTo>
                      <a:cubicBezTo>
                        <a:pt x="539" y="223"/>
                        <a:pt x="539" y="223"/>
                        <a:pt x="539" y="223"/>
                      </a:cubicBezTo>
                      <a:cubicBezTo>
                        <a:pt x="539" y="306"/>
                        <a:pt x="539" y="306"/>
                        <a:pt x="539" y="306"/>
                      </a:cubicBezTo>
                      <a:cubicBezTo>
                        <a:pt x="539" y="428"/>
                        <a:pt x="539" y="428"/>
                        <a:pt x="539" y="428"/>
                      </a:cubicBezTo>
                      <a:cubicBezTo>
                        <a:pt x="560" y="411"/>
                        <a:pt x="586" y="401"/>
                        <a:pt x="615" y="401"/>
                      </a:cubicBezTo>
                      <a:cubicBezTo>
                        <a:pt x="670" y="401"/>
                        <a:pt x="716" y="438"/>
                        <a:pt x="730" y="489"/>
                      </a:cubicBezTo>
                      <a:cubicBezTo>
                        <a:pt x="751" y="470"/>
                        <a:pt x="779" y="458"/>
                        <a:pt x="809" y="458"/>
                      </a:cubicBezTo>
                      <a:cubicBezTo>
                        <a:pt x="861" y="458"/>
                        <a:pt x="906" y="492"/>
                        <a:pt x="922" y="539"/>
                      </a:cubicBezTo>
                      <a:cubicBezTo>
                        <a:pt x="941" y="522"/>
                        <a:pt x="966" y="512"/>
                        <a:pt x="993" y="512"/>
                      </a:cubicBezTo>
                      <a:cubicBezTo>
                        <a:pt x="1064" y="512"/>
                        <a:pt x="1123" y="571"/>
                        <a:pt x="1123" y="642"/>
                      </a:cubicBezTo>
                      <a:close/>
                      <a:moveTo>
                        <a:pt x="439" y="228"/>
                      </a:moveTo>
                      <a:cubicBezTo>
                        <a:pt x="438" y="227"/>
                        <a:pt x="436" y="227"/>
                        <a:pt x="435" y="226"/>
                      </a:cubicBezTo>
                      <a:cubicBezTo>
                        <a:pt x="434" y="225"/>
                        <a:pt x="433" y="224"/>
                        <a:pt x="432" y="223"/>
                      </a:cubicBezTo>
                      <a:cubicBezTo>
                        <a:pt x="429" y="220"/>
                        <a:pt x="424" y="219"/>
                        <a:pt x="420" y="220"/>
                      </a:cubicBezTo>
                      <a:cubicBezTo>
                        <a:pt x="417" y="220"/>
                        <a:pt x="415" y="221"/>
                        <a:pt x="413" y="222"/>
                      </a:cubicBezTo>
                      <a:cubicBezTo>
                        <a:pt x="408" y="226"/>
                        <a:pt x="399" y="233"/>
                        <a:pt x="399" y="233"/>
                      </a:cubicBezTo>
                      <a:cubicBezTo>
                        <a:pt x="399" y="233"/>
                        <a:pt x="396" y="234"/>
                        <a:pt x="396" y="237"/>
                      </a:cubicBezTo>
                      <a:cubicBezTo>
                        <a:pt x="396" y="238"/>
                        <a:pt x="396" y="239"/>
                        <a:pt x="397" y="241"/>
                      </a:cubicBezTo>
                      <a:cubicBezTo>
                        <a:pt x="398" y="242"/>
                        <a:pt x="399" y="243"/>
                        <a:pt x="400" y="243"/>
                      </a:cubicBezTo>
                      <a:cubicBezTo>
                        <a:pt x="402" y="243"/>
                        <a:pt x="404" y="241"/>
                        <a:pt x="405" y="240"/>
                      </a:cubicBezTo>
                      <a:cubicBezTo>
                        <a:pt x="419" y="232"/>
                        <a:pt x="419" y="232"/>
                        <a:pt x="419" y="232"/>
                      </a:cubicBezTo>
                      <a:cubicBezTo>
                        <a:pt x="421" y="231"/>
                        <a:pt x="423" y="231"/>
                        <a:pt x="425" y="231"/>
                      </a:cubicBezTo>
                      <a:cubicBezTo>
                        <a:pt x="426" y="232"/>
                        <a:pt x="426" y="232"/>
                        <a:pt x="426" y="232"/>
                      </a:cubicBezTo>
                      <a:cubicBezTo>
                        <a:pt x="428" y="233"/>
                        <a:pt x="430" y="235"/>
                        <a:pt x="432" y="236"/>
                      </a:cubicBezTo>
                      <a:cubicBezTo>
                        <a:pt x="433" y="239"/>
                        <a:pt x="437" y="239"/>
                        <a:pt x="438" y="237"/>
                      </a:cubicBezTo>
                      <a:cubicBezTo>
                        <a:pt x="439" y="236"/>
                        <a:pt x="440" y="235"/>
                        <a:pt x="440" y="234"/>
                      </a:cubicBezTo>
                      <a:cubicBezTo>
                        <a:pt x="440" y="233"/>
                        <a:pt x="440" y="232"/>
                        <a:pt x="439" y="230"/>
                      </a:cubicBezTo>
                      <a:cubicBezTo>
                        <a:pt x="439" y="228"/>
                        <a:pt x="439" y="228"/>
                        <a:pt x="439" y="228"/>
                      </a:cubicBezTo>
                      <a:close/>
                      <a:moveTo>
                        <a:pt x="449" y="218"/>
                      </a:moveTo>
                      <a:cubicBezTo>
                        <a:pt x="448" y="217"/>
                        <a:pt x="447" y="217"/>
                        <a:pt x="446" y="216"/>
                      </a:cubicBezTo>
                      <a:cubicBezTo>
                        <a:pt x="444" y="213"/>
                        <a:pt x="442" y="211"/>
                        <a:pt x="438" y="210"/>
                      </a:cubicBezTo>
                      <a:cubicBezTo>
                        <a:pt x="433" y="206"/>
                        <a:pt x="428" y="204"/>
                        <a:pt x="422" y="205"/>
                      </a:cubicBezTo>
                      <a:cubicBezTo>
                        <a:pt x="418" y="205"/>
                        <a:pt x="415" y="207"/>
                        <a:pt x="412" y="208"/>
                      </a:cubicBezTo>
                      <a:cubicBezTo>
                        <a:pt x="412" y="209"/>
                        <a:pt x="411" y="209"/>
                        <a:pt x="411" y="210"/>
                      </a:cubicBezTo>
                      <a:cubicBezTo>
                        <a:pt x="404" y="213"/>
                        <a:pt x="396" y="218"/>
                        <a:pt x="390" y="223"/>
                      </a:cubicBezTo>
                      <a:cubicBezTo>
                        <a:pt x="388" y="224"/>
                        <a:pt x="387" y="225"/>
                        <a:pt x="387" y="227"/>
                      </a:cubicBezTo>
                      <a:cubicBezTo>
                        <a:pt x="387" y="228"/>
                        <a:pt x="387" y="230"/>
                        <a:pt x="388" y="231"/>
                      </a:cubicBezTo>
                      <a:cubicBezTo>
                        <a:pt x="390" y="232"/>
                        <a:pt x="391" y="232"/>
                        <a:pt x="392" y="232"/>
                      </a:cubicBezTo>
                      <a:cubicBezTo>
                        <a:pt x="395" y="232"/>
                        <a:pt x="395" y="232"/>
                        <a:pt x="395" y="232"/>
                      </a:cubicBezTo>
                      <a:cubicBezTo>
                        <a:pt x="395" y="231"/>
                        <a:pt x="395" y="231"/>
                        <a:pt x="395" y="231"/>
                      </a:cubicBezTo>
                      <a:cubicBezTo>
                        <a:pt x="402" y="225"/>
                        <a:pt x="409" y="221"/>
                        <a:pt x="416" y="217"/>
                      </a:cubicBezTo>
                      <a:cubicBezTo>
                        <a:pt x="417" y="217"/>
                        <a:pt x="417" y="217"/>
                        <a:pt x="417" y="217"/>
                      </a:cubicBezTo>
                      <a:cubicBezTo>
                        <a:pt x="418" y="216"/>
                        <a:pt x="418" y="216"/>
                        <a:pt x="418" y="216"/>
                      </a:cubicBezTo>
                      <a:cubicBezTo>
                        <a:pt x="420" y="215"/>
                        <a:pt x="421" y="214"/>
                        <a:pt x="423" y="214"/>
                      </a:cubicBezTo>
                      <a:cubicBezTo>
                        <a:pt x="424" y="214"/>
                        <a:pt x="424" y="214"/>
                        <a:pt x="424" y="214"/>
                      </a:cubicBezTo>
                      <a:cubicBezTo>
                        <a:pt x="426" y="213"/>
                        <a:pt x="431" y="215"/>
                        <a:pt x="433" y="216"/>
                      </a:cubicBezTo>
                      <a:cubicBezTo>
                        <a:pt x="436" y="219"/>
                        <a:pt x="439" y="222"/>
                        <a:pt x="442" y="225"/>
                      </a:cubicBezTo>
                      <a:cubicBezTo>
                        <a:pt x="443" y="226"/>
                        <a:pt x="445" y="227"/>
                        <a:pt x="445" y="227"/>
                      </a:cubicBezTo>
                      <a:cubicBezTo>
                        <a:pt x="446" y="227"/>
                        <a:pt x="448" y="226"/>
                        <a:pt x="449" y="225"/>
                      </a:cubicBezTo>
                      <a:cubicBezTo>
                        <a:pt x="450" y="224"/>
                        <a:pt x="451" y="222"/>
                        <a:pt x="450" y="221"/>
                      </a:cubicBezTo>
                      <a:cubicBezTo>
                        <a:pt x="450" y="220"/>
                        <a:pt x="450" y="219"/>
                        <a:pt x="449" y="218"/>
                      </a:cubicBezTo>
                      <a:close/>
                      <a:moveTo>
                        <a:pt x="462" y="203"/>
                      </a:moveTo>
                      <a:cubicBezTo>
                        <a:pt x="458" y="198"/>
                        <a:pt x="453" y="192"/>
                        <a:pt x="446" y="188"/>
                      </a:cubicBezTo>
                      <a:cubicBezTo>
                        <a:pt x="439" y="184"/>
                        <a:pt x="429" y="182"/>
                        <a:pt x="423" y="183"/>
                      </a:cubicBezTo>
                      <a:cubicBezTo>
                        <a:pt x="417" y="183"/>
                        <a:pt x="413" y="185"/>
                        <a:pt x="409" y="187"/>
                      </a:cubicBezTo>
                      <a:cubicBezTo>
                        <a:pt x="408" y="188"/>
                        <a:pt x="408" y="188"/>
                        <a:pt x="408" y="188"/>
                      </a:cubicBezTo>
                      <a:cubicBezTo>
                        <a:pt x="407" y="188"/>
                        <a:pt x="407" y="188"/>
                        <a:pt x="407" y="188"/>
                      </a:cubicBezTo>
                      <a:cubicBezTo>
                        <a:pt x="396" y="194"/>
                        <a:pt x="386" y="201"/>
                        <a:pt x="374" y="211"/>
                      </a:cubicBezTo>
                      <a:cubicBezTo>
                        <a:pt x="373" y="212"/>
                        <a:pt x="372" y="214"/>
                        <a:pt x="372" y="216"/>
                      </a:cubicBezTo>
                      <a:cubicBezTo>
                        <a:pt x="372" y="216"/>
                        <a:pt x="373" y="217"/>
                        <a:pt x="373" y="218"/>
                      </a:cubicBezTo>
                      <a:cubicBezTo>
                        <a:pt x="374" y="219"/>
                        <a:pt x="375" y="219"/>
                        <a:pt x="377" y="219"/>
                      </a:cubicBezTo>
                      <a:cubicBezTo>
                        <a:pt x="379" y="219"/>
                        <a:pt x="379" y="219"/>
                        <a:pt x="379" y="219"/>
                      </a:cubicBezTo>
                      <a:cubicBezTo>
                        <a:pt x="380" y="219"/>
                        <a:pt x="380" y="219"/>
                        <a:pt x="380" y="219"/>
                      </a:cubicBezTo>
                      <a:cubicBezTo>
                        <a:pt x="390" y="210"/>
                        <a:pt x="411" y="196"/>
                        <a:pt x="412" y="196"/>
                      </a:cubicBezTo>
                      <a:cubicBezTo>
                        <a:pt x="413" y="195"/>
                        <a:pt x="413" y="195"/>
                        <a:pt x="413" y="195"/>
                      </a:cubicBezTo>
                      <a:cubicBezTo>
                        <a:pt x="415" y="194"/>
                        <a:pt x="420" y="192"/>
                        <a:pt x="423" y="191"/>
                      </a:cubicBezTo>
                      <a:cubicBezTo>
                        <a:pt x="429" y="191"/>
                        <a:pt x="437" y="193"/>
                        <a:pt x="441" y="196"/>
                      </a:cubicBezTo>
                      <a:cubicBezTo>
                        <a:pt x="445" y="199"/>
                        <a:pt x="448" y="202"/>
                        <a:pt x="452" y="206"/>
                      </a:cubicBezTo>
                      <a:cubicBezTo>
                        <a:pt x="453" y="207"/>
                        <a:pt x="455" y="209"/>
                        <a:pt x="456" y="210"/>
                      </a:cubicBezTo>
                      <a:cubicBezTo>
                        <a:pt x="457" y="211"/>
                        <a:pt x="458" y="211"/>
                        <a:pt x="458" y="211"/>
                      </a:cubicBezTo>
                      <a:cubicBezTo>
                        <a:pt x="459" y="211"/>
                        <a:pt x="460" y="211"/>
                        <a:pt x="461" y="210"/>
                      </a:cubicBezTo>
                      <a:cubicBezTo>
                        <a:pt x="464" y="207"/>
                        <a:pt x="464" y="204"/>
                        <a:pt x="462" y="203"/>
                      </a:cubicBezTo>
                      <a:close/>
                      <a:moveTo>
                        <a:pt x="370" y="186"/>
                      </a:moveTo>
                      <a:cubicBezTo>
                        <a:pt x="399" y="173"/>
                        <a:pt x="419" y="152"/>
                        <a:pt x="436" y="135"/>
                      </a:cubicBezTo>
                      <a:cubicBezTo>
                        <a:pt x="438" y="134"/>
                        <a:pt x="438" y="131"/>
                        <a:pt x="436" y="129"/>
                      </a:cubicBezTo>
                      <a:cubicBezTo>
                        <a:pt x="436" y="128"/>
                        <a:pt x="436" y="128"/>
                        <a:pt x="436" y="128"/>
                      </a:cubicBezTo>
                      <a:cubicBezTo>
                        <a:pt x="435" y="127"/>
                        <a:pt x="434" y="127"/>
                        <a:pt x="432" y="127"/>
                      </a:cubicBezTo>
                      <a:cubicBezTo>
                        <a:pt x="431" y="128"/>
                        <a:pt x="430" y="128"/>
                        <a:pt x="429" y="129"/>
                      </a:cubicBezTo>
                      <a:cubicBezTo>
                        <a:pt x="425" y="133"/>
                        <a:pt x="425" y="133"/>
                        <a:pt x="425" y="133"/>
                      </a:cubicBezTo>
                      <a:cubicBezTo>
                        <a:pt x="409" y="149"/>
                        <a:pt x="391" y="167"/>
                        <a:pt x="366" y="177"/>
                      </a:cubicBezTo>
                      <a:cubicBezTo>
                        <a:pt x="365" y="178"/>
                        <a:pt x="365" y="178"/>
                        <a:pt x="365" y="178"/>
                      </a:cubicBezTo>
                      <a:cubicBezTo>
                        <a:pt x="364" y="179"/>
                        <a:pt x="363" y="180"/>
                        <a:pt x="363" y="182"/>
                      </a:cubicBezTo>
                      <a:cubicBezTo>
                        <a:pt x="363" y="182"/>
                        <a:pt x="363" y="183"/>
                        <a:pt x="364" y="183"/>
                      </a:cubicBezTo>
                      <a:cubicBezTo>
                        <a:pt x="364" y="186"/>
                        <a:pt x="367" y="186"/>
                        <a:pt x="368" y="186"/>
                      </a:cubicBezTo>
                      <a:cubicBezTo>
                        <a:pt x="369" y="186"/>
                        <a:pt x="369" y="186"/>
                        <a:pt x="369" y="186"/>
                      </a:cubicBezTo>
                      <a:lnTo>
                        <a:pt x="370" y="186"/>
                      </a:lnTo>
                      <a:close/>
                      <a:moveTo>
                        <a:pt x="374" y="204"/>
                      </a:moveTo>
                      <a:cubicBezTo>
                        <a:pt x="375" y="204"/>
                        <a:pt x="376" y="204"/>
                        <a:pt x="376" y="203"/>
                      </a:cubicBezTo>
                      <a:cubicBezTo>
                        <a:pt x="417" y="177"/>
                        <a:pt x="417" y="177"/>
                        <a:pt x="417" y="177"/>
                      </a:cubicBezTo>
                      <a:cubicBezTo>
                        <a:pt x="426" y="171"/>
                        <a:pt x="435" y="165"/>
                        <a:pt x="443" y="157"/>
                      </a:cubicBezTo>
                      <a:cubicBezTo>
                        <a:pt x="451" y="147"/>
                        <a:pt x="456" y="135"/>
                        <a:pt x="455" y="124"/>
                      </a:cubicBezTo>
                      <a:cubicBezTo>
                        <a:pt x="454" y="120"/>
                        <a:pt x="453" y="116"/>
                        <a:pt x="451" y="114"/>
                      </a:cubicBezTo>
                      <a:cubicBezTo>
                        <a:pt x="446" y="108"/>
                        <a:pt x="438" y="107"/>
                        <a:pt x="435" y="107"/>
                      </a:cubicBezTo>
                      <a:cubicBezTo>
                        <a:pt x="419" y="108"/>
                        <a:pt x="405" y="122"/>
                        <a:pt x="396" y="132"/>
                      </a:cubicBezTo>
                      <a:cubicBezTo>
                        <a:pt x="395" y="133"/>
                        <a:pt x="395" y="133"/>
                        <a:pt x="395" y="133"/>
                      </a:cubicBezTo>
                      <a:cubicBezTo>
                        <a:pt x="387" y="142"/>
                        <a:pt x="377" y="152"/>
                        <a:pt x="365" y="155"/>
                      </a:cubicBezTo>
                      <a:cubicBezTo>
                        <a:pt x="363" y="155"/>
                        <a:pt x="361" y="157"/>
                        <a:pt x="361" y="160"/>
                      </a:cubicBezTo>
                      <a:cubicBezTo>
                        <a:pt x="361" y="161"/>
                        <a:pt x="361" y="161"/>
                        <a:pt x="361" y="161"/>
                      </a:cubicBezTo>
                      <a:cubicBezTo>
                        <a:pt x="362" y="163"/>
                        <a:pt x="365" y="165"/>
                        <a:pt x="367" y="165"/>
                      </a:cubicBezTo>
                      <a:cubicBezTo>
                        <a:pt x="382" y="162"/>
                        <a:pt x="393" y="151"/>
                        <a:pt x="403" y="139"/>
                      </a:cubicBezTo>
                      <a:cubicBezTo>
                        <a:pt x="404" y="139"/>
                        <a:pt x="404" y="139"/>
                        <a:pt x="404" y="139"/>
                      </a:cubicBezTo>
                      <a:cubicBezTo>
                        <a:pt x="411" y="130"/>
                        <a:pt x="422" y="118"/>
                        <a:pt x="435" y="118"/>
                      </a:cubicBezTo>
                      <a:cubicBezTo>
                        <a:pt x="437" y="118"/>
                        <a:pt x="442" y="118"/>
                        <a:pt x="444" y="120"/>
                      </a:cubicBezTo>
                      <a:cubicBezTo>
                        <a:pt x="444" y="122"/>
                        <a:pt x="445" y="123"/>
                        <a:pt x="445" y="125"/>
                      </a:cubicBezTo>
                      <a:cubicBezTo>
                        <a:pt x="446" y="133"/>
                        <a:pt x="442" y="142"/>
                        <a:pt x="435" y="150"/>
                      </a:cubicBezTo>
                      <a:cubicBezTo>
                        <a:pt x="430" y="157"/>
                        <a:pt x="422" y="162"/>
                        <a:pt x="414" y="166"/>
                      </a:cubicBezTo>
                      <a:cubicBezTo>
                        <a:pt x="371" y="194"/>
                        <a:pt x="371" y="194"/>
                        <a:pt x="371" y="194"/>
                      </a:cubicBezTo>
                      <a:cubicBezTo>
                        <a:pt x="371" y="195"/>
                        <a:pt x="371" y="195"/>
                        <a:pt x="371" y="195"/>
                      </a:cubicBezTo>
                      <a:cubicBezTo>
                        <a:pt x="369" y="196"/>
                        <a:pt x="368" y="199"/>
                        <a:pt x="370" y="201"/>
                      </a:cubicBezTo>
                      <a:cubicBezTo>
                        <a:pt x="370" y="202"/>
                        <a:pt x="370" y="202"/>
                        <a:pt x="370" y="202"/>
                      </a:cubicBezTo>
                      <a:cubicBezTo>
                        <a:pt x="371" y="203"/>
                        <a:pt x="372" y="204"/>
                        <a:pt x="374" y="204"/>
                      </a:cubicBezTo>
                      <a:close/>
                      <a:moveTo>
                        <a:pt x="366" y="146"/>
                      </a:moveTo>
                      <a:cubicBezTo>
                        <a:pt x="368" y="146"/>
                        <a:pt x="368" y="146"/>
                        <a:pt x="368" y="146"/>
                      </a:cubicBezTo>
                      <a:cubicBezTo>
                        <a:pt x="374" y="143"/>
                        <a:pt x="379" y="140"/>
                        <a:pt x="383" y="137"/>
                      </a:cubicBezTo>
                      <a:cubicBezTo>
                        <a:pt x="384" y="136"/>
                        <a:pt x="384" y="136"/>
                        <a:pt x="384" y="136"/>
                      </a:cubicBezTo>
                      <a:cubicBezTo>
                        <a:pt x="385" y="135"/>
                        <a:pt x="386" y="134"/>
                        <a:pt x="387" y="132"/>
                      </a:cubicBezTo>
                      <a:cubicBezTo>
                        <a:pt x="388" y="131"/>
                        <a:pt x="389" y="130"/>
                        <a:pt x="390" y="129"/>
                      </a:cubicBezTo>
                      <a:cubicBezTo>
                        <a:pt x="392" y="127"/>
                        <a:pt x="394" y="125"/>
                        <a:pt x="396" y="123"/>
                      </a:cubicBezTo>
                      <a:cubicBezTo>
                        <a:pt x="398" y="120"/>
                        <a:pt x="400" y="118"/>
                        <a:pt x="402" y="116"/>
                      </a:cubicBezTo>
                      <a:cubicBezTo>
                        <a:pt x="410" y="109"/>
                        <a:pt x="425" y="102"/>
                        <a:pt x="438" y="104"/>
                      </a:cubicBezTo>
                      <a:cubicBezTo>
                        <a:pt x="439" y="104"/>
                        <a:pt x="441" y="103"/>
                        <a:pt x="442" y="100"/>
                      </a:cubicBezTo>
                      <a:cubicBezTo>
                        <a:pt x="442" y="99"/>
                        <a:pt x="442" y="99"/>
                        <a:pt x="442" y="99"/>
                      </a:cubicBezTo>
                      <a:cubicBezTo>
                        <a:pt x="442" y="96"/>
                        <a:pt x="441" y="94"/>
                        <a:pt x="438" y="94"/>
                      </a:cubicBezTo>
                      <a:cubicBezTo>
                        <a:pt x="420" y="91"/>
                        <a:pt x="403" y="102"/>
                        <a:pt x="396" y="109"/>
                      </a:cubicBezTo>
                      <a:cubicBezTo>
                        <a:pt x="391" y="113"/>
                        <a:pt x="386" y="118"/>
                        <a:pt x="383" y="122"/>
                      </a:cubicBezTo>
                      <a:cubicBezTo>
                        <a:pt x="380" y="125"/>
                        <a:pt x="378" y="126"/>
                        <a:pt x="377" y="129"/>
                      </a:cubicBezTo>
                      <a:cubicBezTo>
                        <a:pt x="373" y="132"/>
                        <a:pt x="370" y="135"/>
                        <a:pt x="364" y="138"/>
                      </a:cubicBezTo>
                      <a:cubicBezTo>
                        <a:pt x="363" y="138"/>
                        <a:pt x="362" y="139"/>
                        <a:pt x="362" y="140"/>
                      </a:cubicBezTo>
                      <a:cubicBezTo>
                        <a:pt x="361" y="141"/>
                        <a:pt x="361" y="142"/>
                        <a:pt x="362" y="143"/>
                      </a:cubicBezTo>
                      <a:cubicBezTo>
                        <a:pt x="362" y="146"/>
                        <a:pt x="365" y="146"/>
                        <a:pt x="366" y="146"/>
                      </a:cubicBezTo>
                      <a:close/>
                      <a:moveTo>
                        <a:pt x="435" y="76"/>
                      </a:moveTo>
                      <a:cubicBezTo>
                        <a:pt x="427" y="74"/>
                        <a:pt x="418" y="75"/>
                        <a:pt x="407" y="78"/>
                      </a:cubicBezTo>
                      <a:cubicBezTo>
                        <a:pt x="387" y="86"/>
                        <a:pt x="370" y="102"/>
                        <a:pt x="360" y="120"/>
                      </a:cubicBezTo>
                      <a:cubicBezTo>
                        <a:pt x="359" y="123"/>
                        <a:pt x="360" y="125"/>
                        <a:pt x="361" y="127"/>
                      </a:cubicBezTo>
                      <a:cubicBezTo>
                        <a:pt x="362" y="127"/>
                        <a:pt x="362" y="127"/>
                        <a:pt x="362" y="127"/>
                      </a:cubicBezTo>
                      <a:cubicBezTo>
                        <a:pt x="364" y="129"/>
                        <a:pt x="367" y="128"/>
                        <a:pt x="368" y="126"/>
                      </a:cubicBezTo>
                      <a:cubicBezTo>
                        <a:pt x="369" y="126"/>
                        <a:pt x="369" y="126"/>
                        <a:pt x="369" y="126"/>
                      </a:cubicBezTo>
                      <a:cubicBezTo>
                        <a:pt x="377" y="109"/>
                        <a:pt x="393" y="95"/>
                        <a:pt x="411" y="88"/>
                      </a:cubicBezTo>
                      <a:cubicBezTo>
                        <a:pt x="420" y="85"/>
                        <a:pt x="427" y="84"/>
                        <a:pt x="434" y="86"/>
                      </a:cubicBezTo>
                      <a:cubicBezTo>
                        <a:pt x="442" y="87"/>
                        <a:pt x="452" y="95"/>
                        <a:pt x="458" y="105"/>
                      </a:cubicBezTo>
                      <a:cubicBezTo>
                        <a:pt x="463" y="114"/>
                        <a:pt x="468" y="132"/>
                        <a:pt x="470" y="150"/>
                      </a:cubicBezTo>
                      <a:cubicBezTo>
                        <a:pt x="470" y="153"/>
                        <a:pt x="472" y="155"/>
                        <a:pt x="474" y="155"/>
                      </a:cubicBezTo>
                      <a:cubicBezTo>
                        <a:pt x="475" y="155"/>
                        <a:pt x="475" y="155"/>
                        <a:pt x="475" y="155"/>
                      </a:cubicBezTo>
                      <a:cubicBezTo>
                        <a:pt x="477" y="155"/>
                        <a:pt x="480" y="152"/>
                        <a:pt x="480" y="149"/>
                      </a:cubicBezTo>
                      <a:cubicBezTo>
                        <a:pt x="478" y="130"/>
                        <a:pt x="473" y="110"/>
                        <a:pt x="467" y="100"/>
                      </a:cubicBezTo>
                      <a:cubicBezTo>
                        <a:pt x="459" y="87"/>
                        <a:pt x="448" y="78"/>
                        <a:pt x="435" y="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 i="0">
                    <a:latin typeface="Syne Medium" pitchFamily="2" charset="77"/>
                  </a:endParaRPr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4D70B0-EAA5-2B66-E1CF-3091CA7B6B96}"/>
              </a:ext>
            </a:extLst>
          </p:cNvPr>
          <p:cNvGrpSpPr/>
          <p:nvPr userDrawn="1"/>
        </p:nvGrpSpPr>
        <p:grpSpPr>
          <a:xfrm>
            <a:off x="5376981" y="8472802"/>
            <a:ext cx="2131811" cy="1929017"/>
            <a:chOff x="5376981" y="8472802"/>
            <a:chExt cx="2131811" cy="1929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A254A1-D619-441B-C40E-DEB9DE0077DB}"/>
                </a:ext>
              </a:extLst>
            </p:cNvPr>
            <p:cNvGrpSpPr/>
            <p:nvPr userDrawn="1"/>
          </p:nvGrpSpPr>
          <p:grpSpPr>
            <a:xfrm>
              <a:off x="5488414" y="9810149"/>
              <a:ext cx="1737302" cy="591670"/>
              <a:chOff x="695800" y="9657152"/>
              <a:chExt cx="1737302" cy="591670"/>
            </a:xfrm>
          </p:grpSpPr>
          <p:sp>
            <p:nvSpPr>
              <p:cNvPr id="14" name="Google Shape;83;p14">
                <a:extLst>
                  <a:ext uri="{FF2B5EF4-FFF2-40B4-BE49-F238E27FC236}">
                    <a16:creationId xmlns:a16="http://schemas.microsoft.com/office/drawing/2014/main" id="{F13BE132-C1FA-6735-3FD2-48F959EC852A}"/>
                  </a:ext>
                </a:extLst>
              </p:cNvPr>
              <p:cNvSpPr txBox="1"/>
              <p:nvPr/>
            </p:nvSpPr>
            <p:spPr>
              <a:xfrm>
                <a:off x="842635" y="9657152"/>
                <a:ext cx="1590467" cy="59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2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50" b="0" i="0">
                    <a:solidFill>
                      <a:srgbClr val="1926BA"/>
                    </a:solidFill>
                    <a:uFill>
                      <a:noFill/>
                    </a:uFill>
                    <a:latin typeface="Syne Medium" pitchFamily="2" charset="77"/>
                    <a:ea typeface="Syne Medium"/>
                    <a:cs typeface="Syne Medium"/>
                    <a:sym typeface="Syne"/>
                    <a:hlinkClick r:id="rId1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Positive AI</a:t>
                </a:r>
                <a:endParaRPr sz="1150" b="0" i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endParaRPr>
              </a:p>
            </p:txBody>
          </p:sp>
          <p:pic>
            <p:nvPicPr>
              <p:cNvPr id="15" name="Google Shape;92;p14">
                <a:extLst>
                  <a:ext uri="{FF2B5EF4-FFF2-40B4-BE49-F238E27FC236}">
                    <a16:creationId xmlns:a16="http://schemas.microsoft.com/office/drawing/2014/main" id="{44851099-9470-0BBB-7C63-AF75A818F89A}"/>
                  </a:ext>
                </a:extLst>
              </p:cNvPr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695800" y="9906826"/>
                <a:ext cx="190325" cy="19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B640CBC9-AD85-7B76-A595-3AF5683FDC3A}"/>
                </a:ext>
              </a:extLst>
            </p:cNvPr>
            <p:cNvSpPr txBox="1"/>
            <p:nvPr userDrawn="1"/>
          </p:nvSpPr>
          <p:spPr>
            <a:xfrm>
              <a:off x="5385857" y="9586492"/>
              <a:ext cx="2122935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 err="1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www.positive.ai</a:t>
              </a:r>
              <a:endParaRPr lang="fr" sz="12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endParaRPr>
            </a:p>
          </p:txBody>
        </p:sp>
        <p:pic>
          <p:nvPicPr>
            <p:cNvPr id="42" name="Picture 41">
              <a:hlinkClick r:id="rId14"/>
              <a:extLst>
                <a:ext uri="{FF2B5EF4-FFF2-40B4-BE49-F238E27FC236}">
                  <a16:creationId xmlns:a16="http://schemas.microsoft.com/office/drawing/2014/main" id="{800C8693-36E4-F065-37EF-08967ADD34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5376981" y="8472802"/>
              <a:ext cx="1809726" cy="10749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5AB71A-B59D-56CC-F653-DD2CD2064477}"/>
              </a:ext>
            </a:extLst>
          </p:cNvPr>
          <p:cNvGrpSpPr/>
          <p:nvPr userDrawn="1"/>
        </p:nvGrpSpPr>
        <p:grpSpPr>
          <a:xfrm>
            <a:off x="686376" y="2940966"/>
            <a:ext cx="6343118" cy="680156"/>
            <a:chOff x="686376" y="2940966"/>
            <a:chExt cx="6343118" cy="680156"/>
          </a:xfrm>
        </p:grpSpPr>
        <p:sp>
          <p:nvSpPr>
            <p:cNvPr id="9" name="Google Shape;73;p14">
              <a:extLst>
                <a:ext uri="{FF2B5EF4-FFF2-40B4-BE49-F238E27FC236}">
                  <a16:creationId xmlns:a16="http://schemas.microsoft.com/office/drawing/2014/main" id="{042F6855-0188-8D8B-5BE2-257C16E35295}"/>
                </a:ext>
              </a:extLst>
            </p:cNvPr>
            <p:cNvSpPr txBox="1"/>
            <p:nvPr userDrawn="1"/>
          </p:nvSpPr>
          <p:spPr>
            <a:xfrm>
              <a:off x="1351570" y="2940966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Des ateliers 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en petits groupes pour un travail collaboratif en intelligence collective (thèmes juridique</a:t>
              </a:r>
              <a:r>
                <a:rPr lang="en-GB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, technique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et business</a:t>
              </a:r>
              <a:r>
                <a:rPr lang="en-GB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)</a:t>
              </a:r>
              <a:endParaRPr lang="en-GB" sz="16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9D82B2-F6D5-54F3-5362-9688684CF842}"/>
                </a:ext>
              </a:extLst>
            </p:cNvPr>
            <p:cNvGrpSpPr/>
            <p:nvPr userDrawn="1"/>
          </p:nvGrpSpPr>
          <p:grpSpPr>
            <a:xfrm>
              <a:off x="686376" y="2977444"/>
              <a:ext cx="589091" cy="589091"/>
              <a:chOff x="686376" y="2977444"/>
              <a:chExt cx="589091" cy="58909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FF2F5E-0412-4A2B-861A-6FC56FD24510}"/>
                  </a:ext>
                </a:extLst>
              </p:cNvPr>
              <p:cNvSpPr/>
              <p:nvPr userDrawn="1"/>
            </p:nvSpPr>
            <p:spPr>
              <a:xfrm>
                <a:off x="686376" y="2977444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35F2E1E-1E7A-B857-D11F-4001802547F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819794" y="3096208"/>
                <a:ext cx="367224" cy="346059"/>
                <a:chOff x="8301033" y="3162506"/>
                <a:chExt cx="952485" cy="897586"/>
              </a:xfrm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11DB9694-3D5E-D9C5-1E28-2B649F882857}"/>
                    </a:ext>
                  </a:extLst>
                </p:cNvPr>
                <p:cNvSpPr/>
                <p:nvPr/>
              </p:nvSpPr>
              <p:spPr>
                <a:xfrm>
                  <a:off x="8301033" y="3431213"/>
                  <a:ext cx="610966" cy="628879"/>
                </a:xfrm>
                <a:custGeom>
                  <a:avLst/>
                  <a:gdLst>
                    <a:gd name="connsiteX0" fmla="*/ 507754 w 610966"/>
                    <a:gd name="connsiteY0" fmla="*/ 0 h 628879"/>
                    <a:gd name="connsiteX1" fmla="*/ 610967 w 610966"/>
                    <a:gd name="connsiteY1" fmla="*/ 105471 h 628879"/>
                    <a:gd name="connsiteX2" fmla="*/ 149442 w 610966"/>
                    <a:gd name="connsiteY2" fmla="*/ 612833 h 628879"/>
                    <a:gd name="connsiteX3" fmla="*/ 72004 w 610966"/>
                    <a:gd name="connsiteY3" fmla="*/ 612833 h 628879"/>
                    <a:gd name="connsiteX4" fmla="*/ 16131 w 610966"/>
                    <a:gd name="connsiteY4" fmla="*/ 555836 h 628879"/>
                    <a:gd name="connsiteX5" fmla="*/ 16131 w 610966"/>
                    <a:gd name="connsiteY5" fmla="*/ 478892 h 628879"/>
                    <a:gd name="connsiteX6" fmla="*/ 507754 w 610966"/>
                    <a:gd name="connsiteY6" fmla="*/ 0 h 6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0966" h="628879">
                      <a:moveTo>
                        <a:pt x="507754" y="0"/>
                      </a:moveTo>
                      <a:lnTo>
                        <a:pt x="610967" y="105471"/>
                      </a:lnTo>
                      <a:lnTo>
                        <a:pt x="149442" y="612833"/>
                      </a:lnTo>
                      <a:cubicBezTo>
                        <a:pt x="129373" y="634229"/>
                        <a:pt x="93512" y="634229"/>
                        <a:pt x="72004" y="612833"/>
                      </a:cubicBezTo>
                      <a:lnTo>
                        <a:pt x="16131" y="555836"/>
                      </a:lnTo>
                      <a:cubicBezTo>
                        <a:pt x="-5377" y="535889"/>
                        <a:pt x="-5377" y="500259"/>
                        <a:pt x="16131" y="478892"/>
                      </a:cubicBezTo>
                      <a:lnTo>
                        <a:pt x="507754" y="0"/>
                      </a:lnTo>
                      <a:close/>
                    </a:path>
                  </a:pathLst>
                </a:custGeom>
                <a:solidFill>
                  <a:srgbClr val="F2E50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b="0" i="0">
                    <a:latin typeface="Syne Medium" pitchFamily="2" charset="77"/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2C198CC-D05E-5975-AFB2-1EEABF0AC012}"/>
                    </a:ext>
                  </a:extLst>
                </p:cNvPr>
                <p:cNvSpPr/>
                <p:nvPr/>
              </p:nvSpPr>
              <p:spPr>
                <a:xfrm>
                  <a:off x="8633965" y="3162506"/>
                  <a:ext cx="619553" cy="467176"/>
                </a:xfrm>
                <a:custGeom>
                  <a:avLst/>
                  <a:gdLst>
                    <a:gd name="connsiteX0" fmla="*/ 607743 w 619553"/>
                    <a:gd name="connsiteY0" fmla="*/ 377010 h 467176"/>
                    <a:gd name="connsiteX1" fmla="*/ 530304 w 619553"/>
                    <a:gd name="connsiteY1" fmla="*/ 455413 h 467176"/>
                    <a:gd name="connsiteX2" fmla="*/ 472983 w 619553"/>
                    <a:gd name="connsiteY2" fmla="*/ 455413 h 467176"/>
                    <a:gd name="connsiteX3" fmla="*/ 455790 w 619553"/>
                    <a:gd name="connsiteY3" fmla="*/ 436897 h 467176"/>
                    <a:gd name="connsiteX4" fmla="*/ 444322 w 619553"/>
                    <a:gd name="connsiteY4" fmla="*/ 394125 h 467176"/>
                    <a:gd name="connsiteX5" fmla="*/ 428520 w 619553"/>
                    <a:gd name="connsiteY5" fmla="*/ 337099 h 467176"/>
                    <a:gd name="connsiteX6" fmla="*/ 332518 w 619553"/>
                    <a:gd name="connsiteY6" fmla="*/ 318573 h 467176"/>
                    <a:gd name="connsiteX7" fmla="*/ 302419 w 619553"/>
                    <a:gd name="connsiteY7" fmla="*/ 348502 h 467176"/>
                    <a:gd name="connsiteX8" fmla="*/ 196329 w 619553"/>
                    <a:gd name="connsiteY8" fmla="*/ 244480 h 467176"/>
                    <a:gd name="connsiteX9" fmla="*/ 213570 w 619553"/>
                    <a:gd name="connsiteY9" fmla="*/ 227366 h 467176"/>
                    <a:gd name="connsiteX10" fmla="*/ 226438 w 619553"/>
                    <a:gd name="connsiteY10" fmla="*/ 213121 h 467176"/>
                    <a:gd name="connsiteX11" fmla="*/ 225000 w 619553"/>
                    <a:gd name="connsiteY11" fmla="*/ 143280 h 467176"/>
                    <a:gd name="connsiteX12" fmla="*/ 1438 w 619553"/>
                    <a:gd name="connsiteY12" fmla="*/ 53494 h 467176"/>
                    <a:gd name="connsiteX13" fmla="*/ 0 w 619553"/>
                    <a:gd name="connsiteY13" fmla="*/ 20695 h 467176"/>
                    <a:gd name="connsiteX14" fmla="*/ 397069 w 619553"/>
                    <a:gd name="connsiteY14" fmla="*/ 103369 h 467176"/>
                    <a:gd name="connsiteX15" fmla="*/ 473012 w 619553"/>
                    <a:gd name="connsiteY15" fmla="*/ 178911 h 467176"/>
                    <a:gd name="connsiteX16" fmla="*/ 500224 w 619553"/>
                    <a:gd name="connsiteY16" fmla="*/ 280111 h 467176"/>
                    <a:gd name="connsiteX17" fmla="*/ 543239 w 619553"/>
                    <a:gd name="connsiteY17" fmla="*/ 298636 h 467176"/>
                    <a:gd name="connsiteX18" fmla="*/ 591960 w 619553"/>
                    <a:gd name="connsiteY18" fmla="*/ 302908 h 467176"/>
                    <a:gd name="connsiteX19" fmla="*/ 607762 w 619553"/>
                    <a:gd name="connsiteY19" fmla="*/ 320022 h 467176"/>
                    <a:gd name="connsiteX20" fmla="*/ 607743 w 619553"/>
                    <a:gd name="connsiteY20" fmla="*/ 377010 h 46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9553" h="467176">
                      <a:moveTo>
                        <a:pt x="607743" y="377010"/>
                      </a:moveTo>
                      <a:lnTo>
                        <a:pt x="530304" y="455413"/>
                      </a:lnTo>
                      <a:cubicBezTo>
                        <a:pt x="514560" y="471097"/>
                        <a:pt x="490166" y="471097"/>
                        <a:pt x="472983" y="455413"/>
                      </a:cubicBezTo>
                      <a:lnTo>
                        <a:pt x="455790" y="436897"/>
                      </a:lnTo>
                      <a:cubicBezTo>
                        <a:pt x="442884" y="425484"/>
                        <a:pt x="437112" y="404098"/>
                        <a:pt x="444322" y="394125"/>
                      </a:cubicBezTo>
                      <a:cubicBezTo>
                        <a:pt x="457181" y="385582"/>
                        <a:pt x="452914" y="359924"/>
                        <a:pt x="428520" y="337099"/>
                      </a:cubicBezTo>
                      <a:cubicBezTo>
                        <a:pt x="394164" y="301468"/>
                        <a:pt x="349701" y="300057"/>
                        <a:pt x="332518" y="318573"/>
                      </a:cubicBezTo>
                      <a:cubicBezTo>
                        <a:pt x="325364" y="324284"/>
                        <a:pt x="302419" y="348502"/>
                        <a:pt x="302419" y="348502"/>
                      </a:cubicBezTo>
                      <a:lnTo>
                        <a:pt x="196329" y="244480"/>
                      </a:lnTo>
                      <a:lnTo>
                        <a:pt x="213570" y="227366"/>
                      </a:lnTo>
                      <a:cubicBezTo>
                        <a:pt x="213570" y="227366"/>
                        <a:pt x="217837" y="223094"/>
                        <a:pt x="226438" y="213121"/>
                      </a:cubicBezTo>
                      <a:cubicBezTo>
                        <a:pt x="259423" y="180332"/>
                        <a:pt x="225000" y="143280"/>
                        <a:pt x="225000" y="143280"/>
                      </a:cubicBezTo>
                      <a:cubicBezTo>
                        <a:pt x="131874" y="52063"/>
                        <a:pt x="1438" y="53494"/>
                        <a:pt x="1438" y="53494"/>
                      </a:cubicBezTo>
                      <a:lnTo>
                        <a:pt x="0" y="20695"/>
                      </a:lnTo>
                      <a:cubicBezTo>
                        <a:pt x="262309" y="-46304"/>
                        <a:pt x="361198" y="67738"/>
                        <a:pt x="397069" y="103369"/>
                      </a:cubicBezTo>
                      <a:cubicBezTo>
                        <a:pt x="429987" y="136139"/>
                        <a:pt x="464410" y="170340"/>
                        <a:pt x="473012" y="178911"/>
                      </a:cubicBezTo>
                      <a:cubicBezTo>
                        <a:pt x="491633" y="197427"/>
                        <a:pt x="473012" y="250144"/>
                        <a:pt x="500224" y="280111"/>
                      </a:cubicBezTo>
                      <a:cubicBezTo>
                        <a:pt x="513131" y="292925"/>
                        <a:pt x="530323" y="298636"/>
                        <a:pt x="543239" y="298636"/>
                      </a:cubicBezTo>
                      <a:cubicBezTo>
                        <a:pt x="557603" y="285822"/>
                        <a:pt x="580492" y="290093"/>
                        <a:pt x="591960" y="302908"/>
                      </a:cubicBezTo>
                      <a:lnTo>
                        <a:pt x="607762" y="320022"/>
                      </a:lnTo>
                      <a:cubicBezTo>
                        <a:pt x="623487" y="335707"/>
                        <a:pt x="623487" y="359924"/>
                        <a:pt x="607743" y="377010"/>
                      </a:cubicBezTo>
                      <a:close/>
                    </a:path>
                  </a:pathLst>
                </a:custGeom>
                <a:solidFill>
                  <a:srgbClr val="F7CF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b="0" i="0">
                    <a:latin typeface="Syne Medium" pitchFamily="2" charset="77"/>
                  </a:endParaRP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F2E5DC-2394-0876-1C27-A8F359D42C20}"/>
              </a:ext>
            </a:extLst>
          </p:cNvPr>
          <p:cNvGrpSpPr/>
          <p:nvPr userDrawn="1"/>
        </p:nvGrpSpPr>
        <p:grpSpPr>
          <a:xfrm>
            <a:off x="686376" y="2068281"/>
            <a:ext cx="6343118" cy="680156"/>
            <a:chOff x="686376" y="2068281"/>
            <a:chExt cx="6343118" cy="680156"/>
          </a:xfrm>
        </p:grpSpPr>
        <p:sp>
          <p:nvSpPr>
            <p:cNvPr id="8" name="Google Shape;72;p14">
              <a:extLst>
                <a:ext uri="{FF2B5EF4-FFF2-40B4-BE49-F238E27FC236}">
                  <a16:creationId xmlns:a16="http://schemas.microsoft.com/office/drawing/2014/main" id="{7A6A449E-56D9-8D7D-9305-6EBE76A80DDA}"/>
                </a:ext>
              </a:extLst>
            </p:cNvPr>
            <p:cNvSpPr txBox="1"/>
            <p:nvPr userDrawn="1"/>
          </p:nvSpPr>
          <p:spPr>
            <a:xfrm>
              <a:off x="1351570" y="206828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Abadi" panose="020F0502020204030204" pitchFamily="34" charset="0"/>
                  <a:sym typeface="Syne"/>
                </a:rPr>
                <a:t>Des webinaires mensuels inspirants</a:t>
              </a:r>
              <a:endParaRPr sz="16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Abadi" panose="020F0502020204030204" pitchFamily="34" charset="0"/>
                <a:sym typeface="Syn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Abadi" panose="020F0502020204030204" pitchFamily="34" charset="0"/>
                  <a:sym typeface="Syne"/>
                </a:rPr>
                <a:t>(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Abadi" panose="020F0502020204030204" pitchFamily="34" charset="0"/>
                  <a:sym typeface="Syne"/>
                </a:rPr>
                <a:t>enjeux, impacts, prospective) avec des interventions d’experts de haut niveau.</a:t>
              </a:r>
              <a:endParaRPr sz="28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Abadi" panose="020F0502020204030204" pitchFamily="34" charset="0"/>
                <a:sym typeface="Syne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881517-FA6F-AF9A-7501-7496B5C3B5B2}"/>
                </a:ext>
              </a:extLst>
            </p:cNvPr>
            <p:cNvGrpSpPr/>
            <p:nvPr userDrawn="1"/>
          </p:nvGrpSpPr>
          <p:grpSpPr>
            <a:xfrm>
              <a:off x="686376" y="2150263"/>
              <a:ext cx="589091" cy="589091"/>
              <a:chOff x="686376" y="2150263"/>
              <a:chExt cx="589091" cy="58909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31915D6-8A10-4018-58B3-992C821CE9BD}"/>
                  </a:ext>
                </a:extLst>
              </p:cNvPr>
              <p:cNvSpPr/>
              <p:nvPr userDrawn="1"/>
            </p:nvSpPr>
            <p:spPr>
              <a:xfrm>
                <a:off x="686376" y="2150263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F0F74D2-8C40-2695-A4C7-4519BB3FEA0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7181" y="2324677"/>
                <a:ext cx="334694" cy="247382"/>
              </a:xfrm>
              <a:custGeom>
                <a:avLst/>
                <a:gdLst>
                  <a:gd name="connsiteX0" fmla="*/ 209550 w 228600"/>
                  <a:gd name="connsiteY0" fmla="*/ 0 h 168965"/>
                  <a:gd name="connsiteX1" fmla="*/ 19050 w 228600"/>
                  <a:gd name="connsiteY1" fmla="*/ 0 h 168965"/>
                  <a:gd name="connsiteX2" fmla="*/ 0 w 228600"/>
                  <a:gd name="connsiteY2" fmla="*/ 18774 h 168965"/>
                  <a:gd name="connsiteX3" fmla="*/ 0 w 228600"/>
                  <a:gd name="connsiteY3" fmla="*/ 150191 h 168965"/>
                  <a:gd name="connsiteX4" fmla="*/ 19050 w 228600"/>
                  <a:gd name="connsiteY4" fmla="*/ 168965 h 168965"/>
                  <a:gd name="connsiteX5" fmla="*/ 209550 w 228600"/>
                  <a:gd name="connsiteY5" fmla="*/ 168965 h 168965"/>
                  <a:gd name="connsiteX6" fmla="*/ 228600 w 228600"/>
                  <a:gd name="connsiteY6" fmla="*/ 150191 h 168965"/>
                  <a:gd name="connsiteX7" fmla="*/ 228600 w 228600"/>
                  <a:gd name="connsiteY7" fmla="*/ 18774 h 168965"/>
                  <a:gd name="connsiteX8" fmla="*/ 209550 w 228600"/>
                  <a:gd name="connsiteY8" fmla="*/ 0 h 168965"/>
                  <a:gd name="connsiteX9" fmla="*/ 95250 w 228600"/>
                  <a:gd name="connsiteY9" fmla="*/ 122030 h 168965"/>
                  <a:gd name="connsiteX10" fmla="*/ 95250 w 228600"/>
                  <a:gd name="connsiteY10" fmla="*/ 46935 h 168965"/>
                  <a:gd name="connsiteX11" fmla="*/ 152400 w 228600"/>
                  <a:gd name="connsiteY11" fmla="*/ 84483 h 168965"/>
                  <a:gd name="connsiteX12" fmla="*/ 95250 w 228600"/>
                  <a:gd name="connsiteY12" fmla="*/ 122030 h 16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168965">
                    <a:moveTo>
                      <a:pt x="209550" y="0"/>
                    </a:moveTo>
                    <a:lnTo>
                      <a:pt x="19050" y="0"/>
                    </a:lnTo>
                    <a:cubicBezTo>
                      <a:pt x="8534" y="0"/>
                      <a:pt x="0" y="8411"/>
                      <a:pt x="0" y="18774"/>
                    </a:cubicBezTo>
                    <a:lnTo>
                      <a:pt x="0" y="150191"/>
                    </a:lnTo>
                    <a:cubicBezTo>
                      <a:pt x="0" y="160555"/>
                      <a:pt x="8534" y="168965"/>
                      <a:pt x="19050" y="168965"/>
                    </a:cubicBezTo>
                    <a:lnTo>
                      <a:pt x="209550" y="168965"/>
                    </a:lnTo>
                    <a:cubicBezTo>
                      <a:pt x="220066" y="168965"/>
                      <a:pt x="228600" y="160555"/>
                      <a:pt x="228600" y="150191"/>
                    </a:cubicBezTo>
                    <a:lnTo>
                      <a:pt x="228600" y="18774"/>
                    </a:lnTo>
                    <a:cubicBezTo>
                      <a:pt x="228600" y="8411"/>
                      <a:pt x="220066" y="0"/>
                      <a:pt x="209550" y="0"/>
                    </a:cubicBezTo>
                    <a:close/>
                    <a:moveTo>
                      <a:pt x="95250" y="122030"/>
                    </a:moveTo>
                    <a:lnTo>
                      <a:pt x="95250" y="46935"/>
                    </a:lnTo>
                    <a:lnTo>
                      <a:pt x="152400" y="84483"/>
                    </a:lnTo>
                    <a:lnTo>
                      <a:pt x="95250" y="122030"/>
                    </a:lnTo>
                    <a:close/>
                  </a:path>
                </a:pathLst>
              </a:custGeom>
              <a:solidFill>
                <a:srgbClr val="F2E5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b="0" i="0">
                  <a:solidFill>
                    <a:schemeClr val="accent1"/>
                  </a:solidFill>
                  <a:latin typeface="Syne Medium" pitchFamily="2" charset="77"/>
                </a:endParaRPr>
              </a:p>
            </p:txBody>
          </p:sp>
        </p:grpSp>
      </p:grpSp>
      <p:pic>
        <p:nvPicPr>
          <p:cNvPr id="47" name="Picture 2" descr="Profile photo of Philippe STREIFF">
            <a:extLst>
              <a:ext uri="{FF2B5EF4-FFF2-40B4-BE49-F238E27FC236}">
                <a16:creationId xmlns:a16="http://schemas.microsoft.com/office/drawing/2014/main" id="{CBCBA3D4-7C7D-F364-9805-70C99AF6F8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6513">
            <a:off x="241635" y="9579735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</p:pic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C5FAC10-FCCD-5350-005B-B77D43F48B2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43853" y="8566539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 marL="114300" indent="0">
              <a:buNone/>
              <a:defRPr b="0" i="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BF7C7A6-CFDA-021F-695C-8604839730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718" y="8410496"/>
            <a:ext cx="1919729" cy="1074737"/>
          </a:xfrm>
        </p:spPr>
        <p:txBody>
          <a:bodyPr lIns="0" tIns="0" rIns="0" bIns="0"/>
          <a:lstStyle>
            <a:lvl1pPr marL="114300" indent="0" algn="l">
              <a:buNone/>
              <a:defRPr sz="12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>
              <a:buNone/>
              <a:defRPr>
                <a:solidFill>
                  <a:srgbClr val="1925BB"/>
                </a:solidFill>
              </a:defRPr>
            </a:lvl2pPr>
            <a:lvl3pPr marL="1054100" indent="0">
              <a:buNone/>
              <a:defRPr>
                <a:solidFill>
                  <a:srgbClr val="1925BB"/>
                </a:solidFill>
              </a:defRPr>
            </a:lvl3pPr>
            <a:lvl4pPr marL="1511300" indent="0">
              <a:buNone/>
              <a:defRPr>
                <a:solidFill>
                  <a:srgbClr val="1925BB"/>
                </a:solidFill>
              </a:defRPr>
            </a:lvl4pPr>
            <a:lvl5pPr marL="1968500" indent="0">
              <a:buNone/>
              <a:defRPr>
                <a:solidFill>
                  <a:srgbClr val="1925BB"/>
                </a:solidFill>
              </a:defRPr>
            </a:lvl5pPr>
          </a:lstStyle>
          <a:p>
            <a:pPr lvl="0"/>
            <a:r>
              <a:rPr lang="en-GB" dirty="0"/>
              <a:t>Gatherer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E580B-6052-AB7A-2BE1-EEEF37ADAEDE}"/>
              </a:ext>
            </a:extLst>
          </p:cNvPr>
          <p:cNvSpPr txBox="1"/>
          <p:nvPr userDrawn="1"/>
        </p:nvSpPr>
        <p:spPr>
          <a:xfrm>
            <a:off x="3074715" y="9633639"/>
            <a:ext cx="213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1925BB"/>
                </a:solidFill>
                <a:latin typeface="Syne Medium" pitchFamily="2" charset="77"/>
              </a:rPr>
              <a:t>https://</a:t>
            </a:r>
            <a:r>
              <a:rPr lang="en-GB" sz="1200" b="0" i="0" dirty="0" err="1">
                <a:solidFill>
                  <a:srgbClr val="1925BB"/>
                </a:solidFill>
                <a:latin typeface="Syne Medium" pitchFamily="2" charset="77"/>
              </a:rPr>
              <a:t>positive.ai</a:t>
            </a:r>
            <a:r>
              <a:rPr lang="en-GB" sz="1200" b="0" i="0" dirty="0">
                <a:solidFill>
                  <a:srgbClr val="1925BB"/>
                </a:solidFill>
                <a:latin typeface="Syne Medium" pitchFamily="2" charset="77"/>
              </a:rPr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23942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BE15AC0-86ED-9B08-167A-FB8C29D887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801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BE15AC0-86ED-9B08-167A-FB8C29D88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937a4f-4629-4d26-8d71-4343fa9fa6b0">
      <Terms xmlns="http://schemas.microsoft.com/office/infopath/2007/PartnerControls"/>
    </lcf76f155ced4ddcb4097134ff3c332f>
    <TaxCatchAll xmlns="a7e03b19-6c30-4af5-9dfc-5af07ce1db2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BF6B51F63EE41A96DA163641716A5" ma:contentTypeVersion="11" ma:contentTypeDescription="Create a new document." ma:contentTypeScope="" ma:versionID="bf21e8edb6cae8a621d1e5b82fdced7d">
  <xsd:schema xmlns:xsd="http://www.w3.org/2001/XMLSchema" xmlns:xs="http://www.w3.org/2001/XMLSchema" xmlns:p="http://schemas.microsoft.com/office/2006/metadata/properties" xmlns:ns2="0f937a4f-4629-4d26-8d71-4343fa9fa6b0" xmlns:ns3="a7e03b19-6c30-4af5-9dfc-5af07ce1db2d" targetNamespace="http://schemas.microsoft.com/office/2006/metadata/properties" ma:root="true" ma:fieldsID="b1bb2631e5b9daedf0aa34ce2a3a469c" ns2:_="" ns3:_="">
    <xsd:import namespace="0f937a4f-4629-4d26-8d71-4343fa9fa6b0"/>
    <xsd:import namespace="a7e03b19-6c30-4af5-9dfc-5af07ce1d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37a4f-4629-4d26-8d71-4343fa9fa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1fd39e2-e4cb-4cd2-b8b3-330f05c8f7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3b19-6c30-4af5-9dfc-5af07ce1db2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899703-9579-43ea-8521-9a99fa19001c}" ma:internalName="TaxCatchAll" ma:showField="CatchAllData" ma:web="a7e03b19-6c30-4af5-9dfc-5af07ce1d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DC5BCB-6B76-4E64-8D36-A6CC3C4D3FED}">
  <ds:schemaRefs>
    <ds:schemaRef ds:uri="http://purl.org/dc/elements/1.1/"/>
    <ds:schemaRef ds:uri="a7e03b19-6c30-4af5-9dfc-5af07ce1db2d"/>
    <ds:schemaRef ds:uri="0f937a4f-4629-4d26-8d71-4343fa9fa6b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F0CA528-080E-49BC-8559-0E3AC46C0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32286-21E7-4186-BDE0-13E328A99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37a4f-4629-4d26-8d71-4343fa9fa6b0"/>
    <ds:schemaRef ds:uri="a7e03b19-6c30-4af5-9dfc-5af07ce1d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Syne Medium</vt:lpstr>
      <vt:lpstr>Simple Light</vt:lpstr>
      <vt:lpstr>think-cell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Hugo Vallet</cp:lastModifiedBy>
  <cp:revision>38</cp:revision>
  <dcterms:modified xsi:type="dcterms:W3CDTF">2024-12-03T15:30:15Z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0x010100490BF6B51F63EE41A96DA163641716A5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SIP_Label_b0d5c4f4-7a29-4385-b7a5-afbe2154ae6f_Enabled">
    <vt:lpwstr>true</vt:lpwstr>
  </property>
  <property fmtid="{D5CDD505-2E9C-101B-9397-08002B2CF9AE}" pid="11" name="MSIP_Label_b0d5c4f4-7a29-4385-b7a5-afbe2154ae6f_SetDate">
    <vt:lpwstr>2024-09-25T09:25:52Z</vt:lpwstr>
  </property>
  <property fmtid="{D5CDD505-2E9C-101B-9397-08002B2CF9AE}" pid="12" name="MSIP_Label_b0d5c4f4-7a29-4385-b7a5-afbe2154ae6f_Method">
    <vt:lpwstr>Standard</vt:lpwstr>
  </property>
  <property fmtid="{D5CDD505-2E9C-101B-9397-08002B2CF9AE}" pid="13" name="MSIP_Label_b0d5c4f4-7a29-4385-b7a5-afbe2154ae6f_Name">
    <vt:lpwstr>Confidential</vt:lpwstr>
  </property>
  <property fmtid="{D5CDD505-2E9C-101B-9397-08002B2CF9AE}" pid="14" name="MSIP_Label_b0d5c4f4-7a29-4385-b7a5-afbe2154ae6f_SiteId">
    <vt:lpwstr>2dfb2f0b-4d21-4268-9559-72926144c918</vt:lpwstr>
  </property>
  <property fmtid="{D5CDD505-2E9C-101B-9397-08002B2CF9AE}" pid="15" name="MSIP_Label_b0d5c4f4-7a29-4385-b7a5-afbe2154ae6f_ActionId">
    <vt:lpwstr>ccf741b3-9fe9-4558-9d3e-ef6b111aabdf</vt:lpwstr>
  </property>
  <property fmtid="{D5CDD505-2E9C-101B-9397-08002B2CF9AE}" pid="16" name="MSIP_Label_b0d5c4f4-7a29-4385-b7a5-afbe2154ae6f_ContentBits">
    <vt:lpwstr>0</vt:lpwstr>
  </property>
</Properties>
</file>