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2" d="100"/>
          <a:sy n="132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38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697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19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0408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257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5488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958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291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572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4223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410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110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660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97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510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28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245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529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432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9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water droplets&#10;&#10;AI-generated content may be incorrect.">
            <a:extLst>
              <a:ext uri="{FF2B5EF4-FFF2-40B4-BE49-F238E27FC236}">
                <a16:creationId xmlns:a16="http://schemas.microsoft.com/office/drawing/2014/main" id="{3CE16297-5B78-131F-7138-44A1AC7B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15" t="9091" r="16414"/>
          <a:stretch/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501650" y="1258999"/>
            <a:ext cx="3066142" cy="1776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 defTabSz="457200">
              <a:lnSpc>
                <a:spcPct val="90000"/>
              </a:lnSpc>
            </a:pPr>
            <a:r>
              <a:rPr lang="en-US" sz="2300">
                <a:solidFill>
                  <a:schemeClr val="accent1"/>
                </a:solidFill>
              </a:rPr>
              <a:t>Sorting Algorithms: A Deep Dive into Bubble Sort and Merge Sort</a:t>
            </a:r>
            <a:br>
              <a:rPr lang="en-US" sz="2300">
                <a:solidFill>
                  <a:schemeClr val="accent1"/>
                </a:solidFill>
              </a:rPr>
            </a:br>
            <a:endParaRPr lang="en-US" sz="2300">
              <a:solidFill>
                <a:schemeClr val="accent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508001" y="3038123"/>
            <a:ext cx="3059791" cy="8226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 Visual and Interactive Guide to Understanding Data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782962" y="884363"/>
            <a:ext cx="2475485" cy="334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457200"/>
            <a:r>
              <a:rPr lang="en-US" sz="3300">
                <a:solidFill>
                  <a:schemeClr val="accent1"/>
                </a:solidFill>
              </a:rPr>
              <a:t>Algorithm Comparison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081946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3734188" y="831858"/>
            <a:ext cx="4755762" cy="3452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Bubble Sort vs. Merge Sort:</a:t>
            </a:r>
          </a:p>
          <a:p>
            <a:pPr marL="685800" lvl="1" indent="-342900" defTabSz="457200">
              <a:spcBef>
                <a:spcPts val="1000"/>
              </a:spcBef>
            </a:pPr>
            <a:r>
              <a:rPr lang="en-US"/>
              <a:t>Speed: Merge Sort is faster</a:t>
            </a:r>
          </a:p>
          <a:p>
            <a:pPr marL="685800" lvl="1" indent="-342900" defTabSz="457200">
              <a:spcBef>
                <a:spcPts val="1000"/>
              </a:spcBef>
            </a:pPr>
            <a:r>
              <a:rPr lang="en-US"/>
              <a:t>Memory: Bubble Sort uses less</a:t>
            </a:r>
          </a:p>
          <a:p>
            <a:pPr marL="685800" lvl="1" indent="-342900" defTabSz="457200">
              <a:spcBef>
                <a:spcPts val="1000"/>
              </a:spcBef>
            </a:pPr>
            <a:r>
              <a:rPr lang="en-US"/>
              <a:t>Complexity: Bubble Sort is simpler</a:t>
            </a:r>
          </a:p>
          <a:p>
            <a:pPr marL="685800" lvl="1" indent="-342900" defTabSz="457200">
              <a:spcBef>
                <a:spcPts val="1000"/>
              </a:spcBef>
            </a:pPr>
            <a:r>
              <a:rPr lang="en-US"/>
              <a:t>Scalability: Merge Sort scales better</a:t>
            </a:r>
          </a:p>
          <a:p>
            <a:pPr marL="685800" lvl="1" indent="-342900" defTabSz="457200">
              <a:spcBef>
                <a:spcPts val="1000"/>
              </a:spcBef>
            </a:pPr>
            <a:r>
              <a:rPr lang="en-US"/>
              <a:t>Implementation: Bubble Sort is easier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346221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782962" y="884363"/>
            <a:ext cx="2475485" cy="334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457200"/>
            <a:r>
              <a:rPr lang="en-US" sz="3100">
                <a:solidFill>
                  <a:schemeClr val="accent1"/>
                </a:solidFill>
              </a:rPr>
              <a:t>Real-World Applications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081946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3734188" y="831858"/>
            <a:ext cx="4755762" cy="3452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Database Management Systems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File Organization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Digital Library Systems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Spreadsheet Applications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Engines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346221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507559" y="457200"/>
            <a:ext cx="2796807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457200">
              <a:lnSpc>
                <a:spcPct val="90000"/>
              </a:lnSpc>
            </a:pPr>
            <a:r>
              <a:rPr lang="en-US" sz="3100">
                <a:solidFill>
                  <a:schemeClr val="accent1"/>
                </a:solidFill>
              </a:rPr>
              <a:t>Visualizing Performance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513875" y="1620441"/>
            <a:ext cx="2790687" cy="2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Bubble Sort: Exponential growth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Sort: Logarithmic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9E8E3-2655-7ACF-3207-0E02A2A9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58" y="1451146"/>
            <a:ext cx="5376184" cy="29031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Practice Problems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Sort [45, 22, 11, 89, 76, 30] using Bubble Sort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Sort [55, 23, 87, 62, 43, 11] using Merge Sort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Compare the number of steps in each method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Identify which algorithm would be better for different scenarios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p view of books with different cover colors">
            <a:extLst>
              <a:ext uri="{FF2B5EF4-FFF2-40B4-BE49-F238E27FC236}">
                <a16:creationId xmlns:a16="http://schemas.microsoft.com/office/drawing/2014/main" id="{AEFA202D-D69A-70B4-BCCE-C70212E6BE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4648" b="19102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/>
            <a:r>
              <a:rPr lang="en-US" sz="3600">
                <a:solidFill>
                  <a:schemeClr val="accent1"/>
                </a:solidFill>
              </a:rPr>
              <a:t>What Are Sorting Algorithms?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508000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Definition: Methods used in computer science to arrange data in a specific order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Real-world analogy: Like organizing books by height on a shelf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Purpose: To make data searching and access more efficient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Types: We'll focus on Bubble Sort and Merge Sort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5D987-8B3E-6052-FFC9-F3802E6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1541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lnSpc>
                <a:spcPct val="90000"/>
              </a:lnSpc>
            </a:pPr>
            <a:r>
              <a:rPr lang="en-US" sz="3100">
                <a:solidFill>
                  <a:schemeClr val="accent1"/>
                </a:solidFill>
              </a:rPr>
              <a:t>Introduction to Sorting Algorithms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508000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Key Concepts:</a:t>
            </a:r>
          </a:p>
          <a:p>
            <a:pPr marL="685800" lvl="1" indent="-342900" defTabSz="457200">
              <a:spcBef>
                <a:spcPts val="1000"/>
              </a:spcBef>
            </a:pPr>
            <a:r>
              <a:rPr lang="en-US"/>
              <a:t>Comparison-based sorting</a:t>
            </a:r>
          </a:p>
          <a:p>
            <a:pPr marL="685800" lvl="1" indent="-342900" defTabSz="457200">
              <a:spcBef>
                <a:spcPts val="1000"/>
              </a:spcBef>
            </a:pPr>
            <a:r>
              <a:rPr lang="en-US"/>
              <a:t>Time complexity</a:t>
            </a:r>
          </a:p>
          <a:p>
            <a:pPr marL="685800" lvl="1" indent="-342900" defTabSz="457200">
              <a:spcBef>
                <a:spcPts val="1000"/>
              </a:spcBef>
            </a:pPr>
            <a:r>
              <a:rPr lang="en-US"/>
              <a:t>Space complexity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Why Learn Sorting?</a:t>
            </a:r>
          </a:p>
          <a:p>
            <a:pPr marL="685800" lvl="1" indent="-342900" defTabSz="457200">
              <a:spcBef>
                <a:spcPts val="1000"/>
              </a:spcBef>
            </a:pPr>
            <a:r>
              <a:rPr lang="en-US"/>
              <a:t>Foundation of computer science</a:t>
            </a:r>
          </a:p>
          <a:p>
            <a:pPr marL="685800" lvl="1" indent="-342900" defTabSz="457200">
              <a:spcBef>
                <a:spcPts val="1000"/>
              </a:spcBef>
            </a:pPr>
            <a:r>
              <a:rPr lang="en-US"/>
              <a:t>Essential for data management</a:t>
            </a:r>
          </a:p>
          <a:p>
            <a:pPr marL="685800" lvl="1" indent="-342900" defTabSz="457200">
              <a:spcBef>
                <a:spcPts val="1000"/>
              </a:spcBef>
            </a:pPr>
            <a:r>
              <a:rPr lang="en-US"/>
              <a:t>Improves problem-solving skills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 formulas on a blackboard">
            <a:extLst>
              <a:ext uri="{FF2B5EF4-FFF2-40B4-BE49-F238E27FC236}">
                <a16:creationId xmlns:a16="http://schemas.microsoft.com/office/drawing/2014/main" id="{52C6732C-BEB0-F9CC-9CA3-7D6C888EFB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6856" b="609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/>
            <a:r>
              <a:rPr lang="en-US" sz="3600">
                <a:solidFill>
                  <a:schemeClr val="accent1"/>
                </a:solidFill>
              </a:rPr>
              <a:t>Bubble Sort: The Basics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508000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comparison-based algorithm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Works by repeatedly stepping through the list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Compares adjacent elements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Swaps them if they're in the wrong order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Named for how larger elements "bubble" to the top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byrinth board game with holes">
            <a:extLst>
              <a:ext uri="{FF2B5EF4-FFF2-40B4-BE49-F238E27FC236}">
                <a16:creationId xmlns:a16="http://schemas.microsoft.com/office/drawing/2014/main" id="{42060CB5-C0EB-F735-99C9-A847084B08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865" b="7865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/>
            <a:r>
              <a:rPr lang="en-US" sz="3600">
                <a:solidFill>
                  <a:schemeClr val="accent1"/>
                </a:solidFill>
              </a:rPr>
              <a:t>Bubble Sort: Step by Step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508000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Example Array: [29, 10, 14, 37, 13]</a:t>
            </a:r>
          </a:p>
          <a:p>
            <a:pPr mar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Pass 1: [10, 14, 29, 13, 37]</a:t>
            </a:r>
          </a:p>
          <a:p>
            <a:pPr mar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Pass 2: [10, 14, 13, 29, 37]</a:t>
            </a:r>
          </a:p>
          <a:p>
            <a:pPr mar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Pass 3: [10, 13, 14, 29, 37]</a:t>
            </a:r>
          </a:p>
          <a:p>
            <a:pPr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Pass 4: [10, 13, 14, 29, 37]</a:t>
            </a:r>
          </a:p>
          <a:p>
            <a:pPr marL="0" indent="0" defTabSz="457200">
              <a:spcBef>
                <a:spcPts val="1000"/>
              </a:spcBef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C14BAD03-F8FC-9C49-71B5-8FAB46F547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/>
            <a:r>
              <a:rPr lang="en-US" sz="3600">
                <a:solidFill>
                  <a:schemeClr val="accent1"/>
                </a:solidFill>
              </a:rPr>
              <a:t>Bubble Sort: Analysis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508000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Time Complexity: O(n</a:t>
            </a:r>
            <a:r>
              <a:rPr lang="en-US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Space Complexity: O(1)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Best for: Small datasets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Advantages: Easy to understand and implement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Disadvantages: Inefficient for large datasets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Merge Sort: The Basics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Divide-and-conquer algorithm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Splits list into smaller sublists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Recursively sorts sublists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Merges sorted sublists back together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More efficient than Bubble Sort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Merge Sort: The Division Phase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prstGeom prst="rect">
            <a:avLst/>
          </a:prstGeom>
          <a:noFill/>
          <a:ln/>
        </p:spPr>
        <p:txBody>
          <a:bodyPr wrap="square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Example Array: [38, 27, 43, 10]</a:t>
            </a:r>
          </a:p>
          <a:p>
            <a:pPr marL="0" indent="0"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Divide: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[38, 27, 43, 10]  is divided into  [38, 27  ] and  [43, 10]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[38, 27]  is divided into  [38]  and  [27]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[43, 10]  is divided into  [43]  and  [10]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Conquer: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[38]  is already sorted.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[27]  is already sorted.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[43]  is already sorted.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[10]  is already sorted.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Merge: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Merge  [38]  and  [27]  to get  [27, 38]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Merge  [43]  and  [10]  to get  [10,43]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Merge  [27, 38]  and  [10,43]  to get the final sorted list  [10, 27, 38, 43]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Therefore, the sorted list is  [10, 27, 38, 43]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76CF9-E83C-998C-3336-2C669678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353" y="1079370"/>
            <a:ext cx="3411155" cy="2984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782962" y="884363"/>
            <a:ext cx="2569837" cy="334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457200"/>
            <a:r>
              <a:rPr lang="en-US" sz="3600" dirty="0">
                <a:solidFill>
                  <a:schemeClr val="accent1"/>
                </a:solidFill>
              </a:rPr>
              <a:t>Merge Sort: Analysis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081946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3734188" y="831858"/>
            <a:ext cx="4755762" cy="3452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Time Complexity: O(n log n)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Space Complexity: O(n)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Best for: Large datasets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Advantages: Efficient and stable</a:t>
            </a:r>
          </a:p>
          <a:p>
            <a:pPr marL="342900" indent="-34290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Disadvantages: Requires extra memory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346221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1F9D2C758C264B8317BFF46D8670FB" ma:contentTypeVersion="0" ma:contentTypeDescription="Create a new document." ma:contentTypeScope="" ma:versionID="e39ecd75486b118f921127d9e150b8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BB03E7-04A3-48A4-BD2D-2145FC03C413}"/>
</file>

<file path=customXml/itemProps2.xml><?xml version="1.0" encoding="utf-8"?>
<ds:datastoreItem xmlns:ds="http://schemas.openxmlformats.org/officeDocument/2006/customXml" ds:itemID="{17A14662-F7DB-453B-9843-47BD66A1A968}"/>
</file>

<file path=customXml/itemProps3.xml><?xml version="1.0" encoding="utf-8"?>
<ds:datastoreItem xmlns:ds="http://schemas.openxmlformats.org/officeDocument/2006/customXml" ds:itemID="{59F8A870-D243-4E9D-93F4-034268E034C0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613</Words>
  <Application>Microsoft Office PowerPoint</Application>
  <PresentationFormat>On-screen Show (16:9)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Sorting Algorithms: A Deep Dive into Bubble Sort and Merge Sort </vt:lpstr>
      <vt:lpstr>What Are Sorting Algorithms?</vt:lpstr>
      <vt:lpstr>Introduction to Sorting Algorithms</vt:lpstr>
      <vt:lpstr>Bubble Sort: The Basics</vt:lpstr>
      <vt:lpstr>Bubble Sort: Step by Step</vt:lpstr>
      <vt:lpstr>Bubble Sort: Analysis</vt:lpstr>
      <vt:lpstr>Merge Sort: The Basics</vt:lpstr>
      <vt:lpstr>Merge Sort: The Division Phase</vt:lpstr>
      <vt:lpstr>Merge Sort: Analysis</vt:lpstr>
      <vt:lpstr>Algorithm Comparison</vt:lpstr>
      <vt:lpstr>Real-World Applications</vt:lpstr>
      <vt:lpstr>Visualizing Performance</vt:lpstr>
      <vt:lpstr>Practice Problems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Algorithms: A Deep Dive into Bubble Sort and Merge Sort</dc:title>
  <dc:subject>PptxGenJS Presentation</dc:subject>
  <dc:creator>PptxGenJS</dc:creator>
  <cp:lastModifiedBy>Dragon Lee</cp:lastModifiedBy>
  <cp:revision>5</cp:revision>
  <dcterms:created xsi:type="dcterms:W3CDTF">2025-03-04T03:11:29Z</dcterms:created>
  <dcterms:modified xsi:type="dcterms:W3CDTF">2025-03-04T04:02:57Z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0x010100131F9D2C758C264B8317BFF46D8670FB</vt:lpwstr>
  </property>
</Properties>
</file>