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57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24C94-BEBB-4841-9E43-F0A5076AF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2581D2-FE1E-4989-AA68-3B675B32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FEDFB-AD09-445B-A4E1-59E3B3EC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15CFD-562F-4CCF-B2F5-37754184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54642-3674-4339-B354-47503C52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757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BAD83-D155-4449-9A2B-11EA613A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447970-96B4-4B17-B390-13D5C8E8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2BEA5-F5C4-4DCD-99DE-FE112308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38FD0B-35FC-4F37-B60B-65085770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57F25-6EB1-4564-A8A8-445457CB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846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D2117E-4F46-43AE-BA2E-E6BD69781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F05531-46A0-4D83-8B3F-12A9FE2DB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0A85E-2683-427C-BF27-50C1FFEF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8262F-B83C-416F-AD45-903DE103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521FFB-C961-4ED7-B355-986F6A51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772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D9424-1DCB-40D8-8C07-17FE5715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67F1E-7F92-46ED-9FC5-9390CB42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CDAE69-6FB5-41F2-80A0-606260E6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F37C7-68AB-45AB-BADF-61926E6E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82805-5915-41F0-85EC-2011B40E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671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A5089-7604-407F-845D-ED9ABC5B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0C4373-6BE5-4888-B9B1-D9CFD3DFC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F14B92-B937-456C-BBC8-B1B5F535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4E05E-889D-4ABA-9C50-B983FC86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24C9C-1872-4154-B2C7-A71D9A75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859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C4CB-3571-45EF-A8F7-05AA7BE1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AEB5B-A343-4091-9898-03A8A3DBC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0019AC-9D0C-4D93-BEA7-6B0B40F3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99C19-47A1-4907-9276-75886DA4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B38287-2C26-4604-84AA-CB0BCD82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D53C27-A914-4ADD-BAD5-1DD7228F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914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AA3E1-510B-47FB-A903-8087387E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EF543F-927B-43F7-82FA-02E6D193C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8792AD-5FCD-4401-8CFB-D72ECFAA4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9908FC-A216-4713-B6EC-23A40FC7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F1525-D749-4C7E-9BFC-B1B92E322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40574D-DD4D-48DD-8B5A-FE9F1B8F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005123-E095-426B-9EA8-3000C34D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4219B7-A321-4B89-933F-1B728565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662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D2487-37B4-4AF8-839F-75DCEC14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C67093-86F1-4FB2-8900-8B4EEB55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366186-A29E-48FD-9F59-029A8D2E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319DF7-5363-434F-86B4-61900A15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8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1D429D-292F-4509-ACE0-11F336F0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1D1BDD-3836-4DA0-B111-5CFC186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A6ED94-7FA1-4A15-B0EB-F0481CF8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62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37D2B-B4CA-4F8D-AE62-169E545F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C78B4-85AA-49AE-9414-915B1A6C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96D3BD-8202-4445-BEED-1FE0B7C7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7749E0-04BA-4354-932F-1F15A2A6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DF078A-1817-4B70-AF19-76324379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42A240-90F3-4B39-8419-9B7BE974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41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22173-DE5B-4F14-B23E-13B116DB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E0DC6A-4CC1-4F6D-92FB-7D6BB2F44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CB03C1-9CD0-4EC3-842F-68B57C02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3D723B-7F1A-492E-960B-E75EB848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CE84C-8F8A-4ABB-8466-FB165710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5A85AA-F04E-48E7-9C6F-48BA4758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89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FD2812-9FB2-4562-A58E-1249DA1B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AD0581-246A-4A3D-97BB-50160D92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91E818-0639-4C60-BC74-BD98673E6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BFE8-89BE-4315-AA1B-0C207198377F}" type="datetimeFigureOut">
              <a:rPr lang="es-PE" smtClean="0"/>
              <a:t>4/10/2023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9312A-9F60-4C81-A497-BC7A59ADE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75467-2648-417F-92C3-5E268DB57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07F7-C41D-47D7-9F1A-8263024C55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708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BB847-5089-471F-9A52-ECFD7453F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Control de asistencia mediante “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Vision</a:t>
            </a:r>
            <a:r>
              <a:rPr lang="es-MX" dirty="0"/>
              <a:t>”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E7CA4-6695-4771-A929-680445981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Coordinación de Arquitectura</a:t>
            </a:r>
          </a:p>
          <a:p>
            <a:r>
              <a:rPr lang="es-MX" dirty="0"/>
              <a:t>Unidad de Sistemas de Información</a:t>
            </a:r>
          </a:p>
          <a:p>
            <a:r>
              <a:rPr lang="es-MX" dirty="0"/>
              <a:t>Oficina de Tecnologías de la Información y Comunicación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67B775-E578-4942-A083-693EAC24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4049"/>
            <a:ext cx="2460919" cy="2253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08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F1D6-DF2D-4FF9-A87A-C252BA18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Motivación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AB56B-6CBF-431F-9D0C-6BA91EC3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6494" cy="4351338"/>
          </a:xfrm>
        </p:spPr>
        <p:txBody>
          <a:bodyPr/>
          <a:lstStyle/>
          <a:p>
            <a:r>
              <a:rPr lang="es-MX" dirty="0"/>
              <a:t>Innovación en el sector con Inteligencia artificial</a:t>
            </a:r>
          </a:p>
          <a:p>
            <a:endParaRPr lang="es-MX" dirty="0"/>
          </a:p>
          <a:p>
            <a:r>
              <a:rPr lang="es-MX" dirty="0"/>
              <a:t>Múltiples aplicaciones: administrativas y pedagógicas</a:t>
            </a:r>
          </a:p>
          <a:p>
            <a:endParaRPr lang="es-MX" dirty="0"/>
          </a:p>
          <a:p>
            <a:r>
              <a:rPr lang="es-MX" dirty="0"/>
              <a:t>Implementación con recursos “reutilizables”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61CEB7-FBBF-4D81-8052-BEEC0906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006" y="3696864"/>
            <a:ext cx="1928310" cy="29008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VIVEEEEE! Esa laptop vieja que crees no tiene arreglo puede volveser útil  nueamente Visita nuestro servicio de taller! | Viejitos, Arreglos">
            <a:extLst>
              <a:ext uri="{FF2B5EF4-FFF2-40B4-BE49-F238E27FC236}">
                <a16:creationId xmlns:a16="http://schemas.microsoft.com/office/drawing/2014/main" id="{EBEE1DF2-8D5F-4A0A-B344-B25A63083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60" y="3554963"/>
            <a:ext cx="2900848" cy="290084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02F255F-78D0-4A6C-BC10-77D38E959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211" y="852960"/>
            <a:ext cx="2258589" cy="2576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080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E4395480-A3B7-44A8-A5CB-5DF17C26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4" y="1969771"/>
            <a:ext cx="11253010" cy="408706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BF07A4E-0FF2-41AE-BE5F-8A11E6C86AF7}"/>
              </a:ext>
            </a:extLst>
          </p:cNvPr>
          <p:cNvSpPr/>
          <p:nvPr/>
        </p:nvSpPr>
        <p:spPr>
          <a:xfrm>
            <a:off x="908958" y="1890460"/>
            <a:ext cx="10698324" cy="408706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3AF1D6-DF2D-4FF9-A87A-C252BA18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ruta de trabajo para control de asistencia</a:t>
            </a:r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A7A3CA5-4D86-4667-AC27-9E501ECC3699}"/>
              </a:ext>
            </a:extLst>
          </p:cNvPr>
          <p:cNvSpPr/>
          <p:nvPr/>
        </p:nvSpPr>
        <p:spPr>
          <a:xfrm>
            <a:off x="1219200" y="4734509"/>
            <a:ext cx="1959428" cy="174482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Piloto en Unidad de Sistemas de Información</a:t>
            </a:r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FFB590B-B3DF-4DD5-96A1-D99731054DFE}"/>
              </a:ext>
            </a:extLst>
          </p:cNvPr>
          <p:cNvSpPr/>
          <p:nvPr/>
        </p:nvSpPr>
        <p:spPr>
          <a:xfrm>
            <a:off x="3842270" y="2744338"/>
            <a:ext cx="1959428" cy="1744824"/>
          </a:xfrm>
          <a:prstGeom prst="roundRect">
            <a:avLst/>
          </a:prstGeom>
          <a:solidFill>
            <a:schemeClr val="accent4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Piloto en otras unidades de OTIC (Otra sede)</a:t>
            </a:r>
            <a:endParaRPr lang="es-PE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46D4F50-0186-4455-8288-801929923B24}"/>
              </a:ext>
            </a:extLst>
          </p:cNvPr>
          <p:cNvSpPr/>
          <p:nvPr/>
        </p:nvSpPr>
        <p:spPr>
          <a:xfrm>
            <a:off x="5901614" y="4857785"/>
            <a:ext cx="1959428" cy="1744824"/>
          </a:xfrm>
          <a:prstGeom prst="roundRect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Implementación en Oficinas de MINEDU</a:t>
            </a:r>
            <a:endParaRPr lang="es-PE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749C7F8-5B36-4051-BB5A-9A01164A112A}"/>
              </a:ext>
            </a:extLst>
          </p:cNvPr>
          <p:cNvSpPr/>
          <p:nvPr/>
        </p:nvSpPr>
        <p:spPr>
          <a:xfrm>
            <a:off x="7121833" y="2748925"/>
            <a:ext cx="1959428" cy="1744824"/>
          </a:xfrm>
          <a:prstGeom prst="roundRect">
            <a:avLst/>
          </a:prstGeom>
          <a:solidFill>
            <a:schemeClr val="accent4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Piloto con docentes de instituciones educativas</a:t>
            </a:r>
            <a:endParaRPr lang="es-PE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4CC2A7-06A8-483F-8C8A-FF5DB11AC577}"/>
              </a:ext>
            </a:extLst>
          </p:cNvPr>
          <p:cNvSpPr/>
          <p:nvPr/>
        </p:nvSpPr>
        <p:spPr>
          <a:xfrm>
            <a:off x="9185988" y="1625715"/>
            <a:ext cx="1959428" cy="1744824"/>
          </a:xfrm>
          <a:prstGeom prst="round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Implementación  con estudiantes instituciones educativas</a:t>
            </a:r>
            <a:endParaRPr lang="es-PE" dirty="0"/>
          </a:p>
        </p:txBody>
      </p:sp>
      <p:pic>
        <p:nvPicPr>
          <p:cNvPr id="1026" name="Picture 2" descr="Bandera a Cuadros | Club Penguin Wiki | Fandom">
            <a:extLst>
              <a:ext uri="{FF2B5EF4-FFF2-40B4-BE49-F238E27FC236}">
                <a16:creationId xmlns:a16="http://schemas.microsoft.com/office/drawing/2014/main" id="{D1F28A20-613A-4B02-BC6E-1A8F7397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370540"/>
            <a:ext cx="984836" cy="12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F1D6-DF2D-4FF9-A87A-C252BA18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podemos solucionar?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AB56B-6CBF-431F-9D0C-6BA91EC3D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8282" cy="4351338"/>
          </a:xfrm>
        </p:spPr>
        <p:txBody>
          <a:bodyPr/>
          <a:lstStyle/>
          <a:p>
            <a:r>
              <a:rPr lang="es-MX" dirty="0"/>
              <a:t>Toma de asistencia rápida. Queda </a:t>
            </a:r>
            <a:r>
              <a:rPr lang="es-MX" b="1" dirty="0"/>
              <a:t>mas tiempo</a:t>
            </a:r>
            <a:r>
              <a:rPr lang="es-MX" dirty="0"/>
              <a:t> para actividades pedagógicas.</a:t>
            </a:r>
          </a:p>
          <a:p>
            <a:endParaRPr lang="es-MX" dirty="0"/>
          </a:p>
          <a:p>
            <a:r>
              <a:rPr lang="es-MX" dirty="0"/>
              <a:t>Padres de familia pueden suscribirse para tomar conocimiento del ingreso (y salida) en los locales del sector.</a:t>
            </a:r>
          </a:p>
          <a:p>
            <a:endParaRPr lang="es-MX" dirty="0"/>
          </a:p>
          <a:p>
            <a:endParaRPr lang="es-PE" dirty="0"/>
          </a:p>
        </p:txBody>
      </p:sp>
      <p:pic>
        <p:nvPicPr>
          <p:cNvPr id="2050" name="Picture 2" descr="Programa No Escolarizado de Educación Inicial (PRONOEI) celebra el 49°  Aniversario de creación Institucional - Noticias - Dirección Regional de  Educación del Callao - Plataforma del Estado Peruano">
            <a:extLst>
              <a:ext uri="{FF2B5EF4-FFF2-40B4-BE49-F238E27FC236}">
                <a16:creationId xmlns:a16="http://schemas.microsoft.com/office/drawing/2014/main" id="{DBC04DBD-3B08-45B4-884B-B7F1CC33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75" y="1532262"/>
            <a:ext cx="4278572" cy="24079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rú | ¿Cómo saber si tengo más números de celular a mi nombre en otra  empresa de telefonía? | DPL News">
            <a:extLst>
              <a:ext uri="{FF2B5EF4-FFF2-40B4-BE49-F238E27FC236}">
                <a16:creationId xmlns:a16="http://schemas.microsoft.com/office/drawing/2014/main" id="{9FE7EF23-ECC2-46FB-9D8D-12BDFBC3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775" y="4282107"/>
            <a:ext cx="3332570" cy="22206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65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A587-ABED-4691-AC93-DAF2CD9B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325563"/>
          </a:xfrm>
        </p:spPr>
        <p:txBody>
          <a:bodyPr/>
          <a:lstStyle/>
          <a:p>
            <a:r>
              <a:rPr lang="es-MX" dirty="0"/>
              <a:t>Proceso principal del Producto Mínimo Viable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BAE09E-E46E-4420-9DE7-0671AD7BA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37"/>
          <a:stretch/>
        </p:blipFill>
        <p:spPr>
          <a:xfrm>
            <a:off x="1698558" y="1139564"/>
            <a:ext cx="7333475" cy="5195922"/>
          </a:xfrm>
          <a:prstGeom prst="rect">
            <a:avLst/>
          </a:prstGeom>
        </p:spPr>
      </p:pic>
      <p:pic>
        <p:nvPicPr>
          <p:cNvPr id="7" name="Picture 2" descr="Cheque - Iconos gratis de señales">
            <a:extLst>
              <a:ext uri="{FF2B5EF4-FFF2-40B4-BE49-F238E27FC236}">
                <a16:creationId xmlns:a16="http://schemas.microsoft.com/office/drawing/2014/main" id="{FC196148-E2BE-4D27-AD2F-0E0E7D3C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64" y="1977508"/>
            <a:ext cx="94180" cy="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que - Iconos gratis de señales">
            <a:extLst>
              <a:ext uri="{FF2B5EF4-FFF2-40B4-BE49-F238E27FC236}">
                <a16:creationId xmlns:a16="http://schemas.microsoft.com/office/drawing/2014/main" id="{5C154AE7-C7CE-45F1-835D-CD26B90E0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1" y="2944296"/>
            <a:ext cx="94180" cy="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heque - Iconos gratis de señales">
            <a:extLst>
              <a:ext uri="{FF2B5EF4-FFF2-40B4-BE49-F238E27FC236}">
                <a16:creationId xmlns:a16="http://schemas.microsoft.com/office/drawing/2014/main" id="{86AE0FB4-37BE-42CC-9A77-390E2688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1" y="3972996"/>
            <a:ext cx="94180" cy="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1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A587-ABED-4691-AC93-DAF2CD9B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Tecnología requerida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AC14B-57F2-476E-A6AF-A7E51369D8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2649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Python y librerías de “</a:t>
            </a:r>
            <a:r>
              <a:rPr lang="es-MX" dirty="0" err="1"/>
              <a:t>computer</a:t>
            </a:r>
            <a:r>
              <a:rPr lang="es-MX" dirty="0"/>
              <a:t> visión”: </a:t>
            </a:r>
            <a:r>
              <a:rPr lang="es-MX" dirty="0" err="1"/>
              <a:t>OpenCV</a:t>
            </a:r>
            <a:endParaRPr lang="es-MX" dirty="0"/>
          </a:p>
          <a:p>
            <a:endParaRPr lang="es-MX" dirty="0"/>
          </a:p>
          <a:p>
            <a:r>
              <a:rPr lang="es-MX" dirty="0"/>
              <a:t>Algoritmos: H</a:t>
            </a:r>
            <a:r>
              <a:rPr lang="es-PE" dirty="0" err="1"/>
              <a:t>aar</a:t>
            </a:r>
            <a:r>
              <a:rPr lang="es-PE" dirty="0"/>
              <a:t> Cascade, </a:t>
            </a:r>
            <a:r>
              <a:rPr lang="en-US" dirty="0"/>
              <a:t>Local Binary Patterns Histograms (LBPH)</a:t>
            </a:r>
            <a:endParaRPr lang="es-PE" dirty="0"/>
          </a:p>
          <a:p>
            <a:endParaRPr lang="es-MX" dirty="0"/>
          </a:p>
          <a:p>
            <a:r>
              <a:rPr lang="es-MX" dirty="0"/>
              <a:t>Red </a:t>
            </a:r>
            <a:r>
              <a:rPr lang="es-MX" dirty="0" err="1"/>
              <a:t>WiFi</a:t>
            </a:r>
            <a:endParaRPr lang="es-MX" dirty="0"/>
          </a:p>
          <a:p>
            <a:endParaRPr lang="es-MX" dirty="0"/>
          </a:p>
          <a:p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734FC4-8A18-4409-BF87-45733217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653" y="1403674"/>
            <a:ext cx="4724400" cy="2800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04" name="Picture 8" descr="Símbolo wifi: origen e historia de uno de los símbolos más utilizados">
            <a:extLst>
              <a:ext uri="{FF2B5EF4-FFF2-40B4-BE49-F238E27FC236}">
                <a16:creationId xmlns:a16="http://schemas.microsoft.com/office/drawing/2014/main" id="{B4F74946-3774-4932-825F-87FC4F85A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670" y="4861249"/>
            <a:ext cx="2373472" cy="140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4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4C175-3DCD-40D7-B673-80A99AD0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Piloto en la USI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E033B-2AFB-4AE1-97D0-97EEC643FEC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2649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Participación voluntaria de quienes asisten presencialmente.</a:t>
            </a:r>
          </a:p>
          <a:p>
            <a:endParaRPr lang="es-MX" dirty="0"/>
          </a:p>
          <a:p>
            <a:r>
              <a:rPr lang="es-MX" dirty="0"/>
              <a:t>Desarrollo de programas y servicios: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Duración 15 días</a:t>
            </a:r>
          </a:p>
          <a:p>
            <a:endParaRPr lang="es-MX" dirty="0"/>
          </a:p>
          <a:p>
            <a:endParaRPr lang="es-PE" dirty="0"/>
          </a:p>
        </p:txBody>
      </p:sp>
      <p:pic>
        <p:nvPicPr>
          <p:cNvPr id="7170" name="Picture 2" descr="Cronograma de actividades: ¿Qué es y cómo hacerlo? | INESDI">
            <a:extLst>
              <a:ext uri="{FF2B5EF4-FFF2-40B4-BE49-F238E27FC236}">
                <a16:creationId xmlns:a16="http://schemas.microsoft.com/office/drawing/2014/main" id="{EFFB0510-4AEF-4648-9A02-0B5C41FB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5" y="1424309"/>
            <a:ext cx="4791434" cy="479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29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0A587-ABED-4691-AC93-DAF2CD9B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Desafíos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AC14B-57F2-476E-A6AF-A7E51369D8D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2649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Almacenamiento del modelo: 40 MB por persona</a:t>
            </a:r>
          </a:p>
          <a:p>
            <a:endParaRPr lang="es-MX" dirty="0"/>
          </a:p>
          <a:p>
            <a:r>
              <a:rPr lang="es-MX" dirty="0"/>
              <a:t>Marco normativo para datos personales e imágenes</a:t>
            </a:r>
          </a:p>
          <a:p>
            <a:endParaRPr lang="es-MX" dirty="0"/>
          </a:p>
          <a:p>
            <a:r>
              <a:rPr lang="es-MX" dirty="0"/>
              <a:t>Costo computacional: Estrategia de reposo</a:t>
            </a:r>
          </a:p>
          <a:p>
            <a:endParaRPr lang="es-MX" dirty="0"/>
          </a:p>
          <a:p>
            <a:r>
              <a:rPr lang="es-MX" dirty="0"/>
              <a:t>Evaluar conveniencia nube o tierra</a:t>
            </a:r>
          </a:p>
          <a:p>
            <a:endParaRPr lang="es-PE" dirty="0"/>
          </a:p>
        </p:txBody>
      </p:sp>
      <p:pic>
        <p:nvPicPr>
          <p:cNvPr id="5122" name="Picture 2" descr="Cloud vs. On-Premise: A Tale of Two Infrastructures - Aberdeen Strategy &amp;  Research">
            <a:extLst>
              <a:ext uri="{FF2B5EF4-FFF2-40B4-BE49-F238E27FC236}">
                <a16:creationId xmlns:a16="http://schemas.microsoft.com/office/drawing/2014/main" id="{0175D69F-8D0C-4FB9-86B4-CE57DBD1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853" y="4282751"/>
            <a:ext cx="4966396" cy="248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SD vs HDD: which is best for your needs? | TechRadar">
            <a:extLst>
              <a:ext uri="{FF2B5EF4-FFF2-40B4-BE49-F238E27FC236}">
                <a16:creationId xmlns:a16="http://schemas.microsoft.com/office/drawing/2014/main" id="{38A96BBD-AE13-4C80-8C16-240A32B1E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493" y="979150"/>
            <a:ext cx="3023123" cy="16929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DESEP">
            <a:extLst>
              <a:ext uri="{FF2B5EF4-FFF2-40B4-BE49-F238E27FC236}">
                <a16:creationId xmlns:a16="http://schemas.microsoft.com/office/drawing/2014/main" id="{96D99982-CC98-4E2B-9367-E7B6C58A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048" y="2707883"/>
            <a:ext cx="2108895" cy="190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19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07801-1EA6-4CFA-8342-29ADB9A60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 de recursos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E5D922-B7B5-4AD8-9492-9FBD8B6B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464"/>
            <a:ext cx="6209168" cy="3796018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0134B60-EBA5-4D96-9DE2-5880F2DC4250}"/>
              </a:ext>
            </a:extLst>
          </p:cNvPr>
          <p:cNvCxnSpPr>
            <a:cxnSpLocks/>
          </p:cNvCxnSpPr>
          <p:nvPr/>
        </p:nvCxnSpPr>
        <p:spPr>
          <a:xfrm flipV="1">
            <a:off x="5831633" y="3525472"/>
            <a:ext cx="384610" cy="719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1DF14F7B-8A3F-4648-BFE6-2B314DCE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69" y="1627465"/>
            <a:ext cx="4531922" cy="3142672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A418EEC-B881-4953-8CAE-F83C482F4F87}"/>
              </a:ext>
            </a:extLst>
          </p:cNvPr>
          <p:cNvCxnSpPr>
            <a:cxnSpLocks/>
          </p:cNvCxnSpPr>
          <p:nvPr/>
        </p:nvCxnSpPr>
        <p:spPr>
          <a:xfrm>
            <a:off x="9703838" y="3525472"/>
            <a:ext cx="410546" cy="858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82854CB-B23C-4CBB-8CB6-A1F9AC1E3A0F}"/>
              </a:ext>
            </a:extLst>
          </p:cNvPr>
          <p:cNvCxnSpPr>
            <a:cxnSpLocks/>
          </p:cNvCxnSpPr>
          <p:nvPr/>
        </p:nvCxnSpPr>
        <p:spPr>
          <a:xfrm>
            <a:off x="6487533" y="3244407"/>
            <a:ext cx="37322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lobo: línea 17">
            <a:extLst>
              <a:ext uri="{FF2B5EF4-FFF2-40B4-BE49-F238E27FC236}">
                <a16:creationId xmlns:a16="http://schemas.microsoft.com/office/drawing/2014/main" id="{285CD3AA-77C4-44EF-92A8-F68A7EA2CA3F}"/>
              </a:ext>
            </a:extLst>
          </p:cNvPr>
          <p:cNvSpPr/>
          <p:nvPr/>
        </p:nvSpPr>
        <p:spPr>
          <a:xfrm>
            <a:off x="7943109" y="1400257"/>
            <a:ext cx="2040648" cy="773775"/>
          </a:xfrm>
          <a:prstGeom prst="borderCallout1">
            <a:avLst>
              <a:gd name="adj1" fmla="val 104983"/>
              <a:gd name="adj2" fmla="val -978"/>
              <a:gd name="adj3" fmla="val 184667"/>
              <a:gd name="adj4" fmla="val -563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2. El programa va reconociendo facial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9" name="Globo: línea 18">
            <a:extLst>
              <a:ext uri="{FF2B5EF4-FFF2-40B4-BE49-F238E27FC236}">
                <a16:creationId xmlns:a16="http://schemas.microsoft.com/office/drawing/2014/main" id="{8DD462A9-DC72-4FB9-A812-143B302BEA30}"/>
              </a:ext>
            </a:extLst>
          </p:cNvPr>
          <p:cNvSpPr/>
          <p:nvPr/>
        </p:nvSpPr>
        <p:spPr>
          <a:xfrm>
            <a:off x="4124308" y="1427018"/>
            <a:ext cx="2040648" cy="773775"/>
          </a:xfrm>
          <a:prstGeom prst="borderCallout1">
            <a:avLst>
              <a:gd name="adj1" fmla="val 108601"/>
              <a:gd name="adj2" fmla="val 50689"/>
              <a:gd name="adj3" fmla="val 291988"/>
              <a:gd name="adj4" fmla="val 913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1. Inicia el proceso de reconocimiento facial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20" name="Globo: línea 19">
            <a:extLst>
              <a:ext uri="{FF2B5EF4-FFF2-40B4-BE49-F238E27FC236}">
                <a16:creationId xmlns:a16="http://schemas.microsoft.com/office/drawing/2014/main" id="{E41CFF66-3D9B-4839-A7F1-2D9637C3F9F5}"/>
              </a:ext>
            </a:extLst>
          </p:cNvPr>
          <p:cNvSpPr/>
          <p:nvPr/>
        </p:nvSpPr>
        <p:spPr>
          <a:xfrm>
            <a:off x="9983757" y="2566140"/>
            <a:ext cx="2065002" cy="1200435"/>
          </a:xfrm>
          <a:prstGeom prst="borderCallout1">
            <a:avLst>
              <a:gd name="adj1" fmla="val 109807"/>
              <a:gd name="adj2" fmla="val 36057"/>
              <a:gd name="adj3" fmla="val 136527"/>
              <a:gd name="adj4" fmla="val 67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3. Finaliza el proceso de reconocimiento facial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E34B874-63E2-4B1C-982B-4E7A6F4D0E6F}"/>
              </a:ext>
            </a:extLst>
          </p:cNvPr>
          <p:cNvCxnSpPr>
            <a:cxnSpLocks/>
          </p:cNvCxnSpPr>
          <p:nvPr/>
        </p:nvCxnSpPr>
        <p:spPr>
          <a:xfrm>
            <a:off x="8272790" y="3436371"/>
            <a:ext cx="122577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41955E1-879F-4350-B773-DEA3899B94A7}"/>
              </a:ext>
            </a:extLst>
          </p:cNvPr>
          <p:cNvCxnSpPr/>
          <p:nvPr/>
        </p:nvCxnSpPr>
        <p:spPr>
          <a:xfrm>
            <a:off x="8629074" y="2191684"/>
            <a:ext cx="513203" cy="1200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83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228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Control de asistencia mediante “Computer Vision”</vt:lpstr>
      <vt:lpstr>Motivación</vt:lpstr>
      <vt:lpstr>Propuesta de ruta de trabajo para control de asistencia</vt:lpstr>
      <vt:lpstr>¿Qué podemos solucionar?</vt:lpstr>
      <vt:lpstr>Proceso principal del Producto Mínimo Viable</vt:lpstr>
      <vt:lpstr>Tecnología requerida</vt:lpstr>
      <vt:lpstr>Piloto en la USI</vt:lpstr>
      <vt:lpstr>Desafíos</vt:lpstr>
      <vt:lpstr>Uso de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EDSON  HUGO ZUMAETA RODRIGUEZ</dc:creator>
  <cp:lastModifiedBy>EDSON  HUGO ZUMAETA RODRIGUEZ</cp:lastModifiedBy>
  <cp:revision>20</cp:revision>
  <dcterms:created xsi:type="dcterms:W3CDTF">2023-10-04T14:42:05Z</dcterms:created>
  <dcterms:modified xsi:type="dcterms:W3CDTF">2023-10-04T18:26:45Z</dcterms:modified>
</cp:coreProperties>
</file>