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379" r:id="rId2"/>
    <p:sldId id="380" r:id="rId3"/>
    <p:sldId id="381" r:id="rId4"/>
    <p:sldId id="382" r:id="rId5"/>
    <p:sldId id="372" r:id="rId6"/>
    <p:sldId id="373" r:id="rId7"/>
    <p:sldId id="259" r:id="rId8"/>
    <p:sldId id="374" r:id="rId9"/>
    <p:sldId id="375" r:id="rId10"/>
    <p:sldId id="376" r:id="rId11"/>
    <p:sldId id="343" r:id="rId12"/>
    <p:sldId id="345" r:id="rId13"/>
    <p:sldId id="377" r:id="rId14"/>
    <p:sldId id="378" r:id="rId15"/>
    <p:sldId id="386" r:id="rId16"/>
    <p:sldId id="387" r:id="rId17"/>
    <p:sldId id="383" r:id="rId18"/>
    <p:sldId id="384" r:id="rId19"/>
    <p:sldId id="385" r:id="rId20"/>
    <p:sldId id="388" r:id="rId21"/>
    <p:sldId id="38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6D"/>
    <a:srgbClr val="B3D5E7"/>
    <a:srgbClr val="FFFFFF"/>
    <a:srgbClr val="F29E65"/>
    <a:srgbClr val="8484FF"/>
    <a:srgbClr val="FF8080"/>
    <a:srgbClr val="5E5EBD"/>
    <a:srgbClr val="FFFF00"/>
    <a:srgbClr val="ED7D31"/>
    <a:srgbClr val="EF8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485" autoAdjust="0"/>
  </p:normalViewPr>
  <p:slideViewPr>
    <p:cSldViewPr snapToGrid="0">
      <p:cViewPr varScale="1">
        <p:scale>
          <a:sx n="76" d="100"/>
          <a:sy n="76" d="100"/>
        </p:scale>
        <p:origin x="48" y="16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244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54F0B-2C45-453C-A2AD-B518A55880BE}" type="datetimeFigureOut">
              <a:rPr lang="en-AU" smtClean="0"/>
              <a:t>4/10/2023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B627B-5097-4A2E-8F4D-20FBE0FA00C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9865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B627B-5097-4A2E-8F4D-20FBE0FA00C9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9386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only came up with this because Ali needed to do Rich Variants of VRP as his thesis.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B627B-5097-4A2E-8F4D-20FBE0FA00C9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6334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B627B-5097-4A2E-8F4D-20FBE0FA00C9}" type="slidenum">
              <a:rPr lang="en-AU" smtClean="0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0472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Nice closed form expression which just works, for a pretty practical problem.</a:t>
            </a:r>
          </a:p>
          <a:p>
            <a:r>
              <a:rPr lang="en-AU" dirty="0"/>
              <a:t>I would never have though of this without my student.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B627B-5097-4A2E-8F4D-20FBE0FA00C9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3998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82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B3C8530-8834-42D4-B21B-9EB176B14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Second order cone constraint.  Gurobi/</a:t>
            </a:r>
            <a:r>
              <a:rPr lang="en-AU" dirty="0" err="1"/>
              <a:t>Cplex</a:t>
            </a:r>
            <a:r>
              <a:rPr lang="en-AU" dirty="0"/>
              <a:t> can handle these native with their barrier solvers.</a:t>
            </a:r>
          </a:p>
        </p:txBody>
      </p:sp>
    </p:spTree>
    <p:extLst>
      <p:ext uri="{BB962C8B-B14F-4D97-AF65-F5344CB8AC3E}">
        <p14:creationId xmlns:p14="http://schemas.microsoft.com/office/powerpoint/2010/main" val="3197861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125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318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1516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B627B-5097-4A2E-8F4D-20FBE0FA00C9}" type="slidenum">
              <a:rPr lang="en-AU" smtClean="0"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155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B627B-5097-4A2E-8F4D-20FBE0FA00C9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7583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B3C8530-8834-42D4-B21B-9EB176B14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Second order cone constraint.  Gurobi/</a:t>
            </a:r>
            <a:r>
              <a:rPr lang="en-AU" dirty="0" err="1"/>
              <a:t>Cplex</a:t>
            </a:r>
            <a:r>
              <a:rPr lang="en-AU" dirty="0"/>
              <a:t> can handle these native with their barrier solvers.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6A6542B-5F20-4A6E-ADBC-92D34B59EF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We’ll go on to look at variability in the mining process.</a:t>
            </a:r>
          </a:p>
          <a:p>
            <a:r>
              <a:rPr lang="en-AU" dirty="0"/>
              <a:t>And blending other ores – e.g. copper and gold which are log normal, iron ore – one sided.</a:t>
            </a:r>
          </a:p>
        </p:txBody>
      </p:sp>
    </p:spTree>
    <p:extLst>
      <p:ext uri="{BB962C8B-B14F-4D97-AF65-F5344CB8AC3E}">
        <p14:creationId xmlns:p14="http://schemas.microsoft.com/office/powerpoint/2010/main" val="2796876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 would never have considered this except Emily wanted to do something on Stochastic Vehicle Routing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B627B-5097-4A2E-8F4D-20FBE0FA00C9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3820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Variant of PDPTW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B627B-5097-4A2E-8F4D-20FBE0FA00C9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693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CB96-6795-4951-8E76-B676DECB0F39}" type="datetime1">
              <a:rPr lang="en-AU" smtClean="0"/>
              <a:t>4/10/2023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760D-4164-445A-8C41-7296DACF3FC5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10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1BF5-194F-4015-A762-C66CF833DEA2}" type="datetime1">
              <a:rPr lang="en-AU" smtClean="0"/>
              <a:t>4/10/2023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760D-4164-445A-8C41-7296DACF3FC5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510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C9EF-CA96-4ABF-939B-647DB59B5AC6}" type="datetime1">
              <a:rPr lang="en-AU" smtClean="0"/>
              <a:t>4/10/2023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760D-4164-445A-8C41-7296DACF3FC5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259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C881-531D-47B2-B1A2-9581CFCC1507}" type="datetime1">
              <a:rPr lang="en-AU" smtClean="0"/>
              <a:t>4/10/2023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760D-4164-445A-8C41-7296DACF3FC5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478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974E-79C3-46C6-82A3-CE4872310474}" type="datetime1">
              <a:rPr lang="en-AU" smtClean="0"/>
              <a:t>4/10/2023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760D-4164-445A-8C41-7296DACF3FC5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344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B9CC-5D57-43ED-8C8B-E4B756378F0A}" type="datetime1">
              <a:rPr lang="en-AU" smtClean="0"/>
              <a:t>4/10/2023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760D-4164-445A-8C41-7296DACF3FC5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050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B146-86E6-4F68-B192-D167230205AC}" type="datetime1">
              <a:rPr lang="en-AU" smtClean="0"/>
              <a:t>4/10/2023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760D-4164-445A-8C41-7296DACF3FC5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431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1A78-11AD-4529-9A8F-A5CDE8F9559D}" type="datetime1">
              <a:rPr lang="en-AU" smtClean="0"/>
              <a:t>4/10/2023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760D-4164-445A-8C41-7296DACF3FC5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04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CB6C-D26F-4DBA-8536-4F82983F9F67}" type="datetime1">
              <a:rPr lang="en-AU" smtClean="0"/>
              <a:t>4/10/2023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760D-4164-445A-8C41-7296DACF3FC5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455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5CFF-54EF-4A3C-8127-A85DE82199D8}" type="datetime1">
              <a:rPr lang="en-AU" smtClean="0"/>
              <a:t>4/10/2023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760D-4164-445A-8C41-7296DACF3FC5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973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4B05-C2FE-4667-B15B-CA44527DAD2E}" type="datetime1">
              <a:rPr lang="en-AU" smtClean="0"/>
              <a:t>4/10/2023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760D-4164-445A-8C41-7296DACF3FC5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657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517E-55A8-4689-81E8-D48158E008A3}" type="datetime1">
              <a:rPr lang="en-AU" smtClean="0"/>
              <a:t>4/10/2023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4760D-4164-445A-8C41-7296DACF3FC5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394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FB875-F49B-4EE4-82C7-E50278DAC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Stochastic Optimisation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1030B-EF84-4016-B255-804D25EED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211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3" y="0"/>
            <a:ext cx="11887200" cy="731520"/>
          </a:xfrm>
        </p:spPr>
        <p:txBody>
          <a:bodyPr anchor="t">
            <a:noAutofit/>
          </a:bodyPr>
          <a:lstStyle/>
          <a:p>
            <a:pPr algn="ctr"/>
            <a:br>
              <a:rPr lang="en-AU" sz="3600" dirty="0">
                <a:latin typeface="+mn-lt"/>
              </a:rPr>
            </a:br>
            <a:r>
              <a:rPr lang="en-AU" sz="3600" dirty="0">
                <a:latin typeface="+mn-lt"/>
              </a:rPr>
              <a:t>Combined with other techniques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3676" y="1280894"/>
            <a:ext cx="116286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Pickup and Delivery Problems</a:t>
            </a:r>
          </a:p>
          <a:p>
            <a:endParaRPr lang="en-AU" sz="2800" dirty="0"/>
          </a:p>
          <a:p>
            <a:r>
              <a:rPr lang="en-AU" sz="2800" dirty="0"/>
              <a:t>Chance constraints</a:t>
            </a:r>
          </a:p>
          <a:p>
            <a:endParaRPr lang="en-AU" sz="2800" dirty="0"/>
          </a:p>
          <a:p>
            <a:r>
              <a:rPr lang="en-AU" sz="2800" dirty="0"/>
              <a:t>Stochastic optimisation</a:t>
            </a:r>
          </a:p>
          <a:p>
            <a:endParaRPr lang="en-AU" sz="2800" dirty="0"/>
          </a:p>
          <a:p>
            <a:r>
              <a:rPr lang="en-AU" sz="2800" dirty="0"/>
              <a:t>Work with Emily Sawrey</a:t>
            </a:r>
          </a:p>
        </p:txBody>
      </p:sp>
    </p:spTree>
    <p:extLst>
      <p:ext uri="{BB962C8B-B14F-4D97-AF65-F5344CB8AC3E}">
        <p14:creationId xmlns:p14="http://schemas.microsoft.com/office/powerpoint/2010/main" val="204634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731520"/>
          </a:xfrm>
        </p:spPr>
        <p:txBody>
          <a:bodyPr anchor="t">
            <a:noAutofit/>
          </a:bodyPr>
          <a:lstStyle/>
          <a:p>
            <a:pPr algn="ctr"/>
            <a:r>
              <a:rPr lang="en-AU" sz="3600" dirty="0">
                <a:latin typeface="+mn-lt"/>
              </a:rPr>
              <a:t>Pickup And Delivery Problem with Time Windows</a:t>
            </a:r>
            <a:br>
              <a:rPr lang="en-AU" sz="3600" dirty="0">
                <a:latin typeface="+mn-lt"/>
              </a:rPr>
            </a:br>
            <a:endParaRPr lang="en-AU" sz="3600" dirty="0"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B87526-B54F-4EE2-A086-CBD480436DD1}"/>
              </a:ext>
            </a:extLst>
          </p:cNvPr>
          <p:cNvGrpSpPr/>
          <p:nvPr/>
        </p:nvGrpSpPr>
        <p:grpSpPr>
          <a:xfrm>
            <a:off x="817535" y="1509471"/>
            <a:ext cx="10564485" cy="4085610"/>
            <a:chOff x="817535" y="2634880"/>
            <a:chExt cx="10564485" cy="408561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2D8D413-70D7-47B7-B79D-7A34F6AC0AA0}"/>
                </a:ext>
              </a:extLst>
            </p:cNvPr>
            <p:cNvCxnSpPr>
              <a:stCxn id="26" idx="3"/>
              <a:endCxn id="35" idx="7"/>
            </p:cNvCxnSpPr>
            <p:nvPr/>
          </p:nvCxnSpPr>
          <p:spPr>
            <a:xfrm flipH="1">
              <a:off x="3398423" y="5915963"/>
              <a:ext cx="775692" cy="40506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2B36646-809C-43ED-9B59-257800427376}"/>
                </a:ext>
              </a:extLst>
            </p:cNvPr>
            <p:cNvCxnSpPr>
              <a:stCxn id="35" idx="1"/>
              <a:endCxn id="34" idx="5"/>
            </p:cNvCxnSpPr>
            <p:nvPr/>
          </p:nvCxnSpPr>
          <p:spPr>
            <a:xfrm flipH="1" flipV="1">
              <a:off x="1962279" y="5830984"/>
              <a:ext cx="952482" cy="490043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235D358-9F21-42C0-9B6D-4C4ECB5F3BEE}"/>
                </a:ext>
              </a:extLst>
            </p:cNvPr>
            <p:cNvCxnSpPr>
              <a:stCxn id="34" idx="1"/>
              <a:endCxn id="32" idx="4"/>
            </p:cNvCxnSpPr>
            <p:nvPr/>
          </p:nvCxnSpPr>
          <p:spPr>
            <a:xfrm flipH="1" flipV="1">
              <a:off x="1180200" y="4598911"/>
              <a:ext cx="298417" cy="901147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0AE0905-CEEE-423F-BED0-D65C84B9C6C8}"/>
                </a:ext>
              </a:extLst>
            </p:cNvPr>
            <p:cNvCxnSpPr>
              <a:stCxn id="50" idx="0"/>
              <a:endCxn id="38" idx="3"/>
            </p:cNvCxnSpPr>
            <p:nvPr/>
          </p:nvCxnSpPr>
          <p:spPr>
            <a:xfrm flipV="1">
              <a:off x="5491385" y="3647621"/>
              <a:ext cx="564728" cy="1360836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A5A5FA5-EE9E-455B-A3AB-EDEDA34CF494}"/>
                </a:ext>
              </a:extLst>
            </p:cNvPr>
            <p:cNvCxnSpPr>
              <a:stCxn id="33" idx="5"/>
              <a:endCxn id="50" idx="3"/>
            </p:cNvCxnSpPr>
            <p:nvPr/>
          </p:nvCxnSpPr>
          <p:spPr>
            <a:xfrm>
              <a:off x="4411756" y="4329989"/>
              <a:ext cx="821768" cy="48280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65437D5-369F-4D86-8E08-26CFC1E42BB7}"/>
                </a:ext>
              </a:extLst>
            </p:cNvPr>
            <p:cNvCxnSpPr>
              <a:stCxn id="32" idx="5"/>
              <a:endCxn id="42" idx="1"/>
            </p:cNvCxnSpPr>
            <p:nvPr/>
          </p:nvCxnSpPr>
          <p:spPr>
            <a:xfrm>
              <a:off x="1422031" y="4530374"/>
              <a:ext cx="1085531" cy="421273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61145CA-E320-4EE7-8627-389E569B4A8F}"/>
                </a:ext>
              </a:extLst>
            </p:cNvPr>
            <p:cNvCxnSpPr>
              <a:stCxn id="30" idx="2"/>
              <a:endCxn id="31" idx="6"/>
            </p:cNvCxnSpPr>
            <p:nvPr/>
          </p:nvCxnSpPr>
          <p:spPr>
            <a:xfrm flipH="1">
              <a:off x="1501535" y="2868880"/>
              <a:ext cx="1256653" cy="14527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4D543A0-17EF-4DF0-8DBC-81561862C935}"/>
                </a:ext>
              </a:extLst>
            </p:cNvPr>
            <p:cNvCxnSpPr>
              <a:stCxn id="50" idx="3"/>
              <a:endCxn id="29" idx="4"/>
            </p:cNvCxnSpPr>
            <p:nvPr/>
          </p:nvCxnSpPr>
          <p:spPr>
            <a:xfrm flipH="1" flipV="1">
              <a:off x="5048976" y="3581168"/>
              <a:ext cx="184548" cy="1231621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7E16122-BBE9-4E78-8845-4AE573980836}"/>
                </a:ext>
              </a:extLst>
            </p:cNvPr>
            <p:cNvCxnSpPr>
              <a:stCxn id="24" idx="4"/>
              <a:endCxn id="27" idx="0"/>
            </p:cNvCxnSpPr>
            <p:nvPr/>
          </p:nvCxnSpPr>
          <p:spPr>
            <a:xfrm>
              <a:off x="10701803" y="3631918"/>
              <a:ext cx="338217" cy="206596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3ECECC-7A50-400D-8A4E-02FA551E31A3}"/>
                </a:ext>
              </a:extLst>
            </p:cNvPr>
            <p:cNvCxnSpPr>
              <a:stCxn id="27" idx="1"/>
              <a:endCxn id="47" idx="6"/>
            </p:cNvCxnSpPr>
            <p:nvPr/>
          </p:nvCxnSpPr>
          <p:spPr>
            <a:xfrm flipH="1" flipV="1">
              <a:off x="9933238" y="5422521"/>
              <a:ext cx="864951" cy="34389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15AD4DC-EE46-41F1-B41F-39B42370B5BF}"/>
                </a:ext>
              </a:extLst>
            </p:cNvPr>
            <p:cNvCxnSpPr>
              <a:stCxn id="46" idx="0"/>
              <a:endCxn id="28" idx="4"/>
            </p:cNvCxnSpPr>
            <p:nvPr/>
          </p:nvCxnSpPr>
          <p:spPr>
            <a:xfrm flipV="1">
              <a:off x="7982591" y="4003246"/>
              <a:ext cx="218256" cy="1960455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7F3149-CEE6-471D-A8A7-C62B3F3A3B61}"/>
                </a:ext>
              </a:extLst>
            </p:cNvPr>
            <p:cNvCxnSpPr>
              <a:stCxn id="28" idx="3"/>
              <a:endCxn id="22" idx="7"/>
            </p:cNvCxnSpPr>
            <p:nvPr/>
          </p:nvCxnSpPr>
          <p:spPr>
            <a:xfrm flipH="1">
              <a:off x="7328824" y="3934709"/>
              <a:ext cx="630192" cy="1528583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E9B0DF8-EA68-4E41-B48A-7316A868A7C8}"/>
                </a:ext>
              </a:extLst>
            </p:cNvPr>
            <p:cNvCxnSpPr>
              <a:stCxn id="22" idx="1"/>
              <a:endCxn id="23" idx="5"/>
            </p:cNvCxnSpPr>
            <p:nvPr/>
          </p:nvCxnSpPr>
          <p:spPr>
            <a:xfrm flipH="1" flipV="1">
              <a:off x="6441330" y="4863274"/>
              <a:ext cx="403832" cy="60001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19C522B-435C-40E6-9D05-725881E2CB37}"/>
                </a:ext>
              </a:extLst>
            </p:cNvPr>
            <p:cNvCxnSpPr>
              <a:stCxn id="23" idx="3"/>
              <a:endCxn id="50" idx="0"/>
            </p:cNvCxnSpPr>
            <p:nvPr/>
          </p:nvCxnSpPr>
          <p:spPr>
            <a:xfrm flipH="1">
              <a:off x="5491385" y="4863274"/>
              <a:ext cx="466283" cy="145183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93D1FDE-C58E-489B-9DA8-DE4B1CCD5133}"/>
                </a:ext>
              </a:extLst>
            </p:cNvPr>
            <p:cNvCxnSpPr>
              <a:stCxn id="50" idx="2"/>
              <a:endCxn id="26" idx="7"/>
            </p:cNvCxnSpPr>
            <p:nvPr/>
          </p:nvCxnSpPr>
          <p:spPr>
            <a:xfrm flipH="1">
              <a:off x="4657777" y="5008457"/>
              <a:ext cx="317885" cy="57658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66C2F0-C42E-4A90-AF9A-3188CF18CD7F}"/>
                </a:ext>
              </a:extLst>
            </p:cNvPr>
            <p:cNvCxnSpPr>
              <a:stCxn id="31" idx="5"/>
              <a:endCxn id="33" idx="1"/>
            </p:cNvCxnSpPr>
            <p:nvPr/>
          </p:nvCxnSpPr>
          <p:spPr>
            <a:xfrm>
              <a:off x="1401366" y="3179621"/>
              <a:ext cx="2526728" cy="81944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3ADDC1-5D88-4A0A-8C69-5A8EA39A76B9}"/>
                </a:ext>
              </a:extLst>
            </p:cNvPr>
            <p:cNvSpPr/>
            <p:nvPr/>
          </p:nvSpPr>
          <p:spPr>
            <a:xfrm>
              <a:off x="6744993" y="5394755"/>
              <a:ext cx="684000" cy="46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fi-FI" sz="1400" b="1" kern="0" dirty="0">
                  <a:solidFill>
                    <a:sysClr val="windowText" lastClr="000000"/>
                  </a:solidFill>
                </a:rPr>
                <a:t>P6</a:t>
              </a:r>
              <a:endParaRPr lang="en-US" sz="14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26532D-298E-4AE7-ACDE-50CE6B799545}"/>
                </a:ext>
              </a:extLst>
            </p:cNvPr>
            <p:cNvSpPr/>
            <p:nvPr/>
          </p:nvSpPr>
          <p:spPr>
            <a:xfrm>
              <a:off x="5857499" y="4463811"/>
              <a:ext cx="684000" cy="46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fi-FI" sz="1400" b="1" kern="0" dirty="0">
                  <a:solidFill>
                    <a:sysClr val="windowText" lastClr="000000"/>
                  </a:solidFill>
                </a:rPr>
                <a:t>D6</a:t>
              </a:r>
              <a:endParaRPr lang="en-US" sz="14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125239E-B7C8-4ADF-97D2-35552B298B8F}"/>
                </a:ext>
              </a:extLst>
            </p:cNvPr>
            <p:cNvSpPr/>
            <p:nvPr/>
          </p:nvSpPr>
          <p:spPr>
            <a:xfrm>
              <a:off x="10359803" y="3163918"/>
              <a:ext cx="684000" cy="46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fi-FI" sz="1400" b="1" kern="0" dirty="0">
                  <a:solidFill>
                    <a:sysClr val="windowText" lastClr="000000"/>
                  </a:solidFill>
                </a:rPr>
                <a:t>P8</a:t>
              </a:r>
              <a:endParaRPr lang="en-US" sz="14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4B4F523-CFDB-4F3A-8638-B849D14E9F40}"/>
                </a:ext>
              </a:extLst>
            </p:cNvPr>
            <p:cNvSpPr/>
            <p:nvPr/>
          </p:nvSpPr>
          <p:spPr>
            <a:xfrm>
              <a:off x="9080130" y="3682887"/>
              <a:ext cx="684000" cy="46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fi-FI" sz="1400" b="1" kern="0" dirty="0">
                  <a:solidFill>
                    <a:sysClr val="windowText" lastClr="000000"/>
                  </a:solidFill>
                </a:rPr>
                <a:t>D7</a:t>
              </a:r>
              <a:endParaRPr lang="en-US" sz="14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465DB04-88DD-46AB-A281-56CBF3834D5E}"/>
                </a:ext>
              </a:extLst>
            </p:cNvPr>
            <p:cNvSpPr/>
            <p:nvPr/>
          </p:nvSpPr>
          <p:spPr>
            <a:xfrm>
              <a:off x="4073946" y="5516500"/>
              <a:ext cx="684000" cy="46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400" b="1" kern="0" dirty="0">
                  <a:solidFill>
                    <a:sysClr val="windowText" lastClr="000000"/>
                  </a:solidFill>
                </a:rPr>
                <a:t>P4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71496E7-A6B6-413C-80FB-C737FC0864A2}"/>
                </a:ext>
              </a:extLst>
            </p:cNvPr>
            <p:cNvSpPr/>
            <p:nvPr/>
          </p:nvSpPr>
          <p:spPr>
            <a:xfrm>
              <a:off x="10698020" y="5697878"/>
              <a:ext cx="684000" cy="46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fi-FI" sz="1400" b="1" kern="0" dirty="0">
                  <a:solidFill>
                    <a:sysClr val="windowText" lastClr="000000"/>
                  </a:solidFill>
                </a:rPr>
                <a:t>P7</a:t>
              </a:r>
              <a:endParaRPr lang="en-US" sz="14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695A5C1-DF17-4120-85EB-500E783D0078}"/>
                </a:ext>
              </a:extLst>
            </p:cNvPr>
            <p:cNvSpPr/>
            <p:nvPr/>
          </p:nvSpPr>
          <p:spPr>
            <a:xfrm>
              <a:off x="7858847" y="3535246"/>
              <a:ext cx="684000" cy="46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fi-FI" sz="1400" b="1" kern="0" dirty="0">
                  <a:solidFill>
                    <a:sysClr val="windowText" lastClr="000000"/>
                  </a:solidFill>
                </a:rPr>
                <a:t>D8</a:t>
              </a:r>
              <a:endParaRPr lang="en-US" sz="14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69A4B67-9F9E-456A-9DBC-6D39F35E1436}"/>
                </a:ext>
              </a:extLst>
            </p:cNvPr>
            <p:cNvSpPr/>
            <p:nvPr/>
          </p:nvSpPr>
          <p:spPr>
            <a:xfrm>
              <a:off x="4706976" y="3113168"/>
              <a:ext cx="684000" cy="46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fi-FI" sz="1400" b="1" kern="0" dirty="0">
                  <a:solidFill>
                    <a:sysClr val="windowText" lastClr="000000"/>
                  </a:solidFill>
                </a:rPr>
                <a:t>P1</a:t>
              </a:r>
              <a:endParaRPr lang="en-US" sz="14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A9D1FB7-2E01-4F1E-819E-ABBDAD54791F}"/>
                </a:ext>
              </a:extLst>
            </p:cNvPr>
            <p:cNvSpPr/>
            <p:nvPr/>
          </p:nvSpPr>
          <p:spPr>
            <a:xfrm>
              <a:off x="2758188" y="2634880"/>
              <a:ext cx="684000" cy="46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i-FI" sz="1400" b="1" kern="0" dirty="0">
                  <a:solidFill>
                    <a:sysClr val="windowText" lastClr="000000"/>
                  </a:solidFill>
                </a:rPr>
                <a:t>D1</a:t>
              </a:r>
              <a:endParaRPr lang="en-US" sz="14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8826331-A3E9-4F08-912C-2A3F4E1956E4}"/>
                </a:ext>
              </a:extLst>
            </p:cNvPr>
            <p:cNvSpPr/>
            <p:nvPr/>
          </p:nvSpPr>
          <p:spPr>
            <a:xfrm>
              <a:off x="817535" y="2780158"/>
              <a:ext cx="684000" cy="46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fi-FI" sz="1400" b="1" kern="0" dirty="0">
                  <a:solidFill>
                    <a:sysClr val="windowText" lastClr="000000"/>
                  </a:solidFill>
                </a:rPr>
                <a:t>P3</a:t>
              </a:r>
              <a:endParaRPr lang="en-US" sz="14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963BF9A-B344-4C1E-99A2-AA4496C71E82}"/>
                </a:ext>
              </a:extLst>
            </p:cNvPr>
            <p:cNvSpPr/>
            <p:nvPr/>
          </p:nvSpPr>
          <p:spPr>
            <a:xfrm>
              <a:off x="838200" y="4130911"/>
              <a:ext cx="684000" cy="46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fi-FI" sz="1400" b="1" kern="0" dirty="0">
                  <a:solidFill>
                    <a:sysClr val="windowText" lastClr="000000"/>
                  </a:solidFill>
                </a:rPr>
                <a:t>D2</a:t>
              </a:r>
              <a:endParaRPr lang="en-US" sz="14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59D58B3-EDAE-4C07-9EDA-6B4831253C7F}"/>
                </a:ext>
              </a:extLst>
            </p:cNvPr>
            <p:cNvSpPr/>
            <p:nvPr/>
          </p:nvSpPr>
          <p:spPr>
            <a:xfrm>
              <a:off x="3827925" y="3930526"/>
              <a:ext cx="684000" cy="46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fi-FI" sz="1400" b="1" kern="0" dirty="0">
                  <a:solidFill>
                    <a:sysClr val="windowText" lastClr="000000"/>
                  </a:solidFill>
                </a:rPr>
                <a:t>D3</a:t>
              </a:r>
              <a:endParaRPr lang="en-US" sz="14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F88148D-2E73-4177-869F-9594EF897C48}"/>
                </a:ext>
              </a:extLst>
            </p:cNvPr>
            <p:cNvSpPr/>
            <p:nvPr/>
          </p:nvSpPr>
          <p:spPr>
            <a:xfrm>
              <a:off x="1378448" y="5431521"/>
              <a:ext cx="684000" cy="46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fi-FI" sz="1400" b="1" kern="0" dirty="0">
                  <a:solidFill>
                    <a:sysClr val="windowText" lastClr="000000"/>
                  </a:solidFill>
                </a:rPr>
                <a:t>D4</a:t>
              </a:r>
              <a:endParaRPr lang="en-US" sz="14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30AB25-B39F-449E-A807-678144ADEB3B}"/>
                </a:ext>
              </a:extLst>
            </p:cNvPr>
            <p:cNvSpPr/>
            <p:nvPr/>
          </p:nvSpPr>
          <p:spPr>
            <a:xfrm>
              <a:off x="2814592" y="6252490"/>
              <a:ext cx="684000" cy="46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fi-FI" sz="1400" b="1" kern="0" dirty="0">
                  <a:solidFill>
                    <a:sysClr val="windowText" lastClr="000000"/>
                  </a:solidFill>
                </a:rPr>
                <a:t>P2</a:t>
              </a:r>
              <a:endParaRPr lang="en-US" sz="1400" b="1" kern="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EDEC506-282A-43AA-920A-CF96683C496F}"/>
                </a:ext>
              </a:extLst>
            </p:cNvPr>
            <p:cNvCxnSpPr>
              <a:stCxn id="38" idx="7"/>
              <a:endCxn id="40" idx="2"/>
            </p:cNvCxnSpPr>
            <p:nvPr/>
          </p:nvCxnSpPr>
          <p:spPr>
            <a:xfrm flipV="1">
              <a:off x="6539775" y="2892086"/>
              <a:ext cx="1549368" cy="424609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3813C40-C646-4FD8-ACC8-5FEDCC8D97F1}"/>
                </a:ext>
              </a:extLst>
            </p:cNvPr>
            <p:cNvCxnSpPr>
              <a:stCxn id="40" idx="6"/>
              <a:endCxn id="24" idx="1"/>
            </p:cNvCxnSpPr>
            <p:nvPr/>
          </p:nvCxnSpPr>
          <p:spPr>
            <a:xfrm>
              <a:off x="8773143" y="2892086"/>
              <a:ext cx="1686829" cy="340369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1C3E713-D352-4367-9DC0-5D4940BBC958}"/>
                </a:ext>
              </a:extLst>
            </p:cNvPr>
            <p:cNvSpPr/>
            <p:nvPr/>
          </p:nvSpPr>
          <p:spPr>
            <a:xfrm>
              <a:off x="5955944" y="3248158"/>
              <a:ext cx="684000" cy="46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fi-FI" sz="1400" b="1" kern="0" dirty="0">
                  <a:solidFill>
                    <a:sysClr val="windowText" lastClr="000000"/>
                  </a:solidFill>
                </a:rPr>
                <a:t>P5</a:t>
              </a:r>
              <a:endParaRPr lang="en-US" sz="14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AB301BE-A04F-447B-93A5-25974338C8CF}"/>
                </a:ext>
              </a:extLst>
            </p:cNvPr>
            <p:cNvSpPr/>
            <p:nvPr/>
          </p:nvSpPr>
          <p:spPr>
            <a:xfrm>
              <a:off x="8089143" y="2658086"/>
              <a:ext cx="684000" cy="46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fi-FI" sz="1400" b="1" kern="0" dirty="0">
                  <a:solidFill>
                    <a:sysClr val="windowText" lastClr="000000"/>
                  </a:solidFill>
                </a:rPr>
                <a:t>D5</a:t>
              </a:r>
              <a:endParaRPr lang="en-US" sz="1400" b="1" kern="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6F4ED46-F1A9-42B7-AB2D-44718CB504C0}"/>
                </a:ext>
              </a:extLst>
            </p:cNvPr>
            <p:cNvCxnSpPr>
              <a:stCxn id="29" idx="1"/>
              <a:endCxn id="30" idx="6"/>
            </p:cNvCxnSpPr>
            <p:nvPr/>
          </p:nvCxnSpPr>
          <p:spPr>
            <a:xfrm flipH="1" flipV="1">
              <a:off x="3442188" y="2868880"/>
              <a:ext cx="1364957" cy="312825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F920AD0-41FD-458E-A5A4-1BF80148DCE6}"/>
                </a:ext>
              </a:extLst>
            </p:cNvPr>
            <p:cNvSpPr/>
            <p:nvPr/>
          </p:nvSpPr>
          <p:spPr>
            <a:xfrm>
              <a:off x="2407393" y="4883110"/>
              <a:ext cx="684000" cy="46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400" b="1" kern="0" dirty="0">
                  <a:solidFill>
                    <a:sysClr val="windowText" lastClr="000000"/>
                  </a:solidFill>
                </a:rPr>
                <a:t>P9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C893C3E-CA26-488E-8666-A29598D9E6A0}"/>
                </a:ext>
              </a:extLst>
            </p:cNvPr>
            <p:cNvSpPr/>
            <p:nvPr/>
          </p:nvSpPr>
          <p:spPr>
            <a:xfrm>
              <a:off x="2214031" y="3930526"/>
              <a:ext cx="684000" cy="46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fi-FI" sz="1400" b="1" kern="0" dirty="0">
                  <a:solidFill>
                    <a:sysClr val="windowText" lastClr="000000"/>
                  </a:solidFill>
                </a:rPr>
                <a:t>D9</a:t>
              </a:r>
              <a:endParaRPr lang="en-US" sz="1400" b="1" kern="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5EC133A-12A8-41F0-913C-66974EBED4AD}"/>
                </a:ext>
              </a:extLst>
            </p:cNvPr>
            <p:cNvCxnSpPr>
              <a:stCxn id="42" idx="0"/>
              <a:endCxn id="43" idx="4"/>
            </p:cNvCxnSpPr>
            <p:nvPr/>
          </p:nvCxnSpPr>
          <p:spPr>
            <a:xfrm flipH="1" flipV="1">
              <a:off x="2556031" y="4398526"/>
              <a:ext cx="193362" cy="48458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A84D298-511D-4EAD-9CC1-D152BD4AA043}"/>
                </a:ext>
              </a:extLst>
            </p:cNvPr>
            <p:cNvCxnSpPr>
              <a:stCxn id="43" idx="5"/>
              <a:endCxn id="50" idx="2"/>
            </p:cNvCxnSpPr>
            <p:nvPr/>
          </p:nvCxnSpPr>
          <p:spPr>
            <a:xfrm>
              <a:off x="2797862" y="4329989"/>
              <a:ext cx="2177800" cy="67846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0FA234A-1152-45CB-BE95-A61CAAFEA7FF}"/>
                </a:ext>
              </a:extLst>
            </p:cNvPr>
            <p:cNvSpPr/>
            <p:nvPr/>
          </p:nvSpPr>
          <p:spPr>
            <a:xfrm>
              <a:off x="7640591" y="5963701"/>
              <a:ext cx="684000" cy="46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fi-FI" sz="1400" b="1" kern="0" dirty="0">
                  <a:solidFill>
                    <a:sysClr val="windowText" lastClr="000000"/>
                  </a:solidFill>
                </a:rPr>
                <a:t>D10</a:t>
              </a:r>
              <a:endParaRPr lang="en-US" sz="14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732B1EE-B8CF-476D-83E7-145CA93D1DA0}"/>
                </a:ext>
              </a:extLst>
            </p:cNvPr>
            <p:cNvSpPr/>
            <p:nvPr/>
          </p:nvSpPr>
          <p:spPr>
            <a:xfrm>
              <a:off x="9249238" y="5188521"/>
              <a:ext cx="684000" cy="46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fi-FI" sz="1400" b="1" kern="0" dirty="0">
                  <a:solidFill>
                    <a:sysClr val="windowText" lastClr="000000"/>
                  </a:solidFill>
                </a:rPr>
                <a:t>P10</a:t>
              </a:r>
              <a:endParaRPr lang="en-US" sz="1400" b="1" kern="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5B7AE27-5828-402F-937B-1C062C53CB29}"/>
                </a:ext>
              </a:extLst>
            </p:cNvPr>
            <p:cNvCxnSpPr>
              <a:stCxn id="47" idx="0"/>
              <a:endCxn id="25" idx="4"/>
            </p:cNvCxnSpPr>
            <p:nvPr/>
          </p:nvCxnSpPr>
          <p:spPr>
            <a:xfrm flipH="1" flipV="1">
              <a:off x="9422130" y="4150887"/>
              <a:ext cx="169108" cy="103763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591A5FF-EC2F-4DA9-8234-4EF5C870580B}"/>
                </a:ext>
              </a:extLst>
            </p:cNvPr>
            <p:cNvCxnSpPr>
              <a:stCxn id="25" idx="3"/>
              <a:endCxn id="46" idx="7"/>
            </p:cNvCxnSpPr>
            <p:nvPr/>
          </p:nvCxnSpPr>
          <p:spPr>
            <a:xfrm flipH="1">
              <a:off x="8224422" y="4082350"/>
              <a:ext cx="955877" cy="194988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Action Button: Home 49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FEEDD72B-50B0-481C-BDF9-5AC7E2920CEE}"/>
                </a:ext>
              </a:extLst>
            </p:cNvPr>
            <p:cNvSpPr/>
            <p:nvPr/>
          </p:nvSpPr>
          <p:spPr>
            <a:xfrm>
              <a:off x="4975662" y="4812789"/>
              <a:ext cx="515723" cy="391336"/>
            </a:xfrm>
            <a:prstGeom prst="actionButtonHom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39032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731520"/>
          </a:xfrm>
        </p:spPr>
        <p:txBody>
          <a:bodyPr anchor="t">
            <a:noAutofit/>
          </a:bodyPr>
          <a:lstStyle/>
          <a:p>
            <a:pPr algn="ctr"/>
            <a:r>
              <a:rPr lang="en-AU" sz="3600" dirty="0">
                <a:latin typeface="+mn-lt"/>
              </a:rPr>
              <a:t>Pickup And Delivery Problem with Time Windows</a:t>
            </a:r>
            <a:br>
              <a:rPr lang="en-AU" sz="3600" dirty="0">
                <a:latin typeface="+mn-lt"/>
              </a:rPr>
            </a:br>
            <a:endParaRPr lang="en-AU" sz="3600" dirty="0">
              <a:latin typeface="+mn-lt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8341DBB7-72D6-46CB-BDCC-D8E28A510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23" y="1127566"/>
            <a:ext cx="7020000" cy="522878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00FEEF3-A04F-47D2-A89F-7386BBD8CD72}"/>
              </a:ext>
            </a:extLst>
          </p:cNvPr>
          <p:cNvSpPr txBox="1"/>
          <p:nvPr/>
        </p:nvSpPr>
        <p:spPr>
          <a:xfrm>
            <a:off x="148715" y="741085"/>
            <a:ext cx="47019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u="sng" dirty="0">
                <a:cs typeface="Times New Roman" panose="02020603050405020304" pitchFamily="18" charset="0"/>
              </a:rPr>
              <a:t>Fragments: </a:t>
            </a:r>
          </a:p>
          <a:p>
            <a:r>
              <a:rPr lang="en-AU" sz="2600" dirty="0">
                <a:cs typeface="Times New Roman" panose="02020603050405020304" pitchFamily="18" charset="0"/>
              </a:rPr>
              <a:t>A sub-path where the vehicle arrives empty at the pickup node and departs empty from the delivery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cs typeface="Times New Roman" panose="02020603050405020304" pitchFamily="18" charset="0"/>
              </a:rPr>
              <a:t>Vehicle cannot be empty at any intermediate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cs typeface="Times New Roman" panose="02020603050405020304" pitchFamily="18" charset="0"/>
              </a:rPr>
              <a:t>Fragments respect all capacity, time window, pairing and precedence constraints, as well as any other loading constraint e.g. ride time.</a:t>
            </a:r>
            <a:endParaRPr lang="en-AU" sz="2600" dirty="0"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01CEC-CABE-4222-991C-F847F1392A3B}"/>
              </a:ext>
            </a:extLst>
          </p:cNvPr>
          <p:cNvSpPr txBox="1"/>
          <p:nvPr/>
        </p:nvSpPr>
        <p:spPr>
          <a:xfrm>
            <a:off x="600250" y="6389581"/>
            <a:ext cx="1046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An Exact Algorithm for the Pickup and Delivery Problem with Time Windows …  </a:t>
            </a:r>
            <a:r>
              <a:rPr lang="en-AU" dirty="0" err="1"/>
              <a:t>Alyasiry</a:t>
            </a:r>
            <a:r>
              <a:rPr lang="en-AU" dirty="0"/>
              <a:t>, Forbes, Bulmer (2019)</a:t>
            </a:r>
          </a:p>
        </p:txBody>
      </p:sp>
    </p:spTree>
    <p:extLst>
      <p:ext uri="{BB962C8B-B14F-4D97-AF65-F5344CB8AC3E}">
        <p14:creationId xmlns:p14="http://schemas.microsoft.com/office/powerpoint/2010/main" val="4167509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731520"/>
          </a:xfrm>
        </p:spPr>
        <p:txBody>
          <a:bodyPr anchor="t">
            <a:noAutofit/>
          </a:bodyPr>
          <a:lstStyle/>
          <a:p>
            <a:pPr algn="ctr"/>
            <a:br>
              <a:rPr lang="en-AU" sz="3600" dirty="0">
                <a:latin typeface="+mn-lt"/>
              </a:rPr>
            </a:br>
            <a:r>
              <a:rPr lang="en-AU" sz="3600" dirty="0">
                <a:latin typeface="+mn-lt"/>
              </a:rPr>
              <a:t>Old problem – new techniques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73676" y="1280894"/>
                <a:ext cx="11628677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Pickup and Delivery Problems</a:t>
                </a:r>
              </a:p>
              <a:p>
                <a:endParaRPr lang="en-AU" sz="2800" dirty="0"/>
              </a:p>
              <a:p>
                <a:r>
                  <a:rPr lang="en-AU" sz="2800" dirty="0"/>
                  <a:t>Chance constraints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Each load is a small number of pallets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Loads are independently distributed discrete random variables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Minimise cost such that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𝑝𝑟</m:t>
                    </m:r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𝐴𝑙𝑙</m:t>
                    </m:r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𝑣𝑒h𝑖𝑐𝑙𝑒𝑠</m:t>
                    </m:r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𝑟𝑒𝑠𝑝𝑒𝑐𝑡</m:t>
                    </m:r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𝑐𝑎𝑝𝑎𝑐𝑖𝑡𝑦</m:t>
                    </m:r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800" dirty="0"/>
                  <a:t>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endParaRPr lang="en-AU" sz="2800" dirty="0"/>
              </a:p>
              <a:p>
                <a:r>
                  <a:rPr lang="en-AU" sz="2800" dirty="0"/>
                  <a:t>Stochastic optimisation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At pickup, we discover whether there is anything to be delivered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If nothing, omit delivery (and save on travel cost)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Minimise expected cost of solution (which must be legal even if all orders present)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76" y="1280894"/>
                <a:ext cx="11628677" cy="5262979"/>
              </a:xfrm>
              <a:prstGeom prst="rect">
                <a:avLst/>
              </a:prstGeom>
              <a:blipFill>
                <a:blip r:embed="rId3"/>
                <a:stretch>
                  <a:fillRect l="-1101" t="-1043" b="-24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39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731520"/>
          </a:xfrm>
        </p:spPr>
        <p:txBody>
          <a:bodyPr anchor="t">
            <a:noAutofit/>
          </a:bodyPr>
          <a:lstStyle/>
          <a:p>
            <a:pPr algn="ctr"/>
            <a:br>
              <a:rPr lang="en-AU" sz="3600" dirty="0">
                <a:latin typeface="+mn-lt"/>
              </a:rPr>
            </a:br>
            <a:r>
              <a:rPr lang="en-AU" sz="3600" dirty="0">
                <a:latin typeface="+mn-lt"/>
              </a:rPr>
              <a:t>Old problem – new techniques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73676" y="1280894"/>
                <a:ext cx="11628677" cy="541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Chance constraints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Each load is a small number of pallets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Loads are independently distributed discrete random variables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Minimise cost such that </a:t>
                </a:r>
                <a14:m>
                  <m:oMath xmlns:m="http://schemas.openxmlformats.org/officeDocument/2006/math">
                    <m:r>
                      <a:rPr lang="en-AU" sz="2800" i="1" dirty="0">
                        <a:latin typeface="Cambria Math" panose="02040503050406030204" pitchFamily="18" charset="0"/>
                      </a:rPr>
                      <m:t>𝑝𝑟</m:t>
                    </m:r>
                    <m:r>
                      <a:rPr lang="en-AU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800" i="1" dirty="0">
                        <a:latin typeface="Cambria Math" panose="02040503050406030204" pitchFamily="18" charset="0"/>
                      </a:rPr>
                      <m:t>𝐴𝑙𝑙</m:t>
                    </m:r>
                    <m:r>
                      <a:rPr lang="en-AU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 i="1" dirty="0">
                        <a:latin typeface="Cambria Math" panose="02040503050406030204" pitchFamily="18" charset="0"/>
                      </a:rPr>
                      <m:t>𝑣𝑒h𝑖𝑐𝑙𝑒𝑠</m:t>
                    </m:r>
                    <m:r>
                      <a:rPr lang="en-AU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 i="1" dirty="0">
                        <a:latin typeface="Cambria Math" panose="02040503050406030204" pitchFamily="18" charset="0"/>
                      </a:rPr>
                      <m:t>𝑟𝑒𝑠𝑝𝑒𝑐𝑡</m:t>
                    </m:r>
                    <m:r>
                      <a:rPr lang="en-AU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 i="1" dirty="0">
                        <a:latin typeface="Cambria Math" panose="02040503050406030204" pitchFamily="18" charset="0"/>
                      </a:rPr>
                      <m:t>𝑐𝑎𝑝𝑎𝑐𝑖𝑡𝑦</m:t>
                    </m:r>
                    <m:r>
                      <a:rPr lang="en-AU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800" dirty="0"/>
                  <a:t>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r>
                  <a:rPr lang="en-AU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AU" sz="2800" dirty="0"/>
                  <a:t> be the probability fragment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AU" sz="2800" dirty="0"/>
                  <a:t> respects capacity (easily calculated). </a:t>
                </a:r>
                <a:br>
                  <a:rPr lang="en-AU" sz="28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AU" sz="2800" dirty="0"/>
                  <a:t> if fragment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is used.  We require: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nary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AU" sz="2800" dirty="0"/>
              </a:p>
              <a:p>
                <a:r>
                  <a:rPr lang="en-AU" sz="2800" dirty="0"/>
                  <a:t>Taking log of both sides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nary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76" y="1280894"/>
                <a:ext cx="11628677" cy="5416483"/>
              </a:xfrm>
              <a:prstGeom prst="rect">
                <a:avLst/>
              </a:prstGeom>
              <a:blipFill>
                <a:blip r:embed="rId3"/>
                <a:stretch>
                  <a:fillRect l="-1101" t="-10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9F528A8-4DA5-4D4C-9D0A-50DEBB77BC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3338364"/>
                  </p:ext>
                </p:extLst>
              </p:nvPr>
            </p:nvGraphicFramePr>
            <p:xfrm>
              <a:off x="9607924" y="302555"/>
              <a:ext cx="2138830" cy="1497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9415">
                      <a:extLst>
                        <a:ext uri="{9D8B030D-6E8A-4147-A177-3AD203B41FA5}">
                          <a16:colId xmlns:a16="http://schemas.microsoft.com/office/drawing/2014/main" val="3035624554"/>
                        </a:ext>
                      </a:extLst>
                    </a:gridCol>
                    <a:gridCol w="1069415">
                      <a:extLst>
                        <a:ext uri="{9D8B030D-6E8A-4147-A177-3AD203B41FA5}">
                          <a16:colId xmlns:a16="http://schemas.microsoft.com/office/drawing/2014/main" val="4023059204"/>
                        </a:ext>
                      </a:extLst>
                    </a:gridCol>
                  </a:tblGrid>
                  <a:tr h="3845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1" i="1" smtClean="0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en-AU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AU" b="1" i="1" smtClean="0">
                                  <a:latin typeface="Cambria Math" panose="02040503050406030204" pitchFamily="18" charset="0"/>
                                </a:rPr>
                                <m:t>𝑷𝒓</m:t>
                              </m:r>
                              <m:r>
                                <a:rPr lang="en-AU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AU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AU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AU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7910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744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6345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09655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9F528A8-4DA5-4D4C-9D0A-50DEBB77BC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3338364"/>
                  </p:ext>
                </p:extLst>
              </p:nvPr>
            </p:nvGraphicFramePr>
            <p:xfrm>
              <a:off x="9607924" y="302555"/>
              <a:ext cx="2138830" cy="1497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9415">
                      <a:extLst>
                        <a:ext uri="{9D8B030D-6E8A-4147-A177-3AD203B41FA5}">
                          <a16:colId xmlns:a16="http://schemas.microsoft.com/office/drawing/2014/main" val="3035624554"/>
                        </a:ext>
                      </a:extLst>
                    </a:gridCol>
                    <a:gridCol w="1069415">
                      <a:extLst>
                        <a:ext uri="{9D8B030D-6E8A-4147-A177-3AD203B41FA5}">
                          <a16:colId xmlns:a16="http://schemas.microsoft.com/office/drawing/2014/main" val="4023059204"/>
                        </a:ext>
                      </a:extLst>
                    </a:gridCol>
                  </a:tblGrid>
                  <a:tr h="3845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8" t="-1587" r="-102273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43" t="-1587" r="-2857" b="-3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910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744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6345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096558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3065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731520"/>
          </a:xfrm>
        </p:spPr>
        <p:txBody>
          <a:bodyPr anchor="t">
            <a:noAutofit/>
          </a:bodyPr>
          <a:lstStyle/>
          <a:p>
            <a:pPr algn="ctr"/>
            <a:br>
              <a:rPr lang="en-AU" sz="3600" dirty="0">
                <a:latin typeface="+mn-lt"/>
              </a:rPr>
            </a:br>
            <a:r>
              <a:rPr lang="en-AU" sz="3600" dirty="0">
                <a:latin typeface="+mn-lt"/>
              </a:rPr>
              <a:t>Chance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73676" y="1280894"/>
                <a:ext cx="11628677" cy="4304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0" dirty="0"/>
                  <a:t>Standard Constraint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AU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sz="2800" dirty="0"/>
              </a:p>
              <a:p>
                <a:r>
                  <a:rPr lang="en-AU" sz="2800" dirty="0"/>
                  <a:t>Chance constraint</a:t>
                </a:r>
              </a:p>
              <a:p>
                <a:pPr lvl="1"/>
                <a:r>
                  <a:rPr lang="en-AU" sz="2800" dirty="0"/>
                  <a:t>Coefficients are independent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28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AU" sz="2800" dirty="0"/>
              </a:p>
              <a:p>
                <a:pPr lvl="1"/>
                <a:r>
                  <a:rPr lang="en-AU" sz="2800" dirty="0"/>
                  <a:t>Require constraint to be satisfied with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AU" sz="2800" b="0" dirty="0"/>
                  <a:t> (e.g.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0.9, 0.95, 0.99</m:t>
                    </m:r>
                  </m:oMath>
                </a14:m>
                <a:r>
                  <a:rPr lang="en-AU" sz="2800" b="0" dirty="0"/>
                  <a:t>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𝑝𝑟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m:rPr>
                              <m:nor/>
                            </m:rPr>
                            <a:rPr lang="en-AU" sz="2800" dirty="0"/>
                            <m:t> 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76" y="1280894"/>
                <a:ext cx="11628677" cy="4304063"/>
              </a:xfrm>
              <a:prstGeom prst="rect">
                <a:avLst/>
              </a:prstGeom>
              <a:blipFill>
                <a:blip r:embed="rId3"/>
                <a:stretch>
                  <a:fillRect l="-1101" t="-12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74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731520"/>
          </a:xfrm>
        </p:spPr>
        <p:txBody>
          <a:bodyPr anchor="t">
            <a:noAutofit/>
          </a:bodyPr>
          <a:lstStyle/>
          <a:p>
            <a:pPr algn="ctr"/>
            <a:br>
              <a:rPr lang="en-AU" sz="3600" dirty="0">
                <a:latin typeface="+mn-lt"/>
              </a:rPr>
            </a:br>
            <a:r>
              <a:rPr lang="en-AU" sz="3600" dirty="0">
                <a:latin typeface="+mn-lt"/>
              </a:rPr>
              <a:t>Chance Constraints -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73676" y="1280894"/>
                <a:ext cx="11628677" cy="4913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sz="280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r>
                  <a:rPr lang="en-AU" sz="2800" dirty="0"/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800" dirty="0"/>
                  <a:t> and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AU" sz="2800" dirty="0"/>
                  <a:t> to get</a:t>
                </a:r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76" y="1280894"/>
                <a:ext cx="11628677" cy="4913140"/>
              </a:xfrm>
              <a:prstGeom prst="rect">
                <a:avLst/>
              </a:prstGeom>
              <a:blipFill>
                <a:blip r:embed="rId3"/>
                <a:stretch>
                  <a:fillRect l="-11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36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731520"/>
          </a:xfrm>
        </p:spPr>
        <p:txBody>
          <a:bodyPr anchor="t">
            <a:noAutofit/>
          </a:bodyPr>
          <a:lstStyle/>
          <a:p>
            <a:pPr algn="ctr"/>
            <a:br>
              <a:rPr lang="en-AU" sz="3600" dirty="0">
                <a:latin typeface="+mn-lt"/>
              </a:rPr>
            </a:br>
            <a:r>
              <a:rPr lang="en-AU" sz="3600" dirty="0">
                <a:latin typeface="+mn-lt"/>
              </a:rPr>
              <a:t>Chance Constraints – Sample Average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73676" y="1280894"/>
                <a:ext cx="11628677" cy="5294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𝑝𝑟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m:rPr>
                              <m:nor/>
                            </m:rPr>
                            <a:rPr lang="en-AU" sz="2800" dirty="0"/>
                            <m:t> 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AU" sz="2800" b="0" dirty="0"/>
              </a:p>
              <a:p>
                <a:pPr lvl="1"/>
                <a:r>
                  <a:rPr lang="en-AU" sz="2800" dirty="0"/>
                  <a:t>Have a set of samples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AU" sz="2800" dirty="0"/>
                  <a:t> of the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AU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AU" sz="2800" dirty="0"/>
                  <a:t> is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AU" sz="2800" dirty="0"/>
                  <a:t> if sample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AU" sz="2800" dirty="0"/>
                  <a:t> does not satisfy the chance constraint.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AU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𝑠𝑖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AU" sz="28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𝑀𝑧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 ∀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AU" sz="28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AU" sz="2800" dirty="0"/>
              </a:p>
              <a:p>
                <a:pPr lvl="1"/>
                <a:r>
                  <a:rPr lang="en-AU" sz="2800" dirty="0"/>
                  <a:t>For given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AU" sz="2800" dirty="0"/>
                  <a:t> and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sz="2800" dirty="0"/>
                  <a:t> the dimension of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800" dirty="0"/>
                  <a:t>, how confident are we that the solution of this problem will really satisfy the chance constraint?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76" y="1280894"/>
                <a:ext cx="11628677" cy="5294655"/>
              </a:xfrm>
              <a:prstGeom prst="rect">
                <a:avLst/>
              </a:prstGeom>
              <a:blipFill>
                <a:blip r:embed="rId3"/>
                <a:stretch>
                  <a:fillRect r="-1573" b="-23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9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731520"/>
          </a:xfrm>
        </p:spPr>
        <p:txBody>
          <a:bodyPr anchor="t">
            <a:noAutofit/>
          </a:bodyPr>
          <a:lstStyle/>
          <a:p>
            <a:pPr algn="ctr"/>
            <a:br>
              <a:rPr lang="en-AU" sz="3600" dirty="0">
                <a:latin typeface="+mn-lt"/>
              </a:rPr>
            </a:br>
            <a:r>
              <a:rPr lang="en-AU" sz="3600" dirty="0">
                <a:latin typeface="+mn-lt"/>
              </a:rPr>
              <a:t>Chance Constraints – Sample Average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73676" y="1280894"/>
                <a:ext cx="11628677" cy="3716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AU" sz="2800" dirty="0"/>
                  <a:t>Campi &amp; </a:t>
                </a:r>
                <a:r>
                  <a:rPr lang="en-AU" sz="2800" dirty="0" err="1"/>
                  <a:t>Garatti</a:t>
                </a:r>
                <a:r>
                  <a:rPr lang="en-AU" sz="2800" dirty="0"/>
                  <a:t> (2011) </a:t>
                </a:r>
              </a:p>
              <a:p>
                <a:pPr lvl="1"/>
                <a:r>
                  <a:rPr lang="en-AU" sz="2800" dirty="0"/>
                  <a:t>The solution of the SAA is feasible for the true chance constrained problem with confidence </a:t>
                </a:r>
                <a14:m>
                  <m:oMath xmlns:m="http://schemas.openxmlformats.org/officeDocument/2006/math">
                    <m:r>
                      <a:rPr lang="en-AU" sz="2800" b="0" i="1" dirty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AU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AU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800" dirty="0"/>
                  <a:t> so long as: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  <m:r>
                        <a:rPr lang="en-AU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AU" sz="2400" dirty="0"/>
              </a:p>
              <a:p>
                <a:pPr lvl="1"/>
                <a:endParaRPr lang="en-AU" sz="2400" dirty="0"/>
              </a:p>
              <a:p>
                <a:pPr lvl="1"/>
                <a:r>
                  <a:rPr lang="en-AU" sz="2800" dirty="0"/>
                  <a:t>Following table is for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=20, 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=0.95</m:t>
                    </m:r>
                  </m:oMath>
                </a14:m>
                <a:endParaRPr lang="en-AU" sz="2800" dirty="0"/>
              </a:p>
              <a:p>
                <a:pPr lvl="1"/>
                <a:endParaRPr lang="en-AU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76" y="1280894"/>
                <a:ext cx="11628677" cy="3716274"/>
              </a:xfrm>
              <a:prstGeom prst="rect">
                <a:avLst/>
              </a:prstGeom>
              <a:blipFill>
                <a:blip r:embed="rId3"/>
                <a:stretch>
                  <a:fillRect t="-1475" r="-1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38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731520"/>
          </a:xfrm>
        </p:spPr>
        <p:txBody>
          <a:bodyPr anchor="t">
            <a:noAutofit/>
          </a:bodyPr>
          <a:lstStyle/>
          <a:p>
            <a:pPr algn="ctr"/>
            <a:br>
              <a:rPr lang="en-AU" sz="3600" dirty="0">
                <a:latin typeface="+mn-lt"/>
              </a:rPr>
            </a:br>
            <a:r>
              <a:rPr lang="en-AU" sz="3600" dirty="0">
                <a:latin typeface="+mn-lt"/>
              </a:rPr>
              <a:t>Chance Constraints – Sample Average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0A8D412A-55A3-47BA-9561-37BEEE1E8B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6566330"/>
                  </p:ext>
                </p:extLst>
              </p:nvPr>
            </p:nvGraphicFramePr>
            <p:xfrm>
              <a:off x="2099746" y="365760"/>
              <a:ext cx="7992508" cy="557149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98127">
                      <a:extLst>
                        <a:ext uri="{9D8B030D-6E8A-4147-A177-3AD203B41FA5}">
                          <a16:colId xmlns:a16="http://schemas.microsoft.com/office/drawing/2014/main" val="2574905836"/>
                        </a:ext>
                      </a:extLst>
                    </a:gridCol>
                    <a:gridCol w="1998127">
                      <a:extLst>
                        <a:ext uri="{9D8B030D-6E8A-4147-A177-3AD203B41FA5}">
                          <a16:colId xmlns:a16="http://schemas.microsoft.com/office/drawing/2014/main" val="1862702898"/>
                        </a:ext>
                      </a:extLst>
                    </a:gridCol>
                    <a:gridCol w="1998127">
                      <a:extLst>
                        <a:ext uri="{9D8B030D-6E8A-4147-A177-3AD203B41FA5}">
                          <a16:colId xmlns:a16="http://schemas.microsoft.com/office/drawing/2014/main" val="4178244411"/>
                        </a:ext>
                      </a:extLst>
                    </a:gridCol>
                    <a:gridCol w="1998127">
                      <a:extLst>
                        <a:ext uri="{9D8B030D-6E8A-4147-A177-3AD203B41FA5}">
                          <a16:colId xmlns:a16="http://schemas.microsoft.com/office/drawing/2014/main" val="1609629605"/>
                        </a:ext>
                      </a:extLst>
                    </a:gridCol>
                  </a:tblGrid>
                  <a:tr h="5790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>
                                    <a:effectLst/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AU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>
                                    <a:effectLst/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en-AU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>
                                    <a:effectLst/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>
                                    <a:effectLst/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AU" sz="24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AU" sz="2400">
                                    <a:effectLst/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89663594"/>
                      </a:ext>
                    </a:extLst>
                  </a:tr>
                  <a:tr h="4702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1000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1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 dirty="0">
                              <a:effectLst/>
                            </a:rPr>
                            <a:t>1.53E-05</a:t>
                          </a:r>
                          <a:endParaRPr lang="en-AU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0.001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04882967"/>
                      </a:ext>
                    </a:extLst>
                  </a:tr>
                  <a:tr h="4702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2500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24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 dirty="0">
                              <a:effectLst/>
                            </a:rPr>
                            <a:t>3.73E-06</a:t>
                          </a:r>
                          <a:endParaRPr lang="en-AU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0.010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92348"/>
                      </a:ext>
                    </a:extLst>
                  </a:tr>
                  <a:tr h="4702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5000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85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3.46E-06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0.017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29856999"/>
                      </a:ext>
                    </a:extLst>
                  </a:tr>
                  <a:tr h="4702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10000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 dirty="0">
                              <a:effectLst/>
                            </a:rPr>
                            <a:t>238</a:t>
                          </a:r>
                          <a:endParaRPr lang="en-AU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3.31E-06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0.024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60711028"/>
                      </a:ext>
                    </a:extLst>
                  </a:tr>
                  <a:tr h="4702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20000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593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 dirty="0">
                              <a:effectLst/>
                            </a:rPr>
                            <a:t>4.40E-06</a:t>
                          </a:r>
                          <a:endParaRPr lang="en-AU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0.030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97498276"/>
                      </a:ext>
                    </a:extLst>
                  </a:tr>
                  <a:tr h="4702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50000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1786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 dirty="0">
                              <a:effectLst/>
                            </a:rPr>
                            <a:t>3.74E-06</a:t>
                          </a:r>
                          <a:endParaRPr lang="en-AU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0.036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99132150"/>
                      </a:ext>
                    </a:extLst>
                  </a:tr>
                  <a:tr h="4702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100000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3922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3.66E-06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 dirty="0">
                              <a:effectLst/>
                            </a:rPr>
                            <a:t>0.039</a:t>
                          </a:r>
                          <a:endParaRPr lang="en-AU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56013361"/>
                      </a:ext>
                    </a:extLst>
                  </a:tr>
                  <a:tr h="4702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200000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8387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4.36E-06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0.042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88773443"/>
                      </a:ext>
                    </a:extLst>
                  </a:tr>
                  <a:tr h="4702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500000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 dirty="0">
                              <a:effectLst/>
                            </a:rPr>
                            <a:t>22278</a:t>
                          </a:r>
                          <a:endParaRPr lang="en-AU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4.40E-06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 dirty="0">
                              <a:effectLst/>
                            </a:rPr>
                            <a:t>0.045</a:t>
                          </a:r>
                          <a:endParaRPr lang="en-AU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7441520"/>
                      </a:ext>
                    </a:extLst>
                  </a:tr>
                  <a:tr h="4702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1000000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45977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4.34E-06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 dirty="0">
                              <a:effectLst/>
                            </a:rPr>
                            <a:t>0.046</a:t>
                          </a:r>
                          <a:endParaRPr lang="en-AU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82874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0A8D412A-55A3-47BA-9561-37BEEE1E8B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6566330"/>
                  </p:ext>
                </p:extLst>
              </p:nvPr>
            </p:nvGraphicFramePr>
            <p:xfrm>
              <a:off x="2099746" y="365760"/>
              <a:ext cx="7992508" cy="6162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98127">
                      <a:extLst>
                        <a:ext uri="{9D8B030D-6E8A-4147-A177-3AD203B41FA5}">
                          <a16:colId xmlns:a16="http://schemas.microsoft.com/office/drawing/2014/main" val="2574905836"/>
                        </a:ext>
                      </a:extLst>
                    </a:gridCol>
                    <a:gridCol w="1998127">
                      <a:extLst>
                        <a:ext uri="{9D8B030D-6E8A-4147-A177-3AD203B41FA5}">
                          <a16:colId xmlns:a16="http://schemas.microsoft.com/office/drawing/2014/main" val="1862702898"/>
                        </a:ext>
                      </a:extLst>
                    </a:gridCol>
                    <a:gridCol w="1998127">
                      <a:extLst>
                        <a:ext uri="{9D8B030D-6E8A-4147-A177-3AD203B41FA5}">
                          <a16:colId xmlns:a16="http://schemas.microsoft.com/office/drawing/2014/main" val="4178244411"/>
                        </a:ext>
                      </a:extLst>
                    </a:gridCol>
                    <a:gridCol w="1998127">
                      <a:extLst>
                        <a:ext uri="{9D8B030D-6E8A-4147-A177-3AD203B41FA5}">
                          <a16:colId xmlns:a16="http://schemas.microsoft.com/office/drawing/2014/main" val="1609629605"/>
                        </a:ext>
                      </a:extLst>
                    </a:gridCol>
                  </a:tblGrid>
                  <a:tr h="675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5" t="-1802" r="-301220" b="-82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305" t="-1802" r="-201220" b="-82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305" t="-1802" r="-101220" b="-82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0305" t="-1802" r="-1220" b="-82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9663594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1000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1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 dirty="0">
                              <a:effectLst/>
                            </a:rPr>
                            <a:t>1.53E-05</a:t>
                          </a:r>
                          <a:endParaRPr lang="en-AU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0.001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04882967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2500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24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 dirty="0">
                              <a:effectLst/>
                            </a:rPr>
                            <a:t>3.73E-06</a:t>
                          </a:r>
                          <a:endParaRPr lang="en-AU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0.010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9234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5000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85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3.46E-06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0.017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2985699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10000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 dirty="0">
                              <a:effectLst/>
                            </a:rPr>
                            <a:t>238</a:t>
                          </a:r>
                          <a:endParaRPr lang="en-AU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3.31E-06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0.024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6071102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20000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593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 dirty="0">
                              <a:effectLst/>
                            </a:rPr>
                            <a:t>4.40E-06</a:t>
                          </a:r>
                          <a:endParaRPr lang="en-AU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0.030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97498276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50000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1786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 dirty="0">
                              <a:effectLst/>
                            </a:rPr>
                            <a:t>3.74E-06</a:t>
                          </a:r>
                          <a:endParaRPr lang="en-AU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0.036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9913215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100000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3922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3.66E-06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 dirty="0">
                              <a:effectLst/>
                            </a:rPr>
                            <a:t>0.039</a:t>
                          </a:r>
                          <a:endParaRPr lang="en-AU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5601336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200000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8387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4.36E-06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0.042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8877344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500000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 dirty="0">
                              <a:effectLst/>
                            </a:rPr>
                            <a:t>22278</a:t>
                          </a:r>
                          <a:endParaRPr lang="en-AU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4.40E-06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 dirty="0">
                              <a:effectLst/>
                            </a:rPr>
                            <a:t>0.045</a:t>
                          </a:r>
                          <a:endParaRPr lang="en-AU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744152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1000000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45977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>
                              <a:effectLst/>
                            </a:rPr>
                            <a:t>4.34E-06</a:t>
                          </a:r>
                          <a:endParaRPr lang="en-AU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GB" sz="2400" dirty="0">
                              <a:effectLst/>
                            </a:rPr>
                            <a:t>0.046</a:t>
                          </a:r>
                          <a:endParaRPr lang="en-AU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828741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5314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969E86-FE5C-4A8E-8C6D-22FA53C9CC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58906"/>
                <a:ext cx="10515600" cy="551805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:r>
                  <a:rPr lang="en-AU" dirty="0"/>
                  <a:t>Subject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𝑒𝑡𝑐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What if some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AU" dirty="0"/>
                  <a:t> 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AU" dirty="0"/>
                  <a:t> are random variables?</a:t>
                </a:r>
              </a:p>
              <a:p>
                <a:pPr marL="0" indent="0">
                  <a:buNone/>
                </a:pPr>
                <a:r>
                  <a:rPr lang="en-AU" dirty="0"/>
                  <a:t>What does the problem even mean?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969E86-FE5C-4A8E-8C6D-22FA53C9CC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58906"/>
                <a:ext cx="10515600" cy="5518057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1B273-FE20-4063-8CB4-51111747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760D-4164-445A-8C41-7296DACF3FC5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2716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763C-5741-B153-253B-BC81507D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Scenario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85FEC4-3F59-B9F7-847B-12A89508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760D-4164-445A-8C41-7296DACF3FC5}" type="slidenum">
              <a:rPr lang="en-AU" smtClean="0"/>
              <a:t>20</a:t>
            </a:fld>
            <a:endParaRPr lang="en-AU" dirty="0"/>
          </a:p>
        </p:txBody>
      </p:sp>
      <p:pic>
        <p:nvPicPr>
          <p:cNvPr id="1026" name="Picture 2" descr="forest - A scenario tree in latex - TeX - LaTeX Stack Exchange">
            <a:extLst>
              <a:ext uri="{FF2B5EF4-FFF2-40B4-BE49-F238E27FC236}">
                <a16:creationId xmlns:a16="http://schemas.microsoft.com/office/drawing/2014/main" id="{BA47F334-DD1A-1AED-6616-944F22334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907" y="-80387"/>
            <a:ext cx="5043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832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9EB8-73B0-79BE-2935-ACC049B5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Non-anticipating constraints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614E2-74E4-7EE2-2D1F-B278D550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760D-4164-445A-8C41-7296DACF3FC5}" type="slidenum">
              <a:rPr lang="en-AU" smtClean="0"/>
              <a:t>21</a:t>
            </a:fld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2F5AE-7687-E676-2918-6FD4EB0B4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149" y="1880110"/>
            <a:ext cx="80962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969E86-FE5C-4A8E-8C6D-22FA53C9CC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58906"/>
                <a:ext cx="10515600" cy="551805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dirty="0"/>
                  <a:t>Random cost vector</a:t>
                </a:r>
              </a:p>
              <a:p>
                <a:pPr marL="0" indent="0">
                  <a:buNone/>
                </a:pPr>
                <a:endParaRPr lang="en-AU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:r>
                  <a:rPr lang="en-AU" dirty="0"/>
                  <a:t>Subject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Or equivalently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AU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Sometimes the expectation is not simple (e.g. Check In counters example) and so we use a Sample Average Approximation (SAA).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969E86-FE5C-4A8E-8C6D-22FA53C9CC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58906"/>
                <a:ext cx="10515600" cy="5518057"/>
              </a:xfrm>
              <a:blipFill>
                <a:blip r:embed="rId3"/>
                <a:stretch>
                  <a:fillRect l="-1217" t="-17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1B273-FE20-4063-8CB4-51111747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760D-4164-445A-8C41-7296DACF3FC5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613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69E86-FE5C-4A8E-8C6D-22FA53C9C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5518057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But what about variance?  How risky do we want to be?</a:t>
            </a:r>
          </a:p>
          <a:p>
            <a:pPr marL="0" indent="0">
              <a:buNone/>
            </a:pPr>
            <a:endParaRPr lang="en-AU" b="0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AU" dirty="0"/>
              <a:t>Markowitz models – efficient frontier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Value at Risk (and Conditional Value at Risk)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/>
              <a:t>Multi-stage scenario models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Chance 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1B273-FE20-4063-8CB4-51111747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760D-4164-445A-8C41-7296DACF3FC5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882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731520"/>
          </a:xfrm>
        </p:spPr>
        <p:txBody>
          <a:bodyPr anchor="t">
            <a:noAutofit/>
          </a:bodyPr>
          <a:lstStyle/>
          <a:p>
            <a:pPr algn="ctr"/>
            <a:br>
              <a:rPr lang="en-AU" sz="3600" dirty="0">
                <a:latin typeface="+mn-lt"/>
              </a:rPr>
            </a:br>
            <a:r>
              <a:rPr lang="en-AU" sz="3600" dirty="0">
                <a:latin typeface="+mn-lt"/>
              </a:rPr>
              <a:t>Chance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73676" y="1280894"/>
                <a:ext cx="11628677" cy="4304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0" dirty="0"/>
                  <a:t>Standard Constraint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AU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sz="2800" dirty="0"/>
              </a:p>
              <a:p>
                <a:r>
                  <a:rPr lang="en-AU" sz="2800" dirty="0"/>
                  <a:t>Chance constraint</a:t>
                </a:r>
              </a:p>
              <a:p>
                <a:pPr lvl="1"/>
                <a:r>
                  <a:rPr lang="en-AU" sz="2800" dirty="0"/>
                  <a:t>Coefficients are independent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28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AU" sz="2800" dirty="0"/>
              </a:p>
              <a:p>
                <a:pPr lvl="1"/>
                <a:r>
                  <a:rPr lang="en-AU" sz="2800" dirty="0"/>
                  <a:t>Require constraint to be satisfied with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AU" sz="2800" b="0" dirty="0"/>
                  <a:t> (e.g.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0.9, 0.95, 0.99</m:t>
                    </m:r>
                  </m:oMath>
                </a14:m>
                <a:r>
                  <a:rPr lang="en-AU" sz="2800" b="0" dirty="0"/>
                  <a:t>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𝑝𝑟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m:rPr>
                              <m:nor/>
                            </m:rPr>
                            <a:rPr lang="en-AU" sz="2800" dirty="0"/>
                            <m:t> 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76" y="1280894"/>
                <a:ext cx="11628677" cy="4304063"/>
              </a:xfrm>
              <a:prstGeom prst="rect">
                <a:avLst/>
              </a:prstGeom>
              <a:blipFill>
                <a:blip r:embed="rId3"/>
                <a:stretch>
                  <a:fillRect l="-1101" t="-12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04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731520"/>
          </a:xfrm>
        </p:spPr>
        <p:txBody>
          <a:bodyPr anchor="t">
            <a:noAutofit/>
          </a:bodyPr>
          <a:lstStyle/>
          <a:p>
            <a:pPr algn="ctr"/>
            <a:br>
              <a:rPr lang="en-AU" sz="3600" dirty="0">
                <a:latin typeface="+mn-lt"/>
              </a:rPr>
            </a:br>
            <a:r>
              <a:rPr lang="en-AU" sz="3600" dirty="0">
                <a:latin typeface="+mn-lt"/>
              </a:rPr>
              <a:t>New Technique – Chance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73676" y="1280894"/>
                <a:ext cx="11628677" cy="4913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sz="280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r>
                  <a:rPr lang="en-AU" sz="2800" dirty="0"/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800" dirty="0"/>
                  <a:t> and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AU" sz="2800" dirty="0"/>
                  <a:t> to get</a:t>
                </a:r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76" y="1280894"/>
                <a:ext cx="11628677" cy="4913140"/>
              </a:xfrm>
              <a:prstGeom prst="rect">
                <a:avLst/>
              </a:prstGeom>
              <a:blipFill>
                <a:blip r:embed="rId3"/>
                <a:stretch>
                  <a:fillRect l="-11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47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F779-AF85-4BB5-B7ED-EE8A337D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7617"/>
            <a:ext cx="10515600" cy="833727"/>
          </a:xfrm>
        </p:spPr>
        <p:txBody>
          <a:bodyPr/>
          <a:lstStyle/>
          <a:p>
            <a:r>
              <a:rPr lang="en-US" altLang="en-US" dirty="0"/>
              <a:t>Structure of coal model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EB765-469A-4AEC-B4E3-F13435987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2180"/>
            <a:ext cx="5659755" cy="4290060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Multiple source coals</a:t>
            </a:r>
          </a:p>
          <a:p>
            <a:r>
              <a:rPr lang="en-AU" dirty="0"/>
              <a:t>Blended at multiple processing facilities</a:t>
            </a:r>
          </a:p>
          <a:p>
            <a:r>
              <a:rPr lang="en-AU" dirty="0"/>
              <a:t>Which operate in multiple modes</a:t>
            </a:r>
          </a:p>
          <a:p>
            <a:r>
              <a:rPr lang="en-AU" dirty="0"/>
              <a:t>To produce multiple products</a:t>
            </a:r>
          </a:p>
          <a:p>
            <a:r>
              <a:rPr lang="en-AU" dirty="0"/>
              <a:t>Over multiple time periods</a:t>
            </a:r>
          </a:p>
          <a:p>
            <a:r>
              <a:rPr lang="en-AU" dirty="0"/>
              <a:t>Allows non-linear pricing functions</a:t>
            </a:r>
          </a:p>
          <a:p>
            <a:r>
              <a:rPr lang="en-AU" dirty="0"/>
              <a:t>Gives exact solutions</a:t>
            </a:r>
          </a:p>
          <a:p>
            <a:r>
              <a:rPr lang="en-AU" dirty="0"/>
              <a:t>Uses deterministic and or stochastic quality constraints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779" y="2047308"/>
            <a:ext cx="5798821" cy="429980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AE8794D-6F33-4C1F-834F-A508DB19712B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73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AU" sz="3600" dirty="0">
                <a:latin typeface="+mn-lt"/>
              </a:rPr>
            </a:br>
            <a:r>
              <a:rPr lang="en-AU" sz="3600" dirty="0">
                <a:latin typeface="+mn-lt"/>
              </a:rPr>
              <a:t>New Problem – Coal Blending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15C0C-D554-40F2-9F14-5E68F965E7B5}"/>
              </a:ext>
            </a:extLst>
          </p:cNvPr>
          <p:cNvSpPr txBox="1"/>
          <p:nvPr/>
        </p:nvSpPr>
        <p:spPr>
          <a:xfrm>
            <a:off x="600250" y="6389581"/>
            <a:ext cx="967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Optimal Blending Strategies for Coking Coal using Chance Constraints.  Jeuken, Forbes, Kearney (2019)</a:t>
            </a:r>
          </a:p>
        </p:txBody>
      </p:sp>
    </p:spTree>
    <p:extLst>
      <p:ext uri="{BB962C8B-B14F-4D97-AF65-F5344CB8AC3E}">
        <p14:creationId xmlns:p14="http://schemas.microsoft.com/office/powerpoint/2010/main" val="201528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F779-AF85-4BB5-B7ED-EE8A337D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7617"/>
            <a:ext cx="10515600" cy="833727"/>
          </a:xfrm>
        </p:spPr>
        <p:txBody>
          <a:bodyPr/>
          <a:lstStyle/>
          <a:p>
            <a:r>
              <a:rPr lang="en-US" altLang="en-US" dirty="0"/>
              <a:t>Lower variability than </a:t>
            </a:r>
            <a:r>
              <a:rPr lang="en-US" altLang="en-US" dirty="0" err="1"/>
              <a:t>determistic</a:t>
            </a:r>
            <a:r>
              <a:rPr lang="en-US" altLang="en-US" dirty="0"/>
              <a:t> model</a:t>
            </a:r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E8794D-6F33-4C1F-834F-A508DB19712B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73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AU" sz="3600" dirty="0">
                <a:latin typeface="+mn-lt"/>
              </a:rPr>
            </a:br>
            <a:r>
              <a:rPr lang="en-AU" sz="3600" dirty="0">
                <a:latin typeface="+mn-lt"/>
              </a:rPr>
              <a:t>New Problem – Coal Blending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9630C0-697B-4CDA-AEAD-B46AFCA13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CCD02E81-F62B-4A57-A5DF-FF62A1F59B1A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44470" y="1969962"/>
            <a:ext cx="7544204" cy="45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9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F779-AF85-4BB5-B7ED-EE8A337D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7617"/>
            <a:ext cx="10515600" cy="833727"/>
          </a:xfrm>
        </p:spPr>
        <p:txBody>
          <a:bodyPr/>
          <a:lstStyle/>
          <a:p>
            <a:r>
              <a:rPr lang="en-US" altLang="en-US" dirty="0"/>
              <a:t>At cheaper cost</a:t>
            </a:r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E8794D-6F33-4C1F-834F-A508DB19712B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73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AU" sz="3600" dirty="0">
                <a:latin typeface="+mn-lt"/>
              </a:rPr>
            </a:br>
            <a:r>
              <a:rPr lang="en-AU" sz="3600" dirty="0">
                <a:latin typeface="+mn-lt"/>
              </a:rPr>
              <a:t>New Problem – Coal Blending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9630C0-697B-4CDA-AEAD-B46AFCA13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C5433A-DB5D-4626-B000-1D9996D17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972" y="1952128"/>
            <a:ext cx="7440395" cy="465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0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11314</TotalTime>
  <Words>999</Words>
  <Application>Microsoft Office PowerPoint</Application>
  <PresentationFormat>Widescreen</PresentationFormat>
  <Paragraphs>216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Stochastic Optimisation</vt:lpstr>
      <vt:lpstr>PowerPoint Presentation</vt:lpstr>
      <vt:lpstr>PowerPoint Presentation</vt:lpstr>
      <vt:lpstr>PowerPoint Presentation</vt:lpstr>
      <vt:lpstr> Chance Constraints</vt:lpstr>
      <vt:lpstr> New Technique – Chance Constraints</vt:lpstr>
      <vt:lpstr>Structure of coal model</vt:lpstr>
      <vt:lpstr>Lower variability than determistic model</vt:lpstr>
      <vt:lpstr>At cheaper cost</vt:lpstr>
      <vt:lpstr> Combined with other techniques </vt:lpstr>
      <vt:lpstr>Pickup And Delivery Problem with Time Windows </vt:lpstr>
      <vt:lpstr>Pickup And Delivery Problem with Time Windows </vt:lpstr>
      <vt:lpstr> Old problem – new techniques</vt:lpstr>
      <vt:lpstr> Old problem – new techniques</vt:lpstr>
      <vt:lpstr> Chance Constraints</vt:lpstr>
      <vt:lpstr> Chance Constraints - Normal</vt:lpstr>
      <vt:lpstr> Chance Constraints – Sample Average Approximation</vt:lpstr>
      <vt:lpstr> Chance Constraints – Sample Average Approximation</vt:lpstr>
      <vt:lpstr> Chance Constraints – Sample Average Approximation</vt:lpstr>
      <vt:lpstr>Scenario Tree</vt:lpstr>
      <vt:lpstr>Non-anticipating constraints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 Variants of the Vehicle Routing Problem</dc:title>
  <dc:creator>Ali Al-Yasiry</dc:creator>
  <cp:lastModifiedBy>Michael Forbes</cp:lastModifiedBy>
  <cp:revision>680</cp:revision>
  <dcterms:created xsi:type="dcterms:W3CDTF">2016-09-27T04:25:59Z</dcterms:created>
  <dcterms:modified xsi:type="dcterms:W3CDTF">2023-10-04T02:45:57Z</dcterms:modified>
</cp:coreProperties>
</file>