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5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9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99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366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72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82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939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064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65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76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2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3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95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5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36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5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79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1AA7220-7901-499F-8260-4D72CDE1A85E}" type="datetimeFigureOut">
              <a:rPr lang="es-ES" smtClean="0"/>
              <a:t>17/06/2022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9FAC92-71BC-4AF5-9155-9CB8C20BBE7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12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56" r:id="rId1"/>
    <p:sldLayoutId id="2147484957" r:id="rId2"/>
    <p:sldLayoutId id="2147484958" r:id="rId3"/>
    <p:sldLayoutId id="2147484959" r:id="rId4"/>
    <p:sldLayoutId id="2147484960" r:id="rId5"/>
    <p:sldLayoutId id="2147484961" r:id="rId6"/>
    <p:sldLayoutId id="2147484962" r:id="rId7"/>
    <p:sldLayoutId id="2147484963" r:id="rId8"/>
    <p:sldLayoutId id="2147484964" r:id="rId9"/>
    <p:sldLayoutId id="2147484965" r:id="rId10"/>
    <p:sldLayoutId id="2147484966" r:id="rId11"/>
    <p:sldLayoutId id="2147484967" r:id="rId12"/>
    <p:sldLayoutId id="2147484968" r:id="rId13"/>
    <p:sldLayoutId id="2147484969" r:id="rId14"/>
    <p:sldLayoutId id="2147484970" r:id="rId15"/>
    <p:sldLayoutId id="2147484971" r:id="rId16"/>
    <p:sldLayoutId id="2147484972" r:id="rId17"/>
    <p:sldLayoutId id="214748497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256B1-5485-4CD0-A897-92DF9C4B0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s-ES" dirty="0"/>
              <a:t>Búsqueda Personas LinkedIn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FD62D3-FD67-4284-B790-DF5821325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1400" dirty="0"/>
              <a:t>Alejandro Rivas García</a:t>
            </a:r>
          </a:p>
          <a:p>
            <a:pPr algn="l"/>
            <a:r>
              <a:rPr lang="es-ES" sz="1400" dirty="0"/>
              <a:t>Hugo González Casillas</a:t>
            </a:r>
          </a:p>
          <a:p>
            <a:pPr algn="l"/>
            <a:r>
              <a:rPr lang="es-ES" sz="1400" dirty="0"/>
              <a:t>Enrique de </a:t>
            </a:r>
            <a:r>
              <a:rPr lang="es-ES" sz="1400" dirty="0" err="1"/>
              <a:t>Galdo</a:t>
            </a:r>
            <a:r>
              <a:rPr lang="es-ES" sz="1400" dirty="0"/>
              <a:t> Yunta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521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0EC7-1383-828B-C498-2259D4E1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3032"/>
          </a:xfrm>
        </p:spPr>
        <p:txBody>
          <a:bodyPr/>
          <a:lstStyle/>
          <a:p>
            <a:r>
              <a:rPr lang="es-ES" dirty="0"/>
              <a:t>Queries en athena aws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AC3D0-F37E-2FCD-F00C-66EB89DD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12810"/>
            <a:ext cx="5672832" cy="5345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001D1-9626-210B-1AB3-FD673D77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31" y="1512810"/>
            <a:ext cx="6519169" cy="53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1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27C7E-C9F2-4641-BD40-20AD4585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74210"/>
            <a:ext cx="10364451" cy="1596177"/>
          </a:xfrm>
        </p:spPr>
        <p:txBody>
          <a:bodyPr>
            <a:normAutofit/>
          </a:bodyPr>
          <a:lstStyle/>
          <a:p>
            <a:r>
              <a:rPr lang="es-ES" dirty="0"/>
              <a:t>Infraestructura del proyecto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B268D8-E56B-4C52-9B30-A39A0EE8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329104"/>
            <a:ext cx="7715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8431A44-0685-4EC6-A946-CABEEE5887AE}"/>
              </a:ext>
            </a:extLst>
          </p:cNvPr>
          <p:cNvSpPr txBox="1"/>
          <p:nvPr/>
        </p:nvSpPr>
        <p:spPr>
          <a:xfrm>
            <a:off x="377483" y="1308296"/>
            <a:ext cx="114370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Técnica utilizada mediante programas de software para extraer información de sitios web</a:t>
            </a: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El proceso de Web Scraping se ha realizado mediante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sym typeface="Wingdings" panose="05000000000000000000" pitchFamily="2" charset="2"/>
              </a:rPr>
              <a:t>Selenium</a:t>
            </a:r>
            <a:r>
              <a:rPr lang="es-ES" sz="2000" dirty="0">
                <a:sym typeface="Wingdings" panose="05000000000000000000" pitchFamily="2" charset="2"/>
              </a:rPr>
              <a:t> y </a:t>
            </a:r>
            <a:r>
              <a:rPr lang="es-ES" sz="2000" dirty="0" err="1">
                <a:sym typeface="Wingdings" panose="05000000000000000000" pitchFamily="2" charset="2"/>
              </a:rPr>
              <a:t>BeautifullSoup</a:t>
            </a:r>
            <a:r>
              <a:rPr lang="es-ES" sz="2000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Proceso realizado con el objetivo de recopilar información a partir de la búsqueda de personas en LinkedIn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586" y="3816886"/>
            <a:ext cx="5032826" cy="262160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878C6DD6-874D-4F88-BB92-AF69AAF4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3" y="391708"/>
            <a:ext cx="10515600" cy="633681"/>
          </a:xfrm>
        </p:spPr>
        <p:txBody>
          <a:bodyPr>
            <a:normAutofit/>
          </a:bodyPr>
          <a:lstStyle/>
          <a:p>
            <a:r>
              <a:rPr lang="es-ES" dirty="0"/>
              <a:t>Web Scraping:</a:t>
            </a:r>
          </a:p>
        </p:txBody>
      </p:sp>
    </p:spTree>
    <p:extLst>
      <p:ext uri="{BB962C8B-B14F-4D97-AF65-F5344CB8AC3E}">
        <p14:creationId xmlns:p14="http://schemas.microsoft.com/office/powerpoint/2010/main" val="276102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8431A44-0685-4EC6-A946-CABEEE5887AE}"/>
              </a:ext>
            </a:extLst>
          </p:cNvPr>
          <p:cNvSpPr txBox="1"/>
          <p:nvPr/>
        </p:nvSpPr>
        <p:spPr>
          <a:xfrm>
            <a:off x="377483" y="1308296"/>
            <a:ext cx="114370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Partimos de una cuenta de LinkedIn, la cuál utilizaremos para acceder dentro de la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Datos de interés obtenidos mediante el Web Scraping: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cs typeface="Arial" panose="020B0604020202020204" pitchFamily="34" charset="0"/>
                <a:sym typeface="Wingdings" panose="05000000000000000000" pitchFamily="2" charset="2"/>
              </a:rPr>
              <a:t>Nombre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cs typeface="Arial" panose="020B0604020202020204" pitchFamily="34" charset="0"/>
              </a:rPr>
              <a:t>Ubicación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cs typeface="Arial" panose="020B0604020202020204" pitchFamily="34" charset="0"/>
                <a:sym typeface="Wingdings" panose="05000000000000000000" pitchFamily="2" charset="2"/>
              </a:rPr>
              <a:t>Descripción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cs typeface="Arial" panose="020B0604020202020204" pitchFamily="34" charset="0"/>
                <a:sym typeface="Wingdings" panose="05000000000000000000" pitchFamily="2" charset="2"/>
              </a:rPr>
              <a:t>Compañía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cs typeface="Arial" panose="020B0604020202020204" pitchFamily="34" charset="0"/>
                <a:sym typeface="Wingdings" panose="05000000000000000000" pitchFamily="2" charset="2"/>
              </a:rPr>
              <a:t>Permanencia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cs typeface="Arial" panose="020B0604020202020204" pitchFamily="34" charset="0"/>
                <a:sym typeface="Wingdings" panose="05000000000000000000" pitchFamily="2" charset="2"/>
              </a:rPr>
              <a:t>Fecha de búsqueda</a:t>
            </a:r>
          </a:p>
          <a:p>
            <a:pPr lvl="1"/>
            <a:endParaRPr lang="es-E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ym typeface="Wingdings" panose="05000000000000000000" pitchFamily="2" charset="2"/>
              </a:rPr>
              <a:t>Limpieza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Exportación de los datos en formato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78C6DD6-874D-4F88-BB92-AF69AAF4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3" y="391708"/>
            <a:ext cx="10515600" cy="633681"/>
          </a:xfrm>
        </p:spPr>
        <p:txBody>
          <a:bodyPr>
            <a:normAutofit/>
          </a:bodyPr>
          <a:lstStyle/>
          <a:p>
            <a:r>
              <a:rPr lang="es-ES" dirty="0"/>
              <a:t>Desarrollo y proceso:</a:t>
            </a:r>
          </a:p>
        </p:txBody>
      </p:sp>
    </p:spTree>
    <p:extLst>
      <p:ext uri="{BB962C8B-B14F-4D97-AF65-F5344CB8AC3E}">
        <p14:creationId xmlns:p14="http://schemas.microsoft.com/office/powerpoint/2010/main" val="162106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8431A44-0685-4EC6-A946-CABEEE5887AE}"/>
              </a:ext>
            </a:extLst>
          </p:cNvPr>
          <p:cNvSpPr txBox="1"/>
          <p:nvPr/>
        </p:nvSpPr>
        <p:spPr>
          <a:xfrm>
            <a:off x="958360" y="2066192"/>
            <a:ext cx="920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CSV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78C6DD6-874D-4F88-BB92-AF69AAF4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3" y="391708"/>
            <a:ext cx="10515600" cy="633681"/>
          </a:xfrm>
        </p:spPr>
        <p:txBody>
          <a:bodyPr>
            <a:normAutofit/>
          </a:bodyPr>
          <a:lstStyle/>
          <a:p>
            <a:r>
              <a:rPr lang="es-ES" dirty="0"/>
              <a:t>Resultado de la búsqueda: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2523886"/>
            <a:ext cx="10058400" cy="115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5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8431A44-0685-4EC6-A946-CABEEE5887AE}"/>
              </a:ext>
            </a:extLst>
          </p:cNvPr>
          <p:cNvSpPr txBox="1"/>
          <p:nvPr/>
        </p:nvSpPr>
        <p:spPr>
          <a:xfrm>
            <a:off x="377483" y="1308296"/>
            <a:ext cx="114370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primera plantilla que utilizamos</a:t>
            </a:r>
            <a:r>
              <a:rPr lang="es-ES" b="1" dirty="0"/>
              <a:t>: </a:t>
            </a:r>
            <a:r>
              <a:rPr lang="es-ES" b="1" dirty="0" err="1"/>
              <a:t>IAM.yml</a:t>
            </a:r>
            <a:r>
              <a:rPr lang="es-ES" b="1" dirty="0"/>
              <a:t> </a:t>
            </a:r>
            <a:r>
              <a:rPr lang="es-ES" dirty="0">
                <a:sym typeface="Wingdings" panose="05000000000000000000" pitchFamily="2" charset="2"/>
              </a:rPr>
              <a:t> Con esta plantilla controlaremos el acceso a los diferentes recursos de AWS, en concreto para los servicios: </a:t>
            </a:r>
            <a:r>
              <a:rPr lang="es-ES" dirty="0" err="1">
                <a:sym typeface="Wingdings" panose="05000000000000000000" pitchFamily="2" charset="2"/>
              </a:rPr>
              <a:t>Glue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Catalog</a:t>
            </a:r>
            <a:r>
              <a:rPr lang="es-ES" dirty="0">
                <a:sym typeface="Wingdings" panose="05000000000000000000" pitchFamily="2" charset="2"/>
              </a:rPr>
              <a:t> (</a:t>
            </a:r>
            <a:r>
              <a:rPr lang="es-ES" dirty="0" err="1">
                <a:sym typeface="Wingdings" panose="05000000000000000000" pitchFamily="2" charset="2"/>
              </a:rPr>
              <a:t>M</a:t>
            </a:r>
            <a:r>
              <a:rPr lang="es-ES" dirty="0" err="1"/>
              <a:t>etastore</a:t>
            </a:r>
            <a:r>
              <a:rPr lang="es-ES" dirty="0"/>
              <a:t>)</a:t>
            </a:r>
            <a:r>
              <a:rPr lang="es-ES" dirty="0">
                <a:sym typeface="Wingdings" panose="05000000000000000000" pitchFamily="2" charset="2"/>
              </a:rPr>
              <a:t>, Step </a:t>
            </a:r>
            <a:r>
              <a:rPr lang="es-ES" dirty="0" err="1">
                <a:sym typeface="Wingdings" panose="05000000000000000000" pitchFamily="2" charset="2"/>
              </a:rPr>
              <a:t>Functions</a:t>
            </a:r>
            <a:r>
              <a:rPr lang="es-ES" dirty="0">
                <a:sym typeface="Wingdings" panose="05000000000000000000" pitchFamily="2" charset="2"/>
              </a:rPr>
              <a:t> (</a:t>
            </a:r>
            <a:r>
              <a:rPr lang="pt-BR" dirty="0" err="1">
                <a:sym typeface="Wingdings" panose="05000000000000000000" pitchFamily="2" charset="2"/>
              </a:rPr>
              <a:t>O</a:t>
            </a:r>
            <a:r>
              <a:rPr lang="pt-BR" dirty="0" err="1"/>
              <a:t>rquestador</a:t>
            </a:r>
            <a:r>
              <a:rPr lang="pt-BR" dirty="0"/>
              <a:t> de Jobs de Athena y Lambda)</a:t>
            </a:r>
            <a:r>
              <a:rPr lang="es-ES" dirty="0">
                <a:sym typeface="Wingdings" panose="05000000000000000000" pitchFamily="2" charset="2"/>
              </a:rPr>
              <a:t> y Lambda.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La segunda plantilla: </a:t>
            </a:r>
            <a:r>
              <a:rPr lang="es-ES" b="1" dirty="0" err="1">
                <a:sym typeface="Wingdings" panose="05000000000000000000" pitchFamily="2" charset="2"/>
              </a:rPr>
              <a:t>Datalake.yml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Con esta plantilla generaremos los </a:t>
            </a:r>
            <a:r>
              <a:rPr lang="es-ES" dirty="0" err="1">
                <a:sym typeface="Wingdings" panose="05000000000000000000" pitchFamily="2" charset="2"/>
              </a:rPr>
              <a:t>buckets</a:t>
            </a:r>
            <a:r>
              <a:rPr lang="es-ES" dirty="0">
                <a:sym typeface="Wingdings" panose="05000000000000000000" pitchFamily="2" charset="2"/>
              </a:rPr>
              <a:t> que utilizaremos para guardar la información, tanto consultas como el </a:t>
            </a:r>
            <a:r>
              <a:rPr lang="es-ES" dirty="0" err="1">
                <a:sym typeface="Wingdings" panose="05000000000000000000" pitchFamily="2" charset="2"/>
              </a:rPr>
              <a:t>csv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/>
              <a:t>	</a:t>
            </a:r>
            <a:r>
              <a:rPr lang="es-ES" dirty="0" err="1"/>
              <a:t>Landing</a:t>
            </a:r>
            <a:r>
              <a:rPr lang="es-ES" dirty="0"/>
              <a:t>, para datos en crudo.</a:t>
            </a:r>
          </a:p>
          <a:p>
            <a:r>
              <a:rPr lang="es-ES" dirty="0"/>
              <a:t>	</a:t>
            </a:r>
            <a:r>
              <a:rPr lang="es-ES" dirty="0" err="1"/>
              <a:t>Refined</a:t>
            </a:r>
            <a:r>
              <a:rPr lang="es-ES" dirty="0"/>
              <a:t>, para los datos tratados.</a:t>
            </a:r>
          </a:p>
          <a:p>
            <a:r>
              <a:rPr lang="es-ES" dirty="0"/>
              <a:t>	Athena, para los resultados de las </a:t>
            </a:r>
            <a:r>
              <a:rPr lang="es-ES" dirty="0" err="1"/>
              <a:t>queries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7F9B8F-EF7A-42BC-8961-F0F203A3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3" y="4473662"/>
            <a:ext cx="9067800" cy="18097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78C6DD6-874D-4F88-BB92-AF69AAF4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83" y="391708"/>
            <a:ext cx="10515600" cy="633681"/>
          </a:xfrm>
        </p:spPr>
        <p:txBody>
          <a:bodyPr>
            <a:normAutofit/>
          </a:bodyPr>
          <a:lstStyle/>
          <a:p>
            <a:r>
              <a:rPr lang="es-ES" dirty="0"/>
              <a:t>Plantillas utilizadas:</a:t>
            </a:r>
          </a:p>
        </p:txBody>
      </p:sp>
    </p:spTree>
    <p:extLst>
      <p:ext uri="{BB962C8B-B14F-4D97-AF65-F5344CB8AC3E}">
        <p14:creationId xmlns:p14="http://schemas.microsoft.com/office/powerpoint/2010/main" val="281989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4783AE-350A-467A-BD40-BC51AFD11212}"/>
              </a:ext>
            </a:extLst>
          </p:cNvPr>
          <p:cNvSpPr txBox="1"/>
          <p:nvPr/>
        </p:nvSpPr>
        <p:spPr>
          <a:xfrm>
            <a:off x="885312" y="1349054"/>
            <a:ext cx="11437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La tercera plantilla: </a:t>
            </a:r>
            <a:r>
              <a:rPr lang="es-ES" b="1" dirty="0" err="1">
                <a:sym typeface="Wingdings" panose="05000000000000000000" pitchFamily="2" charset="2"/>
              </a:rPr>
              <a:t>Metastore.yml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Con esta plantilla generaremos: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Base de datos: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   </a:t>
            </a:r>
            <a:r>
              <a:rPr lang="es-ES" dirty="0" err="1">
                <a:sym typeface="Wingdings" panose="05000000000000000000" pitchFamily="2" charset="2"/>
              </a:rPr>
              <a:t>Crawler</a:t>
            </a:r>
            <a:r>
              <a:rPr lang="es-ES" dirty="0">
                <a:sym typeface="Wingdings" panose="05000000000000000000" pitchFamily="2" charset="2"/>
              </a:rPr>
              <a:t>: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   Tabla con datos del </a:t>
            </a:r>
            <a:r>
              <a:rPr lang="es-ES" dirty="0" err="1">
                <a:sym typeface="Wingdings" panose="05000000000000000000" pitchFamily="2" charset="2"/>
              </a:rPr>
              <a:t>csv</a:t>
            </a:r>
            <a:r>
              <a:rPr lang="es-ES" dirty="0">
                <a:sym typeface="Wingdings" panose="05000000000000000000" pitchFamily="2" charset="2"/>
              </a:rPr>
              <a:t>: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4ADF741-A08D-438F-9F23-F72C69D3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2" y="2451434"/>
            <a:ext cx="9267825" cy="4000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EC1B4C-0ADC-4BAC-8C73-777E7AB71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12" y="3429000"/>
            <a:ext cx="9629775" cy="352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498DFE-F985-46B5-9C29-80E91D1B1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12" y="4579005"/>
            <a:ext cx="90011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5539-5B16-F7C3-D5D2-604C61AB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Python</a:t>
            </a:r>
            <a:br>
              <a:rPr lang="es-ES" dirty="0"/>
            </a:br>
            <a:r>
              <a:rPr lang="es-ES" dirty="0"/>
              <a:t>web scraping linkedin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040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CBEA07-D77D-3EA8-603E-B7E9A395E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687410" cy="6773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DA1EB8-836A-931E-EDDA-9F856E15B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11" y="0"/>
            <a:ext cx="403046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406CC-5A75-8DD9-AD05-F9FC853C4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872" y="0"/>
            <a:ext cx="3921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89979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319</TotalTime>
  <Words>253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Gota</vt:lpstr>
      <vt:lpstr>Búsqueda Personas LinkedIn</vt:lpstr>
      <vt:lpstr>Infraestructura del proyecto</vt:lpstr>
      <vt:lpstr>Web Scraping:</vt:lpstr>
      <vt:lpstr>Desarrollo y proceso:</vt:lpstr>
      <vt:lpstr>Resultado de la búsqueda:</vt:lpstr>
      <vt:lpstr>Plantillas utilizadas:</vt:lpstr>
      <vt:lpstr>PowerPoint Presentation</vt:lpstr>
      <vt:lpstr>Código Python web scraping linkedin </vt:lpstr>
      <vt:lpstr>PowerPoint Presentation</vt:lpstr>
      <vt:lpstr>Queries en athena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Personas Linkdin</dc:title>
  <dc:creator>Alejandro Rivas García</dc:creator>
  <cp:lastModifiedBy>Hugo</cp:lastModifiedBy>
  <cp:revision>23</cp:revision>
  <dcterms:created xsi:type="dcterms:W3CDTF">2022-06-16T16:25:46Z</dcterms:created>
  <dcterms:modified xsi:type="dcterms:W3CDTF">2022-06-17T12:42:20Z</dcterms:modified>
</cp:coreProperties>
</file>