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5" r:id="rId4"/>
    <p:sldId id="271" r:id="rId5"/>
    <p:sldId id="270" r:id="rId6"/>
    <p:sldId id="258" r:id="rId7"/>
    <p:sldId id="268" r:id="rId8"/>
    <p:sldId id="269" r:id="rId9"/>
    <p:sldId id="264" r:id="rId10"/>
    <p:sldId id="266" r:id="rId11"/>
    <p:sldId id="263" r:id="rId12"/>
    <p:sldId id="261" r:id="rId13"/>
    <p:sldId id="274" r:id="rId14"/>
    <p:sldId id="275" r:id="rId15"/>
    <p:sldId id="272" r:id="rId16"/>
    <p:sldId id="277" r:id="rId17"/>
    <p:sldId id="276" r:id="rId18"/>
    <p:sldId id="259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>
        <p:scale>
          <a:sx n="75" d="100"/>
          <a:sy n="75" d="100"/>
        </p:scale>
        <p:origin x="166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64394-550D-C2E7-DC01-5AFD15015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52D92-5A77-D3D8-E42B-5DE1309CF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7D4C2-1B71-22ED-62C9-7FE2C688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547C4-471F-7AE9-8023-B59B7011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9B6F7-C494-0C68-4912-0B73720A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0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C8A50-0455-EB84-8D76-85C9FA55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788E1-E719-A15E-8B73-C56FAADCB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36C52-872E-E106-A8A8-2760EDA2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76331-22C2-0E36-E4CA-C3B66DCB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35225-713D-0097-1662-5BB9D063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21563E-5145-A059-F59A-941DC2762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7843C-C72B-512F-4DA5-FA1C58BB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381D9-F40C-3AFE-F629-66D737C1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00082-95EB-47A1-E9D9-7953DFB0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5818F-68E1-C933-05D5-4D5EB533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9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79E64-F27B-A7F0-4667-28B48969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87A26-61B4-D74E-EF5E-211A223C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94BE6-6B11-5EFA-0E5A-67E6FD43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74C36-C3FF-B812-6F33-3D942850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65083-3814-7ADD-1BB2-A3E4C449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5F2AE-6871-8C8E-F13F-9B5F389F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790FA-9455-1A38-38D7-7BA7127D6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077F6-6EE0-2BA3-CB91-B16511A7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58DA-74D7-DFA2-5C88-2C40C842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2D9AF-74E0-6EB4-E0B3-4E1B32B6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AC9BA-8B93-2961-BEBB-4B222772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CFE37-C60E-AB41-4CDE-99CD625FF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78E2D-C46C-41EC-B348-4C8E604A8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5E835-4D9C-C955-909B-B7761BB2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FB015-1AB9-F01F-5F79-E20708E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DE0AC-B0CC-DDCA-C188-7DA007E8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6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0E521-2ECB-B59D-C44E-C9519422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C71F0-3156-998E-96B1-C3A81FFB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C76B9-31C9-1018-AA00-65791DEA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1D3467-63E9-1EF4-6075-5F5B3561F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21AF8-78FF-248B-7495-EF72C7531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F7791-53BD-497E-CE4D-A40EA19B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8AD663-2500-C6EE-5ED1-EB34B2B5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BE4FAF-6F7F-082D-CB6E-B6310A81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0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F9C-6159-FE4E-8A48-44673B6E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FF2B8F-95BA-0E01-A7C5-75DBD896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F12D4A-1155-2729-AAFA-3C5C2C91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B6AB06-B83C-DE8A-9F6D-A5FFECAF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2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C9B372-8B4A-EADF-DC46-E38FC4BC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2EF8F-4B6F-7966-BAA3-F3C6E94C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64FDF7-1D5A-D526-2200-F3C06C63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7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A08E-477E-F241-B49D-E0F0D485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91F3D-0EB9-4FB6-70E3-D8255DED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88A1EC-EE34-DA98-1C4D-B2A560BA8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0D43F-3CD5-B7FD-47CD-4C7CE1DE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71DD6-1E42-EA93-357C-98DFB4D5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72BE0-B479-76BC-2CC5-5E5EDB9A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5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496B9-6E69-39F2-7395-F822F430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7A6CFB-8755-4AB8-1D85-28770B2A7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8916C-FD5E-E390-3453-26EA9B45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9417B-4DC1-EB43-D4FE-3C004C43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437D9-7C05-89A4-FF42-266B54D0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15F25-6687-74FD-A43B-9D430BCF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3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8AB7D4-5D6A-B79C-7FBC-367792C4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6D7CD-B5D4-2206-BE25-230B20A89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9E14D-6AD2-9401-B1C2-923AC9115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6D83-53A6-47CA-82A0-17915D3A477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0265A-087F-0AEC-8E9F-01BB54560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19CEC-A776-1118-035F-E03A1530D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BF45-621F-4B1D-83A7-B6F34D600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2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darkne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ultralytic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www.cs.toronto.edu/~kriz/cifar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mage-net.org/about.php" TargetMode="External"/><Relationship Id="rId5" Type="http://schemas.openxmlformats.org/officeDocument/2006/relationships/hyperlink" Target="https://dacon.io/en/forum/405930" TargetMode="External"/><Relationship Id="rId4" Type="http://schemas.openxmlformats.org/officeDocument/2006/relationships/hyperlink" Target="https://cocodataset.org/#ho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ultralytics" TargetMode="External"/><Relationship Id="rId2" Type="http://schemas.openxmlformats.org/officeDocument/2006/relationships/hyperlink" Target="https://docs.ultralytics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uhammadMoinFaisal/YOLOv8-DeepSORT-Object-Tracking/tree/main" TargetMode="External"/><Relationship Id="rId4" Type="http://schemas.openxmlformats.org/officeDocument/2006/relationships/hyperlink" Target="https://youtu.be/9jRRZ-WL698?si=hK9yamuLCnVf8UX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icagokoreatimes.com/%ED%95%98%EB%A3%A8-%EB%A7%8C%EC%97%90-%EC%82%AC%EA%B3%A0%EC%B3%A4%EB%8B%A4%EC%84%B8%EA%B3%84-%EC%B2%AB-%EB%AC%B4%EC%9D%B8%ED%83%9D%EC%8B%9C-%EB%8F%84%EC%8B%9C%EC%9D%9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E2007-E4BF-1FE9-31A4-B6A07D8CD65C}"/>
              </a:ext>
            </a:extLst>
          </p:cNvPr>
          <p:cNvSpPr txBox="1"/>
          <p:nvPr/>
        </p:nvSpPr>
        <p:spPr>
          <a:xfrm>
            <a:off x="516695" y="722184"/>
            <a:ext cx="5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2023.09.08 SVU </a:t>
            </a:r>
            <a:r>
              <a:rPr lang="ko-KR" altLang="en-US" b="1" dirty="0"/>
              <a:t>산업</a:t>
            </a:r>
            <a:r>
              <a:rPr lang="en-US" altLang="ko-KR" b="1" dirty="0"/>
              <a:t>-AI 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37AA4-12D2-16E9-5632-74D1A8F6B7E8}"/>
              </a:ext>
            </a:extLst>
          </p:cNvPr>
          <p:cNvSpPr txBox="1"/>
          <p:nvPr/>
        </p:nvSpPr>
        <p:spPr>
          <a:xfrm>
            <a:off x="3378428" y="2285423"/>
            <a:ext cx="5515806" cy="16787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800" b="1" dirty="0"/>
              <a:t>YOLO</a:t>
            </a:r>
            <a:r>
              <a:rPr lang="ko-KR" altLang="en-US" sz="2800" b="1" dirty="0"/>
              <a:t>를 이용한 객체탐지에 대한 </a:t>
            </a:r>
            <a:endParaRPr lang="en-US" altLang="ko-KR" sz="2800" b="1" dirty="0"/>
          </a:p>
          <a:p>
            <a:pPr algn="ctr">
              <a:lnSpc>
                <a:spcPct val="200000"/>
              </a:lnSpc>
            </a:pPr>
            <a:r>
              <a:rPr lang="ko-KR" altLang="en-US" sz="2800" b="1" dirty="0"/>
              <a:t>짧은 이해와 예제 실습</a:t>
            </a:r>
            <a:endParaRPr lang="en-US" altLang="ko-KR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95C02-8823-A3D4-443D-146A6F6ABCB1}"/>
              </a:ext>
            </a:extLst>
          </p:cNvPr>
          <p:cNvSpPr txBox="1"/>
          <p:nvPr/>
        </p:nvSpPr>
        <p:spPr>
          <a:xfrm>
            <a:off x="10274643" y="5758247"/>
            <a:ext cx="110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김 의 철</a:t>
            </a:r>
          </a:p>
        </p:txBody>
      </p:sp>
    </p:spTree>
    <p:extLst>
      <p:ext uri="{BB962C8B-B14F-4D97-AF65-F5344CB8AC3E}">
        <p14:creationId xmlns:p14="http://schemas.microsoft.com/office/powerpoint/2010/main" val="95524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A7D08-3386-90B6-2E31-C01E0A7D5505}"/>
              </a:ext>
            </a:extLst>
          </p:cNvPr>
          <p:cNvSpPr txBox="1"/>
          <p:nvPr/>
        </p:nvSpPr>
        <p:spPr>
          <a:xfrm>
            <a:off x="714297" y="520634"/>
            <a:ext cx="675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YOLO</a:t>
            </a:r>
            <a:r>
              <a:rPr lang="ko-KR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</a:rPr>
              <a:t>:</a:t>
            </a:r>
            <a:r>
              <a:rPr lang="ko-KR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</a:rPr>
              <a:t>You</a:t>
            </a:r>
            <a:r>
              <a:rPr lang="ko-KR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</a:rPr>
              <a:t>Only Look Once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F99D95-4877-071C-64B1-28E38CE6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105409"/>
            <a:ext cx="4318000" cy="3178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3EB7A1-C454-FA06-57D0-AE8A1962CB7B}"/>
              </a:ext>
            </a:extLst>
          </p:cNvPr>
          <p:cNvSpPr txBox="1"/>
          <p:nvPr/>
        </p:nvSpPr>
        <p:spPr>
          <a:xfrm>
            <a:off x="7315200" y="813021"/>
            <a:ext cx="431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- (1) YOLO</a:t>
            </a:r>
            <a:r>
              <a:rPr lang="ko-KR" altLang="en-US" dirty="0"/>
              <a:t>는 </a:t>
            </a:r>
            <a:r>
              <a:rPr lang="en-US" altLang="ko-KR" dirty="0"/>
              <a:t>1-stage</a:t>
            </a:r>
            <a:r>
              <a:rPr lang="ko-KR" altLang="en-US" dirty="0"/>
              <a:t> </a:t>
            </a:r>
            <a:r>
              <a:rPr lang="en-US" altLang="ko-KR" dirty="0"/>
              <a:t>detector</a:t>
            </a:r>
            <a:r>
              <a:rPr lang="ko-KR" altLang="en-US" dirty="0"/>
              <a:t> 이다</a:t>
            </a:r>
            <a:r>
              <a:rPr lang="en-US" altLang="ko-KR" dirty="0"/>
              <a:t>. </a:t>
            </a:r>
            <a:r>
              <a:rPr lang="ko-KR" altLang="en-US" dirty="0"/>
              <a:t>읽어 들인 객체를</a:t>
            </a:r>
            <a:r>
              <a:rPr lang="en-US" altLang="ko-KR" dirty="0"/>
              <a:t> </a:t>
            </a:r>
            <a:r>
              <a:rPr lang="ko-KR" altLang="en-US" dirty="0"/>
              <a:t>격자</a:t>
            </a:r>
            <a:r>
              <a:rPr lang="en-US" altLang="ko-KR" dirty="0"/>
              <a:t>(S x S grid)</a:t>
            </a:r>
            <a:r>
              <a:rPr lang="ko-KR" altLang="en-US" dirty="0"/>
              <a:t>구역으로 나눈다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(3) </a:t>
            </a:r>
            <a:r>
              <a:rPr lang="ko-KR" altLang="en-US" dirty="0"/>
              <a:t>객체가 있을 만한 곳을 여러 개의 </a:t>
            </a:r>
            <a:r>
              <a:rPr lang="en-US" altLang="ko-KR" dirty="0"/>
              <a:t>Bounding Box</a:t>
            </a:r>
            <a:r>
              <a:rPr lang="ko-KR" altLang="en-US" dirty="0"/>
              <a:t>을 제안 신뢰점수를 매긴다</a:t>
            </a:r>
            <a:r>
              <a:rPr lang="en-US" altLang="ko-KR" dirty="0"/>
              <a:t>. (box </a:t>
            </a:r>
            <a:r>
              <a:rPr lang="ko-KR" altLang="en-US" dirty="0"/>
              <a:t>중심</a:t>
            </a:r>
            <a:r>
              <a:rPr lang="en-US" altLang="ko-KR" dirty="0"/>
              <a:t>, box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물체가 있을 확률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(2) </a:t>
            </a:r>
            <a:r>
              <a:rPr lang="ko-KR" altLang="en-US" dirty="0"/>
              <a:t>각 </a:t>
            </a:r>
            <a:r>
              <a:rPr lang="en-US" altLang="ko-KR" dirty="0"/>
              <a:t>Box</a:t>
            </a:r>
            <a:r>
              <a:rPr lang="ko-KR" altLang="en-US" dirty="0"/>
              <a:t>의 객체분류</a:t>
            </a:r>
            <a:r>
              <a:rPr lang="en-US" altLang="ko-KR" dirty="0"/>
              <a:t>(classification)</a:t>
            </a:r>
            <a:r>
              <a:rPr lang="ko-KR" altLang="en-US" dirty="0"/>
              <a:t>를 실시하고 </a:t>
            </a:r>
            <a:r>
              <a:rPr lang="en-US" altLang="ko-KR" dirty="0"/>
              <a:t>Box</a:t>
            </a:r>
            <a:r>
              <a:rPr lang="ko-KR" altLang="en-US" dirty="0"/>
              <a:t>의 객체 분류 확률을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(4) </a:t>
            </a:r>
            <a:r>
              <a:rPr lang="ko-KR" altLang="en-US" dirty="0"/>
              <a:t>가능성 있는 </a:t>
            </a:r>
            <a:r>
              <a:rPr lang="en-US" altLang="ko-KR" dirty="0"/>
              <a:t>Box </a:t>
            </a:r>
            <a:r>
              <a:rPr lang="ko-KR" altLang="en-US" dirty="0"/>
              <a:t>들의 신뢰도와 객체 확률로 객체를 탐지한다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(NMS: Non-maximum</a:t>
            </a:r>
            <a:r>
              <a:rPr lang="ko-KR" altLang="en-US" dirty="0"/>
              <a:t> </a:t>
            </a:r>
            <a:r>
              <a:rPr lang="en-US" altLang="ko-KR" dirty="0"/>
              <a:t>suppression)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4817F-A2CA-B8F4-B337-2590B9D764A3}"/>
              </a:ext>
            </a:extLst>
          </p:cNvPr>
          <p:cNvSpPr txBox="1"/>
          <p:nvPr/>
        </p:nvSpPr>
        <p:spPr>
          <a:xfrm>
            <a:off x="7425267" y="5709512"/>
            <a:ext cx="25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와 </a:t>
            </a:r>
            <a:r>
              <a:rPr lang="en-US" altLang="ko-KR" dirty="0"/>
              <a:t>(3)</a:t>
            </a:r>
            <a:r>
              <a:rPr lang="ko-KR" altLang="en-US" dirty="0"/>
              <a:t>의 </a:t>
            </a:r>
            <a:r>
              <a:rPr lang="en-US" altLang="ko-KR" dirty="0" err="1"/>
              <a:t>IoU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166E365-9384-BEFF-EFD5-095B55A3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20" y="3822514"/>
            <a:ext cx="341042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9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A7D08-3386-90B6-2E31-C01E0A7D5505}"/>
              </a:ext>
            </a:extLst>
          </p:cNvPr>
          <p:cNvSpPr txBox="1"/>
          <p:nvPr/>
        </p:nvSpPr>
        <p:spPr>
          <a:xfrm>
            <a:off x="821038" y="694043"/>
            <a:ext cx="675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YOLO</a:t>
            </a:r>
            <a:r>
              <a:rPr lang="ko-KR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</a:rPr>
              <a:t>:</a:t>
            </a:r>
            <a:r>
              <a:rPr lang="ko-KR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</a:rPr>
              <a:t>You</a:t>
            </a:r>
            <a:r>
              <a:rPr lang="ko-KR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</a:rPr>
              <a:t>Only Look Once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67B1EB-AFB4-BD7B-90F7-C994867A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38" y="1471779"/>
            <a:ext cx="9254752" cy="4424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87A1F-CF1B-5102-2047-FFF22150603E}"/>
              </a:ext>
            </a:extLst>
          </p:cNvPr>
          <p:cNvSpPr txBox="1"/>
          <p:nvPr/>
        </p:nvSpPr>
        <p:spPr>
          <a:xfrm>
            <a:off x="8704843" y="3114093"/>
            <a:ext cx="294529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- </a:t>
            </a:r>
            <a:r>
              <a:rPr lang="ko-KR" altLang="en-US" b="1" dirty="0">
                <a:solidFill>
                  <a:srgbClr val="0070C0"/>
                </a:solidFill>
              </a:rPr>
              <a:t>일반적인 평가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 YOLOv5</a:t>
            </a:r>
            <a:r>
              <a:rPr lang="ko-KR" altLang="en-US" b="1" dirty="0">
                <a:solidFill>
                  <a:srgbClr val="0070C0"/>
                </a:solidFill>
              </a:rPr>
              <a:t>는 사용이 편리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 YOLOv8</a:t>
            </a:r>
            <a:r>
              <a:rPr lang="ko-KR" altLang="en-US" b="1" dirty="0">
                <a:solidFill>
                  <a:srgbClr val="0070C0"/>
                </a:solidFill>
              </a:rPr>
              <a:t>은 빠르고 정확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2A8C7-6FBC-37FE-8EC9-59FFD0BF2FF1}"/>
              </a:ext>
            </a:extLst>
          </p:cNvPr>
          <p:cNvSpPr txBox="1"/>
          <p:nvPr/>
        </p:nvSpPr>
        <p:spPr>
          <a:xfrm>
            <a:off x="8408510" y="1278818"/>
            <a:ext cx="3537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https://pjreddie.com/darknet/</a:t>
            </a:r>
            <a:endParaRPr lang="en-US" altLang="ko-KR" dirty="0"/>
          </a:p>
          <a:p>
            <a:r>
              <a:rPr lang="ko-KR" altLang="en-US" dirty="0" err="1"/>
              <a:t>다크넷</a:t>
            </a:r>
            <a:r>
              <a:rPr lang="ko-KR" altLang="en-US" dirty="0"/>
              <a:t> 고전 </a:t>
            </a:r>
            <a:r>
              <a:rPr lang="en-US" altLang="ko-KR" dirty="0"/>
              <a:t>YOLO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EC20E-19A6-A24E-0A4E-4CB66CA9F3C2}"/>
              </a:ext>
            </a:extLst>
          </p:cNvPr>
          <p:cNvSpPr txBox="1"/>
          <p:nvPr/>
        </p:nvSpPr>
        <p:spPr>
          <a:xfrm>
            <a:off x="8408510" y="2039051"/>
            <a:ext cx="3285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https://docs.ultralytics.com/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YOLOv8</a:t>
            </a:r>
            <a:r>
              <a:rPr lang="ko-KR" altLang="en-US" dirty="0"/>
              <a:t> 저장소</a:t>
            </a:r>
          </a:p>
        </p:txBody>
      </p:sp>
    </p:spTree>
    <p:extLst>
      <p:ext uri="{BB962C8B-B14F-4D97-AF65-F5344CB8AC3E}">
        <p14:creationId xmlns:p14="http://schemas.microsoft.com/office/powerpoint/2010/main" val="41226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E77DE-45B2-B4DA-C0AF-CB724472CE1B}"/>
              </a:ext>
            </a:extLst>
          </p:cNvPr>
          <p:cNvSpPr txBox="1"/>
          <p:nvPr/>
        </p:nvSpPr>
        <p:spPr>
          <a:xfrm>
            <a:off x="5533600" y="1824293"/>
            <a:ext cx="576374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Darknet 80</a:t>
            </a:r>
            <a:r>
              <a:rPr lang="ko-KR" altLang="en-US" dirty="0"/>
              <a:t>개</a:t>
            </a:r>
            <a:r>
              <a:rPr lang="en-US" altLang="ko-KR" dirty="0"/>
              <a:t>, COCO DATASET </a:t>
            </a:r>
            <a:r>
              <a:rPr lang="ko-KR" altLang="en-US" dirty="0"/>
              <a:t>클래스 개수는 </a:t>
            </a:r>
            <a:r>
              <a:rPr lang="en-US" altLang="ko-KR" dirty="0"/>
              <a:t>91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누락된 클래스</a:t>
            </a:r>
            <a:r>
              <a:rPr lang="en-US" altLang="ko-KR" dirty="0"/>
              <a:t>:: stop sign, hat, shoe, eye glasses, plate, mirror, window, desk, door, blender, hair brush)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E4F928-9BF6-0454-8D3A-41606C2C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09" y="1318054"/>
            <a:ext cx="4179856" cy="49917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2EFB8F-8B69-3CE9-2361-D6ACAA2D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9" y="308074"/>
            <a:ext cx="4533311" cy="777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5FD2D-38F1-D14A-8503-A8AC5129D676}"/>
              </a:ext>
            </a:extLst>
          </p:cNvPr>
          <p:cNvSpPr txBox="1"/>
          <p:nvPr/>
        </p:nvSpPr>
        <p:spPr>
          <a:xfrm>
            <a:off x="5533600" y="3429000"/>
            <a:ext cx="545332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https://cocodataset.org/#home</a:t>
            </a:r>
            <a:r>
              <a:rPr lang="en-US" altLang="ko-KR" dirty="0"/>
              <a:t> </a:t>
            </a:r>
          </a:p>
          <a:p>
            <a:r>
              <a:rPr lang="en-US" altLang="ko-KR" sz="2000" b="1" dirty="0"/>
              <a:t>coco dataset stie</a:t>
            </a:r>
            <a:endParaRPr lang="en-US" altLang="ko-KR" sz="2000" b="1" dirty="0">
              <a:hlinkClick r:id="rId5"/>
            </a:endParaRPr>
          </a:p>
          <a:p>
            <a:r>
              <a:rPr lang="ko-KR" altLang="en-US" dirty="0">
                <a:hlinkClick r:id="rId5"/>
              </a:rPr>
              <a:t>https://dacon.io/en/forum/405930</a:t>
            </a:r>
            <a:endParaRPr lang="en-US" altLang="ko-KR" dirty="0"/>
          </a:p>
          <a:p>
            <a:r>
              <a:rPr lang="ko-KR" altLang="en-US" b="1" dirty="0" err="1"/>
              <a:t>데이콘</a:t>
            </a:r>
            <a:r>
              <a:rPr lang="ko-KR" altLang="en-US" b="1" dirty="0"/>
              <a:t> </a:t>
            </a:r>
            <a:r>
              <a:rPr lang="en-US" altLang="ko-KR" b="1" dirty="0"/>
              <a:t>COCO </a:t>
            </a:r>
            <a:r>
              <a:rPr lang="en-US" altLang="ko-KR" b="1" dirty="0" err="1"/>
              <a:t>datatset</a:t>
            </a:r>
            <a:r>
              <a:rPr lang="ko-KR" altLang="en-US" b="1" dirty="0"/>
              <a:t> 소개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31922-C586-52C8-1675-BECA78CA1F68}"/>
              </a:ext>
            </a:extLst>
          </p:cNvPr>
          <p:cNvSpPr txBox="1"/>
          <p:nvPr/>
        </p:nvSpPr>
        <p:spPr>
          <a:xfrm>
            <a:off x="5308814" y="5298944"/>
            <a:ext cx="66122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6"/>
              </a:rPr>
              <a:t>https://www.image-net.org/about.php</a:t>
            </a:r>
            <a:endParaRPr lang="en-US" altLang="ko-KR" dirty="0"/>
          </a:p>
          <a:p>
            <a:r>
              <a:rPr lang="ko-KR" altLang="en-US" dirty="0"/>
              <a:t>스탠포드 대학 </a:t>
            </a:r>
            <a:r>
              <a:rPr lang="en-US" altLang="ko-KR" dirty="0"/>
              <a:t>1</a:t>
            </a:r>
            <a:r>
              <a:rPr lang="ko-KR" altLang="en-US" dirty="0"/>
              <a:t>억</a:t>
            </a:r>
            <a:r>
              <a:rPr lang="en-US" altLang="ko-KR" dirty="0"/>
              <a:t>4</a:t>
            </a:r>
            <a:r>
              <a:rPr lang="ko-KR" altLang="en-US" dirty="0" err="1"/>
              <a:t>천만개</a:t>
            </a:r>
            <a:r>
              <a:rPr lang="ko-KR" altLang="en-US" dirty="0"/>
              <a:t> 이미지</a:t>
            </a:r>
            <a:r>
              <a:rPr lang="en-US" altLang="ko-KR" dirty="0"/>
              <a:t>, 22000 </a:t>
            </a:r>
            <a:r>
              <a:rPr lang="ko-KR" altLang="en-US" dirty="0"/>
              <a:t>카테고리 </a:t>
            </a:r>
            <a:r>
              <a:rPr lang="en-US" altLang="ko-KR" dirty="0"/>
              <a:t>: </a:t>
            </a:r>
            <a:r>
              <a:rPr lang="ko-KR" altLang="en-US" dirty="0"/>
              <a:t>압축</a:t>
            </a:r>
            <a:r>
              <a:rPr lang="en-US" altLang="ko-KR" dirty="0"/>
              <a:t>60G</a:t>
            </a:r>
          </a:p>
          <a:p>
            <a:r>
              <a:rPr lang="en-US" altLang="ko-KR" dirty="0">
                <a:hlinkClick r:id="rId7"/>
              </a:rPr>
              <a:t>https://www.cs.toronto.edu/~kriz/cifar.html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478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702BF8-279F-7EF5-339E-C46D4C65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588433"/>
            <a:ext cx="5642844" cy="572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9E0447-BB3D-A6F3-CAB6-841513E4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68" y="588433"/>
            <a:ext cx="5642844" cy="3133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568130-D95C-AB22-09D6-8E50EE7D5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125" y="3722158"/>
            <a:ext cx="5673687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5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54F2-A038-CC2F-7484-E2738FA4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6" y="849559"/>
            <a:ext cx="4723508" cy="2813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ACEFC4-4C04-FE54-71A1-C2702DE63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23" y="3920204"/>
            <a:ext cx="3847435" cy="8306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C3A510-3C78-E069-6BC6-DF52F1907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951" y="5008280"/>
            <a:ext cx="3680177" cy="8054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975C05-6AA8-39A5-2E00-EF9228C92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22607"/>
            <a:ext cx="2743648" cy="2405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3CAC54-E16A-EB59-AF99-EA870D12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1898" y="1001043"/>
            <a:ext cx="2095500" cy="2394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BF604B-EE90-2DC0-1534-601462DDD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1192" y="1332076"/>
            <a:ext cx="2770955" cy="23223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88CB10-2F8F-9D20-0B81-2ADF2A3A3490}"/>
              </a:ext>
            </a:extLst>
          </p:cNvPr>
          <p:cNvSpPr txBox="1"/>
          <p:nvPr/>
        </p:nvSpPr>
        <p:spPr>
          <a:xfrm>
            <a:off x="6389726" y="4263832"/>
            <a:ext cx="50524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mAP</a:t>
            </a:r>
            <a:r>
              <a:rPr lang="en-US" altLang="ko-KR" dirty="0"/>
              <a:t> :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모든 객체에 대하여 실행한 </a:t>
            </a:r>
            <a:r>
              <a:rPr lang="en-US" altLang="ko-KR" dirty="0"/>
              <a:t>AP </a:t>
            </a:r>
            <a:r>
              <a:rPr lang="ko-KR" altLang="en-US" dirty="0"/>
              <a:t>평균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09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B8C816-C889-D643-88B1-683DEA1C7A2B}"/>
              </a:ext>
            </a:extLst>
          </p:cNvPr>
          <p:cNvSpPr txBox="1"/>
          <p:nvPr/>
        </p:nvSpPr>
        <p:spPr>
          <a:xfrm>
            <a:off x="560173" y="733854"/>
            <a:ext cx="46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 예제</a:t>
            </a:r>
            <a:r>
              <a:rPr lang="en-US" altLang="ko-KR" b="1" dirty="0"/>
              <a:t>: </a:t>
            </a:r>
            <a:r>
              <a:rPr lang="ko-KR" altLang="en-US" b="1" dirty="0"/>
              <a:t>도로 자동차 입출 </a:t>
            </a:r>
            <a:r>
              <a:rPr lang="ko-KR" altLang="en-US" b="1" dirty="0" err="1"/>
              <a:t>카운팅</a:t>
            </a:r>
            <a:r>
              <a:rPr lang="ko-KR" altLang="en-US" b="1" dirty="0"/>
              <a:t>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85937-319C-44EB-1916-48DC95FF7537}"/>
              </a:ext>
            </a:extLst>
          </p:cNvPr>
          <p:cNvSpPr txBox="1"/>
          <p:nvPr/>
        </p:nvSpPr>
        <p:spPr>
          <a:xfrm>
            <a:off x="560173" y="1241854"/>
            <a:ext cx="46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 환경</a:t>
            </a:r>
            <a:r>
              <a:rPr lang="en-US" altLang="ko-KR" b="1" dirty="0"/>
              <a:t>: Google </a:t>
            </a:r>
            <a:r>
              <a:rPr lang="en-US" altLang="ko-KR" b="1" dirty="0" err="1"/>
              <a:t>Colaboratory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D5790C-3CBE-84FC-AAE9-E4DCEB8A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426520"/>
            <a:ext cx="4203700" cy="46130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A4760A-3478-5A8E-0D80-45949ECDE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952664"/>
            <a:ext cx="6365875" cy="38670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634AE6-1DEB-F57C-0F81-E49D077C02E7}"/>
              </a:ext>
            </a:extLst>
          </p:cNvPr>
          <p:cNvSpPr txBox="1"/>
          <p:nvPr/>
        </p:nvSpPr>
        <p:spPr>
          <a:xfrm>
            <a:off x="560172" y="2275999"/>
            <a:ext cx="460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Google </a:t>
            </a:r>
            <a:r>
              <a:rPr lang="en-US" altLang="ko-KR" b="1" dirty="0" err="1">
                <a:solidFill>
                  <a:srgbClr val="FFFF00"/>
                </a:solidFill>
              </a:rPr>
              <a:t>Chrom</a:t>
            </a:r>
            <a:r>
              <a:rPr lang="en-US" altLang="ko-KR" b="1" dirty="0">
                <a:solidFill>
                  <a:srgbClr val="FFFF00"/>
                </a:solidFill>
              </a:rPr>
              <a:t> </a:t>
            </a:r>
            <a:r>
              <a:rPr lang="ko-KR" altLang="en-US" b="1" dirty="0">
                <a:solidFill>
                  <a:srgbClr val="FFFF00"/>
                </a:solidFill>
              </a:rPr>
              <a:t>접속 후 로그인</a:t>
            </a:r>
            <a:r>
              <a:rPr lang="en-US" altLang="ko-KR" b="1" dirty="0">
                <a:solidFill>
                  <a:srgbClr val="FFFF00"/>
                </a:solidFill>
              </a:rPr>
              <a:t>!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CE36673-6CDF-291D-C8D2-64435E9EE526}"/>
              </a:ext>
            </a:extLst>
          </p:cNvPr>
          <p:cNvCxnSpPr/>
          <p:nvPr/>
        </p:nvCxnSpPr>
        <p:spPr>
          <a:xfrm>
            <a:off x="4388537" y="3494809"/>
            <a:ext cx="1072463" cy="3044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B11FDB-EBE4-6799-502B-9BADE81B8DE9}"/>
              </a:ext>
            </a:extLst>
          </p:cNvPr>
          <p:cNvSpPr/>
          <p:nvPr/>
        </p:nvSpPr>
        <p:spPr>
          <a:xfrm>
            <a:off x="9645650" y="5689600"/>
            <a:ext cx="2070100" cy="38379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C6030C9-E8BD-3775-EE85-AEEA3F0BD90A}"/>
              </a:ext>
            </a:extLst>
          </p:cNvPr>
          <p:cNvSpPr/>
          <p:nvPr/>
        </p:nvSpPr>
        <p:spPr>
          <a:xfrm>
            <a:off x="9645650" y="4470400"/>
            <a:ext cx="2070100" cy="39649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A57C38-C37D-8D53-0B75-0D8EF9CE3F92}"/>
              </a:ext>
            </a:extLst>
          </p:cNvPr>
          <p:cNvSpPr txBox="1"/>
          <p:nvPr/>
        </p:nvSpPr>
        <p:spPr>
          <a:xfrm>
            <a:off x="6527800" y="4890517"/>
            <a:ext cx="323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Colab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설치 확인 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없으면 연결할 앱 더보기에서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Colaboratory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검색 설치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D97CF6-11DB-05A1-D56D-3CAC781B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5" y="842617"/>
            <a:ext cx="7478169" cy="4944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97E7F-68D4-EB92-2A63-5530AB8788C7}"/>
              </a:ext>
            </a:extLst>
          </p:cNvPr>
          <p:cNvSpPr txBox="1"/>
          <p:nvPr/>
        </p:nvSpPr>
        <p:spPr>
          <a:xfrm>
            <a:off x="5072585" y="3785617"/>
            <a:ext cx="6166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원하시는 폴더나 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새폴더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만들기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파일 업로드 누르고 예제 파일 업로드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“ YOLOv8_DeepSORT_TRACKING_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예체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ipynb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“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2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1D1084-4A87-FCCD-3234-6DFE2CA364BE}"/>
              </a:ext>
            </a:extLst>
          </p:cNvPr>
          <p:cNvSpPr txBox="1"/>
          <p:nvPr/>
        </p:nvSpPr>
        <p:spPr>
          <a:xfrm>
            <a:off x="560173" y="3792659"/>
            <a:ext cx="101078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reference :</a:t>
            </a:r>
          </a:p>
          <a:p>
            <a:r>
              <a:rPr lang="ko-KR" altLang="en-US" dirty="0"/>
              <a:t>공식페이지</a:t>
            </a:r>
          </a:p>
          <a:p>
            <a:r>
              <a:rPr lang="en-US" altLang="ko-KR" dirty="0">
                <a:hlinkClick r:id="rId2"/>
              </a:rPr>
              <a:t>https://docs.ultralytics.com/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</a:t>
            </a:r>
          </a:p>
          <a:p>
            <a:r>
              <a:rPr lang="en-US" altLang="ko-KR" dirty="0">
                <a:hlinkClick r:id="rId3"/>
              </a:rPr>
              <a:t>https://github.com/ultralytics/ultralytics</a:t>
            </a:r>
            <a:endParaRPr lang="en-US" altLang="ko-KR" dirty="0"/>
          </a:p>
          <a:p>
            <a:r>
              <a:rPr lang="ko-KR" altLang="en-US" dirty="0"/>
              <a:t>예제 작성자 </a:t>
            </a:r>
            <a:r>
              <a:rPr lang="en-US" altLang="ko-KR" dirty="0"/>
              <a:t>YouTube</a:t>
            </a:r>
          </a:p>
          <a:p>
            <a:r>
              <a:rPr lang="en-US" altLang="ko-KR" dirty="0">
                <a:hlinkClick r:id="rId4"/>
              </a:rPr>
              <a:t>https://youtu.be/9jRRZ-WL698?si=hK9yamuLCnVf8UXT</a:t>
            </a:r>
            <a:endParaRPr lang="en-US" altLang="ko-KR" dirty="0"/>
          </a:p>
          <a:p>
            <a:r>
              <a:rPr lang="ko-KR" altLang="en-US" dirty="0"/>
              <a:t>예제 작성자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</a:t>
            </a:r>
          </a:p>
          <a:p>
            <a:r>
              <a:rPr lang="en-US" altLang="ko-KR" dirty="0">
                <a:hlinkClick r:id="rId5"/>
              </a:rPr>
              <a:t>https://github.com/MuhammadMoinFaisal/YOLOv8-DeepSORT-Object-Tracking/tree/main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05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E62417-D4ED-7805-1D89-AF410D45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39" y="1254917"/>
            <a:ext cx="5983228" cy="5028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EAC21F-14C8-CFC1-B0D5-12D966A2F405}"/>
              </a:ext>
            </a:extLst>
          </p:cNvPr>
          <p:cNvSpPr txBox="1"/>
          <p:nvPr/>
        </p:nvSpPr>
        <p:spPr>
          <a:xfrm>
            <a:off x="683739" y="574834"/>
            <a:ext cx="781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70C0"/>
                </a:solidFill>
                <a:effectLst/>
                <a:latin typeface="AppleSDGothicNeo"/>
              </a:rPr>
              <a:t>Pascal VOC Challenges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AppleSDGothicNeo"/>
              </a:rPr>
              <a:t>라는  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AppleSDGothicNeo"/>
              </a:rPr>
              <a:t>Object detection 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AppleSDGothicNeo"/>
              </a:rPr>
              <a:t>관련 경연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: VOC ( Visual Object Class 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9568F1-4636-34BC-27A6-53C6D5BC9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723" y="1079157"/>
            <a:ext cx="2963503" cy="5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4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10A03-549B-9FB3-A868-DD7FC39324AB}"/>
              </a:ext>
            </a:extLst>
          </p:cNvPr>
          <p:cNvSpPr txBox="1"/>
          <p:nvPr/>
        </p:nvSpPr>
        <p:spPr>
          <a:xfrm>
            <a:off x="1253067" y="1244138"/>
            <a:ext cx="311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감사합니다</a:t>
            </a:r>
            <a:r>
              <a:rPr lang="en-US" altLang="ko-KR" sz="3200" dirty="0"/>
              <a:t>…..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F25F7-664E-E44B-2BE2-C25A83C09DE7}"/>
              </a:ext>
            </a:extLst>
          </p:cNvPr>
          <p:cNvSpPr txBox="1"/>
          <p:nvPr/>
        </p:nvSpPr>
        <p:spPr>
          <a:xfrm>
            <a:off x="1253067" y="5029088"/>
            <a:ext cx="9364132" cy="79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급하게 만든 설명용 내부자료라 이미지 등의 저작권 확인이 되어 있지 않습니다</a:t>
            </a:r>
            <a:r>
              <a:rPr lang="en-US" altLang="ko-KR" sz="16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내부에서 공부에 자료로만 사용해 주시고</a:t>
            </a:r>
            <a:r>
              <a:rPr lang="en-US" altLang="ko-KR" sz="16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, </a:t>
            </a:r>
            <a:r>
              <a:rPr lang="ko-KR" altLang="en-US" sz="16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 외부 사용에 주의해 주세요</a:t>
            </a:r>
            <a:r>
              <a:rPr lang="en-US" altLang="ko-KR" sz="1600" b="1" dirty="0">
                <a:latin typeface="나눔명조OTF ExtraBold" panose="02020603020101020101" pitchFamily="18" charset="-127"/>
                <a:ea typeface="나눔명조OTF ExtraBold" panose="02020603020101020101" pitchFamily="18" charset="-127"/>
              </a:rPr>
              <a:t>~.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139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08C228-955B-CA6B-85DA-2D14F5B5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3" y="827342"/>
            <a:ext cx="7003571" cy="5268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9501A-B05E-84F6-19D4-EA12390C2879}"/>
              </a:ext>
            </a:extLst>
          </p:cNvPr>
          <p:cNvSpPr txBox="1"/>
          <p:nvPr/>
        </p:nvSpPr>
        <p:spPr>
          <a:xfrm>
            <a:off x="582773" y="6161510"/>
            <a:ext cx="7201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https://chicagokoreatimes.com/%ED%95%98%EB%A3%A8-%EB%A7%8C%EC%97%90-%EC%82%AC%EA%B3%A0%EC%B3%A4%EB%8B%A4%EC%84%B8%EA%B3%84-%EC%B2%AB-%EB%AC%B4%EC%9D%B8%ED%83%9D%EC%8B%9C-%EB%8F%84%EC%8B%9C%EC%9D%98/</a:t>
            </a:r>
            <a:endParaRPr lang="en-US" altLang="ko-KR" sz="600" dirty="0"/>
          </a:p>
          <a:p>
            <a:endParaRPr lang="ko-KR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E14BA-081A-8AE8-5347-4C23A25A41C1}"/>
              </a:ext>
            </a:extLst>
          </p:cNvPr>
          <p:cNvSpPr txBox="1"/>
          <p:nvPr/>
        </p:nvSpPr>
        <p:spPr>
          <a:xfrm>
            <a:off x="582773" y="577250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한국일보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Open Sans" panose="020F0502020204030204" pitchFamily="34" charset="0"/>
              </a:rPr>
              <a:t>2023-08-16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4078F-017E-EFA7-FAC6-761084047F06}"/>
              </a:ext>
            </a:extLst>
          </p:cNvPr>
          <p:cNvSpPr txBox="1"/>
          <p:nvPr/>
        </p:nvSpPr>
        <p:spPr>
          <a:xfrm>
            <a:off x="8030519" y="994817"/>
            <a:ext cx="375920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지금은 여러 다른 기술들과 함께 복합적으로 사용되고 있음</a:t>
            </a:r>
            <a:r>
              <a:rPr lang="en-US" altLang="ko-KR" sz="18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Roboto" panose="02000000000000000000" pitchFamily="2" charset="0"/>
              </a:rPr>
              <a:t>ex</a:t>
            </a:r>
            <a:r>
              <a:rPr lang="ko-KR" alt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Roboto" panose="02000000000000000000" pitchFamily="2" charset="0"/>
              </a:rPr>
              <a:t>:</a:t>
            </a:r>
            <a:r>
              <a:rPr lang="ko-KR" altLang="en-US" sz="18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Roboto" panose="02000000000000000000" pitchFamily="2" charset="0"/>
              </a:rPr>
              <a:t>L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ader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(or </a:t>
            </a:r>
            <a:r>
              <a:rPr lang="en-US" altLang="ko-KR" sz="1800" dirty="0">
                <a:solidFill>
                  <a:srgbClr val="000000"/>
                </a:solidFill>
                <a:latin typeface="Roboto" panose="02000000000000000000" pitchFamily="2" charset="0"/>
              </a:rPr>
              <a:t>Rader)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+ Sensor + Vision + . . . .  =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자율주행</a:t>
            </a:r>
            <a:endParaRPr lang="en-US" altLang="ko-KR" sz="1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Roboto" panose="02000000000000000000" pitchFamily="2" charset="0"/>
              </a:rPr>
              <a:t>이중 핵심 기술 중 하나가 </a:t>
            </a:r>
            <a:endParaRPr lang="en-US" altLang="ko-K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Roboto" panose="02000000000000000000" pitchFamily="2" charset="0"/>
              </a:rPr>
              <a:t>Object Detection 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0070C0"/>
                </a:solidFill>
                <a:latin typeface="Roboto" panose="02000000000000000000" pitchFamily="2" charset="0"/>
              </a:rPr>
              <a:t>객체 검출 감지</a:t>
            </a:r>
            <a:endParaRPr lang="en-US" altLang="ko-KR" sz="2400" b="1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en-US" altLang="ko-KR" sz="1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5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094E15-A5D5-0D8F-1BA5-6D410189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963" y="1397000"/>
            <a:ext cx="3341861" cy="424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2369ED-1663-7142-3233-C54910F4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76" y="681432"/>
            <a:ext cx="7568705" cy="49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36A840-6EAB-9009-913A-7B667C63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6" y="228600"/>
            <a:ext cx="8500533" cy="6400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618981-E95F-663D-A873-B03BFDC356E4}"/>
              </a:ext>
            </a:extLst>
          </p:cNvPr>
          <p:cNvSpPr txBox="1"/>
          <p:nvPr/>
        </p:nvSpPr>
        <p:spPr>
          <a:xfrm>
            <a:off x="1202266" y="863600"/>
            <a:ext cx="326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이미지와 데이터</a:t>
            </a:r>
          </a:p>
        </p:txBody>
      </p:sp>
    </p:spTree>
    <p:extLst>
      <p:ext uri="{BB962C8B-B14F-4D97-AF65-F5344CB8AC3E}">
        <p14:creationId xmlns:p14="http://schemas.microsoft.com/office/powerpoint/2010/main" val="18079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9A27E2-EF23-1253-CB45-C304C4FD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18" y="650234"/>
            <a:ext cx="10382481" cy="5557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CB7DB3-638D-5613-E0A1-444842F031DD}"/>
              </a:ext>
            </a:extLst>
          </p:cNvPr>
          <p:cNvSpPr txBox="1"/>
          <p:nvPr/>
        </p:nvSpPr>
        <p:spPr>
          <a:xfrm>
            <a:off x="1202266" y="863600"/>
            <a:ext cx="574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Convolution </a:t>
            </a:r>
            <a:r>
              <a:rPr lang="ko-KR" altLang="en-US" sz="2400" b="1" dirty="0">
                <a:solidFill>
                  <a:srgbClr val="0070C0"/>
                </a:solidFill>
              </a:rPr>
              <a:t>을</a:t>
            </a: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</a:rPr>
              <a:t>이용한 이미지 분석</a:t>
            </a:r>
          </a:p>
        </p:txBody>
      </p:sp>
    </p:spTree>
    <p:extLst>
      <p:ext uri="{BB962C8B-B14F-4D97-AF65-F5344CB8AC3E}">
        <p14:creationId xmlns:p14="http://schemas.microsoft.com/office/powerpoint/2010/main" val="328824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210D23-1B85-94DD-716F-B30AD87A6F8A}"/>
              </a:ext>
            </a:extLst>
          </p:cNvPr>
          <p:cNvSpPr txBox="1"/>
          <p:nvPr/>
        </p:nvSpPr>
        <p:spPr>
          <a:xfrm>
            <a:off x="741405" y="453247"/>
            <a:ext cx="10709189" cy="2440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[Object Detection </a:t>
            </a:r>
            <a:r>
              <a:rPr lang="ko-KR" altLang="en-US" sz="2400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객체 검출</a:t>
            </a:r>
            <a:r>
              <a:rPr lang="en-US" altLang="ko-KR" sz="2400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2400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감지</a:t>
            </a:r>
            <a:r>
              <a:rPr lang="en-US" altLang="ko-KR" sz="2400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Roboto" panose="02000000000000000000" pitchFamily="2" charset="0"/>
              </a:rPr>
              <a:t> AI </a:t>
            </a:r>
            <a:r>
              <a:rPr lang="ko-KR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또는 </a:t>
            </a:r>
            <a:r>
              <a:rPr lang="en-US" altLang="ko-KR" sz="2000" dirty="0">
                <a:solidFill>
                  <a:srgbClr val="000000"/>
                </a:solidFill>
                <a:latin typeface="Roboto" panose="02000000000000000000" pitchFamily="2" charset="0"/>
              </a:rPr>
              <a:t>Deep-Learning </a:t>
            </a:r>
            <a:r>
              <a:rPr lang="ko-KR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분야 중 </a:t>
            </a:r>
            <a:r>
              <a:rPr lang="en-US" altLang="ko-KR" sz="2000" dirty="0">
                <a:solidFill>
                  <a:srgbClr val="000000"/>
                </a:solidFill>
                <a:latin typeface="Roboto" panose="02000000000000000000" pitchFamily="2" charset="0"/>
              </a:rPr>
              <a:t>VISION AI </a:t>
            </a:r>
            <a:r>
              <a:rPr lang="ko-KR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기술 중 대상 객체를 찾아내어 인식하는 주제를 뜻함</a:t>
            </a:r>
            <a:r>
              <a:rPr lang="en-US" altLang="ko-KR" sz="20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하나의 이미지 안에서 찾는 객체 개수에 따라 </a:t>
            </a:r>
            <a:r>
              <a:rPr lang="en-US" altLang="ko-KR" sz="2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Single-Object Detection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과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Multi-Object Detection</a:t>
            </a:r>
            <a:r>
              <a:rPr lang="ko-KR" altLang="en-US" sz="2000" dirty="0">
                <a:solidFill>
                  <a:srgbClr val="000000"/>
                </a:solidFill>
                <a:latin typeface="Roboto" panose="02000000000000000000" pitchFamily="2" charset="0"/>
              </a:rPr>
              <a:t> 분류</a:t>
            </a:r>
            <a:r>
              <a:rPr lang="en-US" altLang="ko-KR" sz="20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  <a:endParaRPr lang="en-US" altLang="ko-KR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주요 </a:t>
            </a:r>
            <a:r>
              <a:rPr lang="en-US" altLang="ko-KR" sz="2000" dirty="0">
                <a:solidFill>
                  <a:srgbClr val="000000"/>
                </a:solidFill>
                <a:latin typeface="Roboto" panose="02000000000000000000" pitchFamily="2" charset="0"/>
              </a:rPr>
              <a:t>TASK :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Classification(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분류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Localization(bounding box),  Counting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등</a:t>
            </a:r>
            <a:endParaRPr lang="en-US" altLang="ko-KR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55AA0C-6C9B-F0DD-0F77-19244DBCB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" t="4748"/>
          <a:stretch/>
        </p:blipFill>
        <p:spPr>
          <a:xfrm>
            <a:off x="1503405" y="2893274"/>
            <a:ext cx="9621795" cy="36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2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63CB5B5-0C21-DD5B-DFB9-F802AA0B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42" y="1219200"/>
            <a:ext cx="4716990" cy="438101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D22230-9523-BE73-B60F-0A40EEDAED93}"/>
              </a:ext>
            </a:extLst>
          </p:cNvPr>
          <p:cNvGrpSpPr/>
          <p:nvPr/>
        </p:nvGrpSpPr>
        <p:grpSpPr>
          <a:xfrm>
            <a:off x="642155" y="1058073"/>
            <a:ext cx="6527800" cy="4254270"/>
            <a:chOff x="642155" y="1345940"/>
            <a:chExt cx="6527800" cy="425427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4A4FE3-6AC0-C1D1-3CED-72B345629579}"/>
                </a:ext>
              </a:extLst>
            </p:cNvPr>
            <p:cNvSpPr txBox="1"/>
            <p:nvPr/>
          </p:nvSpPr>
          <p:spPr>
            <a:xfrm>
              <a:off x="1087583" y="1345940"/>
              <a:ext cx="45850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0070C0"/>
                  </a:solidFill>
                </a:rPr>
                <a:t>Regional</a:t>
              </a:r>
              <a:r>
                <a:rPr lang="ko-KR" altLang="en-US" sz="2800" b="1" dirty="0">
                  <a:solidFill>
                    <a:srgbClr val="0070C0"/>
                  </a:solidFill>
                </a:rPr>
                <a:t> </a:t>
              </a:r>
              <a:r>
                <a:rPr lang="en-US" altLang="ko-KR" sz="2800" b="1" dirty="0">
                  <a:solidFill>
                    <a:srgbClr val="0070C0"/>
                  </a:solidFill>
                </a:rPr>
                <a:t>Proposal </a:t>
              </a:r>
              <a:r>
                <a:rPr lang="ko-KR" altLang="en-US" sz="2800" b="1" dirty="0">
                  <a:solidFill>
                    <a:srgbClr val="0070C0"/>
                  </a:solidFill>
                </a:rPr>
                <a:t>문제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0C034C-1FE7-2D5C-0382-8C8479721D20}"/>
                </a:ext>
              </a:extLst>
            </p:cNvPr>
            <p:cNvSpPr txBox="1"/>
            <p:nvPr/>
          </p:nvSpPr>
          <p:spPr>
            <a:xfrm>
              <a:off x="642155" y="3161817"/>
              <a:ext cx="6358722" cy="1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- Window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: CNN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(Convolution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Neural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Network)</a:t>
              </a:r>
              <a:r>
                <a:rPr lang="ko-KR" altLang="en-US" sz="2000" dirty="0"/>
                <a:t> 분석법을 이용하여 </a:t>
              </a:r>
              <a:r>
                <a:rPr lang="en-US" altLang="ko-KR" sz="2000" dirty="0"/>
                <a:t>Image</a:t>
              </a:r>
              <a:r>
                <a:rPr lang="ko-KR" altLang="en-US" sz="2000" dirty="0"/>
                <a:t>를 분석할 때 탐지하는 창의 크기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07AF8-ECEE-D275-9F80-95B904ED7F82}"/>
                </a:ext>
              </a:extLst>
            </p:cNvPr>
            <p:cNvSpPr txBox="1"/>
            <p:nvPr/>
          </p:nvSpPr>
          <p:spPr>
            <a:xfrm>
              <a:off x="642155" y="4644051"/>
              <a:ext cx="6527800" cy="95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- Sliding Window : </a:t>
              </a:r>
              <a:r>
                <a:rPr lang="ko-KR" altLang="en-US" sz="2000" b="1" dirty="0"/>
                <a:t>초기 기본 방식</a:t>
              </a:r>
              <a:endParaRPr lang="en-US" altLang="ko-KR" sz="2000" b="1" dirty="0"/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: </a:t>
              </a:r>
              <a:r>
                <a:rPr lang="ko-KR" altLang="en-US" sz="2000" dirty="0"/>
                <a:t>분석 대상 이미지를 다양한 크기 </a:t>
              </a:r>
              <a:r>
                <a:rPr lang="en-US" altLang="ko-KR" sz="2000" dirty="0"/>
                <a:t>Window</a:t>
              </a:r>
              <a:r>
                <a:rPr lang="ko-KR" altLang="en-US" sz="2000" dirty="0"/>
                <a:t>로 모두 분석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9CC52-1F20-BD7F-2244-4E15D5643293}"/>
                </a:ext>
              </a:extLst>
            </p:cNvPr>
            <p:cNvSpPr txBox="1"/>
            <p:nvPr/>
          </p:nvSpPr>
          <p:spPr>
            <a:xfrm>
              <a:off x="642155" y="2141248"/>
              <a:ext cx="6358722" cy="95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- Multiple Object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/>
                <a:t>: </a:t>
              </a:r>
              <a:r>
                <a:rPr lang="ko-KR" altLang="en-US" sz="2000" dirty="0"/>
                <a:t>이미지의 전체 화면에서 객체를 확인하야여 한다</a:t>
              </a:r>
              <a:r>
                <a:rPr lang="en-US" altLang="ko-KR" sz="2000" dirty="0"/>
                <a:t>!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28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A5080C-F4F1-67AE-9B37-14A959C7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83" y="680912"/>
            <a:ext cx="9612283" cy="30274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0BB6D5-C08D-0440-7898-3EDD4D2A8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17"/>
          <a:stretch/>
        </p:blipFill>
        <p:spPr>
          <a:xfrm>
            <a:off x="1343583" y="3708399"/>
            <a:ext cx="9832416" cy="26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B0994-79C5-AA9B-0D45-10C925FC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6" y="1559130"/>
            <a:ext cx="10684933" cy="5016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BF990-5242-C0BE-DB88-3C5AD8199FEB}"/>
              </a:ext>
            </a:extLst>
          </p:cNvPr>
          <p:cNvSpPr txBox="1"/>
          <p:nvPr/>
        </p:nvSpPr>
        <p:spPr>
          <a:xfrm>
            <a:off x="804332" y="575733"/>
            <a:ext cx="7078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Object Detection Deep-Learning</a:t>
            </a:r>
            <a:r>
              <a:rPr lang="ko-KR" altLang="en-US" sz="2400" b="1" dirty="0">
                <a:solidFill>
                  <a:srgbClr val="0070C0"/>
                </a:solidFill>
              </a:rPr>
              <a:t>의 양대 방법</a:t>
            </a:r>
            <a:r>
              <a:rPr lang="en-US" altLang="ko-KR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ko-KR" sz="2400" b="1" dirty="0">
                <a:solidFill>
                  <a:srgbClr val="0070C0"/>
                </a:solidFill>
              </a:rPr>
              <a:t>1-stage detector vs 2-stage detector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0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688</Words>
  <Application>Microsoft Office PowerPoint</Application>
  <PresentationFormat>와이드스크린</PresentationFormat>
  <Paragraphs>84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AppleSDGothicNeo</vt:lpstr>
      <vt:lpstr>나눔명조OTF ExtraBold</vt:lpstr>
      <vt:lpstr>맑은 고딕</vt:lpstr>
      <vt:lpstr>Arial</vt:lpstr>
      <vt:lpstr>Open Sans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2</cp:revision>
  <dcterms:created xsi:type="dcterms:W3CDTF">2023-09-07T06:47:56Z</dcterms:created>
  <dcterms:modified xsi:type="dcterms:W3CDTF">2023-09-07T12:00:28Z</dcterms:modified>
</cp:coreProperties>
</file>