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906000" cy="6858000" type="A4"/>
  <p:notesSz cx="6858000" cy="9144000"/>
  <p:embeddedFontLst>
    <p:embeddedFont>
      <p:font typeface="나눔스퀘어" panose="020B0600000101010101" pitchFamily="50" charset="-127"/>
      <p:regular r:id="rId14"/>
    </p:embeddedFont>
    <p:embeddedFont>
      <p:font typeface="나눔스퀘어 Bold" panose="020B0600000101010101" pitchFamily="50" charset="-127"/>
      <p:bold r:id="rId15"/>
    </p:embeddedFont>
    <p:embeddedFont>
      <p:font typeface="나눔스퀘어 ExtraBold" panose="020B0600000101010101" pitchFamily="50" charset="-127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4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5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9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1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48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2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4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1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81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1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6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F65E-2ED4-4C5F-AD77-E82F57761DE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8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79D88D-C177-47E7-8CC7-6263EB5BC900}"/>
              </a:ext>
            </a:extLst>
          </p:cNvPr>
          <p:cNvSpPr txBox="1"/>
          <p:nvPr/>
        </p:nvSpPr>
        <p:spPr>
          <a:xfrm>
            <a:off x="627442" y="911677"/>
            <a:ext cx="46881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122" dirty="0">
                <a:solidFill>
                  <a:srgbClr val="96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오픈소스 </a:t>
            </a:r>
            <a:r>
              <a:rPr lang="en-US" altLang="ko-KR" sz="4800" spc="-122" dirty="0">
                <a:solidFill>
                  <a:srgbClr val="96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 </a:t>
            </a:r>
            <a:r>
              <a:rPr lang="ko-KR" altLang="en-US" sz="4800" spc="-122" dirty="0">
                <a:solidFill>
                  <a:srgbClr val="96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개론</a:t>
            </a:r>
            <a:endParaRPr lang="en-US" altLang="ko-KR" sz="4800" spc="-122" dirty="0">
              <a:solidFill>
                <a:srgbClr val="96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800" spc="-122" dirty="0">
                <a:solidFill>
                  <a:srgbClr val="96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프로젝트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BF355-ECC5-4D77-A6D9-024468C596C7}"/>
              </a:ext>
            </a:extLst>
          </p:cNvPr>
          <p:cNvSpPr txBox="1"/>
          <p:nvPr/>
        </p:nvSpPr>
        <p:spPr>
          <a:xfrm>
            <a:off x="7622017" y="5105304"/>
            <a:ext cx="20427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22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sz="2000" spc="-122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endParaRPr lang="en-US" altLang="ko-KR" sz="2000" spc="-12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2000" spc="-122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16013090  </a:t>
            </a:r>
            <a:r>
              <a:rPr lang="ko-KR" altLang="en-US" sz="2000" spc="-122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김종빈</a:t>
            </a:r>
            <a:endParaRPr lang="en-US" altLang="ko-KR" sz="2000" spc="-12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2000" spc="-122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16010969  </a:t>
            </a:r>
            <a:r>
              <a:rPr lang="ko-KR" altLang="en-US" sz="2000" spc="-122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허인주</a:t>
            </a:r>
            <a:endParaRPr lang="en-US" altLang="ko-KR" sz="2000" spc="-12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2000" spc="-122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15011191  </a:t>
            </a:r>
            <a:r>
              <a:rPr lang="ko-KR" altLang="en-US" sz="2000" spc="-122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남규헌</a:t>
            </a:r>
            <a:endParaRPr lang="ko-KR" altLang="en-US" sz="2000" spc="-12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5DFD7A-28AE-42A7-8C8C-06DA616D49F0}"/>
              </a:ext>
            </a:extLst>
          </p:cNvPr>
          <p:cNvSpPr txBox="1"/>
          <p:nvPr/>
        </p:nvSpPr>
        <p:spPr>
          <a:xfrm>
            <a:off x="707341" y="2765357"/>
            <a:ext cx="1652504" cy="676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spc="-122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 종 발 표</a:t>
            </a:r>
            <a:endParaRPr lang="en-US" altLang="ko-KR" sz="2800" b="1" spc="-12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AFC6D8-67D1-41F8-A1F6-68C528431517}"/>
              </a:ext>
            </a:extLst>
          </p:cNvPr>
          <p:cNvCxnSpPr>
            <a:cxnSpLocks/>
          </p:cNvCxnSpPr>
          <p:nvPr/>
        </p:nvCxnSpPr>
        <p:spPr>
          <a:xfrm>
            <a:off x="0" y="2602779"/>
            <a:ext cx="4211949" cy="0"/>
          </a:xfrm>
          <a:prstGeom prst="line">
            <a:avLst/>
          </a:prstGeom>
          <a:ln w="8255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6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7844" y="284770"/>
            <a:ext cx="1781751" cy="1533752"/>
            <a:chOff x="5829755" y="870097"/>
            <a:chExt cx="1781751" cy="1533752"/>
          </a:xfrm>
        </p:grpSpPr>
        <p:sp>
          <p:nvSpPr>
            <p:cNvPr id="7" name="직사각형 6"/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74295" tIns="37148" rIns="74295" bIns="37148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2925" spc="-244">
                  <a:latin typeface="나눔스퀘어 ExtraBold"/>
                  <a:ea typeface="나눔스퀘어 ExtraBold"/>
                </a:rPr>
                <a:t>03</a:t>
              </a:r>
              <a:endParaRPr lang="ko-KR" altLang="en-US" sz="2925" spc="-244">
                <a:latin typeface="나눔스퀘어 ExtraBold"/>
                <a:ea typeface="나눔스퀘어 ExtraBold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56489" y="1020138"/>
              <a:ext cx="861837" cy="4300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75" spc="-122">
                  <a:latin typeface="나눔스퀘어 ExtraBold"/>
                  <a:ea typeface="나눔스퀘어 ExtraBold"/>
                </a:rPr>
                <a:t>기능</a:t>
              </a:r>
              <a:r>
                <a:rPr lang="en-US" altLang="ko-KR" sz="2275" spc="-122">
                  <a:latin typeface="나눔스퀘어 ExtraBold"/>
                  <a:ea typeface="나눔스퀘어 ExtraBold"/>
                </a:rPr>
                <a:t>2</a:t>
              </a:r>
              <a:endParaRPr lang="ko-KR" altLang="en-US" sz="2275" spc="-122">
                <a:latin typeface="나눔스퀘어 ExtraBold"/>
                <a:ea typeface="나눔스퀘어 ExtraBold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89377" y="2003739"/>
              <a:ext cx="1167074" cy="3894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000" spc="-122">
                  <a:latin typeface="나눔스퀘어"/>
                  <a:ea typeface="나눔스퀘어"/>
                </a:rPr>
                <a:t>실제 예측</a:t>
              </a: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0" y="1191229"/>
            <a:ext cx="3471169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8009" y="1361376"/>
            <a:ext cx="2055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실제 예측그래프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1211" y="1818522"/>
            <a:ext cx="4085256" cy="47501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9715" y="1804035"/>
            <a:ext cx="3413759" cy="2480752"/>
          </a:xfrm>
          <a:prstGeom prst="rect">
            <a:avLst/>
          </a:prstGeom>
        </p:spPr>
      </p:pic>
      <p:sp>
        <p:nvSpPr>
          <p:cNvPr id="14" name="TextBox 3"/>
          <p:cNvSpPr txBox="1"/>
          <p:nvPr/>
        </p:nvSpPr>
        <p:spPr>
          <a:xfrm>
            <a:off x="5517934" y="4504626"/>
            <a:ext cx="3369754" cy="360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검사자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Spread -&gt; </a:t>
            </a:r>
            <a:r>
              <a:rPr lang="ko-KR" altLang="en-US"/>
              <a:t>확진자 수</a:t>
            </a:r>
            <a:r>
              <a:rPr lang="en-US" altLang="ko-KR"/>
              <a:t> </a:t>
            </a:r>
          </a:p>
        </p:txBody>
      </p:sp>
      <p:sp>
        <p:nvSpPr>
          <p:cNvPr id="15" name="TextBox 3"/>
          <p:cNvSpPr txBox="1"/>
          <p:nvPr/>
        </p:nvSpPr>
        <p:spPr>
          <a:xfrm>
            <a:off x="5517934" y="4999926"/>
            <a:ext cx="3369754" cy="360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확진자</a:t>
            </a:r>
            <a:r>
              <a:rPr lang="en-US" altLang="ko-KR"/>
              <a:t> </a:t>
            </a:r>
            <a:r>
              <a:rPr lang="ko-KR" altLang="en-US"/>
              <a:t>수 </a:t>
            </a:r>
            <a:r>
              <a:rPr lang="en-US" altLang="ko-KR"/>
              <a:t>-&gt;</a:t>
            </a:r>
            <a:r>
              <a:rPr lang="ko-KR" altLang="en-US"/>
              <a:t> 검사자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Spread </a:t>
            </a:r>
          </a:p>
        </p:txBody>
      </p:sp>
      <p:sp>
        <p:nvSpPr>
          <p:cNvPr id="16" name="TextBox 3"/>
          <p:cNvSpPr txBox="1"/>
          <p:nvPr/>
        </p:nvSpPr>
        <p:spPr>
          <a:xfrm>
            <a:off x="5517934" y="5571425"/>
            <a:ext cx="3369754" cy="36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검사자수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Spread -&gt; </a:t>
            </a:r>
            <a:r>
              <a:rPr lang="ko-KR" altLang="en-US"/>
              <a:t>확진자 수</a:t>
            </a:r>
            <a:r>
              <a:rPr lang="en-US" altLang="ko-KR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7844" y="284770"/>
            <a:ext cx="1488571" cy="1523075"/>
            <a:chOff x="5829755" y="870097"/>
            <a:chExt cx="1488571" cy="1523075"/>
          </a:xfrm>
        </p:grpSpPr>
        <p:sp>
          <p:nvSpPr>
            <p:cNvPr id="7" name="직사각형 6"/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74295" tIns="37148" rIns="74295" bIns="37148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2925" spc="-244">
                  <a:latin typeface="나눔스퀘어 ExtraBold"/>
                  <a:ea typeface="나눔스퀘어 ExtraBold"/>
                </a:rPr>
                <a:t>03</a:t>
              </a:r>
              <a:endParaRPr lang="ko-KR" altLang="en-US" sz="2925" spc="-244">
                <a:latin typeface="나눔스퀘어 ExtraBold"/>
                <a:ea typeface="나눔스퀘어 ExtraBold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56489" y="1020138"/>
              <a:ext cx="861837" cy="4300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75" spc="-122">
                  <a:latin typeface="나눔스퀘어 ExtraBold"/>
                  <a:ea typeface="나눔스퀘어 ExtraBold"/>
                </a:rPr>
                <a:t>기능</a:t>
              </a:r>
              <a:r>
                <a:rPr lang="en-US" altLang="ko-KR" sz="2275" spc="-122">
                  <a:latin typeface="나눔스퀘어 ExtraBold"/>
                  <a:ea typeface="나눔스퀘어 ExtraBold"/>
                </a:rPr>
                <a:t>2</a:t>
              </a:r>
              <a:endParaRPr lang="ko-KR" altLang="en-US" sz="2275" spc="-122">
                <a:latin typeface="나눔스퀘어 ExtraBold"/>
                <a:ea typeface="나눔스퀘어 ExtraBold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89377" y="2003739"/>
              <a:ext cx="776549" cy="3894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 spc="-122">
                  <a:latin typeface="나눔스퀘어"/>
                  <a:ea typeface="나눔스퀘어"/>
                </a:rPr>
                <a:t>2</a:t>
              </a:r>
              <a:r>
                <a:rPr lang="ko-KR" altLang="en-US" sz="2000" spc="-122">
                  <a:latin typeface="나눔스퀘어"/>
                  <a:ea typeface="나눔스퀘어"/>
                </a:rPr>
                <a:t>단계</a:t>
              </a: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0" y="1191229"/>
            <a:ext cx="3471169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60859" y="3504501"/>
            <a:ext cx="2055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실제 예측그래프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750" y="1789596"/>
            <a:ext cx="4667250" cy="23487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52905" y="2047727"/>
            <a:ext cx="2498766" cy="3202160"/>
          </a:xfrm>
          <a:prstGeom prst="rect">
            <a:avLst/>
          </a:prstGeom>
        </p:spPr>
      </p:pic>
      <p:sp>
        <p:nvSpPr>
          <p:cNvPr id="14" name="TextBox 8"/>
          <p:cNvSpPr txBox="1"/>
          <p:nvPr/>
        </p:nvSpPr>
        <p:spPr>
          <a:xfrm>
            <a:off x="867466" y="1418412"/>
            <a:ext cx="776549" cy="3894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spc="-122">
                <a:latin typeface="나눔스퀘어"/>
                <a:ea typeface="나눔스퀘어"/>
              </a:rPr>
              <a:t>2</a:t>
            </a:r>
            <a:r>
              <a:rPr lang="ko-KR" altLang="en-US" sz="2000" spc="-122">
                <a:latin typeface="나눔스퀘어"/>
                <a:ea typeface="나눔스퀘어"/>
              </a:rPr>
              <a:t>단계</a:t>
            </a:r>
          </a:p>
        </p:txBody>
      </p:sp>
      <p:sp>
        <p:nvSpPr>
          <p:cNvPr id="15" name="TextBox 8"/>
          <p:cNvSpPr txBox="1"/>
          <p:nvPr/>
        </p:nvSpPr>
        <p:spPr>
          <a:xfrm>
            <a:off x="5794577" y="1363215"/>
            <a:ext cx="773863" cy="3894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spc="-122">
                <a:latin typeface="나눔스퀘어"/>
                <a:ea typeface="나눔스퀘어"/>
              </a:rPr>
              <a:t>1</a:t>
            </a:r>
            <a:r>
              <a:rPr lang="ko-KR" altLang="en-US" sz="2000" spc="-122">
                <a:latin typeface="나눔스퀘어"/>
                <a:ea typeface="나눔스퀘어"/>
              </a:rPr>
              <a:t>단계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7056" y="3078897"/>
            <a:ext cx="5271887" cy="700623"/>
          </a:xfrm>
          <a:prstGeom prst="rect">
            <a:avLst/>
          </a:prstGeom>
          <a:solidFill>
            <a:srgbClr val="BE000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22">
                <a:solidFill>
                  <a:schemeClr val="bg1"/>
                </a:solidFill>
                <a:latin typeface="나눔스퀘어 ExtraBold"/>
                <a:ea typeface="나눔스퀘어 ExtraBold"/>
              </a:rPr>
              <a:t>감사합니다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877262" y="1707672"/>
            <a:ext cx="3395778" cy="908237"/>
            <a:chOff x="5829755" y="870097"/>
            <a:chExt cx="3395778" cy="908237"/>
          </a:xfrm>
        </p:grpSpPr>
        <p:sp>
          <p:nvSpPr>
            <p:cNvPr id="4" name="직사각형 3"/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74295" tIns="37148" rIns="74295" bIns="37148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2925" spc="-244">
                  <a:latin typeface="나눔스퀘어 ExtraBold"/>
                  <a:ea typeface="나눔스퀘어 ExtraBold"/>
                </a:rPr>
                <a:t>01</a:t>
              </a:r>
              <a:endParaRPr lang="ko-KR" altLang="en-US" sz="2925" spc="-244">
                <a:latin typeface="나눔스퀘어 ExtraBold"/>
                <a:ea typeface="나눔스퀘어 ExtraBol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56489" y="1020138"/>
              <a:ext cx="721169" cy="428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75" b="1" spc="-122">
                  <a:latin typeface="나눔스퀘어 ExtraBold"/>
                  <a:ea typeface="나눔스퀘어 ExtraBold"/>
                </a:rPr>
                <a:t>개요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56489" y="1439780"/>
              <a:ext cx="2769044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spc="-122">
                  <a:latin typeface="나눔스퀘어"/>
                  <a:ea typeface="나눔스퀘어"/>
                </a:rPr>
                <a:t>코로나 주요 정보 및 확진자 예측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877262" y="3276135"/>
            <a:ext cx="5662728" cy="908237"/>
            <a:chOff x="5829755" y="870097"/>
            <a:chExt cx="5662728" cy="908237"/>
          </a:xfrm>
        </p:grpSpPr>
        <p:sp>
          <p:nvSpPr>
            <p:cNvPr id="20" name="직사각형 19"/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74295" tIns="37148" rIns="74295" bIns="37148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2925" spc="-244">
                  <a:latin typeface="나눔스퀘어 ExtraBold"/>
                  <a:ea typeface="나눔스퀘어 ExtraBold"/>
                </a:rPr>
                <a:t>02</a:t>
              </a:r>
              <a:endParaRPr lang="ko-KR" altLang="en-US" sz="2925" spc="-244">
                <a:latin typeface="나눔스퀘어 ExtraBold"/>
                <a:ea typeface="나눔스퀘어 ExtraBold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56489" y="1020137"/>
              <a:ext cx="864044" cy="4295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75" b="1" spc="-122">
                  <a:latin typeface="나눔스퀘어 ExtraBold"/>
                  <a:ea typeface="나눔스퀘어 ExtraBold"/>
                </a:rPr>
                <a:t>기능</a:t>
              </a:r>
              <a:r>
                <a:rPr lang="en-US" altLang="ko-KR" sz="2275" b="1" spc="-122">
                  <a:latin typeface="나눔스퀘어 ExtraBold"/>
                  <a:ea typeface="나눔스퀘어 ExtraBold"/>
                </a:rPr>
                <a:t>1</a:t>
              </a:r>
              <a:endParaRPr lang="ko-KR" altLang="en-US" sz="2275" b="1" spc="-122">
                <a:latin typeface="나눔스퀘어 ExtraBold"/>
                <a:ea typeface="나눔스퀘어 ExtraBol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56489" y="1439780"/>
              <a:ext cx="5035994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spc="-122">
                  <a:latin typeface="나눔스퀘어"/>
                  <a:ea typeface="나눔스퀘어"/>
                </a:rPr>
                <a:t>코로나의 중요한 정보들을 한 눈에 확인이 가능케 하였습니다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889949" y="4932763"/>
            <a:ext cx="3849816" cy="908236"/>
            <a:chOff x="5829755" y="870097"/>
            <a:chExt cx="3849816" cy="908236"/>
          </a:xfrm>
        </p:grpSpPr>
        <p:sp>
          <p:nvSpPr>
            <p:cNvPr id="24" name="직사각형 23"/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74295" tIns="37148" rIns="74295" bIns="37148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2925" spc="-244">
                  <a:latin typeface="나눔스퀘어 ExtraBold"/>
                  <a:ea typeface="나눔스퀘어 ExtraBold"/>
                </a:rPr>
                <a:t>03</a:t>
              </a:r>
              <a:endParaRPr lang="ko-KR" altLang="en-US" sz="2925" spc="-244">
                <a:latin typeface="나눔스퀘어 ExtraBold"/>
                <a:ea typeface="나눔스퀘어 ExtraBol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56489" y="1020137"/>
              <a:ext cx="860882" cy="4302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75" b="1" spc="-122">
                  <a:latin typeface="나눔스퀘어 ExtraBold"/>
                  <a:ea typeface="나눔스퀘어 ExtraBold"/>
                </a:rPr>
                <a:t>기능</a:t>
              </a:r>
              <a:r>
                <a:rPr lang="en-US" altLang="ko-KR" sz="2275" b="1" spc="-122">
                  <a:latin typeface="나눔스퀘어 ExtraBold"/>
                  <a:ea typeface="나눔스퀘어 ExtraBold"/>
                </a:rPr>
                <a:t>2</a:t>
              </a:r>
              <a:endParaRPr lang="ko-KR" altLang="en-US" sz="2275" b="1" spc="-122">
                <a:latin typeface="나눔스퀘어 ExtraBold"/>
                <a:ea typeface="나눔스퀘어 ExtraBold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6489" y="1439779"/>
              <a:ext cx="322308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spc="-122">
                  <a:latin typeface="나눔스퀘어"/>
                  <a:ea typeface="나눔스퀘어"/>
                </a:rPr>
                <a:t>미래의 확진자를 예측하여 보여줍니다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 rot="16200000">
            <a:off x="-424126" y="768883"/>
            <a:ext cx="150616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pc="-122">
                <a:solidFill>
                  <a:srgbClr val="960000"/>
                </a:solidFill>
                <a:latin typeface="나눔스퀘어 ExtraBold"/>
                <a:ea typeface="나눔스퀘어 ExtraBold"/>
              </a:rPr>
              <a:t>Contents</a:t>
            </a:r>
            <a:endParaRPr lang="ko-KR" altLang="en-US" sz="3200" spc="-122">
              <a:solidFill>
                <a:srgbClr val="960000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7844" y="284770"/>
            <a:ext cx="3557857" cy="908237"/>
            <a:chOff x="5829755" y="870097"/>
            <a:chExt cx="3557857" cy="908237"/>
          </a:xfrm>
        </p:grpSpPr>
        <p:sp>
          <p:nvSpPr>
            <p:cNvPr id="7" name="직사각형 6"/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74295" tIns="37148" rIns="74295" bIns="37148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2925" spc="-244">
                  <a:latin typeface="나눔스퀘어 ExtraBold"/>
                  <a:ea typeface="나눔스퀘어 ExtraBold"/>
                </a:rPr>
                <a:t>01</a:t>
              </a:r>
              <a:endParaRPr lang="ko-KR" altLang="en-US" sz="2925" spc="-244">
                <a:latin typeface="나눔스퀘어 ExtraBold"/>
                <a:ea typeface="나눔스퀘어 ExtraBold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56489" y="1020138"/>
              <a:ext cx="718962" cy="4300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75" b="1" spc="-122">
                  <a:latin typeface="나눔스퀘어 ExtraBold"/>
                  <a:ea typeface="나눔스퀘어 ExtraBold"/>
                </a:rPr>
                <a:t>개요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56489" y="1439780"/>
              <a:ext cx="276683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spc="-122">
                  <a:latin typeface="나눔스퀘어"/>
                  <a:ea typeface="나눔스퀘어"/>
                </a:rPr>
                <a:t>코로나 주요 정보 및 확진자 예측</a:t>
              </a: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0" y="1191229"/>
            <a:ext cx="3471169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32477" y="1169376"/>
            <a:ext cx="3260009" cy="1808286"/>
          </a:xfrm>
          <a:prstGeom prst="rect">
            <a:avLst/>
          </a:prstGeom>
        </p:spPr>
      </p:pic>
      <p:sp>
        <p:nvSpPr>
          <p:cNvPr id="12" name="TextBox 8"/>
          <p:cNvSpPr txBox="1"/>
          <p:nvPr/>
        </p:nvSpPr>
        <p:spPr>
          <a:xfrm>
            <a:off x="934578" y="854453"/>
            <a:ext cx="276683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spc="-122">
                <a:latin typeface="나눔스퀘어"/>
                <a:ea typeface="나눔스퀘어"/>
              </a:rPr>
              <a:t>코로나 주요 정보 및 확진자 예측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2518" y="2716041"/>
            <a:ext cx="4530482" cy="2282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 sz="2400" b="1"/>
              <a:t>코로나 관련 정보 제공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sz="2400" b="1"/>
          </a:p>
          <a:p>
            <a:pPr marL="257040" indent="-257040">
              <a:buFont typeface="Arial"/>
              <a:buChar char="•"/>
              <a:defRPr/>
            </a:pPr>
            <a:endParaRPr lang="ko-KR" altLang="en-US" sz="2400" b="1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400" b="1"/>
              <a:t>LSTM</a:t>
            </a:r>
            <a:r>
              <a:rPr lang="ko-KR" altLang="en-US" sz="2400" b="1"/>
              <a:t>학습을 통한 확진자 예측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sz="2400" b="1"/>
          </a:p>
          <a:p>
            <a:pPr marL="257040" indent="-257040">
              <a:buFont typeface="Arial"/>
              <a:buChar char="•"/>
              <a:defRPr/>
            </a:pPr>
            <a:endParaRPr lang="ko-KR" altLang="en-US" sz="2400" b="1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19726" y="3678726"/>
            <a:ext cx="2663571" cy="266357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5236779" cy="877460"/>
            <a:chOff x="5829755" y="870097"/>
            <a:chExt cx="5236779" cy="8774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925" spc="-244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512291" y="1017324"/>
              <a:ext cx="889539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b="1" spc="-122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</a:t>
              </a:r>
              <a:r>
                <a:rPr lang="en-US" altLang="ko-KR" sz="2275" b="1" spc="-122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2275" b="1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4610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122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코로나의 중요한 정보들을 한 눈에 확인이 가능케 하였습니다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>
            <a:cxnSpLocks/>
          </p:cNvCxnSpPr>
          <p:nvPr/>
        </p:nvCxnSpPr>
        <p:spPr>
          <a:xfrm>
            <a:off x="0" y="1191229"/>
            <a:ext cx="3682894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E771B6-C7AF-4399-972A-015C4D94320A}"/>
              </a:ext>
            </a:extLst>
          </p:cNvPr>
          <p:cNvSpPr/>
          <p:nvPr/>
        </p:nvSpPr>
        <p:spPr>
          <a:xfrm>
            <a:off x="6286866" y="2572549"/>
            <a:ext cx="2576718" cy="646673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확진자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5DD37D-C8F9-4527-A3A5-D1A1A1E7DD28}"/>
              </a:ext>
            </a:extLst>
          </p:cNvPr>
          <p:cNvSpPr/>
          <p:nvPr/>
        </p:nvSpPr>
        <p:spPr>
          <a:xfrm>
            <a:off x="6286866" y="3396132"/>
            <a:ext cx="2576718" cy="64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뉴스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이슈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83AC81-C5BC-4C84-80AE-84815B946D98}"/>
              </a:ext>
            </a:extLst>
          </p:cNvPr>
          <p:cNvSpPr/>
          <p:nvPr/>
        </p:nvSpPr>
        <p:spPr>
          <a:xfrm>
            <a:off x="6286866" y="5866881"/>
            <a:ext cx="2576718" cy="646673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단계별 조치사항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69126D-C332-473C-92CF-3F64E020CCC9}"/>
              </a:ext>
            </a:extLst>
          </p:cNvPr>
          <p:cNvSpPr/>
          <p:nvPr/>
        </p:nvSpPr>
        <p:spPr>
          <a:xfrm>
            <a:off x="6286866" y="5043298"/>
            <a:ext cx="2576718" cy="64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전국 거리두기 단계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B44008-AE75-49B9-B36D-F7B42FAF23A7}"/>
              </a:ext>
            </a:extLst>
          </p:cNvPr>
          <p:cNvSpPr/>
          <p:nvPr/>
        </p:nvSpPr>
        <p:spPr>
          <a:xfrm>
            <a:off x="6286866" y="4219715"/>
            <a:ext cx="2576718" cy="646673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집단 감염 발생지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386FE-F260-4152-9880-2336A44912DE}"/>
              </a:ext>
            </a:extLst>
          </p:cNvPr>
          <p:cNvSpPr txBox="1"/>
          <p:nvPr/>
        </p:nvSpPr>
        <p:spPr>
          <a:xfrm>
            <a:off x="5531940" y="1681672"/>
            <a:ext cx="408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관련 정보 제공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23DC6B4-2726-418C-8E6C-50777516E1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1" y="1614791"/>
            <a:ext cx="3906503" cy="2792792"/>
          </a:xfrm>
          <a:prstGeom prst="rect">
            <a:avLst/>
          </a:prstGeom>
        </p:spPr>
      </p:pic>
      <p:pic>
        <p:nvPicPr>
          <p:cNvPr id="36" name="그림 3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9D5634A-AEA8-40C4-A971-EC22C27A26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2" y="4875533"/>
            <a:ext cx="3906502" cy="13361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12F1711-4BEA-4051-8FEC-A24C8793B5A7}"/>
              </a:ext>
            </a:extLst>
          </p:cNvPr>
          <p:cNvSpPr txBox="1"/>
          <p:nvPr/>
        </p:nvSpPr>
        <p:spPr>
          <a:xfrm>
            <a:off x="2467266" y="4511641"/>
            <a:ext cx="2060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i="0" dirty="0">
                <a:solidFill>
                  <a:srgbClr val="5F636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800" b="1" i="0" dirty="0">
                <a:solidFill>
                  <a:srgbClr val="5F636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</a:t>
            </a:r>
            <a:r>
              <a:rPr lang="ko-KR" altLang="en-US" sz="800" b="0" i="0" dirty="0">
                <a:solidFill>
                  <a:srgbClr val="4D5156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바이러스감염증</a:t>
            </a:r>
            <a:r>
              <a:rPr lang="en-US" altLang="ko-KR" sz="800" b="0" i="0" dirty="0">
                <a:solidFill>
                  <a:srgbClr val="4D5156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-19 </a:t>
            </a:r>
            <a:r>
              <a:rPr lang="ko-KR" altLang="en-US" sz="800" b="0" i="0" dirty="0">
                <a:solidFill>
                  <a:srgbClr val="4D5156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정식 홈페이지</a:t>
            </a:r>
            <a:r>
              <a:rPr lang="en-US" altLang="ko-KR" sz="800" b="0" i="0" dirty="0">
                <a:solidFill>
                  <a:srgbClr val="4D5156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75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7844" y="284770"/>
            <a:ext cx="1477801" cy="862071"/>
            <a:chOff x="5829755" y="870097"/>
            <a:chExt cx="1477801" cy="862071"/>
          </a:xfrm>
        </p:grpSpPr>
        <p:sp>
          <p:nvSpPr>
            <p:cNvPr id="7" name="직사각형 6"/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74295" tIns="37148" rIns="74295" bIns="37148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2925" spc="-244">
                  <a:latin typeface="나눔스퀘어 ExtraBold"/>
                  <a:ea typeface="나눔스퀘어 ExtraBold"/>
                </a:rPr>
                <a:t>02</a:t>
              </a:r>
              <a:endParaRPr lang="ko-KR" altLang="en-US" sz="2925" spc="-244">
                <a:latin typeface="나눔스퀘어 ExtraBold"/>
                <a:ea typeface="나눔스퀘어 ExtraBold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56489" y="1020138"/>
              <a:ext cx="861837" cy="4300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75" spc="-122">
                  <a:latin typeface="나눔스퀘어 ExtraBold"/>
                  <a:ea typeface="나눔스퀘어 ExtraBold"/>
                </a:rPr>
                <a:t>기능</a:t>
              </a:r>
              <a:r>
                <a:rPr lang="en-US" altLang="ko-KR" sz="2275" spc="-122">
                  <a:latin typeface="나눔스퀘어 ExtraBold"/>
                  <a:ea typeface="나눔스퀘어 ExtraBold"/>
                </a:rPr>
                <a:t>1</a:t>
              </a:r>
              <a:endParaRPr lang="ko-KR" altLang="en-US" sz="2275" spc="-122">
                <a:latin typeface="나눔스퀘어 ExtraBold"/>
                <a:ea typeface="나눔스퀘어 ExtraBold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56489" y="1439780"/>
              <a:ext cx="833262" cy="292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300" spc="-122">
                  <a:latin typeface="나눔스퀘어"/>
                  <a:ea typeface="나눔스퀘어"/>
                </a:rPr>
                <a:t>실행  화면</a:t>
              </a: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0" y="1191229"/>
            <a:ext cx="3471169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8244" y="1371060"/>
            <a:ext cx="6069512" cy="5156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2052381" cy="877460"/>
            <a:chOff x="5829755" y="870097"/>
            <a:chExt cx="2052381" cy="8774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851067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</a:t>
              </a:r>
              <a:r>
                <a:rPr lang="en-US" altLang="ko-KR" sz="2275" spc="-122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1425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122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확진자</a:t>
              </a:r>
              <a:r>
                <a:rPr lang="ko-KR" altLang="en-US" sz="1400" spc="-122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예측 모델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>
            <a:cxnSpLocks/>
          </p:cNvCxnSpPr>
          <p:nvPr/>
        </p:nvCxnSpPr>
        <p:spPr>
          <a:xfrm>
            <a:off x="0" y="1191229"/>
            <a:ext cx="3682894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176950B-5733-485D-ACEC-ECE6630F5C4C}"/>
              </a:ext>
            </a:extLst>
          </p:cNvPr>
          <p:cNvGrpSpPr/>
          <p:nvPr/>
        </p:nvGrpSpPr>
        <p:grpSpPr>
          <a:xfrm>
            <a:off x="299663" y="2808190"/>
            <a:ext cx="9306673" cy="1704915"/>
            <a:chOff x="488480" y="2246811"/>
            <a:chExt cx="7172082" cy="1188720"/>
          </a:xfrm>
        </p:grpSpPr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2DBE0C9E-E9F7-4373-B919-428F1857FB37}"/>
                </a:ext>
              </a:extLst>
            </p:cNvPr>
            <p:cNvSpPr/>
            <p:nvPr/>
          </p:nvSpPr>
          <p:spPr>
            <a:xfrm>
              <a:off x="488480" y="2246811"/>
              <a:ext cx="2011682" cy="1182189"/>
            </a:xfrm>
            <a:prstGeom prst="homePlate">
              <a:avLst>
                <a:gd name="adj" fmla="val 29352"/>
              </a:avLst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</a:p>
            <a:p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</a:t>
              </a:r>
              <a:r>
                <a:rPr lang="ko-KR" altLang="en-US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전처리</a:t>
              </a: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</a:p>
          </p:txBody>
        </p:sp>
        <p:sp>
          <p:nvSpPr>
            <p:cNvPr id="16" name="화살표: 갈매기형 수장 15">
              <a:extLst>
                <a:ext uri="{FF2B5EF4-FFF2-40B4-BE49-F238E27FC236}">
                  <a16:creationId xmlns:a16="http://schemas.microsoft.com/office/drawing/2014/main" id="{E80D2CB0-6021-4065-A61F-9EFF8E4C7494}"/>
                </a:ext>
              </a:extLst>
            </p:cNvPr>
            <p:cNvSpPr/>
            <p:nvPr/>
          </p:nvSpPr>
          <p:spPr>
            <a:xfrm>
              <a:off x="2208614" y="2246811"/>
              <a:ext cx="2011682" cy="1188720"/>
            </a:xfrm>
            <a:prstGeom prst="chevron">
              <a:avLst>
                <a:gd name="adj" fmla="val 2860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</a:p>
            <a:p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LSTM </a:t>
              </a:r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모델링</a:t>
              </a:r>
            </a:p>
          </p:txBody>
        </p:sp>
        <p:sp>
          <p:nvSpPr>
            <p:cNvPr id="17" name="화살표: 갈매기형 수장 16">
              <a:extLst>
                <a:ext uri="{FF2B5EF4-FFF2-40B4-BE49-F238E27FC236}">
                  <a16:creationId xmlns:a16="http://schemas.microsoft.com/office/drawing/2014/main" id="{264D535E-37DC-4B14-ABF1-9C5643917FB1}"/>
                </a:ext>
              </a:extLst>
            </p:cNvPr>
            <p:cNvSpPr/>
            <p:nvPr/>
          </p:nvSpPr>
          <p:spPr>
            <a:xfrm>
              <a:off x="3928747" y="2246811"/>
              <a:ext cx="2011682" cy="1188720"/>
            </a:xfrm>
            <a:prstGeom prst="chevron">
              <a:avLst>
                <a:gd name="adj" fmla="val 28523"/>
              </a:avLst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</a:p>
            <a:p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테스트 데이터 예측</a:t>
              </a:r>
            </a:p>
          </p:txBody>
        </p:sp>
        <p:sp>
          <p:nvSpPr>
            <p:cNvPr id="18" name="화살표: 갈매기형 수장 17">
              <a:extLst>
                <a:ext uri="{FF2B5EF4-FFF2-40B4-BE49-F238E27FC236}">
                  <a16:creationId xmlns:a16="http://schemas.microsoft.com/office/drawing/2014/main" id="{82749499-466A-4085-B4AF-4C14A4753E6C}"/>
                </a:ext>
              </a:extLst>
            </p:cNvPr>
            <p:cNvSpPr/>
            <p:nvPr/>
          </p:nvSpPr>
          <p:spPr>
            <a:xfrm>
              <a:off x="5648880" y="2246811"/>
              <a:ext cx="2011682" cy="1188720"/>
            </a:xfrm>
            <a:prstGeom prst="chevron">
              <a:avLst>
                <a:gd name="adj" fmla="val 2880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</a:t>
              </a:r>
            </a:p>
            <a:p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실제 예측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45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7844" y="284770"/>
            <a:ext cx="1477801" cy="862071"/>
            <a:chOff x="5829755" y="870097"/>
            <a:chExt cx="1477801" cy="862071"/>
          </a:xfrm>
        </p:grpSpPr>
        <p:sp>
          <p:nvSpPr>
            <p:cNvPr id="7" name="직사각형 6"/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74295" tIns="37148" rIns="74295" bIns="37148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2925" spc="-244">
                  <a:latin typeface="나눔스퀘어 ExtraBold"/>
                  <a:ea typeface="나눔스퀘어 ExtraBold"/>
                </a:rPr>
                <a:t>03</a:t>
              </a:r>
              <a:endParaRPr lang="ko-KR" altLang="en-US" sz="2925" spc="-244">
                <a:latin typeface="나눔스퀘어 ExtraBold"/>
                <a:ea typeface="나눔스퀘어 ExtraBold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56489" y="1020138"/>
              <a:ext cx="861837" cy="4300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75" spc="-122">
                  <a:latin typeface="나눔스퀘어 ExtraBold"/>
                  <a:ea typeface="나눔스퀘어 ExtraBold"/>
                </a:rPr>
                <a:t>기능</a:t>
              </a:r>
              <a:r>
                <a:rPr lang="en-US" altLang="ko-KR" sz="2275" spc="-122">
                  <a:latin typeface="나눔스퀘어 ExtraBold"/>
                  <a:ea typeface="나눔스퀘어 ExtraBold"/>
                </a:rPr>
                <a:t>2</a:t>
              </a:r>
              <a:endParaRPr lang="ko-KR" altLang="en-US" sz="2275" spc="-122">
                <a:latin typeface="나눔스퀘어 ExtraBold"/>
                <a:ea typeface="나눔스퀘어 ExtraBold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56489" y="1439780"/>
              <a:ext cx="184731" cy="292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1300" spc="-122">
                <a:latin typeface="나눔스퀘어"/>
                <a:ea typeface="나눔스퀘어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0" y="1191229"/>
            <a:ext cx="3471169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621211" y="1502381"/>
            <a:ext cx="1543499" cy="454999"/>
            <a:chOff x="1407720" y="4168078"/>
            <a:chExt cx="1543499" cy="454999"/>
          </a:xfrm>
        </p:grpSpPr>
        <p:sp>
          <p:nvSpPr>
            <p:cNvPr id="12" name="TextBox 11"/>
            <p:cNvSpPr txBox="1"/>
            <p:nvPr/>
          </p:nvSpPr>
          <p:spPr>
            <a:xfrm>
              <a:off x="1361819" y="4168078"/>
              <a:ext cx="163068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spc="-122">
                  <a:latin typeface="나눔스퀘어 ExtraBold"/>
                  <a:ea typeface="나눔스퀘어 ExtraBold"/>
                </a:rPr>
                <a:t>데이터 전처리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458800" y="4623077"/>
              <a:ext cx="1441336" cy="0"/>
            </a:xfrm>
            <a:prstGeom prst="line">
              <a:avLst/>
            </a:prstGeom>
            <a:ln w="19050">
              <a:solidFill>
                <a:srgbClr val="BE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84835" y="2246974"/>
            <a:ext cx="1097280" cy="3800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300" spc="-122">
                <a:latin typeface="나눔스퀘어"/>
                <a:ea typeface="나눔스퀘어"/>
              </a:rPr>
              <a:t>1.  Csv  </a:t>
            </a:r>
            <a:r>
              <a:rPr lang="ko-KR" altLang="en-US" sz="1300" spc="-122">
                <a:latin typeface="나눔스퀘어"/>
                <a:ea typeface="나눔스퀘어"/>
              </a:rPr>
              <a:t>데이터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4835" y="4060503"/>
            <a:ext cx="973455" cy="385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300" spc="-122">
                <a:latin typeface="나눔스퀘어"/>
                <a:ea typeface="나눔스퀘어"/>
              </a:rPr>
              <a:t>2.  </a:t>
            </a:r>
            <a:r>
              <a:rPr lang="ko-KR" altLang="en-US" sz="1300" spc="-122">
                <a:latin typeface="나눔스퀘어"/>
                <a:ea typeface="나눔스퀘어"/>
              </a:rPr>
              <a:t>스케일링 </a:t>
            </a:r>
            <a:endParaRPr lang="en-US" altLang="ko-KR" sz="1300" spc="-122">
              <a:latin typeface="나눔스퀘어"/>
              <a:ea typeface="나눔스퀘어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1685" y="2623903"/>
            <a:ext cx="4007253" cy="559152"/>
          </a:xfrm>
          <a:prstGeom prst="rect">
            <a:avLst/>
          </a:prstGeom>
        </p:spPr>
      </p:pic>
      <p:pic>
        <p:nvPicPr>
          <p:cNvPr id="18" name="그림 17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1211" y="4497525"/>
            <a:ext cx="4007252" cy="159358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15372" y="1241771"/>
            <a:ext cx="1794111" cy="72362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68899" y="2610536"/>
            <a:ext cx="1030861" cy="555856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799760" y="4637294"/>
            <a:ext cx="116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엑셀 스샷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43376" y="2150826"/>
            <a:ext cx="1241413" cy="555856"/>
          </a:xfrm>
          <a:prstGeom prst="rect">
            <a:avLst/>
          </a:prstGeom>
        </p:spPr>
      </p:pic>
      <p:sp>
        <p:nvSpPr>
          <p:cNvPr id="52" name="TextBox 3"/>
          <p:cNvSpPr txBox="1"/>
          <p:nvPr/>
        </p:nvSpPr>
        <p:spPr>
          <a:xfrm>
            <a:off x="603034" y="3248628"/>
            <a:ext cx="4512754" cy="359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날짜</a:t>
            </a:r>
            <a:r>
              <a:rPr lang="en-US" altLang="ko-KR"/>
              <a:t>,</a:t>
            </a:r>
            <a:r>
              <a:rPr lang="ko-KR" altLang="en-US"/>
              <a:t> 검사자 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 spread, policy, </a:t>
            </a:r>
            <a:r>
              <a:rPr lang="ko-KR" altLang="en-US"/>
              <a:t>확진자 수</a:t>
            </a:r>
            <a:r>
              <a:rPr lang="en-US" altLang="ko-KR"/>
              <a:t> 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40680" y="3428999"/>
            <a:ext cx="3539489" cy="3232314"/>
          </a:xfrm>
          <a:prstGeom prst="rect">
            <a:avLst/>
          </a:prstGeom>
        </p:spPr>
      </p:pic>
      <p:sp>
        <p:nvSpPr>
          <p:cNvPr id="54" name="TextBox 3"/>
          <p:cNvSpPr txBox="1"/>
          <p:nvPr/>
        </p:nvSpPr>
        <p:spPr>
          <a:xfrm>
            <a:off x="698284" y="3658203"/>
            <a:ext cx="4512754" cy="359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Spread = </a:t>
            </a:r>
            <a:r>
              <a:rPr lang="ko-KR" altLang="en-US"/>
              <a:t>증상자 </a:t>
            </a:r>
            <a:r>
              <a:rPr lang="en-US" altLang="ko-KR"/>
              <a:t>*0.035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무증상자</a:t>
            </a:r>
            <a:r>
              <a:rPr lang="en-US" altLang="ko-KR"/>
              <a:t>*0.008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7844" y="284770"/>
            <a:ext cx="1477801" cy="862071"/>
            <a:chOff x="5829755" y="870097"/>
            <a:chExt cx="1477801" cy="862071"/>
          </a:xfrm>
        </p:grpSpPr>
        <p:sp>
          <p:nvSpPr>
            <p:cNvPr id="7" name="직사각형 6"/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74295" tIns="37148" rIns="74295" bIns="37148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2925" spc="-244">
                  <a:latin typeface="나눔스퀘어 ExtraBold"/>
                  <a:ea typeface="나눔스퀘어 ExtraBold"/>
                </a:rPr>
                <a:t>03</a:t>
              </a:r>
              <a:endParaRPr lang="ko-KR" altLang="en-US" sz="2925" spc="-244">
                <a:latin typeface="나눔스퀘어 ExtraBold"/>
                <a:ea typeface="나눔스퀘어 ExtraBold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56489" y="1020138"/>
              <a:ext cx="861837" cy="4300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75" spc="-122">
                  <a:latin typeface="나눔스퀘어 ExtraBold"/>
                  <a:ea typeface="나눔스퀘어 ExtraBold"/>
                </a:rPr>
                <a:t>기능</a:t>
              </a:r>
              <a:r>
                <a:rPr lang="en-US" altLang="ko-KR" sz="2275" spc="-122">
                  <a:latin typeface="나눔스퀘어 ExtraBold"/>
                  <a:ea typeface="나눔스퀘어 ExtraBold"/>
                </a:rPr>
                <a:t>2</a:t>
              </a:r>
              <a:endParaRPr lang="ko-KR" altLang="en-US" sz="2275" spc="-122">
                <a:latin typeface="나눔스퀘어 ExtraBold"/>
                <a:ea typeface="나눔스퀘어 ExtraBold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56489" y="1439780"/>
              <a:ext cx="184731" cy="292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1300" spc="-122">
                <a:latin typeface="나눔스퀘어"/>
                <a:ea typeface="나눔스퀘어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0" y="1191229"/>
            <a:ext cx="3471169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621211" y="1502381"/>
            <a:ext cx="1543499" cy="454999"/>
            <a:chOff x="1407720" y="4168078"/>
            <a:chExt cx="1543499" cy="454999"/>
          </a:xfrm>
        </p:grpSpPr>
        <p:sp>
          <p:nvSpPr>
            <p:cNvPr id="12" name="TextBox 11"/>
            <p:cNvSpPr txBox="1"/>
            <p:nvPr/>
          </p:nvSpPr>
          <p:spPr>
            <a:xfrm>
              <a:off x="1361819" y="4168078"/>
              <a:ext cx="163068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spc="-122">
                  <a:latin typeface="나눔스퀘어 ExtraBold"/>
                  <a:ea typeface="나눔스퀘어 ExtraBold"/>
                </a:rPr>
                <a:t>데이터 전처리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458800" y="4623077"/>
              <a:ext cx="1441336" cy="0"/>
            </a:xfrm>
            <a:prstGeom prst="line">
              <a:avLst/>
            </a:prstGeom>
            <a:ln w="19050">
              <a:solidFill>
                <a:srgbClr val="BE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708660" y="2192470"/>
            <a:ext cx="1297305" cy="377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300" spc="-122">
                <a:latin typeface="나눔스퀘어"/>
                <a:ea typeface="나눔스퀘어"/>
              </a:rPr>
              <a:t>3.  </a:t>
            </a:r>
            <a:r>
              <a:rPr lang="ko-KR" altLang="en-US" sz="1300" spc="-122">
                <a:latin typeface="나눔스퀘어"/>
                <a:ea typeface="나눔스퀘어"/>
              </a:rPr>
              <a:t>데이터 셋 분할</a:t>
            </a:r>
          </a:p>
        </p:txBody>
      </p:sp>
      <p:pic>
        <p:nvPicPr>
          <p:cNvPr id="43" name="그림 42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3000" y="2799826"/>
            <a:ext cx="4787977" cy="3166797"/>
          </a:xfrm>
          <a:prstGeom prst="rect">
            <a:avLst/>
          </a:prstGeom>
        </p:spPr>
      </p:pic>
      <p:pic>
        <p:nvPicPr>
          <p:cNvPr id="45" name="그림 44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1686" y="2771775"/>
            <a:ext cx="3755820" cy="17071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7844" y="284770"/>
            <a:ext cx="1477801" cy="862071"/>
            <a:chOff x="5829755" y="870097"/>
            <a:chExt cx="1477801" cy="862071"/>
          </a:xfrm>
        </p:grpSpPr>
        <p:sp>
          <p:nvSpPr>
            <p:cNvPr id="7" name="직사각형 6"/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74295" tIns="37148" rIns="74295" bIns="37148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 sz="2925" spc="-244">
                  <a:latin typeface="나눔스퀘어 ExtraBold"/>
                  <a:ea typeface="나눔스퀘어 ExtraBold"/>
                </a:rPr>
                <a:t>03</a:t>
              </a:r>
              <a:endParaRPr lang="ko-KR" altLang="en-US" sz="2925" spc="-244">
                <a:latin typeface="나눔스퀘어 ExtraBold"/>
                <a:ea typeface="나눔스퀘어 ExtraBold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56489" y="1020138"/>
              <a:ext cx="861837" cy="4300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75" spc="-122">
                  <a:latin typeface="나눔스퀘어 ExtraBold"/>
                  <a:ea typeface="나눔스퀘어 ExtraBold"/>
                </a:rPr>
                <a:t>기능</a:t>
              </a:r>
              <a:r>
                <a:rPr lang="en-US" altLang="ko-KR" sz="2275" spc="-122">
                  <a:latin typeface="나눔스퀘어 ExtraBold"/>
                  <a:ea typeface="나눔스퀘어 ExtraBold"/>
                </a:rPr>
                <a:t>2</a:t>
              </a:r>
              <a:endParaRPr lang="ko-KR" altLang="en-US" sz="2275" spc="-122">
                <a:latin typeface="나눔스퀘어 ExtraBold"/>
                <a:ea typeface="나눔스퀘어 ExtraBold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56489" y="1439780"/>
              <a:ext cx="184731" cy="292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1300" spc="-122">
                <a:latin typeface="나눔스퀘어"/>
                <a:ea typeface="나눔스퀘어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0" y="1191229"/>
            <a:ext cx="3471169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613410" y="1502381"/>
            <a:ext cx="1554480" cy="454999"/>
            <a:chOff x="1399919" y="4168078"/>
            <a:chExt cx="1554480" cy="454999"/>
          </a:xfrm>
        </p:grpSpPr>
        <p:sp>
          <p:nvSpPr>
            <p:cNvPr id="12" name="TextBox 11"/>
            <p:cNvSpPr txBox="1"/>
            <p:nvPr/>
          </p:nvSpPr>
          <p:spPr>
            <a:xfrm>
              <a:off x="1399919" y="4168078"/>
              <a:ext cx="155448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2000" spc="-122">
                  <a:latin typeface="나눔스퀘어 ExtraBold"/>
                  <a:ea typeface="나눔스퀘어 ExtraBold"/>
                </a:rPr>
                <a:t>LSTM </a:t>
              </a:r>
              <a:r>
                <a:rPr lang="ko-KR" altLang="en-US" sz="2000" spc="-122">
                  <a:latin typeface="나눔스퀘어 ExtraBold"/>
                  <a:ea typeface="나눔스퀘어 ExtraBold"/>
                </a:rPr>
                <a:t>모델링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458800" y="4623077"/>
              <a:ext cx="1441336" cy="0"/>
            </a:xfrm>
            <a:prstGeom prst="line">
              <a:avLst/>
            </a:prstGeom>
            <a:ln w="19050">
              <a:solidFill>
                <a:srgbClr val="BE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6627" y="4868374"/>
            <a:ext cx="1515686" cy="151568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64956" y="5203275"/>
            <a:ext cx="2181225" cy="1090612"/>
          </a:xfrm>
          <a:prstGeom prst="rect">
            <a:avLst/>
          </a:prstGeom>
        </p:spPr>
      </p:pic>
      <p:pic>
        <p:nvPicPr>
          <p:cNvPr id="25" name="그림 24" descr="텍스트, 클립아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1481" y="5335395"/>
            <a:ext cx="3024660" cy="7248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1732" y="2168249"/>
            <a:ext cx="4920773" cy="27670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007419" y="4973150"/>
            <a:ext cx="1515687" cy="1515687"/>
          </a:xfrm>
          <a:prstGeom prst="rect">
            <a:avLst/>
          </a:prstGeom>
          <a:noFill/>
        </p:spPr>
      </p:pic>
      <p:pic>
        <p:nvPicPr>
          <p:cNvPr id="1027" name="그림 10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95925" y="1986846"/>
            <a:ext cx="4226565" cy="2884307"/>
          </a:xfrm>
          <a:prstGeom prst="rect">
            <a:avLst/>
          </a:prstGeom>
        </p:spPr>
      </p:pic>
      <p:sp>
        <p:nvSpPr>
          <p:cNvPr id="1028" name="TextBox 11"/>
          <p:cNvSpPr txBox="1"/>
          <p:nvPr/>
        </p:nvSpPr>
        <p:spPr>
          <a:xfrm>
            <a:off x="613410" y="1502381"/>
            <a:ext cx="15544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-122">
                <a:latin typeface="나눔스퀘어 ExtraBold"/>
                <a:ea typeface="나눔스퀘어 ExtraBold"/>
              </a:rPr>
              <a:t>LSTM </a:t>
            </a:r>
            <a:r>
              <a:rPr lang="ko-KR" altLang="en-US" sz="2000" spc="-122">
                <a:latin typeface="나눔스퀘어 ExtraBold"/>
                <a:ea typeface="나눔스퀘어 ExtraBold"/>
              </a:rPr>
              <a:t>모델링</a:t>
            </a:r>
          </a:p>
        </p:txBody>
      </p:sp>
      <p:sp>
        <p:nvSpPr>
          <p:cNvPr id="1029" name="TextBox 11"/>
          <p:cNvSpPr txBox="1"/>
          <p:nvPr/>
        </p:nvSpPr>
        <p:spPr>
          <a:xfrm>
            <a:off x="5375910" y="1471608"/>
            <a:ext cx="221170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 spc="-122">
                <a:latin typeface="나눔스퀘어 ExtraBold"/>
                <a:ea typeface="나눔스퀘어 ExtraBold"/>
              </a:rPr>
              <a:t>데이터 학습 및 예측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223</Words>
  <Application>Microsoft Office PowerPoint</Application>
  <PresentationFormat>A4 용지(210x297mm)</PresentationFormat>
  <Paragraphs>80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Calibri</vt:lpstr>
      <vt:lpstr>Arial</vt:lpstr>
      <vt:lpstr>Calibri Light</vt:lpstr>
      <vt:lpstr>나눔스퀘어 Bold</vt:lpstr>
      <vt:lpstr>나눔스퀘어 ExtraBold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dufma0715@gmail.com</dc:creator>
  <cp:lastModifiedBy>허 인주</cp:lastModifiedBy>
  <cp:revision>49</cp:revision>
  <dcterms:created xsi:type="dcterms:W3CDTF">2019-01-21T09:21:06Z</dcterms:created>
  <dcterms:modified xsi:type="dcterms:W3CDTF">2021-06-07T09:03:24Z</dcterms:modified>
  <cp:version>1000.0000.01</cp:version>
</cp:coreProperties>
</file>