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1" r:id="rId6"/>
    <p:sldId id="263" r:id="rId7"/>
    <p:sldId id="264" r:id="rId8"/>
    <p:sldId id="265" r:id="rId9"/>
    <p:sldId id="266" r:id="rId10"/>
    <p:sldId id="269" r:id="rId11"/>
    <p:sldId id="267" r:id="rId12"/>
    <p:sldId id="268" r:id="rId13"/>
    <p:sldId id="270" r:id="rId14"/>
    <p:sldId id="271" r:id="rId15"/>
    <p:sldId id="272" r:id="rId16"/>
    <p:sldId id="273" r:id="rId17"/>
    <p:sldId id="274" r:id="rId18"/>
    <p:sldId id="277" r:id="rId19"/>
    <p:sldId id="278" r:id="rId20"/>
    <p:sldId id="275" r:id="rId21"/>
    <p:sldId id="276" r:id="rId22"/>
    <p:sldId id="258" r:id="rId23"/>
    <p:sldId id="283" r:id="rId24"/>
    <p:sldId id="284" r:id="rId25"/>
    <p:sldId id="257" r:id="rId26"/>
    <p:sldId id="285" r:id="rId27"/>
    <p:sldId id="286" r:id="rId28"/>
    <p:sldId id="287" r:id="rId29"/>
    <p:sldId id="288" r:id="rId30"/>
    <p:sldId id="289" r:id="rId31"/>
    <p:sldId id="290" r:id="rId32"/>
    <p:sldId id="279" r:id="rId33"/>
    <p:sldId id="291" r:id="rId34"/>
    <p:sldId id="280" r:id="rId35"/>
    <p:sldId id="281" r:id="rId36"/>
    <p:sldId id="292" r:id="rId37"/>
    <p:sldId id="293" r:id="rId38"/>
    <p:sldId id="282" r:id="rId39"/>
    <p:sldId id="294" r:id="rId40"/>
    <p:sldId id="295" r:id="rId41"/>
    <p:sldId id="296" r:id="rId42"/>
    <p:sldId id="297" r:id="rId43"/>
    <p:sldId id="298" r:id="rId44"/>
    <p:sldId id="299" r:id="rId45"/>
    <p:sldId id="300" r:id="rId46"/>
    <p:sldId id="301" r:id="rId47"/>
    <p:sldId id="303" r:id="rId48"/>
    <p:sldId id="304" r:id="rId49"/>
    <p:sldId id="305" r:id="rId50"/>
    <p:sldId id="306" r:id="rId51"/>
    <p:sldId id="307" r:id="rId52"/>
    <p:sldId id="302" r:id="rId53"/>
    <p:sldId id="308" r:id="rId54"/>
    <p:sldId id="309" r:id="rId55"/>
    <p:sldId id="727" r:id="rId56"/>
    <p:sldId id="310" r:id="rId57"/>
    <p:sldId id="728" r:id="rId58"/>
    <p:sldId id="729" r:id="rId59"/>
    <p:sldId id="730" r:id="rId60"/>
    <p:sldId id="731" r:id="rId61"/>
    <p:sldId id="732" r:id="rId62"/>
    <p:sldId id="733" r:id="rId63"/>
    <p:sldId id="736" r:id="rId64"/>
    <p:sldId id="737" r:id="rId65"/>
    <p:sldId id="738" r:id="rId66"/>
    <p:sldId id="739" r:id="rId67"/>
    <p:sldId id="740" r:id="rId68"/>
    <p:sldId id="741" r:id="rId69"/>
    <p:sldId id="734" r:id="rId70"/>
    <p:sldId id="735" r:id="rId71"/>
    <p:sldId id="745" r:id="rId72"/>
    <p:sldId id="742" r:id="rId73"/>
    <p:sldId id="743" r:id="rId74"/>
    <p:sldId id="746" r:id="rId75"/>
    <p:sldId id="744" r:id="rId76"/>
    <p:sldId id="747" r:id="rId77"/>
    <p:sldId id="748" r:id="rId78"/>
    <p:sldId id="749" r:id="rId79"/>
    <p:sldId id="751" r:id="rId80"/>
    <p:sldId id="752" r:id="rId81"/>
    <p:sldId id="753" r:id="rId82"/>
    <p:sldId id="750" r:id="rId83"/>
    <p:sldId id="754" r:id="rId84"/>
    <p:sldId id="755" r:id="rId85"/>
    <p:sldId id="756" r:id="rId86"/>
    <p:sldId id="757" r:id="rId87"/>
    <p:sldId id="758" r:id="rId88"/>
    <p:sldId id="759" r:id="rId89"/>
    <p:sldId id="760" r:id="rId90"/>
    <p:sldId id="761" r:id="rId91"/>
    <p:sldId id="762" r:id="rId92"/>
    <p:sldId id="763" r:id="rId93"/>
    <p:sldId id="764" r:id="rId94"/>
    <p:sldId id="766" r:id="rId95"/>
    <p:sldId id="765" r:id="rId96"/>
    <p:sldId id="768" r:id="rId97"/>
    <p:sldId id="769" r:id="rId98"/>
    <p:sldId id="767" r:id="rId99"/>
    <p:sldId id="770" r:id="rId100"/>
    <p:sldId id="772" r:id="rId101"/>
    <p:sldId id="773" r:id="rId102"/>
    <p:sldId id="774" r:id="rId103"/>
    <p:sldId id="775" r:id="rId104"/>
    <p:sldId id="776" r:id="rId105"/>
    <p:sldId id="777" r:id="rId106"/>
    <p:sldId id="780" r:id="rId107"/>
    <p:sldId id="781" r:id="rId108"/>
    <p:sldId id="782" r:id="rId109"/>
    <p:sldId id="778" r:id="rId110"/>
    <p:sldId id="779" r:id="rId111"/>
    <p:sldId id="783" r:id="rId112"/>
    <p:sldId id="784" r:id="rId113"/>
    <p:sldId id="785" r:id="rId114"/>
    <p:sldId id="786" r:id="rId115"/>
    <p:sldId id="787" r:id="rId116"/>
    <p:sldId id="771" r:id="rId1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4D9AF-AE88-48FE-9263-39E672FE20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ADC8A00-45C0-46F5-9C63-B2886020A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5B74C0-EC78-450F-9BB7-30ECE9360F68}"/>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D73B655C-E311-4421-A0E5-F71361D5B1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3599C4-59CA-4AA1-910D-BD8BFFED58AA}"/>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62584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D780E-F1FC-4011-B057-249996D217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7EDB723-A313-4ED3-9457-CB3B499CCB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AC29F6-EEA8-422F-A6CC-8B2D374C5817}"/>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3653C524-0C17-451D-B2DF-F72E262A0B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937098-1F99-42F8-B7C4-01CB02A42B5A}"/>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41605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C805C1-1846-4329-9160-C99DF1F7C3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837EED-7CB5-4150-8AE4-37618DFFBDB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7C8E23-ABAC-416F-9287-8ED2BFA00E0C}"/>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A66F2A13-247C-4AF7-A2AA-839C12205F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A791EC-C94A-4231-919F-76E0CD3ACDB0}"/>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244072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C54B9-2322-409E-B227-13B018530F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15D73B-F1D8-4F27-8E10-4696F74DE6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1060BD-03C5-42B8-B0A9-C324873D4DE2}"/>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A2772F98-6E05-4E50-B83F-52C471D00D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B18760-3C3C-451F-88F4-D8CE6AA6DA1F}"/>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151026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43A2C-BCB1-4D40-AAF1-346B9C45FD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B25C02-1DA9-452E-BF08-3525F838C4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84048A-3676-4D7B-AA13-5C946DA82483}"/>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0A320BC9-5415-43AA-B915-922C16E224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003AA5-3018-4BE0-A1DB-0A2B671E53BF}"/>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21868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BCC64-7BF4-4D8A-956C-49B2B6425F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15EA01-7234-4B51-A41A-3C5DE65BE9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8CDF0F-E0AE-4845-8E1C-8758586C1E5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6279BD-61F3-439D-8B0B-92E8EB2604BB}"/>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4920B972-2036-4D4E-B63E-BAD9FE6BBA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803F12-AD99-4AE3-B3B3-D119B6BBB2D4}"/>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260909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1DA95-F96B-496A-9B7D-86408633D43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45DBF1-F4AA-4C03-9E5C-8EF4E34D6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2554D9-A524-4D48-AC62-113D193646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206327-789A-4B89-9C3F-D09F15721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9F249A4-29C9-4B45-8C01-9772639056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85ABE15-278E-49F7-8982-E466F2564564}"/>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8" name="页脚占位符 7">
            <a:extLst>
              <a:ext uri="{FF2B5EF4-FFF2-40B4-BE49-F238E27FC236}">
                <a16:creationId xmlns:a16="http://schemas.microsoft.com/office/drawing/2014/main" id="{A2AC55FF-401A-4845-B119-AF22726A1A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ECDB4D-12DA-44B1-BD05-7846FADF5A96}"/>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157329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FA1F3-30E9-43F3-9F00-785BD2D9486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C73EDA4-71A0-42FE-A83D-24B0EAEEB7B2}"/>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4" name="页脚占位符 3">
            <a:extLst>
              <a:ext uri="{FF2B5EF4-FFF2-40B4-BE49-F238E27FC236}">
                <a16:creationId xmlns:a16="http://schemas.microsoft.com/office/drawing/2014/main" id="{C86DE746-E402-4A4D-9775-810FA383EE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C01C55-E6FE-4DBD-9231-9B14AB7A791A}"/>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174235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2E4ED7-8B07-4DC6-B2B6-D5A0ACF9862D}"/>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3" name="页脚占位符 2">
            <a:extLst>
              <a:ext uri="{FF2B5EF4-FFF2-40B4-BE49-F238E27FC236}">
                <a16:creationId xmlns:a16="http://schemas.microsoft.com/office/drawing/2014/main" id="{C01E1BF1-CE63-403A-8F35-6C1FA7C34E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CA62A0B-62FB-40D4-93AC-27E43B1A4376}"/>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321089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E66C9-73E6-4249-873F-ACE969C8F3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6BE5C-F395-43A0-AD02-B24168EBC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676AF8-16FC-4723-9075-3ECCCD958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5D9F2F-DFDF-4F77-A935-F26258D765C0}"/>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57DF60AE-3317-4271-BC12-8DA3736990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B1C812-E0F4-43C3-BA8C-A38732ABF366}"/>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76698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21905-72FF-4261-B036-0ECFECA314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CDE57D7-9452-4250-83D8-841FE42AF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7C6C828-3936-480C-B5FA-A51489EB0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1822F3-B7E8-4E81-9965-F788A2495ED9}"/>
              </a:ext>
            </a:extLst>
          </p:cNvPr>
          <p:cNvSpPr>
            <a:spLocks noGrp="1"/>
          </p:cNvSpPr>
          <p:nvPr>
            <p:ph type="dt" sz="half" idx="10"/>
          </p:nvPr>
        </p:nvSpPr>
        <p:spPr/>
        <p:txBody>
          <a:bodyPr/>
          <a:lstStyle/>
          <a:p>
            <a:fld id="{35ED2143-D527-4E6B-9996-366D64B09D5F}"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545231D5-59BE-4ACB-8302-7DE582CF05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39B9BD-A212-44F6-AEFD-BBA2F162A8DF}"/>
              </a:ext>
            </a:extLst>
          </p:cNvPr>
          <p:cNvSpPr>
            <a:spLocks noGrp="1"/>
          </p:cNvSpPr>
          <p:nvPr>
            <p:ph type="sldNum" sz="quarter" idx="12"/>
          </p:nvPr>
        </p:nvSpPr>
        <p:spPr/>
        <p:txBody>
          <a:body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362793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998B95-2EBD-4A82-9A86-0B2602C5A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24C537-F661-4485-AFD9-B8E95103C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9828C1-4127-43E5-825E-3946F176B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D2143-D527-4E6B-9996-366D64B09D5F}"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4EB52E35-123D-4AEE-8C2E-556D376399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6AD235D-8296-4F59-8692-EE4646241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83211-52F1-4EDC-AA51-65ADEEDE1363}" type="slidenum">
              <a:rPr lang="zh-CN" altLang="en-US" smtClean="0"/>
              <a:t>‹#›</a:t>
            </a:fld>
            <a:endParaRPr lang="zh-CN" altLang="en-US"/>
          </a:p>
        </p:txBody>
      </p:sp>
    </p:spTree>
    <p:extLst>
      <p:ext uri="{BB962C8B-B14F-4D97-AF65-F5344CB8AC3E}">
        <p14:creationId xmlns:p14="http://schemas.microsoft.com/office/powerpoint/2010/main" val="231237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449E8-7502-4E1F-88F8-CF813F9E860B}"/>
              </a:ext>
            </a:extLst>
          </p:cNvPr>
          <p:cNvSpPr>
            <a:spLocks noGrp="1"/>
          </p:cNvSpPr>
          <p:nvPr>
            <p:ph type="ctrTitle"/>
          </p:nvPr>
        </p:nvSpPr>
        <p:spPr/>
        <p:txBody>
          <a:bodyPr/>
          <a:lstStyle/>
          <a:p>
            <a:r>
              <a:rPr lang="zh-CN" altLang="en-US" dirty="0"/>
              <a:t>仙人掌相关问题</a:t>
            </a:r>
          </a:p>
        </p:txBody>
      </p:sp>
      <p:sp>
        <p:nvSpPr>
          <p:cNvPr id="3" name="副标题 2">
            <a:extLst>
              <a:ext uri="{FF2B5EF4-FFF2-40B4-BE49-F238E27FC236}">
                <a16:creationId xmlns:a16="http://schemas.microsoft.com/office/drawing/2014/main" id="{BD1920FC-D363-4B45-B4E6-53E218F1237A}"/>
              </a:ext>
            </a:extLst>
          </p:cNvPr>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47598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7A6D9-1136-439D-B41D-F72E2250C13B}"/>
              </a:ext>
            </a:extLst>
          </p:cNvPr>
          <p:cNvSpPr>
            <a:spLocks noGrp="1"/>
          </p:cNvSpPr>
          <p:nvPr>
            <p:ph type="title"/>
          </p:nvPr>
        </p:nvSpPr>
        <p:spPr/>
        <p:txBody>
          <a:bodyPr/>
          <a:lstStyle/>
          <a:p>
            <a:r>
              <a:rPr lang="en-US" altLang="zh-CN" dirty="0"/>
              <a:t>x</a:t>
            </a:r>
            <a:r>
              <a:rPr lang="zh-CN" altLang="en-US" dirty="0"/>
              <a:t>到</a:t>
            </a:r>
            <a:r>
              <a:rPr lang="en-US" altLang="zh-CN" dirty="0"/>
              <a:t>y</a:t>
            </a:r>
            <a:r>
              <a:rPr lang="zh-CN" altLang="en-US" dirty="0"/>
              <a:t>的最短简单路径</a:t>
            </a:r>
          </a:p>
        </p:txBody>
      </p:sp>
      <p:sp>
        <p:nvSpPr>
          <p:cNvPr id="3" name="内容占位符 2">
            <a:extLst>
              <a:ext uri="{FF2B5EF4-FFF2-40B4-BE49-F238E27FC236}">
                <a16:creationId xmlns:a16="http://schemas.microsoft.com/office/drawing/2014/main" id="{5F5C98B2-3A15-4E8F-B5F0-15C8BCC3FBB6}"/>
              </a:ext>
            </a:extLst>
          </p:cNvPr>
          <p:cNvSpPr>
            <a:spLocks noGrp="1"/>
          </p:cNvSpPr>
          <p:nvPr>
            <p:ph idx="1"/>
          </p:nvPr>
        </p:nvSpPr>
        <p:spPr/>
        <p:txBody>
          <a:bodyPr/>
          <a:lstStyle/>
          <a:p>
            <a:r>
              <a:rPr lang="zh-CN" altLang="en-US" dirty="0"/>
              <a:t>如果端点在环上，则取环上较小的一段</a:t>
            </a:r>
          </a:p>
        </p:txBody>
      </p:sp>
    </p:spTree>
    <p:extLst>
      <p:ext uri="{BB962C8B-B14F-4D97-AF65-F5344CB8AC3E}">
        <p14:creationId xmlns:p14="http://schemas.microsoft.com/office/powerpoint/2010/main" val="32048291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449E8-7502-4E1F-88F8-CF813F9E860B}"/>
              </a:ext>
            </a:extLst>
          </p:cNvPr>
          <p:cNvSpPr>
            <a:spLocks noGrp="1"/>
          </p:cNvSpPr>
          <p:nvPr>
            <p:ph type="ctrTitle"/>
          </p:nvPr>
        </p:nvSpPr>
        <p:spPr/>
        <p:txBody>
          <a:bodyPr/>
          <a:lstStyle/>
          <a:p>
            <a:r>
              <a:rPr lang="zh-CN" altLang="en-US" dirty="0"/>
              <a:t>例题讲解</a:t>
            </a:r>
          </a:p>
        </p:txBody>
      </p:sp>
      <p:sp>
        <p:nvSpPr>
          <p:cNvPr id="3" name="副标题 2">
            <a:extLst>
              <a:ext uri="{FF2B5EF4-FFF2-40B4-BE49-F238E27FC236}">
                <a16:creationId xmlns:a16="http://schemas.microsoft.com/office/drawing/2014/main" id="{BD1920FC-D363-4B45-B4E6-53E218F1237A}"/>
              </a:ext>
            </a:extLst>
          </p:cNvPr>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11072617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AA2B0-C6B8-4B06-928C-DF5474BC5737}"/>
              </a:ext>
            </a:extLst>
          </p:cNvPr>
          <p:cNvSpPr>
            <a:spLocks noGrp="1"/>
          </p:cNvSpPr>
          <p:nvPr>
            <p:ph type="title"/>
          </p:nvPr>
        </p:nvSpPr>
        <p:spPr/>
        <p:txBody>
          <a:bodyPr/>
          <a:lstStyle/>
          <a:p>
            <a:r>
              <a:rPr lang="en-US" altLang="zh-CN" dirty="0"/>
              <a:t>bzoj5473: </a:t>
            </a:r>
            <a:r>
              <a:rPr lang="zh-CN" altLang="en-US" dirty="0"/>
              <a:t>仙人掌</a:t>
            </a:r>
          </a:p>
        </p:txBody>
      </p:sp>
      <p:sp>
        <p:nvSpPr>
          <p:cNvPr id="3" name="内容占位符 2">
            <a:extLst>
              <a:ext uri="{FF2B5EF4-FFF2-40B4-BE49-F238E27FC236}">
                <a16:creationId xmlns:a16="http://schemas.microsoft.com/office/drawing/2014/main" id="{A25762B9-FED3-4A30-B1B1-BB2DA7FEC62E}"/>
              </a:ext>
            </a:extLst>
          </p:cNvPr>
          <p:cNvSpPr>
            <a:spLocks noGrp="1"/>
          </p:cNvSpPr>
          <p:nvPr>
            <p:ph idx="1"/>
          </p:nvPr>
        </p:nvSpPr>
        <p:spPr/>
        <p:txBody>
          <a:bodyPr/>
          <a:lstStyle/>
          <a:p>
            <a:r>
              <a:rPr lang="zh-CN" altLang="en-US" dirty="0"/>
              <a:t>有一个</a:t>
            </a:r>
            <a:r>
              <a:rPr lang="en-US" altLang="zh-CN" dirty="0"/>
              <a:t>n</a:t>
            </a:r>
            <a:r>
              <a:rPr lang="zh-CN" altLang="en-US" dirty="0"/>
              <a:t>个点，</a:t>
            </a:r>
            <a:r>
              <a:rPr lang="en-US" altLang="zh-CN" dirty="0"/>
              <a:t>m</a:t>
            </a:r>
            <a:r>
              <a:rPr lang="zh-CN" altLang="en-US" dirty="0"/>
              <a:t>个边的仙人掌。所谓仙人掌，就是任何一个点至多属于一个环。</a:t>
            </a:r>
          </a:p>
          <a:p>
            <a:r>
              <a:rPr lang="zh-CN" altLang="en-US" dirty="0"/>
              <a:t>每个边有</a:t>
            </a:r>
            <a:r>
              <a:rPr lang="en-US" altLang="zh-CN" dirty="0"/>
              <a:t>1/2</a:t>
            </a:r>
            <a:r>
              <a:rPr lang="zh-CN" altLang="en-US" dirty="0"/>
              <a:t>的概率被删掉。问期望剩下多少个边联通块。</a:t>
            </a:r>
          </a:p>
          <a:p>
            <a:r>
              <a:rPr lang="zh-CN" altLang="en-US" dirty="0"/>
              <a:t>所谓边联通块，就是问剩下的边，构成多少个联通块，单独一个点不算做联通块。</a:t>
            </a:r>
          </a:p>
          <a:p>
            <a:r>
              <a:rPr lang="zh-CN" altLang="en-US" dirty="0"/>
              <a:t>输出答案乘以</a:t>
            </a:r>
            <a:r>
              <a:rPr lang="en-US" altLang="zh-CN" dirty="0"/>
              <a:t>2^m</a:t>
            </a:r>
            <a:r>
              <a:rPr lang="zh-CN" altLang="en-US" dirty="0"/>
              <a:t>之后</a:t>
            </a:r>
            <a:r>
              <a:rPr lang="en-US" altLang="zh-CN" dirty="0"/>
              <a:t>mod 1000000007</a:t>
            </a:r>
            <a:r>
              <a:rPr lang="zh-CN" altLang="en-US" dirty="0"/>
              <a:t>的结果。</a:t>
            </a:r>
          </a:p>
          <a:p>
            <a:endParaRPr lang="zh-CN" altLang="en-US" dirty="0"/>
          </a:p>
        </p:txBody>
      </p:sp>
    </p:spTree>
    <p:extLst>
      <p:ext uri="{BB962C8B-B14F-4D97-AF65-F5344CB8AC3E}">
        <p14:creationId xmlns:p14="http://schemas.microsoft.com/office/powerpoint/2010/main" val="33218216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A9B91-5A9D-4D3A-AD6C-7BAB177E56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9DA31DD-8426-4EB6-89F8-6CB3C65C19E9}"/>
              </a:ext>
            </a:extLst>
          </p:cNvPr>
          <p:cNvSpPr>
            <a:spLocks noGrp="1"/>
          </p:cNvSpPr>
          <p:nvPr>
            <p:ph idx="1"/>
          </p:nvPr>
        </p:nvSpPr>
        <p:spPr/>
        <p:txBody>
          <a:bodyPr/>
          <a:lstStyle/>
          <a:p>
            <a:r>
              <a:rPr lang="zh-CN" altLang="en-US" dirty="0"/>
              <a:t>考虑如果仙人掌是一棵树的情况</a:t>
            </a:r>
            <a:endParaRPr lang="en-US" altLang="zh-CN" dirty="0"/>
          </a:p>
          <a:p>
            <a:r>
              <a:rPr lang="zh-CN" altLang="en-US" dirty="0"/>
              <a:t>如果考虑一个点也算一个连通块的话</a:t>
            </a:r>
            <a:endParaRPr lang="en-US" altLang="zh-CN" dirty="0"/>
          </a:p>
          <a:p>
            <a:r>
              <a:rPr lang="zh-CN" altLang="en-US" dirty="0"/>
              <a:t>此时考虑如果一条边都没有的话，答案会是</a:t>
            </a:r>
            <a:r>
              <a:rPr lang="en-US" altLang="zh-CN" dirty="0"/>
              <a:t>2^m*n</a:t>
            </a:r>
          </a:p>
          <a:p>
            <a:r>
              <a:rPr lang="zh-CN" altLang="en-US" dirty="0"/>
              <a:t>每加上一条边可以让连通块数量</a:t>
            </a:r>
            <a:r>
              <a:rPr lang="en-US" altLang="zh-CN" dirty="0"/>
              <a:t>-1</a:t>
            </a:r>
            <a:r>
              <a:rPr lang="zh-CN" altLang="en-US" dirty="0"/>
              <a:t>，这部分的贡献是</a:t>
            </a:r>
            <a:r>
              <a:rPr lang="en-US" altLang="zh-CN" dirty="0"/>
              <a:t>-2^(m-1)*m</a:t>
            </a:r>
          </a:p>
          <a:p>
            <a:r>
              <a:rPr lang="en-US" altLang="zh-CN" dirty="0"/>
              <a:t>m</a:t>
            </a:r>
            <a:r>
              <a:rPr lang="zh-CN" altLang="en-US" dirty="0"/>
              <a:t>条边，每条边必须选，其他</a:t>
            </a:r>
            <a:r>
              <a:rPr lang="en-US" altLang="zh-CN" dirty="0"/>
              <a:t>m-1</a:t>
            </a:r>
            <a:r>
              <a:rPr lang="zh-CN" altLang="en-US" dirty="0"/>
              <a:t>条边，每条边可以选和不选，</a:t>
            </a:r>
            <a:endParaRPr lang="en-US" altLang="zh-CN" dirty="0"/>
          </a:p>
          <a:p>
            <a:r>
              <a:rPr lang="zh-CN" altLang="en-US" dirty="0"/>
              <a:t>所以是</a:t>
            </a:r>
            <a:r>
              <a:rPr lang="en-US" altLang="zh-CN" dirty="0"/>
              <a:t>-m*2^(m-1)</a:t>
            </a:r>
          </a:p>
          <a:p>
            <a:endParaRPr lang="zh-CN" altLang="en-US" dirty="0"/>
          </a:p>
        </p:txBody>
      </p:sp>
    </p:spTree>
    <p:extLst>
      <p:ext uri="{BB962C8B-B14F-4D97-AF65-F5344CB8AC3E}">
        <p14:creationId xmlns:p14="http://schemas.microsoft.com/office/powerpoint/2010/main" val="29570973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F6EAF-14E6-4A4B-9B73-1587345FEB5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28466EB-FFC7-40FD-9142-9E5E893D76FD}"/>
              </a:ext>
            </a:extLst>
          </p:cNvPr>
          <p:cNvSpPr>
            <a:spLocks noGrp="1"/>
          </p:cNvSpPr>
          <p:nvPr>
            <p:ph idx="1"/>
          </p:nvPr>
        </p:nvSpPr>
        <p:spPr/>
        <p:txBody>
          <a:bodyPr/>
          <a:lstStyle/>
          <a:p>
            <a:r>
              <a:rPr lang="zh-CN" altLang="en-US" dirty="0"/>
              <a:t>对于仙人掌，环的出现导致其和树性质不同</a:t>
            </a:r>
            <a:endParaRPr lang="en-US" altLang="zh-CN" dirty="0"/>
          </a:p>
          <a:p>
            <a:r>
              <a:rPr lang="zh-CN" altLang="en-US" dirty="0"/>
              <a:t>考虑对于一个大小为</a:t>
            </a:r>
            <a:r>
              <a:rPr lang="en-US" altLang="zh-CN" dirty="0" err="1"/>
              <a:t>len</a:t>
            </a:r>
            <a:r>
              <a:rPr lang="zh-CN" altLang="en-US" dirty="0"/>
              <a:t>的环，如果环上所有边都选了，那其只减少了</a:t>
            </a:r>
            <a:r>
              <a:rPr lang="en-US" altLang="zh-CN" dirty="0"/>
              <a:t>(len-1)</a:t>
            </a:r>
            <a:r>
              <a:rPr lang="zh-CN" altLang="en-US" dirty="0"/>
              <a:t>个连通块</a:t>
            </a:r>
            <a:endParaRPr lang="en-US" altLang="zh-CN" dirty="0"/>
          </a:p>
          <a:p>
            <a:r>
              <a:rPr lang="zh-CN" altLang="en-US" dirty="0"/>
              <a:t>让这</a:t>
            </a:r>
            <a:r>
              <a:rPr lang="en-US" altLang="zh-CN" dirty="0" err="1"/>
              <a:t>len</a:t>
            </a:r>
            <a:r>
              <a:rPr lang="zh-CN" altLang="en-US" dirty="0"/>
              <a:t>条边必须选，剩下的</a:t>
            </a:r>
            <a:r>
              <a:rPr lang="en-US" altLang="zh-CN" dirty="0"/>
              <a:t>m-</a:t>
            </a:r>
            <a:r>
              <a:rPr lang="en-US" altLang="zh-CN" dirty="0" err="1"/>
              <a:t>len</a:t>
            </a:r>
            <a:r>
              <a:rPr lang="zh-CN" altLang="en-US" dirty="0"/>
              <a:t>条边可以选或者不选，这部分是 </a:t>
            </a:r>
            <a:r>
              <a:rPr lang="en-US" altLang="zh-CN" dirty="0"/>
              <a:t>2^(m-</a:t>
            </a:r>
            <a:r>
              <a:rPr lang="en-US" altLang="zh-CN" dirty="0" err="1"/>
              <a:t>len</a:t>
            </a:r>
            <a:r>
              <a:rPr lang="en-US" altLang="zh-CN" dirty="0"/>
              <a:t>)</a:t>
            </a:r>
            <a:r>
              <a:rPr lang="zh-CN" altLang="en-US" dirty="0"/>
              <a:t> 的贡献</a:t>
            </a:r>
            <a:endParaRPr lang="en-US" altLang="zh-CN" dirty="0"/>
          </a:p>
          <a:p>
            <a:r>
              <a:rPr lang="zh-CN" altLang="en-US" dirty="0"/>
              <a:t>发现环上这样做会导致多减，加回来就可以了</a:t>
            </a:r>
            <a:endParaRPr lang="en-US" altLang="zh-CN" dirty="0"/>
          </a:p>
          <a:p>
            <a:endParaRPr lang="zh-CN" altLang="en-US" dirty="0"/>
          </a:p>
        </p:txBody>
      </p:sp>
    </p:spTree>
    <p:extLst>
      <p:ext uri="{BB962C8B-B14F-4D97-AF65-F5344CB8AC3E}">
        <p14:creationId xmlns:p14="http://schemas.microsoft.com/office/powerpoint/2010/main" val="36667989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BC1A4-F2DF-4F2A-A903-45840279CE5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2164EA2-5552-427C-8E67-C2191B0B968E}"/>
              </a:ext>
            </a:extLst>
          </p:cNvPr>
          <p:cNvSpPr>
            <a:spLocks noGrp="1"/>
          </p:cNvSpPr>
          <p:nvPr>
            <p:ph idx="1"/>
          </p:nvPr>
        </p:nvSpPr>
        <p:spPr/>
        <p:txBody>
          <a:bodyPr/>
          <a:lstStyle/>
          <a:p>
            <a:r>
              <a:rPr lang="zh-CN" altLang="en-US" dirty="0"/>
              <a:t>然后我们还多算了大小为</a:t>
            </a:r>
            <a:r>
              <a:rPr lang="en-US" altLang="zh-CN" dirty="0"/>
              <a:t>1</a:t>
            </a:r>
            <a:r>
              <a:rPr lang="zh-CN" altLang="en-US" dirty="0"/>
              <a:t>的连通块的贡献</a:t>
            </a:r>
            <a:endParaRPr lang="en-US" altLang="zh-CN" dirty="0"/>
          </a:p>
          <a:p>
            <a:r>
              <a:rPr lang="zh-CN" altLang="en-US" dirty="0"/>
              <a:t>这里一个大小为</a:t>
            </a:r>
            <a:r>
              <a:rPr lang="en-US" altLang="zh-CN" dirty="0"/>
              <a:t>1</a:t>
            </a:r>
            <a:r>
              <a:rPr lang="zh-CN" altLang="en-US" dirty="0"/>
              <a:t>的连通块出现当且仅当其的边表中所有边都没选，对于一个度数为</a:t>
            </a:r>
            <a:r>
              <a:rPr lang="en-US" altLang="zh-CN" dirty="0"/>
              <a:t>deg</a:t>
            </a:r>
            <a:r>
              <a:rPr lang="zh-CN" altLang="en-US" dirty="0"/>
              <a:t>的点，这部分的贡献是</a:t>
            </a:r>
            <a:r>
              <a:rPr lang="en-US" altLang="zh-CN" dirty="0"/>
              <a:t>-2^(m-deg)</a:t>
            </a:r>
            <a:r>
              <a:rPr lang="zh-CN" altLang="en-US" dirty="0"/>
              <a:t>的</a:t>
            </a:r>
            <a:endParaRPr lang="en-US" altLang="zh-CN" dirty="0"/>
          </a:p>
          <a:p>
            <a:r>
              <a:rPr lang="zh-CN" altLang="en-US" dirty="0"/>
              <a:t>即我们这</a:t>
            </a:r>
            <a:r>
              <a:rPr lang="en-US" altLang="zh-CN" dirty="0"/>
              <a:t>deg</a:t>
            </a:r>
            <a:r>
              <a:rPr lang="zh-CN" altLang="en-US" dirty="0"/>
              <a:t>条边必须不选，其他边随便选</a:t>
            </a:r>
            <a:endParaRPr lang="en-US" altLang="zh-CN" dirty="0"/>
          </a:p>
          <a:p>
            <a:r>
              <a:rPr lang="zh-CN" altLang="en-US" dirty="0"/>
              <a:t>于是统计每个环大小，每个点度数即可</a:t>
            </a:r>
            <a:endParaRPr lang="en-US" altLang="zh-CN" dirty="0"/>
          </a:p>
          <a:p>
            <a:endParaRPr lang="en-US" altLang="zh-CN" dirty="0"/>
          </a:p>
          <a:p>
            <a:r>
              <a:rPr lang="zh-CN" altLang="en-US" dirty="0"/>
              <a:t>总时间复杂度</a:t>
            </a:r>
            <a:r>
              <a:rPr lang="en-US" altLang="zh-CN" dirty="0"/>
              <a:t>O( n )</a:t>
            </a:r>
          </a:p>
        </p:txBody>
      </p:sp>
    </p:spTree>
    <p:extLst>
      <p:ext uri="{BB962C8B-B14F-4D97-AF65-F5344CB8AC3E}">
        <p14:creationId xmlns:p14="http://schemas.microsoft.com/office/powerpoint/2010/main" val="5418071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C8D82-3B5F-411A-8D62-8ABB542FA38C}"/>
              </a:ext>
            </a:extLst>
          </p:cNvPr>
          <p:cNvSpPr>
            <a:spLocks noGrp="1"/>
          </p:cNvSpPr>
          <p:nvPr>
            <p:ph type="title"/>
          </p:nvPr>
        </p:nvSpPr>
        <p:spPr/>
        <p:txBody>
          <a:bodyPr/>
          <a:lstStyle/>
          <a:p>
            <a:r>
              <a:rPr lang="zh-CN" altLang="en-US" dirty="0"/>
              <a:t>洛谷</a:t>
            </a:r>
            <a:r>
              <a:rPr lang="en-US" altLang="zh-CN" dirty="0"/>
              <a:t>3180 [HAOI2016]</a:t>
            </a:r>
            <a:r>
              <a:rPr lang="zh-CN" altLang="en-US" dirty="0"/>
              <a:t>地图</a:t>
            </a:r>
          </a:p>
        </p:txBody>
      </p:sp>
      <p:sp>
        <p:nvSpPr>
          <p:cNvPr id="3" name="内容占位符 2">
            <a:extLst>
              <a:ext uri="{FF2B5EF4-FFF2-40B4-BE49-F238E27FC236}">
                <a16:creationId xmlns:a16="http://schemas.microsoft.com/office/drawing/2014/main" id="{742B5B56-DC18-42FC-9551-B217922F87A6}"/>
              </a:ext>
            </a:extLst>
          </p:cNvPr>
          <p:cNvSpPr>
            <a:spLocks noGrp="1"/>
          </p:cNvSpPr>
          <p:nvPr>
            <p:ph idx="1"/>
          </p:nvPr>
        </p:nvSpPr>
        <p:spPr/>
        <p:txBody>
          <a:bodyPr>
            <a:normAutofit fontScale="85000" lnSpcReduction="10000"/>
          </a:bodyPr>
          <a:lstStyle/>
          <a:p>
            <a:r>
              <a:rPr lang="zh-CN" altLang="en-US" dirty="0"/>
              <a:t>这个都市有</a:t>
            </a:r>
            <a:r>
              <a:rPr lang="en-US" altLang="zh-CN" dirty="0"/>
              <a:t>n</a:t>
            </a:r>
            <a:r>
              <a:rPr lang="zh-CN" altLang="en-US" dirty="0"/>
              <a:t>个建筑，编号从</a:t>
            </a:r>
            <a:r>
              <a:rPr lang="en-US" altLang="zh-CN" dirty="0"/>
              <a:t>1</a:t>
            </a:r>
            <a:r>
              <a:rPr lang="zh-CN" altLang="en-US" dirty="0"/>
              <a:t>到</a:t>
            </a:r>
            <a:r>
              <a:rPr lang="en-US" altLang="zh-CN" dirty="0"/>
              <a:t>n</a:t>
            </a:r>
            <a:r>
              <a:rPr lang="zh-CN" altLang="en-US" dirty="0"/>
              <a:t>，其中市中心编号为</a:t>
            </a:r>
            <a:r>
              <a:rPr lang="en-US" altLang="zh-CN" dirty="0"/>
              <a:t>1</a:t>
            </a:r>
            <a:r>
              <a:rPr lang="zh-CN" altLang="en-US" dirty="0"/>
              <a:t>，这个都市有</a:t>
            </a:r>
            <a:r>
              <a:rPr lang="en-US" altLang="zh-CN" dirty="0"/>
              <a:t>m</a:t>
            </a:r>
            <a:r>
              <a:rPr lang="zh-CN" altLang="en-US" dirty="0"/>
              <a:t>条双向通行的街道，每条街道连接着两个建筑，其中某些街道首尾相连连接成了一个环。</a:t>
            </a:r>
          </a:p>
          <a:p>
            <a:r>
              <a:rPr lang="zh-CN" altLang="en-US" dirty="0"/>
              <a:t>这个都市的两个特点：</a:t>
            </a:r>
            <a:r>
              <a:rPr lang="en-US" altLang="zh-CN" dirty="0"/>
              <a:t>1. </a:t>
            </a:r>
            <a:r>
              <a:rPr lang="zh-CN" altLang="en-US" dirty="0"/>
              <a:t>从市中心出发可以到达所有的建筑物。</a:t>
            </a:r>
            <a:r>
              <a:rPr lang="en-US" altLang="zh-CN" dirty="0"/>
              <a:t>2. </a:t>
            </a:r>
            <a:r>
              <a:rPr lang="zh-CN" altLang="en-US" dirty="0"/>
              <a:t>任意一条街道最多存在与一个简单环中。每个建筑物都会有拉面售卖。拉面有很多不同的种类，但对于</a:t>
            </a:r>
            <a:r>
              <a:rPr lang="en-US" altLang="zh-CN" dirty="0" err="1"/>
              <a:t>rin</a:t>
            </a:r>
            <a:r>
              <a:rPr lang="zh-CN" altLang="en-US" dirty="0"/>
              <a:t>而言只有油腻程度的不同，因此我们把油腻程度相同的拉面看做同一种拉面。</a:t>
            </a:r>
          </a:p>
          <a:p>
            <a:r>
              <a:rPr lang="zh-CN" altLang="en-US" dirty="0"/>
              <a:t>由于不同建筑物的拉面的油腻程度可能不同，我们用一个正整数来表示拉面的油腻程度。</a:t>
            </a:r>
          </a:p>
          <a:p>
            <a:r>
              <a:rPr lang="zh-CN" altLang="en-US" dirty="0"/>
              <a:t>现在</a:t>
            </a:r>
            <a:r>
              <a:rPr lang="en-US" altLang="zh-CN" dirty="0" err="1"/>
              <a:t>rin</a:t>
            </a:r>
            <a:r>
              <a:rPr lang="zh-CN" altLang="en-US" dirty="0"/>
              <a:t>想知道，如果她正在编号为</a:t>
            </a:r>
            <a:r>
              <a:rPr lang="en-US" altLang="zh-CN" dirty="0"/>
              <a:t>x</a:t>
            </a:r>
            <a:r>
              <a:rPr lang="zh-CN" altLang="en-US" dirty="0"/>
              <a:t>的建筑物，那么在从市中心到</a:t>
            </a:r>
            <a:r>
              <a:rPr lang="en-US" altLang="zh-CN" dirty="0"/>
              <a:t>x</a:t>
            </a:r>
            <a:r>
              <a:rPr lang="zh-CN" altLang="en-US" dirty="0"/>
              <a:t>的所有简单路径经过的街道都被堵死的情况下，</a:t>
            </a:r>
            <a:r>
              <a:rPr lang="en-US" altLang="zh-CN" dirty="0" err="1"/>
              <a:t>rin</a:t>
            </a:r>
            <a:r>
              <a:rPr lang="zh-CN" altLang="en-US" dirty="0"/>
              <a:t>可以品尝到的拉面中（注意没有出现的拉面是不能算在里面的）：</a:t>
            </a:r>
            <a:r>
              <a:rPr lang="en-US" altLang="zh-CN" dirty="0"/>
              <a:t>1. </a:t>
            </a:r>
            <a:r>
              <a:rPr lang="zh-CN" altLang="en-US" dirty="0"/>
              <a:t>油腻程度</a:t>
            </a:r>
            <a:r>
              <a:rPr lang="en-US" altLang="zh-CN" dirty="0"/>
              <a:t>&lt;= y</a:t>
            </a:r>
            <a:r>
              <a:rPr lang="zh-CN" altLang="en-US" dirty="0"/>
              <a:t>且品尝次数为奇数次的拉面有多少种？</a:t>
            </a:r>
            <a:r>
              <a:rPr lang="en-US" altLang="zh-CN" dirty="0"/>
              <a:t>2. </a:t>
            </a:r>
            <a:r>
              <a:rPr lang="zh-CN" altLang="en-US" dirty="0"/>
              <a:t>油腻程度</a:t>
            </a:r>
            <a:r>
              <a:rPr lang="en-US" altLang="zh-CN" dirty="0"/>
              <a:t>&lt;= y</a:t>
            </a:r>
            <a:r>
              <a:rPr lang="zh-CN" altLang="en-US" dirty="0"/>
              <a:t>且品尝次数为偶数次的拉面有多少种？</a:t>
            </a:r>
          </a:p>
          <a:p>
            <a:endParaRPr lang="zh-CN" altLang="en-US" dirty="0"/>
          </a:p>
        </p:txBody>
      </p:sp>
    </p:spTree>
    <p:extLst>
      <p:ext uri="{BB962C8B-B14F-4D97-AF65-F5344CB8AC3E}">
        <p14:creationId xmlns:p14="http://schemas.microsoft.com/office/powerpoint/2010/main" val="30916879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D7950-B8CE-4355-B9E4-641D8E9A5DC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74E5D0D-B61C-4A65-B398-577DA781C278}"/>
              </a:ext>
            </a:extLst>
          </p:cNvPr>
          <p:cNvSpPr>
            <a:spLocks noGrp="1"/>
          </p:cNvSpPr>
          <p:nvPr>
            <p:ph idx="1"/>
          </p:nvPr>
        </p:nvSpPr>
        <p:spPr/>
        <p:txBody>
          <a:bodyPr/>
          <a:lstStyle/>
          <a:p>
            <a:r>
              <a:rPr lang="zh-CN" altLang="en-US" dirty="0"/>
              <a:t>不知道为什么这题一堆人在写莫队，明明是</a:t>
            </a:r>
            <a:r>
              <a:rPr lang="en-US" altLang="zh-CN" dirty="0"/>
              <a:t>1log</a:t>
            </a:r>
            <a:r>
              <a:rPr lang="zh-CN" altLang="en-US" dirty="0"/>
              <a:t>的</a:t>
            </a:r>
            <a:endParaRPr lang="en-US" altLang="zh-CN" dirty="0"/>
          </a:p>
          <a:p>
            <a:r>
              <a:rPr lang="zh-CN" altLang="en-US" dirty="0"/>
              <a:t>这个就是要求一个子仙人掌的信息</a:t>
            </a:r>
            <a:endParaRPr lang="en-US" altLang="zh-CN" dirty="0"/>
          </a:p>
          <a:p>
            <a:r>
              <a:rPr lang="zh-CN" altLang="en-US" dirty="0"/>
              <a:t>考虑树上该如何维护</a:t>
            </a:r>
            <a:endParaRPr lang="en-US" altLang="zh-CN" dirty="0"/>
          </a:p>
          <a:p>
            <a:r>
              <a:rPr lang="zh-CN" altLang="en-US" dirty="0"/>
              <a:t>我们可以使用静态链分治来简单做出来</a:t>
            </a:r>
            <a:endParaRPr lang="en-US" altLang="zh-CN" dirty="0"/>
          </a:p>
          <a:p>
            <a:r>
              <a:rPr lang="zh-CN" altLang="en-US" dirty="0"/>
              <a:t>维护子树的一个数据结构，支持：</a:t>
            </a:r>
            <a:endParaRPr lang="en-US" altLang="zh-CN" dirty="0"/>
          </a:p>
          <a:p>
            <a:r>
              <a:rPr lang="zh-CN" altLang="en-US" dirty="0"/>
              <a:t>插入，查询出现奇数次的</a:t>
            </a:r>
            <a:r>
              <a:rPr lang="en-US" altLang="zh-CN" dirty="0"/>
              <a:t>&lt;=x</a:t>
            </a:r>
            <a:r>
              <a:rPr lang="zh-CN" altLang="en-US" dirty="0"/>
              <a:t>的数和，查询出现偶数次的</a:t>
            </a:r>
            <a:r>
              <a:rPr lang="en-US" altLang="zh-CN" dirty="0"/>
              <a:t>&lt;=x</a:t>
            </a:r>
            <a:r>
              <a:rPr lang="zh-CN" altLang="en-US" dirty="0"/>
              <a:t>的数和</a:t>
            </a:r>
            <a:endParaRPr lang="en-US" altLang="zh-CN" dirty="0"/>
          </a:p>
        </p:txBody>
      </p:sp>
    </p:spTree>
    <p:extLst>
      <p:ext uri="{BB962C8B-B14F-4D97-AF65-F5344CB8AC3E}">
        <p14:creationId xmlns:p14="http://schemas.microsoft.com/office/powerpoint/2010/main" val="32876547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D943B-1E1C-4759-B14C-8559125AB39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106A892-D242-4869-8350-3F2450546489}"/>
              </a:ext>
            </a:extLst>
          </p:cNvPr>
          <p:cNvSpPr>
            <a:spLocks noGrp="1"/>
          </p:cNvSpPr>
          <p:nvPr>
            <p:ph idx="1"/>
          </p:nvPr>
        </p:nvSpPr>
        <p:spPr/>
        <p:txBody>
          <a:bodyPr/>
          <a:lstStyle/>
          <a:p>
            <a:r>
              <a:rPr lang="zh-CN" altLang="en-US" dirty="0"/>
              <a:t>这样的数据结构使用一个平衡树就可以了，对于出现次数奇数和偶数的数分别维护</a:t>
            </a:r>
            <a:endParaRPr lang="en-US" altLang="zh-CN" dirty="0"/>
          </a:p>
          <a:p>
            <a:r>
              <a:rPr lang="zh-CN" altLang="en-US" dirty="0"/>
              <a:t>每次合并上来的时候就按照静态链分治的方法，保留重儿子的数据结构，将轻儿子的数据结构启发式合并进来</a:t>
            </a:r>
            <a:endParaRPr lang="en-US" altLang="zh-CN" dirty="0"/>
          </a:p>
          <a:p>
            <a:r>
              <a:rPr lang="zh-CN" altLang="en-US" dirty="0"/>
              <a:t>由于平衡树启发式合并的复杂度是</a:t>
            </a:r>
            <a:r>
              <a:rPr lang="en-US" altLang="zh-CN" dirty="0"/>
              <a:t>O(</a:t>
            </a:r>
            <a:r>
              <a:rPr lang="zh-CN" altLang="en-US" dirty="0"/>
              <a:t> </a:t>
            </a:r>
            <a:r>
              <a:rPr lang="en-US" altLang="zh-CN" dirty="0" err="1"/>
              <a:t>nlogn</a:t>
            </a:r>
            <a:r>
              <a:rPr lang="zh-CN" altLang="en-US" dirty="0"/>
              <a:t> </a:t>
            </a:r>
            <a:r>
              <a:rPr lang="en-US" altLang="zh-CN" dirty="0"/>
              <a:t>)</a:t>
            </a:r>
            <a:r>
              <a:rPr lang="zh-CN" altLang="en-US" dirty="0"/>
              <a:t>的，所以总时间复杂度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11195591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569FD-AD6B-438A-B6F0-FF9F7CA333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3B6EB18-4468-401C-A2ED-66D17000E3A6}"/>
              </a:ext>
            </a:extLst>
          </p:cNvPr>
          <p:cNvSpPr>
            <a:spLocks noGrp="1"/>
          </p:cNvSpPr>
          <p:nvPr>
            <p:ph idx="1"/>
          </p:nvPr>
        </p:nvSpPr>
        <p:spPr/>
        <p:txBody>
          <a:bodyPr/>
          <a:lstStyle/>
          <a:p>
            <a:r>
              <a:rPr lang="zh-CN" altLang="en-US" dirty="0"/>
              <a:t>在仙人掌上，我们可以对仙人掌的</a:t>
            </a:r>
            <a:r>
              <a:rPr lang="en-US" altLang="zh-CN" dirty="0"/>
              <a:t>DFS</a:t>
            </a:r>
            <a:r>
              <a:rPr lang="zh-CN" altLang="en-US" dirty="0"/>
              <a:t>树采取类似的方法做，每次子仙人掌就是</a:t>
            </a:r>
            <a:r>
              <a:rPr lang="en-US" altLang="zh-CN" dirty="0"/>
              <a:t>DFS</a:t>
            </a:r>
            <a:r>
              <a:rPr lang="zh-CN" altLang="en-US" dirty="0"/>
              <a:t>树的一个子树加上</a:t>
            </a:r>
            <a:r>
              <a:rPr lang="en-US" altLang="zh-CN" dirty="0"/>
              <a:t>O(1)</a:t>
            </a:r>
            <a:r>
              <a:rPr lang="zh-CN" altLang="en-US" dirty="0"/>
              <a:t>个节点</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2920957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4E21E-3982-4248-83C2-0F5B4F7BB8DB}"/>
              </a:ext>
            </a:extLst>
          </p:cNvPr>
          <p:cNvSpPr>
            <a:spLocks noGrp="1"/>
          </p:cNvSpPr>
          <p:nvPr>
            <p:ph type="title"/>
          </p:nvPr>
        </p:nvSpPr>
        <p:spPr/>
        <p:txBody>
          <a:bodyPr/>
          <a:lstStyle/>
          <a:p>
            <a:r>
              <a:rPr lang="zh-CN" altLang="en-US" dirty="0"/>
              <a:t>洛谷</a:t>
            </a:r>
            <a:r>
              <a:rPr lang="en-US" altLang="zh-CN" dirty="0"/>
              <a:t>3687 [ZJOI2017]</a:t>
            </a:r>
            <a:r>
              <a:rPr lang="zh-CN" altLang="en-US" dirty="0"/>
              <a:t>仙人掌</a:t>
            </a:r>
          </a:p>
        </p:txBody>
      </p:sp>
      <p:sp>
        <p:nvSpPr>
          <p:cNvPr id="3" name="内容占位符 2">
            <a:extLst>
              <a:ext uri="{FF2B5EF4-FFF2-40B4-BE49-F238E27FC236}">
                <a16:creationId xmlns:a16="http://schemas.microsoft.com/office/drawing/2014/main" id="{AF275983-38A3-496A-8AF6-987DE318E81C}"/>
              </a:ext>
            </a:extLst>
          </p:cNvPr>
          <p:cNvSpPr>
            <a:spLocks noGrp="1"/>
          </p:cNvSpPr>
          <p:nvPr>
            <p:ph idx="1"/>
          </p:nvPr>
        </p:nvSpPr>
        <p:spPr/>
        <p:txBody>
          <a:bodyPr/>
          <a:lstStyle/>
          <a:p>
            <a:r>
              <a:rPr lang="zh-CN" altLang="en-US" dirty="0"/>
              <a:t>现在九条可怜手上有一张</a:t>
            </a:r>
            <a:r>
              <a:rPr lang="zh-CN" altLang="en-US" b="1" dirty="0"/>
              <a:t>无自环无重边的无向连通图</a:t>
            </a:r>
            <a:r>
              <a:rPr lang="zh-CN" altLang="en-US" dirty="0"/>
              <a:t>，但是她觉得这张图中的边数太少了，所以她想要在图上连上一些新的边。同时为了方便的存储这张无向图，图中的边数又不能太多。经过权衡，她想要加边后得到的图为一棵仙人掌。</a:t>
            </a:r>
          </a:p>
          <a:p>
            <a:r>
              <a:rPr lang="zh-CN" altLang="en-US" dirty="0"/>
              <a:t>不难发现合法的加边方案有很多，可怜想要知道总共有多少不同的加边方案。</a:t>
            </a:r>
          </a:p>
          <a:p>
            <a:r>
              <a:rPr lang="zh-CN" altLang="en-US" dirty="0"/>
              <a:t>两个加边方案是不同的当且仅当一个方案中存在一条另一个方案中没有的边。</a:t>
            </a:r>
          </a:p>
          <a:p>
            <a:endParaRPr lang="zh-CN" altLang="en-US" dirty="0"/>
          </a:p>
        </p:txBody>
      </p:sp>
    </p:spTree>
    <p:extLst>
      <p:ext uri="{BB962C8B-B14F-4D97-AF65-F5344CB8AC3E}">
        <p14:creationId xmlns:p14="http://schemas.microsoft.com/office/powerpoint/2010/main" val="424003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8AC2D-B1DC-4555-9E26-248645473F07}"/>
              </a:ext>
            </a:extLst>
          </p:cNvPr>
          <p:cNvSpPr>
            <a:spLocks noGrp="1"/>
          </p:cNvSpPr>
          <p:nvPr>
            <p:ph type="title"/>
          </p:nvPr>
        </p:nvSpPr>
        <p:spPr/>
        <p:txBody>
          <a:bodyPr/>
          <a:lstStyle/>
          <a:p>
            <a:r>
              <a:rPr lang="en-US" altLang="zh-CN" dirty="0"/>
              <a:t>x</a:t>
            </a:r>
            <a:r>
              <a:rPr lang="zh-CN" altLang="en-US" dirty="0"/>
              <a:t>到</a:t>
            </a:r>
            <a:r>
              <a:rPr lang="en-US" altLang="zh-CN" dirty="0"/>
              <a:t>y</a:t>
            </a:r>
            <a:r>
              <a:rPr lang="zh-CN" altLang="en-US" dirty="0"/>
              <a:t>的最长简单路径</a:t>
            </a:r>
          </a:p>
        </p:txBody>
      </p:sp>
      <p:sp>
        <p:nvSpPr>
          <p:cNvPr id="3" name="内容占位符 2">
            <a:extLst>
              <a:ext uri="{FF2B5EF4-FFF2-40B4-BE49-F238E27FC236}">
                <a16:creationId xmlns:a16="http://schemas.microsoft.com/office/drawing/2014/main" id="{07D49CCB-DDB6-44A4-AF94-3657D599A3E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8036864-19EC-4A23-8141-2ACBD1C0D05E}"/>
              </a:ext>
            </a:extLst>
          </p:cNvPr>
          <p:cNvPicPr>
            <a:picLocks noChangeAspect="1"/>
          </p:cNvPicPr>
          <p:nvPr/>
        </p:nvPicPr>
        <p:blipFill>
          <a:blip r:embed="rId2"/>
          <a:stretch>
            <a:fillRect/>
          </a:stretch>
        </p:blipFill>
        <p:spPr>
          <a:xfrm>
            <a:off x="838200" y="1825625"/>
            <a:ext cx="7848600" cy="4352925"/>
          </a:xfrm>
          <a:prstGeom prst="rect">
            <a:avLst/>
          </a:prstGeom>
        </p:spPr>
      </p:pic>
    </p:spTree>
    <p:extLst>
      <p:ext uri="{BB962C8B-B14F-4D97-AF65-F5344CB8AC3E}">
        <p14:creationId xmlns:p14="http://schemas.microsoft.com/office/powerpoint/2010/main" val="25298186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D0300-8A61-416E-AD5C-F1883295315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6D604A1-CF5F-4343-BB47-F52F607D3AC4}"/>
              </a:ext>
            </a:extLst>
          </p:cNvPr>
          <p:cNvSpPr>
            <a:spLocks noGrp="1"/>
          </p:cNvSpPr>
          <p:nvPr>
            <p:ph idx="1"/>
          </p:nvPr>
        </p:nvSpPr>
        <p:spPr/>
        <p:txBody>
          <a:bodyPr/>
          <a:lstStyle/>
          <a:p>
            <a:r>
              <a:rPr lang="zh-CN" altLang="en-US" dirty="0"/>
              <a:t>我们先考虑只有一棵树如何处理</a:t>
            </a:r>
            <a:r>
              <a:rPr lang="en-US" altLang="zh-CN" dirty="0"/>
              <a:t>.</a:t>
            </a:r>
          </a:p>
          <a:p>
            <a:r>
              <a:rPr lang="zh-CN" altLang="en-US" dirty="0"/>
              <a:t>仙人掌可以看做若干环的集合</a:t>
            </a:r>
            <a:r>
              <a:rPr lang="en-US" altLang="zh-CN" dirty="0"/>
              <a:t>. </a:t>
            </a:r>
            <a:r>
              <a:rPr lang="zh-CN" altLang="en-US" dirty="0"/>
              <a:t>特别的</a:t>
            </a:r>
            <a:r>
              <a:rPr lang="en-US" altLang="zh-CN" dirty="0"/>
              <a:t>, </a:t>
            </a:r>
            <a:r>
              <a:rPr lang="zh-CN" altLang="en-US" dirty="0"/>
              <a:t>对于一条没有环的边</a:t>
            </a:r>
            <a:r>
              <a:rPr lang="en-US" altLang="zh-CN" dirty="0"/>
              <a:t>, </a:t>
            </a:r>
            <a:r>
              <a:rPr lang="zh-CN" altLang="en-US" dirty="0"/>
              <a:t>可以加上重边</a:t>
            </a:r>
            <a:r>
              <a:rPr lang="en-US" altLang="zh-CN" dirty="0"/>
              <a:t>, </a:t>
            </a:r>
            <a:r>
              <a:rPr lang="zh-CN" altLang="en-US" dirty="0"/>
              <a:t>那么这个边和它的重边构成一个环</a:t>
            </a:r>
            <a:r>
              <a:rPr lang="en-US" altLang="zh-CN" dirty="0"/>
              <a:t>.</a:t>
            </a:r>
          </a:p>
          <a:p>
            <a:r>
              <a:rPr lang="zh-CN" altLang="en-US" dirty="0"/>
              <a:t>对于树来说</a:t>
            </a:r>
            <a:r>
              <a:rPr lang="en-US" altLang="zh-CN" dirty="0"/>
              <a:t>, </a:t>
            </a:r>
            <a:r>
              <a:rPr lang="zh-CN" altLang="en-US" dirty="0"/>
              <a:t>问题就可以转化为求加上若干条边</a:t>
            </a:r>
            <a:r>
              <a:rPr lang="en-US" altLang="zh-CN" dirty="0"/>
              <a:t>, </a:t>
            </a:r>
            <a:r>
              <a:rPr lang="zh-CN" altLang="en-US" dirty="0"/>
              <a:t>使树上的每一条边在且仅在一个环内的方案数</a:t>
            </a:r>
            <a:r>
              <a:rPr lang="en-US" altLang="zh-CN" dirty="0"/>
              <a:t>.</a:t>
            </a:r>
          </a:p>
          <a:p>
            <a:r>
              <a:rPr lang="zh-CN" altLang="en-US" dirty="0"/>
              <a:t>去掉加的边</a:t>
            </a:r>
            <a:r>
              <a:rPr lang="en-US" altLang="zh-CN" dirty="0"/>
              <a:t>, </a:t>
            </a:r>
            <a:r>
              <a:rPr lang="zh-CN" altLang="en-US" dirty="0"/>
              <a:t>也就是说求用若干条边不相交的链将整个树覆盖的方案数</a:t>
            </a:r>
            <a:r>
              <a:rPr lang="en-US" altLang="zh-CN" dirty="0"/>
              <a:t>.</a:t>
            </a:r>
          </a:p>
        </p:txBody>
      </p:sp>
    </p:spTree>
    <p:extLst>
      <p:ext uri="{BB962C8B-B14F-4D97-AF65-F5344CB8AC3E}">
        <p14:creationId xmlns:p14="http://schemas.microsoft.com/office/powerpoint/2010/main" val="1907834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E11FE-7439-42A1-A3E4-D2F5AAC3FB0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9018148-0B5E-45B6-A83F-92300B2C9D63}"/>
              </a:ext>
            </a:extLst>
          </p:cNvPr>
          <p:cNvSpPr>
            <a:spLocks noGrp="1"/>
          </p:cNvSpPr>
          <p:nvPr>
            <p:ph idx="1"/>
          </p:nvPr>
        </p:nvSpPr>
        <p:spPr/>
        <p:txBody>
          <a:bodyPr/>
          <a:lstStyle/>
          <a:p>
            <a:r>
              <a:rPr lang="zh-CN" altLang="en-US" dirty="0"/>
              <a:t>考虑树形</a:t>
            </a:r>
            <a:r>
              <a:rPr lang="en-US" altLang="zh-CN" dirty="0" err="1"/>
              <a:t>dp</a:t>
            </a:r>
            <a:r>
              <a:rPr lang="en-US" altLang="zh-CN" dirty="0"/>
              <a:t>.</a:t>
            </a:r>
          </a:p>
          <a:p>
            <a:r>
              <a:rPr lang="zh-CN" altLang="en-US" dirty="0"/>
              <a:t>设 </a:t>
            </a:r>
            <a:r>
              <a:rPr lang="en-US" altLang="zh-CN" dirty="0"/>
              <a:t>f[</a:t>
            </a:r>
            <a:r>
              <a:rPr lang="en-US" altLang="zh-CN" dirty="0" err="1"/>
              <a:t>i</a:t>
            </a:r>
            <a:r>
              <a:rPr lang="en-US" altLang="zh-CN" dirty="0"/>
              <a:t>]</a:t>
            </a:r>
            <a:r>
              <a:rPr lang="zh-CN" altLang="en-US" dirty="0"/>
              <a:t>表示考虑 </a:t>
            </a:r>
            <a:r>
              <a:rPr lang="en-US" altLang="zh-CN" dirty="0" err="1"/>
              <a:t>i</a:t>
            </a:r>
            <a:r>
              <a:rPr lang="en-US" altLang="zh-CN" i="1" dirty="0"/>
              <a:t> </a:t>
            </a:r>
            <a:r>
              <a:rPr lang="zh-CN" altLang="en-US" dirty="0"/>
              <a:t>的子树与 </a:t>
            </a:r>
            <a:r>
              <a:rPr lang="en-US" altLang="zh-CN" dirty="0" err="1"/>
              <a:t>i</a:t>
            </a:r>
            <a:r>
              <a:rPr lang="en-US" altLang="zh-CN" i="1" dirty="0"/>
              <a:t> </a:t>
            </a:r>
            <a:r>
              <a:rPr lang="zh-CN" altLang="en-US" dirty="0"/>
              <a:t>连向父亲的边</a:t>
            </a:r>
            <a:r>
              <a:rPr lang="en-US" altLang="zh-CN" dirty="0"/>
              <a:t>, </a:t>
            </a:r>
            <a:r>
              <a:rPr lang="zh-CN" altLang="en-US" dirty="0"/>
              <a:t>用若干条边不相交的链覆盖的方案数</a:t>
            </a:r>
            <a:r>
              <a:rPr lang="en-US" altLang="zh-CN" dirty="0"/>
              <a:t>;</a:t>
            </a:r>
          </a:p>
          <a:p>
            <a:r>
              <a:rPr lang="en-US" altLang="zh-CN" dirty="0"/>
              <a:t>g[</a:t>
            </a:r>
            <a:r>
              <a:rPr lang="en-US" altLang="zh-CN" dirty="0" err="1"/>
              <a:t>i</a:t>
            </a:r>
            <a:r>
              <a:rPr lang="en-US" altLang="zh-CN" dirty="0"/>
              <a:t>]</a:t>
            </a:r>
            <a:r>
              <a:rPr lang="zh-CN" altLang="en-US" dirty="0"/>
              <a:t>​ 表示一个点连出 </a:t>
            </a:r>
            <a:r>
              <a:rPr lang="en-US" altLang="zh-CN" dirty="0" err="1"/>
              <a:t>i</a:t>
            </a:r>
            <a:r>
              <a:rPr lang="zh-CN" altLang="en-US" dirty="0"/>
              <a:t> 条边</a:t>
            </a:r>
            <a:r>
              <a:rPr lang="en-US" altLang="zh-CN" dirty="0"/>
              <a:t>, </a:t>
            </a:r>
            <a:r>
              <a:rPr lang="zh-CN" altLang="en-US" dirty="0"/>
              <a:t>用若干条边不相交的链覆盖的方案数</a:t>
            </a:r>
            <a:r>
              <a:rPr lang="en-US" altLang="zh-CN" dirty="0"/>
              <a:t>, </a:t>
            </a:r>
            <a:r>
              <a:rPr lang="zh-CN" altLang="en-US" dirty="0"/>
              <a:t>也就是说</a:t>
            </a:r>
            <a:r>
              <a:rPr lang="en-US" altLang="zh-CN" dirty="0"/>
              <a:t>, </a:t>
            </a:r>
            <a:r>
              <a:rPr lang="zh-CN" altLang="en-US" dirty="0"/>
              <a:t>将 </a:t>
            </a:r>
            <a:r>
              <a:rPr lang="en-US" altLang="zh-CN" dirty="0" err="1"/>
              <a:t>i</a:t>
            </a:r>
            <a:r>
              <a:rPr lang="zh-CN" altLang="en-US" dirty="0"/>
              <a:t> 条边两两匹配或者单独留下的方案数</a:t>
            </a:r>
            <a:r>
              <a:rPr lang="en-US" altLang="zh-CN" dirty="0"/>
              <a:t>.</a:t>
            </a:r>
          </a:p>
          <a:p>
            <a:r>
              <a:rPr lang="zh-CN" altLang="en-US" dirty="0"/>
              <a:t>考虑最后一条边是否匹配</a:t>
            </a:r>
            <a:r>
              <a:rPr lang="en-US" altLang="zh-CN" dirty="0"/>
              <a:t>, </a:t>
            </a:r>
            <a:r>
              <a:rPr lang="zh-CN" altLang="en-US" dirty="0"/>
              <a:t>我们可以得出 </a:t>
            </a:r>
            <a:r>
              <a:rPr lang="en-US" altLang="zh-CN" dirty="0"/>
              <a:t>g[</a:t>
            </a:r>
            <a:r>
              <a:rPr lang="en-US" altLang="zh-CN" dirty="0" err="1"/>
              <a:t>i</a:t>
            </a:r>
            <a:r>
              <a:rPr lang="en-US" altLang="zh-CN" dirty="0"/>
              <a:t>]</a:t>
            </a:r>
            <a:r>
              <a:rPr lang="zh-CN" altLang="en-US"/>
              <a:t> 的递推公式</a:t>
            </a:r>
            <a:r>
              <a:rPr lang="en-US" altLang="zh-CN"/>
              <a:t>:</a:t>
            </a:r>
            <a:endParaRPr lang="en-US" altLang="zh-CN" dirty="0"/>
          </a:p>
          <a:p>
            <a:r>
              <a:rPr lang="en-US" altLang="zh-CN" dirty="0"/>
              <a:t>g[</a:t>
            </a:r>
            <a:r>
              <a:rPr lang="en-US" altLang="zh-CN" dirty="0" err="1"/>
              <a:t>i</a:t>
            </a:r>
            <a:r>
              <a:rPr lang="en-US" altLang="zh-CN" dirty="0"/>
              <a:t>] = g[</a:t>
            </a:r>
            <a:r>
              <a:rPr lang="en-US" altLang="zh-CN" dirty="0" err="1"/>
              <a:t>i</a:t>
            </a:r>
            <a:r>
              <a:rPr lang="en-US" altLang="zh-CN" dirty="0"/>
              <a:t> – 1] + g[</a:t>
            </a:r>
            <a:r>
              <a:rPr lang="en-US" altLang="zh-CN" dirty="0" err="1"/>
              <a:t>i</a:t>
            </a:r>
            <a:r>
              <a:rPr lang="en-US" altLang="zh-CN" dirty="0"/>
              <a:t> – 2]</a:t>
            </a:r>
            <a:r>
              <a:rPr lang="zh-CN" altLang="en-US" dirty="0"/>
              <a:t> </a:t>
            </a:r>
            <a:r>
              <a:rPr lang="en-US" altLang="zh-CN" dirty="0"/>
              <a:t>*</a:t>
            </a:r>
            <a:r>
              <a:rPr lang="zh-CN" altLang="en-US" dirty="0"/>
              <a:t> </a:t>
            </a:r>
            <a:r>
              <a:rPr lang="en-US" altLang="zh-CN" dirty="0"/>
              <a:t>(</a:t>
            </a:r>
            <a:r>
              <a:rPr lang="zh-CN" altLang="en-US" dirty="0"/>
              <a:t> </a:t>
            </a:r>
            <a:r>
              <a:rPr lang="en-US" altLang="zh-CN" dirty="0"/>
              <a:t>i</a:t>
            </a:r>
            <a:r>
              <a:rPr lang="zh-CN" altLang="en-US" dirty="0"/>
              <a:t> </a:t>
            </a:r>
            <a:r>
              <a:rPr lang="en-US" altLang="zh-CN" dirty="0"/>
              <a:t>–</a:t>
            </a:r>
            <a:r>
              <a:rPr lang="zh-CN" altLang="en-US" dirty="0"/>
              <a:t> </a:t>
            </a:r>
            <a:r>
              <a:rPr lang="en-US" altLang="zh-CN" dirty="0"/>
              <a:t>1</a:t>
            </a:r>
            <a:r>
              <a:rPr lang="zh-CN" altLang="en-US" dirty="0"/>
              <a:t> </a:t>
            </a:r>
            <a:r>
              <a:rPr lang="en-US" altLang="zh-CN" dirty="0"/>
              <a:t>)</a:t>
            </a:r>
          </a:p>
        </p:txBody>
      </p:sp>
    </p:spTree>
    <p:extLst>
      <p:ext uri="{BB962C8B-B14F-4D97-AF65-F5344CB8AC3E}">
        <p14:creationId xmlns:p14="http://schemas.microsoft.com/office/powerpoint/2010/main" val="20980316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3FEA8-FB66-4F94-A15A-B4568BDA281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6C9D29-C0D7-44B9-A177-B1D763BFF94E}"/>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总时间复杂度</a:t>
            </a:r>
            <a:r>
              <a:rPr lang="en-US" altLang="zh-CN" dirty="0"/>
              <a:t>O( n )</a:t>
            </a:r>
          </a:p>
        </p:txBody>
      </p:sp>
      <p:pic>
        <p:nvPicPr>
          <p:cNvPr id="5" name="图片 4">
            <a:extLst>
              <a:ext uri="{FF2B5EF4-FFF2-40B4-BE49-F238E27FC236}">
                <a16:creationId xmlns:a16="http://schemas.microsoft.com/office/drawing/2014/main" id="{F8A4D3F7-5277-4CD9-B623-D99F3B9D5015}"/>
              </a:ext>
            </a:extLst>
          </p:cNvPr>
          <p:cNvPicPr>
            <a:picLocks noChangeAspect="1"/>
          </p:cNvPicPr>
          <p:nvPr/>
        </p:nvPicPr>
        <p:blipFill>
          <a:blip r:embed="rId2"/>
          <a:stretch>
            <a:fillRect/>
          </a:stretch>
        </p:blipFill>
        <p:spPr>
          <a:xfrm>
            <a:off x="1123950" y="1738312"/>
            <a:ext cx="9944100" cy="3381375"/>
          </a:xfrm>
          <a:prstGeom prst="rect">
            <a:avLst/>
          </a:prstGeom>
        </p:spPr>
      </p:pic>
    </p:spTree>
    <p:extLst>
      <p:ext uri="{BB962C8B-B14F-4D97-AF65-F5344CB8AC3E}">
        <p14:creationId xmlns:p14="http://schemas.microsoft.com/office/powerpoint/2010/main" val="21632927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6DD38-42EB-4D04-B370-2E03F4BF3EE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3AA2076-8FCF-401B-BB08-E5BB26873597}"/>
              </a:ext>
            </a:extLst>
          </p:cNvPr>
          <p:cNvSpPr>
            <a:spLocks noGrp="1"/>
          </p:cNvSpPr>
          <p:nvPr>
            <p:ph idx="1"/>
          </p:nvPr>
        </p:nvSpPr>
        <p:spPr/>
        <p:txBody>
          <a:bodyPr/>
          <a:lstStyle/>
          <a:p>
            <a:r>
              <a:rPr lang="zh-CN" altLang="en-US" dirty="0"/>
              <a:t>最后考虑其他的图怎么做</a:t>
            </a:r>
            <a:r>
              <a:rPr lang="en-US" altLang="zh-CN" dirty="0"/>
              <a:t>:</a:t>
            </a:r>
          </a:p>
          <a:p>
            <a:r>
              <a:rPr lang="zh-CN" altLang="en-US" dirty="0"/>
              <a:t>如果不是仙人掌</a:t>
            </a:r>
            <a:r>
              <a:rPr lang="en-US" altLang="zh-CN" dirty="0"/>
              <a:t>, </a:t>
            </a:r>
            <a:r>
              <a:rPr lang="zh-CN" altLang="en-US" dirty="0"/>
              <a:t>答案为</a:t>
            </a:r>
            <a:r>
              <a:rPr lang="en-US" altLang="zh-CN" dirty="0"/>
              <a:t>0;</a:t>
            </a:r>
          </a:p>
          <a:p>
            <a:r>
              <a:rPr lang="zh-CN" altLang="en-US" dirty="0"/>
              <a:t>如果图是仙人掌</a:t>
            </a:r>
            <a:r>
              <a:rPr lang="en-US" altLang="zh-CN" dirty="0"/>
              <a:t>:</a:t>
            </a:r>
          </a:p>
          <a:p>
            <a:r>
              <a:rPr lang="zh-CN" altLang="en-US" dirty="0"/>
              <a:t>对于仙人掌的一个环上的两点 </a:t>
            </a:r>
            <a:r>
              <a:rPr lang="en-US" altLang="zh-CN" dirty="0"/>
              <a:t>p</a:t>
            </a:r>
            <a:r>
              <a:rPr lang="zh-CN" altLang="en-US" dirty="0"/>
              <a:t> 和 </a:t>
            </a:r>
            <a:r>
              <a:rPr lang="en-US" altLang="zh-CN" dirty="0"/>
              <a:t>q, </a:t>
            </a:r>
            <a:r>
              <a:rPr lang="zh-CN" altLang="en-US" dirty="0"/>
              <a:t>显然不能再加边使它们在环外联通</a:t>
            </a:r>
            <a:r>
              <a:rPr lang="en-US" altLang="zh-CN" dirty="0"/>
              <a:t>. </a:t>
            </a:r>
            <a:r>
              <a:rPr lang="zh-CN" altLang="en-US" dirty="0"/>
              <a:t>因此</a:t>
            </a:r>
            <a:r>
              <a:rPr lang="en-US" altLang="zh-CN" dirty="0"/>
              <a:t>, </a:t>
            </a:r>
            <a:r>
              <a:rPr lang="zh-CN" altLang="en-US" dirty="0"/>
              <a:t>我们可以去掉所有的环</a:t>
            </a:r>
            <a:r>
              <a:rPr lang="en-US" altLang="zh-CN" dirty="0"/>
              <a:t>, </a:t>
            </a:r>
            <a:r>
              <a:rPr lang="zh-CN" altLang="en-US" dirty="0"/>
              <a:t>对于剩下的每棵树分别求出答案</a:t>
            </a:r>
            <a:r>
              <a:rPr lang="en-US" altLang="zh-CN" dirty="0"/>
              <a:t>, </a:t>
            </a:r>
            <a:r>
              <a:rPr lang="zh-CN" altLang="en-US" dirty="0"/>
              <a:t>对答案相乘即可</a:t>
            </a:r>
            <a:r>
              <a:rPr lang="en-US" altLang="zh-CN" dirty="0"/>
              <a:t>.</a:t>
            </a:r>
          </a:p>
          <a:p>
            <a:endParaRPr lang="en-US" altLang="zh-CN" dirty="0"/>
          </a:p>
          <a:p>
            <a:r>
              <a:rPr lang="zh-CN" altLang="en-US" dirty="0"/>
              <a:t>总时间复杂度</a:t>
            </a:r>
            <a:r>
              <a:rPr lang="en-US" altLang="zh-CN" dirty="0"/>
              <a:t>O( n )</a:t>
            </a:r>
          </a:p>
          <a:p>
            <a:endParaRPr lang="zh-CN" altLang="en-US" dirty="0"/>
          </a:p>
        </p:txBody>
      </p:sp>
    </p:spTree>
    <p:extLst>
      <p:ext uri="{BB962C8B-B14F-4D97-AF65-F5344CB8AC3E}">
        <p14:creationId xmlns:p14="http://schemas.microsoft.com/office/powerpoint/2010/main" val="109657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81A82-F9DA-4F40-BF36-7915C984F59E}"/>
              </a:ext>
            </a:extLst>
          </p:cNvPr>
          <p:cNvSpPr>
            <a:spLocks noGrp="1"/>
          </p:cNvSpPr>
          <p:nvPr>
            <p:ph type="title"/>
          </p:nvPr>
        </p:nvSpPr>
        <p:spPr/>
        <p:txBody>
          <a:bodyPr/>
          <a:lstStyle/>
          <a:p>
            <a:r>
              <a:rPr lang="en-US" altLang="zh-CN" dirty="0"/>
              <a:t>UOJ87. mx</a:t>
            </a:r>
            <a:r>
              <a:rPr lang="zh-CN" altLang="en-US" dirty="0"/>
              <a:t>的仙人掌</a:t>
            </a:r>
          </a:p>
        </p:txBody>
      </p:sp>
      <p:sp>
        <p:nvSpPr>
          <p:cNvPr id="3" name="内容占位符 2">
            <a:extLst>
              <a:ext uri="{FF2B5EF4-FFF2-40B4-BE49-F238E27FC236}">
                <a16:creationId xmlns:a16="http://schemas.microsoft.com/office/drawing/2014/main" id="{A76367D4-5A39-46F4-B0FA-8644BFC191DD}"/>
              </a:ext>
            </a:extLst>
          </p:cNvPr>
          <p:cNvSpPr>
            <a:spLocks noGrp="1"/>
          </p:cNvSpPr>
          <p:nvPr>
            <p:ph idx="1"/>
          </p:nvPr>
        </p:nvSpPr>
        <p:spPr/>
        <p:txBody>
          <a:bodyPr/>
          <a:lstStyle/>
          <a:p>
            <a:r>
              <a:rPr lang="zh-CN" altLang="en-US" dirty="0"/>
              <a:t>现给定一棵仙人掌，每条边有一个正整数权值，每次给 </a:t>
            </a:r>
            <a:r>
              <a:rPr lang="en-US" altLang="zh-CN" dirty="0"/>
              <a:t>k </a:t>
            </a:r>
            <a:r>
              <a:rPr lang="zh-CN" altLang="en-US" dirty="0"/>
              <a:t>个点（可以存在相同点），问从它们中选出两个点（可以相同），它们之间最短路的最大值是多少。</a:t>
            </a:r>
          </a:p>
        </p:txBody>
      </p:sp>
    </p:spTree>
    <p:extLst>
      <p:ext uri="{BB962C8B-B14F-4D97-AF65-F5344CB8AC3E}">
        <p14:creationId xmlns:p14="http://schemas.microsoft.com/office/powerpoint/2010/main" val="35498832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9A0F2-F3F0-42B8-864D-616823F6C18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9B97B06-54D3-4F04-9B30-CA4D8EDF8AD0}"/>
              </a:ext>
            </a:extLst>
          </p:cNvPr>
          <p:cNvSpPr>
            <a:spLocks noGrp="1"/>
          </p:cNvSpPr>
          <p:nvPr>
            <p:ph idx="1"/>
          </p:nvPr>
        </p:nvSpPr>
        <p:spPr/>
        <p:txBody>
          <a:bodyPr/>
          <a:lstStyle/>
          <a:p>
            <a:r>
              <a:rPr lang="zh-CN" altLang="en-US" dirty="0"/>
              <a:t>可以使用动态仙人掌，或者静态的仙人掌分治结构，每次插入需要的那些点，维护的信息是最短的两点间路径的分治信息</a:t>
            </a:r>
            <a:endParaRPr lang="en-US" altLang="zh-CN" dirty="0"/>
          </a:p>
          <a:p>
            <a:r>
              <a:rPr lang="zh-CN" altLang="en-US" dirty="0"/>
              <a:t>也可以每次建出来这些点的虚仙人掌，这里和虚树类似，考虑一下如何保持仙人掌原来的结构就可以了</a:t>
            </a:r>
            <a:endParaRPr lang="en-US" altLang="zh-CN" dirty="0"/>
          </a:p>
          <a:p>
            <a:r>
              <a:rPr lang="zh-CN" altLang="en-US" dirty="0"/>
              <a:t>总时间复杂度</a:t>
            </a:r>
            <a:r>
              <a:rPr lang="en-US" altLang="zh-CN" dirty="0"/>
              <a:t>O( n +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37355322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449E8-7502-4E1F-88F8-CF813F9E860B}"/>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BD1920FC-D363-4B45-B4E6-53E218F1237A}"/>
              </a:ext>
            </a:extLst>
          </p:cNvPr>
          <p:cNvSpPr>
            <a:spLocks noGrp="1"/>
          </p:cNvSpPr>
          <p:nvPr>
            <p:ph type="subTitle" idx="1"/>
          </p:nvPr>
        </p:nvSpPr>
        <p:spPr/>
        <p:txBody>
          <a:bodyPr/>
          <a:lstStyle/>
          <a:p>
            <a:r>
              <a:rPr lang="en-US" altLang="zh-CN" dirty="0"/>
              <a:t>//</a:t>
            </a:r>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380458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D72B0-B1B5-471C-8C9B-1F8D16EECB41}"/>
              </a:ext>
            </a:extLst>
          </p:cNvPr>
          <p:cNvSpPr>
            <a:spLocks noGrp="1"/>
          </p:cNvSpPr>
          <p:nvPr>
            <p:ph type="title"/>
          </p:nvPr>
        </p:nvSpPr>
        <p:spPr/>
        <p:txBody>
          <a:bodyPr/>
          <a:lstStyle/>
          <a:p>
            <a:r>
              <a:rPr lang="en-US" altLang="zh-CN" dirty="0"/>
              <a:t>x</a:t>
            </a:r>
            <a:r>
              <a:rPr lang="zh-CN" altLang="en-US" dirty="0"/>
              <a:t>到</a:t>
            </a:r>
            <a:r>
              <a:rPr lang="en-US" altLang="zh-CN" dirty="0"/>
              <a:t>y</a:t>
            </a:r>
            <a:r>
              <a:rPr lang="zh-CN" altLang="en-US" dirty="0"/>
              <a:t>的最长简单路径</a:t>
            </a:r>
          </a:p>
        </p:txBody>
      </p:sp>
      <p:sp>
        <p:nvSpPr>
          <p:cNvPr id="3" name="内容占位符 2">
            <a:extLst>
              <a:ext uri="{FF2B5EF4-FFF2-40B4-BE49-F238E27FC236}">
                <a16:creationId xmlns:a16="http://schemas.microsoft.com/office/drawing/2014/main" id="{2F4124C5-261D-4D68-AEA8-1B32E174F771}"/>
              </a:ext>
            </a:extLst>
          </p:cNvPr>
          <p:cNvSpPr>
            <a:spLocks noGrp="1"/>
          </p:cNvSpPr>
          <p:nvPr>
            <p:ph idx="1"/>
          </p:nvPr>
        </p:nvSpPr>
        <p:spPr/>
        <p:txBody>
          <a:bodyPr/>
          <a:lstStyle/>
          <a:p>
            <a:r>
              <a:rPr lang="zh-CN" altLang="en-US" dirty="0"/>
              <a:t>即所有</a:t>
            </a:r>
            <a:r>
              <a:rPr lang="en-US" altLang="zh-CN" dirty="0"/>
              <a:t>x</a:t>
            </a:r>
            <a:r>
              <a:rPr lang="zh-CN" altLang="en-US" dirty="0"/>
              <a:t>到</a:t>
            </a:r>
            <a:r>
              <a:rPr lang="en-US" altLang="zh-CN" dirty="0"/>
              <a:t>y</a:t>
            </a:r>
            <a:r>
              <a:rPr lang="zh-CN" altLang="en-US" dirty="0"/>
              <a:t>必须经过的割边，加上每个必须经过的环上较长的一段</a:t>
            </a:r>
            <a:endParaRPr lang="en-US" altLang="zh-CN" dirty="0"/>
          </a:p>
          <a:p>
            <a:endParaRPr lang="zh-CN" altLang="en-US" dirty="0"/>
          </a:p>
        </p:txBody>
      </p:sp>
      <p:pic>
        <p:nvPicPr>
          <p:cNvPr id="5" name="图片 4">
            <a:extLst>
              <a:ext uri="{FF2B5EF4-FFF2-40B4-BE49-F238E27FC236}">
                <a16:creationId xmlns:a16="http://schemas.microsoft.com/office/drawing/2014/main" id="{E8D78D72-A74D-421B-8F41-9E3B1A5BEDD8}"/>
              </a:ext>
            </a:extLst>
          </p:cNvPr>
          <p:cNvPicPr>
            <a:picLocks noChangeAspect="1"/>
          </p:cNvPicPr>
          <p:nvPr/>
        </p:nvPicPr>
        <p:blipFill>
          <a:blip r:embed="rId2"/>
          <a:stretch>
            <a:fillRect/>
          </a:stretch>
        </p:blipFill>
        <p:spPr>
          <a:xfrm>
            <a:off x="838200" y="2778125"/>
            <a:ext cx="4000500" cy="3533775"/>
          </a:xfrm>
          <a:prstGeom prst="rect">
            <a:avLst/>
          </a:prstGeom>
        </p:spPr>
      </p:pic>
    </p:spTree>
    <p:extLst>
      <p:ext uri="{BB962C8B-B14F-4D97-AF65-F5344CB8AC3E}">
        <p14:creationId xmlns:p14="http://schemas.microsoft.com/office/powerpoint/2010/main" val="395591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7A6D9-1136-439D-B41D-F72E2250C13B}"/>
              </a:ext>
            </a:extLst>
          </p:cNvPr>
          <p:cNvSpPr>
            <a:spLocks noGrp="1"/>
          </p:cNvSpPr>
          <p:nvPr>
            <p:ph type="title"/>
          </p:nvPr>
        </p:nvSpPr>
        <p:spPr/>
        <p:txBody>
          <a:bodyPr/>
          <a:lstStyle/>
          <a:p>
            <a:r>
              <a:rPr lang="en-US" altLang="zh-CN" dirty="0"/>
              <a:t>x</a:t>
            </a:r>
            <a:r>
              <a:rPr lang="zh-CN" altLang="en-US" dirty="0"/>
              <a:t>到</a:t>
            </a:r>
            <a:r>
              <a:rPr lang="en-US" altLang="zh-CN" dirty="0"/>
              <a:t>y</a:t>
            </a:r>
            <a:r>
              <a:rPr lang="zh-CN" altLang="en-US" dirty="0"/>
              <a:t>的最长简单路径</a:t>
            </a:r>
          </a:p>
        </p:txBody>
      </p:sp>
      <p:sp>
        <p:nvSpPr>
          <p:cNvPr id="3" name="内容占位符 2">
            <a:extLst>
              <a:ext uri="{FF2B5EF4-FFF2-40B4-BE49-F238E27FC236}">
                <a16:creationId xmlns:a16="http://schemas.microsoft.com/office/drawing/2014/main" id="{5F5C98B2-3A15-4E8F-B5F0-15C8BCC3FBB6}"/>
              </a:ext>
            </a:extLst>
          </p:cNvPr>
          <p:cNvSpPr>
            <a:spLocks noGrp="1"/>
          </p:cNvSpPr>
          <p:nvPr>
            <p:ph idx="1"/>
          </p:nvPr>
        </p:nvSpPr>
        <p:spPr/>
        <p:txBody>
          <a:bodyPr/>
          <a:lstStyle/>
          <a:p>
            <a:r>
              <a:rPr lang="zh-CN" altLang="en-US" dirty="0"/>
              <a:t>如果端点在环上，则取环上较大的一段</a:t>
            </a:r>
          </a:p>
        </p:txBody>
      </p:sp>
    </p:spTree>
    <p:extLst>
      <p:ext uri="{BB962C8B-B14F-4D97-AF65-F5344CB8AC3E}">
        <p14:creationId xmlns:p14="http://schemas.microsoft.com/office/powerpoint/2010/main" val="218573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FEBC4-B93F-4E60-AD76-ED230A9D70D7}"/>
              </a:ext>
            </a:extLst>
          </p:cNvPr>
          <p:cNvSpPr>
            <a:spLocks noGrp="1"/>
          </p:cNvSpPr>
          <p:nvPr>
            <p:ph type="title"/>
          </p:nvPr>
        </p:nvSpPr>
        <p:spPr/>
        <p:txBody>
          <a:bodyPr/>
          <a:lstStyle/>
          <a:p>
            <a:r>
              <a:rPr lang="en-US" altLang="zh-CN" dirty="0"/>
              <a:t>x</a:t>
            </a:r>
            <a:r>
              <a:rPr lang="zh-CN" altLang="en-US" dirty="0"/>
              <a:t>到</a:t>
            </a:r>
            <a:r>
              <a:rPr lang="en-US" altLang="zh-CN" dirty="0"/>
              <a:t>y</a:t>
            </a:r>
            <a:r>
              <a:rPr lang="zh-CN" altLang="en-US" dirty="0"/>
              <a:t>的简单路径的并</a:t>
            </a:r>
          </a:p>
        </p:txBody>
      </p:sp>
      <p:sp>
        <p:nvSpPr>
          <p:cNvPr id="3" name="内容占位符 2">
            <a:extLst>
              <a:ext uri="{FF2B5EF4-FFF2-40B4-BE49-F238E27FC236}">
                <a16:creationId xmlns:a16="http://schemas.microsoft.com/office/drawing/2014/main" id="{87767FA3-0CDA-4F7B-80C3-263892E99C0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07A3D09-02ED-4471-AE5E-ED224FBA7615}"/>
              </a:ext>
            </a:extLst>
          </p:cNvPr>
          <p:cNvPicPr>
            <a:picLocks noChangeAspect="1"/>
          </p:cNvPicPr>
          <p:nvPr/>
        </p:nvPicPr>
        <p:blipFill>
          <a:blip r:embed="rId2"/>
          <a:stretch>
            <a:fillRect/>
          </a:stretch>
        </p:blipFill>
        <p:spPr>
          <a:xfrm>
            <a:off x="838200" y="1824038"/>
            <a:ext cx="7848600" cy="4352925"/>
          </a:xfrm>
          <a:prstGeom prst="rect">
            <a:avLst/>
          </a:prstGeom>
        </p:spPr>
      </p:pic>
    </p:spTree>
    <p:extLst>
      <p:ext uri="{BB962C8B-B14F-4D97-AF65-F5344CB8AC3E}">
        <p14:creationId xmlns:p14="http://schemas.microsoft.com/office/powerpoint/2010/main" val="95168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D72B0-B1B5-471C-8C9B-1F8D16EECB41}"/>
              </a:ext>
            </a:extLst>
          </p:cNvPr>
          <p:cNvSpPr>
            <a:spLocks noGrp="1"/>
          </p:cNvSpPr>
          <p:nvPr>
            <p:ph type="title"/>
          </p:nvPr>
        </p:nvSpPr>
        <p:spPr/>
        <p:txBody>
          <a:bodyPr/>
          <a:lstStyle/>
          <a:p>
            <a:r>
              <a:rPr lang="en-US" altLang="zh-CN" dirty="0"/>
              <a:t>x</a:t>
            </a:r>
            <a:r>
              <a:rPr lang="zh-CN" altLang="en-US" dirty="0"/>
              <a:t>到</a:t>
            </a:r>
            <a:r>
              <a:rPr lang="en-US" altLang="zh-CN" dirty="0"/>
              <a:t>y</a:t>
            </a:r>
            <a:r>
              <a:rPr lang="zh-CN" altLang="en-US" dirty="0"/>
              <a:t>的简单路径的并</a:t>
            </a:r>
          </a:p>
        </p:txBody>
      </p:sp>
      <p:sp>
        <p:nvSpPr>
          <p:cNvPr id="3" name="内容占位符 2">
            <a:extLst>
              <a:ext uri="{FF2B5EF4-FFF2-40B4-BE49-F238E27FC236}">
                <a16:creationId xmlns:a16="http://schemas.microsoft.com/office/drawing/2014/main" id="{2F4124C5-261D-4D68-AEA8-1B32E174F771}"/>
              </a:ext>
            </a:extLst>
          </p:cNvPr>
          <p:cNvSpPr>
            <a:spLocks noGrp="1"/>
          </p:cNvSpPr>
          <p:nvPr>
            <p:ph idx="1"/>
          </p:nvPr>
        </p:nvSpPr>
        <p:spPr/>
        <p:txBody>
          <a:bodyPr/>
          <a:lstStyle/>
          <a:p>
            <a:r>
              <a:rPr lang="zh-CN" altLang="en-US" dirty="0"/>
              <a:t>即所有</a:t>
            </a:r>
            <a:r>
              <a:rPr lang="en-US" altLang="zh-CN" dirty="0"/>
              <a:t>x</a:t>
            </a:r>
            <a:r>
              <a:rPr lang="zh-CN" altLang="en-US" dirty="0"/>
              <a:t>到</a:t>
            </a:r>
            <a:r>
              <a:rPr lang="en-US" altLang="zh-CN" dirty="0"/>
              <a:t>y</a:t>
            </a:r>
            <a:r>
              <a:rPr lang="zh-CN" altLang="en-US" dirty="0"/>
              <a:t>必须经过的割边，加上每个必须经过的环</a:t>
            </a:r>
            <a:endParaRPr lang="en-US" altLang="zh-CN" dirty="0"/>
          </a:p>
          <a:p>
            <a:endParaRPr lang="zh-CN" altLang="en-US" dirty="0"/>
          </a:p>
        </p:txBody>
      </p:sp>
      <p:pic>
        <p:nvPicPr>
          <p:cNvPr id="4" name="图片 3">
            <a:extLst>
              <a:ext uri="{FF2B5EF4-FFF2-40B4-BE49-F238E27FC236}">
                <a16:creationId xmlns:a16="http://schemas.microsoft.com/office/drawing/2014/main" id="{BFE94337-C1C8-49A9-9C34-C05C0BD7F7C4}"/>
              </a:ext>
            </a:extLst>
          </p:cNvPr>
          <p:cNvPicPr>
            <a:picLocks noChangeAspect="1"/>
          </p:cNvPicPr>
          <p:nvPr/>
        </p:nvPicPr>
        <p:blipFill>
          <a:blip r:embed="rId2"/>
          <a:stretch>
            <a:fillRect/>
          </a:stretch>
        </p:blipFill>
        <p:spPr>
          <a:xfrm>
            <a:off x="838200" y="2643188"/>
            <a:ext cx="4000500" cy="3533775"/>
          </a:xfrm>
          <a:prstGeom prst="rect">
            <a:avLst/>
          </a:prstGeom>
        </p:spPr>
      </p:pic>
    </p:spTree>
    <p:extLst>
      <p:ext uri="{BB962C8B-B14F-4D97-AF65-F5344CB8AC3E}">
        <p14:creationId xmlns:p14="http://schemas.microsoft.com/office/powerpoint/2010/main" val="1037052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7A6D9-1136-439D-B41D-F72E2250C13B}"/>
              </a:ext>
            </a:extLst>
          </p:cNvPr>
          <p:cNvSpPr>
            <a:spLocks noGrp="1"/>
          </p:cNvSpPr>
          <p:nvPr>
            <p:ph type="title"/>
          </p:nvPr>
        </p:nvSpPr>
        <p:spPr/>
        <p:txBody>
          <a:bodyPr/>
          <a:lstStyle/>
          <a:p>
            <a:r>
              <a:rPr lang="en-US" altLang="zh-CN" dirty="0"/>
              <a:t>x</a:t>
            </a:r>
            <a:r>
              <a:rPr lang="zh-CN" altLang="en-US" dirty="0"/>
              <a:t>到</a:t>
            </a:r>
            <a:r>
              <a:rPr lang="en-US" altLang="zh-CN" dirty="0"/>
              <a:t>y</a:t>
            </a:r>
            <a:r>
              <a:rPr lang="zh-CN" altLang="en-US" dirty="0"/>
              <a:t>的简单路径的并</a:t>
            </a:r>
          </a:p>
        </p:txBody>
      </p:sp>
      <p:sp>
        <p:nvSpPr>
          <p:cNvPr id="3" name="内容占位符 2">
            <a:extLst>
              <a:ext uri="{FF2B5EF4-FFF2-40B4-BE49-F238E27FC236}">
                <a16:creationId xmlns:a16="http://schemas.microsoft.com/office/drawing/2014/main" id="{5F5C98B2-3A15-4E8F-B5F0-15C8BCC3FBB6}"/>
              </a:ext>
            </a:extLst>
          </p:cNvPr>
          <p:cNvSpPr>
            <a:spLocks noGrp="1"/>
          </p:cNvSpPr>
          <p:nvPr>
            <p:ph idx="1"/>
          </p:nvPr>
        </p:nvSpPr>
        <p:spPr/>
        <p:txBody>
          <a:bodyPr/>
          <a:lstStyle/>
          <a:p>
            <a:r>
              <a:rPr lang="zh-CN" altLang="en-US" dirty="0"/>
              <a:t>如果端点在环上，则取整个环</a:t>
            </a:r>
            <a:endParaRPr lang="en-US" altLang="zh-CN" dirty="0"/>
          </a:p>
        </p:txBody>
      </p:sp>
    </p:spTree>
    <p:extLst>
      <p:ext uri="{BB962C8B-B14F-4D97-AF65-F5344CB8AC3E}">
        <p14:creationId xmlns:p14="http://schemas.microsoft.com/office/powerpoint/2010/main" val="156666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264D2-9CA8-47A0-A886-E629B352A17A}"/>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43BE7FE0-CEAA-480C-873F-0EEC1546E0FB}"/>
              </a:ext>
            </a:extLst>
          </p:cNvPr>
          <p:cNvSpPr>
            <a:spLocks noGrp="1"/>
          </p:cNvSpPr>
          <p:nvPr>
            <p:ph idx="1"/>
          </p:nvPr>
        </p:nvSpPr>
        <p:spPr/>
        <p:txBody>
          <a:bodyPr/>
          <a:lstStyle/>
          <a:p>
            <a:r>
              <a:rPr lang="zh-CN" altLang="en-US" dirty="0"/>
              <a:t>注意到这里点和边所定义的简单路径有不同的性质：</a:t>
            </a:r>
            <a:endParaRPr lang="en-US" altLang="zh-CN" dirty="0"/>
          </a:p>
          <a:p>
            <a:r>
              <a:rPr lang="zh-CN" altLang="en-US" dirty="0"/>
              <a:t>比如如果是按边定义的简单路径，则如图所示</a:t>
            </a:r>
            <a:r>
              <a:rPr lang="en-US" altLang="zh-CN" dirty="0"/>
              <a:t>x</a:t>
            </a:r>
            <a:r>
              <a:rPr lang="zh-CN" altLang="en-US" dirty="0"/>
              <a:t>所在的左边那个环是可以取到的，路径上点被经过的环全部都是可以取到的</a:t>
            </a:r>
          </a:p>
        </p:txBody>
      </p:sp>
      <p:pic>
        <p:nvPicPr>
          <p:cNvPr id="5" name="图片 4">
            <a:extLst>
              <a:ext uri="{FF2B5EF4-FFF2-40B4-BE49-F238E27FC236}">
                <a16:creationId xmlns:a16="http://schemas.microsoft.com/office/drawing/2014/main" id="{62DC789F-BB15-4FF0-8759-905F3F5D0FED}"/>
              </a:ext>
            </a:extLst>
          </p:cNvPr>
          <p:cNvPicPr>
            <a:picLocks noChangeAspect="1"/>
          </p:cNvPicPr>
          <p:nvPr/>
        </p:nvPicPr>
        <p:blipFill>
          <a:blip r:embed="rId2"/>
          <a:stretch>
            <a:fillRect/>
          </a:stretch>
        </p:blipFill>
        <p:spPr>
          <a:xfrm>
            <a:off x="1162975" y="3429000"/>
            <a:ext cx="5936572" cy="3292492"/>
          </a:xfrm>
          <a:prstGeom prst="rect">
            <a:avLst/>
          </a:prstGeom>
        </p:spPr>
      </p:pic>
    </p:spTree>
    <p:extLst>
      <p:ext uri="{BB962C8B-B14F-4D97-AF65-F5344CB8AC3E}">
        <p14:creationId xmlns:p14="http://schemas.microsoft.com/office/powerpoint/2010/main" val="198202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51568-FA21-4E11-AFAA-37A5C708F7EC}"/>
              </a:ext>
            </a:extLst>
          </p:cNvPr>
          <p:cNvSpPr>
            <a:spLocks noGrp="1"/>
          </p:cNvSpPr>
          <p:nvPr>
            <p:ph type="title"/>
          </p:nvPr>
        </p:nvSpPr>
        <p:spPr/>
        <p:txBody>
          <a:bodyPr/>
          <a:lstStyle/>
          <a:p>
            <a:r>
              <a:rPr lang="zh-CN" altLang="en-US" dirty="0"/>
              <a:t>子仙人掌</a:t>
            </a:r>
          </a:p>
        </p:txBody>
      </p:sp>
      <p:sp>
        <p:nvSpPr>
          <p:cNvPr id="3" name="内容占位符 2">
            <a:extLst>
              <a:ext uri="{FF2B5EF4-FFF2-40B4-BE49-F238E27FC236}">
                <a16:creationId xmlns:a16="http://schemas.microsoft.com/office/drawing/2014/main" id="{856FA08F-783E-4D9F-A71B-1E5B556EEF39}"/>
              </a:ext>
            </a:extLst>
          </p:cNvPr>
          <p:cNvSpPr>
            <a:spLocks noGrp="1"/>
          </p:cNvSpPr>
          <p:nvPr>
            <p:ph idx="1"/>
          </p:nvPr>
        </p:nvSpPr>
        <p:spPr/>
        <p:txBody>
          <a:bodyPr/>
          <a:lstStyle/>
          <a:p>
            <a:r>
              <a:rPr lang="zh-CN" altLang="en-US" dirty="0"/>
              <a:t>点 </a:t>
            </a:r>
            <a:r>
              <a:rPr lang="en-US" altLang="zh-CN" dirty="0"/>
              <a:t>x </a:t>
            </a:r>
            <a:r>
              <a:rPr lang="zh-CN" altLang="en-US" dirty="0"/>
              <a:t>的子仙人掌定义为：删除从根到点 </a:t>
            </a:r>
            <a:r>
              <a:rPr lang="en-US" altLang="zh-CN" dirty="0"/>
              <a:t>x </a:t>
            </a:r>
            <a:r>
              <a:rPr lang="zh-CN" altLang="en-US" dirty="0"/>
              <a:t>的所有简单路径上的所有边后，点 </a:t>
            </a:r>
            <a:r>
              <a:rPr lang="en-US" altLang="zh-CN" dirty="0"/>
              <a:t>x </a:t>
            </a:r>
            <a:r>
              <a:rPr lang="zh-CN" altLang="en-US" dirty="0"/>
              <a:t>所在的连通块。</a:t>
            </a:r>
          </a:p>
        </p:txBody>
      </p:sp>
    </p:spTree>
    <p:extLst>
      <p:ext uri="{BB962C8B-B14F-4D97-AF65-F5344CB8AC3E}">
        <p14:creationId xmlns:p14="http://schemas.microsoft.com/office/powerpoint/2010/main" val="3657562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4FA65-4DD5-4AF6-9CAD-F2F2DB771610}"/>
              </a:ext>
            </a:extLst>
          </p:cNvPr>
          <p:cNvSpPr>
            <a:spLocks noGrp="1"/>
          </p:cNvSpPr>
          <p:nvPr>
            <p:ph type="title"/>
          </p:nvPr>
        </p:nvSpPr>
        <p:spPr/>
        <p:txBody>
          <a:bodyPr/>
          <a:lstStyle/>
          <a:p>
            <a:r>
              <a:rPr lang="zh-CN" altLang="en-US" dirty="0"/>
              <a:t>子仙人掌</a:t>
            </a:r>
          </a:p>
        </p:txBody>
      </p:sp>
      <p:sp>
        <p:nvSpPr>
          <p:cNvPr id="3" name="内容占位符 2">
            <a:extLst>
              <a:ext uri="{FF2B5EF4-FFF2-40B4-BE49-F238E27FC236}">
                <a16:creationId xmlns:a16="http://schemas.microsoft.com/office/drawing/2014/main" id="{FCB0B0F7-B29B-4CEA-9F80-8FEE795353D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E393220-D682-4022-AFA5-97897DDF9B14}"/>
              </a:ext>
            </a:extLst>
          </p:cNvPr>
          <p:cNvPicPr>
            <a:picLocks noChangeAspect="1"/>
          </p:cNvPicPr>
          <p:nvPr/>
        </p:nvPicPr>
        <p:blipFill>
          <a:blip r:embed="rId2"/>
          <a:stretch>
            <a:fillRect/>
          </a:stretch>
        </p:blipFill>
        <p:spPr>
          <a:xfrm>
            <a:off x="838201" y="1825624"/>
            <a:ext cx="2905750" cy="5032375"/>
          </a:xfrm>
          <a:prstGeom prst="rect">
            <a:avLst/>
          </a:prstGeom>
        </p:spPr>
      </p:pic>
    </p:spTree>
    <p:extLst>
      <p:ext uri="{BB962C8B-B14F-4D97-AF65-F5344CB8AC3E}">
        <p14:creationId xmlns:p14="http://schemas.microsoft.com/office/powerpoint/2010/main" val="224642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E2612-3965-42B9-B724-BE2472EED741}"/>
              </a:ext>
            </a:extLst>
          </p:cNvPr>
          <p:cNvSpPr>
            <a:spLocks noGrp="1"/>
          </p:cNvSpPr>
          <p:nvPr>
            <p:ph type="title"/>
          </p:nvPr>
        </p:nvSpPr>
        <p:spPr/>
        <p:txBody>
          <a:bodyPr/>
          <a:lstStyle/>
          <a:p>
            <a:r>
              <a:rPr lang="zh-CN" altLang="en-US" dirty="0"/>
              <a:t>什么是仙人掌</a:t>
            </a:r>
          </a:p>
        </p:txBody>
      </p:sp>
      <p:sp>
        <p:nvSpPr>
          <p:cNvPr id="3" name="内容占位符 2">
            <a:extLst>
              <a:ext uri="{FF2B5EF4-FFF2-40B4-BE49-F238E27FC236}">
                <a16:creationId xmlns:a16="http://schemas.microsoft.com/office/drawing/2014/main" id="{B033EF6D-CA81-4514-928D-2E4CF99807D0}"/>
              </a:ext>
            </a:extLst>
          </p:cNvPr>
          <p:cNvSpPr>
            <a:spLocks noGrp="1"/>
          </p:cNvSpPr>
          <p:nvPr>
            <p:ph idx="1"/>
          </p:nvPr>
        </p:nvSpPr>
        <p:spPr/>
        <p:txBody>
          <a:bodyPr/>
          <a:lstStyle/>
          <a:p>
            <a:r>
              <a:rPr lang="zh-CN" altLang="en-US" dirty="0"/>
              <a:t>仙人掌分为点仙人掌和边仙人掌</a:t>
            </a:r>
          </a:p>
        </p:txBody>
      </p:sp>
    </p:spTree>
    <p:extLst>
      <p:ext uri="{BB962C8B-B14F-4D97-AF65-F5344CB8AC3E}">
        <p14:creationId xmlns:p14="http://schemas.microsoft.com/office/powerpoint/2010/main" val="2436059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09CD7-6B0F-42F5-8ADC-C1E24E1F3512}"/>
              </a:ext>
            </a:extLst>
          </p:cNvPr>
          <p:cNvSpPr>
            <a:spLocks noGrp="1"/>
          </p:cNvSpPr>
          <p:nvPr>
            <p:ph type="title"/>
          </p:nvPr>
        </p:nvSpPr>
        <p:spPr/>
        <p:txBody>
          <a:bodyPr/>
          <a:lstStyle/>
          <a:p>
            <a:r>
              <a:rPr lang="zh-CN" altLang="en-US" dirty="0"/>
              <a:t>仙人掌最短路</a:t>
            </a:r>
          </a:p>
        </p:txBody>
      </p:sp>
      <p:sp>
        <p:nvSpPr>
          <p:cNvPr id="3" name="内容占位符 2">
            <a:extLst>
              <a:ext uri="{FF2B5EF4-FFF2-40B4-BE49-F238E27FC236}">
                <a16:creationId xmlns:a16="http://schemas.microsoft.com/office/drawing/2014/main" id="{7028DD18-3AEC-4895-88F3-92BBB91F8C19}"/>
              </a:ext>
            </a:extLst>
          </p:cNvPr>
          <p:cNvSpPr>
            <a:spLocks noGrp="1"/>
          </p:cNvSpPr>
          <p:nvPr>
            <p:ph idx="1"/>
          </p:nvPr>
        </p:nvSpPr>
        <p:spPr/>
        <p:txBody>
          <a:bodyPr/>
          <a:lstStyle/>
          <a:p>
            <a:r>
              <a:rPr lang="zh-CN" altLang="en-US" dirty="0"/>
              <a:t>即将仙人掌看做一个普通的无向图的两点间最短路</a:t>
            </a:r>
          </a:p>
        </p:txBody>
      </p:sp>
    </p:spTree>
    <p:extLst>
      <p:ext uri="{BB962C8B-B14F-4D97-AF65-F5344CB8AC3E}">
        <p14:creationId xmlns:p14="http://schemas.microsoft.com/office/powerpoint/2010/main" val="2986807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09CD7-6B0F-42F5-8ADC-C1E24E1F3512}"/>
              </a:ext>
            </a:extLst>
          </p:cNvPr>
          <p:cNvSpPr>
            <a:spLocks noGrp="1"/>
          </p:cNvSpPr>
          <p:nvPr>
            <p:ph type="title"/>
          </p:nvPr>
        </p:nvSpPr>
        <p:spPr/>
        <p:txBody>
          <a:bodyPr/>
          <a:lstStyle/>
          <a:p>
            <a:r>
              <a:rPr lang="en-US" altLang="zh-CN" dirty="0"/>
              <a:t>//</a:t>
            </a:r>
            <a:r>
              <a:rPr lang="zh-CN" altLang="en-US" dirty="0"/>
              <a:t>仙人掌邻域</a:t>
            </a:r>
          </a:p>
        </p:txBody>
      </p:sp>
      <p:sp>
        <p:nvSpPr>
          <p:cNvPr id="3" name="内容占位符 2">
            <a:extLst>
              <a:ext uri="{FF2B5EF4-FFF2-40B4-BE49-F238E27FC236}">
                <a16:creationId xmlns:a16="http://schemas.microsoft.com/office/drawing/2014/main" id="{7028DD18-3AEC-4895-88F3-92BBB91F8C19}"/>
              </a:ext>
            </a:extLst>
          </p:cNvPr>
          <p:cNvSpPr>
            <a:spLocks noGrp="1"/>
          </p:cNvSpPr>
          <p:nvPr>
            <p:ph idx="1"/>
          </p:nvPr>
        </p:nvSpPr>
        <p:spPr/>
        <p:txBody>
          <a:bodyPr/>
          <a:lstStyle/>
          <a:p>
            <a:r>
              <a:rPr lang="en-US" altLang="zh-CN" dirty="0"/>
              <a:t>//</a:t>
            </a:r>
            <a:r>
              <a:rPr lang="zh-CN" altLang="en-US" dirty="0"/>
              <a:t>仙人掌上，点</a:t>
            </a:r>
            <a:r>
              <a:rPr lang="en-US" altLang="zh-CN" dirty="0"/>
              <a:t>x</a:t>
            </a:r>
            <a:r>
              <a:rPr lang="zh-CN" altLang="en-US" dirty="0"/>
              <a:t>的</a:t>
            </a:r>
            <a:r>
              <a:rPr lang="en-US" altLang="zh-CN" dirty="0"/>
              <a:t>y</a:t>
            </a:r>
            <a:r>
              <a:rPr lang="zh-CN" altLang="en-US" dirty="0"/>
              <a:t>邻域即</a:t>
            </a:r>
            <a:r>
              <a:rPr lang="en-US" altLang="zh-CN" dirty="0"/>
              <a:t>{</a:t>
            </a:r>
            <a:r>
              <a:rPr lang="en-US" altLang="zh-CN" dirty="0" err="1"/>
              <a:t>z|dist</a:t>
            </a:r>
            <a:r>
              <a:rPr lang="en-US" altLang="zh-CN" dirty="0"/>
              <a:t>(</a:t>
            </a:r>
            <a:r>
              <a:rPr lang="en-US" altLang="zh-CN" dirty="0" err="1"/>
              <a:t>x,z</a:t>
            </a:r>
            <a:r>
              <a:rPr lang="en-US" altLang="zh-CN" dirty="0"/>
              <a:t>)&lt;=y}</a:t>
            </a:r>
            <a:r>
              <a:rPr lang="zh-CN" altLang="en-US" dirty="0"/>
              <a:t>，这里</a:t>
            </a:r>
            <a:r>
              <a:rPr lang="en-US" altLang="zh-CN" dirty="0" err="1"/>
              <a:t>dist</a:t>
            </a:r>
            <a:r>
              <a:rPr lang="en-US" altLang="zh-CN" dirty="0"/>
              <a:t>(</a:t>
            </a:r>
            <a:r>
              <a:rPr lang="en-US" altLang="zh-CN" dirty="0" err="1"/>
              <a:t>x,z</a:t>
            </a:r>
            <a:r>
              <a:rPr lang="en-US" altLang="zh-CN" dirty="0"/>
              <a:t>)</a:t>
            </a:r>
            <a:r>
              <a:rPr lang="zh-CN" altLang="en-US" dirty="0"/>
              <a:t>表示</a:t>
            </a:r>
            <a:r>
              <a:rPr lang="en-US" altLang="zh-CN" dirty="0"/>
              <a:t>x</a:t>
            </a:r>
            <a:r>
              <a:rPr lang="zh-CN" altLang="en-US" dirty="0"/>
              <a:t>和</a:t>
            </a:r>
            <a:r>
              <a:rPr lang="en-US" altLang="zh-CN" dirty="0"/>
              <a:t>z</a:t>
            </a:r>
            <a:r>
              <a:rPr lang="zh-CN" altLang="en-US" dirty="0"/>
              <a:t>的仙人掌最短路长度</a:t>
            </a:r>
          </a:p>
        </p:txBody>
      </p:sp>
    </p:spTree>
    <p:extLst>
      <p:ext uri="{BB962C8B-B14F-4D97-AF65-F5344CB8AC3E}">
        <p14:creationId xmlns:p14="http://schemas.microsoft.com/office/powerpoint/2010/main" val="2742011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449E8-7502-4E1F-88F8-CF813F9E860B}"/>
              </a:ext>
            </a:extLst>
          </p:cNvPr>
          <p:cNvSpPr>
            <a:spLocks noGrp="1"/>
          </p:cNvSpPr>
          <p:nvPr>
            <p:ph type="ctrTitle"/>
          </p:nvPr>
        </p:nvSpPr>
        <p:spPr/>
        <p:txBody>
          <a:bodyPr/>
          <a:lstStyle/>
          <a:p>
            <a:r>
              <a:rPr lang="zh-CN" altLang="en-US" dirty="0"/>
              <a:t>仙人掌</a:t>
            </a:r>
            <a:r>
              <a:rPr lang="en-US" altLang="zh-CN" dirty="0"/>
              <a:t>DP</a:t>
            </a:r>
            <a:endParaRPr lang="zh-CN" altLang="en-US" dirty="0"/>
          </a:p>
        </p:txBody>
      </p:sp>
      <p:sp>
        <p:nvSpPr>
          <p:cNvPr id="3" name="副标题 2">
            <a:extLst>
              <a:ext uri="{FF2B5EF4-FFF2-40B4-BE49-F238E27FC236}">
                <a16:creationId xmlns:a16="http://schemas.microsoft.com/office/drawing/2014/main" id="{BD1920FC-D363-4B45-B4E6-53E218F1237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59994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A15C0-CAEB-4562-9A11-D3DD6E2CB4AE}"/>
              </a:ext>
            </a:extLst>
          </p:cNvPr>
          <p:cNvSpPr>
            <a:spLocks noGrp="1"/>
          </p:cNvSpPr>
          <p:nvPr>
            <p:ph type="title"/>
          </p:nvPr>
        </p:nvSpPr>
        <p:spPr/>
        <p:txBody>
          <a:bodyPr/>
          <a:lstStyle/>
          <a:p>
            <a:r>
              <a:rPr lang="zh-CN" altLang="en-US" dirty="0"/>
              <a:t>洛谷</a:t>
            </a:r>
            <a:r>
              <a:rPr lang="en-US" altLang="zh-CN" dirty="0"/>
              <a:t>4129 [SHOI2006]</a:t>
            </a:r>
            <a:r>
              <a:rPr lang="zh-CN" altLang="en-US" dirty="0"/>
              <a:t>仙人掌</a:t>
            </a:r>
          </a:p>
        </p:txBody>
      </p:sp>
      <p:sp>
        <p:nvSpPr>
          <p:cNvPr id="3" name="内容占位符 2">
            <a:extLst>
              <a:ext uri="{FF2B5EF4-FFF2-40B4-BE49-F238E27FC236}">
                <a16:creationId xmlns:a16="http://schemas.microsoft.com/office/drawing/2014/main" id="{0643505B-047F-4D99-AB4C-D9110C42E07D}"/>
              </a:ext>
            </a:extLst>
          </p:cNvPr>
          <p:cNvSpPr>
            <a:spLocks noGrp="1"/>
          </p:cNvSpPr>
          <p:nvPr>
            <p:ph idx="1"/>
          </p:nvPr>
        </p:nvSpPr>
        <p:spPr/>
        <p:txBody>
          <a:bodyPr/>
          <a:lstStyle/>
          <a:p>
            <a:r>
              <a:rPr lang="zh-CN" altLang="en-US" dirty="0"/>
              <a:t>仙人掌图（</a:t>
            </a:r>
            <a:r>
              <a:rPr lang="en-US" altLang="zh-CN" dirty="0"/>
              <a:t>cactus</a:t>
            </a:r>
            <a:r>
              <a:rPr lang="zh-CN" altLang="en-US" dirty="0"/>
              <a:t>）是一种无向连通图，它的每条边最多只能出现在一个简单回路（</a:t>
            </a:r>
            <a:r>
              <a:rPr lang="en-US" altLang="zh-CN" dirty="0"/>
              <a:t>simple cycle</a:t>
            </a:r>
            <a:r>
              <a:rPr lang="zh-CN" altLang="en-US" dirty="0"/>
              <a:t>）里面。从直观上说，可以把仙人掌图理解为允许存在回路的树。但是仙人掌图和树之间有个本质的不同，仙人掌图可以拥有多个支撑子图（</a:t>
            </a:r>
            <a:r>
              <a:rPr lang="en-US" altLang="zh-CN" dirty="0"/>
              <a:t>spanning subgraph</a:t>
            </a:r>
            <a:r>
              <a:rPr lang="zh-CN" altLang="en-US" dirty="0"/>
              <a:t>），而树的支撑子图只有一个（它自身），我们把仙人掌图的支撑子图的数目称为“仙人数”。你的任务就是计算给定图的“仙人数”。</a:t>
            </a:r>
          </a:p>
        </p:txBody>
      </p:sp>
    </p:spTree>
    <p:extLst>
      <p:ext uri="{BB962C8B-B14F-4D97-AF65-F5344CB8AC3E}">
        <p14:creationId xmlns:p14="http://schemas.microsoft.com/office/powerpoint/2010/main" val="3838793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DC5B6-DF34-4026-8F7F-F342B6A3E08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5D62364-C0E9-4F2D-B1B2-4744F4B5E4E7}"/>
              </a:ext>
            </a:extLst>
          </p:cNvPr>
          <p:cNvSpPr>
            <a:spLocks noGrp="1"/>
          </p:cNvSpPr>
          <p:nvPr>
            <p:ph idx="1"/>
          </p:nvPr>
        </p:nvSpPr>
        <p:spPr/>
        <p:txBody>
          <a:bodyPr/>
          <a:lstStyle/>
          <a:p>
            <a:r>
              <a:rPr lang="zh-CN" altLang="en-US" dirty="0"/>
              <a:t>考虑每条割边，如果去掉了之后图便不连通，显然不是一个支撑子图</a:t>
            </a:r>
            <a:endParaRPr lang="en-US" altLang="zh-CN" dirty="0"/>
          </a:p>
          <a:p>
            <a:r>
              <a:rPr lang="zh-CN" altLang="en-US" dirty="0"/>
              <a:t>考虑每个环上，如果去掉了超过一条边，则图不连通，显然不是一个支撑子图</a:t>
            </a:r>
            <a:endParaRPr lang="en-US" altLang="zh-CN" dirty="0"/>
          </a:p>
          <a:p>
            <a:r>
              <a:rPr lang="zh-CN" altLang="en-US" dirty="0"/>
              <a:t>如果每个环上只去掉最多一条边，则这个图是原图的支撑子图</a:t>
            </a:r>
            <a:endParaRPr lang="en-US" altLang="zh-CN" dirty="0"/>
          </a:p>
          <a:p>
            <a:r>
              <a:rPr lang="zh-CN" altLang="en-US" dirty="0"/>
              <a:t>答案即为每个环大小</a:t>
            </a:r>
            <a:r>
              <a:rPr lang="en-US" altLang="zh-CN" dirty="0"/>
              <a:t>+1</a:t>
            </a:r>
            <a:r>
              <a:rPr lang="zh-CN" altLang="en-US" dirty="0"/>
              <a:t>的乘积</a:t>
            </a:r>
            <a:endParaRPr lang="en-US" altLang="zh-CN" dirty="0"/>
          </a:p>
          <a:p>
            <a:r>
              <a:rPr lang="zh-CN" altLang="en-US" dirty="0"/>
              <a:t>找环可以用</a:t>
            </a:r>
            <a:r>
              <a:rPr lang="en-US" altLang="zh-CN" dirty="0" err="1"/>
              <a:t>tarjan</a:t>
            </a:r>
            <a:r>
              <a:rPr lang="zh-CN" altLang="en-US" dirty="0"/>
              <a:t>算法来实现，总时间复杂度</a:t>
            </a:r>
            <a:r>
              <a:rPr lang="en-US" altLang="zh-CN" dirty="0"/>
              <a:t>O( n )</a:t>
            </a:r>
            <a:endParaRPr lang="zh-CN" altLang="en-US" dirty="0"/>
          </a:p>
        </p:txBody>
      </p:sp>
    </p:spTree>
    <p:extLst>
      <p:ext uri="{BB962C8B-B14F-4D97-AF65-F5344CB8AC3E}">
        <p14:creationId xmlns:p14="http://schemas.microsoft.com/office/powerpoint/2010/main" val="1635108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6ABA4-8659-494B-9156-E6B1C9A661AE}"/>
              </a:ext>
            </a:extLst>
          </p:cNvPr>
          <p:cNvSpPr>
            <a:spLocks noGrp="1"/>
          </p:cNvSpPr>
          <p:nvPr>
            <p:ph type="title"/>
          </p:nvPr>
        </p:nvSpPr>
        <p:spPr/>
        <p:txBody>
          <a:bodyPr/>
          <a:lstStyle/>
          <a:p>
            <a:r>
              <a:rPr lang="zh-CN" altLang="en-US" dirty="0"/>
              <a:t>洛谷</a:t>
            </a:r>
            <a:r>
              <a:rPr lang="en-US" altLang="zh-CN" dirty="0"/>
              <a:t>4244 [SHOI2008]</a:t>
            </a:r>
            <a:r>
              <a:rPr lang="zh-CN" altLang="en-US" dirty="0"/>
              <a:t>仙人掌图 </a:t>
            </a:r>
            <a:r>
              <a:rPr lang="en-US" altLang="zh-CN" dirty="0"/>
              <a:t>II</a:t>
            </a:r>
            <a:endParaRPr lang="zh-CN" altLang="en-US" dirty="0"/>
          </a:p>
        </p:txBody>
      </p:sp>
      <p:sp>
        <p:nvSpPr>
          <p:cNvPr id="3" name="内容占位符 2">
            <a:extLst>
              <a:ext uri="{FF2B5EF4-FFF2-40B4-BE49-F238E27FC236}">
                <a16:creationId xmlns:a16="http://schemas.microsoft.com/office/drawing/2014/main" id="{52F6ED49-1E37-41EE-904A-D15A320E56D4}"/>
              </a:ext>
            </a:extLst>
          </p:cNvPr>
          <p:cNvSpPr>
            <a:spLocks noGrp="1"/>
          </p:cNvSpPr>
          <p:nvPr>
            <p:ph idx="1"/>
          </p:nvPr>
        </p:nvSpPr>
        <p:spPr/>
        <p:txBody>
          <a:bodyPr/>
          <a:lstStyle/>
          <a:p>
            <a:r>
              <a:rPr lang="zh-CN" altLang="en-US" dirty="0"/>
              <a:t>求一棵边仙人掌的直径</a:t>
            </a:r>
            <a:endParaRPr lang="en-US" altLang="zh-CN" dirty="0"/>
          </a:p>
          <a:p>
            <a:r>
              <a:rPr lang="zh-CN" altLang="en-US" dirty="0"/>
              <a:t>定义一个图的直径为这张图相距最远的两个点的距离。</a:t>
            </a:r>
          </a:p>
        </p:txBody>
      </p:sp>
    </p:spTree>
    <p:extLst>
      <p:ext uri="{BB962C8B-B14F-4D97-AF65-F5344CB8AC3E}">
        <p14:creationId xmlns:p14="http://schemas.microsoft.com/office/powerpoint/2010/main" val="1225442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30F0A-3E2D-4858-9627-9244A39FD1E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A6F2F3-F7EB-464C-B8C0-DDA051C64E9B}"/>
              </a:ext>
            </a:extLst>
          </p:cNvPr>
          <p:cNvSpPr>
            <a:spLocks noGrp="1"/>
          </p:cNvSpPr>
          <p:nvPr>
            <p:ph idx="1"/>
          </p:nvPr>
        </p:nvSpPr>
        <p:spPr/>
        <p:txBody>
          <a:bodyPr/>
          <a:lstStyle/>
          <a:p>
            <a:r>
              <a:rPr lang="zh-CN" altLang="en-US" dirty="0"/>
              <a:t>先随便定一个根</a:t>
            </a:r>
            <a:r>
              <a:rPr lang="en-US" altLang="zh-CN" dirty="0"/>
              <a:t>1</a:t>
            </a:r>
            <a:r>
              <a:rPr lang="zh-CN" altLang="en-US" dirty="0"/>
              <a:t>，以此为基础开始</a:t>
            </a:r>
            <a:r>
              <a:rPr lang="en-US" altLang="zh-CN" dirty="0" err="1"/>
              <a:t>dp</a:t>
            </a:r>
            <a:endParaRPr lang="en-US" altLang="zh-CN" dirty="0"/>
          </a:p>
          <a:p>
            <a:r>
              <a:rPr lang="zh-CN" altLang="en-US" dirty="0"/>
              <a:t>定义一个点</a:t>
            </a:r>
            <a:r>
              <a:rPr lang="en-US" altLang="zh-CN" dirty="0"/>
              <a:t>x</a:t>
            </a:r>
            <a:r>
              <a:rPr lang="zh-CN" altLang="en-US" dirty="0"/>
              <a:t>的深度为</a:t>
            </a:r>
            <a:r>
              <a:rPr lang="en-US" altLang="zh-CN" dirty="0" err="1"/>
              <a:t>dist</a:t>
            </a:r>
            <a:r>
              <a:rPr lang="en-US" altLang="zh-CN" dirty="0"/>
              <a:t>(1,x)</a:t>
            </a:r>
          </a:p>
          <a:p>
            <a:r>
              <a:rPr lang="zh-CN" altLang="en-US" dirty="0"/>
              <a:t>定义</a:t>
            </a:r>
            <a:r>
              <a:rPr lang="en-US" altLang="zh-CN" dirty="0"/>
              <a:t>f[</a:t>
            </a:r>
            <a:r>
              <a:rPr lang="en-US" altLang="zh-CN" dirty="0" err="1"/>
              <a:t>i</a:t>
            </a:r>
            <a:r>
              <a:rPr lang="en-US" altLang="zh-CN" dirty="0"/>
              <a:t>]</a:t>
            </a:r>
            <a:r>
              <a:rPr lang="zh-CN" altLang="en-US" dirty="0"/>
              <a:t>为</a:t>
            </a:r>
            <a:r>
              <a:rPr lang="en-US" altLang="zh-CN" dirty="0" err="1"/>
              <a:t>i</a:t>
            </a:r>
            <a:r>
              <a:rPr lang="zh-CN" altLang="en-US" dirty="0"/>
              <a:t>的子仙人掌的高度，即从</a:t>
            </a:r>
            <a:r>
              <a:rPr lang="en-US" altLang="zh-CN" dirty="0" err="1"/>
              <a:t>i</a:t>
            </a:r>
            <a:r>
              <a:rPr lang="zh-CN" altLang="en-US" dirty="0"/>
              <a:t>的子仙人掌里面深度最大的点的深度减去</a:t>
            </a:r>
            <a:r>
              <a:rPr lang="en-US" altLang="zh-CN" dirty="0" err="1"/>
              <a:t>i</a:t>
            </a:r>
            <a:r>
              <a:rPr lang="zh-CN" altLang="en-US" dirty="0"/>
              <a:t>的深度</a:t>
            </a:r>
          </a:p>
        </p:txBody>
      </p:sp>
    </p:spTree>
    <p:extLst>
      <p:ext uri="{BB962C8B-B14F-4D97-AF65-F5344CB8AC3E}">
        <p14:creationId xmlns:p14="http://schemas.microsoft.com/office/powerpoint/2010/main" val="1034831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469E0-6568-4F39-8B2F-326D754CCB8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0B1036D-48EF-4C3F-B6A5-F8A88956E1A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04898E4F-0A58-4CC3-9525-15C685FE4724}"/>
              </a:ext>
            </a:extLst>
          </p:cNvPr>
          <p:cNvPicPr>
            <a:picLocks noChangeAspect="1"/>
          </p:cNvPicPr>
          <p:nvPr/>
        </p:nvPicPr>
        <p:blipFill>
          <a:blip r:embed="rId2"/>
          <a:stretch>
            <a:fillRect/>
          </a:stretch>
        </p:blipFill>
        <p:spPr>
          <a:xfrm>
            <a:off x="838200" y="1825625"/>
            <a:ext cx="2612577" cy="4813994"/>
          </a:xfrm>
          <a:prstGeom prst="rect">
            <a:avLst/>
          </a:prstGeom>
        </p:spPr>
      </p:pic>
    </p:spTree>
    <p:extLst>
      <p:ext uri="{BB962C8B-B14F-4D97-AF65-F5344CB8AC3E}">
        <p14:creationId xmlns:p14="http://schemas.microsoft.com/office/powerpoint/2010/main" val="2389462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C2438-C0F0-4906-A109-A60EFD9FD88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F4FD125-4D3A-44FD-91DE-F316784A75E2}"/>
              </a:ext>
            </a:extLst>
          </p:cNvPr>
          <p:cNvSpPr>
            <a:spLocks noGrp="1"/>
          </p:cNvSpPr>
          <p:nvPr>
            <p:ph idx="1"/>
          </p:nvPr>
        </p:nvSpPr>
        <p:spPr/>
        <p:txBody>
          <a:bodyPr/>
          <a:lstStyle/>
          <a:p>
            <a:r>
              <a:rPr lang="zh-CN" altLang="en-US" dirty="0"/>
              <a:t>对于一个非环上节点的</a:t>
            </a:r>
            <a:r>
              <a:rPr lang="en-US" altLang="zh-CN" dirty="0" err="1"/>
              <a:t>i</a:t>
            </a:r>
            <a:endParaRPr lang="en-US" altLang="zh-CN" dirty="0"/>
          </a:p>
          <a:p>
            <a:r>
              <a:rPr lang="en-US" altLang="zh-CN" dirty="0"/>
              <a:t>f[</a:t>
            </a:r>
            <a:r>
              <a:rPr lang="en-US" altLang="zh-CN" dirty="0" err="1"/>
              <a:t>i</a:t>
            </a:r>
            <a:r>
              <a:rPr lang="en-US" altLang="zh-CN" dirty="0"/>
              <a:t>]=max(f[j]+1),</a:t>
            </a:r>
            <a:r>
              <a:rPr lang="en-US" altLang="zh-CN" dirty="0" err="1"/>
              <a:t>i</a:t>
            </a:r>
            <a:r>
              <a:rPr lang="zh-CN" altLang="en-US" dirty="0"/>
              <a:t>和</a:t>
            </a:r>
            <a:r>
              <a:rPr lang="en-US" altLang="zh-CN" dirty="0"/>
              <a:t>j</a:t>
            </a:r>
            <a:r>
              <a:rPr lang="zh-CN" altLang="en-US" dirty="0"/>
              <a:t>之间有边，且</a:t>
            </a:r>
            <a:r>
              <a:rPr lang="en-US" altLang="zh-CN" dirty="0"/>
              <a:t>j!=fa[</a:t>
            </a:r>
            <a:r>
              <a:rPr lang="en-US" altLang="zh-CN" dirty="0" err="1"/>
              <a:t>i</a:t>
            </a:r>
            <a:r>
              <a:rPr lang="en-US" altLang="zh-CN" dirty="0"/>
              <a:t>]</a:t>
            </a:r>
          </a:p>
          <a:p>
            <a:r>
              <a:rPr lang="zh-CN" altLang="en-US" dirty="0"/>
              <a:t>更新答案：</a:t>
            </a:r>
            <a:r>
              <a:rPr lang="en-US" altLang="zh-CN" dirty="0" err="1"/>
              <a:t>ans</a:t>
            </a:r>
            <a:r>
              <a:rPr lang="en-US" altLang="zh-CN" dirty="0"/>
              <a:t>=max(</a:t>
            </a:r>
            <a:r>
              <a:rPr lang="en-US" altLang="zh-CN" dirty="0" err="1"/>
              <a:t>ans,f</a:t>
            </a:r>
            <a:r>
              <a:rPr lang="en-US" altLang="zh-CN" dirty="0"/>
              <a:t>[j]+f[k]+2),</a:t>
            </a:r>
            <a:r>
              <a:rPr lang="en-US" altLang="zh-CN" dirty="0" err="1"/>
              <a:t>i</a:t>
            </a:r>
            <a:r>
              <a:rPr lang="zh-CN" altLang="en-US" dirty="0"/>
              <a:t>和</a:t>
            </a:r>
            <a:r>
              <a:rPr lang="en-US" altLang="zh-CN" dirty="0" err="1"/>
              <a:t>j,k</a:t>
            </a:r>
            <a:r>
              <a:rPr lang="zh-CN" altLang="en-US" dirty="0"/>
              <a:t>都相邻且</a:t>
            </a:r>
            <a:r>
              <a:rPr lang="en-US" altLang="zh-CN" dirty="0"/>
              <a:t>j!=fa[</a:t>
            </a:r>
            <a:r>
              <a:rPr lang="en-US" altLang="zh-CN" dirty="0" err="1"/>
              <a:t>i</a:t>
            </a:r>
            <a:r>
              <a:rPr lang="en-US" altLang="zh-CN" dirty="0"/>
              <a:t>],k!=fa[</a:t>
            </a:r>
            <a:r>
              <a:rPr lang="en-US" altLang="zh-CN" dirty="0" err="1"/>
              <a:t>i</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604215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033BB-BAAE-404C-9937-C91B313662C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B4140CE-9C53-4740-84EB-42ED5CC0896B}"/>
              </a:ext>
            </a:extLst>
          </p:cNvPr>
          <p:cNvSpPr>
            <a:spLocks noGrp="1"/>
          </p:cNvSpPr>
          <p:nvPr>
            <p:ph idx="1"/>
          </p:nvPr>
        </p:nvSpPr>
        <p:spPr/>
        <p:txBody>
          <a:bodyPr/>
          <a:lstStyle/>
          <a:p>
            <a:r>
              <a:rPr lang="zh-CN" altLang="en-US" dirty="0"/>
              <a:t>对于一个环上节点的</a:t>
            </a:r>
            <a:r>
              <a:rPr lang="en-US" altLang="zh-CN" dirty="0" err="1"/>
              <a:t>i</a:t>
            </a:r>
            <a:endParaRPr lang="en-US" altLang="zh-CN" dirty="0"/>
          </a:p>
          <a:p>
            <a:r>
              <a:rPr lang="zh-CN" altLang="en-US" dirty="0"/>
              <a:t>我们对这个环一起处理</a:t>
            </a:r>
            <a:endParaRPr lang="en-US" altLang="zh-CN" dirty="0"/>
          </a:p>
          <a:p>
            <a:r>
              <a:rPr lang="zh-CN" altLang="en-US" dirty="0"/>
              <a:t>以这个环为基环，可以发现是一个基环树，不用考虑其他节点构成的形态</a:t>
            </a:r>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582A2337-3C9F-48D1-8663-702402572EA5}"/>
              </a:ext>
            </a:extLst>
          </p:cNvPr>
          <p:cNvPicPr>
            <a:picLocks noChangeAspect="1"/>
          </p:cNvPicPr>
          <p:nvPr/>
        </p:nvPicPr>
        <p:blipFill>
          <a:blip r:embed="rId2"/>
          <a:stretch>
            <a:fillRect/>
          </a:stretch>
        </p:blipFill>
        <p:spPr>
          <a:xfrm>
            <a:off x="838200" y="3780897"/>
            <a:ext cx="3818415" cy="2988325"/>
          </a:xfrm>
          <a:prstGeom prst="rect">
            <a:avLst/>
          </a:prstGeom>
        </p:spPr>
      </p:pic>
    </p:spTree>
    <p:extLst>
      <p:ext uri="{BB962C8B-B14F-4D97-AF65-F5344CB8AC3E}">
        <p14:creationId xmlns:p14="http://schemas.microsoft.com/office/powerpoint/2010/main" val="417366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4FC63-292A-4F65-A73F-39D2C896F0CF}"/>
              </a:ext>
            </a:extLst>
          </p:cNvPr>
          <p:cNvSpPr>
            <a:spLocks noGrp="1"/>
          </p:cNvSpPr>
          <p:nvPr>
            <p:ph type="title"/>
          </p:nvPr>
        </p:nvSpPr>
        <p:spPr/>
        <p:txBody>
          <a:bodyPr/>
          <a:lstStyle/>
          <a:p>
            <a:r>
              <a:rPr lang="zh-CN" altLang="en-US" dirty="0"/>
              <a:t>边仙人掌</a:t>
            </a:r>
          </a:p>
        </p:txBody>
      </p:sp>
      <p:sp>
        <p:nvSpPr>
          <p:cNvPr id="3" name="内容占位符 2">
            <a:extLst>
              <a:ext uri="{FF2B5EF4-FFF2-40B4-BE49-F238E27FC236}">
                <a16:creationId xmlns:a16="http://schemas.microsoft.com/office/drawing/2014/main" id="{8D836A06-61B5-4D15-BC1A-E9B320A65051}"/>
              </a:ext>
            </a:extLst>
          </p:cNvPr>
          <p:cNvSpPr>
            <a:spLocks noGrp="1"/>
          </p:cNvSpPr>
          <p:nvPr>
            <p:ph idx="1"/>
          </p:nvPr>
        </p:nvSpPr>
        <p:spPr/>
        <p:txBody>
          <a:bodyPr/>
          <a:lstStyle/>
          <a:p>
            <a:r>
              <a:rPr lang="zh-CN" altLang="en-US" dirty="0"/>
              <a:t>如果一个无向连通图的任意一条边最多属于一个简单环，且不存在自环，我们就称之为仙人掌。</a:t>
            </a:r>
          </a:p>
        </p:txBody>
      </p:sp>
      <p:pic>
        <p:nvPicPr>
          <p:cNvPr id="1028" name="Picture 4" descr="什么是仙人掌">
            <a:extLst>
              <a:ext uri="{FF2B5EF4-FFF2-40B4-BE49-F238E27FC236}">
                <a16:creationId xmlns:a16="http://schemas.microsoft.com/office/drawing/2014/main" id="{25DE75D6-F3A4-4E8E-A055-C35D58EA5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0245"/>
            <a:ext cx="61341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84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24245-D52C-45EA-86F0-E3FAB9D456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A4C3108-A0B9-43F2-913B-E90F59D3C171}"/>
              </a:ext>
            </a:extLst>
          </p:cNvPr>
          <p:cNvSpPr>
            <a:spLocks noGrp="1"/>
          </p:cNvSpPr>
          <p:nvPr>
            <p:ph idx="1"/>
          </p:nvPr>
        </p:nvSpPr>
        <p:spPr/>
        <p:txBody>
          <a:bodyPr/>
          <a:lstStyle/>
          <a:p>
            <a:r>
              <a:rPr lang="zh-CN" altLang="en-US" dirty="0"/>
              <a:t>即最大化</a:t>
            </a:r>
            <a:r>
              <a:rPr lang="en-US" altLang="zh-CN" dirty="0"/>
              <a:t>f[x]+f[y]+</a:t>
            </a:r>
            <a:r>
              <a:rPr lang="en-US" altLang="zh-CN" dirty="0" err="1"/>
              <a:t>dist</a:t>
            </a:r>
            <a:r>
              <a:rPr lang="en-US" altLang="zh-CN" dirty="0"/>
              <a:t>(</a:t>
            </a:r>
            <a:r>
              <a:rPr lang="en-US" altLang="zh-CN" dirty="0" err="1"/>
              <a:t>x,y</a:t>
            </a:r>
            <a:r>
              <a:rPr lang="en-US" altLang="zh-CN" dirty="0"/>
              <a:t>)</a:t>
            </a:r>
          </a:p>
          <a:p>
            <a:r>
              <a:rPr lang="zh-CN" altLang="en-US" dirty="0"/>
              <a:t>将环倍长，维护</a:t>
            </a:r>
            <a:r>
              <a:rPr lang="en-US" altLang="zh-CN" dirty="0" err="1"/>
              <a:t>dist</a:t>
            </a:r>
            <a:r>
              <a:rPr lang="en-US" altLang="zh-CN" dirty="0"/>
              <a:t>(</a:t>
            </a:r>
            <a:r>
              <a:rPr lang="en-US" altLang="zh-CN" dirty="0" err="1"/>
              <a:t>x,y</a:t>
            </a:r>
            <a:r>
              <a:rPr lang="en-US" altLang="zh-CN" dirty="0"/>
              <a:t>)</a:t>
            </a:r>
            <a:r>
              <a:rPr lang="zh-CN" altLang="en-US" dirty="0"/>
              <a:t>构成的简单路径在</a:t>
            </a:r>
            <a:r>
              <a:rPr lang="en-US" altLang="zh-CN" dirty="0"/>
              <a:t>x</a:t>
            </a:r>
            <a:r>
              <a:rPr lang="zh-CN" altLang="en-US" dirty="0"/>
              <a:t>的逆时针方向，然后跑单调队列维护最大值即可</a:t>
            </a:r>
            <a:endParaRPr lang="en-US" altLang="zh-CN" dirty="0"/>
          </a:p>
          <a:p>
            <a:endParaRPr lang="zh-CN" altLang="en-US" dirty="0"/>
          </a:p>
        </p:txBody>
      </p:sp>
      <p:pic>
        <p:nvPicPr>
          <p:cNvPr id="4" name="图片 3">
            <a:extLst>
              <a:ext uri="{FF2B5EF4-FFF2-40B4-BE49-F238E27FC236}">
                <a16:creationId xmlns:a16="http://schemas.microsoft.com/office/drawing/2014/main" id="{CDF3ECBF-E5D6-46CE-BFE7-72CED6CF0936}"/>
              </a:ext>
            </a:extLst>
          </p:cNvPr>
          <p:cNvPicPr>
            <a:picLocks noChangeAspect="1"/>
          </p:cNvPicPr>
          <p:nvPr/>
        </p:nvPicPr>
        <p:blipFill>
          <a:blip r:embed="rId2"/>
          <a:stretch>
            <a:fillRect/>
          </a:stretch>
        </p:blipFill>
        <p:spPr>
          <a:xfrm>
            <a:off x="905522" y="3131385"/>
            <a:ext cx="4692774" cy="3726615"/>
          </a:xfrm>
          <a:prstGeom prst="rect">
            <a:avLst/>
          </a:prstGeom>
        </p:spPr>
      </p:pic>
    </p:spTree>
    <p:extLst>
      <p:ext uri="{BB962C8B-B14F-4D97-AF65-F5344CB8AC3E}">
        <p14:creationId xmlns:p14="http://schemas.microsoft.com/office/powerpoint/2010/main" val="2926944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BB4CA-25A5-470A-A513-B6204CB3123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8EF09A1-6A47-4A5C-BD9F-CB5F7C92D2C7}"/>
              </a:ext>
            </a:extLst>
          </p:cNvPr>
          <p:cNvSpPr>
            <a:spLocks noGrp="1"/>
          </p:cNvSpPr>
          <p:nvPr>
            <p:ph idx="1"/>
          </p:nvPr>
        </p:nvSpPr>
        <p:spPr/>
        <p:txBody>
          <a:bodyPr/>
          <a:lstStyle/>
          <a:p>
            <a:r>
              <a:rPr lang="zh-CN" altLang="en-US" dirty="0"/>
              <a:t>做完之后，再对环上深度最小的那一个点</a:t>
            </a:r>
            <a:r>
              <a:rPr lang="en-US" altLang="zh-CN" dirty="0"/>
              <a:t>x</a:t>
            </a:r>
            <a:r>
              <a:rPr lang="zh-CN" altLang="en-US" dirty="0"/>
              <a:t>算出</a:t>
            </a:r>
            <a:r>
              <a:rPr lang="en-US" altLang="zh-CN" dirty="0"/>
              <a:t>f[x]=max(f[y]+</a:t>
            </a:r>
            <a:r>
              <a:rPr lang="en-US" altLang="zh-CN" dirty="0" err="1"/>
              <a:t>dist</a:t>
            </a:r>
            <a:r>
              <a:rPr lang="en-US" altLang="zh-CN" dirty="0"/>
              <a:t>(</a:t>
            </a:r>
            <a:r>
              <a:rPr lang="en-US" altLang="zh-CN" dirty="0" err="1"/>
              <a:t>x,y</a:t>
            </a:r>
            <a:r>
              <a:rPr lang="en-US" altLang="zh-CN" dirty="0"/>
              <a:t>))</a:t>
            </a:r>
            <a:r>
              <a:rPr lang="zh-CN" altLang="en-US" dirty="0"/>
              <a:t>，</a:t>
            </a:r>
            <a:r>
              <a:rPr lang="en-US" altLang="zh-CN" dirty="0"/>
              <a:t>x</a:t>
            </a:r>
            <a:r>
              <a:rPr lang="zh-CN" altLang="en-US" dirty="0"/>
              <a:t>和</a:t>
            </a:r>
            <a:r>
              <a:rPr lang="en-US" altLang="zh-CN" dirty="0"/>
              <a:t>y</a:t>
            </a:r>
            <a:r>
              <a:rPr lang="zh-CN" altLang="en-US" dirty="0"/>
              <a:t>在同一个环上</a:t>
            </a:r>
            <a:endParaRPr lang="en-US" altLang="zh-CN" dirty="0"/>
          </a:p>
          <a:p>
            <a:r>
              <a:rPr lang="zh-CN" altLang="en-US" dirty="0"/>
              <a:t>由于除了</a:t>
            </a:r>
            <a:r>
              <a:rPr lang="en-US" altLang="zh-CN" dirty="0"/>
              <a:t>x</a:t>
            </a:r>
            <a:r>
              <a:rPr lang="zh-CN" altLang="en-US" dirty="0"/>
              <a:t>以外，所有节点的子仙人掌都不包含这个环，所以</a:t>
            </a:r>
            <a:r>
              <a:rPr lang="en-US" altLang="zh-CN" dirty="0"/>
              <a:t>f</a:t>
            </a:r>
            <a:r>
              <a:rPr lang="zh-CN" altLang="en-US" dirty="0"/>
              <a:t>不变</a:t>
            </a:r>
            <a:endParaRPr lang="en-US" altLang="zh-CN" dirty="0"/>
          </a:p>
          <a:p>
            <a:r>
              <a:rPr lang="zh-CN" altLang="en-US" dirty="0"/>
              <a:t>这里我们对一个有多个环包含着的点需要对每个环依次处理</a:t>
            </a:r>
            <a:endParaRPr lang="en-US" altLang="zh-CN" dirty="0"/>
          </a:p>
          <a:p>
            <a:endParaRPr lang="en-US" altLang="zh-CN" dirty="0"/>
          </a:p>
          <a:p>
            <a:r>
              <a:rPr lang="zh-CN" altLang="en-US" dirty="0"/>
              <a:t>总时间复杂度</a:t>
            </a:r>
            <a:r>
              <a:rPr lang="en-US" altLang="zh-CN" dirty="0"/>
              <a:t>O( n )</a:t>
            </a:r>
            <a:endParaRPr lang="zh-CN" altLang="en-US" dirty="0"/>
          </a:p>
        </p:txBody>
      </p:sp>
    </p:spTree>
    <p:extLst>
      <p:ext uri="{BB962C8B-B14F-4D97-AF65-F5344CB8AC3E}">
        <p14:creationId xmlns:p14="http://schemas.microsoft.com/office/powerpoint/2010/main" val="459797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E294D-2167-4F13-BFE3-0B7822471BB1}"/>
              </a:ext>
            </a:extLst>
          </p:cNvPr>
          <p:cNvSpPr>
            <a:spLocks noGrp="1"/>
          </p:cNvSpPr>
          <p:nvPr>
            <p:ph type="title"/>
          </p:nvPr>
        </p:nvSpPr>
        <p:spPr/>
        <p:txBody>
          <a:bodyPr/>
          <a:lstStyle/>
          <a:p>
            <a:r>
              <a:rPr lang="zh-CN" altLang="en-US" dirty="0"/>
              <a:t>洛谷</a:t>
            </a:r>
            <a:r>
              <a:rPr lang="en-US" altLang="zh-CN" dirty="0"/>
              <a:t>4410 [HNOI2009]</a:t>
            </a:r>
            <a:r>
              <a:rPr lang="zh-CN" altLang="en-US" dirty="0"/>
              <a:t>无归岛</a:t>
            </a:r>
            <a:br>
              <a:rPr lang="zh-CN" altLang="en-US" dirty="0"/>
            </a:br>
            <a:r>
              <a:rPr lang="en-US" altLang="zh-CN" dirty="0"/>
              <a:t>bzoj4316: </a:t>
            </a:r>
            <a:r>
              <a:rPr lang="zh-CN" altLang="en-US" dirty="0"/>
              <a:t>小</a:t>
            </a:r>
            <a:r>
              <a:rPr lang="en-US" altLang="zh-CN" dirty="0"/>
              <a:t>C</a:t>
            </a:r>
            <a:r>
              <a:rPr lang="zh-CN" altLang="en-US" dirty="0"/>
              <a:t>的独立集</a:t>
            </a:r>
          </a:p>
        </p:txBody>
      </p:sp>
      <p:sp>
        <p:nvSpPr>
          <p:cNvPr id="3" name="内容占位符 2">
            <a:extLst>
              <a:ext uri="{FF2B5EF4-FFF2-40B4-BE49-F238E27FC236}">
                <a16:creationId xmlns:a16="http://schemas.microsoft.com/office/drawing/2014/main" id="{B6931452-A0F2-4F58-8D6C-520305F0EC9F}"/>
              </a:ext>
            </a:extLst>
          </p:cNvPr>
          <p:cNvSpPr>
            <a:spLocks noGrp="1"/>
          </p:cNvSpPr>
          <p:nvPr>
            <p:ph idx="1"/>
          </p:nvPr>
        </p:nvSpPr>
        <p:spPr/>
        <p:txBody>
          <a:bodyPr/>
          <a:lstStyle/>
          <a:p>
            <a:r>
              <a:rPr lang="zh-CN" altLang="en-US" dirty="0"/>
              <a:t>求一棵边仙人掌的点最大独立集</a:t>
            </a:r>
          </a:p>
        </p:txBody>
      </p:sp>
    </p:spTree>
    <p:extLst>
      <p:ext uri="{BB962C8B-B14F-4D97-AF65-F5344CB8AC3E}">
        <p14:creationId xmlns:p14="http://schemas.microsoft.com/office/powerpoint/2010/main" val="3553896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046E8-43C1-408D-90B4-1A14E67071A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B9A8B54-CE20-461C-BAE7-784E60B49A29}"/>
              </a:ext>
            </a:extLst>
          </p:cNvPr>
          <p:cNvSpPr>
            <a:spLocks noGrp="1"/>
          </p:cNvSpPr>
          <p:nvPr>
            <p:ph idx="1"/>
          </p:nvPr>
        </p:nvSpPr>
        <p:spPr/>
        <p:txBody>
          <a:bodyPr/>
          <a:lstStyle/>
          <a:p>
            <a:r>
              <a:rPr lang="zh-CN" altLang="en-US" dirty="0"/>
              <a:t>类似前面的那个题，定义</a:t>
            </a:r>
            <a:r>
              <a:rPr lang="en-US" altLang="zh-CN" dirty="0"/>
              <a:t>f[</a:t>
            </a:r>
            <a:r>
              <a:rPr lang="en-US" altLang="zh-CN" dirty="0" err="1"/>
              <a:t>i</a:t>
            </a:r>
            <a:r>
              <a:rPr lang="en-US" altLang="zh-CN" dirty="0"/>
              <a:t>][0/1]</a:t>
            </a:r>
            <a:r>
              <a:rPr lang="zh-CN" altLang="en-US" dirty="0"/>
              <a:t>表示在</a:t>
            </a:r>
            <a:r>
              <a:rPr lang="en-US" altLang="zh-CN" dirty="0" err="1"/>
              <a:t>i</a:t>
            </a:r>
            <a:r>
              <a:rPr lang="zh-CN" altLang="en-US" dirty="0"/>
              <a:t>的子仙人掌加上点</a:t>
            </a:r>
            <a:r>
              <a:rPr lang="en-US" altLang="zh-CN" dirty="0" err="1"/>
              <a:t>i</a:t>
            </a:r>
            <a:r>
              <a:rPr lang="zh-CN" altLang="en-US" dirty="0"/>
              <a:t>所构成的子图中，是否选</a:t>
            </a:r>
            <a:r>
              <a:rPr lang="en-US" altLang="zh-CN" dirty="0" err="1"/>
              <a:t>i</a:t>
            </a:r>
            <a:r>
              <a:rPr lang="zh-CN" altLang="en-US" dirty="0"/>
              <a:t>这个位置的子仙人掌的最大独立集</a:t>
            </a:r>
            <a:endParaRPr lang="en-US" altLang="zh-CN" dirty="0"/>
          </a:p>
          <a:p>
            <a:r>
              <a:rPr lang="zh-CN" altLang="en-US" dirty="0"/>
              <a:t>然后和树上的最大独立集类似的方法转移即可</a:t>
            </a:r>
            <a:endParaRPr lang="en-US" altLang="zh-CN" dirty="0"/>
          </a:p>
          <a:p>
            <a:r>
              <a:rPr lang="zh-CN" altLang="en-US" dirty="0"/>
              <a:t>也可以在</a:t>
            </a:r>
            <a:r>
              <a:rPr lang="en-US" altLang="zh-CN" dirty="0"/>
              <a:t>DFS</a:t>
            </a:r>
            <a:r>
              <a:rPr lang="zh-CN" altLang="en-US" dirty="0"/>
              <a:t>树上直接合并，由于此题信息特殊，具体做法不讲了</a:t>
            </a:r>
            <a:endParaRPr lang="en-US" altLang="zh-CN" dirty="0"/>
          </a:p>
          <a:p>
            <a:endParaRPr lang="en-US" altLang="zh-CN" dirty="0"/>
          </a:p>
          <a:p>
            <a:r>
              <a:rPr lang="zh-CN" altLang="en-US" dirty="0"/>
              <a:t>总时间复杂度</a:t>
            </a:r>
            <a:r>
              <a:rPr lang="en-US" altLang="zh-CN" dirty="0"/>
              <a:t>O( n )</a:t>
            </a:r>
            <a:endParaRPr lang="zh-CN" altLang="en-US" dirty="0"/>
          </a:p>
        </p:txBody>
      </p:sp>
    </p:spTree>
    <p:extLst>
      <p:ext uri="{BB962C8B-B14F-4D97-AF65-F5344CB8AC3E}">
        <p14:creationId xmlns:p14="http://schemas.microsoft.com/office/powerpoint/2010/main" val="117017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A0011-81D3-496E-B5D9-776A999D0A1A}"/>
              </a:ext>
            </a:extLst>
          </p:cNvPr>
          <p:cNvSpPr>
            <a:spLocks noGrp="1"/>
          </p:cNvSpPr>
          <p:nvPr>
            <p:ph type="title"/>
          </p:nvPr>
        </p:nvSpPr>
        <p:spPr/>
        <p:txBody>
          <a:bodyPr/>
          <a:lstStyle/>
          <a:p>
            <a:r>
              <a:rPr lang="zh-CN" altLang="en-US" dirty="0"/>
              <a:t>我自己出的一个题</a:t>
            </a:r>
          </a:p>
        </p:txBody>
      </p:sp>
      <p:sp>
        <p:nvSpPr>
          <p:cNvPr id="3" name="内容占位符 2">
            <a:extLst>
              <a:ext uri="{FF2B5EF4-FFF2-40B4-BE49-F238E27FC236}">
                <a16:creationId xmlns:a16="http://schemas.microsoft.com/office/drawing/2014/main" id="{2BC7F0E5-4CFF-46D5-8555-AC87569FD0A7}"/>
              </a:ext>
            </a:extLst>
          </p:cNvPr>
          <p:cNvSpPr>
            <a:spLocks noGrp="1"/>
          </p:cNvSpPr>
          <p:nvPr>
            <p:ph idx="1"/>
          </p:nvPr>
        </p:nvSpPr>
        <p:spPr/>
        <p:txBody>
          <a:bodyPr/>
          <a:lstStyle/>
          <a:p>
            <a:r>
              <a:rPr lang="zh-CN" altLang="en-US" dirty="0"/>
              <a:t>给你一个图，保证每个点最多属于一个简单环，每个点度数最多为</a:t>
            </a:r>
            <a:r>
              <a:rPr lang="en-US" altLang="zh-CN" dirty="0"/>
              <a:t>3</a:t>
            </a:r>
            <a:r>
              <a:rPr lang="zh-CN" altLang="en-US" dirty="0"/>
              <a:t>，求这个图有多少“眼镜图形个数” 其中“眼镜图形个数”，定义为三元组</a:t>
            </a:r>
            <a:r>
              <a:rPr lang="en-US" altLang="zh-CN" dirty="0"/>
              <a:t>(</a:t>
            </a:r>
            <a:r>
              <a:rPr lang="en-US" altLang="zh-CN" dirty="0" err="1"/>
              <a:t>x,y,S</a:t>
            </a:r>
            <a:r>
              <a:rPr lang="en-US" altLang="zh-CN" dirty="0"/>
              <a:t>)</a:t>
            </a:r>
            <a:r>
              <a:rPr lang="zh-CN" altLang="en-US" dirty="0"/>
              <a:t>，其中</a:t>
            </a:r>
            <a:r>
              <a:rPr lang="en-US" altLang="zh-CN" dirty="0"/>
              <a:t>x</a:t>
            </a:r>
            <a:r>
              <a:rPr lang="zh-CN" altLang="en-US" dirty="0"/>
              <a:t>和</a:t>
            </a:r>
            <a:r>
              <a:rPr lang="en-US" altLang="zh-CN" dirty="0"/>
              <a:t>y</a:t>
            </a:r>
            <a:r>
              <a:rPr lang="zh-CN" altLang="en-US" dirty="0"/>
              <a:t>表示图上的两个点，</a:t>
            </a:r>
            <a:r>
              <a:rPr lang="en-US" altLang="zh-CN" dirty="0"/>
              <a:t>S</a:t>
            </a:r>
            <a:r>
              <a:rPr lang="zh-CN" altLang="en-US" dirty="0"/>
              <a:t>表示一条</a:t>
            </a:r>
            <a:r>
              <a:rPr lang="en-US" altLang="zh-CN" dirty="0"/>
              <a:t>x</a:t>
            </a:r>
            <a:r>
              <a:rPr lang="zh-CN" altLang="en-US" dirty="0"/>
              <a:t>到</a:t>
            </a:r>
            <a:r>
              <a:rPr lang="en-US" altLang="zh-CN" dirty="0"/>
              <a:t>y</a:t>
            </a:r>
            <a:r>
              <a:rPr lang="zh-CN" altLang="en-US" dirty="0"/>
              <a:t>的简单路径，而且必须满足：</a:t>
            </a:r>
          </a:p>
          <a:p>
            <a:r>
              <a:rPr lang="en-US" altLang="zh-CN" dirty="0"/>
              <a:t>1.x</a:t>
            </a:r>
            <a:r>
              <a:rPr lang="zh-CN" altLang="en-US" dirty="0"/>
              <a:t>和</a:t>
            </a:r>
            <a:r>
              <a:rPr lang="en-US" altLang="zh-CN" dirty="0"/>
              <a:t>y</a:t>
            </a:r>
            <a:r>
              <a:rPr lang="zh-CN" altLang="en-US" dirty="0"/>
              <a:t>分别在两个不同的简单环上</a:t>
            </a:r>
          </a:p>
          <a:p>
            <a:r>
              <a:rPr lang="en-US" altLang="zh-CN" dirty="0"/>
              <a:t>2.x</a:t>
            </a:r>
            <a:r>
              <a:rPr lang="zh-CN" altLang="en-US" dirty="0"/>
              <a:t>所在的简单环与路径</a:t>
            </a:r>
            <a:r>
              <a:rPr lang="en-US" altLang="zh-CN" dirty="0"/>
              <a:t>S</a:t>
            </a:r>
            <a:r>
              <a:rPr lang="zh-CN" altLang="en-US" dirty="0"/>
              <a:t>的所有交点仅有</a:t>
            </a:r>
            <a:r>
              <a:rPr lang="en-US" altLang="zh-CN" dirty="0"/>
              <a:t>x</a:t>
            </a:r>
            <a:r>
              <a:rPr lang="zh-CN" altLang="en-US" dirty="0"/>
              <a:t>，</a:t>
            </a:r>
            <a:r>
              <a:rPr lang="en-US" altLang="zh-CN" dirty="0"/>
              <a:t>y</a:t>
            </a:r>
            <a:r>
              <a:rPr lang="zh-CN" altLang="en-US" dirty="0"/>
              <a:t>所在的简单环与路径</a:t>
            </a:r>
            <a:r>
              <a:rPr lang="en-US" altLang="zh-CN" dirty="0"/>
              <a:t>S</a:t>
            </a:r>
            <a:r>
              <a:rPr lang="zh-CN" altLang="en-US" dirty="0"/>
              <a:t>的所有交点仅有</a:t>
            </a:r>
            <a:r>
              <a:rPr lang="en-US" altLang="zh-CN" dirty="0"/>
              <a:t>y</a:t>
            </a:r>
            <a:r>
              <a:rPr lang="zh-CN" altLang="en-US" dirty="0"/>
              <a:t>。</a:t>
            </a:r>
          </a:p>
          <a:p>
            <a:r>
              <a:rPr lang="en-US" altLang="zh-CN" dirty="0"/>
              <a:t>(</a:t>
            </a:r>
            <a:r>
              <a:rPr lang="en-US" altLang="zh-CN" dirty="0" err="1"/>
              <a:t>x,y,S</a:t>
            </a:r>
            <a:r>
              <a:rPr lang="en-US" altLang="zh-CN" dirty="0"/>
              <a:t>)</a:t>
            </a:r>
            <a:r>
              <a:rPr lang="zh-CN" altLang="en-US" dirty="0"/>
              <a:t>与</a:t>
            </a:r>
            <a:r>
              <a:rPr lang="en-US" altLang="zh-CN" dirty="0"/>
              <a:t>(</a:t>
            </a:r>
            <a:r>
              <a:rPr lang="en-US" altLang="zh-CN" dirty="0" err="1"/>
              <a:t>y,x,S</a:t>
            </a:r>
            <a:r>
              <a:rPr lang="en-US" altLang="zh-CN" dirty="0"/>
              <a:t>)</a:t>
            </a:r>
            <a:r>
              <a:rPr lang="zh-CN" altLang="en-US" dirty="0"/>
              <a:t>算同一个眼镜</a:t>
            </a:r>
            <a:endParaRPr lang="en-US" altLang="zh-CN" dirty="0"/>
          </a:p>
          <a:p>
            <a:r>
              <a:rPr lang="zh-CN" altLang="en-US" dirty="0"/>
              <a:t>答案对</a:t>
            </a:r>
            <a:r>
              <a:rPr lang="en-US" altLang="zh-CN" dirty="0"/>
              <a:t>19260817</a:t>
            </a:r>
            <a:r>
              <a:rPr lang="zh-CN" altLang="en-US" dirty="0"/>
              <a:t>取模</a:t>
            </a:r>
          </a:p>
          <a:p>
            <a:endParaRPr lang="zh-CN" altLang="en-US" dirty="0"/>
          </a:p>
        </p:txBody>
      </p:sp>
    </p:spTree>
    <p:extLst>
      <p:ext uri="{BB962C8B-B14F-4D97-AF65-F5344CB8AC3E}">
        <p14:creationId xmlns:p14="http://schemas.microsoft.com/office/powerpoint/2010/main" val="1782735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E73A2-2084-47A2-A173-95BFEF8B7A8A}"/>
              </a:ext>
            </a:extLst>
          </p:cNvPr>
          <p:cNvSpPr>
            <a:spLocks noGrp="1"/>
          </p:cNvSpPr>
          <p:nvPr>
            <p:ph type="title"/>
          </p:nvPr>
        </p:nvSpPr>
        <p:spPr/>
        <p:txBody>
          <a:bodyPr/>
          <a:lstStyle/>
          <a:p>
            <a:r>
              <a:rPr lang="zh-CN" altLang="en-US" dirty="0"/>
              <a:t>我自己出的一个题</a:t>
            </a:r>
          </a:p>
        </p:txBody>
      </p:sp>
      <p:pic>
        <p:nvPicPr>
          <p:cNvPr id="3074" name="Picture 2">
            <a:extLst>
              <a:ext uri="{FF2B5EF4-FFF2-40B4-BE49-F238E27FC236}">
                <a16:creationId xmlns:a16="http://schemas.microsoft.com/office/drawing/2014/main" id="{294BAF9C-DF00-48F2-9E94-AC52587008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816748"/>
            <a:ext cx="5155054" cy="37317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67F12B7-AE53-496C-83FA-107369C23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727" y="1690688"/>
            <a:ext cx="5534782" cy="4283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590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36ED3-C959-464A-B0CE-4DE6A182B222}"/>
              </a:ext>
            </a:extLst>
          </p:cNvPr>
          <p:cNvSpPr>
            <a:spLocks noGrp="1"/>
          </p:cNvSpPr>
          <p:nvPr>
            <p:ph type="title"/>
          </p:nvPr>
        </p:nvSpPr>
        <p:spPr/>
        <p:txBody>
          <a:bodyPr/>
          <a:lstStyle/>
          <a:p>
            <a:r>
              <a:rPr lang="zh-CN" altLang="en-US" dirty="0"/>
              <a:t>我自己出的一个题</a:t>
            </a:r>
          </a:p>
        </p:txBody>
      </p:sp>
      <p:sp>
        <p:nvSpPr>
          <p:cNvPr id="3" name="内容占位符 2">
            <a:extLst>
              <a:ext uri="{FF2B5EF4-FFF2-40B4-BE49-F238E27FC236}">
                <a16:creationId xmlns:a16="http://schemas.microsoft.com/office/drawing/2014/main" id="{24EC51F4-4872-4CA5-8F03-73EA84E33D7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2B268E0B-EE8D-404D-BF57-437AFFF8C0B8}"/>
              </a:ext>
            </a:extLst>
          </p:cNvPr>
          <p:cNvPicPr>
            <a:picLocks noChangeAspect="1"/>
          </p:cNvPicPr>
          <p:nvPr/>
        </p:nvPicPr>
        <p:blipFill>
          <a:blip r:embed="rId2"/>
          <a:stretch>
            <a:fillRect/>
          </a:stretch>
        </p:blipFill>
        <p:spPr>
          <a:xfrm>
            <a:off x="748128" y="1825625"/>
            <a:ext cx="6896100" cy="4876800"/>
          </a:xfrm>
          <a:prstGeom prst="rect">
            <a:avLst/>
          </a:prstGeom>
        </p:spPr>
      </p:pic>
    </p:spTree>
    <p:extLst>
      <p:ext uri="{BB962C8B-B14F-4D97-AF65-F5344CB8AC3E}">
        <p14:creationId xmlns:p14="http://schemas.microsoft.com/office/powerpoint/2010/main" val="1851785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A5A19-F8AF-4A82-9EE0-077743C7A47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D7D3EEE-2B15-439E-B197-6A23A7987A83}"/>
              </a:ext>
            </a:extLst>
          </p:cNvPr>
          <p:cNvSpPr>
            <a:spLocks noGrp="1"/>
          </p:cNvSpPr>
          <p:nvPr>
            <p:ph idx="1"/>
          </p:nvPr>
        </p:nvSpPr>
        <p:spPr/>
        <p:txBody>
          <a:bodyPr/>
          <a:lstStyle/>
          <a:p>
            <a:r>
              <a:rPr lang="en-US" altLang="zh-CN" dirty="0"/>
              <a:t>30</a:t>
            </a:r>
            <a:r>
              <a:rPr lang="zh-CN" altLang="zh-CN" dirty="0"/>
              <a:t>分做法：爱咋暴力咋暴力</a:t>
            </a:r>
          </a:p>
        </p:txBody>
      </p:sp>
    </p:spTree>
    <p:extLst>
      <p:ext uri="{BB962C8B-B14F-4D97-AF65-F5344CB8AC3E}">
        <p14:creationId xmlns:p14="http://schemas.microsoft.com/office/powerpoint/2010/main" val="3216923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2E9A3-5FFD-4A06-AB2F-740B7F7A230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901F2DC-837A-4FB6-BF07-0E2753F67AAD}"/>
              </a:ext>
            </a:extLst>
          </p:cNvPr>
          <p:cNvSpPr>
            <a:spLocks noGrp="1"/>
          </p:cNvSpPr>
          <p:nvPr>
            <p:ph idx="1"/>
          </p:nvPr>
        </p:nvSpPr>
        <p:spPr/>
        <p:txBody>
          <a:bodyPr/>
          <a:lstStyle/>
          <a:p>
            <a:r>
              <a:rPr lang="en-US" altLang="zh-CN" dirty="0"/>
              <a:t>50</a:t>
            </a:r>
            <a:r>
              <a:rPr lang="zh-CN" altLang="zh-CN" dirty="0"/>
              <a:t>分做法：我们考虑把环给缩掉，缩了之后的点叫做方点，然后本来树上的点叫做圆点</a:t>
            </a:r>
          </a:p>
          <a:p>
            <a:endParaRPr lang="zh-CN" altLang="en-US" dirty="0"/>
          </a:p>
        </p:txBody>
      </p:sp>
      <p:pic>
        <p:nvPicPr>
          <p:cNvPr id="18" name="图片 17">
            <a:extLst>
              <a:ext uri="{FF2B5EF4-FFF2-40B4-BE49-F238E27FC236}">
                <a16:creationId xmlns:a16="http://schemas.microsoft.com/office/drawing/2014/main" id="{4631E58E-E9F6-46ED-94C8-493EE5DE85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1079" y="2882900"/>
            <a:ext cx="5267325" cy="3429000"/>
          </a:xfrm>
          <a:prstGeom prst="rect">
            <a:avLst/>
          </a:prstGeom>
          <a:noFill/>
          <a:ln>
            <a:noFill/>
          </a:ln>
        </p:spPr>
      </p:pic>
      <p:pic>
        <p:nvPicPr>
          <p:cNvPr id="19" name="图片 18">
            <a:extLst>
              <a:ext uri="{FF2B5EF4-FFF2-40B4-BE49-F238E27FC236}">
                <a16:creationId xmlns:a16="http://schemas.microsoft.com/office/drawing/2014/main" id="{4EEE202F-07F8-411E-94D9-27505C5116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6242" y="2310506"/>
            <a:ext cx="3952875" cy="4438650"/>
          </a:xfrm>
          <a:prstGeom prst="rect">
            <a:avLst/>
          </a:prstGeom>
          <a:noFill/>
          <a:ln>
            <a:noFill/>
          </a:ln>
        </p:spPr>
      </p:pic>
      <p:sp>
        <p:nvSpPr>
          <p:cNvPr id="12" name="箭头: 右 11">
            <a:extLst>
              <a:ext uri="{FF2B5EF4-FFF2-40B4-BE49-F238E27FC236}">
                <a16:creationId xmlns:a16="http://schemas.microsoft.com/office/drawing/2014/main" id="{7472C3DC-F5CC-4043-8357-E634886900DE}"/>
              </a:ext>
            </a:extLst>
          </p:cNvPr>
          <p:cNvSpPr/>
          <p:nvPr/>
        </p:nvSpPr>
        <p:spPr>
          <a:xfrm>
            <a:off x="5467904" y="4154749"/>
            <a:ext cx="1686758" cy="621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0263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D27B8-99CE-417C-BE29-BFF51C25BF0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11D539-92CD-4DF0-8790-25501DA8EA9A}"/>
              </a:ext>
            </a:extLst>
          </p:cNvPr>
          <p:cNvSpPr>
            <a:spLocks noGrp="1"/>
          </p:cNvSpPr>
          <p:nvPr>
            <p:ph idx="1"/>
          </p:nvPr>
        </p:nvSpPr>
        <p:spPr/>
        <p:txBody>
          <a:bodyPr/>
          <a:lstStyle/>
          <a:p>
            <a:r>
              <a:rPr lang="zh-CN" altLang="zh-CN" dirty="0"/>
              <a:t>然后想想怎么用这个新图来数眼镜</a:t>
            </a:r>
          </a:p>
          <a:p>
            <a:r>
              <a:rPr lang="zh-CN" altLang="zh-CN" dirty="0"/>
              <a:t>首先眼镜的两端都必须是一个方点</a:t>
            </a:r>
          </a:p>
          <a:p>
            <a:r>
              <a:rPr lang="zh-CN" altLang="zh-CN" dirty="0"/>
              <a:t>然后可以发现如果一条两端都是方点的路径上总共有</a:t>
            </a:r>
            <a:r>
              <a:rPr lang="en-US" altLang="zh-CN" dirty="0"/>
              <a:t>x</a:t>
            </a:r>
            <a:r>
              <a:rPr lang="zh-CN" altLang="zh-CN" dirty="0"/>
              <a:t>个方点，则这两个端点可以构成</a:t>
            </a:r>
            <a:r>
              <a:rPr lang="en-US" altLang="zh-CN" dirty="0"/>
              <a:t>2^(x-2)</a:t>
            </a:r>
            <a:r>
              <a:rPr lang="zh-CN" altLang="zh-CN" dirty="0"/>
              <a:t>个眼镜（每次可以走两端）</a:t>
            </a:r>
          </a:p>
          <a:p>
            <a:endParaRPr lang="zh-CN" altLang="en-US" dirty="0"/>
          </a:p>
        </p:txBody>
      </p:sp>
      <p:pic>
        <p:nvPicPr>
          <p:cNvPr id="4" name="图片 3">
            <a:extLst>
              <a:ext uri="{FF2B5EF4-FFF2-40B4-BE49-F238E27FC236}">
                <a16:creationId xmlns:a16="http://schemas.microsoft.com/office/drawing/2014/main" id="{328668F6-EA75-4191-8D21-974B52DF7D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7136" y="4244589"/>
            <a:ext cx="5276850" cy="1209675"/>
          </a:xfrm>
          <a:prstGeom prst="rect">
            <a:avLst/>
          </a:prstGeom>
          <a:noFill/>
          <a:ln>
            <a:noFill/>
          </a:ln>
        </p:spPr>
      </p:pic>
      <p:pic>
        <p:nvPicPr>
          <p:cNvPr id="5" name="图片 4">
            <a:extLst>
              <a:ext uri="{FF2B5EF4-FFF2-40B4-BE49-F238E27FC236}">
                <a16:creationId xmlns:a16="http://schemas.microsoft.com/office/drawing/2014/main" id="{B42A6A7C-94F5-46E4-AEE3-D572156D4B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15411" y="3920739"/>
            <a:ext cx="5267325" cy="1533525"/>
          </a:xfrm>
          <a:prstGeom prst="rect">
            <a:avLst/>
          </a:prstGeom>
          <a:noFill/>
          <a:ln>
            <a:noFill/>
          </a:ln>
        </p:spPr>
      </p:pic>
    </p:spTree>
    <p:extLst>
      <p:ext uri="{BB962C8B-B14F-4D97-AF65-F5344CB8AC3E}">
        <p14:creationId xmlns:p14="http://schemas.microsoft.com/office/powerpoint/2010/main" val="191764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E52D-A518-4FD5-ACE7-DC5B5039CC6C}"/>
              </a:ext>
            </a:extLst>
          </p:cNvPr>
          <p:cNvSpPr>
            <a:spLocks noGrp="1"/>
          </p:cNvSpPr>
          <p:nvPr>
            <p:ph type="title"/>
          </p:nvPr>
        </p:nvSpPr>
        <p:spPr/>
        <p:txBody>
          <a:bodyPr/>
          <a:lstStyle/>
          <a:p>
            <a:r>
              <a:rPr lang="zh-CN" altLang="en-US" dirty="0"/>
              <a:t>点仙人掌</a:t>
            </a:r>
          </a:p>
        </p:txBody>
      </p:sp>
      <p:sp>
        <p:nvSpPr>
          <p:cNvPr id="3" name="内容占位符 2">
            <a:extLst>
              <a:ext uri="{FF2B5EF4-FFF2-40B4-BE49-F238E27FC236}">
                <a16:creationId xmlns:a16="http://schemas.microsoft.com/office/drawing/2014/main" id="{6DF51C24-77A3-4D6A-9D20-46896320F02C}"/>
              </a:ext>
            </a:extLst>
          </p:cNvPr>
          <p:cNvSpPr>
            <a:spLocks noGrp="1"/>
          </p:cNvSpPr>
          <p:nvPr>
            <p:ph idx="1"/>
          </p:nvPr>
        </p:nvSpPr>
        <p:spPr/>
        <p:txBody>
          <a:bodyPr/>
          <a:lstStyle/>
          <a:p>
            <a:r>
              <a:rPr lang="zh-CN" altLang="en-US" dirty="0"/>
              <a:t>如果一个无向连通图的任意一个点最多属于一个简单环，且不存在自环，我们就称之为点仙人掌。</a:t>
            </a:r>
          </a:p>
          <a:p>
            <a:r>
              <a:rPr lang="zh-CN" altLang="en-US" dirty="0"/>
              <a:t>可以发现点仙人掌的限制比边仙人掌的限制强很多</a:t>
            </a:r>
          </a:p>
        </p:txBody>
      </p:sp>
      <p:pic>
        <p:nvPicPr>
          <p:cNvPr id="4" name="图片 3">
            <a:extLst>
              <a:ext uri="{FF2B5EF4-FFF2-40B4-BE49-F238E27FC236}">
                <a16:creationId xmlns:a16="http://schemas.microsoft.com/office/drawing/2014/main" id="{50FA76F0-EAA1-4745-885A-906CD7B917A5}"/>
              </a:ext>
            </a:extLst>
          </p:cNvPr>
          <p:cNvPicPr>
            <a:picLocks noChangeAspect="1"/>
          </p:cNvPicPr>
          <p:nvPr/>
        </p:nvPicPr>
        <p:blipFill>
          <a:blip r:embed="rId2"/>
          <a:stretch>
            <a:fillRect/>
          </a:stretch>
        </p:blipFill>
        <p:spPr>
          <a:xfrm>
            <a:off x="958788" y="3345362"/>
            <a:ext cx="2272684" cy="3269565"/>
          </a:xfrm>
          <a:prstGeom prst="rect">
            <a:avLst/>
          </a:prstGeom>
        </p:spPr>
      </p:pic>
    </p:spTree>
    <p:extLst>
      <p:ext uri="{BB962C8B-B14F-4D97-AF65-F5344CB8AC3E}">
        <p14:creationId xmlns:p14="http://schemas.microsoft.com/office/powerpoint/2010/main" val="1075991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560F5-1B08-4FD5-BD5D-CB5D81D7984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F5930D5-9F0D-4544-BA87-7CF092D12B86}"/>
              </a:ext>
            </a:extLst>
          </p:cNvPr>
          <p:cNvSpPr>
            <a:spLocks noGrp="1"/>
          </p:cNvSpPr>
          <p:nvPr>
            <p:ph idx="1"/>
          </p:nvPr>
        </p:nvSpPr>
        <p:spPr/>
        <p:txBody>
          <a:bodyPr/>
          <a:lstStyle/>
          <a:p>
            <a:r>
              <a:rPr lang="zh-CN" altLang="zh-CN" dirty="0"/>
              <a:t>如图这构成了</a:t>
            </a:r>
            <a:r>
              <a:rPr lang="en-US" altLang="zh-CN" dirty="0"/>
              <a:t>4</a:t>
            </a:r>
            <a:r>
              <a:rPr lang="zh-CN" altLang="zh-CN" dirty="0"/>
              <a:t>个</a:t>
            </a:r>
            <a:r>
              <a:rPr lang="en-US" altLang="zh-CN" dirty="0"/>
              <a:t>👓</a:t>
            </a:r>
            <a:r>
              <a:rPr lang="zh-CN" altLang="zh-CN" dirty="0"/>
              <a:t>眼镜</a:t>
            </a:r>
          </a:p>
          <a:p>
            <a:r>
              <a:rPr lang="zh-CN" altLang="zh-CN" dirty="0"/>
              <a:t>于是我们可以</a:t>
            </a:r>
            <a:r>
              <a:rPr lang="en-US" altLang="zh-CN" dirty="0"/>
              <a:t>O( n^2 )</a:t>
            </a:r>
            <a:r>
              <a:rPr lang="zh-CN" altLang="zh-CN" dirty="0"/>
              <a:t>缩掉所有的环，然后对于每个方点</a:t>
            </a:r>
            <a:r>
              <a:rPr lang="en-US" altLang="zh-CN" dirty="0"/>
              <a:t>DFS</a:t>
            </a:r>
            <a:r>
              <a:rPr lang="zh-CN" altLang="zh-CN" dirty="0"/>
              <a:t>一遍</a:t>
            </a:r>
          </a:p>
          <a:p>
            <a:r>
              <a:rPr lang="zh-CN" altLang="zh-CN" dirty="0"/>
              <a:t>总复杂度</a:t>
            </a:r>
            <a:r>
              <a:rPr lang="en-US" altLang="zh-CN" dirty="0"/>
              <a:t>O( n^2 )</a:t>
            </a:r>
            <a:endParaRPr lang="zh-CN" altLang="zh-CN" dirty="0"/>
          </a:p>
          <a:p>
            <a:endParaRPr lang="zh-CN" altLang="en-US" dirty="0"/>
          </a:p>
        </p:txBody>
      </p:sp>
    </p:spTree>
    <p:extLst>
      <p:ext uri="{BB962C8B-B14F-4D97-AF65-F5344CB8AC3E}">
        <p14:creationId xmlns:p14="http://schemas.microsoft.com/office/powerpoint/2010/main" val="2656810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F0E5B-636C-433E-8315-6C1C02DE78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14562BD-4679-4F3C-B615-33B52171605A}"/>
              </a:ext>
            </a:extLst>
          </p:cNvPr>
          <p:cNvSpPr>
            <a:spLocks noGrp="1"/>
          </p:cNvSpPr>
          <p:nvPr>
            <p:ph idx="1"/>
          </p:nvPr>
        </p:nvSpPr>
        <p:spPr/>
        <p:txBody>
          <a:bodyPr/>
          <a:lstStyle/>
          <a:p>
            <a:r>
              <a:rPr lang="en-US" altLang="zh-CN" dirty="0"/>
              <a:t>70</a:t>
            </a:r>
            <a:r>
              <a:rPr lang="zh-CN" altLang="zh-CN" dirty="0"/>
              <a:t>分做法：如果我们</a:t>
            </a:r>
            <a:r>
              <a:rPr lang="en-US" altLang="zh-CN" dirty="0"/>
              <a:t>DFS</a:t>
            </a:r>
            <a:r>
              <a:rPr lang="zh-CN" altLang="zh-CN" dirty="0"/>
              <a:t>或者用</a:t>
            </a:r>
            <a:r>
              <a:rPr lang="en-US" altLang="zh-CN" dirty="0" err="1"/>
              <a:t>tarjan</a:t>
            </a:r>
            <a:r>
              <a:rPr lang="zh-CN" altLang="zh-CN" dirty="0"/>
              <a:t>算法找环，然后重构出这个图，这部分复杂度</a:t>
            </a:r>
            <a:r>
              <a:rPr lang="en-US" altLang="zh-CN" dirty="0"/>
              <a:t>O( n )</a:t>
            </a:r>
            <a:endParaRPr lang="zh-CN" altLang="zh-CN" dirty="0"/>
          </a:p>
          <a:p>
            <a:endParaRPr lang="zh-CN" altLang="zh-CN" dirty="0"/>
          </a:p>
          <a:p>
            <a:r>
              <a:rPr lang="zh-CN" altLang="zh-CN" dirty="0"/>
              <a:t>然后注意到只有</a:t>
            </a:r>
            <a:r>
              <a:rPr lang="en-US" altLang="zh-CN" dirty="0"/>
              <a:t>2000</a:t>
            </a:r>
            <a:r>
              <a:rPr lang="zh-CN" altLang="zh-CN" dirty="0"/>
              <a:t>个简单环，所以我们把一条链上连续的圆点给删掉，这个图会变成一个</a:t>
            </a:r>
            <a:r>
              <a:rPr lang="en-US" altLang="zh-CN" dirty="0"/>
              <a:t>4000</a:t>
            </a:r>
            <a:r>
              <a:rPr lang="zh-CN" altLang="zh-CN" dirty="0"/>
              <a:t>个节点左右的新图，然后暴力对于每个方点</a:t>
            </a:r>
            <a:r>
              <a:rPr lang="en-US" altLang="zh-CN" dirty="0"/>
              <a:t>DFS</a:t>
            </a:r>
            <a:r>
              <a:rPr lang="zh-CN" altLang="zh-CN" dirty="0"/>
              <a:t>即可</a:t>
            </a:r>
          </a:p>
          <a:p>
            <a:endParaRPr lang="zh-CN" altLang="en-US" dirty="0"/>
          </a:p>
        </p:txBody>
      </p:sp>
    </p:spTree>
    <p:extLst>
      <p:ext uri="{BB962C8B-B14F-4D97-AF65-F5344CB8AC3E}">
        <p14:creationId xmlns:p14="http://schemas.microsoft.com/office/powerpoint/2010/main" val="1420006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C268A-0BEF-4030-81AF-2411A8544E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336284E-8E8F-4F90-A8B5-39EA1DD4ECF3}"/>
              </a:ext>
            </a:extLst>
          </p:cNvPr>
          <p:cNvSpPr>
            <a:spLocks noGrp="1"/>
          </p:cNvSpPr>
          <p:nvPr>
            <p:ph idx="1"/>
          </p:nvPr>
        </p:nvSpPr>
        <p:spPr/>
        <p:txBody>
          <a:bodyPr/>
          <a:lstStyle/>
          <a:p>
            <a:r>
              <a:rPr lang="en-US" altLang="zh-CN" dirty="0"/>
              <a:t>100</a:t>
            </a:r>
            <a:r>
              <a:rPr lang="zh-CN" altLang="zh-CN" dirty="0"/>
              <a:t>分做法：</a:t>
            </a:r>
          </a:p>
          <a:p>
            <a:r>
              <a:rPr lang="zh-CN" altLang="zh-CN" dirty="0"/>
              <a:t>考虑对于生成的这个树</a:t>
            </a:r>
            <a:r>
              <a:rPr lang="zh-CN" altLang="en-US" dirty="0"/>
              <a:t>进行</a:t>
            </a:r>
            <a:r>
              <a:rPr lang="zh-CN" altLang="zh-CN" dirty="0"/>
              <a:t>树形</a:t>
            </a:r>
            <a:r>
              <a:rPr lang="en-US" altLang="zh-CN" dirty="0"/>
              <a:t>DP</a:t>
            </a:r>
            <a:endParaRPr lang="zh-CN" altLang="zh-CN" dirty="0"/>
          </a:p>
          <a:p>
            <a:r>
              <a:rPr lang="zh-CN" altLang="zh-CN" dirty="0"/>
              <a:t>用</a:t>
            </a:r>
            <a:r>
              <a:rPr lang="en-US" altLang="zh-CN" dirty="0"/>
              <a:t>f[x]</a:t>
            </a:r>
            <a:r>
              <a:rPr lang="zh-CN" altLang="zh-CN" dirty="0"/>
              <a:t>表示以</a:t>
            </a:r>
            <a:r>
              <a:rPr lang="en-US" altLang="zh-CN" dirty="0"/>
              <a:t>x</a:t>
            </a:r>
            <a:r>
              <a:rPr lang="zh-CN" altLang="zh-CN" dirty="0"/>
              <a:t>为根的子树，到</a:t>
            </a:r>
            <a:r>
              <a:rPr lang="en-US" altLang="zh-CN" dirty="0"/>
              <a:t>x</a:t>
            </a:r>
            <a:r>
              <a:rPr lang="zh-CN" altLang="zh-CN" dirty="0"/>
              <a:t>构成的“一半的眼镜”的数量</a:t>
            </a:r>
          </a:p>
          <a:p>
            <a:r>
              <a:rPr lang="zh-CN" altLang="zh-CN" dirty="0"/>
              <a:t>也就是说这样的：</a:t>
            </a:r>
          </a:p>
          <a:p>
            <a:endParaRPr lang="zh-CN" altLang="en-US" dirty="0"/>
          </a:p>
        </p:txBody>
      </p:sp>
      <p:pic>
        <p:nvPicPr>
          <p:cNvPr id="4" name="图片 3">
            <a:extLst>
              <a:ext uri="{FF2B5EF4-FFF2-40B4-BE49-F238E27FC236}">
                <a16:creationId xmlns:a16="http://schemas.microsoft.com/office/drawing/2014/main" id="{6C3638F6-557A-402A-88C4-56AF8E5F4F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1999" y="3282096"/>
            <a:ext cx="2254929" cy="3587007"/>
          </a:xfrm>
          <a:prstGeom prst="rect">
            <a:avLst/>
          </a:prstGeom>
          <a:noFill/>
          <a:ln>
            <a:noFill/>
          </a:ln>
        </p:spPr>
      </p:pic>
    </p:spTree>
    <p:extLst>
      <p:ext uri="{BB962C8B-B14F-4D97-AF65-F5344CB8AC3E}">
        <p14:creationId xmlns:p14="http://schemas.microsoft.com/office/powerpoint/2010/main" val="836931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455B3-DBA7-4976-8E94-E29365F6602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3A19AED-B3D9-459D-AA43-7730B20FB1FE}"/>
              </a:ext>
            </a:extLst>
          </p:cNvPr>
          <p:cNvSpPr>
            <a:spLocks noGrp="1"/>
          </p:cNvSpPr>
          <p:nvPr>
            <p:ph idx="1"/>
          </p:nvPr>
        </p:nvSpPr>
        <p:spPr>
          <a:xfrm>
            <a:off x="838200" y="1807870"/>
            <a:ext cx="10515600" cy="4351338"/>
          </a:xfrm>
        </p:spPr>
        <p:txBody>
          <a:bodyPr/>
          <a:lstStyle/>
          <a:p>
            <a:r>
              <a:rPr lang="en-US" altLang="zh-CN" dirty="0"/>
              <a:t>DP</a:t>
            </a:r>
            <a:r>
              <a:rPr lang="zh-CN" altLang="zh-CN" dirty="0"/>
              <a:t>到这个点的时候，可以把子树中两个“半眼镜”在这个点的位置拼起来</a:t>
            </a:r>
          </a:p>
          <a:p>
            <a:endParaRPr lang="zh-CN" altLang="en-US" dirty="0"/>
          </a:p>
        </p:txBody>
      </p:sp>
      <p:pic>
        <p:nvPicPr>
          <p:cNvPr id="5" name="图片 4">
            <a:extLst>
              <a:ext uri="{FF2B5EF4-FFF2-40B4-BE49-F238E27FC236}">
                <a16:creationId xmlns:a16="http://schemas.microsoft.com/office/drawing/2014/main" id="{C98022A8-4B7D-476E-B12C-E9061FDC00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13424" y="2454626"/>
            <a:ext cx="2095500" cy="4378960"/>
          </a:xfrm>
          <a:prstGeom prst="rect">
            <a:avLst/>
          </a:prstGeom>
          <a:noFill/>
          <a:ln>
            <a:noFill/>
          </a:ln>
        </p:spPr>
      </p:pic>
      <p:pic>
        <p:nvPicPr>
          <p:cNvPr id="6" name="图片 5">
            <a:extLst>
              <a:ext uri="{FF2B5EF4-FFF2-40B4-BE49-F238E27FC236}">
                <a16:creationId xmlns:a16="http://schemas.microsoft.com/office/drawing/2014/main" id="{C9773C3D-B292-4A6B-83C0-35DEC88B00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96053" y="2169795"/>
            <a:ext cx="2066925" cy="4688205"/>
          </a:xfrm>
          <a:prstGeom prst="rect">
            <a:avLst/>
          </a:prstGeom>
          <a:noFill/>
          <a:ln>
            <a:noFill/>
          </a:ln>
        </p:spPr>
      </p:pic>
    </p:spTree>
    <p:extLst>
      <p:ext uri="{BB962C8B-B14F-4D97-AF65-F5344CB8AC3E}">
        <p14:creationId xmlns:p14="http://schemas.microsoft.com/office/powerpoint/2010/main" val="1493543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ECCC8-A9B5-479A-B6D1-5EF594A93E3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6541D7B-E88A-4EA2-BB43-DFA59824F294}"/>
              </a:ext>
            </a:extLst>
          </p:cNvPr>
          <p:cNvSpPr>
            <a:spLocks noGrp="1"/>
          </p:cNvSpPr>
          <p:nvPr>
            <p:ph idx="1"/>
          </p:nvPr>
        </p:nvSpPr>
        <p:spPr/>
        <p:txBody>
          <a:bodyPr>
            <a:normAutofit fontScale="92500" lnSpcReduction="10000"/>
          </a:bodyPr>
          <a:lstStyle/>
          <a:p>
            <a:r>
              <a:rPr lang="zh-CN" altLang="zh-CN" dirty="0"/>
              <a:t>半眼镜维护的方法就是</a:t>
            </a:r>
          </a:p>
          <a:p>
            <a:r>
              <a:rPr lang="en-US" altLang="zh-CN" dirty="0"/>
              <a:t>f[x] = Σ( f[ son[x] ] );</a:t>
            </a:r>
            <a:endParaRPr lang="zh-CN" altLang="zh-CN" dirty="0"/>
          </a:p>
          <a:p>
            <a:r>
              <a:rPr lang="zh-CN" altLang="zh-CN" dirty="0"/>
              <a:t>如果</a:t>
            </a:r>
            <a:r>
              <a:rPr lang="en-US" altLang="zh-CN" dirty="0"/>
              <a:t>x</a:t>
            </a:r>
            <a:r>
              <a:rPr lang="zh-CN" altLang="zh-CN" dirty="0"/>
              <a:t>是圆点，则</a:t>
            </a:r>
            <a:r>
              <a:rPr lang="en-US" altLang="zh-CN" dirty="0"/>
              <a:t>f[x]</a:t>
            </a:r>
            <a:r>
              <a:rPr lang="zh-CN" altLang="zh-CN" dirty="0"/>
              <a:t>不变</a:t>
            </a:r>
          </a:p>
          <a:p>
            <a:r>
              <a:rPr lang="zh-CN" altLang="zh-CN" dirty="0"/>
              <a:t>如果</a:t>
            </a:r>
            <a:r>
              <a:rPr lang="en-US" altLang="zh-CN" dirty="0"/>
              <a:t>x</a:t>
            </a:r>
            <a:r>
              <a:rPr lang="zh-CN" altLang="zh-CN" dirty="0"/>
              <a:t>是方点，则</a:t>
            </a:r>
            <a:r>
              <a:rPr lang="en-US" altLang="zh-CN" dirty="0"/>
              <a:t>f[x] = f[x] * 2 + 1</a:t>
            </a:r>
            <a:endParaRPr lang="zh-CN" altLang="zh-CN" dirty="0"/>
          </a:p>
          <a:p>
            <a:r>
              <a:rPr lang="zh-CN" altLang="zh-CN" dirty="0"/>
              <a:t>因为下面上来的每个半眼镜都可以走两个方向，然后这个点也可以作为一个半眼镜的端点</a:t>
            </a:r>
          </a:p>
          <a:p>
            <a:r>
              <a:rPr lang="zh-CN" altLang="zh-CN" dirty="0"/>
              <a:t>然后合并答案的时候</a:t>
            </a:r>
            <a:r>
              <a:rPr lang="zh-CN" altLang="en-US" dirty="0"/>
              <a:t>直接合并</a:t>
            </a:r>
            <a:r>
              <a:rPr lang="zh-CN" altLang="zh-CN" dirty="0"/>
              <a:t>就可以了</a:t>
            </a:r>
          </a:p>
          <a:p>
            <a:r>
              <a:rPr lang="zh-CN" altLang="zh-CN" dirty="0"/>
              <a:t>也要分当前的点是圆点还是方点讨论一下</a:t>
            </a:r>
          </a:p>
          <a:p>
            <a:r>
              <a:rPr lang="en-US" altLang="zh-CN" dirty="0"/>
              <a:t> </a:t>
            </a:r>
            <a:endParaRPr lang="zh-CN" altLang="zh-CN" dirty="0"/>
          </a:p>
          <a:p>
            <a:r>
              <a:rPr lang="zh-CN" altLang="zh-CN" dirty="0"/>
              <a:t>总时间复杂度：</a:t>
            </a:r>
            <a:r>
              <a:rPr lang="en-US" altLang="zh-CN" dirty="0"/>
              <a:t>O( n )</a:t>
            </a:r>
            <a:endParaRPr lang="zh-CN" altLang="zh-CN" dirty="0"/>
          </a:p>
          <a:p>
            <a:endParaRPr lang="zh-CN" altLang="en-US" dirty="0"/>
          </a:p>
        </p:txBody>
      </p:sp>
    </p:spTree>
    <p:extLst>
      <p:ext uri="{BB962C8B-B14F-4D97-AF65-F5344CB8AC3E}">
        <p14:creationId xmlns:p14="http://schemas.microsoft.com/office/powerpoint/2010/main" val="2333017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449E8-7502-4E1F-88F8-CF813F9E860B}"/>
              </a:ext>
            </a:extLst>
          </p:cNvPr>
          <p:cNvSpPr>
            <a:spLocks noGrp="1"/>
          </p:cNvSpPr>
          <p:nvPr>
            <p:ph type="ctrTitle"/>
          </p:nvPr>
        </p:nvSpPr>
        <p:spPr/>
        <p:txBody>
          <a:bodyPr/>
          <a:lstStyle/>
          <a:p>
            <a:r>
              <a:rPr lang="zh-CN" altLang="en-US" dirty="0"/>
              <a:t>仙人掌最短路</a:t>
            </a:r>
          </a:p>
        </p:txBody>
      </p:sp>
      <p:sp>
        <p:nvSpPr>
          <p:cNvPr id="3" name="副标题 2">
            <a:extLst>
              <a:ext uri="{FF2B5EF4-FFF2-40B4-BE49-F238E27FC236}">
                <a16:creationId xmlns:a16="http://schemas.microsoft.com/office/drawing/2014/main" id="{BD1920FC-D363-4B45-B4E6-53E218F1237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74996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8E344-9CE1-425F-9B1E-736EF5F5868E}"/>
              </a:ext>
            </a:extLst>
          </p:cNvPr>
          <p:cNvSpPr>
            <a:spLocks noGrp="1"/>
          </p:cNvSpPr>
          <p:nvPr>
            <p:ph type="title"/>
          </p:nvPr>
        </p:nvSpPr>
        <p:spPr/>
        <p:txBody>
          <a:bodyPr/>
          <a:lstStyle/>
          <a:p>
            <a:r>
              <a:rPr lang="zh-CN" altLang="en-US" dirty="0"/>
              <a:t>洛谷</a:t>
            </a:r>
            <a:r>
              <a:rPr lang="en-US" altLang="zh-CN" dirty="0"/>
              <a:t>5236 【</a:t>
            </a:r>
            <a:r>
              <a:rPr lang="zh-CN" altLang="en-US" dirty="0"/>
              <a:t>模板</a:t>
            </a:r>
            <a:r>
              <a:rPr lang="en-US" altLang="zh-CN" dirty="0"/>
              <a:t>】</a:t>
            </a:r>
            <a:r>
              <a:rPr lang="zh-CN" altLang="en-US" dirty="0"/>
              <a:t>静态仙人掌</a:t>
            </a:r>
          </a:p>
        </p:txBody>
      </p:sp>
      <p:sp>
        <p:nvSpPr>
          <p:cNvPr id="3" name="内容占位符 2">
            <a:extLst>
              <a:ext uri="{FF2B5EF4-FFF2-40B4-BE49-F238E27FC236}">
                <a16:creationId xmlns:a16="http://schemas.microsoft.com/office/drawing/2014/main" id="{5D27AE15-8384-476C-B478-733B5B1027A1}"/>
              </a:ext>
            </a:extLst>
          </p:cNvPr>
          <p:cNvSpPr>
            <a:spLocks noGrp="1"/>
          </p:cNvSpPr>
          <p:nvPr>
            <p:ph idx="1"/>
          </p:nvPr>
        </p:nvSpPr>
        <p:spPr/>
        <p:txBody>
          <a:bodyPr/>
          <a:lstStyle/>
          <a:p>
            <a:r>
              <a:rPr lang="zh-CN" altLang="en-US" dirty="0"/>
              <a:t>给一棵边仙人掌，有边权，多次查询两点间最短路径</a:t>
            </a:r>
          </a:p>
        </p:txBody>
      </p:sp>
    </p:spTree>
    <p:extLst>
      <p:ext uri="{BB962C8B-B14F-4D97-AF65-F5344CB8AC3E}">
        <p14:creationId xmlns:p14="http://schemas.microsoft.com/office/powerpoint/2010/main" val="711106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6B285-0EFF-4ACF-8A1D-C8F20B915CD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079C619-452A-49F6-ACE7-58D434AA946C}"/>
              </a:ext>
            </a:extLst>
          </p:cNvPr>
          <p:cNvSpPr>
            <a:spLocks noGrp="1"/>
          </p:cNvSpPr>
          <p:nvPr>
            <p:ph idx="1"/>
          </p:nvPr>
        </p:nvSpPr>
        <p:spPr/>
        <p:txBody>
          <a:bodyPr/>
          <a:lstStyle/>
          <a:p>
            <a:r>
              <a:rPr lang="zh-CN" altLang="en-US" dirty="0"/>
              <a:t>建一棵静态仙人掌的树，有两种方法</a:t>
            </a:r>
            <a:endParaRPr lang="en-US" altLang="zh-CN" dirty="0"/>
          </a:p>
        </p:txBody>
      </p:sp>
    </p:spTree>
    <p:extLst>
      <p:ext uri="{BB962C8B-B14F-4D97-AF65-F5344CB8AC3E}">
        <p14:creationId xmlns:p14="http://schemas.microsoft.com/office/powerpoint/2010/main" val="959842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F548E-E778-4E12-9E0C-73553D24029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855C597-0F04-433B-8159-A0D30C9182BF}"/>
              </a:ext>
            </a:extLst>
          </p:cNvPr>
          <p:cNvSpPr>
            <a:spLocks noGrp="1"/>
          </p:cNvSpPr>
          <p:nvPr>
            <p:ph idx="1"/>
          </p:nvPr>
        </p:nvSpPr>
        <p:spPr/>
        <p:txBody>
          <a:bodyPr/>
          <a:lstStyle/>
          <a:p>
            <a:r>
              <a:rPr lang="zh-CN" altLang="en-US" dirty="0"/>
              <a:t>第一种是我们先随便找一个根，然后对于每个环，将所有环上的点</a:t>
            </a:r>
            <a:r>
              <a:rPr lang="en-US" altLang="zh-CN" dirty="0"/>
              <a:t>y</a:t>
            </a:r>
            <a:r>
              <a:rPr lang="zh-CN" altLang="en-US" dirty="0"/>
              <a:t>向其深度最小的点</a:t>
            </a:r>
            <a:r>
              <a:rPr lang="en-US" altLang="zh-CN" dirty="0"/>
              <a:t>x</a:t>
            </a:r>
            <a:r>
              <a:rPr lang="zh-CN" altLang="en-US" dirty="0"/>
              <a:t>连边，边权为</a:t>
            </a:r>
            <a:r>
              <a:rPr lang="en-US" altLang="zh-CN" dirty="0" err="1"/>
              <a:t>dist</a:t>
            </a:r>
            <a:r>
              <a:rPr lang="en-US" altLang="zh-CN" dirty="0"/>
              <a:t>(</a:t>
            </a:r>
            <a:r>
              <a:rPr lang="en-US" altLang="zh-CN" dirty="0" err="1"/>
              <a:t>x,y</a:t>
            </a:r>
            <a:r>
              <a:rPr lang="en-US" altLang="zh-CN" dirty="0"/>
              <a:t>)</a:t>
            </a:r>
            <a:r>
              <a:rPr lang="zh-CN" altLang="en-US" dirty="0"/>
              <a:t>，并且删掉原始环</a:t>
            </a:r>
            <a:endParaRPr lang="en-US" altLang="zh-CN" dirty="0"/>
          </a:p>
          <a:p>
            <a:r>
              <a:rPr lang="zh-CN" altLang="en-US" dirty="0"/>
              <a:t>第二种是我们对每个环建一个虚点，虚点向每个环上节点</a:t>
            </a:r>
            <a:r>
              <a:rPr lang="en-US" altLang="zh-CN" dirty="0"/>
              <a:t>y</a:t>
            </a:r>
            <a:r>
              <a:rPr lang="zh-CN" altLang="en-US" dirty="0"/>
              <a:t>连边，边权为</a:t>
            </a:r>
            <a:r>
              <a:rPr lang="en-US" altLang="zh-CN" dirty="0" err="1"/>
              <a:t>dist</a:t>
            </a:r>
            <a:r>
              <a:rPr lang="en-US" altLang="zh-CN" dirty="0"/>
              <a:t>(</a:t>
            </a:r>
            <a:r>
              <a:rPr lang="en-US" altLang="zh-CN" dirty="0" err="1"/>
              <a:t>x,y</a:t>
            </a:r>
            <a:r>
              <a:rPr lang="en-US" altLang="zh-CN" dirty="0"/>
              <a:t>)</a:t>
            </a:r>
            <a:r>
              <a:rPr lang="zh-CN" altLang="en-US" dirty="0"/>
              <a:t> ，并且删掉原始环</a:t>
            </a:r>
            <a:endParaRPr lang="en-US" altLang="zh-CN" dirty="0"/>
          </a:p>
          <a:p>
            <a:endParaRPr lang="en-US" altLang="zh-CN" dirty="0"/>
          </a:p>
        </p:txBody>
      </p:sp>
    </p:spTree>
    <p:extLst>
      <p:ext uri="{BB962C8B-B14F-4D97-AF65-F5344CB8AC3E}">
        <p14:creationId xmlns:p14="http://schemas.microsoft.com/office/powerpoint/2010/main" val="729042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F76C9-4682-4F28-8812-BCD55CA7832F}"/>
              </a:ext>
            </a:extLst>
          </p:cNvPr>
          <p:cNvSpPr>
            <a:spLocks noGrp="1"/>
          </p:cNvSpPr>
          <p:nvPr>
            <p:ph type="title"/>
          </p:nvPr>
        </p:nvSpPr>
        <p:spPr/>
        <p:txBody>
          <a:bodyPr/>
          <a:lstStyle/>
          <a:p>
            <a:r>
              <a:rPr lang="en-US" altLang="zh-CN" dirty="0"/>
              <a:t>Solution</a:t>
            </a:r>
            <a:endParaRPr lang="zh-CN" altLang="en-US" dirty="0"/>
          </a:p>
        </p:txBody>
      </p:sp>
      <p:pic>
        <p:nvPicPr>
          <p:cNvPr id="5" name="内容占位符 4">
            <a:extLst>
              <a:ext uri="{FF2B5EF4-FFF2-40B4-BE49-F238E27FC236}">
                <a16:creationId xmlns:a16="http://schemas.microsoft.com/office/drawing/2014/main" id="{2AFC5871-B986-4DBD-B33D-28C7EA9F6DE7}"/>
              </a:ext>
            </a:extLst>
          </p:cNvPr>
          <p:cNvPicPr>
            <a:picLocks noGrp="1" noChangeAspect="1"/>
          </p:cNvPicPr>
          <p:nvPr>
            <p:ph idx="1"/>
          </p:nvPr>
        </p:nvPicPr>
        <p:blipFill>
          <a:blip r:embed="rId2"/>
          <a:stretch>
            <a:fillRect/>
          </a:stretch>
        </p:blipFill>
        <p:spPr>
          <a:xfrm>
            <a:off x="5692754" y="1825625"/>
            <a:ext cx="3434281" cy="4351338"/>
          </a:xfrm>
          <a:prstGeom prst="rect">
            <a:avLst/>
          </a:prstGeom>
        </p:spPr>
      </p:pic>
      <p:pic>
        <p:nvPicPr>
          <p:cNvPr id="4" name="图片 3">
            <a:extLst>
              <a:ext uri="{FF2B5EF4-FFF2-40B4-BE49-F238E27FC236}">
                <a16:creationId xmlns:a16="http://schemas.microsoft.com/office/drawing/2014/main" id="{B6D7D2C4-DD68-437D-8CE6-A636895B5F03}"/>
              </a:ext>
            </a:extLst>
          </p:cNvPr>
          <p:cNvPicPr>
            <a:picLocks noChangeAspect="1"/>
          </p:cNvPicPr>
          <p:nvPr/>
        </p:nvPicPr>
        <p:blipFill>
          <a:blip r:embed="rId3"/>
          <a:stretch>
            <a:fillRect/>
          </a:stretch>
        </p:blipFill>
        <p:spPr>
          <a:xfrm>
            <a:off x="838200" y="1825625"/>
            <a:ext cx="3667125" cy="4495800"/>
          </a:xfrm>
          <a:prstGeom prst="rect">
            <a:avLst/>
          </a:prstGeom>
        </p:spPr>
      </p:pic>
    </p:spTree>
    <p:extLst>
      <p:ext uri="{BB962C8B-B14F-4D97-AF65-F5344CB8AC3E}">
        <p14:creationId xmlns:p14="http://schemas.microsoft.com/office/powerpoint/2010/main" val="410943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74828-80BA-4F4F-A17F-384B0261169B}"/>
              </a:ext>
            </a:extLst>
          </p:cNvPr>
          <p:cNvSpPr>
            <a:spLocks noGrp="1"/>
          </p:cNvSpPr>
          <p:nvPr>
            <p:ph type="title"/>
          </p:nvPr>
        </p:nvSpPr>
        <p:spPr/>
        <p:txBody>
          <a:bodyPr/>
          <a:lstStyle/>
          <a:p>
            <a:r>
              <a:rPr lang="zh-CN" altLang="en-US" dirty="0"/>
              <a:t>沙漠</a:t>
            </a:r>
          </a:p>
        </p:txBody>
      </p:sp>
      <p:sp>
        <p:nvSpPr>
          <p:cNvPr id="3" name="内容占位符 2">
            <a:extLst>
              <a:ext uri="{FF2B5EF4-FFF2-40B4-BE49-F238E27FC236}">
                <a16:creationId xmlns:a16="http://schemas.microsoft.com/office/drawing/2014/main" id="{675318F3-B617-4822-8E74-A1E73FE69CD4}"/>
              </a:ext>
            </a:extLst>
          </p:cNvPr>
          <p:cNvSpPr>
            <a:spLocks noGrp="1"/>
          </p:cNvSpPr>
          <p:nvPr>
            <p:ph idx="1"/>
          </p:nvPr>
        </p:nvSpPr>
        <p:spPr/>
        <p:txBody>
          <a:bodyPr/>
          <a:lstStyle/>
          <a:p>
            <a:r>
              <a:rPr lang="zh-CN" altLang="en-US" dirty="0"/>
              <a:t>沙漠对于仙人掌就和森林对于树一样，去掉了前面关于连通性的限制</a:t>
            </a:r>
          </a:p>
        </p:txBody>
      </p:sp>
    </p:spTree>
    <p:extLst>
      <p:ext uri="{BB962C8B-B14F-4D97-AF65-F5344CB8AC3E}">
        <p14:creationId xmlns:p14="http://schemas.microsoft.com/office/powerpoint/2010/main" val="2480557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D7F93-26C5-4BE6-BCB2-3F647CC737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F5A1F74-4D05-4716-88BE-9DDE35FD0AC9}"/>
              </a:ext>
            </a:extLst>
          </p:cNvPr>
          <p:cNvSpPr>
            <a:spLocks noGrp="1"/>
          </p:cNvSpPr>
          <p:nvPr>
            <p:ph idx="1"/>
          </p:nvPr>
        </p:nvSpPr>
        <p:spPr/>
        <p:txBody>
          <a:bodyPr>
            <a:normAutofit fontScale="92500"/>
          </a:bodyPr>
          <a:lstStyle/>
          <a:p>
            <a:r>
              <a:rPr lang="zh-CN" altLang="en-US" dirty="0"/>
              <a:t>可以发现这样我们把仙人掌变成了一棵树</a:t>
            </a:r>
            <a:endParaRPr lang="en-US" altLang="zh-CN" dirty="0"/>
          </a:p>
          <a:p>
            <a:r>
              <a:rPr lang="zh-CN" altLang="en-US" dirty="0"/>
              <a:t>定义一个环由两个半环构成：</a:t>
            </a:r>
            <a:endParaRPr lang="en-US" altLang="zh-CN" dirty="0"/>
          </a:p>
          <a:p>
            <a:r>
              <a:rPr lang="en-US" altLang="zh-CN" dirty="0"/>
              <a:t>{</a:t>
            </a:r>
            <a:r>
              <a:rPr lang="en-US" altLang="zh-CN" dirty="0" err="1"/>
              <a:t>y|x</a:t>
            </a:r>
            <a:r>
              <a:rPr lang="zh-CN" altLang="en-US" dirty="0"/>
              <a:t>到</a:t>
            </a:r>
            <a:r>
              <a:rPr lang="en-US" altLang="zh-CN" dirty="0"/>
              <a:t>y</a:t>
            </a:r>
            <a:r>
              <a:rPr lang="zh-CN" altLang="en-US" dirty="0"/>
              <a:t>的顺时针距离</a:t>
            </a:r>
            <a:r>
              <a:rPr lang="en-US" altLang="zh-CN" dirty="0"/>
              <a:t>&gt;x</a:t>
            </a:r>
            <a:r>
              <a:rPr lang="zh-CN" altLang="en-US" dirty="0"/>
              <a:t>到</a:t>
            </a:r>
            <a:r>
              <a:rPr lang="en-US" altLang="zh-CN" dirty="0"/>
              <a:t>y</a:t>
            </a:r>
            <a:r>
              <a:rPr lang="zh-CN" altLang="en-US" dirty="0"/>
              <a:t>的逆时针距离</a:t>
            </a:r>
            <a:r>
              <a:rPr lang="en-US" altLang="zh-CN" dirty="0"/>
              <a:t>}</a:t>
            </a:r>
          </a:p>
          <a:p>
            <a:r>
              <a:rPr lang="en-US" altLang="zh-CN" dirty="0"/>
              <a:t>{</a:t>
            </a:r>
            <a:r>
              <a:rPr lang="en-US" altLang="zh-CN" dirty="0" err="1"/>
              <a:t>y|x</a:t>
            </a:r>
            <a:r>
              <a:rPr lang="zh-CN" altLang="en-US" dirty="0"/>
              <a:t>到</a:t>
            </a:r>
            <a:r>
              <a:rPr lang="en-US" altLang="zh-CN" dirty="0"/>
              <a:t>y</a:t>
            </a:r>
            <a:r>
              <a:rPr lang="zh-CN" altLang="en-US" dirty="0"/>
              <a:t>的顺时针距离</a:t>
            </a:r>
            <a:r>
              <a:rPr lang="en-US" altLang="zh-CN" dirty="0"/>
              <a:t>&lt;=x</a:t>
            </a:r>
            <a:r>
              <a:rPr lang="zh-CN" altLang="en-US" dirty="0"/>
              <a:t>到</a:t>
            </a:r>
            <a:r>
              <a:rPr lang="en-US" altLang="zh-CN" dirty="0"/>
              <a:t>y</a:t>
            </a:r>
            <a:r>
              <a:rPr lang="zh-CN" altLang="en-US" dirty="0"/>
              <a:t>的逆时针距离</a:t>
            </a:r>
            <a:r>
              <a:rPr lang="en-US" altLang="zh-CN" dirty="0"/>
              <a:t>}</a:t>
            </a:r>
          </a:p>
          <a:p>
            <a:r>
              <a:rPr lang="zh-CN" altLang="en-US" dirty="0"/>
              <a:t>每次查询两点</a:t>
            </a:r>
            <a:r>
              <a:rPr lang="en-US" altLang="zh-CN" dirty="0" err="1"/>
              <a:t>x,y</a:t>
            </a:r>
            <a:r>
              <a:rPr lang="zh-CN" altLang="en-US" dirty="0"/>
              <a:t>间距离</a:t>
            </a:r>
            <a:endParaRPr lang="en-US" altLang="zh-CN" dirty="0"/>
          </a:p>
          <a:p>
            <a:r>
              <a:rPr lang="zh-CN" altLang="en-US" dirty="0"/>
              <a:t>如果</a:t>
            </a:r>
            <a:r>
              <a:rPr lang="en-US" altLang="zh-CN" dirty="0"/>
              <a:t>x</a:t>
            </a:r>
            <a:r>
              <a:rPr lang="zh-CN" altLang="en-US" dirty="0"/>
              <a:t>和</a:t>
            </a:r>
            <a:r>
              <a:rPr lang="en-US" altLang="zh-CN" dirty="0"/>
              <a:t>y</a:t>
            </a:r>
            <a:r>
              <a:rPr lang="zh-CN" altLang="en-US" dirty="0"/>
              <a:t>在同一个环上，设环上深度最小的节点为</a:t>
            </a:r>
            <a:r>
              <a:rPr lang="en-US" altLang="zh-CN" dirty="0"/>
              <a:t>z</a:t>
            </a:r>
            <a:r>
              <a:rPr lang="zh-CN" altLang="en-US" dirty="0"/>
              <a:t>，环长为</a:t>
            </a:r>
            <a:r>
              <a:rPr lang="en-US" altLang="zh-CN" dirty="0" err="1"/>
              <a:t>len</a:t>
            </a:r>
            <a:r>
              <a:rPr lang="zh-CN" altLang="en-US" dirty="0"/>
              <a:t>，直接判断他们是否在同一个半环</a:t>
            </a:r>
            <a:endParaRPr lang="en-US" altLang="zh-CN" dirty="0"/>
          </a:p>
          <a:p>
            <a:r>
              <a:rPr lang="zh-CN" altLang="en-US" dirty="0"/>
              <a:t>如果在同一个半环，则为</a:t>
            </a:r>
            <a:r>
              <a:rPr lang="en-US" altLang="zh-CN" dirty="0"/>
              <a:t>|</a:t>
            </a:r>
            <a:r>
              <a:rPr lang="en-US" altLang="zh-CN" dirty="0" err="1"/>
              <a:t>dist</a:t>
            </a:r>
            <a:r>
              <a:rPr lang="en-US" altLang="zh-CN" dirty="0"/>
              <a:t>(</a:t>
            </a:r>
            <a:r>
              <a:rPr lang="en-US" altLang="zh-CN" dirty="0" err="1"/>
              <a:t>x,z</a:t>
            </a:r>
            <a:r>
              <a:rPr lang="en-US" altLang="zh-CN" dirty="0"/>
              <a:t>)-</a:t>
            </a:r>
            <a:r>
              <a:rPr lang="en-US" altLang="zh-CN" dirty="0" err="1"/>
              <a:t>dist</a:t>
            </a:r>
            <a:r>
              <a:rPr lang="en-US" altLang="zh-CN" dirty="0"/>
              <a:t>(</a:t>
            </a:r>
            <a:r>
              <a:rPr lang="en-US" altLang="zh-CN" dirty="0" err="1"/>
              <a:t>y,z</a:t>
            </a:r>
            <a:r>
              <a:rPr lang="en-US" altLang="zh-CN" dirty="0"/>
              <a:t>)|</a:t>
            </a:r>
          </a:p>
          <a:p>
            <a:r>
              <a:rPr lang="zh-CN" altLang="en-US" dirty="0"/>
              <a:t>如果不在同一个半环，则为</a:t>
            </a:r>
            <a:r>
              <a:rPr lang="en-US" altLang="zh-CN" dirty="0"/>
              <a:t>min(</a:t>
            </a:r>
            <a:r>
              <a:rPr lang="en-US" altLang="zh-CN" dirty="0" err="1"/>
              <a:t>dist</a:t>
            </a:r>
            <a:r>
              <a:rPr lang="en-US" altLang="zh-CN" dirty="0"/>
              <a:t>(</a:t>
            </a:r>
            <a:r>
              <a:rPr lang="en-US" altLang="zh-CN" dirty="0" err="1"/>
              <a:t>x,z</a:t>
            </a:r>
            <a:r>
              <a:rPr lang="en-US" altLang="zh-CN" dirty="0"/>
              <a:t>)+</a:t>
            </a:r>
            <a:r>
              <a:rPr lang="en-US" altLang="zh-CN" dirty="0" err="1"/>
              <a:t>dist</a:t>
            </a:r>
            <a:r>
              <a:rPr lang="en-US" altLang="zh-CN" dirty="0"/>
              <a:t>(</a:t>
            </a:r>
            <a:r>
              <a:rPr lang="en-US" altLang="zh-CN" dirty="0" err="1"/>
              <a:t>y,z</a:t>
            </a:r>
            <a:r>
              <a:rPr lang="en-US" altLang="zh-CN" dirty="0"/>
              <a:t>),</a:t>
            </a:r>
            <a:r>
              <a:rPr lang="en-US" altLang="zh-CN" dirty="0" err="1"/>
              <a:t>len-dist</a:t>
            </a:r>
            <a:r>
              <a:rPr lang="en-US" altLang="zh-CN" dirty="0"/>
              <a:t>(</a:t>
            </a:r>
            <a:r>
              <a:rPr lang="en-US" altLang="zh-CN" dirty="0" err="1"/>
              <a:t>x,z</a:t>
            </a:r>
            <a:r>
              <a:rPr lang="en-US" altLang="zh-CN" dirty="0"/>
              <a:t>)-</a:t>
            </a:r>
            <a:r>
              <a:rPr lang="en-US" altLang="zh-CN" dirty="0" err="1"/>
              <a:t>dist</a:t>
            </a:r>
            <a:r>
              <a:rPr lang="en-US" altLang="zh-CN" dirty="0"/>
              <a:t>(</a:t>
            </a:r>
            <a:r>
              <a:rPr lang="en-US" altLang="zh-CN" dirty="0" err="1"/>
              <a:t>y,z</a:t>
            </a:r>
            <a:r>
              <a:rPr lang="en-US" altLang="zh-CN" dirty="0"/>
              <a:t>))</a:t>
            </a:r>
          </a:p>
          <a:p>
            <a:endParaRPr lang="en-US" altLang="zh-CN" dirty="0"/>
          </a:p>
        </p:txBody>
      </p:sp>
    </p:spTree>
    <p:extLst>
      <p:ext uri="{BB962C8B-B14F-4D97-AF65-F5344CB8AC3E}">
        <p14:creationId xmlns:p14="http://schemas.microsoft.com/office/powerpoint/2010/main" val="4140865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FE217-0A33-47A7-A203-219459648FE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09D64E5-DDA4-4BF0-BD4A-5CD8767B3419}"/>
              </a:ext>
            </a:extLst>
          </p:cNvPr>
          <p:cNvSpPr>
            <a:spLocks noGrp="1"/>
          </p:cNvSpPr>
          <p:nvPr>
            <p:ph idx="1"/>
          </p:nvPr>
        </p:nvSpPr>
        <p:spPr/>
        <p:txBody>
          <a:bodyPr/>
          <a:lstStyle/>
          <a:p>
            <a:r>
              <a:rPr lang="zh-CN" altLang="en-US" dirty="0"/>
              <a:t>两个半环</a:t>
            </a:r>
          </a:p>
        </p:txBody>
      </p:sp>
      <p:pic>
        <p:nvPicPr>
          <p:cNvPr id="4" name="图片 3">
            <a:extLst>
              <a:ext uri="{FF2B5EF4-FFF2-40B4-BE49-F238E27FC236}">
                <a16:creationId xmlns:a16="http://schemas.microsoft.com/office/drawing/2014/main" id="{BA4032D7-8225-41D3-9DEC-4E628F670BA7}"/>
              </a:ext>
            </a:extLst>
          </p:cNvPr>
          <p:cNvPicPr>
            <a:picLocks noChangeAspect="1"/>
          </p:cNvPicPr>
          <p:nvPr/>
        </p:nvPicPr>
        <p:blipFill>
          <a:blip r:embed="rId2"/>
          <a:stretch>
            <a:fillRect/>
          </a:stretch>
        </p:blipFill>
        <p:spPr>
          <a:xfrm>
            <a:off x="838200" y="2266349"/>
            <a:ext cx="4066150" cy="3910614"/>
          </a:xfrm>
          <a:prstGeom prst="rect">
            <a:avLst/>
          </a:prstGeom>
        </p:spPr>
      </p:pic>
    </p:spTree>
    <p:extLst>
      <p:ext uri="{BB962C8B-B14F-4D97-AF65-F5344CB8AC3E}">
        <p14:creationId xmlns:p14="http://schemas.microsoft.com/office/powerpoint/2010/main" val="3015863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800F2-5E65-44C7-B71F-CA3C86C1573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177BE8E-2B4E-4961-8B5B-E32D84B59660}"/>
              </a:ext>
            </a:extLst>
          </p:cNvPr>
          <p:cNvSpPr>
            <a:spLocks noGrp="1"/>
          </p:cNvSpPr>
          <p:nvPr>
            <p:ph idx="1"/>
          </p:nvPr>
        </p:nvSpPr>
        <p:spPr/>
        <p:txBody>
          <a:bodyPr/>
          <a:lstStyle/>
          <a:p>
            <a:r>
              <a:rPr lang="zh-CN" altLang="en-US" dirty="0"/>
              <a:t>如果</a:t>
            </a:r>
            <a:r>
              <a:rPr lang="en-US" altLang="zh-CN" dirty="0"/>
              <a:t>x</a:t>
            </a:r>
            <a:r>
              <a:rPr lang="zh-CN" altLang="en-US" dirty="0"/>
              <a:t>和</a:t>
            </a:r>
            <a:r>
              <a:rPr lang="en-US" altLang="zh-CN" dirty="0"/>
              <a:t>y</a:t>
            </a:r>
            <a:r>
              <a:rPr lang="zh-CN" altLang="en-US" dirty="0"/>
              <a:t>不在同一个环上，我们一定会先让</a:t>
            </a:r>
            <a:r>
              <a:rPr lang="en-US" altLang="zh-CN" dirty="0"/>
              <a:t>x</a:t>
            </a:r>
            <a:r>
              <a:rPr lang="zh-CN" altLang="en-US" dirty="0"/>
              <a:t>和</a:t>
            </a:r>
            <a:r>
              <a:rPr lang="en-US" altLang="zh-CN" dirty="0"/>
              <a:t>y</a:t>
            </a:r>
            <a:r>
              <a:rPr lang="zh-CN" altLang="en-US" dirty="0"/>
              <a:t>走到其所在环中最浅的点上，这个相当于我们在刚才建的那个树上</a:t>
            </a:r>
            <a:r>
              <a:rPr lang="en-US" altLang="zh-CN" dirty="0"/>
              <a:t>x</a:t>
            </a:r>
            <a:r>
              <a:rPr lang="zh-CN" altLang="en-US" dirty="0"/>
              <a:t>和</a:t>
            </a:r>
            <a:r>
              <a:rPr lang="en-US" altLang="zh-CN" dirty="0"/>
              <a:t>y</a:t>
            </a:r>
            <a:r>
              <a:rPr lang="zh-CN" altLang="en-US" dirty="0"/>
              <a:t>都走向了</a:t>
            </a:r>
            <a:r>
              <a:rPr lang="en-US" altLang="zh-CN" dirty="0"/>
              <a:t>father</a:t>
            </a:r>
          </a:p>
          <a:p>
            <a:r>
              <a:rPr lang="zh-CN" altLang="en-US" dirty="0"/>
              <a:t>然后可以发现我们</a:t>
            </a:r>
            <a:r>
              <a:rPr lang="en-US" altLang="zh-CN" dirty="0"/>
              <a:t>x</a:t>
            </a:r>
            <a:r>
              <a:rPr lang="zh-CN" altLang="en-US" dirty="0"/>
              <a:t>和</a:t>
            </a:r>
            <a:r>
              <a:rPr lang="en-US" altLang="zh-CN" dirty="0"/>
              <a:t>y</a:t>
            </a:r>
            <a:r>
              <a:rPr lang="zh-CN" altLang="en-US" dirty="0"/>
              <a:t>每次在建的那个树上面走向</a:t>
            </a:r>
            <a:r>
              <a:rPr lang="en-US" altLang="zh-CN" dirty="0"/>
              <a:t>father</a:t>
            </a:r>
            <a:r>
              <a:rPr lang="zh-CN" altLang="en-US" dirty="0"/>
              <a:t>，相当于走过了一条割边，或者沿着最短路径走过了一个环</a:t>
            </a:r>
          </a:p>
        </p:txBody>
      </p:sp>
    </p:spTree>
    <p:extLst>
      <p:ext uri="{BB962C8B-B14F-4D97-AF65-F5344CB8AC3E}">
        <p14:creationId xmlns:p14="http://schemas.microsoft.com/office/powerpoint/2010/main" val="2966850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DCC-B1FD-437C-B4AE-0B5E7149376E}"/>
              </a:ext>
            </a:extLst>
          </p:cNvPr>
          <p:cNvSpPr>
            <a:spLocks noGrp="1"/>
          </p:cNvSpPr>
          <p:nvPr>
            <p:ph type="title"/>
          </p:nvPr>
        </p:nvSpPr>
        <p:spPr/>
        <p:txBody>
          <a:bodyPr/>
          <a:lstStyle/>
          <a:p>
            <a:r>
              <a:rPr lang="en-US" altLang="zh-CN" dirty="0"/>
              <a:t>Solution</a:t>
            </a:r>
            <a:endParaRPr lang="zh-CN" altLang="en-US" dirty="0"/>
          </a:p>
        </p:txBody>
      </p:sp>
      <p:pic>
        <p:nvPicPr>
          <p:cNvPr id="6" name="内容占位符 5">
            <a:extLst>
              <a:ext uri="{FF2B5EF4-FFF2-40B4-BE49-F238E27FC236}">
                <a16:creationId xmlns:a16="http://schemas.microsoft.com/office/drawing/2014/main" id="{B55791A5-2982-48A3-B77C-29E7BBE6B464}"/>
              </a:ext>
            </a:extLst>
          </p:cNvPr>
          <p:cNvPicPr>
            <a:picLocks noGrp="1" noChangeAspect="1"/>
          </p:cNvPicPr>
          <p:nvPr>
            <p:ph idx="1"/>
          </p:nvPr>
        </p:nvPicPr>
        <p:blipFill>
          <a:blip r:embed="rId2"/>
          <a:stretch>
            <a:fillRect/>
          </a:stretch>
        </p:blipFill>
        <p:spPr>
          <a:xfrm>
            <a:off x="921988" y="1690688"/>
            <a:ext cx="7169818" cy="4351338"/>
          </a:xfrm>
          <a:prstGeom prst="rect">
            <a:avLst/>
          </a:prstGeom>
        </p:spPr>
      </p:pic>
    </p:spTree>
    <p:extLst>
      <p:ext uri="{BB962C8B-B14F-4D97-AF65-F5344CB8AC3E}">
        <p14:creationId xmlns:p14="http://schemas.microsoft.com/office/powerpoint/2010/main" val="4084150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85603-D883-4F9F-9B63-CDC247FC6C2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CF5A398-57F0-44E5-AE56-44256067F119}"/>
              </a:ext>
            </a:extLst>
          </p:cNvPr>
          <p:cNvSpPr>
            <a:spLocks noGrp="1"/>
          </p:cNvSpPr>
          <p:nvPr>
            <p:ph idx="1"/>
          </p:nvPr>
        </p:nvSpPr>
        <p:spPr/>
        <p:txBody>
          <a:bodyPr/>
          <a:lstStyle/>
          <a:p>
            <a:r>
              <a:rPr lang="zh-CN" altLang="en-US" dirty="0"/>
              <a:t>然后这个和求</a:t>
            </a:r>
            <a:r>
              <a:rPr lang="en-US" altLang="zh-CN" dirty="0" err="1"/>
              <a:t>lca</a:t>
            </a:r>
            <a:r>
              <a:rPr lang="zh-CN" altLang="en-US" dirty="0"/>
              <a:t>类似，最后会走到同一个点</a:t>
            </a:r>
            <a:r>
              <a:rPr lang="en-US" altLang="zh-CN" dirty="0"/>
              <a:t>z</a:t>
            </a:r>
            <a:r>
              <a:rPr lang="zh-CN" altLang="en-US" dirty="0"/>
              <a:t>，如果不存在一个环，使得</a:t>
            </a:r>
            <a:r>
              <a:rPr lang="en-US" altLang="zh-CN" dirty="0"/>
              <a:t>z</a:t>
            </a:r>
            <a:r>
              <a:rPr lang="zh-CN" altLang="en-US" dirty="0"/>
              <a:t>是该环上深度最小的点，那我们</a:t>
            </a:r>
            <a:r>
              <a:rPr lang="en-US" altLang="zh-CN" dirty="0" err="1"/>
              <a:t>dist</a:t>
            </a:r>
            <a:r>
              <a:rPr lang="en-US" altLang="zh-CN" dirty="0"/>
              <a:t>(</a:t>
            </a:r>
            <a:r>
              <a:rPr lang="en-US" altLang="zh-CN" dirty="0" err="1"/>
              <a:t>x,y</a:t>
            </a:r>
            <a:r>
              <a:rPr lang="en-US" altLang="zh-CN" dirty="0"/>
              <a:t>)</a:t>
            </a:r>
            <a:r>
              <a:rPr lang="zh-CN" altLang="en-US" dirty="0"/>
              <a:t>已经求完了</a:t>
            </a:r>
            <a:endParaRPr lang="en-US" altLang="zh-CN" dirty="0"/>
          </a:p>
          <a:p>
            <a:r>
              <a:rPr lang="zh-CN" altLang="en-US" dirty="0"/>
              <a:t>如果是的话，记住上一步走过来的</a:t>
            </a:r>
            <a:r>
              <a:rPr lang="en-US" altLang="zh-CN" dirty="0"/>
              <a:t>x</a:t>
            </a:r>
            <a:r>
              <a:rPr lang="zh-CN" altLang="en-US" dirty="0"/>
              <a:t>和</a:t>
            </a:r>
            <a:r>
              <a:rPr lang="en-US" altLang="zh-CN" dirty="0"/>
              <a:t>y</a:t>
            </a:r>
            <a:r>
              <a:rPr lang="zh-CN" altLang="en-US" dirty="0"/>
              <a:t>，判断一下</a:t>
            </a:r>
            <a:r>
              <a:rPr lang="en-US" altLang="zh-CN" dirty="0"/>
              <a:t>x</a:t>
            </a:r>
            <a:r>
              <a:rPr lang="zh-CN" altLang="en-US" dirty="0"/>
              <a:t>和</a:t>
            </a:r>
            <a:r>
              <a:rPr lang="en-US" altLang="zh-CN" dirty="0"/>
              <a:t>y</a:t>
            </a:r>
            <a:r>
              <a:rPr lang="zh-CN" altLang="en-US" dirty="0"/>
              <a:t>是否在同一个环上，如果否的话平凡，否则变成了前面</a:t>
            </a:r>
            <a:r>
              <a:rPr lang="en-US" altLang="zh-CN" dirty="0"/>
              <a:t>x</a:t>
            </a:r>
            <a:r>
              <a:rPr lang="zh-CN" altLang="en-US" dirty="0"/>
              <a:t>和</a:t>
            </a:r>
            <a:r>
              <a:rPr lang="en-US" altLang="zh-CN" dirty="0"/>
              <a:t>y</a:t>
            </a:r>
            <a:r>
              <a:rPr lang="zh-CN" altLang="en-US" dirty="0"/>
              <a:t>在同一个环里面的情况，套用即可</a:t>
            </a:r>
            <a:endParaRPr lang="en-US" altLang="zh-CN" dirty="0"/>
          </a:p>
          <a:p>
            <a:endParaRPr lang="en-US" altLang="zh-CN" dirty="0"/>
          </a:p>
          <a:p>
            <a:r>
              <a:rPr lang="zh-CN" altLang="en-US" dirty="0"/>
              <a:t>由于</a:t>
            </a:r>
            <a:r>
              <a:rPr lang="en-US" altLang="zh-CN" dirty="0" err="1"/>
              <a:t>lca</a:t>
            </a:r>
            <a:r>
              <a:rPr lang="zh-CN" altLang="en-US" dirty="0"/>
              <a:t>和建树都是线性的，所以总时间复杂度</a:t>
            </a:r>
            <a:r>
              <a:rPr lang="en-US" altLang="zh-CN" dirty="0"/>
              <a:t>O( n )</a:t>
            </a:r>
            <a:endParaRPr lang="zh-CN" altLang="en-US" dirty="0"/>
          </a:p>
        </p:txBody>
      </p:sp>
    </p:spTree>
    <p:extLst>
      <p:ext uri="{BB962C8B-B14F-4D97-AF65-F5344CB8AC3E}">
        <p14:creationId xmlns:p14="http://schemas.microsoft.com/office/powerpoint/2010/main" val="1077696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2F8FB-D36C-4066-B819-2F15B3140564}"/>
              </a:ext>
            </a:extLst>
          </p:cNvPr>
          <p:cNvSpPr>
            <a:spLocks noGrp="1"/>
          </p:cNvSpPr>
          <p:nvPr>
            <p:ph type="title"/>
          </p:nvPr>
        </p:nvSpPr>
        <p:spPr/>
        <p:txBody>
          <a:bodyPr/>
          <a:lstStyle/>
          <a:p>
            <a:r>
              <a:rPr lang="en-US" altLang="zh-CN" dirty="0" err="1"/>
              <a:t>Codechef</a:t>
            </a:r>
            <a:r>
              <a:rPr lang="en-US" altLang="zh-CN" dirty="0"/>
              <a:t> : Push the Flow!</a:t>
            </a:r>
            <a:r>
              <a:rPr lang="zh-CN" altLang="en-US" dirty="0"/>
              <a:t>（弱化版）</a:t>
            </a:r>
          </a:p>
        </p:txBody>
      </p:sp>
      <p:sp>
        <p:nvSpPr>
          <p:cNvPr id="3" name="内容占位符 2">
            <a:extLst>
              <a:ext uri="{FF2B5EF4-FFF2-40B4-BE49-F238E27FC236}">
                <a16:creationId xmlns:a16="http://schemas.microsoft.com/office/drawing/2014/main" id="{9C39A511-2DA2-4822-A8A0-8DE4A3EC3B3F}"/>
              </a:ext>
            </a:extLst>
          </p:cNvPr>
          <p:cNvSpPr>
            <a:spLocks noGrp="1"/>
          </p:cNvSpPr>
          <p:nvPr>
            <p:ph idx="1"/>
          </p:nvPr>
        </p:nvSpPr>
        <p:spPr/>
        <p:txBody>
          <a:bodyPr/>
          <a:lstStyle/>
          <a:p>
            <a:r>
              <a:rPr lang="zh-CN" altLang="en-US" dirty="0"/>
              <a:t>给一棵边仙人掌，边权，多次查询，每次求两点间的最大流</a:t>
            </a:r>
          </a:p>
        </p:txBody>
      </p:sp>
    </p:spTree>
    <p:extLst>
      <p:ext uri="{BB962C8B-B14F-4D97-AF65-F5344CB8AC3E}">
        <p14:creationId xmlns:p14="http://schemas.microsoft.com/office/powerpoint/2010/main" val="365544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511A6-CB6C-4370-AE09-217955CCCCA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A79CD7-0A3B-4953-963E-59667E254C0C}"/>
              </a:ext>
            </a:extLst>
          </p:cNvPr>
          <p:cNvSpPr>
            <a:spLocks noGrp="1"/>
          </p:cNvSpPr>
          <p:nvPr>
            <p:ph idx="1"/>
          </p:nvPr>
        </p:nvSpPr>
        <p:spPr/>
        <p:txBody>
          <a:bodyPr/>
          <a:lstStyle/>
          <a:p>
            <a:r>
              <a:rPr lang="zh-CN" altLang="en-US" dirty="0"/>
              <a:t>仙人掌两点间最大流即</a:t>
            </a:r>
            <a:endParaRPr lang="en-US" altLang="zh-CN" dirty="0"/>
          </a:p>
          <a:p>
            <a:r>
              <a:rPr lang="zh-CN" altLang="en-US" dirty="0"/>
              <a:t>初始流量</a:t>
            </a:r>
            <a:r>
              <a:rPr lang="en-US" altLang="zh-CN" dirty="0"/>
              <a:t>=inf</a:t>
            </a:r>
          </a:p>
          <a:p>
            <a:r>
              <a:rPr lang="zh-CN" altLang="en-US" dirty="0"/>
              <a:t>如果从一个环上经过，流量</a:t>
            </a:r>
            <a:r>
              <a:rPr lang="en-US" altLang="zh-CN" dirty="0"/>
              <a:t>min=</a:t>
            </a:r>
            <a:r>
              <a:rPr lang="zh-CN" altLang="en-US" dirty="0"/>
              <a:t>环上两边的</a:t>
            </a:r>
            <a:r>
              <a:rPr lang="en-US" altLang="zh-CN" dirty="0"/>
              <a:t>min</a:t>
            </a:r>
            <a:r>
              <a:rPr lang="zh-CN" altLang="en-US" dirty="0"/>
              <a:t>的和</a:t>
            </a:r>
            <a:endParaRPr lang="en-US" altLang="zh-CN" dirty="0"/>
          </a:p>
          <a:p>
            <a:r>
              <a:rPr lang="zh-CN" altLang="en-US" dirty="0"/>
              <a:t>如果从一条割边上经过，流量</a:t>
            </a:r>
            <a:r>
              <a:rPr lang="en-US" altLang="zh-CN" dirty="0"/>
              <a:t>min=</a:t>
            </a:r>
            <a:r>
              <a:rPr lang="zh-CN" altLang="en-US" dirty="0"/>
              <a:t>割边权值</a:t>
            </a:r>
          </a:p>
        </p:txBody>
      </p:sp>
    </p:spTree>
    <p:extLst>
      <p:ext uri="{BB962C8B-B14F-4D97-AF65-F5344CB8AC3E}">
        <p14:creationId xmlns:p14="http://schemas.microsoft.com/office/powerpoint/2010/main" val="36710017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A78E3-F581-423A-A878-8857FDA79D7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67444CA-84F3-43ED-AC6B-D316CF17CFD8}"/>
              </a:ext>
            </a:extLst>
          </p:cNvPr>
          <p:cNvSpPr>
            <a:spLocks noGrp="1"/>
          </p:cNvSpPr>
          <p:nvPr>
            <p:ph idx="1"/>
          </p:nvPr>
        </p:nvSpPr>
        <p:spPr/>
        <p:txBody>
          <a:bodyPr/>
          <a:lstStyle/>
          <a:p>
            <a:r>
              <a:rPr lang="zh-CN" altLang="en-US" dirty="0"/>
              <a:t>同样建立一棵树，方法稍微改改，每个点</a:t>
            </a:r>
            <a:r>
              <a:rPr lang="en-US" altLang="zh-CN" dirty="0"/>
              <a:t>y</a:t>
            </a:r>
            <a:r>
              <a:rPr lang="zh-CN" altLang="en-US" dirty="0"/>
              <a:t>到环上深度最小的</a:t>
            </a:r>
            <a:r>
              <a:rPr lang="en-US" altLang="zh-CN" dirty="0"/>
              <a:t>x</a:t>
            </a:r>
            <a:r>
              <a:rPr lang="zh-CN" altLang="en-US" dirty="0"/>
              <a:t>点连边，边权为</a:t>
            </a:r>
            <a:r>
              <a:rPr lang="en-US" altLang="zh-CN" dirty="0"/>
              <a:t>x</a:t>
            </a:r>
            <a:r>
              <a:rPr lang="zh-CN" altLang="en-US" dirty="0"/>
              <a:t>和</a:t>
            </a:r>
            <a:r>
              <a:rPr lang="en-US" altLang="zh-CN" dirty="0"/>
              <a:t>y</a:t>
            </a:r>
            <a:r>
              <a:rPr lang="zh-CN" altLang="en-US" dirty="0"/>
              <a:t>间的最大流，即从</a:t>
            </a:r>
            <a:r>
              <a:rPr lang="en-US" altLang="zh-CN" dirty="0"/>
              <a:t>x</a:t>
            </a:r>
            <a:r>
              <a:rPr lang="zh-CN" altLang="en-US" dirty="0"/>
              <a:t>和</a:t>
            </a:r>
            <a:r>
              <a:rPr lang="en-US" altLang="zh-CN" dirty="0"/>
              <a:t>y</a:t>
            </a:r>
            <a:r>
              <a:rPr lang="zh-CN" altLang="en-US" dirty="0"/>
              <a:t>切开两个半环的</a:t>
            </a:r>
            <a:r>
              <a:rPr lang="en-US" altLang="zh-CN" dirty="0"/>
              <a:t>min</a:t>
            </a:r>
            <a:r>
              <a:rPr lang="zh-CN" altLang="en-US" dirty="0"/>
              <a:t>的和</a:t>
            </a:r>
            <a:endParaRPr lang="en-US" altLang="zh-CN" dirty="0"/>
          </a:p>
          <a:p>
            <a:endParaRPr lang="zh-CN" altLang="en-US" dirty="0"/>
          </a:p>
        </p:txBody>
      </p:sp>
    </p:spTree>
    <p:extLst>
      <p:ext uri="{BB962C8B-B14F-4D97-AF65-F5344CB8AC3E}">
        <p14:creationId xmlns:p14="http://schemas.microsoft.com/office/powerpoint/2010/main" val="51827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4BBEA-AD32-44A7-84D3-C63E2A83E95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2E5E9B9-13A8-4DC4-8A12-BB5AC4ACDDA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4303F11-0C99-4309-8658-BD17AC72FF72}"/>
              </a:ext>
            </a:extLst>
          </p:cNvPr>
          <p:cNvPicPr>
            <a:picLocks noChangeAspect="1"/>
          </p:cNvPicPr>
          <p:nvPr/>
        </p:nvPicPr>
        <p:blipFill>
          <a:blip r:embed="rId2"/>
          <a:stretch>
            <a:fillRect/>
          </a:stretch>
        </p:blipFill>
        <p:spPr>
          <a:xfrm>
            <a:off x="838200" y="1828800"/>
            <a:ext cx="8286750" cy="5029200"/>
          </a:xfrm>
          <a:prstGeom prst="rect">
            <a:avLst/>
          </a:prstGeom>
        </p:spPr>
      </p:pic>
    </p:spTree>
    <p:extLst>
      <p:ext uri="{BB962C8B-B14F-4D97-AF65-F5344CB8AC3E}">
        <p14:creationId xmlns:p14="http://schemas.microsoft.com/office/powerpoint/2010/main" val="831787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B1AC6-4547-40D0-8D22-C9A66198B46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0D06040-6D86-403A-96BF-1D7E5551EF24}"/>
              </a:ext>
            </a:extLst>
          </p:cNvPr>
          <p:cNvSpPr>
            <a:spLocks noGrp="1"/>
          </p:cNvSpPr>
          <p:nvPr>
            <p:ph idx="1"/>
          </p:nvPr>
        </p:nvSpPr>
        <p:spPr/>
        <p:txBody>
          <a:bodyPr/>
          <a:lstStyle/>
          <a:p>
            <a:r>
              <a:rPr lang="zh-CN" altLang="en-US" dirty="0"/>
              <a:t>如果</a:t>
            </a:r>
            <a:r>
              <a:rPr lang="en-US" altLang="zh-CN" dirty="0"/>
              <a:t>x</a:t>
            </a:r>
            <a:r>
              <a:rPr lang="zh-CN" altLang="en-US" dirty="0"/>
              <a:t>和</a:t>
            </a:r>
            <a:r>
              <a:rPr lang="en-US" altLang="zh-CN" dirty="0"/>
              <a:t>y</a:t>
            </a:r>
            <a:r>
              <a:rPr lang="zh-CN" altLang="en-US" dirty="0"/>
              <a:t>在同一个环上，把环倍长为一个序列，即变成查询</a:t>
            </a:r>
            <a:r>
              <a:rPr lang="en-US" altLang="zh-CN" dirty="0"/>
              <a:t>O(1)</a:t>
            </a:r>
            <a:r>
              <a:rPr lang="zh-CN" altLang="en-US" dirty="0"/>
              <a:t>次</a:t>
            </a:r>
            <a:r>
              <a:rPr lang="en-US" altLang="zh-CN" dirty="0" err="1"/>
              <a:t>rmq</a:t>
            </a:r>
            <a:r>
              <a:rPr lang="zh-CN" altLang="en-US" dirty="0"/>
              <a:t>，然后比较一下</a:t>
            </a:r>
            <a:endParaRPr lang="en-US" altLang="zh-CN" dirty="0"/>
          </a:p>
          <a:p>
            <a:r>
              <a:rPr lang="zh-CN" altLang="en-US" dirty="0"/>
              <a:t>如果</a:t>
            </a:r>
            <a:r>
              <a:rPr lang="en-US" altLang="zh-CN" dirty="0"/>
              <a:t>x</a:t>
            </a:r>
            <a:r>
              <a:rPr lang="zh-CN" altLang="en-US" dirty="0"/>
              <a:t>和</a:t>
            </a:r>
            <a:r>
              <a:rPr lang="en-US" altLang="zh-CN" dirty="0"/>
              <a:t>y</a:t>
            </a:r>
            <a:r>
              <a:rPr lang="zh-CN" altLang="en-US" dirty="0"/>
              <a:t>不在同一个环上，和前面的最短路题类似的方法处理就行了</a:t>
            </a:r>
            <a:endParaRPr lang="en-US" altLang="zh-CN" dirty="0"/>
          </a:p>
          <a:p>
            <a:endParaRPr lang="en-US" altLang="zh-CN" dirty="0"/>
          </a:p>
          <a:p>
            <a:r>
              <a:rPr lang="zh-CN" altLang="en-US" dirty="0"/>
              <a:t>总时间复杂度</a:t>
            </a:r>
            <a:r>
              <a:rPr lang="en-US" altLang="zh-CN" dirty="0"/>
              <a:t>O( n )</a:t>
            </a:r>
            <a:endParaRPr lang="zh-CN" altLang="en-US" dirty="0"/>
          </a:p>
        </p:txBody>
      </p:sp>
    </p:spTree>
    <p:extLst>
      <p:ext uri="{BB962C8B-B14F-4D97-AF65-F5344CB8AC3E}">
        <p14:creationId xmlns:p14="http://schemas.microsoft.com/office/powerpoint/2010/main" val="25220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2A078-9EF0-4C8B-925E-3B304785D924}"/>
              </a:ext>
            </a:extLst>
          </p:cNvPr>
          <p:cNvSpPr>
            <a:spLocks noGrp="1"/>
          </p:cNvSpPr>
          <p:nvPr>
            <p:ph type="title"/>
          </p:nvPr>
        </p:nvSpPr>
        <p:spPr/>
        <p:txBody>
          <a:bodyPr/>
          <a:lstStyle/>
          <a:p>
            <a:r>
              <a:rPr lang="zh-CN" altLang="en-US" dirty="0"/>
              <a:t>仙人掌上路径</a:t>
            </a:r>
          </a:p>
        </p:txBody>
      </p:sp>
      <p:sp>
        <p:nvSpPr>
          <p:cNvPr id="3" name="内容占位符 2">
            <a:extLst>
              <a:ext uri="{FF2B5EF4-FFF2-40B4-BE49-F238E27FC236}">
                <a16:creationId xmlns:a16="http://schemas.microsoft.com/office/drawing/2014/main" id="{F761F68D-1F87-4655-82AD-DABC88C51EF4}"/>
              </a:ext>
            </a:extLst>
          </p:cNvPr>
          <p:cNvSpPr>
            <a:spLocks noGrp="1"/>
          </p:cNvSpPr>
          <p:nvPr>
            <p:ph idx="1"/>
          </p:nvPr>
        </p:nvSpPr>
        <p:spPr/>
        <p:txBody>
          <a:bodyPr/>
          <a:lstStyle/>
          <a:p>
            <a:r>
              <a:rPr lang="zh-CN" altLang="en-US" dirty="0"/>
              <a:t>一般有三种定义</a:t>
            </a:r>
            <a:endParaRPr lang="en-US" altLang="zh-CN" dirty="0"/>
          </a:p>
          <a:p>
            <a:r>
              <a:rPr lang="en-US" altLang="zh-CN" dirty="0"/>
              <a:t>1.</a:t>
            </a:r>
            <a:r>
              <a:rPr lang="zh-CN" altLang="en-US" dirty="0"/>
              <a:t>从</a:t>
            </a:r>
            <a:r>
              <a:rPr lang="en-US" altLang="zh-CN" dirty="0"/>
              <a:t>x</a:t>
            </a:r>
            <a:r>
              <a:rPr lang="zh-CN" altLang="en-US" dirty="0"/>
              <a:t>到</a:t>
            </a:r>
            <a:r>
              <a:rPr lang="en-US" altLang="zh-CN" dirty="0"/>
              <a:t>y</a:t>
            </a:r>
            <a:r>
              <a:rPr lang="zh-CN" altLang="en-US" dirty="0"/>
              <a:t>的最短简单路径</a:t>
            </a:r>
            <a:endParaRPr lang="en-US" altLang="zh-CN" dirty="0"/>
          </a:p>
          <a:p>
            <a:r>
              <a:rPr lang="en-US" altLang="zh-CN" dirty="0"/>
              <a:t>2.</a:t>
            </a:r>
            <a:r>
              <a:rPr lang="zh-CN" altLang="en-US" dirty="0"/>
              <a:t>从</a:t>
            </a:r>
            <a:r>
              <a:rPr lang="en-US" altLang="zh-CN" dirty="0"/>
              <a:t>x</a:t>
            </a:r>
            <a:r>
              <a:rPr lang="zh-CN" altLang="en-US" dirty="0"/>
              <a:t>到</a:t>
            </a:r>
            <a:r>
              <a:rPr lang="en-US" altLang="zh-CN" dirty="0"/>
              <a:t>y</a:t>
            </a:r>
            <a:r>
              <a:rPr lang="zh-CN" altLang="en-US" dirty="0"/>
              <a:t>的最长简单路径</a:t>
            </a:r>
            <a:endParaRPr lang="en-US" altLang="zh-CN" dirty="0"/>
          </a:p>
          <a:p>
            <a:r>
              <a:rPr lang="en-US" altLang="zh-CN" dirty="0"/>
              <a:t>3.</a:t>
            </a:r>
            <a:r>
              <a:rPr lang="zh-CN" altLang="en-US" dirty="0"/>
              <a:t>从</a:t>
            </a:r>
            <a:r>
              <a:rPr lang="en-US" altLang="zh-CN" dirty="0"/>
              <a:t>x</a:t>
            </a:r>
            <a:r>
              <a:rPr lang="zh-CN" altLang="en-US" dirty="0"/>
              <a:t>到</a:t>
            </a:r>
            <a:r>
              <a:rPr lang="en-US" altLang="zh-CN" dirty="0"/>
              <a:t>y</a:t>
            </a:r>
            <a:r>
              <a:rPr lang="zh-CN" altLang="en-US" dirty="0"/>
              <a:t>的简单路径的并集</a:t>
            </a:r>
            <a:endParaRPr lang="en-US" altLang="zh-CN" dirty="0"/>
          </a:p>
          <a:p>
            <a:r>
              <a:rPr lang="zh-CN" altLang="en-US" dirty="0"/>
              <a:t>以下按简单路径是一条不包含重复点的路径的定义</a:t>
            </a:r>
          </a:p>
        </p:txBody>
      </p:sp>
    </p:spTree>
    <p:extLst>
      <p:ext uri="{BB962C8B-B14F-4D97-AF65-F5344CB8AC3E}">
        <p14:creationId xmlns:p14="http://schemas.microsoft.com/office/powerpoint/2010/main" val="3676540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84CDB-B1FF-438A-96A4-9C798399E06F}"/>
              </a:ext>
            </a:extLst>
          </p:cNvPr>
          <p:cNvSpPr>
            <a:spLocks noGrp="1"/>
          </p:cNvSpPr>
          <p:nvPr>
            <p:ph type="title"/>
          </p:nvPr>
        </p:nvSpPr>
        <p:spPr/>
        <p:txBody>
          <a:bodyPr/>
          <a:lstStyle/>
          <a:p>
            <a:r>
              <a:rPr lang="en-US" altLang="zh-CN" dirty="0"/>
              <a:t>Break</a:t>
            </a:r>
            <a:endParaRPr lang="zh-CN" altLang="en-US" dirty="0"/>
          </a:p>
        </p:txBody>
      </p:sp>
      <p:sp>
        <p:nvSpPr>
          <p:cNvPr id="3" name="内容占位符 2">
            <a:extLst>
              <a:ext uri="{FF2B5EF4-FFF2-40B4-BE49-F238E27FC236}">
                <a16:creationId xmlns:a16="http://schemas.microsoft.com/office/drawing/2014/main" id="{6A559E92-3B31-4056-84CC-45A9D0C1A4C0}"/>
              </a:ext>
            </a:extLst>
          </p:cNvPr>
          <p:cNvSpPr>
            <a:spLocks noGrp="1"/>
          </p:cNvSpPr>
          <p:nvPr>
            <p:ph idx="1"/>
          </p:nvPr>
        </p:nvSpPr>
        <p:spPr/>
        <p:txBody>
          <a:bodyPr/>
          <a:lstStyle/>
          <a:p>
            <a:r>
              <a:rPr lang="zh-CN" altLang="en-US" dirty="0"/>
              <a:t>课间休息</a:t>
            </a:r>
          </a:p>
        </p:txBody>
      </p:sp>
    </p:spTree>
    <p:extLst>
      <p:ext uri="{BB962C8B-B14F-4D97-AF65-F5344CB8AC3E}">
        <p14:creationId xmlns:p14="http://schemas.microsoft.com/office/powerpoint/2010/main" val="1248627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449E8-7502-4E1F-88F8-CF813F9E860B}"/>
              </a:ext>
            </a:extLst>
          </p:cNvPr>
          <p:cNvSpPr>
            <a:spLocks noGrp="1"/>
          </p:cNvSpPr>
          <p:nvPr>
            <p:ph type="ctrTitle"/>
          </p:nvPr>
        </p:nvSpPr>
        <p:spPr/>
        <p:txBody>
          <a:bodyPr/>
          <a:lstStyle/>
          <a:p>
            <a:r>
              <a:rPr lang="zh-CN" altLang="en-US" dirty="0"/>
              <a:t>静态仙人掌分治</a:t>
            </a:r>
          </a:p>
        </p:txBody>
      </p:sp>
      <p:sp>
        <p:nvSpPr>
          <p:cNvPr id="3" name="副标题 2">
            <a:extLst>
              <a:ext uri="{FF2B5EF4-FFF2-40B4-BE49-F238E27FC236}">
                <a16:creationId xmlns:a16="http://schemas.microsoft.com/office/drawing/2014/main" id="{BD1920FC-D363-4B45-B4E6-53E218F1237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863583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08F0D-83F9-4DB6-BB67-DCB3EA6E90E0}"/>
              </a:ext>
            </a:extLst>
          </p:cNvPr>
          <p:cNvSpPr>
            <a:spLocks noGrp="1"/>
          </p:cNvSpPr>
          <p:nvPr>
            <p:ph type="title"/>
          </p:nvPr>
        </p:nvSpPr>
        <p:spPr/>
        <p:txBody>
          <a:bodyPr/>
          <a:lstStyle/>
          <a:p>
            <a:r>
              <a:rPr lang="zh-CN" altLang="en-US" dirty="0"/>
              <a:t>仙人掌点分治</a:t>
            </a:r>
          </a:p>
        </p:txBody>
      </p:sp>
      <p:sp>
        <p:nvSpPr>
          <p:cNvPr id="3" name="内容占位符 2">
            <a:extLst>
              <a:ext uri="{FF2B5EF4-FFF2-40B4-BE49-F238E27FC236}">
                <a16:creationId xmlns:a16="http://schemas.microsoft.com/office/drawing/2014/main" id="{DA428107-5CDA-4B84-AA28-E78B9B66537B}"/>
              </a:ext>
            </a:extLst>
          </p:cNvPr>
          <p:cNvSpPr>
            <a:spLocks noGrp="1"/>
          </p:cNvSpPr>
          <p:nvPr>
            <p:ph idx="1"/>
          </p:nvPr>
        </p:nvSpPr>
        <p:spPr/>
        <p:txBody>
          <a:bodyPr/>
          <a:lstStyle/>
          <a:p>
            <a:r>
              <a:rPr lang="zh-CN" altLang="en-US" dirty="0"/>
              <a:t>还是考虑建一棵保留有仙人掌一定性质的树出来</a:t>
            </a:r>
            <a:endParaRPr lang="en-US" altLang="zh-CN" dirty="0"/>
          </a:p>
          <a:p>
            <a:r>
              <a:rPr lang="zh-CN" altLang="en-US" dirty="0"/>
              <a:t>我们对每个环建一个虚点，虚点向每个环上节点</a:t>
            </a:r>
            <a:r>
              <a:rPr lang="en-US" altLang="zh-CN" dirty="0"/>
              <a:t>y</a:t>
            </a:r>
            <a:r>
              <a:rPr lang="zh-CN" altLang="en-US" dirty="0"/>
              <a:t>连边，边权为</a:t>
            </a:r>
            <a:r>
              <a:rPr lang="en-US" altLang="zh-CN" dirty="0" err="1"/>
              <a:t>dist</a:t>
            </a:r>
            <a:r>
              <a:rPr lang="en-US" altLang="zh-CN" dirty="0"/>
              <a:t>(</a:t>
            </a:r>
            <a:r>
              <a:rPr lang="en-US" altLang="zh-CN" dirty="0" err="1"/>
              <a:t>x,y</a:t>
            </a:r>
            <a:r>
              <a:rPr lang="en-US" altLang="zh-CN" dirty="0"/>
              <a:t>)</a:t>
            </a:r>
            <a:r>
              <a:rPr lang="zh-CN" altLang="en-US" dirty="0"/>
              <a:t> ，并且删掉原始环</a:t>
            </a:r>
            <a:endParaRPr lang="en-US" altLang="zh-CN" dirty="0"/>
          </a:p>
          <a:p>
            <a:endParaRPr lang="zh-CN" altLang="en-US" dirty="0"/>
          </a:p>
        </p:txBody>
      </p:sp>
    </p:spTree>
    <p:extLst>
      <p:ext uri="{BB962C8B-B14F-4D97-AF65-F5344CB8AC3E}">
        <p14:creationId xmlns:p14="http://schemas.microsoft.com/office/powerpoint/2010/main" val="1599771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DF5F0-4A53-49C9-BFE7-A14107379749}"/>
              </a:ext>
            </a:extLst>
          </p:cNvPr>
          <p:cNvSpPr>
            <a:spLocks noGrp="1"/>
          </p:cNvSpPr>
          <p:nvPr>
            <p:ph type="title"/>
          </p:nvPr>
        </p:nvSpPr>
        <p:spPr/>
        <p:txBody>
          <a:bodyPr/>
          <a:lstStyle/>
          <a:p>
            <a:r>
              <a:rPr lang="zh-CN" altLang="en-US" dirty="0"/>
              <a:t>仙人掌点分治</a:t>
            </a:r>
          </a:p>
        </p:txBody>
      </p:sp>
      <p:pic>
        <p:nvPicPr>
          <p:cNvPr id="6" name="图片 5">
            <a:extLst>
              <a:ext uri="{FF2B5EF4-FFF2-40B4-BE49-F238E27FC236}">
                <a16:creationId xmlns:a16="http://schemas.microsoft.com/office/drawing/2014/main" id="{5250E174-B3C8-4FDB-81CF-56A454B9A3B5}"/>
              </a:ext>
            </a:extLst>
          </p:cNvPr>
          <p:cNvPicPr>
            <a:picLocks noChangeAspect="1"/>
          </p:cNvPicPr>
          <p:nvPr/>
        </p:nvPicPr>
        <p:blipFill>
          <a:blip r:embed="rId2"/>
          <a:stretch>
            <a:fillRect/>
          </a:stretch>
        </p:blipFill>
        <p:spPr>
          <a:xfrm>
            <a:off x="838200" y="1862700"/>
            <a:ext cx="3429000" cy="4152900"/>
          </a:xfrm>
          <a:prstGeom prst="rect">
            <a:avLst/>
          </a:prstGeom>
        </p:spPr>
      </p:pic>
      <p:sp>
        <p:nvSpPr>
          <p:cNvPr id="7" name="内容占位符 6">
            <a:extLst>
              <a:ext uri="{FF2B5EF4-FFF2-40B4-BE49-F238E27FC236}">
                <a16:creationId xmlns:a16="http://schemas.microsoft.com/office/drawing/2014/main" id="{326EFF79-5019-41F6-8AA3-5A9C9747FF3F}"/>
              </a:ext>
            </a:extLst>
          </p:cNvPr>
          <p:cNvSpPr>
            <a:spLocks noGrp="1"/>
          </p:cNvSpPr>
          <p:nvPr>
            <p:ph idx="1"/>
          </p:nvPr>
        </p:nvSpPr>
        <p:spPr/>
        <p:txBody>
          <a:bodyPr/>
          <a:lstStyle/>
          <a:p>
            <a:endParaRPr lang="zh-CN" altLang="en-US" dirty="0"/>
          </a:p>
        </p:txBody>
      </p:sp>
      <p:pic>
        <p:nvPicPr>
          <p:cNvPr id="8" name="图片 7">
            <a:extLst>
              <a:ext uri="{FF2B5EF4-FFF2-40B4-BE49-F238E27FC236}">
                <a16:creationId xmlns:a16="http://schemas.microsoft.com/office/drawing/2014/main" id="{441D34D8-6886-4432-B34D-CD08386A9AD0}"/>
              </a:ext>
            </a:extLst>
          </p:cNvPr>
          <p:cNvPicPr>
            <a:picLocks noChangeAspect="1"/>
          </p:cNvPicPr>
          <p:nvPr/>
        </p:nvPicPr>
        <p:blipFill>
          <a:blip r:embed="rId3"/>
          <a:stretch>
            <a:fillRect/>
          </a:stretch>
        </p:blipFill>
        <p:spPr>
          <a:xfrm>
            <a:off x="5718977" y="1690688"/>
            <a:ext cx="3257550" cy="4648200"/>
          </a:xfrm>
          <a:prstGeom prst="rect">
            <a:avLst/>
          </a:prstGeom>
        </p:spPr>
      </p:pic>
    </p:spTree>
    <p:extLst>
      <p:ext uri="{BB962C8B-B14F-4D97-AF65-F5344CB8AC3E}">
        <p14:creationId xmlns:p14="http://schemas.microsoft.com/office/powerpoint/2010/main" val="2187978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474D9-B93E-4FF1-8DEE-95C3F8482C45}"/>
              </a:ext>
            </a:extLst>
          </p:cNvPr>
          <p:cNvSpPr>
            <a:spLocks noGrp="1"/>
          </p:cNvSpPr>
          <p:nvPr>
            <p:ph type="title"/>
          </p:nvPr>
        </p:nvSpPr>
        <p:spPr/>
        <p:txBody>
          <a:bodyPr/>
          <a:lstStyle/>
          <a:p>
            <a:r>
              <a:rPr lang="zh-CN" altLang="en-US" dirty="0"/>
              <a:t>仙人掌点分治</a:t>
            </a:r>
          </a:p>
        </p:txBody>
      </p:sp>
      <p:sp>
        <p:nvSpPr>
          <p:cNvPr id="3" name="内容占位符 2">
            <a:extLst>
              <a:ext uri="{FF2B5EF4-FFF2-40B4-BE49-F238E27FC236}">
                <a16:creationId xmlns:a16="http://schemas.microsoft.com/office/drawing/2014/main" id="{9866326F-69A2-45A6-BC54-57588E248B72}"/>
              </a:ext>
            </a:extLst>
          </p:cNvPr>
          <p:cNvSpPr>
            <a:spLocks noGrp="1"/>
          </p:cNvSpPr>
          <p:nvPr>
            <p:ph idx="1"/>
          </p:nvPr>
        </p:nvSpPr>
        <p:spPr/>
        <p:txBody>
          <a:bodyPr/>
          <a:lstStyle/>
          <a:p>
            <a:r>
              <a:rPr lang="zh-CN" altLang="en-US" dirty="0"/>
              <a:t>然后对这个建的树点分治，每次还是找一个分治重心</a:t>
            </a:r>
            <a:endParaRPr lang="en-US" altLang="zh-CN" dirty="0"/>
          </a:p>
          <a:p>
            <a:r>
              <a:rPr lang="zh-CN" altLang="en-US" dirty="0"/>
              <a:t>如果分治重心是一个普通的点，则和普通的点分治一样</a:t>
            </a:r>
            <a:endParaRPr lang="en-US" altLang="zh-CN" dirty="0"/>
          </a:p>
        </p:txBody>
      </p:sp>
      <p:pic>
        <p:nvPicPr>
          <p:cNvPr id="4" name="图片 3">
            <a:extLst>
              <a:ext uri="{FF2B5EF4-FFF2-40B4-BE49-F238E27FC236}">
                <a16:creationId xmlns:a16="http://schemas.microsoft.com/office/drawing/2014/main" id="{5BC1CAAB-B215-4D86-9E15-A9CFB8956551}"/>
              </a:ext>
            </a:extLst>
          </p:cNvPr>
          <p:cNvPicPr>
            <a:picLocks noChangeAspect="1"/>
          </p:cNvPicPr>
          <p:nvPr/>
        </p:nvPicPr>
        <p:blipFill>
          <a:blip r:embed="rId2"/>
          <a:stretch>
            <a:fillRect/>
          </a:stretch>
        </p:blipFill>
        <p:spPr>
          <a:xfrm>
            <a:off x="468020" y="2865683"/>
            <a:ext cx="3905250" cy="4429125"/>
          </a:xfrm>
          <a:prstGeom prst="rect">
            <a:avLst/>
          </a:prstGeom>
        </p:spPr>
      </p:pic>
    </p:spTree>
    <p:extLst>
      <p:ext uri="{BB962C8B-B14F-4D97-AF65-F5344CB8AC3E}">
        <p14:creationId xmlns:p14="http://schemas.microsoft.com/office/powerpoint/2010/main" val="1136298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60B14-E5F8-4FD9-8403-98405E8838AA}"/>
              </a:ext>
            </a:extLst>
          </p:cNvPr>
          <p:cNvSpPr>
            <a:spLocks noGrp="1"/>
          </p:cNvSpPr>
          <p:nvPr>
            <p:ph type="title"/>
          </p:nvPr>
        </p:nvSpPr>
        <p:spPr/>
        <p:txBody>
          <a:bodyPr/>
          <a:lstStyle/>
          <a:p>
            <a:r>
              <a:rPr lang="zh-CN" altLang="en-US" dirty="0"/>
              <a:t>仙人掌点分治</a:t>
            </a:r>
          </a:p>
        </p:txBody>
      </p:sp>
      <p:sp>
        <p:nvSpPr>
          <p:cNvPr id="3" name="内容占位符 2">
            <a:extLst>
              <a:ext uri="{FF2B5EF4-FFF2-40B4-BE49-F238E27FC236}">
                <a16:creationId xmlns:a16="http://schemas.microsoft.com/office/drawing/2014/main" id="{1BE63EC6-2649-4364-B7DA-B5BF9B81B8D6}"/>
              </a:ext>
            </a:extLst>
          </p:cNvPr>
          <p:cNvSpPr>
            <a:spLocks noGrp="1"/>
          </p:cNvSpPr>
          <p:nvPr>
            <p:ph idx="1"/>
          </p:nvPr>
        </p:nvSpPr>
        <p:spPr/>
        <p:txBody>
          <a:bodyPr/>
          <a:lstStyle/>
          <a:p>
            <a:r>
              <a:rPr lang="zh-CN" altLang="en-US" dirty="0"/>
              <a:t>如果分治重心是一个环上的点，则相当于删掉了一些环上的一个点，这样分治下去合并上来的时候需要把这个点和其在的所有环上的信息合并</a:t>
            </a:r>
            <a:endParaRPr lang="en-US" altLang="zh-CN" dirty="0"/>
          </a:p>
          <a:p>
            <a:endParaRPr lang="zh-CN" altLang="en-US" dirty="0"/>
          </a:p>
        </p:txBody>
      </p:sp>
      <p:pic>
        <p:nvPicPr>
          <p:cNvPr id="4" name="图片 3">
            <a:extLst>
              <a:ext uri="{FF2B5EF4-FFF2-40B4-BE49-F238E27FC236}">
                <a16:creationId xmlns:a16="http://schemas.microsoft.com/office/drawing/2014/main" id="{C1CE8A7E-87DD-45E0-8001-8C164E0E5E6F}"/>
              </a:ext>
            </a:extLst>
          </p:cNvPr>
          <p:cNvPicPr>
            <a:picLocks noChangeAspect="1"/>
          </p:cNvPicPr>
          <p:nvPr/>
        </p:nvPicPr>
        <p:blipFill>
          <a:blip r:embed="rId2"/>
          <a:stretch>
            <a:fillRect/>
          </a:stretch>
        </p:blipFill>
        <p:spPr>
          <a:xfrm>
            <a:off x="1048165" y="3576638"/>
            <a:ext cx="2638425" cy="2600325"/>
          </a:xfrm>
          <a:prstGeom prst="rect">
            <a:avLst/>
          </a:prstGeom>
        </p:spPr>
      </p:pic>
      <p:pic>
        <p:nvPicPr>
          <p:cNvPr id="6" name="图片 5">
            <a:extLst>
              <a:ext uri="{FF2B5EF4-FFF2-40B4-BE49-F238E27FC236}">
                <a16:creationId xmlns:a16="http://schemas.microsoft.com/office/drawing/2014/main" id="{9DC6F938-B8F7-4050-9F27-D81E7A9B66AB}"/>
              </a:ext>
            </a:extLst>
          </p:cNvPr>
          <p:cNvPicPr>
            <a:picLocks noChangeAspect="1"/>
          </p:cNvPicPr>
          <p:nvPr/>
        </p:nvPicPr>
        <p:blipFill>
          <a:blip r:embed="rId3"/>
          <a:stretch>
            <a:fillRect/>
          </a:stretch>
        </p:blipFill>
        <p:spPr>
          <a:xfrm>
            <a:off x="4301369" y="3429000"/>
            <a:ext cx="3305175" cy="2905125"/>
          </a:xfrm>
          <a:prstGeom prst="rect">
            <a:avLst/>
          </a:prstGeom>
        </p:spPr>
      </p:pic>
    </p:spTree>
    <p:extLst>
      <p:ext uri="{BB962C8B-B14F-4D97-AF65-F5344CB8AC3E}">
        <p14:creationId xmlns:p14="http://schemas.microsoft.com/office/powerpoint/2010/main" val="3248649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BF652-AF2D-45C2-ACD5-B6C324130E26}"/>
              </a:ext>
            </a:extLst>
          </p:cNvPr>
          <p:cNvSpPr>
            <a:spLocks noGrp="1"/>
          </p:cNvSpPr>
          <p:nvPr>
            <p:ph type="title"/>
          </p:nvPr>
        </p:nvSpPr>
        <p:spPr/>
        <p:txBody>
          <a:bodyPr/>
          <a:lstStyle/>
          <a:p>
            <a:r>
              <a:rPr lang="zh-CN" altLang="en-US" dirty="0"/>
              <a:t>仙人掌点分治</a:t>
            </a:r>
          </a:p>
        </p:txBody>
      </p:sp>
      <p:sp>
        <p:nvSpPr>
          <p:cNvPr id="3" name="内容占位符 2">
            <a:extLst>
              <a:ext uri="{FF2B5EF4-FFF2-40B4-BE49-F238E27FC236}">
                <a16:creationId xmlns:a16="http://schemas.microsoft.com/office/drawing/2014/main" id="{BC88D993-F1D9-490F-8AE8-BCC312257B02}"/>
              </a:ext>
            </a:extLst>
          </p:cNvPr>
          <p:cNvSpPr>
            <a:spLocks noGrp="1"/>
          </p:cNvSpPr>
          <p:nvPr>
            <p:ph idx="1"/>
          </p:nvPr>
        </p:nvSpPr>
        <p:spPr/>
        <p:txBody>
          <a:bodyPr/>
          <a:lstStyle/>
          <a:p>
            <a:r>
              <a:rPr lang="zh-CN" altLang="en-US" dirty="0"/>
              <a:t>如果分治重心是一个新建的虚点，则相当于我们把一个环拆开，每个点分别分治下去，然后再合并上来</a:t>
            </a:r>
            <a:endParaRPr lang="en-US" altLang="zh-CN" dirty="0"/>
          </a:p>
          <a:p>
            <a:r>
              <a:rPr lang="zh-CN" altLang="en-US" dirty="0"/>
              <a:t>拆开环的过程可以看做对一个序列进行分治，和线段树差不多</a:t>
            </a:r>
            <a:endParaRPr lang="en-US" altLang="zh-CN" dirty="0"/>
          </a:p>
          <a:p>
            <a:r>
              <a:rPr lang="zh-CN" altLang="en-US" dirty="0"/>
              <a:t>当然我们一般也可以直接把环上每个点拆出来，然后一个一个合并起来</a:t>
            </a:r>
          </a:p>
        </p:txBody>
      </p:sp>
    </p:spTree>
    <p:extLst>
      <p:ext uri="{BB962C8B-B14F-4D97-AF65-F5344CB8AC3E}">
        <p14:creationId xmlns:p14="http://schemas.microsoft.com/office/powerpoint/2010/main" val="37534173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45253-3022-4C73-8645-EA581832D8EC}"/>
              </a:ext>
            </a:extLst>
          </p:cNvPr>
          <p:cNvSpPr>
            <a:spLocks noGrp="1"/>
          </p:cNvSpPr>
          <p:nvPr>
            <p:ph type="title"/>
          </p:nvPr>
        </p:nvSpPr>
        <p:spPr/>
        <p:txBody>
          <a:bodyPr/>
          <a:lstStyle/>
          <a:p>
            <a:r>
              <a:rPr lang="zh-CN" altLang="en-US" dirty="0"/>
              <a:t>仙人掌点分治</a:t>
            </a:r>
          </a:p>
        </p:txBody>
      </p:sp>
      <p:pic>
        <p:nvPicPr>
          <p:cNvPr id="5" name="内容占位符 4">
            <a:extLst>
              <a:ext uri="{FF2B5EF4-FFF2-40B4-BE49-F238E27FC236}">
                <a16:creationId xmlns:a16="http://schemas.microsoft.com/office/drawing/2014/main" id="{B688C5B9-A413-46B0-BE09-84DAC8FBD82B}"/>
              </a:ext>
            </a:extLst>
          </p:cNvPr>
          <p:cNvPicPr>
            <a:picLocks noGrp="1" noChangeAspect="1"/>
          </p:cNvPicPr>
          <p:nvPr>
            <p:ph idx="1"/>
          </p:nvPr>
        </p:nvPicPr>
        <p:blipFill>
          <a:blip r:embed="rId2"/>
          <a:stretch>
            <a:fillRect/>
          </a:stretch>
        </p:blipFill>
        <p:spPr>
          <a:xfrm>
            <a:off x="6096000" y="2106502"/>
            <a:ext cx="5045124" cy="3247008"/>
          </a:xfrm>
          <a:prstGeom prst="rect">
            <a:avLst/>
          </a:prstGeom>
        </p:spPr>
      </p:pic>
      <p:pic>
        <p:nvPicPr>
          <p:cNvPr id="4" name="图片 3">
            <a:extLst>
              <a:ext uri="{FF2B5EF4-FFF2-40B4-BE49-F238E27FC236}">
                <a16:creationId xmlns:a16="http://schemas.microsoft.com/office/drawing/2014/main" id="{C48D1E3A-09E8-4C36-8CE8-84F588BA095D}"/>
              </a:ext>
            </a:extLst>
          </p:cNvPr>
          <p:cNvPicPr>
            <a:picLocks noChangeAspect="1"/>
          </p:cNvPicPr>
          <p:nvPr/>
        </p:nvPicPr>
        <p:blipFill>
          <a:blip r:embed="rId3"/>
          <a:stretch>
            <a:fillRect/>
          </a:stretch>
        </p:blipFill>
        <p:spPr>
          <a:xfrm>
            <a:off x="899660" y="2106502"/>
            <a:ext cx="4844506" cy="2949798"/>
          </a:xfrm>
          <a:prstGeom prst="rect">
            <a:avLst/>
          </a:prstGeom>
        </p:spPr>
      </p:pic>
    </p:spTree>
    <p:extLst>
      <p:ext uri="{BB962C8B-B14F-4D97-AF65-F5344CB8AC3E}">
        <p14:creationId xmlns:p14="http://schemas.microsoft.com/office/powerpoint/2010/main" val="1532886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BA12D-2288-4EE3-97D5-E226635BA123}"/>
              </a:ext>
            </a:extLst>
          </p:cNvPr>
          <p:cNvSpPr>
            <a:spLocks noGrp="1"/>
          </p:cNvSpPr>
          <p:nvPr>
            <p:ph type="title"/>
          </p:nvPr>
        </p:nvSpPr>
        <p:spPr/>
        <p:txBody>
          <a:bodyPr/>
          <a:lstStyle/>
          <a:p>
            <a:r>
              <a:rPr lang="zh-CN" altLang="en-US" dirty="0"/>
              <a:t>仙人掌分治</a:t>
            </a:r>
          </a:p>
        </p:txBody>
      </p:sp>
      <p:sp>
        <p:nvSpPr>
          <p:cNvPr id="3" name="内容占位符 2">
            <a:extLst>
              <a:ext uri="{FF2B5EF4-FFF2-40B4-BE49-F238E27FC236}">
                <a16:creationId xmlns:a16="http://schemas.microsoft.com/office/drawing/2014/main" id="{40D62E6C-14F1-4EEB-B9ED-3688E5CB50B6}"/>
              </a:ext>
            </a:extLst>
          </p:cNvPr>
          <p:cNvSpPr>
            <a:spLocks noGrp="1"/>
          </p:cNvSpPr>
          <p:nvPr>
            <p:ph idx="1"/>
          </p:nvPr>
        </p:nvSpPr>
        <p:spPr/>
        <p:txBody>
          <a:bodyPr/>
          <a:lstStyle/>
          <a:p>
            <a:r>
              <a:rPr lang="zh-CN" altLang="en-US" dirty="0"/>
              <a:t>仙人掌分治的复杂度和点分治一样，是</a:t>
            </a:r>
            <a:r>
              <a:rPr lang="en-US" altLang="zh-CN" dirty="0"/>
              <a:t>O( </a:t>
            </a:r>
            <a:r>
              <a:rPr lang="en-US" altLang="zh-CN" dirty="0" err="1"/>
              <a:t>nlogn</a:t>
            </a:r>
            <a:r>
              <a:rPr lang="en-US" altLang="zh-CN" dirty="0"/>
              <a:t> )</a:t>
            </a:r>
            <a:r>
              <a:rPr lang="zh-CN" altLang="en-US" dirty="0"/>
              <a:t>的</a:t>
            </a:r>
          </a:p>
        </p:txBody>
      </p:sp>
    </p:spTree>
    <p:extLst>
      <p:ext uri="{BB962C8B-B14F-4D97-AF65-F5344CB8AC3E}">
        <p14:creationId xmlns:p14="http://schemas.microsoft.com/office/powerpoint/2010/main" val="19415007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59409-B6EA-4043-BC40-707B3BEBD82F}"/>
              </a:ext>
            </a:extLst>
          </p:cNvPr>
          <p:cNvSpPr>
            <a:spLocks noGrp="1"/>
          </p:cNvSpPr>
          <p:nvPr>
            <p:ph type="title"/>
          </p:nvPr>
        </p:nvSpPr>
        <p:spPr/>
        <p:txBody>
          <a:bodyPr/>
          <a:lstStyle/>
          <a:p>
            <a:r>
              <a:rPr lang="en-US" altLang="zh-CN" dirty="0"/>
              <a:t>//</a:t>
            </a:r>
            <a:r>
              <a:rPr lang="zh-CN" altLang="en-US" dirty="0"/>
              <a:t>仙人掌边分治</a:t>
            </a:r>
          </a:p>
        </p:txBody>
      </p:sp>
      <p:sp>
        <p:nvSpPr>
          <p:cNvPr id="3" name="内容占位符 2">
            <a:extLst>
              <a:ext uri="{FF2B5EF4-FFF2-40B4-BE49-F238E27FC236}">
                <a16:creationId xmlns:a16="http://schemas.microsoft.com/office/drawing/2014/main" id="{EAA3D473-39CA-4614-9F95-D6DB6BDE893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587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5E3E7-7DBB-4951-9644-7AC1F839CEA0}"/>
              </a:ext>
            </a:extLst>
          </p:cNvPr>
          <p:cNvSpPr>
            <a:spLocks noGrp="1"/>
          </p:cNvSpPr>
          <p:nvPr>
            <p:ph type="title"/>
          </p:nvPr>
        </p:nvSpPr>
        <p:spPr/>
        <p:txBody>
          <a:bodyPr/>
          <a:lstStyle/>
          <a:p>
            <a:r>
              <a:rPr lang="zh-CN" altLang="en-US" dirty="0"/>
              <a:t>仙人掌上路径</a:t>
            </a:r>
          </a:p>
        </p:txBody>
      </p:sp>
      <p:sp>
        <p:nvSpPr>
          <p:cNvPr id="7" name="内容占位符 6">
            <a:extLst>
              <a:ext uri="{FF2B5EF4-FFF2-40B4-BE49-F238E27FC236}">
                <a16:creationId xmlns:a16="http://schemas.microsoft.com/office/drawing/2014/main" id="{25B8F044-15A2-4A42-AECB-943B5687FC2E}"/>
              </a:ext>
            </a:extLst>
          </p:cNvPr>
          <p:cNvSpPr>
            <a:spLocks noGrp="1"/>
          </p:cNvSpPr>
          <p:nvPr>
            <p:ph idx="1"/>
          </p:nvPr>
        </p:nvSpPr>
        <p:spPr/>
        <p:txBody>
          <a:bodyPr/>
          <a:lstStyle/>
          <a:p>
            <a:endParaRPr lang="zh-CN" altLang="en-US"/>
          </a:p>
        </p:txBody>
      </p:sp>
      <p:pic>
        <p:nvPicPr>
          <p:cNvPr id="8" name="内容占位符 4">
            <a:extLst>
              <a:ext uri="{FF2B5EF4-FFF2-40B4-BE49-F238E27FC236}">
                <a16:creationId xmlns:a16="http://schemas.microsoft.com/office/drawing/2014/main" id="{62F08CD6-FBCA-48FB-857F-312D2A957E7D}"/>
              </a:ext>
            </a:extLst>
          </p:cNvPr>
          <p:cNvPicPr>
            <a:picLocks noChangeAspect="1"/>
          </p:cNvPicPr>
          <p:nvPr/>
        </p:nvPicPr>
        <p:blipFill>
          <a:blip r:embed="rId2"/>
          <a:stretch>
            <a:fillRect/>
          </a:stretch>
        </p:blipFill>
        <p:spPr>
          <a:xfrm>
            <a:off x="838200" y="1825625"/>
            <a:ext cx="7845397" cy="4351338"/>
          </a:xfrm>
          <a:prstGeom prst="rect">
            <a:avLst/>
          </a:prstGeom>
        </p:spPr>
      </p:pic>
    </p:spTree>
    <p:extLst>
      <p:ext uri="{BB962C8B-B14F-4D97-AF65-F5344CB8AC3E}">
        <p14:creationId xmlns:p14="http://schemas.microsoft.com/office/powerpoint/2010/main" val="37925832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98356-0A44-4C37-923C-7BE74E4683E3}"/>
              </a:ext>
            </a:extLst>
          </p:cNvPr>
          <p:cNvSpPr>
            <a:spLocks noGrp="1"/>
          </p:cNvSpPr>
          <p:nvPr>
            <p:ph type="title"/>
          </p:nvPr>
        </p:nvSpPr>
        <p:spPr/>
        <p:txBody>
          <a:bodyPr/>
          <a:lstStyle/>
          <a:p>
            <a:r>
              <a:rPr lang="en-US" altLang="zh-CN" dirty="0"/>
              <a:t>//</a:t>
            </a:r>
            <a:r>
              <a:rPr lang="zh-CN" altLang="en-US" dirty="0"/>
              <a:t>仙人掌链分治</a:t>
            </a:r>
          </a:p>
        </p:txBody>
      </p:sp>
      <p:sp>
        <p:nvSpPr>
          <p:cNvPr id="3" name="内容占位符 2">
            <a:extLst>
              <a:ext uri="{FF2B5EF4-FFF2-40B4-BE49-F238E27FC236}">
                <a16:creationId xmlns:a16="http://schemas.microsoft.com/office/drawing/2014/main" id="{3966A77F-ABD8-4272-90FB-9C286641F9C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1022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F6536-96F1-4911-994D-D091FF3EE722}"/>
              </a:ext>
            </a:extLst>
          </p:cNvPr>
          <p:cNvSpPr>
            <a:spLocks noGrp="1"/>
          </p:cNvSpPr>
          <p:nvPr>
            <p:ph type="title"/>
          </p:nvPr>
        </p:nvSpPr>
        <p:spPr/>
        <p:txBody>
          <a:bodyPr/>
          <a:lstStyle/>
          <a:p>
            <a:r>
              <a:rPr lang="zh-CN" altLang="en-US" dirty="0"/>
              <a:t>仙人掌分治</a:t>
            </a:r>
          </a:p>
        </p:txBody>
      </p:sp>
      <p:sp>
        <p:nvSpPr>
          <p:cNvPr id="3" name="内容占位符 2">
            <a:extLst>
              <a:ext uri="{FF2B5EF4-FFF2-40B4-BE49-F238E27FC236}">
                <a16:creationId xmlns:a16="http://schemas.microsoft.com/office/drawing/2014/main" id="{6A88ED44-ACD0-4123-AF3A-F5400229CFD0}"/>
              </a:ext>
            </a:extLst>
          </p:cNvPr>
          <p:cNvSpPr>
            <a:spLocks noGrp="1"/>
          </p:cNvSpPr>
          <p:nvPr>
            <p:ph idx="1"/>
          </p:nvPr>
        </p:nvSpPr>
        <p:spPr/>
        <p:txBody>
          <a:bodyPr/>
          <a:lstStyle/>
          <a:p>
            <a:r>
              <a:rPr lang="zh-CN" altLang="en-US" dirty="0"/>
              <a:t>使用仙人掌分治可以简单地解决前面讲到的那些仙人掌上</a:t>
            </a:r>
            <a:r>
              <a:rPr lang="en-US" altLang="zh-CN" dirty="0" err="1"/>
              <a:t>dp</a:t>
            </a:r>
            <a:r>
              <a:rPr lang="zh-CN" altLang="en-US" dirty="0"/>
              <a:t>的题目，不过复杂度可能多个</a:t>
            </a:r>
            <a:r>
              <a:rPr lang="en-US" altLang="zh-CN" dirty="0"/>
              <a:t>log</a:t>
            </a:r>
            <a:endParaRPr lang="zh-CN" altLang="en-US" dirty="0"/>
          </a:p>
        </p:txBody>
      </p:sp>
    </p:spTree>
    <p:extLst>
      <p:ext uri="{BB962C8B-B14F-4D97-AF65-F5344CB8AC3E}">
        <p14:creationId xmlns:p14="http://schemas.microsoft.com/office/powerpoint/2010/main" val="42011100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71F06-D60B-4D22-ADE1-44D295AD4689}"/>
              </a:ext>
            </a:extLst>
          </p:cNvPr>
          <p:cNvSpPr>
            <a:spLocks noGrp="1"/>
          </p:cNvSpPr>
          <p:nvPr>
            <p:ph type="title"/>
          </p:nvPr>
        </p:nvSpPr>
        <p:spPr/>
        <p:txBody>
          <a:bodyPr/>
          <a:lstStyle/>
          <a:p>
            <a:r>
              <a:rPr lang="en-US" altLang="zh-CN" dirty="0"/>
              <a:t>UOJ23. 【UR #1】</a:t>
            </a:r>
            <a:r>
              <a:rPr lang="zh-CN" altLang="en-US" dirty="0"/>
              <a:t>跳蚤国王下江南</a:t>
            </a:r>
          </a:p>
        </p:txBody>
      </p:sp>
      <p:sp>
        <p:nvSpPr>
          <p:cNvPr id="3" name="内容占位符 2">
            <a:extLst>
              <a:ext uri="{FF2B5EF4-FFF2-40B4-BE49-F238E27FC236}">
                <a16:creationId xmlns:a16="http://schemas.microsoft.com/office/drawing/2014/main" id="{6E58AFB0-286C-425D-84F8-683FDA5AADE1}"/>
              </a:ext>
            </a:extLst>
          </p:cNvPr>
          <p:cNvSpPr>
            <a:spLocks noGrp="1"/>
          </p:cNvSpPr>
          <p:nvPr>
            <p:ph idx="1"/>
          </p:nvPr>
        </p:nvSpPr>
        <p:spPr/>
        <p:txBody>
          <a:bodyPr/>
          <a:lstStyle/>
          <a:p>
            <a:r>
              <a:rPr lang="zh-CN" altLang="en-US" dirty="0"/>
              <a:t>给你一棵 </a:t>
            </a:r>
            <a:r>
              <a:rPr lang="en-US" altLang="zh-CN" dirty="0"/>
              <a:t>n </a:t>
            </a:r>
            <a:r>
              <a:rPr lang="zh-CN" altLang="en-US" dirty="0"/>
              <a:t>个节点的边仙人掌　</a:t>
            </a:r>
            <a:endParaRPr lang="en-US" altLang="zh-CN" dirty="0"/>
          </a:p>
          <a:p>
            <a:r>
              <a:rPr lang="zh-CN" altLang="en-US" dirty="0"/>
              <a:t>对于所有的 </a:t>
            </a:r>
            <a:r>
              <a:rPr lang="en-US" altLang="zh-CN" dirty="0"/>
              <a:t>L(1≤L≤n−1) </a:t>
            </a:r>
            <a:r>
              <a:rPr lang="zh-CN" altLang="en-US" dirty="0"/>
              <a:t>，求出有多少不同的从节点 </a:t>
            </a:r>
            <a:r>
              <a:rPr lang="en-US" altLang="zh-CN" dirty="0"/>
              <a:t>1 </a:t>
            </a:r>
            <a:r>
              <a:rPr lang="zh-CN" altLang="en-US" dirty="0"/>
              <a:t>出发的包含 </a:t>
            </a:r>
            <a:r>
              <a:rPr lang="en-US" altLang="zh-CN" dirty="0"/>
              <a:t>L </a:t>
            </a:r>
            <a:r>
              <a:rPr lang="zh-CN" altLang="en-US" dirty="0"/>
              <a:t>条边的简单路径。</a:t>
            </a:r>
            <a:endParaRPr lang="en-US" altLang="zh-CN" dirty="0"/>
          </a:p>
          <a:p>
            <a:r>
              <a:rPr lang="zh-CN" altLang="en-US" dirty="0"/>
              <a:t>简单路径是指不重复经过任意一点。</a:t>
            </a:r>
          </a:p>
        </p:txBody>
      </p:sp>
    </p:spTree>
    <p:extLst>
      <p:ext uri="{BB962C8B-B14F-4D97-AF65-F5344CB8AC3E}">
        <p14:creationId xmlns:p14="http://schemas.microsoft.com/office/powerpoint/2010/main" val="176888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E6F98-0974-4A55-8723-DAF0B0F77D5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2A54D7F-96E0-4DEC-8201-464B6554279D}"/>
              </a:ext>
            </a:extLst>
          </p:cNvPr>
          <p:cNvSpPr>
            <a:spLocks noGrp="1"/>
          </p:cNvSpPr>
          <p:nvPr>
            <p:ph idx="1"/>
          </p:nvPr>
        </p:nvSpPr>
        <p:spPr/>
        <p:txBody>
          <a:bodyPr/>
          <a:lstStyle/>
          <a:p>
            <a:r>
              <a:rPr lang="zh-CN" altLang="en-US" dirty="0"/>
              <a:t>仙人掌分治，发现信息是一个多项式，每次合并的时候相当于做一个卷积</a:t>
            </a:r>
            <a:endParaRPr lang="en-US" altLang="zh-CN" dirty="0"/>
          </a:p>
          <a:p>
            <a:r>
              <a:rPr lang="zh-CN" altLang="en-US" dirty="0"/>
              <a:t>使用重量平衡的仙人掌分治结构可以做到</a:t>
            </a:r>
            <a:r>
              <a:rPr lang="en-US" altLang="zh-CN" dirty="0"/>
              <a:t>O( nlog^2n )</a:t>
            </a:r>
            <a:r>
              <a:rPr lang="zh-CN" altLang="en-US" dirty="0"/>
              <a:t>，如果结构不好可能退化到</a:t>
            </a:r>
            <a:r>
              <a:rPr lang="en-US" altLang="zh-CN" dirty="0"/>
              <a:t>O( nlog^3n )</a:t>
            </a:r>
            <a:endParaRPr lang="zh-CN" altLang="en-US" dirty="0"/>
          </a:p>
        </p:txBody>
      </p:sp>
    </p:spTree>
    <p:extLst>
      <p:ext uri="{BB962C8B-B14F-4D97-AF65-F5344CB8AC3E}">
        <p14:creationId xmlns:p14="http://schemas.microsoft.com/office/powerpoint/2010/main" val="17332232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449E8-7502-4E1F-88F8-CF813F9E860B}"/>
              </a:ext>
            </a:extLst>
          </p:cNvPr>
          <p:cNvSpPr>
            <a:spLocks noGrp="1"/>
          </p:cNvSpPr>
          <p:nvPr>
            <p:ph type="ctrTitle"/>
          </p:nvPr>
        </p:nvSpPr>
        <p:spPr/>
        <p:txBody>
          <a:bodyPr/>
          <a:lstStyle/>
          <a:p>
            <a:r>
              <a:rPr lang="zh-CN" altLang="en-US" dirty="0"/>
              <a:t>动态仙人掌</a:t>
            </a:r>
          </a:p>
        </p:txBody>
      </p:sp>
      <p:sp>
        <p:nvSpPr>
          <p:cNvPr id="3" name="副标题 2">
            <a:extLst>
              <a:ext uri="{FF2B5EF4-FFF2-40B4-BE49-F238E27FC236}">
                <a16:creationId xmlns:a16="http://schemas.microsoft.com/office/drawing/2014/main" id="{BD1920FC-D363-4B45-B4E6-53E218F1237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093350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180F5-C17D-4010-9945-6594C109EAF0}"/>
              </a:ext>
            </a:extLst>
          </p:cNvPr>
          <p:cNvSpPr>
            <a:spLocks noGrp="1"/>
          </p:cNvSpPr>
          <p:nvPr>
            <p:ph type="title"/>
          </p:nvPr>
        </p:nvSpPr>
        <p:spPr/>
        <p:txBody>
          <a:bodyPr/>
          <a:lstStyle/>
          <a:p>
            <a:r>
              <a:rPr lang="zh-CN" altLang="en-US" dirty="0"/>
              <a:t>经典的动态树问题</a:t>
            </a:r>
          </a:p>
        </p:txBody>
      </p:sp>
      <p:sp>
        <p:nvSpPr>
          <p:cNvPr id="3" name="内容占位符 2">
            <a:extLst>
              <a:ext uri="{FF2B5EF4-FFF2-40B4-BE49-F238E27FC236}">
                <a16:creationId xmlns:a16="http://schemas.microsoft.com/office/drawing/2014/main" id="{441C4480-8F3C-45B2-8AEF-5FAA979DA32A}"/>
              </a:ext>
            </a:extLst>
          </p:cNvPr>
          <p:cNvSpPr>
            <a:spLocks noGrp="1"/>
          </p:cNvSpPr>
          <p:nvPr>
            <p:ph idx="1"/>
          </p:nvPr>
        </p:nvSpPr>
        <p:spPr/>
        <p:txBody>
          <a:bodyPr/>
          <a:lstStyle/>
          <a:p>
            <a:r>
              <a:rPr lang="zh-CN" altLang="en-US" dirty="0"/>
              <a:t>给一棵树，支持</a:t>
            </a:r>
            <a:endParaRPr lang="en-US" altLang="zh-CN" dirty="0"/>
          </a:p>
          <a:p>
            <a:r>
              <a:rPr lang="en-US" altLang="zh-CN" dirty="0"/>
              <a:t>Link</a:t>
            </a:r>
          </a:p>
          <a:p>
            <a:r>
              <a:rPr lang="en-US" altLang="zh-CN" dirty="0"/>
              <a:t>Cut</a:t>
            </a:r>
          </a:p>
          <a:p>
            <a:r>
              <a:rPr lang="en-US" altLang="zh-CN" dirty="0"/>
              <a:t>Modify</a:t>
            </a:r>
          </a:p>
          <a:p>
            <a:r>
              <a:rPr lang="zh-CN" altLang="en-US" dirty="0"/>
              <a:t>链信息查询</a:t>
            </a:r>
          </a:p>
        </p:txBody>
      </p:sp>
    </p:spTree>
    <p:extLst>
      <p:ext uri="{BB962C8B-B14F-4D97-AF65-F5344CB8AC3E}">
        <p14:creationId xmlns:p14="http://schemas.microsoft.com/office/powerpoint/2010/main" val="20846449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306D9-EC36-4F34-AB77-34DEDC210B5C}"/>
              </a:ext>
            </a:extLst>
          </p:cNvPr>
          <p:cNvSpPr>
            <a:spLocks noGrp="1"/>
          </p:cNvSpPr>
          <p:nvPr>
            <p:ph type="title"/>
          </p:nvPr>
        </p:nvSpPr>
        <p:spPr/>
        <p:txBody>
          <a:bodyPr/>
          <a:lstStyle/>
          <a:p>
            <a:r>
              <a:rPr lang="zh-CN" altLang="en-US" dirty="0"/>
              <a:t>经典的动态仙人掌问题</a:t>
            </a:r>
          </a:p>
        </p:txBody>
      </p:sp>
      <p:sp>
        <p:nvSpPr>
          <p:cNvPr id="3" name="内容占位符 2">
            <a:extLst>
              <a:ext uri="{FF2B5EF4-FFF2-40B4-BE49-F238E27FC236}">
                <a16:creationId xmlns:a16="http://schemas.microsoft.com/office/drawing/2014/main" id="{DF20F6F1-A30F-48B5-9F0E-B099066EE2DE}"/>
              </a:ext>
            </a:extLst>
          </p:cNvPr>
          <p:cNvSpPr>
            <a:spLocks noGrp="1"/>
          </p:cNvSpPr>
          <p:nvPr>
            <p:ph idx="1"/>
          </p:nvPr>
        </p:nvSpPr>
        <p:spPr/>
        <p:txBody>
          <a:bodyPr/>
          <a:lstStyle/>
          <a:p>
            <a:r>
              <a:rPr lang="zh-CN" altLang="en-US" dirty="0"/>
              <a:t>给一棵仙人掌，支持</a:t>
            </a:r>
            <a:endParaRPr lang="en-US" altLang="zh-CN" dirty="0"/>
          </a:p>
          <a:p>
            <a:r>
              <a:rPr lang="en-US" altLang="zh-CN" dirty="0"/>
              <a:t>Link</a:t>
            </a:r>
          </a:p>
          <a:p>
            <a:r>
              <a:rPr lang="en-US" altLang="zh-CN" dirty="0"/>
              <a:t>Cut</a:t>
            </a:r>
          </a:p>
          <a:p>
            <a:r>
              <a:rPr lang="en-US" altLang="zh-CN" dirty="0"/>
              <a:t>Modify</a:t>
            </a:r>
          </a:p>
          <a:p>
            <a:r>
              <a:rPr lang="zh-CN" altLang="en-US" dirty="0"/>
              <a:t>链信息查询</a:t>
            </a:r>
          </a:p>
          <a:p>
            <a:r>
              <a:rPr lang="zh-CN" altLang="en-US" dirty="0"/>
              <a:t>这里的链的定义一般有三种，就是最开始讲的那三种，其中两种基本相同</a:t>
            </a:r>
          </a:p>
        </p:txBody>
      </p:sp>
    </p:spTree>
    <p:extLst>
      <p:ext uri="{BB962C8B-B14F-4D97-AF65-F5344CB8AC3E}">
        <p14:creationId xmlns:p14="http://schemas.microsoft.com/office/powerpoint/2010/main" val="11302804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EBD87-1A91-4F2A-845F-F61DAD7AF65E}"/>
              </a:ext>
            </a:extLst>
          </p:cNvPr>
          <p:cNvSpPr>
            <a:spLocks noGrp="1"/>
          </p:cNvSpPr>
          <p:nvPr>
            <p:ph type="title"/>
          </p:nvPr>
        </p:nvSpPr>
        <p:spPr/>
        <p:txBody>
          <a:bodyPr/>
          <a:lstStyle/>
          <a:p>
            <a:r>
              <a:rPr lang="zh-CN" altLang="en-US" dirty="0"/>
              <a:t>动态仙人掌</a:t>
            </a:r>
          </a:p>
        </p:txBody>
      </p:sp>
      <p:sp>
        <p:nvSpPr>
          <p:cNvPr id="3" name="内容占位符 2">
            <a:extLst>
              <a:ext uri="{FF2B5EF4-FFF2-40B4-BE49-F238E27FC236}">
                <a16:creationId xmlns:a16="http://schemas.microsoft.com/office/drawing/2014/main" id="{E14F36CF-89FA-4779-B2D4-4469DEEA0FE5}"/>
              </a:ext>
            </a:extLst>
          </p:cNvPr>
          <p:cNvSpPr>
            <a:spLocks noGrp="1"/>
          </p:cNvSpPr>
          <p:nvPr>
            <p:ph idx="1"/>
          </p:nvPr>
        </p:nvSpPr>
        <p:spPr/>
        <p:txBody>
          <a:bodyPr/>
          <a:lstStyle/>
          <a:p>
            <a:r>
              <a:rPr lang="zh-CN" altLang="en-US" dirty="0"/>
              <a:t>主要讲讲如何使用</a:t>
            </a:r>
            <a:r>
              <a:rPr lang="en-US" altLang="zh-CN" dirty="0" err="1"/>
              <a:t>lct</a:t>
            </a:r>
            <a:r>
              <a:rPr lang="zh-CN" altLang="en-US" dirty="0"/>
              <a:t>来维护动态仙人掌</a:t>
            </a:r>
            <a:endParaRPr lang="en-US" altLang="zh-CN" dirty="0"/>
          </a:p>
          <a:p>
            <a:r>
              <a:rPr lang="zh-CN" altLang="en-US" dirty="0"/>
              <a:t>相比于动态树问题，动态仙人掌问题复杂在环</a:t>
            </a:r>
            <a:endParaRPr lang="en-US" altLang="zh-CN" dirty="0"/>
          </a:p>
          <a:p>
            <a:endParaRPr lang="zh-CN" altLang="en-US" dirty="0"/>
          </a:p>
        </p:txBody>
      </p:sp>
    </p:spTree>
    <p:extLst>
      <p:ext uri="{BB962C8B-B14F-4D97-AF65-F5344CB8AC3E}">
        <p14:creationId xmlns:p14="http://schemas.microsoft.com/office/powerpoint/2010/main" val="37917547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C8917-4C57-4D92-BA43-5702C34FD423}"/>
              </a:ext>
            </a:extLst>
          </p:cNvPr>
          <p:cNvSpPr>
            <a:spLocks noGrp="1"/>
          </p:cNvSpPr>
          <p:nvPr>
            <p:ph type="title"/>
          </p:nvPr>
        </p:nvSpPr>
        <p:spPr/>
        <p:txBody>
          <a:bodyPr/>
          <a:lstStyle/>
          <a:p>
            <a:r>
              <a:rPr lang="zh-CN" altLang="en-US" dirty="0"/>
              <a:t>基于点的动态仙人掌</a:t>
            </a:r>
          </a:p>
        </p:txBody>
      </p:sp>
      <p:sp>
        <p:nvSpPr>
          <p:cNvPr id="3" name="内容占位符 2">
            <a:extLst>
              <a:ext uri="{FF2B5EF4-FFF2-40B4-BE49-F238E27FC236}">
                <a16:creationId xmlns:a16="http://schemas.microsoft.com/office/drawing/2014/main" id="{E6646087-C78F-4BD6-B8FE-829D3BDB52F1}"/>
              </a:ext>
            </a:extLst>
          </p:cNvPr>
          <p:cNvSpPr>
            <a:spLocks noGrp="1"/>
          </p:cNvSpPr>
          <p:nvPr>
            <p:ph idx="1"/>
          </p:nvPr>
        </p:nvSpPr>
        <p:spPr/>
        <p:txBody>
          <a:bodyPr/>
          <a:lstStyle/>
          <a:p>
            <a:r>
              <a:rPr lang="zh-CN" altLang="en-US" dirty="0"/>
              <a:t>在</a:t>
            </a:r>
            <a:r>
              <a:rPr lang="en-US" altLang="zh-CN" dirty="0" err="1"/>
              <a:t>lct</a:t>
            </a:r>
            <a:r>
              <a:rPr lang="zh-CN" altLang="en-US" dirty="0"/>
              <a:t>上，对于每个环，我们开一个新的虚点来维护</a:t>
            </a:r>
            <a:endParaRPr lang="en-US" altLang="zh-CN" dirty="0"/>
          </a:p>
          <a:p>
            <a:r>
              <a:rPr lang="zh-CN" altLang="en-US" dirty="0"/>
              <a:t>虚点向两个半环连一条特殊的边</a:t>
            </a:r>
            <a:endParaRPr lang="en-US" altLang="zh-CN" dirty="0"/>
          </a:p>
          <a:p>
            <a:r>
              <a:rPr lang="en-US" altLang="zh-CN" dirty="0"/>
              <a:t>access</a:t>
            </a:r>
            <a:r>
              <a:rPr lang="zh-CN" altLang="en-US" dirty="0"/>
              <a:t>的时候如果经过了这个环，则我们用这个虚点来连接重链</a:t>
            </a:r>
            <a:endParaRPr lang="en-US" altLang="zh-CN" dirty="0"/>
          </a:p>
          <a:p>
            <a:r>
              <a:rPr lang="en-US" altLang="zh-CN" dirty="0"/>
              <a:t>access</a:t>
            </a:r>
            <a:r>
              <a:rPr lang="zh-CN" altLang="en-US" dirty="0"/>
              <a:t>会导致半环发生变化</a:t>
            </a:r>
            <a:endParaRPr lang="en-US" altLang="zh-CN" dirty="0"/>
          </a:p>
          <a:p>
            <a:r>
              <a:rPr lang="zh-CN" altLang="en-US" dirty="0"/>
              <a:t>此时这个虚点上的信息变成我们这次</a:t>
            </a:r>
            <a:r>
              <a:rPr lang="en-US" altLang="zh-CN" dirty="0"/>
              <a:t>access</a:t>
            </a:r>
            <a:r>
              <a:rPr lang="zh-CN" altLang="en-US" dirty="0"/>
              <a:t>后这个环中统计入答案部分的信息</a:t>
            </a:r>
          </a:p>
        </p:txBody>
      </p:sp>
    </p:spTree>
    <p:extLst>
      <p:ext uri="{BB962C8B-B14F-4D97-AF65-F5344CB8AC3E}">
        <p14:creationId xmlns:p14="http://schemas.microsoft.com/office/powerpoint/2010/main" val="5372996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18403-0C43-482D-9D6A-3F268C7C068B}"/>
              </a:ext>
            </a:extLst>
          </p:cNvPr>
          <p:cNvSpPr>
            <a:spLocks noGrp="1"/>
          </p:cNvSpPr>
          <p:nvPr>
            <p:ph type="title"/>
          </p:nvPr>
        </p:nvSpPr>
        <p:spPr/>
        <p:txBody>
          <a:bodyPr/>
          <a:lstStyle/>
          <a:p>
            <a:r>
              <a:rPr lang="zh-CN" altLang="en-US" dirty="0"/>
              <a:t>基于点的动态仙人掌</a:t>
            </a:r>
          </a:p>
        </p:txBody>
      </p:sp>
      <p:sp>
        <p:nvSpPr>
          <p:cNvPr id="7" name="内容占位符 6">
            <a:extLst>
              <a:ext uri="{FF2B5EF4-FFF2-40B4-BE49-F238E27FC236}">
                <a16:creationId xmlns:a16="http://schemas.microsoft.com/office/drawing/2014/main" id="{BF1D7271-F278-40B9-9616-316AD2478075}"/>
              </a:ext>
            </a:extLst>
          </p:cNvPr>
          <p:cNvSpPr>
            <a:spLocks noGrp="1"/>
          </p:cNvSpPr>
          <p:nvPr>
            <p:ph idx="1"/>
          </p:nvPr>
        </p:nvSpPr>
        <p:spPr/>
        <p:txBody>
          <a:bodyPr/>
          <a:lstStyle/>
          <a:p>
            <a:r>
              <a:rPr lang="zh-CN" altLang="en-US" dirty="0"/>
              <a:t>这里红色的部分是两点间最短简单路径，绿色的部分是两点间最长简单路径，二者的并是两点间所有简单路径的并</a:t>
            </a:r>
          </a:p>
        </p:txBody>
      </p:sp>
      <p:pic>
        <p:nvPicPr>
          <p:cNvPr id="8" name="内容占位符 5">
            <a:extLst>
              <a:ext uri="{FF2B5EF4-FFF2-40B4-BE49-F238E27FC236}">
                <a16:creationId xmlns:a16="http://schemas.microsoft.com/office/drawing/2014/main" id="{98DFAD5A-1354-44A0-BDFF-104802DA59C3}"/>
              </a:ext>
            </a:extLst>
          </p:cNvPr>
          <p:cNvPicPr>
            <a:picLocks noChangeAspect="1"/>
          </p:cNvPicPr>
          <p:nvPr/>
        </p:nvPicPr>
        <p:blipFill>
          <a:blip r:embed="rId2"/>
          <a:stretch>
            <a:fillRect/>
          </a:stretch>
        </p:blipFill>
        <p:spPr>
          <a:xfrm>
            <a:off x="905522" y="2685806"/>
            <a:ext cx="9422994" cy="4172194"/>
          </a:xfrm>
          <a:prstGeom prst="rect">
            <a:avLst/>
          </a:prstGeom>
        </p:spPr>
      </p:pic>
    </p:spTree>
    <p:extLst>
      <p:ext uri="{BB962C8B-B14F-4D97-AF65-F5344CB8AC3E}">
        <p14:creationId xmlns:p14="http://schemas.microsoft.com/office/powerpoint/2010/main" val="284542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C6281-2309-4BE9-9226-28B42F787C34}"/>
              </a:ext>
            </a:extLst>
          </p:cNvPr>
          <p:cNvSpPr>
            <a:spLocks noGrp="1"/>
          </p:cNvSpPr>
          <p:nvPr>
            <p:ph type="title"/>
          </p:nvPr>
        </p:nvSpPr>
        <p:spPr/>
        <p:txBody>
          <a:bodyPr/>
          <a:lstStyle/>
          <a:p>
            <a:r>
              <a:rPr lang="en-US" altLang="zh-CN" dirty="0"/>
              <a:t>x</a:t>
            </a:r>
            <a:r>
              <a:rPr lang="zh-CN" altLang="en-US" dirty="0"/>
              <a:t>到</a:t>
            </a:r>
            <a:r>
              <a:rPr lang="en-US" altLang="zh-CN" dirty="0"/>
              <a:t>y</a:t>
            </a:r>
            <a:r>
              <a:rPr lang="zh-CN" altLang="en-US" dirty="0"/>
              <a:t>的最短简单路径</a:t>
            </a:r>
          </a:p>
        </p:txBody>
      </p:sp>
      <p:sp>
        <p:nvSpPr>
          <p:cNvPr id="3" name="内容占位符 2">
            <a:extLst>
              <a:ext uri="{FF2B5EF4-FFF2-40B4-BE49-F238E27FC236}">
                <a16:creationId xmlns:a16="http://schemas.microsoft.com/office/drawing/2014/main" id="{A9E7221C-54DA-4FE9-A966-7CFCDEE394BF}"/>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0917C3EC-4507-442E-9F00-5874F73811FD}"/>
              </a:ext>
            </a:extLst>
          </p:cNvPr>
          <p:cNvPicPr>
            <a:picLocks noChangeAspect="1"/>
          </p:cNvPicPr>
          <p:nvPr/>
        </p:nvPicPr>
        <p:blipFill>
          <a:blip r:embed="rId2"/>
          <a:stretch>
            <a:fillRect/>
          </a:stretch>
        </p:blipFill>
        <p:spPr>
          <a:xfrm>
            <a:off x="838200" y="1825625"/>
            <a:ext cx="7877175" cy="4267200"/>
          </a:xfrm>
          <a:prstGeom prst="rect">
            <a:avLst/>
          </a:prstGeom>
        </p:spPr>
      </p:pic>
    </p:spTree>
    <p:extLst>
      <p:ext uri="{BB962C8B-B14F-4D97-AF65-F5344CB8AC3E}">
        <p14:creationId xmlns:p14="http://schemas.microsoft.com/office/powerpoint/2010/main" val="11594323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18403-0C43-482D-9D6A-3F268C7C068B}"/>
              </a:ext>
            </a:extLst>
          </p:cNvPr>
          <p:cNvSpPr>
            <a:spLocks noGrp="1"/>
          </p:cNvSpPr>
          <p:nvPr>
            <p:ph type="title"/>
          </p:nvPr>
        </p:nvSpPr>
        <p:spPr/>
        <p:txBody>
          <a:bodyPr/>
          <a:lstStyle/>
          <a:p>
            <a:r>
              <a:rPr lang="zh-CN" altLang="en-US" dirty="0"/>
              <a:t>基于点的动态仙人掌</a:t>
            </a:r>
          </a:p>
        </p:txBody>
      </p:sp>
      <p:sp>
        <p:nvSpPr>
          <p:cNvPr id="7" name="内容占位符 6">
            <a:extLst>
              <a:ext uri="{FF2B5EF4-FFF2-40B4-BE49-F238E27FC236}">
                <a16:creationId xmlns:a16="http://schemas.microsoft.com/office/drawing/2014/main" id="{BF1D7271-F278-40B9-9616-316AD2478075}"/>
              </a:ext>
            </a:extLst>
          </p:cNvPr>
          <p:cNvSpPr>
            <a:spLocks noGrp="1"/>
          </p:cNvSpPr>
          <p:nvPr>
            <p:ph idx="1"/>
          </p:nvPr>
        </p:nvSpPr>
        <p:spPr/>
        <p:txBody>
          <a:bodyPr/>
          <a:lstStyle/>
          <a:p>
            <a:r>
              <a:rPr lang="zh-CN" altLang="en-US" dirty="0"/>
              <a:t>最短简单路径即黄色部分合并深蓝部分合并浅蓝部分</a:t>
            </a:r>
            <a:endParaRPr lang="en-US" altLang="zh-CN" dirty="0"/>
          </a:p>
          <a:p>
            <a:r>
              <a:rPr lang="zh-CN" altLang="en-US" dirty="0"/>
              <a:t>最长简单路径即黄色部分合并紫色部分合并粉色部分</a:t>
            </a:r>
            <a:endParaRPr lang="en-US" altLang="zh-CN" dirty="0"/>
          </a:p>
          <a:p>
            <a:r>
              <a:rPr lang="zh-CN" altLang="en-US" dirty="0"/>
              <a:t>简单路径的并即黄色部分合并深蓝部分合并浅蓝部分合并紫色部分合并粉色部分</a:t>
            </a:r>
          </a:p>
        </p:txBody>
      </p:sp>
      <p:pic>
        <p:nvPicPr>
          <p:cNvPr id="8" name="内容占位符 5">
            <a:extLst>
              <a:ext uri="{FF2B5EF4-FFF2-40B4-BE49-F238E27FC236}">
                <a16:creationId xmlns:a16="http://schemas.microsoft.com/office/drawing/2014/main" id="{98DFAD5A-1354-44A0-BDFF-104802DA59C3}"/>
              </a:ext>
            </a:extLst>
          </p:cNvPr>
          <p:cNvPicPr>
            <a:picLocks noChangeAspect="1"/>
          </p:cNvPicPr>
          <p:nvPr/>
        </p:nvPicPr>
        <p:blipFill>
          <a:blip r:embed="rId2"/>
          <a:stretch>
            <a:fillRect/>
          </a:stretch>
        </p:blipFill>
        <p:spPr>
          <a:xfrm>
            <a:off x="905522" y="3666478"/>
            <a:ext cx="7208124" cy="3191522"/>
          </a:xfrm>
          <a:prstGeom prst="rect">
            <a:avLst/>
          </a:prstGeom>
        </p:spPr>
      </p:pic>
    </p:spTree>
    <p:extLst>
      <p:ext uri="{BB962C8B-B14F-4D97-AF65-F5344CB8AC3E}">
        <p14:creationId xmlns:p14="http://schemas.microsoft.com/office/powerpoint/2010/main" val="5477383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D9CCA-70AD-4A3F-8323-6B0201FFF05A}"/>
              </a:ext>
            </a:extLst>
          </p:cNvPr>
          <p:cNvSpPr>
            <a:spLocks noGrp="1"/>
          </p:cNvSpPr>
          <p:nvPr>
            <p:ph type="title"/>
          </p:nvPr>
        </p:nvSpPr>
        <p:spPr/>
        <p:txBody>
          <a:bodyPr/>
          <a:lstStyle/>
          <a:p>
            <a:r>
              <a:rPr lang="en-US" altLang="zh-CN" dirty="0"/>
              <a:t>//</a:t>
            </a:r>
            <a:r>
              <a:rPr lang="zh-CN" altLang="en-US" dirty="0"/>
              <a:t>基于边的动态仙人掌</a:t>
            </a:r>
          </a:p>
        </p:txBody>
      </p:sp>
      <p:sp>
        <p:nvSpPr>
          <p:cNvPr id="3" name="内容占位符 2">
            <a:extLst>
              <a:ext uri="{FF2B5EF4-FFF2-40B4-BE49-F238E27FC236}">
                <a16:creationId xmlns:a16="http://schemas.microsoft.com/office/drawing/2014/main" id="{407C0B19-D4A3-4DE8-8125-A9542CAB23A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7053441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E2AF3-92FD-4CF4-A203-10D529391842}"/>
              </a:ext>
            </a:extLst>
          </p:cNvPr>
          <p:cNvSpPr>
            <a:spLocks noGrp="1"/>
          </p:cNvSpPr>
          <p:nvPr>
            <p:ph type="title"/>
          </p:nvPr>
        </p:nvSpPr>
        <p:spPr/>
        <p:txBody>
          <a:bodyPr/>
          <a:lstStyle/>
          <a:p>
            <a:r>
              <a:rPr lang="zh-CN" altLang="en-US" dirty="0"/>
              <a:t>复杂度</a:t>
            </a:r>
          </a:p>
        </p:txBody>
      </p:sp>
      <p:sp>
        <p:nvSpPr>
          <p:cNvPr id="3" name="内容占位符 2">
            <a:extLst>
              <a:ext uri="{FF2B5EF4-FFF2-40B4-BE49-F238E27FC236}">
                <a16:creationId xmlns:a16="http://schemas.microsoft.com/office/drawing/2014/main" id="{57C97F60-652B-4ADF-B1DB-6977121D037E}"/>
              </a:ext>
            </a:extLst>
          </p:cNvPr>
          <p:cNvSpPr>
            <a:spLocks noGrp="1"/>
          </p:cNvSpPr>
          <p:nvPr>
            <p:ph idx="1"/>
          </p:nvPr>
        </p:nvSpPr>
        <p:spPr/>
        <p:txBody>
          <a:bodyPr/>
          <a:lstStyle/>
          <a:p>
            <a:r>
              <a:rPr lang="zh-CN" altLang="en-US" dirty="0"/>
              <a:t>一般的动态仙人掌做法只能证明</a:t>
            </a:r>
            <a:r>
              <a:rPr lang="en-US" altLang="zh-CN" dirty="0"/>
              <a:t>O( log^2n )</a:t>
            </a:r>
            <a:r>
              <a:rPr lang="zh-CN" altLang="en-US" dirty="0"/>
              <a:t>均摊复杂度上界，但存在一些写法达到了</a:t>
            </a:r>
            <a:r>
              <a:rPr lang="en-US" altLang="zh-CN" dirty="0"/>
              <a:t>Θ( </a:t>
            </a:r>
            <a:r>
              <a:rPr lang="en-US" altLang="zh-CN" dirty="0" err="1"/>
              <a:t>logn</a:t>
            </a:r>
            <a:r>
              <a:rPr lang="en-US" altLang="zh-CN" dirty="0"/>
              <a:t> )</a:t>
            </a:r>
            <a:r>
              <a:rPr lang="zh-CN" altLang="en-US" dirty="0"/>
              <a:t>确界</a:t>
            </a:r>
            <a:endParaRPr lang="en-US" altLang="zh-CN" dirty="0"/>
          </a:p>
          <a:p>
            <a:r>
              <a:rPr lang="zh-CN" altLang="en-US" dirty="0"/>
              <a:t>现实中二者的速度一般也差不到两三倍，所以不用担心被卡</a:t>
            </a:r>
            <a:endParaRPr lang="en-US" altLang="zh-CN" dirty="0"/>
          </a:p>
          <a:p>
            <a:r>
              <a:rPr lang="en-US" altLang="zh-CN" dirty="0"/>
              <a:t>//</a:t>
            </a:r>
            <a:r>
              <a:rPr lang="zh-CN" altLang="en-US" dirty="0"/>
              <a:t>都出动态仙人掌了还卡常数？</a:t>
            </a:r>
          </a:p>
        </p:txBody>
      </p:sp>
    </p:spTree>
    <p:extLst>
      <p:ext uri="{BB962C8B-B14F-4D97-AF65-F5344CB8AC3E}">
        <p14:creationId xmlns:p14="http://schemas.microsoft.com/office/powerpoint/2010/main" val="1855956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AA6BB-6E4E-4367-A892-DB0A777050B4}"/>
              </a:ext>
            </a:extLst>
          </p:cNvPr>
          <p:cNvSpPr>
            <a:spLocks noGrp="1"/>
          </p:cNvSpPr>
          <p:nvPr>
            <p:ph type="title"/>
          </p:nvPr>
        </p:nvSpPr>
        <p:spPr/>
        <p:txBody>
          <a:bodyPr/>
          <a:lstStyle/>
          <a:p>
            <a:r>
              <a:rPr lang="en-US" altLang="zh-CN" dirty="0"/>
              <a:t>UOJ65 </a:t>
            </a:r>
            <a:r>
              <a:rPr lang="zh-CN" altLang="en-US" dirty="0"/>
              <a:t>动态仙人掌 </a:t>
            </a:r>
            <a:r>
              <a:rPr lang="en-US" altLang="zh-CN" dirty="0"/>
              <a:t>III</a:t>
            </a:r>
            <a:endParaRPr lang="zh-CN" altLang="en-US" dirty="0"/>
          </a:p>
        </p:txBody>
      </p:sp>
      <p:sp>
        <p:nvSpPr>
          <p:cNvPr id="3" name="内容占位符 2">
            <a:extLst>
              <a:ext uri="{FF2B5EF4-FFF2-40B4-BE49-F238E27FC236}">
                <a16:creationId xmlns:a16="http://schemas.microsoft.com/office/drawing/2014/main" id="{04F94540-64C5-427C-B227-BFAEC0615EA6}"/>
              </a:ext>
            </a:extLst>
          </p:cNvPr>
          <p:cNvSpPr>
            <a:spLocks noGrp="1"/>
          </p:cNvSpPr>
          <p:nvPr>
            <p:ph idx="1"/>
          </p:nvPr>
        </p:nvSpPr>
        <p:spPr/>
        <p:txBody>
          <a:bodyPr>
            <a:normAutofit fontScale="92500" lnSpcReduction="10000"/>
          </a:bodyPr>
          <a:lstStyle/>
          <a:p>
            <a:r>
              <a:rPr lang="zh-CN" altLang="en-US" dirty="0"/>
              <a:t>有一天，</a:t>
            </a:r>
            <a:r>
              <a:rPr lang="en-US" altLang="zh-CN" dirty="0" err="1"/>
              <a:t>VFleaKing</a:t>
            </a:r>
            <a:r>
              <a:rPr lang="zh-CN" altLang="en-US" dirty="0"/>
              <a:t>到森林里游玩，回来之后跟</a:t>
            </a:r>
            <a:r>
              <a:rPr lang="en-US" altLang="zh-CN" dirty="0"/>
              <a:t>pyx1997</a:t>
            </a:r>
            <a:r>
              <a:rPr lang="zh-CN" altLang="en-US" dirty="0"/>
              <a:t>说，我发现好多棵会动的树耶！</a:t>
            </a:r>
            <a:r>
              <a:rPr lang="en-US" altLang="zh-CN" dirty="0"/>
              <a:t>pyx1997</a:t>
            </a:r>
            <a:r>
              <a:rPr lang="zh-CN" altLang="en-US" dirty="0"/>
              <a:t>说，这有什么好稀奇的，我用手指头就能维护每棵树的形态。</a:t>
            </a:r>
          </a:p>
          <a:p>
            <a:r>
              <a:rPr lang="zh-CN" altLang="en-US" dirty="0"/>
              <a:t>于是又过了几天</a:t>
            </a:r>
            <a:r>
              <a:rPr lang="en-US" altLang="zh-CN" dirty="0" err="1"/>
              <a:t>VFleaKing</a:t>
            </a:r>
            <a:r>
              <a:rPr lang="zh-CN" altLang="en-US" dirty="0"/>
              <a:t>到沙漠里游玩，回来之后跟</a:t>
            </a:r>
            <a:r>
              <a:rPr lang="en-US" altLang="zh-CN" dirty="0"/>
              <a:t>pyx1997</a:t>
            </a:r>
            <a:r>
              <a:rPr lang="zh-CN" altLang="en-US" dirty="0"/>
              <a:t>说，我发现好多棵会动的仙人掌耶！</a:t>
            </a:r>
            <a:r>
              <a:rPr lang="en-US" altLang="zh-CN" dirty="0"/>
              <a:t>pyx1997</a:t>
            </a:r>
            <a:r>
              <a:rPr lang="zh-CN" altLang="en-US" dirty="0"/>
              <a:t>说，这有什么好稀奇的，我用脚丫子就能维护每棵仙人掌的形态。</a:t>
            </a:r>
          </a:p>
          <a:p>
            <a:r>
              <a:rPr lang="zh-CN" altLang="en-US" dirty="0"/>
              <a:t>于是</a:t>
            </a:r>
            <a:r>
              <a:rPr lang="en-US" altLang="zh-CN" dirty="0" err="1"/>
              <a:t>VFleaKing</a:t>
            </a:r>
            <a:r>
              <a:rPr lang="zh-CN" altLang="en-US" dirty="0"/>
              <a:t>很郁闷，他向你求助，请帮帮他吧。</a:t>
            </a:r>
          </a:p>
          <a:p>
            <a:r>
              <a:rPr lang="zh-CN" altLang="en-US" dirty="0"/>
              <a:t>如果一个无向连通图的任意一条边最多属于一个简单环，我们就称之为仙人掌。</a:t>
            </a:r>
          </a:p>
          <a:p>
            <a:r>
              <a:rPr lang="zh-CN" altLang="en-US" dirty="0"/>
              <a:t>如果一个无向图的每个连通块都是个仙人掌，且不存在自环，我们就称之为沙漠。</a:t>
            </a:r>
          </a:p>
          <a:p>
            <a:endParaRPr lang="zh-CN" altLang="en-US" dirty="0"/>
          </a:p>
          <a:p>
            <a:endParaRPr lang="zh-CN" altLang="en-US" dirty="0"/>
          </a:p>
        </p:txBody>
      </p:sp>
    </p:spTree>
    <p:extLst>
      <p:ext uri="{BB962C8B-B14F-4D97-AF65-F5344CB8AC3E}">
        <p14:creationId xmlns:p14="http://schemas.microsoft.com/office/powerpoint/2010/main" val="17010190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2D3A7-B110-487C-B8B1-B137C260916C}"/>
              </a:ext>
            </a:extLst>
          </p:cNvPr>
          <p:cNvSpPr>
            <a:spLocks noGrp="1"/>
          </p:cNvSpPr>
          <p:nvPr>
            <p:ph type="title"/>
          </p:nvPr>
        </p:nvSpPr>
        <p:spPr/>
        <p:txBody>
          <a:bodyPr/>
          <a:lstStyle/>
          <a:p>
            <a:r>
              <a:rPr lang="en-US" altLang="zh-CN" dirty="0"/>
              <a:t>UOJ65 </a:t>
            </a:r>
            <a:r>
              <a:rPr lang="zh-CN" altLang="en-US" dirty="0"/>
              <a:t>动态仙人掌 </a:t>
            </a:r>
            <a:r>
              <a:rPr lang="en-US" altLang="zh-CN" dirty="0"/>
              <a:t>III</a:t>
            </a:r>
            <a:endParaRPr lang="zh-CN" altLang="en-US" dirty="0"/>
          </a:p>
        </p:txBody>
      </p:sp>
      <p:sp>
        <p:nvSpPr>
          <p:cNvPr id="3" name="内容占位符 2">
            <a:extLst>
              <a:ext uri="{FF2B5EF4-FFF2-40B4-BE49-F238E27FC236}">
                <a16:creationId xmlns:a16="http://schemas.microsoft.com/office/drawing/2014/main" id="{0DF8531E-0ACB-48A6-9324-D31121722372}"/>
              </a:ext>
            </a:extLst>
          </p:cNvPr>
          <p:cNvSpPr>
            <a:spLocks noGrp="1"/>
          </p:cNvSpPr>
          <p:nvPr>
            <p:ph idx="1"/>
          </p:nvPr>
        </p:nvSpPr>
        <p:spPr/>
        <p:txBody>
          <a:bodyPr>
            <a:normAutofit/>
          </a:bodyPr>
          <a:lstStyle/>
          <a:p>
            <a:r>
              <a:rPr lang="zh-CN" altLang="en-US" dirty="0"/>
              <a:t>为了证明你确实能够维护仙人掌，我们给你 </a:t>
            </a:r>
            <a:r>
              <a:rPr lang="en-US" altLang="zh-CN" dirty="0"/>
              <a:t>n </a:t>
            </a:r>
            <a:r>
              <a:rPr lang="zh-CN" altLang="en-US" dirty="0"/>
              <a:t>个结点，从 </a:t>
            </a:r>
            <a:r>
              <a:rPr lang="en-US" altLang="zh-CN" dirty="0"/>
              <a:t>1 </a:t>
            </a:r>
            <a:r>
              <a:rPr lang="zh-CN" altLang="en-US" dirty="0"/>
              <a:t>到 </a:t>
            </a:r>
            <a:r>
              <a:rPr lang="en-US" altLang="zh-CN" dirty="0"/>
              <a:t>n </a:t>
            </a:r>
            <a:r>
              <a:rPr lang="zh-CN" altLang="en-US" dirty="0"/>
              <a:t>标号。初始时没有任何边。每次进行如下操作之一：</a:t>
            </a:r>
          </a:p>
        </p:txBody>
      </p:sp>
      <p:pic>
        <p:nvPicPr>
          <p:cNvPr id="4" name="图片 3">
            <a:extLst>
              <a:ext uri="{FF2B5EF4-FFF2-40B4-BE49-F238E27FC236}">
                <a16:creationId xmlns:a16="http://schemas.microsoft.com/office/drawing/2014/main" id="{620BA674-41DF-47D6-8A9B-1B65E2EB640A}"/>
              </a:ext>
            </a:extLst>
          </p:cNvPr>
          <p:cNvPicPr>
            <a:picLocks noChangeAspect="1"/>
          </p:cNvPicPr>
          <p:nvPr/>
        </p:nvPicPr>
        <p:blipFill>
          <a:blip r:embed="rId2"/>
          <a:stretch>
            <a:fillRect/>
          </a:stretch>
        </p:blipFill>
        <p:spPr>
          <a:xfrm>
            <a:off x="838200" y="2618913"/>
            <a:ext cx="7776146" cy="4164227"/>
          </a:xfrm>
          <a:prstGeom prst="rect">
            <a:avLst/>
          </a:prstGeom>
        </p:spPr>
      </p:pic>
    </p:spTree>
    <p:extLst>
      <p:ext uri="{BB962C8B-B14F-4D97-AF65-F5344CB8AC3E}">
        <p14:creationId xmlns:p14="http://schemas.microsoft.com/office/powerpoint/2010/main" val="36477349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60ED2-4BBD-4834-9C3A-DE72DDDD4B9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3FCD1B9-F85D-4216-A585-15F7CF67B2E6}"/>
              </a:ext>
            </a:extLst>
          </p:cNvPr>
          <p:cNvSpPr>
            <a:spLocks noGrp="1"/>
          </p:cNvSpPr>
          <p:nvPr>
            <p:ph idx="1"/>
          </p:nvPr>
        </p:nvSpPr>
        <p:spPr/>
        <p:txBody>
          <a:bodyPr/>
          <a:lstStyle/>
          <a:p>
            <a:r>
              <a:rPr lang="zh-CN" altLang="en-US" dirty="0"/>
              <a:t>裸题</a:t>
            </a:r>
            <a:endParaRPr lang="en-US" altLang="zh-CN" dirty="0"/>
          </a:p>
          <a:p>
            <a:r>
              <a:rPr lang="zh-CN" altLang="en-US" dirty="0"/>
              <a:t>注意到链加可能导致一个环中的最短路发生变化，不过用</a:t>
            </a:r>
            <a:r>
              <a:rPr lang="en-US" altLang="zh-CN" dirty="0"/>
              <a:t>/*</a:t>
            </a:r>
            <a:r>
              <a:rPr lang="zh-CN" altLang="en-US" dirty="0"/>
              <a:t>我</a:t>
            </a:r>
            <a:r>
              <a:rPr lang="en-US" altLang="zh-CN" dirty="0"/>
              <a:t>*/ccz</a:t>
            </a:r>
            <a:r>
              <a:rPr lang="zh-CN" altLang="en-US" dirty="0"/>
              <a:t>用的那个写法就好写了，每次判一下把最小的一个半环的贡献加进去即可</a:t>
            </a:r>
          </a:p>
        </p:txBody>
      </p:sp>
    </p:spTree>
    <p:extLst>
      <p:ext uri="{BB962C8B-B14F-4D97-AF65-F5344CB8AC3E}">
        <p14:creationId xmlns:p14="http://schemas.microsoft.com/office/powerpoint/2010/main" val="12959337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2A844-2089-49FD-99D8-F101ECFC8D89}"/>
              </a:ext>
            </a:extLst>
          </p:cNvPr>
          <p:cNvSpPr>
            <a:spLocks noGrp="1"/>
          </p:cNvSpPr>
          <p:nvPr>
            <p:ph type="title"/>
          </p:nvPr>
        </p:nvSpPr>
        <p:spPr/>
        <p:txBody>
          <a:bodyPr/>
          <a:lstStyle/>
          <a:p>
            <a:r>
              <a:rPr lang="en-US" altLang="zh-CN" dirty="0"/>
              <a:t>Top Cactus</a:t>
            </a:r>
            <a:endParaRPr lang="zh-CN" altLang="en-US" dirty="0"/>
          </a:p>
        </p:txBody>
      </p:sp>
      <p:sp>
        <p:nvSpPr>
          <p:cNvPr id="3" name="内容占位符 2">
            <a:extLst>
              <a:ext uri="{FF2B5EF4-FFF2-40B4-BE49-F238E27FC236}">
                <a16:creationId xmlns:a16="http://schemas.microsoft.com/office/drawing/2014/main" id="{437C795C-22DA-4BFB-B00A-0BBA88F24E56}"/>
              </a:ext>
            </a:extLst>
          </p:cNvPr>
          <p:cNvSpPr>
            <a:spLocks noGrp="1"/>
          </p:cNvSpPr>
          <p:nvPr>
            <p:ph idx="1"/>
          </p:nvPr>
        </p:nvSpPr>
        <p:spPr/>
        <p:txBody>
          <a:bodyPr/>
          <a:lstStyle/>
          <a:p>
            <a:r>
              <a:rPr lang="zh-CN" altLang="en-US" dirty="0"/>
              <a:t>以下部分摘抄自</a:t>
            </a:r>
            <a:r>
              <a:rPr lang="en-US" altLang="zh-CN" dirty="0" err="1"/>
              <a:t>negiizhao</a:t>
            </a:r>
            <a:r>
              <a:rPr lang="zh-CN" altLang="en-US" dirty="0"/>
              <a:t>的小文章</a:t>
            </a:r>
          </a:p>
        </p:txBody>
      </p:sp>
    </p:spTree>
    <p:extLst>
      <p:ext uri="{BB962C8B-B14F-4D97-AF65-F5344CB8AC3E}">
        <p14:creationId xmlns:p14="http://schemas.microsoft.com/office/powerpoint/2010/main" val="40603706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2379C-C54C-41B1-B12D-EE83630C1DB0}"/>
              </a:ext>
            </a:extLst>
          </p:cNvPr>
          <p:cNvSpPr>
            <a:spLocks noGrp="1"/>
          </p:cNvSpPr>
          <p:nvPr>
            <p:ph type="title"/>
          </p:nvPr>
        </p:nvSpPr>
        <p:spPr/>
        <p:txBody>
          <a:bodyPr/>
          <a:lstStyle/>
          <a:p>
            <a:r>
              <a:rPr lang="en-US" altLang="zh-CN" dirty="0"/>
              <a:t>Top Cactus</a:t>
            </a:r>
            <a:endParaRPr lang="zh-CN" altLang="en-US" dirty="0"/>
          </a:p>
        </p:txBody>
      </p:sp>
      <p:sp>
        <p:nvSpPr>
          <p:cNvPr id="3" name="内容占位符 2">
            <a:extLst>
              <a:ext uri="{FF2B5EF4-FFF2-40B4-BE49-F238E27FC236}">
                <a16:creationId xmlns:a16="http://schemas.microsoft.com/office/drawing/2014/main" id="{46CEE53E-87A3-4802-B6CB-A4E5E3E77B94}"/>
              </a:ext>
            </a:extLst>
          </p:cNvPr>
          <p:cNvSpPr>
            <a:spLocks noGrp="1"/>
          </p:cNvSpPr>
          <p:nvPr>
            <p:ph idx="1"/>
          </p:nvPr>
        </p:nvSpPr>
        <p:spPr/>
        <p:txBody>
          <a:bodyPr/>
          <a:lstStyle/>
          <a:p>
            <a:r>
              <a:rPr lang="zh-CN" altLang="en-US" dirty="0"/>
              <a:t>我们考虑将</a:t>
            </a:r>
            <a:r>
              <a:rPr lang="en-US" altLang="zh-CN" dirty="0"/>
              <a:t>top tree</a:t>
            </a:r>
            <a:r>
              <a:rPr lang="zh-CN" altLang="en-US" dirty="0"/>
              <a:t>推广用于“动态仙人掌问题”，即维护若干个不相交仙人掌组成的图，支持加边、删边、修改</a:t>
            </a:r>
            <a:r>
              <a:rPr lang="en-US" altLang="zh-CN" dirty="0"/>
              <a:t>/</a:t>
            </a:r>
            <a:r>
              <a:rPr lang="zh-CN" altLang="en-US" dirty="0"/>
              <a:t>查询两点之间</a:t>
            </a:r>
            <a:r>
              <a:rPr lang="en-US" altLang="zh-CN" dirty="0"/>
              <a:t>[</a:t>
            </a:r>
            <a:r>
              <a:rPr lang="zh-CN" altLang="en-US" dirty="0"/>
              <a:t>最短路径</a:t>
            </a:r>
            <a:r>
              <a:rPr lang="en-US" altLang="zh-CN" dirty="0"/>
              <a:t>/</a:t>
            </a:r>
            <a:r>
              <a:rPr lang="zh-CN" altLang="en-US" dirty="0"/>
              <a:t>最长路径</a:t>
            </a:r>
            <a:r>
              <a:rPr lang="en-US" altLang="zh-CN" dirty="0"/>
              <a:t>/</a:t>
            </a:r>
            <a:r>
              <a:rPr lang="zh-CN" altLang="en-US" dirty="0"/>
              <a:t>所有路径的并</a:t>
            </a:r>
            <a:r>
              <a:rPr lang="en-US" altLang="zh-CN" dirty="0"/>
              <a:t>]</a:t>
            </a:r>
            <a:r>
              <a:rPr lang="zh-CN" altLang="en-US" dirty="0"/>
              <a:t>或整个仙人掌上的信息．</a:t>
            </a:r>
          </a:p>
          <a:p>
            <a:r>
              <a:rPr lang="zh-CN" altLang="en-US" dirty="0"/>
              <a:t>既然想用在仙人掌上，就得先定义“仙人掌收缩”．显然树收缩的操作是不够的，因为无法解决环的问题．</a:t>
            </a:r>
          </a:p>
          <a:p>
            <a:r>
              <a:rPr lang="zh-CN" altLang="en-US" dirty="0"/>
              <a:t>我们需要引入第三种操作，把两条端点相同的边合并为一条．我把这操作称为</a:t>
            </a:r>
            <a:r>
              <a:rPr lang="en-US" altLang="zh-CN" dirty="0"/>
              <a:t>twist</a:t>
            </a:r>
          </a:p>
          <a:p>
            <a:endParaRPr lang="zh-CN" altLang="en-US" dirty="0"/>
          </a:p>
        </p:txBody>
      </p:sp>
    </p:spTree>
    <p:extLst>
      <p:ext uri="{BB962C8B-B14F-4D97-AF65-F5344CB8AC3E}">
        <p14:creationId xmlns:p14="http://schemas.microsoft.com/office/powerpoint/2010/main" val="12608616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6E934-19D1-48A3-8DD5-A817F32B711E}"/>
              </a:ext>
            </a:extLst>
          </p:cNvPr>
          <p:cNvSpPr>
            <a:spLocks noGrp="1"/>
          </p:cNvSpPr>
          <p:nvPr>
            <p:ph type="title"/>
          </p:nvPr>
        </p:nvSpPr>
        <p:spPr/>
        <p:txBody>
          <a:bodyPr/>
          <a:lstStyle/>
          <a:p>
            <a:r>
              <a:rPr lang="en-US" altLang="zh-CN" dirty="0"/>
              <a:t>Top Cactus</a:t>
            </a:r>
            <a:endParaRPr lang="zh-CN" altLang="en-US" dirty="0"/>
          </a:p>
        </p:txBody>
      </p:sp>
      <p:sp>
        <p:nvSpPr>
          <p:cNvPr id="3" name="内容占位符 2">
            <a:extLst>
              <a:ext uri="{FF2B5EF4-FFF2-40B4-BE49-F238E27FC236}">
                <a16:creationId xmlns:a16="http://schemas.microsoft.com/office/drawing/2014/main" id="{EDFDB782-BC47-4F24-80EB-8B82272B1F6E}"/>
              </a:ext>
            </a:extLst>
          </p:cNvPr>
          <p:cNvSpPr>
            <a:spLocks noGrp="1"/>
          </p:cNvSpPr>
          <p:nvPr>
            <p:ph idx="1"/>
          </p:nvPr>
        </p:nvSpPr>
        <p:spPr/>
        <p:txBody>
          <a:bodyPr/>
          <a:lstStyle/>
          <a:p>
            <a:endParaRPr lang="zh-CN" altLang="en-US"/>
          </a:p>
        </p:txBody>
      </p:sp>
      <p:pic>
        <p:nvPicPr>
          <p:cNvPr id="6146" name="Picture 2" descr="preview">
            <a:extLst>
              <a:ext uri="{FF2B5EF4-FFF2-40B4-BE49-F238E27FC236}">
                <a16:creationId xmlns:a16="http://schemas.microsoft.com/office/drawing/2014/main" id="{305BC4F3-7B51-4AD9-A43D-9263D8F59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064749"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3033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B97C2-AF52-40FE-B05A-E525044B4E47}"/>
              </a:ext>
            </a:extLst>
          </p:cNvPr>
          <p:cNvSpPr>
            <a:spLocks noGrp="1"/>
          </p:cNvSpPr>
          <p:nvPr>
            <p:ph type="title"/>
          </p:nvPr>
        </p:nvSpPr>
        <p:spPr/>
        <p:txBody>
          <a:bodyPr/>
          <a:lstStyle/>
          <a:p>
            <a:r>
              <a:rPr lang="en-US" altLang="zh-CN" dirty="0"/>
              <a:t>Top Cactus</a:t>
            </a:r>
            <a:endParaRPr lang="zh-CN" altLang="en-US" dirty="0"/>
          </a:p>
        </p:txBody>
      </p:sp>
      <p:sp>
        <p:nvSpPr>
          <p:cNvPr id="3" name="内容占位符 2">
            <a:extLst>
              <a:ext uri="{FF2B5EF4-FFF2-40B4-BE49-F238E27FC236}">
                <a16:creationId xmlns:a16="http://schemas.microsoft.com/office/drawing/2014/main" id="{85E804C3-2CF8-4883-9868-B533046D5B40}"/>
              </a:ext>
            </a:extLst>
          </p:cNvPr>
          <p:cNvSpPr>
            <a:spLocks noGrp="1"/>
          </p:cNvSpPr>
          <p:nvPr>
            <p:ph idx="1"/>
          </p:nvPr>
        </p:nvSpPr>
        <p:spPr/>
        <p:txBody>
          <a:bodyPr/>
          <a:lstStyle/>
          <a:p>
            <a:r>
              <a:rPr lang="zh-CN" altLang="en-US" dirty="0"/>
              <a:t>相应地，</a:t>
            </a:r>
            <a:r>
              <a:rPr lang="en-US" altLang="zh-CN" dirty="0"/>
              <a:t>top tree</a:t>
            </a:r>
            <a:r>
              <a:rPr lang="zh-CN" altLang="en-US" dirty="0"/>
              <a:t>中也会出现一种结点：</a:t>
            </a:r>
            <a:r>
              <a:rPr lang="en-US" altLang="zh-CN" dirty="0"/>
              <a:t>twist</a:t>
            </a:r>
            <a:r>
              <a:rPr lang="zh-CN" altLang="en-US" dirty="0"/>
              <a:t>结点，两个孩子表示原来的两条边．</a:t>
            </a:r>
          </a:p>
        </p:txBody>
      </p:sp>
      <p:pic>
        <p:nvPicPr>
          <p:cNvPr id="7170" name="Picture 2" descr="preview">
            <a:extLst>
              <a:ext uri="{FF2B5EF4-FFF2-40B4-BE49-F238E27FC236}">
                <a16:creationId xmlns:a16="http://schemas.microsoft.com/office/drawing/2014/main" id="{CC269590-6BFF-4E3A-A7D8-FABD35806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790" y="2272683"/>
            <a:ext cx="7132716" cy="458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34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D72B0-B1B5-471C-8C9B-1F8D16EECB41}"/>
              </a:ext>
            </a:extLst>
          </p:cNvPr>
          <p:cNvSpPr>
            <a:spLocks noGrp="1"/>
          </p:cNvSpPr>
          <p:nvPr>
            <p:ph type="title"/>
          </p:nvPr>
        </p:nvSpPr>
        <p:spPr/>
        <p:txBody>
          <a:bodyPr/>
          <a:lstStyle/>
          <a:p>
            <a:r>
              <a:rPr lang="en-US" altLang="zh-CN" dirty="0"/>
              <a:t>x</a:t>
            </a:r>
            <a:r>
              <a:rPr lang="zh-CN" altLang="en-US" dirty="0"/>
              <a:t>到</a:t>
            </a:r>
            <a:r>
              <a:rPr lang="en-US" altLang="zh-CN" dirty="0"/>
              <a:t>y</a:t>
            </a:r>
            <a:r>
              <a:rPr lang="zh-CN" altLang="en-US" dirty="0"/>
              <a:t>的最短简单路径</a:t>
            </a:r>
          </a:p>
        </p:txBody>
      </p:sp>
      <p:sp>
        <p:nvSpPr>
          <p:cNvPr id="3" name="内容占位符 2">
            <a:extLst>
              <a:ext uri="{FF2B5EF4-FFF2-40B4-BE49-F238E27FC236}">
                <a16:creationId xmlns:a16="http://schemas.microsoft.com/office/drawing/2014/main" id="{2F4124C5-261D-4D68-AEA8-1B32E174F771}"/>
              </a:ext>
            </a:extLst>
          </p:cNvPr>
          <p:cNvSpPr>
            <a:spLocks noGrp="1"/>
          </p:cNvSpPr>
          <p:nvPr>
            <p:ph idx="1"/>
          </p:nvPr>
        </p:nvSpPr>
        <p:spPr/>
        <p:txBody>
          <a:bodyPr/>
          <a:lstStyle/>
          <a:p>
            <a:r>
              <a:rPr lang="zh-CN" altLang="en-US" dirty="0"/>
              <a:t>即所有</a:t>
            </a:r>
            <a:r>
              <a:rPr lang="en-US" altLang="zh-CN" dirty="0"/>
              <a:t>x</a:t>
            </a:r>
            <a:r>
              <a:rPr lang="zh-CN" altLang="en-US" dirty="0"/>
              <a:t>到</a:t>
            </a:r>
            <a:r>
              <a:rPr lang="en-US" altLang="zh-CN" dirty="0"/>
              <a:t>y</a:t>
            </a:r>
            <a:r>
              <a:rPr lang="zh-CN" altLang="en-US" dirty="0"/>
              <a:t>必须经过的割边，加上每个必须经过的环上较短的一段</a:t>
            </a:r>
            <a:endParaRPr lang="en-US" altLang="zh-CN" dirty="0"/>
          </a:p>
          <a:p>
            <a:endParaRPr lang="zh-CN" altLang="en-US" dirty="0"/>
          </a:p>
        </p:txBody>
      </p:sp>
      <p:pic>
        <p:nvPicPr>
          <p:cNvPr id="4" name="图片 3">
            <a:extLst>
              <a:ext uri="{FF2B5EF4-FFF2-40B4-BE49-F238E27FC236}">
                <a16:creationId xmlns:a16="http://schemas.microsoft.com/office/drawing/2014/main" id="{E58C747B-94E7-4F1F-B0C9-D9D825E57EDB}"/>
              </a:ext>
            </a:extLst>
          </p:cNvPr>
          <p:cNvPicPr>
            <a:picLocks noChangeAspect="1"/>
          </p:cNvPicPr>
          <p:nvPr/>
        </p:nvPicPr>
        <p:blipFill>
          <a:blip r:embed="rId2"/>
          <a:stretch>
            <a:fillRect/>
          </a:stretch>
        </p:blipFill>
        <p:spPr>
          <a:xfrm>
            <a:off x="838200" y="2778125"/>
            <a:ext cx="4000500" cy="3533775"/>
          </a:xfrm>
          <a:prstGeom prst="rect">
            <a:avLst/>
          </a:prstGeom>
        </p:spPr>
      </p:pic>
    </p:spTree>
    <p:extLst>
      <p:ext uri="{BB962C8B-B14F-4D97-AF65-F5344CB8AC3E}">
        <p14:creationId xmlns:p14="http://schemas.microsoft.com/office/powerpoint/2010/main" val="21995498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0CB0A-1B9B-4BD3-98B0-F08E0021167A}"/>
              </a:ext>
            </a:extLst>
          </p:cNvPr>
          <p:cNvSpPr>
            <a:spLocks noGrp="1"/>
          </p:cNvSpPr>
          <p:nvPr>
            <p:ph type="title"/>
          </p:nvPr>
        </p:nvSpPr>
        <p:spPr/>
        <p:txBody>
          <a:bodyPr/>
          <a:lstStyle/>
          <a:p>
            <a:r>
              <a:rPr lang="en-US" altLang="zh-CN" dirty="0"/>
              <a:t>“Top Cactus”</a:t>
            </a:r>
            <a:endParaRPr lang="zh-CN" altLang="en-US" dirty="0"/>
          </a:p>
        </p:txBody>
      </p:sp>
      <p:sp>
        <p:nvSpPr>
          <p:cNvPr id="3" name="内容占位符 2">
            <a:extLst>
              <a:ext uri="{FF2B5EF4-FFF2-40B4-BE49-F238E27FC236}">
                <a16:creationId xmlns:a16="http://schemas.microsoft.com/office/drawing/2014/main" id="{8AB4093D-AA1C-4E9D-826A-8FF869468C6F}"/>
              </a:ext>
            </a:extLst>
          </p:cNvPr>
          <p:cNvSpPr>
            <a:spLocks noGrp="1"/>
          </p:cNvSpPr>
          <p:nvPr>
            <p:ph idx="1"/>
          </p:nvPr>
        </p:nvSpPr>
        <p:spPr/>
        <p:txBody>
          <a:bodyPr/>
          <a:lstStyle/>
          <a:p>
            <a:r>
              <a:rPr lang="zh-CN" altLang="en-US" dirty="0"/>
              <a:t>容易知道，这样仍能保证存在 </a:t>
            </a:r>
            <a:r>
              <a:rPr lang="en-US" altLang="zh-CN" dirty="0"/>
              <a:t>O( </a:t>
            </a:r>
            <a:r>
              <a:rPr lang="en-US" altLang="zh-CN" dirty="0" err="1"/>
              <a:t>logn</a:t>
            </a:r>
            <a:r>
              <a:rPr lang="en-US" altLang="zh-CN" dirty="0"/>
              <a:t> ) </a:t>
            </a:r>
            <a:r>
              <a:rPr lang="zh-CN" altLang="en-US" dirty="0"/>
              <a:t>层的收缩．很多信息仍然能在</a:t>
            </a:r>
            <a:r>
              <a:rPr lang="en-US" altLang="zh-CN" dirty="0"/>
              <a:t>twist</a:t>
            </a:r>
            <a:r>
              <a:rPr lang="zh-CN" altLang="en-US" dirty="0"/>
              <a:t>结点上统计，于是只要能用 </a:t>
            </a:r>
            <a:r>
              <a:rPr lang="en-US" altLang="zh-CN" dirty="0"/>
              <a:t>O( </a:t>
            </a:r>
            <a:r>
              <a:rPr lang="en-US" altLang="zh-CN" dirty="0" err="1"/>
              <a:t>logn</a:t>
            </a:r>
            <a:r>
              <a:rPr lang="en-US" altLang="zh-CN" dirty="0"/>
              <a:t> ) </a:t>
            </a:r>
            <a:r>
              <a:rPr lang="zh-CN" altLang="en-US" dirty="0"/>
              <a:t>时间完成</a:t>
            </a:r>
            <a:r>
              <a:rPr lang="en-US" altLang="zh-CN" dirty="0"/>
              <a:t>link</a:t>
            </a:r>
            <a:r>
              <a:rPr lang="zh-CN" altLang="en-US" dirty="0"/>
              <a:t>、</a:t>
            </a:r>
            <a:r>
              <a:rPr lang="en-US" altLang="zh-CN" dirty="0"/>
              <a:t>cut</a:t>
            </a:r>
            <a:r>
              <a:rPr lang="zh-CN" altLang="en-US" dirty="0"/>
              <a:t>、</a:t>
            </a:r>
            <a:r>
              <a:rPr lang="en-US" altLang="zh-CN" dirty="0"/>
              <a:t>expose</a:t>
            </a:r>
            <a:r>
              <a:rPr lang="zh-CN" altLang="en-US" dirty="0"/>
              <a:t>，那么很多动态树上的操作仍然可以在动态仙人掌进行．</a:t>
            </a:r>
            <a:endParaRPr lang="en-US" altLang="zh-CN" dirty="0"/>
          </a:p>
          <a:p>
            <a:endParaRPr lang="zh-CN" altLang="en-US" dirty="0"/>
          </a:p>
          <a:p>
            <a:r>
              <a:rPr lang="zh-CN" altLang="en-US" dirty="0"/>
              <a:t>下面给出一个</a:t>
            </a:r>
            <a:r>
              <a:rPr lang="en-US" altLang="zh-CN" dirty="0"/>
              <a:t>self-adjusting</a:t>
            </a:r>
            <a:r>
              <a:rPr lang="zh-CN" altLang="en-US" dirty="0"/>
              <a:t>版本的实现．</a:t>
            </a:r>
            <a:endParaRPr lang="en-US" altLang="zh-CN" dirty="0"/>
          </a:p>
          <a:p>
            <a:r>
              <a:rPr lang="zh-CN" altLang="en-US" b="1" dirty="0"/>
              <a:t>和</a:t>
            </a:r>
            <a:r>
              <a:rPr lang="en-US" altLang="zh-CN" b="1" dirty="0" err="1"/>
              <a:t>Tarjan</a:t>
            </a:r>
            <a:r>
              <a:rPr lang="zh-CN" altLang="en-US" b="1" dirty="0"/>
              <a:t>的论文一样，下面默认边按照某种顺序在点周围，并需要维护这个顺序．．实际中需要这个顺序的可能并不多，以下的某些东西可以大大简化</a:t>
            </a:r>
            <a:r>
              <a:rPr lang="zh-CN" altLang="en-US" dirty="0"/>
              <a:t>．</a:t>
            </a:r>
          </a:p>
        </p:txBody>
      </p:sp>
    </p:spTree>
    <p:extLst>
      <p:ext uri="{BB962C8B-B14F-4D97-AF65-F5344CB8AC3E}">
        <p14:creationId xmlns:p14="http://schemas.microsoft.com/office/powerpoint/2010/main" val="25366294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E179-0A74-4322-9CAB-62979CD3C2CA}"/>
              </a:ext>
            </a:extLst>
          </p:cNvPr>
          <p:cNvSpPr>
            <a:spLocks noGrp="1"/>
          </p:cNvSpPr>
          <p:nvPr>
            <p:ph type="title"/>
          </p:nvPr>
        </p:nvSpPr>
        <p:spPr/>
        <p:txBody>
          <a:bodyPr/>
          <a:lstStyle/>
          <a:p>
            <a:r>
              <a:rPr lang="en-US" altLang="zh-CN" dirty="0"/>
              <a:t>“Self Adjusting Top Cactus”</a:t>
            </a:r>
            <a:endParaRPr lang="zh-CN" altLang="en-US" dirty="0"/>
          </a:p>
        </p:txBody>
      </p:sp>
      <p:sp>
        <p:nvSpPr>
          <p:cNvPr id="3" name="内容占位符 2">
            <a:extLst>
              <a:ext uri="{FF2B5EF4-FFF2-40B4-BE49-F238E27FC236}">
                <a16:creationId xmlns:a16="http://schemas.microsoft.com/office/drawing/2014/main" id="{FD251CD6-1EBB-4294-9807-E45F122FC08D}"/>
              </a:ext>
            </a:extLst>
          </p:cNvPr>
          <p:cNvSpPr>
            <a:spLocks noGrp="1"/>
          </p:cNvSpPr>
          <p:nvPr>
            <p:ph idx="1"/>
          </p:nvPr>
        </p:nvSpPr>
        <p:spPr/>
        <p:txBody>
          <a:bodyPr/>
          <a:lstStyle/>
          <a:p>
            <a:r>
              <a:rPr lang="zh-CN" altLang="en-US" dirty="0"/>
              <a:t>类似用于树的</a:t>
            </a:r>
            <a:r>
              <a:rPr lang="en-US" altLang="zh-CN" dirty="0"/>
              <a:t>self-adjusting top trees</a:t>
            </a:r>
            <a:r>
              <a:rPr lang="zh-CN" altLang="en-US" dirty="0"/>
              <a:t>，我们对仙人掌进行剖分，但不是剖分为路径，而是某两点间所有路径的并．</a:t>
            </a:r>
            <a:endParaRPr lang="en-US" altLang="zh-CN" dirty="0"/>
          </a:p>
          <a:p>
            <a:r>
              <a:rPr lang="zh-CN" altLang="en-US" dirty="0"/>
              <a:t>对于这样“带环的路径”（这东西有没有什么名字啊），我们把每个环上离路径某个端点最近的点称为这个环的端点，环的两个端点把环分为两条边不相交的路径．</a:t>
            </a:r>
            <a:endParaRPr lang="en-US" altLang="zh-CN" dirty="0"/>
          </a:p>
          <a:p>
            <a:r>
              <a:rPr lang="zh-CN" altLang="en-US" dirty="0"/>
              <a:t>我们对环的两条路径分别进行</a:t>
            </a:r>
            <a:r>
              <a:rPr lang="en-US" altLang="zh-CN" dirty="0"/>
              <a:t>compress</a:t>
            </a:r>
            <a:r>
              <a:rPr lang="zh-CN" altLang="en-US" dirty="0"/>
              <a:t>（用一个</a:t>
            </a:r>
            <a:r>
              <a:rPr lang="en-US" altLang="zh-CN" dirty="0"/>
              <a:t>compress tree</a:t>
            </a:r>
            <a:r>
              <a:rPr lang="zh-CN" altLang="en-US" dirty="0"/>
              <a:t>表示），再</a:t>
            </a:r>
            <a:r>
              <a:rPr lang="en-US" altLang="zh-CN" dirty="0"/>
              <a:t>twist</a:t>
            </a:r>
            <a:r>
              <a:rPr lang="zh-CN" altLang="en-US" dirty="0"/>
              <a:t>为一条边，这样整条“带环的路径”就被收缩为一条路径，直接用</a:t>
            </a:r>
            <a:r>
              <a:rPr lang="en-US" altLang="zh-CN" dirty="0"/>
              <a:t>compress tree</a:t>
            </a:r>
            <a:r>
              <a:rPr lang="zh-CN" altLang="en-US" dirty="0"/>
              <a:t>维护即可．</a:t>
            </a:r>
          </a:p>
        </p:txBody>
      </p:sp>
    </p:spTree>
    <p:extLst>
      <p:ext uri="{BB962C8B-B14F-4D97-AF65-F5344CB8AC3E}">
        <p14:creationId xmlns:p14="http://schemas.microsoft.com/office/powerpoint/2010/main" val="4191284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7022B-E98B-41C2-A046-1069F6AB356D}"/>
              </a:ext>
            </a:extLst>
          </p:cNvPr>
          <p:cNvSpPr>
            <a:spLocks noGrp="1"/>
          </p:cNvSpPr>
          <p:nvPr>
            <p:ph type="title"/>
          </p:nvPr>
        </p:nvSpPr>
        <p:spPr/>
        <p:txBody>
          <a:bodyPr/>
          <a:lstStyle/>
          <a:p>
            <a:r>
              <a:rPr lang="en-US" altLang="zh-CN" dirty="0"/>
              <a:t>“Self Adjusting Top Cactus”</a:t>
            </a:r>
            <a:endParaRPr lang="zh-CN" altLang="en-US" dirty="0"/>
          </a:p>
        </p:txBody>
      </p:sp>
      <p:sp>
        <p:nvSpPr>
          <p:cNvPr id="3" name="内容占位符 2">
            <a:extLst>
              <a:ext uri="{FF2B5EF4-FFF2-40B4-BE49-F238E27FC236}">
                <a16:creationId xmlns:a16="http://schemas.microsoft.com/office/drawing/2014/main" id="{49A9B8CA-1552-4CF3-9D2B-4677EEF18F67}"/>
              </a:ext>
            </a:extLst>
          </p:cNvPr>
          <p:cNvSpPr>
            <a:spLocks noGrp="1"/>
          </p:cNvSpPr>
          <p:nvPr>
            <p:ph idx="1"/>
          </p:nvPr>
        </p:nvSpPr>
        <p:spPr/>
        <p:txBody>
          <a:bodyPr/>
          <a:lstStyle/>
          <a:p>
            <a:r>
              <a:rPr lang="zh-CN" altLang="en-US" dirty="0"/>
              <a:t>注意到如果要维护边的顺序，还需要处理环的两个端点在环内的子树．类似</a:t>
            </a:r>
            <a:r>
              <a:rPr lang="en-US" altLang="zh-CN" dirty="0"/>
              <a:t>compress</a:t>
            </a:r>
            <a:r>
              <a:rPr lang="zh-CN" altLang="en-US" dirty="0"/>
              <a:t>，这可以在</a:t>
            </a:r>
            <a:r>
              <a:rPr lang="en-US" altLang="zh-CN" dirty="0"/>
              <a:t>twist</a:t>
            </a:r>
            <a:r>
              <a:rPr lang="zh-CN" altLang="en-US" dirty="0"/>
              <a:t>之前进行</a:t>
            </a:r>
            <a:r>
              <a:rPr lang="en-US" altLang="zh-CN" dirty="0"/>
              <a:t>rake</a:t>
            </a:r>
            <a:r>
              <a:rPr lang="zh-CN" altLang="en-US" dirty="0"/>
              <a:t>，并成为</a:t>
            </a:r>
            <a:r>
              <a:rPr lang="en-US" altLang="zh-CN" dirty="0"/>
              <a:t>twist</a:t>
            </a:r>
            <a:r>
              <a:rPr lang="zh-CN" altLang="en-US" dirty="0"/>
              <a:t>结点的两个</a:t>
            </a:r>
            <a:r>
              <a:rPr lang="en-US" altLang="zh-CN" dirty="0"/>
              <a:t>foster child</a:t>
            </a:r>
            <a:r>
              <a:rPr lang="zh-CN" altLang="en-US" dirty="0"/>
              <a:t>．然而，并不能</a:t>
            </a:r>
            <a:r>
              <a:rPr lang="en-US" altLang="zh-CN" dirty="0"/>
              <a:t>expose</a:t>
            </a:r>
            <a:r>
              <a:rPr lang="zh-CN" altLang="en-US" dirty="0"/>
              <a:t>环内和环外的顶点，因为</a:t>
            </a:r>
            <a:r>
              <a:rPr lang="en-US" altLang="zh-CN" dirty="0"/>
              <a:t>twist</a:t>
            </a:r>
            <a:r>
              <a:rPr lang="zh-CN" altLang="en-US" dirty="0"/>
              <a:t>的两条边之间不能有其他边，这只能通过将这些边</a:t>
            </a:r>
            <a:r>
              <a:rPr lang="en-US" altLang="zh-CN" dirty="0"/>
              <a:t>rake</a:t>
            </a:r>
            <a:r>
              <a:rPr lang="zh-CN" altLang="en-US" dirty="0"/>
              <a:t>到环上做到．</a:t>
            </a:r>
          </a:p>
          <a:p>
            <a:r>
              <a:rPr lang="en-US" altLang="zh-CN" dirty="0"/>
              <a:t>Expose</a:t>
            </a:r>
            <a:r>
              <a:rPr lang="zh-CN" altLang="en-US" dirty="0"/>
              <a:t>操作和树上的情形相似，只需要再考虑如何解决</a:t>
            </a:r>
            <a:r>
              <a:rPr lang="en-US" altLang="zh-CN" dirty="0"/>
              <a:t>splice</a:t>
            </a:r>
            <a:r>
              <a:rPr lang="zh-CN" altLang="en-US" dirty="0"/>
              <a:t>到环上的情形．这种情形会改变环的端点，与非环上的</a:t>
            </a:r>
            <a:r>
              <a:rPr lang="en-US" altLang="zh-CN" dirty="0"/>
              <a:t>splice</a:t>
            </a:r>
            <a:r>
              <a:rPr lang="zh-CN" altLang="en-US" dirty="0"/>
              <a:t>相比，我们还需要先对环的两个原端点进行</a:t>
            </a:r>
            <a:r>
              <a:rPr lang="en-US" altLang="zh-CN" dirty="0"/>
              <a:t>local splay</a:t>
            </a:r>
            <a:r>
              <a:rPr lang="zh-CN" altLang="en-US" dirty="0"/>
              <a:t>．</a:t>
            </a:r>
            <a:br>
              <a:rPr lang="zh-CN" altLang="en-US" dirty="0"/>
            </a:br>
            <a:endParaRPr lang="zh-CN" altLang="en-US" dirty="0"/>
          </a:p>
        </p:txBody>
      </p:sp>
    </p:spTree>
    <p:extLst>
      <p:ext uri="{BB962C8B-B14F-4D97-AF65-F5344CB8AC3E}">
        <p14:creationId xmlns:p14="http://schemas.microsoft.com/office/powerpoint/2010/main" val="37301547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C153F-59D6-467A-AAA5-3D4100775C4E}"/>
              </a:ext>
            </a:extLst>
          </p:cNvPr>
          <p:cNvSpPr>
            <a:spLocks noGrp="1"/>
          </p:cNvSpPr>
          <p:nvPr>
            <p:ph type="title"/>
          </p:nvPr>
        </p:nvSpPr>
        <p:spPr/>
        <p:txBody>
          <a:bodyPr/>
          <a:lstStyle/>
          <a:p>
            <a:r>
              <a:rPr lang="en-US" altLang="zh-CN" dirty="0"/>
              <a:t>“Self Adjusting Top Cactus”</a:t>
            </a:r>
            <a:endParaRPr lang="zh-CN" altLang="en-US" dirty="0"/>
          </a:p>
        </p:txBody>
      </p:sp>
      <p:sp>
        <p:nvSpPr>
          <p:cNvPr id="3" name="内容占位符 2">
            <a:extLst>
              <a:ext uri="{FF2B5EF4-FFF2-40B4-BE49-F238E27FC236}">
                <a16:creationId xmlns:a16="http://schemas.microsoft.com/office/drawing/2014/main" id="{BD0AAAC8-5D73-49D2-94C8-597EA08DF3AC}"/>
              </a:ext>
            </a:extLst>
          </p:cNvPr>
          <p:cNvSpPr>
            <a:spLocks noGrp="1"/>
          </p:cNvSpPr>
          <p:nvPr>
            <p:ph idx="1"/>
          </p:nvPr>
        </p:nvSpPr>
        <p:spPr/>
        <p:txBody>
          <a:bodyPr/>
          <a:lstStyle/>
          <a:p>
            <a:endParaRPr lang="zh-CN" altLang="en-US" dirty="0"/>
          </a:p>
        </p:txBody>
      </p:sp>
      <p:pic>
        <p:nvPicPr>
          <p:cNvPr id="6" name="Picture 2">
            <a:extLst>
              <a:ext uri="{FF2B5EF4-FFF2-40B4-BE49-F238E27FC236}">
                <a16:creationId xmlns:a16="http://schemas.microsoft.com/office/drawing/2014/main" id="{1273C452-DA99-43CD-B5A4-3248A3943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122" y="1825625"/>
            <a:ext cx="6591336" cy="303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4227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B6140-8AFF-4261-951B-4B05D1ECF2A6}"/>
              </a:ext>
            </a:extLst>
          </p:cNvPr>
          <p:cNvSpPr>
            <a:spLocks noGrp="1"/>
          </p:cNvSpPr>
          <p:nvPr>
            <p:ph type="title"/>
          </p:nvPr>
        </p:nvSpPr>
        <p:spPr/>
        <p:txBody>
          <a:bodyPr/>
          <a:lstStyle/>
          <a:p>
            <a:r>
              <a:rPr lang="en-US" altLang="zh-CN" dirty="0"/>
              <a:t>“Self Adjusting Top Cactus”</a:t>
            </a:r>
            <a:endParaRPr lang="zh-CN" altLang="en-US" dirty="0"/>
          </a:p>
        </p:txBody>
      </p:sp>
      <p:pic>
        <p:nvPicPr>
          <p:cNvPr id="4" name="Picture 4">
            <a:extLst>
              <a:ext uri="{FF2B5EF4-FFF2-40B4-BE49-F238E27FC236}">
                <a16:creationId xmlns:a16="http://schemas.microsoft.com/office/drawing/2014/main" id="{24055A5B-991A-4978-B4DA-A19FCA1BB4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3060" y="1825625"/>
            <a:ext cx="666587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829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8B609-13D7-4707-84C1-62EB76B9B644}"/>
              </a:ext>
            </a:extLst>
          </p:cNvPr>
          <p:cNvSpPr>
            <a:spLocks noGrp="1"/>
          </p:cNvSpPr>
          <p:nvPr>
            <p:ph type="title"/>
          </p:nvPr>
        </p:nvSpPr>
        <p:spPr/>
        <p:txBody>
          <a:bodyPr/>
          <a:lstStyle/>
          <a:p>
            <a:r>
              <a:rPr lang="en-US" altLang="zh-CN" dirty="0"/>
              <a:t>“Self Adjusting Top Cactus”</a:t>
            </a:r>
            <a:endParaRPr lang="zh-CN" altLang="en-US" dirty="0"/>
          </a:p>
        </p:txBody>
      </p:sp>
      <p:sp>
        <p:nvSpPr>
          <p:cNvPr id="3" name="内容占位符 2">
            <a:extLst>
              <a:ext uri="{FF2B5EF4-FFF2-40B4-BE49-F238E27FC236}">
                <a16:creationId xmlns:a16="http://schemas.microsoft.com/office/drawing/2014/main" id="{6B52A0E6-E754-4A2E-9525-4A2B10DDE859}"/>
              </a:ext>
            </a:extLst>
          </p:cNvPr>
          <p:cNvSpPr>
            <a:spLocks noGrp="1"/>
          </p:cNvSpPr>
          <p:nvPr>
            <p:ph idx="1"/>
          </p:nvPr>
        </p:nvSpPr>
        <p:spPr/>
        <p:txBody>
          <a:bodyPr>
            <a:normAutofit/>
          </a:bodyPr>
          <a:lstStyle/>
          <a:p>
            <a:r>
              <a:rPr lang="zh-CN" altLang="en-US" dirty="0"/>
              <a:t>同样我们还需要考虑怎么进行和环相关的</a:t>
            </a:r>
            <a:r>
              <a:rPr lang="en-US" altLang="zh-CN" dirty="0"/>
              <a:t>link/cut</a:t>
            </a:r>
            <a:r>
              <a:rPr lang="zh-CN" altLang="en-US" dirty="0"/>
              <a:t>操作．显然可以先进行 </a:t>
            </a:r>
            <a:r>
              <a:rPr lang="en-US" altLang="zh-CN" dirty="0" err="1"/>
              <a:t>soft_expose</a:t>
            </a:r>
            <a:r>
              <a:rPr lang="en-US" altLang="zh-CN" dirty="0"/>
              <a:t>(</a:t>
            </a:r>
            <a:r>
              <a:rPr lang="en-US" altLang="zh-CN" dirty="0" err="1"/>
              <a:t>u,w</a:t>
            </a:r>
            <a:r>
              <a:rPr lang="en-US" altLang="zh-CN" dirty="0"/>
              <a:t>)</a:t>
            </a:r>
          </a:p>
          <a:p>
            <a:r>
              <a:rPr lang="zh-CN" altLang="en-US" dirty="0"/>
              <a:t>对于 </a:t>
            </a:r>
            <a:r>
              <a:rPr lang="en-US" altLang="zh-CN" dirty="0"/>
              <a:t>link(</a:t>
            </a:r>
            <a:r>
              <a:rPr lang="en-US" altLang="zh-CN" dirty="0" err="1"/>
              <a:t>v,w</a:t>
            </a:r>
            <a:r>
              <a:rPr lang="en-US" altLang="zh-CN" dirty="0"/>
              <a:t>) </a:t>
            </a:r>
            <a:r>
              <a:rPr lang="zh-CN" altLang="en-US" dirty="0"/>
              <a:t>加入一个</a:t>
            </a:r>
            <a:r>
              <a:rPr lang="en-US" altLang="zh-CN" dirty="0"/>
              <a:t>twist</a:t>
            </a:r>
            <a:r>
              <a:rPr lang="zh-CN" altLang="en-US" dirty="0"/>
              <a:t>结点 </a:t>
            </a:r>
            <a:r>
              <a:rPr lang="en-US" altLang="zh-CN" dirty="0"/>
              <a:t>(</a:t>
            </a:r>
            <a:r>
              <a:rPr lang="en-US" altLang="zh-CN" dirty="0" err="1"/>
              <a:t>u,v</a:t>
            </a:r>
            <a:r>
              <a:rPr lang="en-US" altLang="zh-CN" dirty="0"/>
              <a:t>) </a:t>
            </a:r>
            <a:r>
              <a:rPr lang="zh-CN" altLang="en-US" dirty="0"/>
              <a:t>和一个</a:t>
            </a:r>
            <a:r>
              <a:rPr lang="en-US" altLang="zh-CN" dirty="0"/>
              <a:t>base</a:t>
            </a:r>
            <a:r>
              <a:rPr lang="zh-CN" altLang="en-US" dirty="0"/>
              <a:t>结点 </a:t>
            </a:r>
            <a:r>
              <a:rPr lang="en-US" altLang="zh-CN" dirty="0"/>
              <a:t>(</a:t>
            </a:r>
            <a:r>
              <a:rPr lang="en-US" altLang="zh-CN" dirty="0" err="1"/>
              <a:t>u,v</a:t>
            </a:r>
            <a:r>
              <a:rPr lang="en-US" altLang="zh-CN" dirty="0"/>
              <a:t>) </a:t>
            </a:r>
            <a:r>
              <a:rPr lang="zh-CN" altLang="en-US" dirty="0"/>
              <a:t>，对于 </a:t>
            </a:r>
            <a:r>
              <a:rPr lang="en-US" altLang="zh-CN" dirty="0"/>
              <a:t>cut(</a:t>
            </a:r>
            <a:r>
              <a:rPr lang="en-US" altLang="zh-CN" dirty="0" err="1"/>
              <a:t>v,w</a:t>
            </a:r>
            <a:r>
              <a:rPr lang="en-US" altLang="zh-CN" dirty="0"/>
              <a:t>) </a:t>
            </a:r>
            <a:r>
              <a:rPr lang="zh-CN" altLang="en-US" dirty="0"/>
              <a:t>则相反．</a:t>
            </a:r>
          </a:p>
          <a:p>
            <a:pPr marL="0" indent="0">
              <a:buNone/>
            </a:pPr>
            <a:endParaRPr lang="zh-CN" altLang="en-US" dirty="0"/>
          </a:p>
          <a:p>
            <a:r>
              <a:rPr lang="en-US" altLang="zh-CN" dirty="0"/>
              <a:t>Splice</a:t>
            </a:r>
            <a:r>
              <a:rPr lang="zh-CN" altLang="en-US" dirty="0"/>
              <a:t>次数仍然是均摊 </a:t>
            </a:r>
            <a:r>
              <a:rPr lang="en-US" altLang="zh-CN" dirty="0"/>
              <a:t>O( </a:t>
            </a:r>
            <a:r>
              <a:rPr lang="en-US" altLang="zh-CN" dirty="0" err="1"/>
              <a:t>logn</a:t>
            </a:r>
            <a:r>
              <a:rPr lang="en-US" altLang="zh-CN" dirty="0"/>
              <a:t> ) </a:t>
            </a:r>
            <a:r>
              <a:rPr lang="zh-CN" altLang="en-US" dirty="0"/>
              <a:t>的，</a:t>
            </a:r>
            <a:r>
              <a:rPr lang="en-US" altLang="zh-CN" dirty="0"/>
              <a:t>splay</a:t>
            </a:r>
            <a:r>
              <a:rPr lang="zh-CN" altLang="en-US" dirty="0"/>
              <a:t>的复杂度分析和树上的情形相似．</a:t>
            </a:r>
            <a:endParaRPr lang="en-US" altLang="zh-CN" dirty="0"/>
          </a:p>
          <a:p>
            <a:r>
              <a:rPr lang="zh-CN" altLang="en-US" dirty="0"/>
              <a:t>每次操作仍花费均摊 </a:t>
            </a:r>
            <a:r>
              <a:rPr lang="en-US" altLang="zh-CN" dirty="0"/>
              <a:t>O( </a:t>
            </a:r>
            <a:r>
              <a:rPr lang="en-US" altLang="zh-CN" dirty="0" err="1"/>
              <a:t>logn</a:t>
            </a:r>
            <a:r>
              <a:rPr lang="en-US" altLang="zh-CN" dirty="0"/>
              <a:t> ) </a:t>
            </a:r>
            <a:r>
              <a:rPr lang="zh-CN" altLang="en-US" dirty="0"/>
              <a:t>时间，常数略大一些，实际应用中通常也是不满的．</a:t>
            </a:r>
          </a:p>
        </p:txBody>
      </p:sp>
    </p:spTree>
    <p:extLst>
      <p:ext uri="{BB962C8B-B14F-4D97-AF65-F5344CB8AC3E}">
        <p14:creationId xmlns:p14="http://schemas.microsoft.com/office/powerpoint/2010/main" val="130584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9E1F9-D9CE-4D5F-9FD4-CF103915DF7F}"/>
              </a:ext>
            </a:extLst>
          </p:cNvPr>
          <p:cNvSpPr>
            <a:spLocks noGrp="1"/>
          </p:cNvSpPr>
          <p:nvPr>
            <p:ph type="title"/>
          </p:nvPr>
        </p:nvSpPr>
        <p:spPr/>
        <p:txBody>
          <a:bodyPr/>
          <a:lstStyle/>
          <a:p>
            <a:r>
              <a:rPr lang="en-US" altLang="zh-CN" dirty="0"/>
              <a:t>UOJ106. </a:t>
            </a:r>
            <a:r>
              <a:rPr lang="zh-CN" altLang="en-US" dirty="0"/>
              <a:t>动态仙人掌 </a:t>
            </a:r>
            <a:r>
              <a:rPr lang="en-US" altLang="zh-CN" dirty="0"/>
              <a:t>IV</a:t>
            </a:r>
            <a:endParaRPr lang="zh-CN" altLang="en-US" dirty="0"/>
          </a:p>
        </p:txBody>
      </p:sp>
      <p:sp>
        <p:nvSpPr>
          <p:cNvPr id="3" name="内容占位符 2">
            <a:extLst>
              <a:ext uri="{FF2B5EF4-FFF2-40B4-BE49-F238E27FC236}">
                <a16:creationId xmlns:a16="http://schemas.microsoft.com/office/drawing/2014/main" id="{6C9BE34B-FC05-4846-B7B1-091E44B4BC6D}"/>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D2CA653F-D6B4-4EF4-9EF8-120E9B70BD59}"/>
              </a:ext>
            </a:extLst>
          </p:cNvPr>
          <p:cNvPicPr>
            <a:picLocks noChangeAspect="1"/>
          </p:cNvPicPr>
          <p:nvPr/>
        </p:nvPicPr>
        <p:blipFill>
          <a:blip r:embed="rId2"/>
          <a:stretch>
            <a:fillRect/>
          </a:stretch>
        </p:blipFill>
        <p:spPr>
          <a:xfrm>
            <a:off x="838200" y="1825625"/>
            <a:ext cx="6573360" cy="4975881"/>
          </a:xfrm>
          <a:prstGeom prst="rect">
            <a:avLst/>
          </a:prstGeom>
        </p:spPr>
      </p:pic>
    </p:spTree>
    <p:extLst>
      <p:ext uri="{BB962C8B-B14F-4D97-AF65-F5344CB8AC3E}">
        <p14:creationId xmlns:p14="http://schemas.microsoft.com/office/powerpoint/2010/main" val="25710173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B73173-FA92-4E0C-88CB-85F86243FD2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F32D223-33B0-48C0-B2BA-3A3872281C5C}"/>
              </a:ext>
            </a:extLst>
          </p:cNvPr>
          <p:cNvSpPr>
            <a:spLocks noGrp="1"/>
          </p:cNvSpPr>
          <p:nvPr>
            <p:ph idx="1"/>
          </p:nvPr>
        </p:nvSpPr>
        <p:spPr/>
        <p:txBody>
          <a:bodyPr/>
          <a:lstStyle/>
          <a:p>
            <a:r>
              <a:rPr lang="zh-CN" altLang="en-US" dirty="0"/>
              <a:t>裸题</a:t>
            </a:r>
          </a:p>
        </p:txBody>
      </p:sp>
    </p:spTree>
    <p:extLst>
      <p:ext uri="{BB962C8B-B14F-4D97-AF65-F5344CB8AC3E}">
        <p14:creationId xmlns:p14="http://schemas.microsoft.com/office/powerpoint/2010/main" val="12767013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9CBCE-5832-492B-8FFD-C04D37266C36}"/>
              </a:ext>
            </a:extLst>
          </p:cNvPr>
          <p:cNvSpPr>
            <a:spLocks noGrp="1"/>
          </p:cNvSpPr>
          <p:nvPr>
            <p:ph type="title"/>
          </p:nvPr>
        </p:nvSpPr>
        <p:spPr/>
        <p:txBody>
          <a:bodyPr/>
          <a:lstStyle/>
          <a:p>
            <a:r>
              <a:rPr lang="en-US" altLang="zh-CN" dirty="0"/>
              <a:t>UOJ158. 【</a:t>
            </a:r>
            <a:r>
              <a:rPr lang="zh-CN" altLang="en-US" dirty="0"/>
              <a:t>清华集训</a:t>
            </a:r>
            <a:r>
              <a:rPr lang="en-US" altLang="zh-CN" dirty="0"/>
              <a:t>2015】</a:t>
            </a:r>
            <a:r>
              <a:rPr lang="zh-CN" altLang="en-US" dirty="0"/>
              <a:t>静态仙人掌</a:t>
            </a:r>
          </a:p>
        </p:txBody>
      </p:sp>
      <p:pic>
        <p:nvPicPr>
          <p:cNvPr id="4" name="内容占位符 3">
            <a:extLst>
              <a:ext uri="{FF2B5EF4-FFF2-40B4-BE49-F238E27FC236}">
                <a16:creationId xmlns:a16="http://schemas.microsoft.com/office/drawing/2014/main" id="{40EFEEED-0B35-45B1-8E70-1CE77C44FACC}"/>
              </a:ext>
            </a:extLst>
          </p:cNvPr>
          <p:cNvPicPr>
            <a:picLocks noGrp="1" noChangeAspect="1"/>
          </p:cNvPicPr>
          <p:nvPr>
            <p:ph idx="1"/>
          </p:nvPr>
        </p:nvPicPr>
        <p:blipFill>
          <a:blip r:embed="rId2"/>
          <a:stretch>
            <a:fillRect/>
          </a:stretch>
        </p:blipFill>
        <p:spPr>
          <a:xfrm>
            <a:off x="11120" y="2198335"/>
            <a:ext cx="12169759" cy="1645695"/>
          </a:xfrm>
          <a:prstGeom prst="rect">
            <a:avLst/>
          </a:prstGeom>
        </p:spPr>
      </p:pic>
    </p:spTree>
    <p:extLst>
      <p:ext uri="{BB962C8B-B14F-4D97-AF65-F5344CB8AC3E}">
        <p14:creationId xmlns:p14="http://schemas.microsoft.com/office/powerpoint/2010/main" val="33579074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C013C-0E58-4A02-9F00-4C098D70ABE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7420C14-BF84-4415-88CA-B02EF1D0E3F7}"/>
              </a:ext>
            </a:extLst>
          </p:cNvPr>
          <p:cNvSpPr>
            <a:spLocks noGrp="1"/>
          </p:cNvSpPr>
          <p:nvPr>
            <p:ph idx="1"/>
          </p:nvPr>
        </p:nvSpPr>
        <p:spPr/>
        <p:txBody>
          <a:bodyPr/>
          <a:lstStyle/>
          <a:p>
            <a:r>
              <a:rPr lang="zh-CN" altLang="en-US" dirty="0"/>
              <a:t>直接在静态的仙人掌分治上打标记即可维护，这里需要对最长路和最短路分别维护标记</a:t>
            </a:r>
            <a:endParaRPr lang="en-US" altLang="zh-CN" dirty="0"/>
          </a:p>
          <a:p>
            <a:r>
              <a:rPr lang="zh-CN" altLang="en-US" dirty="0"/>
              <a:t>然后由于信息可减，所以我们可以用</a:t>
            </a:r>
            <a:r>
              <a:rPr lang="en-US" altLang="zh-CN" dirty="0" err="1"/>
              <a:t>lct</a:t>
            </a:r>
            <a:r>
              <a:rPr lang="zh-CN" altLang="en-US" dirty="0"/>
              <a:t>维护子树的方法来维护子仙人掌信息，这里可以用静态</a:t>
            </a:r>
            <a:r>
              <a:rPr lang="en-US" altLang="zh-CN"/>
              <a:t>lct</a:t>
            </a:r>
            <a:endParaRPr lang="en-US" altLang="zh-CN" dirty="0"/>
          </a:p>
          <a:p>
            <a:endParaRPr lang="en-US" altLang="zh-CN" dirty="0"/>
          </a:p>
          <a:p>
            <a:r>
              <a:rPr lang="zh-CN" altLang="en-US" dirty="0"/>
              <a:t>总时间复杂度</a:t>
            </a:r>
            <a:r>
              <a:rPr lang="en-US" altLang="zh-CN" dirty="0"/>
              <a:t>O( n +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41986118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5470</Words>
  <Application>Microsoft Office PowerPoint</Application>
  <PresentationFormat>宽屏</PresentationFormat>
  <Paragraphs>368</Paragraphs>
  <Slides>116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116</vt:i4>
      </vt:variant>
    </vt:vector>
  </HeadingPairs>
  <TitlesOfParts>
    <vt:vector size="120" baseType="lpstr">
      <vt:lpstr>等线</vt:lpstr>
      <vt:lpstr>等线 Light</vt:lpstr>
      <vt:lpstr>Arial</vt:lpstr>
      <vt:lpstr>Office 主题​​</vt:lpstr>
      <vt:lpstr>仙人掌相关问题</vt:lpstr>
      <vt:lpstr>什么是仙人掌</vt:lpstr>
      <vt:lpstr>边仙人掌</vt:lpstr>
      <vt:lpstr>点仙人掌</vt:lpstr>
      <vt:lpstr>沙漠</vt:lpstr>
      <vt:lpstr>仙人掌上路径</vt:lpstr>
      <vt:lpstr>仙人掌上路径</vt:lpstr>
      <vt:lpstr>x到y的最短简单路径</vt:lpstr>
      <vt:lpstr>x到y的最短简单路径</vt:lpstr>
      <vt:lpstr>x到y的最短简单路径</vt:lpstr>
      <vt:lpstr>x到y的最长简单路径</vt:lpstr>
      <vt:lpstr>x到y的最长简单路径</vt:lpstr>
      <vt:lpstr>x到y的最长简单路径</vt:lpstr>
      <vt:lpstr>x到y的简单路径的并</vt:lpstr>
      <vt:lpstr>x到y的简单路径的并</vt:lpstr>
      <vt:lpstr>x到y的简单路径的并</vt:lpstr>
      <vt:lpstr>Notice</vt:lpstr>
      <vt:lpstr>子仙人掌</vt:lpstr>
      <vt:lpstr>子仙人掌</vt:lpstr>
      <vt:lpstr>仙人掌最短路</vt:lpstr>
      <vt:lpstr>//仙人掌邻域</vt:lpstr>
      <vt:lpstr>仙人掌DP</vt:lpstr>
      <vt:lpstr>洛谷4129 [SHOI2006]仙人掌</vt:lpstr>
      <vt:lpstr>Solution</vt:lpstr>
      <vt:lpstr>洛谷4244 [SHOI2008]仙人掌图 II</vt:lpstr>
      <vt:lpstr>Solution</vt:lpstr>
      <vt:lpstr>Solution</vt:lpstr>
      <vt:lpstr>Solution</vt:lpstr>
      <vt:lpstr>Solution</vt:lpstr>
      <vt:lpstr>Solution</vt:lpstr>
      <vt:lpstr>Solution</vt:lpstr>
      <vt:lpstr>洛谷4410 [HNOI2009]无归岛 bzoj4316: 小C的独立集</vt:lpstr>
      <vt:lpstr>Solution</vt:lpstr>
      <vt:lpstr>我自己出的一个题</vt:lpstr>
      <vt:lpstr>我自己出的一个题</vt:lpstr>
      <vt:lpstr>我自己出的一个题</vt:lpstr>
      <vt:lpstr>Solution</vt:lpstr>
      <vt:lpstr>Solution</vt:lpstr>
      <vt:lpstr>Solution</vt:lpstr>
      <vt:lpstr>Solution</vt:lpstr>
      <vt:lpstr>Solution</vt:lpstr>
      <vt:lpstr>Solution</vt:lpstr>
      <vt:lpstr>Solution</vt:lpstr>
      <vt:lpstr>Solution</vt:lpstr>
      <vt:lpstr>仙人掌最短路</vt:lpstr>
      <vt:lpstr>洛谷5236 【模板】静态仙人掌</vt:lpstr>
      <vt:lpstr>Solution</vt:lpstr>
      <vt:lpstr>Solution</vt:lpstr>
      <vt:lpstr>Solution</vt:lpstr>
      <vt:lpstr>Solution</vt:lpstr>
      <vt:lpstr>Solution</vt:lpstr>
      <vt:lpstr>Solution</vt:lpstr>
      <vt:lpstr>Solution</vt:lpstr>
      <vt:lpstr>Solution</vt:lpstr>
      <vt:lpstr>Codechef : Push the Flow!（弱化版）</vt:lpstr>
      <vt:lpstr>Solution</vt:lpstr>
      <vt:lpstr>Solution</vt:lpstr>
      <vt:lpstr>Solution</vt:lpstr>
      <vt:lpstr>Solution</vt:lpstr>
      <vt:lpstr>Break</vt:lpstr>
      <vt:lpstr>静态仙人掌分治</vt:lpstr>
      <vt:lpstr>仙人掌点分治</vt:lpstr>
      <vt:lpstr>仙人掌点分治</vt:lpstr>
      <vt:lpstr>仙人掌点分治</vt:lpstr>
      <vt:lpstr>仙人掌点分治</vt:lpstr>
      <vt:lpstr>仙人掌点分治</vt:lpstr>
      <vt:lpstr>仙人掌点分治</vt:lpstr>
      <vt:lpstr>仙人掌分治</vt:lpstr>
      <vt:lpstr>//仙人掌边分治</vt:lpstr>
      <vt:lpstr>//仙人掌链分治</vt:lpstr>
      <vt:lpstr>仙人掌分治</vt:lpstr>
      <vt:lpstr>UOJ23. 【UR #1】跳蚤国王下江南</vt:lpstr>
      <vt:lpstr>Solution</vt:lpstr>
      <vt:lpstr>动态仙人掌</vt:lpstr>
      <vt:lpstr>经典的动态树问题</vt:lpstr>
      <vt:lpstr>经典的动态仙人掌问题</vt:lpstr>
      <vt:lpstr>动态仙人掌</vt:lpstr>
      <vt:lpstr>基于点的动态仙人掌</vt:lpstr>
      <vt:lpstr>基于点的动态仙人掌</vt:lpstr>
      <vt:lpstr>基于点的动态仙人掌</vt:lpstr>
      <vt:lpstr>//基于边的动态仙人掌</vt:lpstr>
      <vt:lpstr>复杂度</vt:lpstr>
      <vt:lpstr>UOJ65 动态仙人掌 III</vt:lpstr>
      <vt:lpstr>UOJ65 动态仙人掌 III</vt:lpstr>
      <vt:lpstr>Solution</vt:lpstr>
      <vt:lpstr>Top Cactus</vt:lpstr>
      <vt:lpstr>Top Cactus</vt:lpstr>
      <vt:lpstr>Top Cactus</vt:lpstr>
      <vt:lpstr>Top Cactus</vt:lpstr>
      <vt:lpstr>“Top Cactus”</vt:lpstr>
      <vt:lpstr>“Self Adjusting Top Cactus”</vt:lpstr>
      <vt:lpstr>“Self Adjusting Top Cactus”</vt:lpstr>
      <vt:lpstr>“Self Adjusting Top Cactus”</vt:lpstr>
      <vt:lpstr>“Self Adjusting Top Cactus”</vt:lpstr>
      <vt:lpstr>“Self Adjusting Top Cactus”</vt:lpstr>
      <vt:lpstr>UOJ106. 动态仙人掌 IV</vt:lpstr>
      <vt:lpstr>Solution</vt:lpstr>
      <vt:lpstr>UOJ158. 【清华集训2015】静态仙人掌</vt:lpstr>
      <vt:lpstr>Solution</vt:lpstr>
      <vt:lpstr>例题讲解</vt:lpstr>
      <vt:lpstr>bzoj5473: 仙人掌</vt:lpstr>
      <vt:lpstr>Solution</vt:lpstr>
      <vt:lpstr>Solution</vt:lpstr>
      <vt:lpstr>Solution</vt:lpstr>
      <vt:lpstr>洛谷3180 [HAOI2016]地图</vt:lpstr>
      <vt:lpstr>Solution</vt:lpstr>
      <vt:lpstr>Solution</vt:lpstr>
      <vt:lpstr>Solution</vt:lpstr>
      <vt:lpstr>洛谷3687 [ZJOI2017]仙人掌</vt:lpstr>
      <vt:lpstr>Solution</vt:lpstr>
      <vt:lpstr>Solution</vt:lpstr>
      <vt:lpstr>Solution</vt:lpstr>
      <vt:lpstr>Solution</vt:lpstr>
      <vt:lpstr>UOJ87. mx的仙人掌</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仙人掌相关问题</dc:title>
  <dc:creator>Cai Chengze</dc:creator>
  <cp:lastModifiedBy>Cai Chengze</cp:lastModifiedBy>
  <cp:revision>111</cp:revision>
  <dcterms:created xsi:type="dcterms:W3CDTF">2019-12-13T09:23:52Z</dcterms:created>
  <dcterms:modified xsi:type="dcterms:W3CDTF">2020-01-19T15:45:52Z</dcterms:modified>
</cp:coreProperties>
</file>