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1075" r:id="rId4"/>
    <p:sldId id="418" r:id="rId5"/>
    <p:sldId id="1032" r:id="rId6"/>
    <p:sldId id="1033" r:id="rId7"/>
    <p:sldId id="324" r:id="rId8"/>
    <p:sldId id="322" r:id="rId9"/>
    <p:sldId id="323" r:id="rId10"/>
    <p:sldId id="325" r:id="rId11"/>
    <p:sldId id="326" r:id="rId12"/>
    <p:sldId id="327" r:id="rId13"/>
    <p:sldId id="328" r:id="rId14"/>
    <p:sldId id="329" r:id="rId15"/>
    <p:sldId id="330" r:id="rId16"/>
    <p:sldId id="331" r:id="rId17"/>
    <p:sldId id="332" r:id="rId18"/>
    <p:sldId id="333" r:id="rId19"/>
    <p:sldId id="334" r:id="rId20"/>
    <p:sldId id="335" r:id="rId21"/>
    <p:sldId id="337" r:id="rId23"/>
    <p:sldId id="336" r:id="rId24"/>
    <p:sldId id="441" r:id="rId25"/>
    <p:sldId id="443" r:id="rId26"/>
    <p:sldId id="444" r:id="rId27"/>
    <p:sldId id="446" r:id="rId28"/>
    <p:sldId id="447" r:id="rId29"/>
    <p:sldId id="517" r:id="rId30"/>
    <p:sldId id="518" r:id="rId31"/>
    <p:sldId id="1074" r:id="rId32"/>
    <p:sldId id="440" r:id="rId33"/>
    <p:sldId id="257" r:id="rId34"/>
    <p:sldId id="258" r:id="rId35"/>
    <p:sldId id="1034" r:id="rId36"/>
    <p:sldId id="501" r:id="rId37"/>
    <p:sldId id="502" r:id="rId38"/>
    <p:sldId id="503" r:id="rId39"/>
    <p:sldId id="521" r:id="rId40"/>
    <p:sldId id="489" r:id="rId41"/>
    <p:sldId id="490" r:id="rId42"/>
    <p:sldId id="491" r:id="rId43"/>
    <p:sldId id="1035" r:id="rId44"/>
    <p:sldId id="261" r:id="rId45"/>
    <p:sldId id="499" r:id="rId46"/>
    <p:sldId id="500" r:id="rId47"/>
    <p:sldId id="483" r:id="rId48"/>
    <p:sldId id="484" r:id="rId49"/>
    <p:sldId id="485" r:id="rId50"/>
    <p:sldId id="486" r:id="rId51"/>
    <p:sldId id="487" r:id="rId52"/>
    <p:sldId id="488" r:id="rId53"/>
    <p:sldId id="458" r:id="rId54"/>
    <p:sldId id="459" r:id="rId55"/>
    <p:sldId id="460" r:id="rId56"/>
    <p:sldId id="461" r:id="rId57"/>
    <p:sldId id="462" r:id="rId58"/>
    <p:sldId id="463" r:id="rId59"/>
    <p:sldId id="464" r:id="rId60"/>
    <p:sldId id="465" r:id="rId61"/>
    <p:sldId id="466" r:id="rId62"/>
    <p:sldId id="1029" r:id="rId63"/>
    <p:sldId id="1030" r:id="rId64"/>
    <p:sldId id="1031" r:id="rId65"/>
    <p:sldId id="1021" r:id="rId66"/>
    <p:sldId id="1022" r:id="rId67"/>
    <p:sldId id="1023" r:id="rId68"/>
    <p:sldId id="476" r:id="rId69"/>
    <p:sldId id="477" r:id="rId70"/>
    <p:sldId id="478" r:id="rId71"/>
    <p:sldId id="479" r:id="rId72"/>
    <p:sldId id="480" r:id="rId73"/>
    <p:sldId id="481" r:id="rId74"/>
    <p:sldId id="482" r:id="rId75"/>
    <p:sldId id="1024" r:id="rId76"/>
    <p:sldId id="1025" r:id="rId77"/>
    <p:sldId id="1026" r:id="rId78"/>
    <p:sldId id="1027" r:id="rId79"/>
    <p:sldId id="454" r:id="rId80"/>
    <p:sldId id="455" r:id="rId81"/>
    <p:sldId id="456" r:id="rId82"/>
    <p:sldId id="457" r:id="rId83"/>
    <p:sldId id="498" r:id="rId84"/>
    <p:sldId id="1018" r:id="rId85"/>
    <p:sldId id="259" r:id="rId86"/>
    <p:sldId id="260" r:id="rId87"/>
    <p:sldId id="265" r:id="rId88"/>
    <p:sldId id="266" r:id="rId89"/>
    <p:sldId id="1019" r:id="rId90"/>
    <p:sldId id="267" r:id="rId91"/>
    <p:sldId id="1020" r:id="rId92"/>
    <p:sldId id="1036" r:id="rId93"/>
    <p:sldId id="1037" r:id="rId94"/>
    <p:sldId id="1038" r:id="rId95"/>
    <p:sldId id="1039" r:id="rId96"/>
    <p:sldId id="1040" r:id="rId97"/>
    <p:sldId id="1070" r:id="rId98"/>
    <p:sldId id="1071" r:id="rId99"/>
    <p:sldId id="1072" r:id="rId100"/>
    <p:sldId id="1073" r:id="rId101"/>
    <p:sldId id="338" r:id="rId102"/>
    <p:sldId id="339" r:id="rId103"/>
    <p:sldId id="340" r:id="rId104"/>
    <p:sldId id="341" r:id="rId105"/>
    <p:sldId id="342" r:id="rId106"/>
    <p:sldId id="1028" r:id="rId107"/>
    <p:sldId id="894" r:id="rId108"/>
    <p:sldId id="895" r:id="rId109"/>
    <p:sldId id="921" r:id="rId110"/>
    <p:sldId id="922" r:id="rId111"/>
    <p:sldId id="923" r:id="rId112"/>
    <p:sldId id="924" r:id="rId113"/>
    <p:sldId id="925" r:id="rId114"/>
    <p:sldId id="926" r:id="rId115"/>
    <p:sldId id="1320" r:id="rId116"/>
    <p:sldId id="1321" r:id="rId117"/>
    <p:sldId id="1322" r:id="rId118"/>
    <p:sldId id="1323" r:id="rId119"/>
    <p:sldId id="1010" r:id="rId120"/>
    <p:sldId id="997" r:id="rId121"/>
    <p:sldId id="998" r:id="rId122"/>
    <p:sldId id="1065" r:id="rId123"/>
    <p:sldId id="1066" r:id="rId124"/>
    <p:sldId id="1067" r:id="rId125"/>
    <p:sldId id="1068" r:id="rId126"/>
    <p:sldId id="1069" r:id="rId127"/>
    <p:sldId id="1081" r:id="rId128"/>
    <p:sldId id="1082" r:id="rId129"/>
    <p:sldId id="1083" r:id="rId130"/>
    <p:sldId id="1084" r:id="rId131"/>
    <p:sldId id="268" r:id="rId132"/>
    <p:sldId id="269" r:id="rId133"/>
    <p:sldId id="274" r:id="rId134"/>
    <p:sldId id="275" r:id="rId135"/>
    <p:sldId id="276" r:id="rId136"/>
    <p:sldId id="277" r:id="rId137"/>
    <p:sldId id="999" r:id="rId138"/>
    <p:sldId id="318" r:id="rId139"/>
    <p:sldId id="1000" r:id="rId140"/>
    <p:sldId id="1015" r:id="rId141"/>
    <p:sldId id="1001" r:id="rId142"/>
    <p:sldId id="1002" r:id="rId143"/>
    <p:sldId id="1003" r:id="rId144"/>
    <p:sldId id="1004" r:id="rId145"/>
    <p:sldId id="1062" r:id="rId146"/>
    <p:sldId id="1063" r:id="rId147"/>
    <p:sldId id="1064" r:id="rId148"/>
    <p:sldId id="1011" r:id="rId149"/>
    <p:sldId id="1012" r:id="rId150"/>
    <p:sldId id="1013" r:id="rId151"/>
    <p:sldId id="1014" r:id="rId152"/>
    <p:sldId id="1005" r:id="rId153"/>
    <p:sldId id="284" r:id="rId154"/>
    <p:sldId id="1041" r:id="rId155"/>
    <p:sldId id="1006" r:id="rId156"/>
    <p:sldId id="1016" r:id="rId157"/>
    <p:sldId id="1007" r:id="rId158"/>
    <p:sldId id="1008" r:id="rId159"/>
    <p:sldId id="1009" r:id="rId160"/>
    <p:sldId id="1017" r:id="rId161"/>
    <p:sldId id="1076" r:id="rId162"/>
    <p:sldId id="1077" r:id="rId163"/>
    <p:sldId id="1078" r:id="rId164"/>
    <p:sldId id="1079" r:id="rId165"/>
    <p:sldId id="1080" r:id="rId166"/>
    <p:sldId id="724" r:id="rId167"/>
    <p:sldId id="725" r:id="rId168"/>
    <p:sldId id="726" r:id="rId169"/>
    <p:sldId id="515" r:id="rId1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3" Type="http://schemas.openxmlformats.org/officeDocument/2006/relationships/tableStyles" Target="tableStyles.xml"/><Relationship Id="rId172" Type="http://schemas.openxmlformats.org/officeDocument/2006/relationships/viewProps" Target="viewProps.xml"/><Relationship Id="rId171" Type="http://schemas.openxmlformats.org/officeDocument/2006/relationships/presProps" Target="presProps.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8ED97-D34E-4F74-872A-3E419E41C4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60337-2D1B-4E45-9FA1-02BD987730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5C2AFF-5056-4630-83FB-03DF309EF9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C2AFF-5056-4630-83FB-03DF309EF99B}"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DFFF7-AB23-4DE3-9E5B-B232451F4DB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0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oleObject" Target="../embeddings/oleObject2.bin"/><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oleObject" Target="../embeddings/oleObject4.bin"/><Relationship Id="rId1"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简单数据结构</a:t>
            </a:r>
            <a:endParaRPr lang="zh-CN" altLang="en-US" dirty="0"/>
          </a:p>
        </p:txBody>
      </p:sp>
      <p:sp>
        <p:nvSpPr>
          <p:cNvPr id="3" name="副标题 2"/>
          <p:cNvSpPr>
            <a:spLocks noGrp="1"/>
          </p:cNvSpPr>
          <p:nvPr>
            <p:ph type="subTitle" idx="1"/>
          </p:nvPr>
        </p:nvSpPr>
        <p:spPr/>
        <p:txBody>
          <a:bodyPr/>
          <a:lstStyle/>
          <a:p>
            <a:r>
              <a:rPr lang="zh-CN" altLang="en-US" dirty="0">
                <a:solidFill>
                  <a:schemeClr val="tx1"/>
                </a:solidFill>
              </a:rPr>
              <a:t>成都七中 </a:t>
            </a:r>
            <a:r>
              <a:rPr lang="en-US" altLang="zh-CN" dirty="0">
                <a:solidFill>
                  <a:schemeClr val="tx1"/>
                </a:solidFill>
              </a:rPr>
              <a:t>nzhtl1477</a:t>
            </a:r>
            <a:endParaRPr lang="en-US" altLang="zh-CN" dirty="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76537" y="2924944"/>
            <a:ext cx="2763272" cy="3933057"/>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维护权值的时候一般会把相同的权值放在同一个节点上</a:t>
            </a:r>
            <a:endParaRPr lang="en-US" altLang="zh-CN" sz="2800" dirty="0"/>
          </a:p>
          <a:p>
            <a:r>
              <a:rPr lang="zh-CN" altLang="en-US" sz="2800" dirty="0"/>
              <a:t>所以一个</a:t>
            </a:r>
            <a:r>
              <a:rPr lang="en-US" altLang="zh-CN" sz="2800" dirty="0" err="1"/>
              <a:t>treap</a:t>
            </a:r>
            <a:r>
              <a:rPr lang="zh-CN" altLang="en-US" sz="2800" dirty="0"/>
              <a:t>节点需要维护以下信息：</a:t>
            </a:r>
            <a:endParaRPr lang="en-US" altLang="zh-CN" sz="2800" dirty="0"/>
          </a:p>
          <a:p>
            <a:r>
              <a:rPr lang="zh-CN" altLang="en-US" sz="2800" dirty="0"/>
              <a:t>左右儿子</a:t>
            </a:r>
            <a:endParaRPr lang="en-US" altLang="zh-CN" sz="2800" dirty="0"/>
          </a:p>
          <a:p>
            <a:r>
              <a:rPr lang="zh-CN" altLang="en-US" sz="2800" dirty="0"/>
              <a:t>关键字</a:t>
            </a:r>
            <a:endParaRPr lang="en-US" altLang="zh-CN" sz="2800" dirty="0"/>
          </a:p>
          <a:p>
            <a:r>
              <a:rPr lang="zh-CN" altLang="en-US" sz="2800" dirty="0"/>
              <a:t>关键字出现次数</a:t>
            </a:r>
            <a:endParaRPr lang="en-US" altLang="zh-CN" sz="2800" dirty="0"/>
          </a:p>
          <a:p>
            <a:r>
              <a:rPr lang="zh-CN" altLang="en-US" sz="2800" dirty="0"/>
              <a:t>堆随机值</a:t>
            </a:r>
            <a:endParaRPr lang="en-US" altLang="zh-CN" sz="2800" dirty="0"/>
          </a:p>
          <a:p>
            <a:r>
              <a:rPr lang="zh-CN" altLang="en-US" sz="2800" dirty="0"/>
              <a:t>节点大小（即子树大小）</a:t>
            </a:r>
            <a:endParaRPr lang="en-US" altLang="zh-CN" sz="2800" dirty="0"/>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写个线段树</a:t>
            </a:r>
            <a:endParaRPr lang="en-US" altLang="zh-CN" sz="2800" dirty="0"/>
          </a:p>
          <a:p>
            <a:r>
              <a:rPr lang="zh-CN" altLang="en-US" sz="2800" dirty="0"/>
              <a:t>每个节点维护一个永久化的标记，标记存的是一个等差数列，表示这个节点对这个等差数列取了</a:t>
            </a:r>
            <a:r>
              <a:rPr lang="en-US" altLang="zh-CN" sz="2800" dirty="0"/>
              <a:t>max</a:t>
            </a:r>
            <a:endParaRPr lang="en-US" altLang="zh-CN" sz="2800" dirty="0"/>
          </a:p>
          <a:p>
            <a:endParaRPr lang="zh-CN" altLang="en-US" dirty="0"/>
          </a:p>
        </p:txBody>
      </p:sp>
      <p:pic>
        <p:nvPicPr>
          <p:cNvPr id="4" name="图片 3"/>
          <p:cNvPicPr>
            <a:picLocks noChangeAspect="1"/>
          </p:cNvPicPr>
          <p:nvPr/>
        </p:nvPicPr>
        <p:blipFill>
          <a:blip r:embed="rId1" cstate="print"/>
          <a:stretch>
            <a:fillRect/>
          </a:stretch>
        </p:blipFill>
        <p:spPr>
          <a:xfrm>
            <a:off x="755576" y="3501008"/>
            <a:ext cx="1785938" cy="248602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如果这个节点被打上了一个新标记</a:t>
            </a:r>
            <a:endParaRPr lang="en-US" altLang="zh-CN" sz="2800" dirty="0"/>
          </a:p>
          <a:p>
            <a:endParaRPr lang="zh-CN" altLang="en-US" dirty="0"/>
          </a:p>
        </p:txBody>
      </p:sp>
      <p:pic>
        <p:nvPicPr>
          <p:cNvPr id="4" name="图片 3"/>
          <p:cNvPicPr>
            <a:picLocks noChangeAspect="1"/>
          </p:cNvPicPr>
          <p:nvPr/>
        </p:nvPicPr>
        <p:blipFill>
          <a:blip r:embed="rId1" cstate="print"/>
          <a:stretch>
            <a:fillRect/>
          </a:stretch>
        </p:blipFill>
        <p:spPr>
          <a:xfrm>
            <a:off x="824620" y="2540215"/>
            <a:ext cx="1785938" cy="2486025"/>
          </a:xfrm>
          <a:prstGeom prst="rect">
            <a:avLst/>
          </a:prstGeom>
        </p:spPr>
      </p:pic>
      <p:pic>
        <p:nvPicPr>
          <p:cNvPr id="5" name="图片 4"/>
          <p:cNvPicPr>
            <a:picLocks noChangeAspect="1"/>
          </p:cNvPicPr>
          <p:nvPr/>
        </p:nvPicPr>
        <p:blipFill>
          <a:blip r:embed="rId2" cstate="print"/>
          <a:stretch>
            <a:fillRect/>
          </a:stretch>
        </p:blipFill>
        <p:spPr>
          <a:xfrm>
            <a:off x="3332753" y="2644989"/>
            <a:ext cx="1835944" cy="23812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我们可以选择把一边的标记下放</a:t>
            </a:r>
            <a:endParaRPr lang="zh-CN" altLang="en-US" sz="2800" dirty="0"/>
          </a:p>
        </p:txBody>
      </p:sp>
      <p:pic>
        <p:nvPicPr>
          <p:cNvPr id="4" name="图片 3"/>
          <p:cNvPicPr>
            <a:picLocks noChangeAspect="1"/>
          </p:cNvPicPr>
          <p:nvPr/>
        </p:nvPicPr>
        <p:blipFill>
          <a:blip r:embed="rId1" cstate="print"/>
          <a:stretch>
            <a:fillRect/>
          </a:stretch>
        </p:blipFill>
        <p:spPr>
          <a:xfrm>
            <a:off x="836687" y="2430805"/>
            <a:ext cx="1835944" cy="2381250"/>
          </a:xfrm>
          <a:prstGeom prst="rect">
            <a:avLst/>
          </a:prstGeom>
        </p:spPr>
      </p:pic>
      <p:pic>
        <p:nvPicPr>
          <p:cNvPr id="5" name="图片 4"/>
          <p:cNvPicPr>
            <a:picLocks noChangeAspect="1"/>
          </p:cNvPicPr>
          <p:nvPr/>
        </p:nvPicPr>
        <p:blipFill>
          <a:blip r:embed="rId2" cstate="print"/>
          <a:stretch>
            <a:fillRect/>
          </a:stretch>
        </p:blipFill>
        <p:spPr>
          <a:xfrm>
            <a:off x="2880668" y="2452300"/>
            <a:ext cx="1600200" cy="3333750"/>
          </a:xfrm>
          <a:prstGeom prst="rect">
            <a:avLst/>
          </a:prstGeom>
        </p:spPr>
      </p:pic>
      <p:pic>
        <p:nvPicPr>
          <p:cNvPr id="6" name="图片 5"/>
          <p:cNvPicPr>
            <a:picLocks noChangeAspect="1"/>
          </p:cNvPicPr>
          <p:nvPr/>
        </p:nvPicPr>
        <p:blipFill>
          <a:blip r:embed="rId3" cstate="print"/>
          <a:stretch>
            <a:fillRect/>
          </a:stretch>
        </p:blipFill>
        <p:spPr>
          <a:xfrm>
            <a:off x="4688906" y="2419605"/>
            <a:ext cx="1550194" cy="34861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那我们肯定考虑</a:t>
            </a:r>
            <a:r>
              <a:rPr lang="en-US" altLang="zh-CN" sz="2800" dirty="0"/>
              <a:t>pushdown</a:t>
            </a:r>
            <a:r>
              <a:rPr lang="zh-CN" altLang="en-US" sz="2800" dirty="0"/>
              <a:t>小的那一段</a:t>
            </a:r>
            <a:endParaRPr lang="en-US" altLang="zh-CN" sz="2800" dirty="0"/>
          </a:p>
          <a:p>
            <a:r>
              <a:rPr lang="zh-CN" altLang="en-US" sz="2800" dirty="0"/>
              <a:t>可以发现每次</a:t>
            </a:r>
            <a:r>
              <a:rPr lang="en-US" altLang="zh-CN" sz="2800" dirty="0"/>
              <a:t>pushdown</a:t>
            </a:r>
            <a:r>
              <a:rPr lang="zh-CN" altLang="en-US" sz="2800" dirty="0"/>
              <a:t>的时候标记长度会</a:t>
            </a:r>
            <a:r>
              <a:rPr lang="en-US" altLang="zh-CN" sz="2800" dirty="0"/>
              <a:t>/2</a:t>
            </a:r>
            <a:endParaRPr lang="en-US" altLang="zh-CN" sz="2800" dirty="0"/>
          </a:p>
          <a:p>
            <a:r>
              <a:rPr lang="zh-CN" altLang="en-US" sz="2800" dirty="0"/>
              <a:t>每次</a:t>
            </a:r>
            <a:r>
              <a:rPr lang="en-US" altLang="zh-CN" sz="2800" dirty="0"/>
              <a:t>pushdown</a:t>
            </a:r>
            <a:r>
              <a:rPr lang="zh-CN" altLang="en-US" sz="2800" dirty="0"/>
              <a:t>的复杂度是</a:t>
            </a:r>
            <a:r>
              <a:rPr lang="en-US" altLang="zh-CN" sz="2800" dirty="0"/>
              <a:t>O( 1 )</a:t>
            </a:r>
            <a:r>
              <a:rPr lang="zh-CN" altLang="en-US" sz="2800" dirty="0"/>
              <a:t>，每个标记会</a:t>
            </a:r>
            <a:r>
              <a:rPr lang="en-US" altLang="zh-CN" sz="2800" dirty="0"/>
              <a:t>pushdown O( </a:t>
            </a:r>
            <a:r>
              <a:rPr lang="en-US" altLang="zh-CN" sz="2800" dirty="0" err="1"/>
              <a:t>logn</a:t>
            </a:r>
            <a:r>
              <a:rPr lang="en-US" altLang="zh-CN" sz="2800" dirty="0"/>
              <a:t> )</a:t>
            </a:r>
            <a:r>
              <a:rPr lang="zh-CN" altLang="en-US" sz="2800" dirty="0"/>
              <a:t>次</a:t>
            </a:r>
            <a:endParaRPr lang="en-US" altLang="zh-CN" sz="2800" dirty="0"/>
          </a:p>
          <a:p>
            <a:r>
              <a:rPr lang="zh-CN" altLang="en-US" sz="2800" dirty="0"/>
              <a:t>所以复杂度为</a:t>
            </a:r>
            <a:r>
              <a:rPr lang="en-US" altLang="zh-CN" sz="2800" dirty="0"/>
              <a:t>O( mlog^2n )</a:t>
            </a:r>
            <a:endParaRPr lang="en-US" altLang="zh-CN" sz="2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查询就是，我们和线段树一样找出和这个位置有关的</a:t>
            </a:r>
            <a:r>
              <a:rPr lang="en-US" altLang="zh-CN" dirty="0"/>
              <a:t>O( </a:t>
            </a:r>
            <a:r>
              <a:rPr lang="en-US" altLang="zh-CN" dirty="0" err="1"/>
              <a:t>logn</a:t>
            </a:r>
            <a:r>
              <a:rPr lang="en-US" altLang="zh-CN" dirty="0"/>
              <a:t> )</a:t>
            </a:r>
            <a:r>
              <a:rPr lang="zh-CN" altLang="en-US" dirty="0"/>
              <a:t>个线段树节点，然后计算这个位置在这些节点上的高度，取个</a:t>
            </a:r>
            <a:r>
              <a:rPr lang="en-US" altLang="zh-CN" dirty="0"/>
              <a:t>max</a:t>
            </a:r>
            <a:r>
              <a:rPr lang="zh-CN" altLang="en-US" dirty="0"/>
              <a:t>。</a:t>
            </a:r>
            <a:endParaRPr lang="en-US" altLang="zh-CN" dirty="0"/>
          </a:p>
          <a:p>
            <a:r>
              <a:rPr lang="zh-CN" altLang="en-US" dirty="0"/>
              <a:t>查询复杂度</a:t>
            </a:r>
            <a:r>
              <a:rPr lang="en-US" altLang="zh-CN" dirty="0"/>
              <a:t>O( </a:t>
            </a:r>
            <a:r>
              <a:rPr lang="en-US" altLang="zh-CN" dirty="0" err="1"/>
              <a:t>logn</a:t>
            </a:r>
            <a:r>
              <a:rPr lang="en-US" altLang="zh-CN" dirty="0"/>
              <a:t> )</a:t>
            </a:r>
            <a:endParaRPr lang="en-US" altLang="zh-CN" dirty="0"/>
          </a:p>
          <a:p>
            <a:endParaRPr lang="en-US" altLang="zh-CN" dirty="0"/>
          </a:p>
          <a:p>
            <a:endParaRPr lang="en-US" altLang="zh-CN" dirty="0"/>
          </a:p>
          <a:p>
            <a:r>
              <a:rPr lang="zh-CN" altLang="en-US" dirty="0"/>
              <a:t>应该可以通过多叉树平衡做到</a:t>
            </a:r>
            <a:r>
              <a:rPr lang="en-US" altLang="zh-CN" dirty="0"/>
              <a:t>O( mlog^2n/</a:t>
            </a:r>
            <a:r>
              <a:rPr lang="en-US" altLang="zh-CN" dirty="0" err="1"/>
              <a:t>loglogn</a:t>
            </a:r>
            <a:r>
              <a:rPr lang="en-US" altLang="zh-CN" dirty="0"/>
              <a:t> )</a:t>
            </a:r>
            <a:endParaRPr lang="en-US" altLang="zh-CN"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Luogu5608 [Ynoi2013]</a:t>
            </a:r>
            <a:r>
              <a:rPr lang="zh-CN" altLang="en-US" dirty="0"/>
              <a:t>文化课</a:t>
            </a:r>
            <a:endParaRPr lang="zh-CN" altLang="en-US" dirty="0"/>
          </a:p>
        </p:txBody>
      </p:sp>
      <p:sp>
        <p:nvSpPr>
          <p:cNvPr id="5" name="内容占位符 4"/>
          <p:cNvSpPr>
            <a:spLocks noGrp="1"/>
          </p:cNvSpPr>
          <p:nvPr>
            <p:ph idx="1"/>
          </p:nvPr>
        </p:nvSpPr>
        <p:spPr/>
        <p:txBody>
          <a:bodyPr/>
          <a:lstStyle/>
          <a:p>
            <a:r>
              <a:rPr lang="en-US" altLang="zh-CN" dirty="0" err="1"/>
              <a:t>n,m</a:t>
            </a:r>
            <a:r>
              <a:rPr lang="en-US" altLang="zh-CN"/>
              <a:t>&lt;=1e5,3s</a:t>
            </a:r>
            <a:endParaRPr lang="zh-CN" altLang="en-US" dirty="0"/>
          </a:p>
        </p:txBody>
      </p:sp>
      <p:pic>
        <p:nvPicPr>
          <p:cNvPr id="6" name="图片 5"/>
          <p:cNvPicPr>
            <a:picLocks noChangeAspect="1"/>
          </p:cNvPicPr>
          <p:nvPr/>
        </p:nvPicPr>
        <p:blipFill>
          <a:blip r:embed="rId1"/>
          <a:stretch>
            <a:fillRect/>
          </a:stretch>
        </p:blipFill>
        <p:spPr>
          <a:xfrm>
            <a:off x="457200" y="2294007"/>
            <a:ext cx="6203032" cy="4563993"/>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区间值修改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的多项式进行求值，暴力计算即可，求值复杂度为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说要讲模板，这里就利用一下</a:t>
            </a:r>
            <a:r>
              <a:rPr lang="en-US" altLang="zh-CN" dirty="0" err="1"/>
              <a:t>hzwer</a:t>
            </a:r>
            <a:r>
              <a:rPr lang="zh-CN" altLang="en-US" dirty="0"/>
              <a:t>的吧</a:t>
            </a:r>
            <a:endParaRPr lang="zh-CN" altLang="en-US" dirty="0"/>
          </a:p>
        </p:txBody>
      </p:sp>
      <p:pic>
        <p:nvPicPr>
          <p:cNvPr id="6" name="Picture 2"/>
          <p:cNvPicPr>
            <a:picLocks noGrp="1" noChangeAspect="1" noChangeArrowheads="1"/>
          </p:cNvPicPr>
          <p:nvPr>
            <p:ph idx="1"/>
          </p:nvPr>
        </p:nvPicPr>
        <p:blipFill>
          <a:blip r:embed="rId1" cstate="print"/>
          <a:srcRect/>
          <a:stretch>
            <a:fillRect/>
          </a:stretch>
        </p:blipFill>
        <p:spPr bwMode="auto">
          <a:xfrm>
            <a:off x="755575" y="1484784"/>
            <a:ext cx="6856157" cy="1872208"/>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区间信息合并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endParaRPr lang="zh-CN" altLang="en-US" dirty="0"/>
          </a:p>
          <a:p>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 n ) = T( n / 2 ) + O( </a:t>
            </a:r>
            <a:r>
              <a:rPr lang="en-US" altLang="zh-CN" dirty="0" err="1"/>
              <a:t>sqrtn</a:t>
            </a:r>
            <a:r>
              <a:rPr lang="en-US" altLang="zh-CN" dirty="0"/>
              <a:t> )</a:t>
            </a:r>
            <a:endParaRPr lang="en-US" altLang="zh-CN" dirty="0"/>
          </a:p>
          <a:p>
            <a:r>
              <a:rPr lang="en-US" altLang="zh-CN" dirty="0"/>
              <a:t>sqrt( n ) + sqrt( n / 2 ) + sqrt( n / 4 ) + … + sqrt( 1 ) = O( </a:t>
            </a:r>
            <a:r>
              <a:rPr lang="en-US" altLang="zh-CN" dirty="0" err="1"/>
              <a:t>sqrtn</a:t>
            </a:r>
            <a:r>
              <a:rPr lang="en-US" altLang="zh-CN" dirty="0"/>
              <a:t> )</a:t>
            </a:r>
            <a:endParaRPr lang="en-US" altLang="zh-CN" dirty="0"/>
          </a:p>
          <a:p>
            <a:r>
              <a:rPr lang="zh-CN" altLang="en-US" dirty="0"/>
              <a:t>空间：</a:t>
            </a:r>
            <a:endParaRPr lang="en-US" altLang="zh-CN" dirty="0"/>
          </a:p>
          <a:p>
            <a:r>
              <a:rPr lang="en-US" altLang="zh-CN" dirty="0"/>
              <a:t>T( n ) = 2T( n / 2 ) + O( </a:t>
            </a:r>
            <a:r>
              <a:rPr lang="en-US" altLang="zh-CN" dirty="0" err="1"/>
              <a:t>sqrtn</a:t>
            </a:r>
            <a:r>
              <a:rPr lang="en-US" altLang="zh-CN" dirty="0"/>
              <a:t> )</a:t>
            </a:r>
            <a:endParaRPr lang="en-US" altLang="zh-CN" dirty="0"/>
          </a:p>
          <a:p>
            <a:r>
              <a:rPr lang="en-US" altLang="zh-CN" dirty="0"/>
              <a:t>sqrt( n ) + 2sqrt( n / 2 ) + 4sqrt( n / 4 ) + … + </a:t>
            </a:r>
            <a:r>
              <a:rPr lang="en-US" altLang="zh-CN" dirty="0" err="1"/>
              <a:t>nsqrt</a:t>
            </a:r>
            <a:r>
              <a:rPr lang="en-US" altLang="zh-CN" dirty="0"/>
              <a:t>( 1 ) = O( n )</a:t>
            </a:r>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endParaRPr lang="en-US" altLang="zh-CN" dirty="0"/>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[Ynoi2007] </a:t>
            </a:r>
            <a:r>
              <a:rPr lang="en-US" altLang="zh-CN" dirty="0" err="1"/>
              <a:t>rgxsxrs</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en-US" altLang="zh-CN" dirty="0" err="1"/>
              <a:t>n,m</a:t>
            </a:r>
            <a:r>
              <a:rPr lang="en-US" altLang="zh-CN" dirty="0"/>
              <a:t>&lt;=5e5</a:t>
            </a:r>
            <a:r>
              <a:rPr lang="zh-CN" altLang="en-US" dirty="0"/>
              <a:t>，</a:t>
            </a:r>
            <a:r>
              <a:rPr lang="en-US" altLang="zh-CN" dirty="0"/>
              <a:t>1&lt;=</a:t>
            </a:r>
            <a:r>
              <a:rPr lang="en-US" altLang="zh-CN" dirty="0" err="1"/>
              <a:t>x,ai</a:t>
            </a:r>
            <a:r>
              <a:rPr lang="en-US" altLang="zh-CN" dirty="0"/>
              <a:t>&lt;=1e9</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650" y="1844824"/>
            <a:ext cx="4768005" cy="136553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考虑用一种特殊的值域分块方法，按值在</a:t>
            </a:r>
            <a:r>
              <a:rPr lang="en-US" altLang="zh-CN" dirty="0"/>
              <a:t>[0,1)</a:t>
            </a:r>
            <a:r>
              <a:rPr lang="zh-CN" altLang="en-US" dirty="0"/>
              <a:t>，</a:t>
            </a:r>
            <a:r>
              <a:rPr lang="en-US" altLang="zh-CN" dirty="0"/>
              <a:t>[1,2)</a:t>
            </a:r>
            <a:r>
              <a:rPr lang="zh-CN" altLang="en-US" dirty="0"/>
              <a:t>，</a:t>
            </a:r>
            <a:r>
              <a:rPr lang="en-US" altLang="zh-CN" dirty="0"/>
              <a:t>[2,4)</a:t>
            </a:r>
            <a:r>
              <a:rPr lang="zh-CN" altLang="en-US" dirty="0"/>
              <a:t>，</a:t>
            </a:r>
            <a:r>
              <a:rPr lang="en-US" altLang="zh-CN" dirty="0"/>
              <a:t>[4,8)</a:t>
            </a:r>
            <a:r>
              <a:rPr lang="zh-CN" altLang="en-US" dirty="0"/>
              <a:t>，</a:t>
            </a:r>
            <a:r>
              <a:rPr lang="en-US" altLang="zh-CN" dirty="0"/>
              <a:t>[8,16)…</a:t>
            </a:r>
            <a:r>
              <a:rPr lang="zh-CN" altLang="en-US" dirty="0"/>
              <a:t>进行分块，这样共有</a:t>
            </a:r>
            <a:r>
              <a:rPr lang="en-US" altLang="zh-CN" dirty="0"/>
              <a:t>O(</a:t>
            </a:r>
            <a:r>
              <a:rPr lang="en-US" altLang="zh-CN" dirty="0" err="1"/>
              <a:t>logv</a:t>
            </a:r>
            <a:r>
              <a:rPr lang="en-US" altLang="zh-CN" dirty="0"/>
              <a:t>)</a:t>
            </a:r>
            <a:r>
              <a:rPr lang="zh-CN" altLang="en-US" dirty="0"/>
              <a:t>块</a:t>
            </a:r>
            <a:endParaRPr lang="en-US" altLang="zh-CN" dirty="0"/>
          </a:p>
          <a:p>
            <a:r>
              <a:rPr lang="zh-CN" altLang="en-US" dirty="0"/>
              <a:t>每次区间大于</a:t>
            </a:r>
            <a:r>
              <a:rPr lang="en-US" altLang="zh-CN" dirty="0"/>
              <a:t>x</a:t>
            </a:r>
            <a:r>
              <a:rPr lang="zh-CN" altLang="en-US" dirty="0"/>
              <a:t>减去</a:t>
            </a:r>
            <a:r>
              <a:rPr lang="en-US" altLang="zh-CN" dirty="0"/>
              <a:t>x</a:t>
            </a:r>
            <a:r>
              <a:rPr lang="zh-CN" altLang="en-US" dirty="0"/>
              <a:t>时，对于一个块</a:t>
            </a:r>
            <a:r>
              <a:rPr lang="en-US" altLang="zh-CN" dirty="0"/>
              <a:t>[2^k,2^(k+1))</a:t>
            </a:r>
            <a:r>
              <a:rPr lang="zh-CN" altLang="en-US" dirty="0"/>
              <a:t>：</a:t>
            </a:r>
            <a:endParaRPr lang="en-US" altLang="zh-CN" dirty="0"/>
          </a:p>
          <a:p>
            <a:r>
              <a:rPr lang="en-US" altLang="zh-CN" dirty="0"/>
              <a:t>1. </a:t>
            </a:r>
            <a:r>
              <a:rPr lang="zh-CN" altLang="en-US" dirty="0"/>
              <a:t>若</a:t>
            </a:r>
            <a:r>
              <a:rPr lang="en-US" altLang="zh-CN" dirty="0"/>
              <a:t>2^k&gt;x</a:t>
            </a:r>
            <a:r>
              <a:rPr lang="zh-CN" altLang="en-US" dirty="0"/>
              <a:t>，则在这个块中的所有元素一定需要减去一个</a:t>
            </a:r>
            <a:r>
              <a:rPr lang="en-US" altLang="zh-CN" dirty="0"/>
              <a:t>x</a:t>
            </a:r>
            <a:endParaRPr lang="en-US" altLang="zh-CN" dirty="0"/>
          </a:p>
          <a:p>
            <a:r>
              <a:rPr lang="en-US" altLang="zh-CN" dirty="0"/>
              <a:t>2. </a:t>
            </a:r>
            <a:r>
              <a:rPr lang="zh-CN" altLang="en-US" dirty="0"/>
              <a:t>若</a:t>
            </a:r>
            <a:r>
              <a:rPr lang="en-US" altLang="zh-CN" dirty="0"/>
              <a:t>2^(k+1)&lt;=x</a:t>
            </a:r>
            <a:r>
              <a:rPr lang="zh-CN" altLang="en-US" dirty="0"/>
              <a:t>，则在这个块中的所有元素一定不需要减去一个</a:t>
            </a:r>
            <a:r>
              <a:rPr lang="en-US" altLang="zh-CN" dirty="0"/>
              <a:t>x</a:t>
            </a:r>
            <a:endParaRPr lang="en-US" altLang="zh-CN" dirty="0"/>
          </a:p>
          <a:p>
            <a:r>
              <a:rPr lang="en-US" altLang="zh-CN" dirty="0"/>
              <a:t>3. </a:t>
            </a:r>
            <a:r>
              <a:rPr lang="zh-CN" altLang="en-US" dirty="0"/>
              <a:t>若</a:t>
            </a:r>
            <a:r>
              <a:rPr lang="en-US" altLang="zh-CN" dirty="0"/>
              <a:t>2^k&lt;=x&lt;2^(k+1)</a:t>
            </a:r>
            <a:r>
              <a:rPr lang="zh-CN" altLang="en-US" dirty="0"/>
              <a:t>，则这个块中最大的某几个元素需要减去一个</a:t>
            </a:r>
            <a:r>
              <a:rPr lang="en-US" altLang="zh-CN" dirty="0"/>
              <a:t>x</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对在每个值域块内的所有下标，开不同的线段树维护，这样共</a:t>
            </a:r>
            <a:r>
              <a:rPr lang="en-US" altLang="zh-CN" dirty="0"/>
              <a:t>O(</a:t>
            </a:r>
            <a:r>
              <a:rPr lang="en-US" altLang="zh-CN" dirty="0" err="1"/>
              <a:t>logv</a:t>
            </a:r>
            <a:r>
              <a:rPr lang="en-US" altLang="zh-CN" dirty="0"/>
              <a:t>)</a:t>
            </a:r>
            <a:r>
              <a:rPr lang="zh-CN" altLang="en-US" dirty="0"/>
              <a:t>棵线段树</a:t>
            </a:r>
            <a:endParaRPr lang="en-US" altLang="zh-CN" dirty="0"/>
          </a:p>
          <a:p>
            <a:r>
              <a:rPr lang="en-US" altLang="zh-CN" dirty="0"/>
              <a:t>1.</a:t>
            </a:r>
            <a:r>
              <a:rPr lang="zh-CN" altLang="en-US" dirty="0"/>
              <a:t> 对每棵线段树维护区间</a:t>
            </a:r>
            <a:r>
              <a:rPr lang="en-US" altLang="zh-CN" dirty="0"/>
              <a:t>min</a:t>
            </a:r>
            <a:r>
              <a:rPr lang="zh-CN" altLang="en-US" dirty="0"/>
              <a:t>，修改时若区间</a:t>
            </a:r>
            <a:r>
              <a:rPr lang="en-US" altLang="zh-CN" dirty="0"/>
              <a:t>min</a:t>
            </a:r>
            <a:r>
              <a:rPr lang="zh-CN" altLang="en-US" dirty="0"/>
              <a:t>减去</a:t>
            </a:r>
            <a:r>
              <a:rPr lang="en-US" altLang="zh-CN" dirty="0"/>
              <a:t>x</a:t>
            </a:r>
            <a:r>
              <a:rPr lang="zh-CN" altLang="en-US" dirty="0"/>
              <a:t>后不属于这个值域块，则会掉落到更低的值域块中，将其二分出来后移动到另一棵线段树中，由于</a:t>
            </a:r>
            <a:r>
              <a:rPr lang="en-US" altLang="zh-CN" dirty="0"/>
              <a:t>O(</a:t>
            </a:r>
            <a:r>
              <a:rPr lang="en-US" altLang="zh-CN" dirty="0" err="1"/>
              <a:t>logv</a:t>
            </a:r>
            <a:r>
              <a:rPr lang="en-US" altLang="zh-CN" dirty="0"/>
              <a:t>)</a:t>
            </a:r>
            <a:r>
              <a:rPr lang="zh-CN" altLang="en-US" dirty="0"/>
              <a:t>个块，所以这样的操作最多进行</a:t>
            </a:r>
            <a:r>
              <a:rPr lang="en-US" altLang="zh-CN" dirty="0"/>
              <a:t>O(</a:t>
            </a:r>
            <a:r>
              <a:rPr lang="en-US" altLang="zh-CN" dirty="0" err="1"/>
              <a:t>nlogv</a:t>
            </a:r>
            <a:r>
              <a:rPr lang="en-US" altLang="zh-CN" dirty="0"/>
              <a:t>)</a:t>
            </a:r>
            <a:r>
              <a:rPr lang="zh-CN" altLang="en-US" dirty="0"/>
              <a:t>次，剩下的元素进行一次区间</a:t>
            </a:r>
            <a:r>
              <a:rPr lang="en-US" altLang="zh-CN" dirty="0"/>
              <a:t>-x</a:t>
            </a:r>
            <a:endParaRPr lang="en-US" altLang="zh-CN" dirty="0"/>
          </a:p>
          <a:p>
            <a:r>
              <a:rPr lang="en-US" altLang="zh-CN" dirty="0"/>
              <a:t>2.</a:t>
            </a:r>
            <a:r>
              <a:rPr lang="zh-CN" altLang="en-US" dirty="0"/>
              <a:t>啥都不用做</a:t>
            </a:r>
            <a:endParaRPr lang="en-US" altLang="zh-CN" dirty="0"/>
          </a:p>
          <a:p>
            <a:r>
              <a:rPr lang="en-US" altLang="zh-CN" dirty="0"/>
              <a:t>3.</a:t>
            </a:r>
            <a:r>
              <a:rPr lang="zh-CN" altLang="en-US" dirty="0"/>
              <a:t>对每棵线段树维护区间</a:t>
            </a:r>
            <a:r>
              <a:rPr lang="en-US" altLang="zh-CN" dirty="0"/>
              <a:t>max</a:t>
            </a:r>
            <a:r>
              <a:rPr lang="zh-CN" altLang="en-US" dirty="0"/>
              <a:t>，若区间</a:t>
            </a:r>
            <a:r>
              <a:rPr lang="en-US" altLang="zh-CN" dirty="0"/>
              <a:t>max&gt;x</a:t>
            </a:r>
            <a:r>
              <a:rPr lang="zh-CN" altLang="en-US" dirty="0"/>
              <a:t>，则将其修改为减去</a:t>
            </a:r>
            <a:r>
              <a:rPr lang="en-US" altLang="zh-CN" dirty="0"/>
              <a:t>x</a:t>
            </a:r>
            <a:r>
              <a:rPr lang="zh-CN" altLang="en-US" dirty="0"/>
              <a:t>后的值，这里因为</a:t>
            </a:r>
            <a:r>
              <a:rPr lang="en-US" altLang="zh-CN" dirty="0"/>
              <a:t>x</a:t>
            </a:r>
            <a:r>
              <a:rPr lang="zh-CN" altLang="en-US" dirty="0"/>
              <a:t>在</a:t>
            </a:r>
            <a:r>
              <a:rPr lang="en-US" altLang="zh-CN" dirty="0"/>
              <a:t>[2^k,2^(k+1))</a:t>
            </a:r>
            <a:r>
              <a:rPr lang="zh-CN" altLang="en-US" dirty="0"/>
              <a:t>中，所以</a:t>
            </a:r>
            <a:r>
              <a:rPr lang="en-US" altLang="zh-CN" dirty="0"/>
              <a:t>max</a:t>
            </a:r>
            <a:r>
              <a:rPr lang="zh-CN" altLang="en-US" dirty="0"/>
              <a:t>减去</a:t>
            </a:r>
            <a:r>
              <a:rPr lang="en-US" altLang="zh-CN" dirty="0"/>
              <a:t>x</a:t>
            </a:r>
            <a:r>
              <a:rPr lang="zh-CN" altLang="en-US" dirty="0"/>
              <a:t>后大小会减半，于是这样的操作对于每个数只会发生</a:t>
            </a:r>
            <a:r>
              <a:rPr lang="en-US" altLang="zh-CN" dirty="0"/>
              <a:t>O(</a:t>
            </a:r>
            <a:r>
              <a:rPr lang="en-US" altLang="zh-CN" dirty="0" err="1"/>
              <a:t>logv</a:t>
            </a:r>
            <a:r>
              <a:rPr lang="en-US" altLang="zh-CN" dirty="0"/>
              <a:t>)</a:t>
            </a:r>
            <a:r>
              <a:rPr lang="zh-CN" altLang="en-US" dirty="0"/>
              <a:t>次</a:t>
            </a: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可以使用</a:t>
            </a:r>
            <a:r>
              <a:rPr lang="en-US" altLang="zh-CN" dirty="0"/>
              <a:t>O(</a:t>
            </a:r>
            <a:r>
              <a:rPr lang="en-US" altLang="zh-CN" dirty="0" err="1"/>
              <a:t>logv</a:t>
            </a:r>
            <a:r>
              <a:rPr lang="en-US" altLang="zh-CN" dirty="0"/>
              <a:t>)</a:t>
            </a:r>
            <a:r>
              <a:rPr lang="zh-CN" altLang="en-US" dirty="0"/>
              <a:t>棵平衡树，这样空间复杂度是线性的，但是常数非常大</a:t>
            </a:r>
            <a:endParaRPr lang="en-US" altLang="zh-CN" dirty="0"/>
          </a:p>
          <a:p>
            <a:r>
              <a:rPr lang="zh-CN" altLang="en-US" dirty="0"/>
              <a:t>有个推荐的写法是先底层对序列按</a:t>
            </a:r>
            <a:r>
              <a:rPr lang="en-US" altLang="zh-CN" dirty="0"/>
              <a:t>O(</a:t>
            </a:r>
            <a:r>
              <a:rPr lang="en-US" altLang="zh-CN" dirty="0" err="1"/>
              <a:t>logv</a:t>
            </a:r>
            <a:r>
              <a:rPr lang="en-US" altLang="zh-CN" dirty="0"/>
              <a:t>)</a:t>
            </a:r>
            <a:r>
              <a:rPr lang="zh-CN" altLang="en-US" dirty="0"/>
              <a:t>大小分块，然后在这个基础上建立线段树，这样线段树只有</a:t>
            </a:r>
            <a:r>
              <a:rPr lang="en-US" altLang="zh-CN" dirty="0"/>
              <a:t>O(n/</a:t>
            </a:r>
            <a:r>
              <a:rPr lang="en-US" altLang="zh-CN" dirty="0" err="1"/>
              <a:t>logv</a:t>
            </a:r>
            <a:r>
              <a:rPr lang="en-US" altLang="zh-CN" dirty="0"/>
              <a:t>)</a:t>
            </a:r>
            <a:r>
              <a:rPr lang="zh-CN" altLang="en-US" dirty="0"/>
              <a:t>个节点，然后线段树每个节点维护</a:t>
            </a:r>
            <a:r>
              <a:rPr lang="en-US" altLang="zh-CN" dirty="0"/>
              <a:t>O(</a:t>
            </a:r>
            <a:r>
              <a:rPr lang="en-US" altLang="zh-CN" dirty="0" err="1"/>
              <a:t>logv</a:t>
            </a:r>
            <a:r>
              <a:rPr lang="en-US" altLang="zh-CN" dirty="0"/>
              <a:t>)</a:t>
            </a:r>
            <a:r>
              <a:rPr lang="zh-CN" altLang="en-US" dirty="0"/>
              <a:t>的信息而不是开</a:t>
            </a:r>
            <a:r>
              <a:rPr lang="en-US" altLang="zh-CN" dirty="0"/>
              <a:t>O(</a:t>
            </a:r>
            <a:r>
              <a:rPr lang="en-US" altLang="zh-CN" dirty="0" err="1"/>
              <a:t>logv</a:t>
            </a:r>
            <a:r>
              <a:rPr lang="en-US" altLang="zh-CN" dirty="0"/>
              <a:t>)</a:t>
            </a:r>
            <a:r>
              <a:rPr lang="zh-CN" altLang="en-US" dirty="0"/>
              <a:t>棵线段树每个维护</a:t>
            </a:r>
            <a:r>
              <a:rPr lang="en-US" altLang="zh-CN" dirty="0"/>
              <a:t>O(1)</a:t>
            </a:r>
            <a:r>
              <a:rPr lang="zh-CN" altLang="en-US" dirty="0"/>
              <a:t>的信息，这个对缓存有好处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a:t>
            </a:r>
            <a:r>
              <a:rPr lang="zh-CN" altLang="en-US" dirty="0"/>
              <a:t>简单的均摊复杂度问题</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endParaRPr lang="zh-CN" altLang="en-US" dirty="0"/>
          </a:p>
        </p:txBody>
      </p:sp>
      <p:sp>
        <p:nvSpPr>
          <p:cNvPr id="3" name="内容占位符 2"/>
          <p:cNvSpPr>
            <a:spLocks noGrp="1"/>
          </p:cNvSpPr>
          <p:nvPr>
            <p:ph idx="1"/>
          </p:nvPr>
        </p:nvSpPr>
        <p:spPr/>
        <p:txBody>
          <a:bodyPr/>
          <a:lstStyle/>
          <a:p>
            <a:r>
              <a:rPr lang="zh-CN" altLang="en-US" dirty="0"/>
              <a:t>特点</a:t>
            </a:r>
            <a:r>
              <a:rPr lang="zh-CN" altLang="en-US"/>
              <a:t>：修改有</a:t>
            </a:r>
            <a:r>
              <a:rPr lang="zh-CN" altLang="en-US" dirty="0"/>
              <a:t>区间染色操作</a:t>
            </a:r>
            <a:endParaRPr lang="en-US" altLang="zh-CN" dirty="0"/>
          </a:p>
          <a:p>
            <a:r>
              <a:rPr lang="zh-CN" altLang="en-US" dirty="0"/>
              <a:t>用平衡树维护区间的颜色连续段</a:t>
            </a:r>
            <a:endParaRPr lang="en-US" altLang="zh-CN" dirty="0"/>
          </a:p>
          <a:p>
            <a:r>
              <a:rPr lang="zh-CN" altLang="en-US" dirty="0"/>
              <a:t>区间染色每次最多只会增加</a:t>
            </a:r>
            <a:r>
              <a:rPr lang="en-US" altLang="zh-CN" dirty="0"/>
              <a:t>O( 1 )</a:t>
            </a:r>
            <a:r>
              <a:rPr lang="zh-CN" altLang="en-US" dirty="0"/>
              <a:t>个连续颜色段，用平衡树维护所有连续段即可</a:t>
            </a:r>
            <a:endParaRPr lang="en-US" altLang="zh-CN" dirty="0"/>
          </a:p>
          <a:p>
            <a:r>
              <a:rPr lang="zh-CN" altLang="en-US" dirty="0"/>
              <a:t>均摊的颜色段插入删除次数</a:t>
            </a:r>
            <a:r>
              <a:rPr lang="en-US" altLang="zh-CN" dirty="0"/>
              <a:t>O( n + m )</a:t>
            </a:r>
            <a:endParaRPr lang="en-US" altLang="zh-CN" dirty="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620334" y="4429956"/>
            <a:ext cx="7481079" cy="639125"/>
          </a:xfrm>
          <a:prstGeom prst="rect">
            <a:avLst/>
          </a:prstGeom>
        </p:spPr>
      </p:pic>
      <p:pic>
        <p:nvPicPr>
          <p:cNvPr id="5" name="图片 4"/>
          <p:cNvPicPr>
            <a:picLocks noChangeAspect="1"/>
          </p:cNvPicPr>
          <p:nvPr/>
        </p:nvPicPr>
        <p:blipFill>
          <a:blip r:embed="rId2"/>
          <a:stretch>
            <a:fillRect/>
          </a:stretch>
        </p:blipFill>
        <p:spPr>
          <a:xfrm>
            <a:off x="620335" y="5301208"/>
            <a:ext cx="7481079" cy="487976"/>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endParaRPr lang="zh-CN" altLang="en-US" dirty="0"/>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区间染色，维护区间的复杂信息</a:t>
            </a:r>
            <a:endParaRPr lang="en-US" altLang="zh-CN" dirty="0"/>
          </a:p>
          <a:p>
            <a:r>
              <a:rPr lang="zh-CN" altLang="en-US" dirty="0"/>
              <a:t>区间排序</a:t>
            </a:r>
            <a:endParaRPr lang="en-US" altLang="zh-CN" dirty="0"/>
          </a:p>
          <a:p>
            <a:r>
              <a:rPr lang="en-US" altLang="zh-CN" dirty="0"/>
              <a:t>“ODT”</a:t>
            </a:r>
            <a:r>
              <a:rPr lang="zh-CN" altLang="en-US" dirty="0"/>
              <a:t>类问题</a:t>
            </a:r>
            <a:br>
              <a:rPr lang="en-US" altLang="zh-CN" dirty="0"/>
            </a:br>
            <a:endParaRPr lang="en-US" altLang="zh-CN" dirty="0"/>
          </a:p>
          <a:p>
            <a:r>
              <a:rPr lang="zh-CN" altLang="en-US" dirty="0"/>
              <a:t>注意这里这个颜色段数均摊是有</a:t>
            </a:r>
            <a:r>
              <a:rPr lang="en-US" altLang="zh-CN" dirty="0"/>
              <a:t>2~3</a:t>
            </a:r>
            <a:r>
              <a:rPr lang="zh-CN" altLang="en-US" dirty="0"/>
              <a:t>的常数，常数很大</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a:t>
            </a:r>
            <a:endParaRPr lang="zh-CN" altLang="en-US" dirty="0"/>
          </a:p>
        </p:txBody>
      </p:sp>
      <p:sp>
        <p:nvSpPr>
          <p:cNvPr id="3" name="内容占位符 2"/>
          <p:cNvSpPr>
            <a:spLocks noGrp="1"/>
          </p:cNvSpPr>
          <p:nvPr>
            <p:ph idx="1"/>
          </p:nvPr>
        </p:nvSpPr>
        <p:spPr/>
        <p:txBody>
          <a:bodyPr>
            <a:normAutofit/>
          </a:bodyPr>
          <a:lstStyle/>
          <a:p>
            <a:r>
              <a:rPr lang="zh-CN" altLang="en-US" sz="2800" dirty="0"/>
              <a:t>平衡二叉搜索树主要通过旋转来保持树的平衡，即保证复杂度</a:t>
            </a:r>
            <a:endParaRPr lang="zh-CN" altLang="en-US" sz="2800" dirty="0"/>
          </a:p>
        </p:txBody>
      </p:sp>
      <p:pic>
        <p:nvPicPr>
          <p:cNvPr id="5" name="图片 4" descr="Tree_rotation_animation_250x250.gif"/>
          <p:cNvPicPr>
            <a:picLocks noChangeAspect="1"/>
          </p:cNvPicPr>
          <p:nvPr/>
        </p:nvPicPr>
        <p:blipFill>
          <a:blip r:embed="rId1"/>
          <a:stretch>
            <a:fillRect/>
          </a:stretch>
        </p:blipFill>
        <p:spPr>
          <a:xfrm>
            <a:off x="3275856" y="3284984"/>
            <a:ext cx="3096344" cy="3096344"/>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给一个序列，每个位置是一个</a:t>
            </a:r>
            <a:r>
              <a:rPr lang="en-US" altLang="zh-CN" dirty="0"/>
              <a:t>3</a:t>
            </a:r>
            <a:r>
              <a:rPr lang="zh-CN" altLang="en-US" dirty="0"/>
              <a:t>*</a:t>
            </a:r>
            <a:r>
              <a:rPr lang="en-US" altLang="zh-CN" dirty="0"/>
              <a:t>3</a:t>
            </a:r>
            <a:r>
              <a:rPr lang="zh-CN" altLang="en-US" dirty="0"/>
              <a:t>的矩阵</a:t>
            </a:r>
            <a:endParaRPr lang="en-US" altLang="zh-CN" dirty="0"/>
          </a:p>
          <a:p>
            <a:r>
              <a:rPr lang="en-US" altLang="zh-CN" dirty="0"/>
              <a:t>1.</a:t>
            </a:r>
            <a:r>
              <a:rPr lang="zh-CN" altLang="en-US" dirty="0"/>
              <a:t>区间修改为同一个矩阵</a:t>
            </a:r>
            <a:endParaRPr lang="en-US" altLang="zh-CN" dirty="0"/>
          </a:p>
          <a:p>
            <a:r>
              <a:rPr lang="en-US" altLang="zh-CN" dirty="0"/>
              <a:t>2.</a:t>
            </a:r>
            <a:r>
              <a:rPr lang="zh-CN" altLang="en-US" dirty="0"/>
              <a:t>查询区间矩阵从左到右的乘积</a:t>
            </a:r>
            <a:endParaRPr lang="en-US" altLang="zh-CN" dirty="0"/>
          </a:p>
          <a:p>
            <a:r>
              <a:rPr lang="zh-CN" altLang="en-US" dirty="0"/>
              <a:t>要求</a:t>
            </a:r>
            <a:r>
              <a:rPr lang="en-US" altLang="zh-CN" dirty="0"/>
              <a:t>1log</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如果用线段树直接做的话，会发现复杂度是</a:t>
            </a:r>
            <a:r>
              <a:rPr lang="en-US" altLang="zh-CN" dirty="0"/>
              <a:t>2log</a:t>
            </a:r>
            <a:r>
              <a:rPr lang="zh-CN" altLang="en-US" dirty="0"/>
              <a:t>的</a:t>
            </a:r>
            <a:endParaRPr lang="en-US" altLang="zh-CN" dirty="0"/>
          </a:p>
          <a:p>
            <a:r>
              <a:rPr lang="zh-CN" altLang="en-US" dirty="0"/>
              <a:t>我们线段树每次</a:t>
            </a:r>
            <a:r>
              <a:rPr lang="en-US" altLang="zh-CN" dirty="0" err="1"/>
              <a:t>push_down</a:t>
            </a:r>
            <a:r>
              <a:rPr lang="zh-CN" altLang="en-US" dirty="0"/>
              <a:t>的时候，要根据左右两个儿子的</a:t>
            </a:r>
            <a:r>
              <a:rPr lang="en-US" altLang="zh-CN" dirty="0"/>
              <a:t>size</a:t>
            </a:r>
            <a:r>
              <a:rPr lang="zh-CN" altLang="en-US" dirty="0"/>
              <a:t>而重新计算矩阵快速幂</a:t>
            </a:r>
            <a:endParaRPr lang="en-US" altLang="zh-CN" dirty="0"/>
          </a:p>
          <a:p>
            <a:r>
              <a:rPr lang="zh-CN" altLang="en-US" dirty="0"/>
              <a:t>如何解决这个问题？</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我们可以把线段树建成一个</a:t>
            </a:r>
            <a:r>
              <a:rPr lang="en-US" altLang="zh-CN" dirty="0"/>
              <a:t>2^k</a:t>
            </a:r>
            <a:r>
              <a:rPr lang="zh-CN" altLang="en-US" dirty="0"/>
              <a:t>长度形式的</a:t>
            </a:r>
            <a:endParaRPr lang="en-US" altLang="zh-CN" dirty="0"/>
          </a:p>
          <a:p>
            <a:r>
              <a:rPr lang="zh-CN" altLang="en-US" dirty="0"/>
              <a:t>然后记录下区间修改矩阵的</a:t>
            </a:r>
            <a:r>
              <a:rPr lang="en-US" altLang="zh-CN" dirty="0"/>
              <a:t>2^0,2^1…2^k</a:t>
            </a:r>
            <a:r>
              <a:rPr lang="zh-CN" altLang="en-US" dirty="0"/>
              <a:t>次幂的值</a:t>
            </a:r>
            <a:endParaRPr lang="zh-CN" altLang="en-US" dirty="0"/>
          </a:p>
        </p:txBody>
      </p:sp>
      <p:pic>
        <p:nvPicPr>
          <p:cNvPr id="4" name="图片 3"/>
          <p:cNvPicPr>
            <a:picLocks noChangeAspect="1"/>
          </p:cNvPicPr>
          <p:nvPr/>
        </p:nvPicPr>
        <p:blipFill>
          <a:blip r:embed="rId1"/>
          <a:stretch>
            <a:fillRect/>
          </a:stretch>
        </p:blipFill>
        <p:spPr>
          <a:xfrm>
            <a:off x="611560" y="3201988"/>
            <a:ext cx="5800725" cy="2924175"/>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a:t>
            </a:r>
            <a:r>
              <a:rPr lang="en-US" altLang="zh-CN" dirty="0" err="1"/>
              <a:t>push_down</a:t>
            </a:r>
            <a:r>
              <a:rPr lang="zh-CN" altLang="en-US" dirty="0"/>
              <a:t>的时候，儿子的长度也是</a:t>
            </a:r>
            <a:r>
              <a:rPr lang="en-US" altLang="zh-CN" dirty="0"/>
              <a:t>2^k</a:t>
            </a:r>
            <a:r>
              <a:rPr lang="zh-CN" altLang="en-US" dirty="0"/>
              <a:t>形式的，这样可以直接利用记录的信息求解</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使用序列上的颜色段均摊</a:t>
            </a:r>
            <a:endParaRPr lang="en-US" altLang="zh-CN" dirty="0"/>
          </a:p>
          <a:p>
            <a:r>
              <a:rPr lang="zh-CN" altLang="en-US" dirty="0"/>
              <a:t>每个完整的颜色段我们计算出快速幂</a:t>
            </a:r>
            <a:endParaRPr lang="en-US" altLang="zh-CN" dirty="0"/>
          </a:p>
          <a:p>
            <a:r>
              <a:rPr lang="zh-CN" altLang="en-US" dirty="0"/>
              <a:t>每次查询区间乘积时，发现会完整包含一些颜色段，以及边界上会有</a:t>
            </a:r>
            <a:r>
              <a:rPr lang="en-US" altLang="zh-CN" dirty="0"/>
              <a:t>O(1)</a:t>
            </a:r>
            <a:r>
              <a:rPr lang="zh-CN" altLang="en-US" dirty="0"/>
              <a:t>个不完全包含的段</a:t>
            </a:r>
            <a:endParaRPr lang="en-US" altLang="zh-CN" dirty="0"/>
          </a:p>
          <a:p>
            <a:r>
              <a:rPr lang="en-US" altLang="zh-CN" dirty="0"/>
              <a:t>O(1)</a:t>
            </a:r>
            <a:r>
              <a:rPr lang="zh-CN" altLang="en-US" dirty="0"/>
              <a:t>个不完整的段直接快速幂即可</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CF453E Little Pony and Lord </a:t>
            </a:r>
            <a:r>
              <a:rPr lang="en-US" altLang="zh-CN" dirty="0" err="1"/>
              <a:t>Tirek</a:t>
            </a:r>
            <a:endParaRPr lang="zh-CN" altLang="en-US" dirty="0"/>
          </a:p>
        </p:txBody>
      </p:sp>
      <p:sp>
        <p:nvSpPr>
          <p:cNvPr id="3" name="内容占位符 2"/>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endParaRPr lang="en-US" altLang="zh-CN" dirty="0"/>
          </a:p>
          <a:p>
            <a:r>
              <a:rPr lang="zh-CN" altLang="en-US" dirty="0"/>
              <a:t>有</a:t>
            </a:r>
            <a:r>
              <a:rPr lang="en-US" altLang="zh-CN" dirty="0"/>
              <a:t>m</a:t>
            </a:r>
            <a:r>
              <a:rPr lang="zh-CN" altLang="en-US" dirty="0"/>
              <a:t>个发生时间依此增大的询问，每次询问区间和并且将区间的所有数字变成</a:t>
            </a:r>
            <a:r>
              <a:rPr lang="en-US" altLang="zh-CN" dirty="0"/>
              <a:t>0</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endParaRPr lang="zh-CN" altLang="en-US" dirty="0"/>
          </a:p>
        </p:txBody>
      </p:sp>
      <p:sp>
        <p:nvSpPr>
          <p:cNvPr id="3" name="内容占位符 2"/>
          <p:cNvSpPr>
            <a:spLocks noGrp="1"/>
          </p:cNvSpPr>
          <p:nvPr>
            <p:ph idx="1"/>
          </p:nvPr>
        </p:nvSpPr>
        <p:spPr/>
        <p:txBody>
          <a:bodyPr>
            <a:normAutofit fontScale="92500"/>
          </a:bodyPr>
          <a:lstStyle/>
          <a:p>
            <a:r>
              <a:rPr lang="zh-CN" altLang="en-US" dirty="0"/>
              <a:t>平衡树旋转</a:t>
            </a:r>
            <a:r>
              <a:rPr lang="en-US" altLang="zh-CN" dirty="0"/>
              <a:t>/</a:t>
            </a:r>
            <a:r>
              <a:rPr lang="zh-CN" altLang="en-US" dirty="0"/>
              <a:t>重构的节点的</a:t>
            </a:r>
            <a:r>
              <a:rPr lang="en-US" altLang="zh-CN" dirty="0"/>
              <a:t>size</a:t>
            </a:r>
            <a:r>
              <a:rPr lang="zh-CN" altLang="en-US" dirty="0"/>
              <a:t>的和是</a:t>
            </a:r>
            <a:r>
              <a:rPr lang="en-US" altLang="zh-CN" dirty="0"/>
              <a:t>O( </a:t>
            </a:r>
            <a:r>
              <a:rPr lang="en-US" altLang="zh-CN" dirty="0" err="1"/>
              <a:t>nlogn</a:t>
            </a:r>
            <a:r>
              <a:rPr lang="en-US" altLang="zh-CN" dirty="0"/>
              <a:t> )</a:t>
            </a:r>
            <a:endParaRPr lang="en-US" altLang="zh-CN" dirty="0"/>
          </a:p>
          <a:p>
            <a:r>
              <a:rPr lang="zh-CN" altLang="en-US" dirty="0"/>
              <a:t>这样可以在旋转的时候暴力重构一些信息</a:t>
            </a:r>
            <a:endParaRPr lang="en-US" altLang="zh-CN" dirty="0"/>
          </a:p>
          <a:p>
            <a:r>
              <a:rPr lang="zh-CN" altLang="en-US" dirty="0"/>
              <a:t>一般用来解决动态标号问题：</a:t>
            </a:r>
            <a:endParaRPr lang="en-US" altLang="zh-CN" dirty="0"/>
          </a:p>
          <a:p>
            <a:r>
              <a:rPr lang="zh-CN" altLang="en-US" dirty="0"/>
              <a:t>序列</a:t>
            </a:r>
            <a:endParaRPr lang="en-US" altLang="zh-CN" dirty="0"/>
          </a:p>
          <a:p>
            <a:r>
              <a:rPr lang="en-US" altLang="zh-CN" dirty="0"/>
              <a:t>1.</a:t>
            </a:r>
            <a:r>
              <a:rPr lang="zh-CN" altLang="en-US" dirty="0"/>
              <a:t>在</a:t>
            </a:r>
            <a:r>
              <a:rPr lang="en-US" altLang="zh-CN" dirty="0"/>
              <a:t>x</a:t>
            </a:r>
            <a:r>
              <a:rPr lang="zh-CN" altLang="en-US" dirty="0"/>
              <a:t>后面插入</a:t>
            </a:r>
            <a:r>
              <a:rPr lang="en-US" altLang="zh-CN" dirty="0"/>
              <a:t>y</a:t>
            </a:r>
            <a:endParaRPr lang="en-US" altLang="zh-CN" dirty="0"/>
          </a:p>
          <a:p>
            <a:r>
              <a:rPr lang="en-US" altLang="zh-CN" dirty="0"/>
              <a:t>2.</a:t>
            </a:r>
            <a:r>
              <a:rPr lang="zh-CN" altLang="en-US" dirty="0"/>
              <a:t>查询</a:t>
            </a:r>
            <a:r>
              <a:rPr lang="en-US" altLang="zh-CN" dirty="0"/>
              <a:t>x</a:t>
            </a:r>
            <a:r>
              <a:rPr lang="zh-CN" altLang="en-US" dirty="0"/>
              <a:t>和</a:t>
            </a:r>
            <a:r>
              <a:rPr lang="en-US" altLang="zh-CN" dirty="0"/>
              <a:t>y</a:t>
            </a:r>
            <a:r>
              <a:rPr lang="zh-CN" altLang="en-US" dirty="0"/>
              <a:t>在序列上的先后问题，这个要求</a:t>
            </a:r>
            <a:r>
              <a:rPr lang="en-US" altLang="zh-CN" dirty="0"/>
              <a:t>O(1)</a:t>
            </a:r>
            <a:endParaRPr lang="en-US" altLang="zh-CN" dirty="0"/>
          </a:p>
          <a:p>
            <a:r>
              <a:rPr lang="zh-CN" altLang="en-US" dirty="0"/>
              <a:t>可以线性解决，但是由于其他部分一般带</a:t>
            </a:r>
            <a:r>
              <a:rPr lang="en-US" altLang="zh-CN" dirty="0"/>
              <a:t>log</a:t>
            </a:r>
            <a:r>
              <a:rPr lang="zh-CN" altLang="en-US" dirty="0"/>
              <a:t>所以</a:t>
            </a:r>
            <a:r>
              <a:rPr lang="en-US" altLang="zh-CN" dirty="0"/>
              <a:t>OI</a:t>
            </a:r>
            <a:r>
              <a:rPr lang="zh-CN" altLang="en-US" dirty="0"/>
              <a:t>中一般采用</a:t>
            </a:r>
            <a:r>
              <a:rPr lang="en-US" altLang="zh-CN" dirty="0"/>
              <a:t>O( </a:t>
            </a:r>
            <a:r>
              <a:rPr lang="en-US" altLang="zh-CN" dirty="0" err="1"/>
              <a:t>nlogn</a:t>
            </a:r>
            <a:r>
              <a:rPr lang="en-US" altLang="zh-CN" dirty="0"/>
              <a:t> )</a:t>
            </a:r>
            <a:r>
              <a:rPr lang="zh-CN" altLang="en-US" dirty="0"/>
              <a:t>的解决方法</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的旋转</a:t>
            </a:r>
            <a:endParaRPr lang="zh-CN" altLang="en-US" dirty="0"/>
          </a:p>
        </p:txBody>
      </p:sp>
      <p:sp>
        <p:nvSpPr>
          <p:cNvPr id="3" name="内容占位符 2"/>
          <p:cNvSpPr>
            <a:spLocks noGrp="1"/>
          </p:cNvSpPr>
          <p:nvPr>
            <p:ph idx="1"/>
          </p:nvPr>
        </p:nvSpPr>
        <p:spPr/>
        <p:txBody>
          <a:bodyPr>
            <a:normAutofit/>
          </a:bodyPr>
          <a:lstStyle/>
          <a:p>
            <a:r>
              <a:rPr lang="zh-CN" altLang="en-US" sz="2800" dirty="0"/>
              <a:t>旋转有单旋和双旋，</a:t>
            </a:r>
            <a:r>
              <a:rPr lang="en-US" altLang="zh-CN" sz="2800" dirty="0" err="1"/>
              <a:t>treap</a:t>
            </a:r>
            <a:r>
              <a:rPr lang="zh-CN" altLang="en-US" sz="2800" dirty="0"/>
              <a:t>只需要单旋，这一点比较简单</a:t>
            </a:r>
            <a:endParaRPr lang="zh-CN" altLang="en-US" sz="2800" dirty="0"/>
          </a:p>
        </p:txBody>
      </p:sp>
      <p:pic>
        <p:nvPicPr>
          <p:cNvPr id="5" name="Picture 1" descr="C:\Users\Administrator\AppData\Roaming\Tencent\Users\1974015903\QQ\WinTemp\RichOle\YS__R~Y`[T[LM_FILN3C91E.png"/>
          <p:cNvPicPr>
            <a:picLocks noChangeAspect="1" noChangeArrowheads="1"/>
          </p:cNvPicPr>
          <p:nvPr/>
        </p:nvPicPr>
        <p:blipFill>
          <a:blip r:embed="rId1" cstate="print"/>
          <a:srcRect/>
          <a:stretch>
            <a:fillRect/>
          </a:stretch>
        </p:blipFill>
        <p:spPr bwMode="auto">
          <a:xfrm>
            <a:off x="683567" y="2780928"/>
            <a:ext cx="4968553" cy="2127682"/>
          </a:xfrm>
          <a:prstGeom prst="rect">
            <a:avLst/>
          </a:prstGeom>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endParaRPr lang="zh-CN" altLang="en-US" dirty="0"/>
          </a:p>
        </p:txBody>
      </p:sp>
      <p:sp>
        <p:nvSpPr>
          <p:cNvPr id="3" name="内容占位符 2"/>
          <p:cNvSpPr>
            <a:spLocks noGrp="1"/>
          </p:cNvSpPr>
          <p:nvPr>
            <p:ph idx="1"/>
          </p:nvPr>
        </p:nvSpPr>
        <p:spPr/>
        <p:txBody>
          <a:bodyPr/>
          <a:lstStyle/>
          <a:p>
            <a:r>
              <a:rPr lang="zh-CN" altLang="en-US" dirty="0"/>
              <a:t>应用：</a:t>
            </a:r>
            <a:endParaRPr lang="en-US" altLang="zh-CN" dirty="0"/>
          </a:p>
          <a:p>
            <a:endParaRPr lang="en-US" altLang="zh-CN" dirty="0"/>
          </a:p>
          <a:p>
            <a:r>
              <a:rPr lang="zh-CN" altLang="en-US" dirty="0"/>
              <a:t>套用动态标号法可以得到平衡树维护后缀数组的算法，被称为“后缀平衡树”</a:t>
            </a:r>
            <a:endParaRPr lang="en-US" altLang="zh-CN" dirty="0"/>
          </a:p>
          <a:p>
            <a:r>
              <a:rPr lang="zh-CN" altLang="en-US" dirty="0"/>
              <a:t>可以实现树套树的外层树插入</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Luogu5610 [Ynoi2013]</a:t>
            </a:r>
            <a:r>
              <a:rPr lang="zh-CN" altLang="en-US" dirty="0"/>
              <a:t>大学</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a:t>
            </a:r>
            <a:r>
              <a:rPr lang="en-US" altLang="zh-CN" dirty="0"/>
              <a:t>x</a:t>
            </a:r>
            <a:r>
              <a:rPr lang="zh-CN" altLang="en-US" dirty="0"/>
              <a:t>倍数</a:t>
            </a:r>
            <a:r>
              <a:rPr lang="en-US" altLang="zh-CN" dirty="0"/>
              <a:t>/x</a:t>
            </a:r>
            <a:endParaRPr lang="en-US" altLang="zh-CN" dirty="0"/>
          </a:p>
          <a:p>
            <a:r>
              <a:rPr lang="en-US" altLang="zh-CN" dirty="0"/>
              <a:t>2.</a:t>
            </a:r>
            <a:r>
              <a:rPr lang="zh-CN" altLang="en-US" dirty="0"/>
              <a:t>区间和</a:t>
            </a:r>
            <a:endParaRPr lang="en-US" altLang="zh-CN" dirty="0"/>
          </a:p>
          <a:p>
            <a:r>
              <a:rPr lang="zh-CN" altLang="en-US" dirty="0"/>
              <a:t>强制在线</a:t>
            </a:r>
            <a:endParaRPr lang="en-US" altLang="zh-CN" dirty="0"/>
          </a:p>
          <a:p>
            <a:endParaRPr lang="en-US" altLang="zh-CN" dirty="0"/>
          </a:p>
          <a:p>
            <a:r>
              <a:rPr lang="zh-CN" altLang="en-US" dirty="0"/>
              <a:t>序列长度</a:t>
            </a:r>
            <a:r>
              <a:rPr lang="en-US" altLang="zh-CN" dirty="0"/>
              <a:t>&lt;=1e5</a:t>
            </a:r>
            <a:r>
              <a:rPr lang="zh-CN" altLang="en-US" dirty="0"/>
              <a:t>，值域</a:t>
            </a:r>
            <a:r>
              <a:rPr lang="en-US" altLang="zh-CN" dirty="0"/>
              <a:t>&lt;=5e5</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考虑到一个数最多被除</a:t>
            </a:r>
            <a:r>
              <a:rPr lang="en-US" altLang="zh-CN" dirty="0"/>
              <a:t>log</a:t>
            </a:r>
            <a:r>
              <a:rPr lang="zh-CN" altLang="en-US" dirty="0"/>
              <a:t>次，如果除数非</a:t>
            </a:r>
            <a:r>
              <a:rPr lang="en-US" altLang="zh-CN" dirty="0"/>
              <a:t>1</a:t>
            </a:r>
            <a:endParaRPr lang="en-US" altLang="zh-CN" dirty="0"/>
          </a:p>
          <a:p>
            <a:r>
              <a:rPr lang="zh-CN" altLang="en-US" dirty="0"/>
              <a:t>所以问题变成了如何快速找出</a:t>
            </a:r>
            <a:r>
              <a:rPr lang="en-US" altLang="zh-CN" dirty="0"/>
              <a:t>x</a:t>
            </a:r>
            <a:r>
              <a:rPr lang="zh-CN" altLang="en-US" dirty="0"/>
              <a:t>的倍数</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我只会一个很无聊很幼稚很简单很暴力的做法</a:t>
            </a:r>
            <a:endParaRPr lang="en-US" altLang="zh-CN" dirty="0"/>
          </a:p>
          <a:p>
            <a:r>
              <a:rPr lang="zh-CN" altLang="en-US" dirty="0"/>
              <a:t>就是把每个下标插入到其因数的所有平衡树里</a:t>
            </a:r>
            <a:endParaRPr lang="en-US" altLang="zh-CN" dirty="0"/>
          </a:p>
          <a:p>
            <a:r>
              <a:rPr lang="zh-CN" altLang="en-US" dirty="0"/>
              <a:t>然后每次</a:t>
            </a:r>
            <a:r>
              <a:rPr lang="en-US" altLang="zh-CN" dirty="0"/>
              <a:t>x</a:t>
            </a:r>
            <a:r>
              <a:rPr lang="zh-CN" altLang="en-US" dirty="0"/>
              <a:t>的倍数</a:t>
            </a:r>
            <a:r>
              <a:rPr lang="en-US" altLang="zh-CN" dirty="0"/>
              <a:t>/x</a:t>
            </a:r>
            <a:r>
              <a:rPr lang="zh-CN" altLang="en-US" dirty="0"/>
              <a:t>，就在</a:t>
            </a:r>
            <a:r>
              <a:rPr lang="en-US" altLang="zh-CN" dirty="0"/>
              <a:t>x</a:t>
            </a:r>
            <a:r>
              <a:rPr lang="zh-CN" altLang="en-US" dirty="0"/>
              <a:t>对应的平衡树里面暴力查询一段区间的每个数是否是</a:t>
            </a:r>
            <a:r>
              <a:rPr lang="en-US" altLang="zh-CN" dirty="0"/>
              <a:t>x</a:t>
            </a:r>
            <a:r>
              <a:rPr lang="zh-CN" altLang="en-US" dirty="0"/>
              <a:t>倍数</a:t>
            </a:r>
            <a:endParaRPr lang="en-US" altLang="zh-CN" dirty="0"/>
          </a:p>
          <a:p>
            <a:r>
              <a:rPr lang="zh-CN" altLang="en-US" dirty="0"/>
              <a:t>由于平衡树的复杂度是</a:t>
            </a:r>
            <a:r>
              <a:rPr lang="en-US" altLang="zh-CN" dirty="0"/>
              <a:t>O( </a:t>
            </a:r>
            <a:r>
              <a:rPr lang="en-US" altLang="zh-CN" dirty="0" err="1"/>
              <a:t>logn</a:t>
            </a:r>
            <a:r>
              <a:rPr lang="en-US" altLang="zh-CN" dirty="0"/>
              <a:t> + s )</a:t>
            </a:r>
            <a:r>
              <a:rPr lang="zh-CN" altLang="en-US" dirty="0"/>
              <a:t>（</a:t>
            </a:r>
            <a:r>
              <a:rPr lang="en-US" altLang="zh-CN" dirty="0"/>
              <a:t>s</a:t>
            </a:r>
            <a:r>
              <a:rPr lang="zh-CN" altLang="en-US" dirty="0"/>
              <a:t>是这个区间的点数）</a:t>
            </a:r>
            <a:endParaRPr lang="en-US" altLang="zh-CN" dirty="0"/>
          </a:p>
          <a:p>
            <a:r>
              <a:rPr lang="en-US" altLang="zh-CN" dirty="0"/>
              <a:t>d(v)</a:t>
            </a:r>
            <a:r>
              <a:rPr lang="zh-CN" altLang="en-US" dirty="0"/>
              <a:t>表示</a:t>
            </a:r>
            <a:r>
              <a:rPr lang="en-US" altLang="zh-CN" dirty="0"/>
              <a:t>&lt;=v</a:t>
            </a:r>
            <a:r>
              <a:rPr lang="zh-CN" altLang="en-US" dirty="0"/>
              <a:t>的所有数里面最大的约数个数</a:t>
            </a:r>
            <a:endParaRPr lang="en-US" altLang="zh-CN" dirty="0"/>
          </a:p>
          <a:p>
            <a:r>
              <a:rPr lang="zh-CN" altLang="en-US" dirty="0"/>
              <a:t>所以总复杂度是</a:t>
            </a:r>
            <a:r>
              <a:rPr lang="en-US" altLang="zh-CN" dirty="0"/>
              <a:t>O( </a:t>
            </a:r>
            <a:r>
              <a:rPr lang="en-US" altLang="zh-CN" dirty="0" err="1"/>
              <a:t>nd</a:t>
            </a:r>
            <a:r>
              <a:rPr lang="en-US" altLang="zh-CN" dirty="0"/>
              <a:t>(v) + </a:t>
            </a:r>
            <a:r>
              <a:rPr lang="en-US" altLang="zh-CN" dirty="0" err="1"/>
              <a:t>nlognlogv</a:t>
            </a:r>
            <a:r>
              <a:rPr lang="en-US" altLang="zh-CN" dirty="0"/>
              <a:t> + </a:t>
            </a:r>
            <a:r>
              <a:rPr lang="en-US" altLang="zh-CN" dirty="0" err="1"/>
              <a:t>mlogn</a:t>
            </a:r>
            <a:r>
              <a:rPr lang="en-US" altLang="zh-CN" dirty="0"/>
              <a:t> )</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altLang="zh-CN" dirty="0"/>
              <a:t>CF438D</a:t>
            </a:r>
            <a:endParaRPr lang="en-US" altLang="zh-CN" dirty="0"/>
          </a:p>
        </p:txBody>
      </p:sp>
      <p:sp>
        <p:nvSpPr>
          <p:cNvPr id="3" name="内容占位符 2"/>
          <p:cNvSpPr>
            <a:spLocks noGrp="1"/>
          </p:cNvSpPr>
          <p:nvPr>
            <p:ph idx="1"/>
          </p:nvPr>
        </p:nvSpPr>
        <p:spPr/>
        <p:txBody>
          <a:bodyPr/>
          <a:lstStyle/>
          <a:p>
            <a:r>
              <a:rPr lang="zh-CN" altLang="en-US" dirty="0"/>
              <a:t>单点修改</a:t>
            </a:r>
            <a:endParaRPr lang="en-US" altLang="zh-CN" dirty="0"/>
          </a:p>
          <a:p>
            <a:r>
              <a:rPr lang="zh-CN" altLang="en-US" dirty="0"/>
              <a:t>区间</a:t>
            </a:r>
            <a:r>
              <a:rPr lang="en-US" altLang="zh-CN" dirty="0"/>
              <a:t>mod p</a:t>
            </a:r>
            <a:endParaRPr lang="en-US" altLang="zh-CN" dirty="0"/>
          </a:p>
          <a:p>
            <a:r>
              <a:rPr lang="zh-CN" altLang="en-US" dirty="0"/>
              <a:t>区间和</a:t>
            </a:r>
            <a:endParaRPr lang="en-US" altLang="zh-CN" dirty="0"/>
          </a:p>
          <a:p>
            <a:r>
              <a:rPr lang="en-US" altLang="zh-CN" dirty="0"/>
              <a:t>p &lt;= 1e9</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a:t>
            </a:r>
            <a:r>
              <a:rPr lang="en-US" altLang="zh-CN" dirty="0"/>
              <a:t>x&gt;=2p,x mod p&lt;=p&lt;=2p/2&lt;=x</a:t>
            </a:r>
            <a:endParaRPr lang="en-US" altLang="zh-CN" dirty="0"/>
          </a:p>
          <a:p>
            <a:r>
              <a:rPr lang="zh-CN" altLang="en-US" dirty="0"/>
              <a:t>如果</a:t>
            </a:r>
            <a:r>
              <a:rPr lang="en-US" altLang="zh-CN" dirty="0"/>
              <a:t>p&lt;=x&lt;2p,x mod p=x-p&lt;x/2</a:t>
            </a:r>
            <a:endParaRPr lang="en-US" altLang="zh-CN" dirty="0"/>
          </a:p>
          <a:p>
            <a:r>
              <a:rPr lang="zh-CN" altLang="en-US" dirty="0"/>
              <a:t>所以每个数每次会减半，最多</a:t>
            </a:r>
            <a:r>
              <a:rPr lang="en-US" altLang="zh-CN" dirty="0" err="1"/>
              <a:t>logv</a:t>
            </a:r>
            <a:r>
              <a:rPr lang="zh-CN" altLang="en-US" dirty="0"/>
              <a:t>次之后就变成</a:t>
            </a:r>
            <a:r>
              <a:rPr lang="en-US" altLang="zh-CN" dirty="0"/>
              <a:t>0</a:t>
            </a:r>
            <a:r>
              <a:rPr lang="zh-CN" altLang="en-US" dirty="0"/>
              <a:t>了</a:t>
            </a:r>
            <a:endParaRPr lang="en-US" altLang="zh-CN" dirty="0"/>
          </a:p>
          <a:p>
            <a:r>
              <a:rPr lang="zh-CN" altLang="en-US" dirty="0"/>
              <a:t>线段树维护一个区间最大值，能减就减</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 )</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6315 Naive Operations</a:t>
            </a:r>
            <a:endParaRPr lang="zh-CN" altLang="en-US" dirty="0"/>
          </a:p>
        </p:txBody>
      </p:sp>
      <p:sp>
        <p:nvSpPr>
          <p:cNvPr id="3" name="内容占位符 2"/>
          <p:cNvSpPr>
            <a:spLocks noGrp="1"/>
          </p:cNvSpPr>
          <p:nvPr>
            <p:ph idx="1"/>
          </p:nvPr>
        </p:nvSpPr>
        <p:spPr/>
        <p:txBody>
          <a:bodyPr/>
          <a:lstStyle/>
          <a:p>
            <a:r>
              <a:rPr lang="zh-CN" altLang="en-US" dirty="0"/>
              <a:t>给两个序列</a:t>
            </a:r>
            <a:r>
              <a:rPr lang="en-US" altLang="zh-CN" dirty="0"/>
              <a:t>a</a:t>
            </a:r>
            <a:r>
              <a:rPr lang="zh-CN" altLang="en-US" dirty="0"/>
              <a:t>和</a:t>
            </a:r>
            <a:r>
              <a:rPr lang="en-US" altLang="zh-CN" dirty="0"/>
              <a:t>b</a:t>
            </a:r>
            <a:r>
              <a:rPr lang="zh-CN" altLang="en-US" dirty="0"/>
              <a:t>，</a:t>
            </a:r>
            <a:r>
              <a:rPr lang="en-US" altLang="zh-CN" dirty="0"/>
              <a:t>b</a:t>
            </a:r>
            <a:r>
              <a:rPr lang="zh-CN" altLang="en-US" dirty="0"/>
              <a:t>是</a:t>
            </a:r>
            <a:r>
              <a:rPr lang="en-US" altLang="zh-CN" dirty="0"/>
              <a:t>1-n</a:t>
            </a:r>
            <a:r>
              <a:rPr lang="zh-CN" altLang="en-US" dirty="0"/>
              <a:t>的</a:t>
            </a:r>
            <a:r>
              <a:rPr lang="zh-CN" altLang="en-US" dirty="0">
                <a:solidFill>
                  <a:srgbClr val="FF0000"/>
                </a:solidFill>
              </a:rPr>
              <a:t>排列</a:t>
            </a:r>
            <a:endParaRPr lang="en-US" altLang="zh-CN" dirty="0">
              <a:solidFill>
                <a:srgbClr val="FF0000"/>
              </a:solidFill>
            </a:endParaRPr>
          </a:p>
          <a:p>
            <a:r>
              <a:rPr lang="en-US" altLang="zh-CN" dirty="0"/>
              <a:t>1.a</a:t>
            </a:r>
            <a:r>
              <a:rPr lang="zh-CN" altLang="en-US" dirty="0"/>
              <a:t>区间加</a:t>
            </a:r>
            <a:r>
              <a:rPr lang="en-US" altLang="zh-CN" dirty="0">
                <a:solidFill>
                  <a:srgbClr val="FF0000"/>
                </a:solidFill>
              </a:rPr>
              <a:t>1</a:t>
            </a:r>
            <a:endParaRPr lang="en-US" altLang="zh-CN" dirty="0">
              <a:solidFill>
                <a:srgbClr val="FF0000"/>
              </a:solidFill>
            </a:endParaRPr>
          </a:p>
          <a:p>
            <a:r>
              <a:rPr lang="en-US" altLang="zh-CN" dirty="0"/>
              <a:t>2.</a:t>
            </a:r>
            <a:r>
              <a:rPr lang="zh-CN" altLang="en-US" dirty="0"/>
              <a:t>求区间内所有</a:t>
            </a:r>
            <a:r>
              <a:rPr lang="en-US" altLang="zh-CN" dirty="0"/>
              <a:t>[</a:t>
            </a:r>
            <a:r>
              <a:rPr lang="en-US" altLang="zh-CN" dirty="0" err="1"/>
              <a:t>ai</a:t>
            </a:r>
            <a:r>
              <a:rPr lang="en-US" altLang="zh-CN" dirty="0"/>
              <a:t>/bi]</a:t>
            </a:r>
            <a:r>
              <a:rPr lang="zh-CN" altLang="en-US" dirty="0"/>
              <a:t>的和</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假设进行了</a:t>
            </a:r>
            <a:r>
              <a:rPr lang="en-US" altLang="zh-CN" dirty="0"/>
              <a:t>n</a:t>
            </a:r>
            <a:r>
              <a:rPr lang="zh-CN" altLang="en-US" dirty="0"/>
              <a:t>次全局加</a:t>
            </a:r>
            <a:endParaRPr lang="en-US" altLang="zh-CN" dirty="0"/>
          </a:p>
          <a:p>
            <a:r>
              <a:rPr lang="zh-CN" altLang="en-US" dirty="0"/>
              <a:t>发现全局的和是</a:t>
            </a:r>
            <a:r>
              <a:rPr lang="en-US" altLang="zh-CN" dirty="0"/>
              <a:t>sigma( n/1 + n/2 + … + n/n ) = O( </a:t>
            </a:r>
            <a:r>
              <a:rPr lang="en-US" altLang="zh-CN" dirty="0" err="1"/>
              <a:t>nlogn</a:t>
            </a:r>
            <a:r>
              <a:rPr lang="en-US" altLang="zh-CN" dirty="0"/>
              <a:t> )</a:t>
            </a:r>
            <a:endParaRPr lang="en-US" altLang="zh-CN" dirty="0"/>
          </a:p>
          <a:p>
            <a:r>
              <a:rPr lang="zh-CN" altLang="en-US" dirty="0"/>
              <a:t>这是一个调和级数</a:t>
            </a:r>
            <a:endParaRPr lang="en-US" altLang="zh-CN" dirty="0"/>
          </a:p>
          <a:p>
            <a:r>
              <a:rPr lang="zh-CN" altLang="en-US" dirty="0"/>
              <a:t>用树状数组维护答案序列</a:t>
            </a:r>
            <a:endParaRPr lang="en-US" altLang="zh-CN" dirty="0"/>
          </a:p>
          <a:p>
            <a:r>
              <a:rPr lang="zh-CN" altLang="en-US" dirty="0"/>
              <a:t>于是每次如果有一个点的答案发生变化，就在一个点位置</a:t>
            </a:r>
            <a:r>
              <a:rPr lang="en-US" altLang="zh-CN" dirty="0"/>
              <a:t>+1</a:t>
            </a:r>
            <a:r>
              <a:rPr lang="zh-CN" altLang="en-US" dirty="0"/>
              <a:t>即可</a:t>
            </a:r>
            <a:endParaRPr lang="en-US" altLang="zh-CN" dirty="0"/>
          </a:p>
          <a:p>
            <a:r>
              <a:rPr lang="zh-CN" altLang="en-US" dirty="0"/>
              <a:t>总复杂度</a:t>
            </a:r>
            <a:r>
              <a:rPr lang="en-US" altLang="zh-CN" dirty="0"/>
              <a:t>O( mlog^2n )</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怎么找出每次修改的位置呢</a:t>
            </a:r>
            <a:endParaRPr lang="en-US" altLang="zh-CN" dirty="0"/>
          </a:p>
          <a:p>
            <a:r>
              <a:rPr lang="zh-CN" altLang="en-US" dirty="0"/>
              <a:t>线段树维护序列，每个位置初始是 </a:t>
            </a:r>
            <a:r>
              <a:rPr lang="en-US" altLang="zh-CN" dirty="0"/>
              <a:t>-bi</a:t>
            </a:r>
            <a:endParaRPr lang="en-US" altLang="zh-CN" dirty="0"/>
          </a:p>
          <a:p>
            <a:r>
              <a:rPr lang="zh-CN" altLang="en-US" dirty="0"/>
              <a:t>每次区间加</a:t>
            </a:r>
            <a:r>
              <a:rPr lang="en-US" altLang="zh-CN" dirty="0"/>
              <a:t>1</a:t>
            </a:r>
            <a:r>
              <a:rPr lang="zh-CN" altLang="en-US" dirty="0"/>
              <a:t>相当于线段树的区间加</a:t>
            </a:r>
            <a:r>
              <a:rPr lang="en-US" altLang="zh-CN" dirty="0"/>
              <a:t>1</a:t>
            </a:r>
            <a:endParaRPr lang="en-US" altLang="zh-CN" dirty="0"/>
          </a:p>
          <a:p>
            <a:r>
              <a:rPr lang="zh-CN" altLang="en-US" dirty="0"/>
              <a:t>每次操作完之后，找哪些位置是</a:t>
            </a:r>
            <a:r>
              <a:rPr lang="en-US" altLang="zh-CN" dirty="0"/>
              <a:t>0</a:t>
            </a:r>
            <a:r>
              <a:rPr lang="zh-CN" altLang="en-US" dirty="0"/>
              <a:t>，这个可以维护一个最大值来维护出来</a:t>
            </a:r>
            <a:endParaRPr lang="zh-CN" altLang="en-US" dirty="0"/>
          </a:p>
          <a:p>
            <a:r>
              <a:rPr lang="zh-CN" altLang="en-US" dirty="0"/>
              <a:t>把这些</a:t>
            </a:r>
            <a:r>
              <a:rPr lang="en-US" altLang="zh-CN" dirty="0"/>
              <a:t>0</a:t>
            </a:r>
            <a:r>
              <a:rPr lang="zh-CN" altLang="en-US" dirty="0"/>
              <a:t>位置直接进行修改即可 </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UOJ228. </a:t>
            </a:r>
            <a:r>
              <a:rPr lang="zh-CN" altLang="en-US" dirty="0"/>
              <a:t>基础数据结构练习题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443894" y="1600200"/>
            <a:ext cx="8268379" cy="17567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的插入</a:t>
            </a:r>
            <a:endParaRPr lang="zh-CN" altLang="en-US" dirty="0"/>
          </a:p>
        </p:txBody>
      </p:sp>
      <p:sp>
        <p:nvSpPr>
          <p:cNvPr id="3" name="内容占位符 2"/>
          <p:cNvSpPr>
            <a:spLocks noGrp="1"/>
          </p:cNvSpPr>
          <p:nvPr>
            <p:ph idx="1"/>
          </p:nvPr>
        </p:nvSpPr>
        <p:spPr/>
        <p:txBody>
          <a:bodyPr>
            <a:normAutofit/>
          </a:bodyPr>
          <a:lstStyle/>
          <a:p>
            <a:r>
              <a:rPr lang="zh-CN" altLang="en-US" sz="2800" dirty="0"/>
              <a:t>先给这个节点分配一个随机的堆权值</a:t>
            </a:r>
            <a:endParaRPr lang="en-US" altLang="zh-CN" sz="2800" dirty="0"/>
          </a:p>
          <a:p>
            <a:r>
              <a:rPr lang="zh-CN" altLang="en-US" sz="2800" dirty="0"/>
              <a:t>然后把这个节点按照</a:t>
            </a:r>
            <a:r>
              <a:rPr lang="en-US" altLang="zh-CN" sz="2800" dirty="0" err="1"/>
              <a:t>bst</a:t>
            </a:r>
            <a:r>
              <a:rPr lang="zh-CN" altLang="en-US" sz="2800" dirty="0"/>
              <a:t>的规则插入到一个叶子上：</a:t>
            </a:r>
            <a:endParaRPr lang="en-US" altLang="zh-CN" sz="2800" dirty="0"/>
          </a:p>
          <a:p>
            <a:r>
              <a:rPr lang="zh-CN" altLang="en-US" sz="2800" dirty="0"/>
              <a:t>从根节点开始，逐个判断当前节点的值与插入值的大小关系。如果插入值小于当前节点值，则递归至左儿子；大于则递归至右儿子；</a:t>
            </a:r>
            <a:endParaRPr lang="en-US" altLang="zh-CN" sz="2800" dirty="0"/>
          </a:p>
          <a:p>
            <a:r>
              <a:rPr lang="zh-CN" altLang="en-US" sz="2800" dirty="0"/>
              <a:t>然后通过旋转来调整，使得</a:t>
            </a:r>
            <a:r>
              <a:rPr lang="en-US" altLang="zh-CN" sz="2800" dirty="0" err="1"/>
              <a:t>treap</a:t>
            </a:r>
            <a:r>
              <a:rPr lang="zh-CN" altLang="en-US" sz="2800" dirty="0"/>
              <a:t>满足堆性质</a:t>
            </a:r>
            <a:endParaRPr lang="zh-CN" altLang="en-US" sz="2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sqrt</a:t>
            </a:r>
            <a:r>
              <a:rPr lang="zh-CN" altLang="en-US" dirty="0"/>
              <a:t>这个操作肯定是一个均摊，因为下降很快</a:t>
            </a:r>
            <a:endParaRPr lang="en-US" altLang="zh-CN" dirty="0"/>
          </a:p>
          <a:p>
            <a:r>
              <a:rPr lang="zh-CN" altLang="en-US" dirty="0"/>
              <a:t>但是有区间加，怎么办呢</a:t>
            </a:r>
            <a:endParaRPr lang="en-US" altLang="zh-CN" dirty="0"/>
          </a:p>
          <a:p>
            <a:r>
              <a:rPr lang="zh-CN" altLang="en-US" dirty="0"/>
              <a:t>想一想感觉可以维护值相同的连续段试试？</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然后就</a:t>
            </a:r>
            <a:r>
              <a:rPr lang="en-US" altLang="zh-CN" dirty="0"/>
              <a:t>TLE</a:t>
            </a:r>
            <a:r>
              <a:rPr lang="zh-CN" altLang="en-US" dirty="0"/>
              <a:t>了</a:t>
            </a:r>
            <a:endParaRPr lang="en-US" altLang="zh-CN" dirty="0"/>
          </a:p>
          <a:p>
            <a:r>
              <a:rPr lang="zh-CN" altLang="en-US" dirty="0"/>
              <a:t>发现会被奇怪的数据卡</a:t>
            </a:r>
            <a:endParaRPr lang="en-US" altLang="zh-CN" dirty="0"/>
          </a:p>
          <a:p>
            <a:r>
              <a:rPr lang="zh-CN" altLang="en-US" dirty="0"/>
              <a:t>比如</a:t>
            </a:r>
            <a:r>
              <a:rPr lang="en-US" altLang="zh-CN" dirty="0"/>
              <a:t>3 4 3 4 3 4</a:t>
            </a:r>
            <a:endParaRPr lang="en-US" altLang="zh-CN" dirty="0"/>
          </a:p>
          <a:p>
            <a:r>
              <a:rPr lang="zh-CN" altLang="en-US" dirty="0"/>
              <a:t>开</a:t>
            </a:r>
            <a:r>
              <a:rPr lang="en-US" altLang="zh-CN" dirty="0" err="1"/>
              <a:t>sqrt</a:t>
            </a:r>
            <a:r>
              <a:rPr lang="zh-CN" altLang="en-US" dirty="0"/>
              <a:t>后变成</a:t>
            </a:r>
            <a:r>
              <a:rPr lang="en-US" altLang="zh-CN" dirty="0"/>
              <a:t>1 2 1 2 1 2</a:t>
            </a:r>
            <a:endParaRPr lang="en-US" altLang="zh-CN" dirty="0"/>
          </a:p>
          <a:p>
            <a:r>
              <a:rPr lang="zh-CN" altLang="en-US" dirty="0"/>
              <a:t>然后加</a:t>
            </a:r>
            <a:r>
              <a:rPr lang="en-US" altLang="zh-CN" dirty="0"/>
              <a:t>2</a:t>
            </a:r>
            <a:r>
              <a:rPr lang="zh-CN" altLang="en-US" dirty="0"/>
              <a:t>又变成</a:t>
            </a:r>
            <a:r>
              <a:rPr lang="en-US" altLang="zh-CN" dirty="0"/>
              <a:t>3 4 3 4 3 4</a:t>
            </a:r>
            <a:endParaRPr lang="en-US" altLang="zh-CN" dirty="0"/>
          </a:p>
          <a:p>
            <a:r>
              <a:rPr lang="en-US" altLang="zh-CN" dirty="0"/>
              <a:t>Oh no</a:t>
            </a:r>
            <a:r>
              <a:rPr lang="zh-CN" altLang="en-US" dirty="0"/>
              <a:t>！</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发现这种情况仅当</a:t>
            </a:r>
            <a:r>
              <a:rPr lang="en-US" altLang="zh-CN" dirty="0"/>
              <a:t>a=b-1</a:t>
            </a:r>
            <a:r>
              <a:rPr lang="zh-CN" altLang="en-US" dirty="0"/>
              <a:t>且</a:t>
            </a:r>
            <a:r>
              <a:rPr lang="en-US" altLang="zh-CN" dirty="0"/>
              <a:t>b</a:t>
            </a:r>
            <a:r>
              <a:rPr lang="zh-CN" altLang="en-US" dirty="0"/>
              <a:t>是完全平方数的时候会出现</a:t>
            </a:r>
            <a:endParaRPr lang="en-US" altLang="zh-CN" dirty="0"/>
          </a:p>
          <a:p>
            <a:r>
              <a:rPr lang="zh-CN" altLang="en-US" dirty="0"/>
              <a:t>于是想办法维护一下区间极差就可以判掉这种情况</a:t>
            </a:r>
            <a:endParaRPr lang="en-US" altLang="zh-CN" dirty="0"/>
          </a:p>
          <a:p>
            <a:r>
              <a:rPr lang="zh-CN" altLang="en-US" dirty="0"/>
              <a:t>由于取</a:t>
            </a:r>
            <a:r>
              <a:rPr lang="en-US" altLang="zh-CN" dirty="0" err="1"/>
              <a:t>sqrt</a:t>
            </a:r>
            <a:r>
              <a:rPr lang="zh-CN" altLang="en-US" dirty="0"/>
              <a:t>的次数是</a:t>
            </a:r>
            <a:r>
              <a:rPr lang="en-US" altLang="zh-CN" dirty="0"/>
              <a:t>O( </a:t>
            </a:r>
            <a:r>
              <a:rPr lang="en-US" altLang="zh-CN" dirty="0" err="1"/>
              <a:t>loglogv</a:t>
            </a:r>
            <a:r>
              <a:rPr lang="en-US" altLang="zh-CN" dirty="0"/>
              <a:t> )</a:t>
            </a:r>
            <a:r>
              <a:rPr lang="zh-CN" altLang="en-US" dirty="0"/>
              <a:t>的</a:t>
            </a:r>
            <a:endParaRPr lang="en-US" altLang="zh-CN" dirty="0"/>
          </a:p>
          <a:p>
            <a:r>
              <a:rPr lang="zh-CN" altLang="en-US" dirty="0"/>
              <a:t>所以总复杂度是</a:t>
            </a:r>
            <a:r>
              <a:rPr lang="en-US" altLang="zh-CN" dirty="0"/>
              <a:t>O( (</a:t>
            </a:r>
            <a:r>
              <a:rPr lang="en-US" altLang="zh-CN" dirty="0" err="1"/>
              <a:t>n+m</a:t>
            </a:r>
            <a:r>
              <a:rPr lang="en-US" altLang="zh-CN" dirty="0"/>
              <a:t>)</a:t>
            </a:r>
            <a:r>
              <a:rPr lang="en-US" altLang="zh-CN" dirty="0" err="1"/>
              <a:t>lognloglogv</a:t>
            </a:r>
            <a:r>
              <a:rPr lang="en-US" altLang="zh-CN" dirty="0"/>
              <a:t> )</a:t>
            </a:r>
            <a:endParaRPr lang="en-US" altLang="zh-CN" dirty="0"/>
          </a:p>
          <a:p>
            <a:r>
              <a:rPr lang="zh-CN" altLang="en-US" dirty="0"/>
              <a:t>大概是使用所有连续段以外相邻位置的差来作为势能的均摊</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Luogu5068 [Ynoi2015]</a:t>
            </a:r>
            <a:r>
              <a:rPr lang="zh-CN" altLang="en-US" dirty="0"/>
              <a:t>我回来了</a:t>
            </a:r>
            <a:r>
              <a:rPr lang="en-US" altLang="zh-CN" dirty="0"/>
              <a:t>&amp;</a:t>
            </a:r>
            <a:r>
              <a:rPr lang="zh-CN" altLang="en-US" dirty="0"/>
              <a:t> </a:t>
            </a:r>
            <a:r>
              <a:rPr lang="en-US" altLang="zh-CN" dirty="0"/>
              <a:t>[Code+#7]</a:t>
            </a:r>
            <a:r>
              <a:rPr lang="zh-CN" altLang="en-US" dirty="0"/>
              <a:t>教科书般的亵渎</a:t>
            </a:r>
            <a:endParaRPr lang="zh-CN" altLang="en-US" dirty="0"/>
          </a:p>
        </p:txBody>
      </p:sp>
      <p:sp>
        <p:nvSpPr>
          <p:cNvPr id="3" name="内容占位符 2"/>
          <p:cNvSpPr>
            <a:spLocks noGrp="1"/>
          </p:cNvSpPr>
          <p:nvPr>
            <p:ph idx="1"/>
          </p:nvPr>
        </p:nvSpPr>
        <p:spPr/>
        <p:txBody>
          <a:bodyPr>
            <a:normAutofit/>
          </a:bodyPr>
          <a:lstStyle/>
          <a:p>
            <a:r>
              <a:rPr lang="zh-CN" altLang="en-US" sz="2000" dirty="0"/>
              <a:t>珂朵莉在玩炉石传说的时候总是打不出教科书般的亵渎，于是他重新写了一个炉石传说’，并且将亵渎的描述改为：“等概率随机在 </a:t>
            </a:r>
            <a:r>
              <a:rPr lang="en-US" altLang="zh-CN" sz="2000" dirty="0"/>
              <a:t>[L,R]</a:t>
            </a:r>
            <a:r>
              <a:rPr lang="zh-CN" altLang="en-US" sz="2000" dirty="0"/>
              <a:t> 中选出一个整数作为伤害值 </a:t>
            </a:r>
            <a:r>
              <a:rPr lang="en-US" altLang="zh-CN" sz="2000" dirty="0"/>
              <a:t>d</a:t>
            </a:r>
            <a:r>
              <a:rPr lang="zh-CN" altLang="en-US" sz="2000" dirty="0"/>
              <a:t>，对所有随从造成 </a:t>
            </a:r>
            <a:r>
              <a:rPr lang="en-US" altLang="zh-CN" sz="2000" dirty="0"/>
              <a:t>d</a:t>
            </a:r>
            <a:r>
              <a:rPr lang="zh-CN" altLang="en-US" sz="2000" dirty="0"/>
              <a:t> 点伤害，如果有随从死亡，则再次施放该法术，但伤害值不重新随机；如果没有随从死亡，则停止释放”，还去掉了场面上随从上限和亵渎最多触发</a:t>
            </a:r>
            <a:r>
              <a:rPr lang="en-US" altLang="zh-CN" sz="2000" dirty="0"/>
              <a:t>14</a:t>
            </a:r>
            <a:r>
              <a:rPr lang="zh-CN" altLang="en-US" sz="2000" dirty="0"/>
              <a:t>次的限制。</a:t>
            </a:r>
            <a:endParaRPr lang="zh-CN" altLang="en-US" sz="2000" dirty="0"/>
          </a:p>
          <a:p>
            <a:r>
              <a:rPr lang="zh-CN" altLang="en-US" sz="2000" dirty="0"/>
              <a:t>珂朵莉不知道这个改版亵渎的效果怎么样，于是他打算进行一些测试，其中共进行 </a:t>
            </a:r>
            <a:r>
              <a:rPr lang="en-US" altLang="zh-CN" sz="2000" dirty="0"/>
              <a:t>m</a:t>
            </a:r>
            <a:r>
              <a:rPr lang="zh-CN" altLang="en-US" sz="2000" dirty="0"/>
              <a:t> 次如下类型的操作：</a:t>
            </a:r>
            <a:endParaRPr lang="zh-CN" altLang="en-US" sz="2000" dirty="0"/>
          </a:p>
          <a:p>
            <a:r>
              <a:rPr lang="zh-CN" altLang="en-US" sz="2000" dirty="0"/>
              <a:t>在场面上加入一个血量为 </a:t>
            </a:r>
            <a:r>
              <a:rPr lang="en-US" altLang="zh-CN" sz="2000" dirty="0"/>
              <a:t>h</a:t>
            </a:r>
            <a:r>
              <a:rPr lang="zh-CN" altLang="en-US" sz="2000" dirty="0"/>
              <a:t> 的随从，这里随从的血量都不能超过 </a:t>
            </a:r>
            <a:r>
              <a:rPr lang="en-US" altLang="zh-CN" sz="2000" dirty="0"/>
              <a:t>n</a:t>
            </a:r>
            <a:r>
              <a:rPr lang="zh-CN" altLang="en-US" sz="2000" dirty="0"/>
              <a:t>；</a:t>
            </a:r>
            <a:endParaRPr lang="zh-CN" altLang="en-US" sz="2000" dirty="0"/>
          </a:p>
          <a:p>
            <a:r>
              <a:rPr lang="zh-CN" altLang="en-US" sz="2000" dirty="0"/>
              <a:t>给定 </a:t>
            </a:r>
            <a:r>
              <a:rPr lang="en-US" altLang="zh-CN" sz="2000" dirty="0"/>
              <a:t>L, R</a:t>
            </a:r>
            <a:r>
              <a:rPr lang="zh-CN" altLang="en-US" sz="2000" dirty="0"/>
              <a:t>，询问亵渎期望触发多少次；</a:t>
            </a:r>
            <a:endParaRPr lang="zh-CN" altLang="en-US" sz="2000" dirty="0"/>
          </a:p>
          <a:p>
            <a:r>
              <a:rPr lang="zh-CN" altLang="en-US" sz="2000" dirty="0"/>
              <a:t>珂朵莉只会做操作</a:t>
            </a:r>
            <a:r>
              <a:rPr lang="en-US" altLang="zh-CN" sz="2000" dirty="0"/>
              <a:t>1</a:t>
            </a:r>
            <a:r>
              <a:rPr lang="zh-CN" altLang="en-US" sz="2000" dirty="0"/>
              <a:t>，于是他就把操作</a:t>
            </a:r>
            <a:r>
              <a:rPr lang="en-US" altLang="zh-CN" sz="2000" dirty="0"/>
              <a:t>2</a:t>
            </a:r>
            <a:r>
              <a:rPr lang="zh-CN" altLang="en-US" sz="2000" dirty="0"/>
              <a:t>交给你啦。</a:t>
            </a:r>
            <a:endParaRPr lang="zh-CN" altLang="en-US" sz="2000" dirty="0"/>
          </a:p>
          <a:p>
            <a:r>
              <a:rPr lang="zh-CN" altLang="en-US" sz="2000" dirty="0"/>
              <a:t>保证： </a:t>
            </a:r>
            <a:r>
              <a:rPr lang="en-US" altLang="zh-CN" sz="2000" dirty="0"/>
              <a:t>n&lt;=1e5</a:t>
            </a:r>
            <a:r>
              <a:rPr lang="zh-CN" altLang="en-US" sz="2000" dirty="0"/>
              <a:t>，</a:t>
            </a:r>
            <a:r>
              <a:rPr lang="en-US" altLang="zh-CN" sz="2000" dirty="0"/>
              <a:t>h&lt;=n</a:t>
            </a:r>
            <a:r>
              <a:rPr lang="zh-CN" altLang="en-US" sz="2000" dirty="0"/>
              <a:t>，</a:t>
            </a:r>
            <a:r>
              <a:rPr lang="en-US" altLang="zh-CN" sz="2000" dirty="0"/>
              <a:t>m&lt;=1e6</a:t>
            </a:r>
            <a:r>
              <a:rPr lang="zh-CN" altLang="en-US" sz="2000" dirty="0"/>
              <a:t>；</a:t>
            </a:r>
            <a:endParaRPr lang="zh-CN" altLang="en-US" sz="20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我们考虑亵渎什么时候可以被触发</a:t>
            </a:r>
            <a:endParaRPr lang="zh-CN" altLang="en-US" dirty="0"/>
          </a:p>
          <a:p>
            <a:r>
              <a:rPr lang="zh-CN" altLang="en-US" dirty="0"/>
              <a:t>首先他一定会触发一次，那么这个时候需要让场上所有人的血量</a:t>
            </a:r>
            <a:r>
              <a:rPr lang="en-US" altLang="zh-CN" dirty="0"/>
              <a:t>-d</a:t>
            </a:r>
            <a:r>
              <a:rPr lang="zh-CN" altLang="en-US" dirty="0"/>
              <a:t>，想要触发下一次，一定需要有一个人的血量在</a:t>
            </a:r>
            <a:r>
              <a:rPr lang="en-US" altLang="zh-CN" dirty="0"/>
              <a:t>[1,d]</a:t>
            </a:r>
            <a:r>
              <a:rPr lang="zh-CN" altLang="en-US" dirty="0"/>
              <a:t>的范围内，如果触发第三次呢？不难发现就是需要有一个人的血量在</a:t>
            </a:r>
            <a:r>
              <a:rPr lang="en-US" altLang="zh-CN" dirty="0"/>
              <a:t>[d+1,2d]</a:t>
            </a:r>
            <a:r>
              <a:rPr lang="zh-CN" altLang="en-US" dirty="0"/>
              <a:t>的范围内，以此类推</a:t>
            </a:r>
            <a:endParaRPr lang="en-US" altLang="zh-CN" dirty="0"/>
          </a:p>
          <a:p>
            <a:r>
              <a:rPr lang="zh-CN" altLang="en-US" dirty="0"/>
              <a:t>所以对于伤害值为</a:t>
            </a:r>
            <a:r>
              <a:rPr lang="en-US" altLang="zh-CN" dirty="0"/>
              <a:t>d</a:t>
            </a:r>
            <a:r>
              <a:rPr lang="zh-CN" altLang="en-US" dirty="0"/>
              <a:t>的情况，亵渎能够被触发的次数就是最大的</a:t>
            </a:r>
            <a:r>
              <a:rPr lang="en-US" altLang="zh-CN" dirty="0"/>
              <a:t>k</a:t>
            </a:r>
            <a:r>
              <a:rPr lang="zh-CN" altLang="en-US" dirty="0"/>
              <a:t>，使得对任意</a:t>
            </a:r>
            <a:r>
              <a:rPr lang="en-US" altLang="zh-CN" dirty="0" err="1"/>
              <a:t>i</a:t>
            </a:r>
            <a:r>
              <a:rPr lang="zh-CN" altLang="en-US" dirty="0"/>
              <a:t>在</a:t>
            </a:r>
            <a:r>
              <a:rPr lang="en-US" altLang="zh-CN" dirty="0"/>
              <a:t>[1,k),</a:t>
            </a:r>
            <a:r>
              <a:rPr lang="zh-CN" altLang="en-US" dirty="0"/>
              <a:t>存在</a:t>
            </a:r>
            <a:r>
              <a:rPr lang="en-US" altLang="zh-CN" dirty="0"/>
              <a:t> </a:t>
            </a:r>
            <a:r>
              <a:rPr lang="en-US" altLang="zh-CN" dirty="0" err="1"/>
              <a:t>hj</a:t>
            </a:r>
            <a:r>
              <a:rPr lang="en-US" altLang="zh-CN" dirty="0"/>
              <a:t>∈[</a:t>
            </a:r>
            <a:r>
              <a:rPr lang="en-US" altLang="zh-CN" dirty="0" err="1"/>
              <a:t>i</a:t>
            </a:r>
            <a:r>
              <a:rPr lang="en-US" altLang="zh-CN" dirty="0"/>
              <a:t>*(d-1)+1,i*d)</a:t>
            </a:r>
            <a:endParaRPr lang="en-US" altLang="zh-CN" dirty="0"/>
          </a:p>
          <a:p>
            <a:r>
              <a:rPr lang="zh-CN" altLang="en-US" dirty="0"/>
              <a:t>因为每次只有插入一个数，所以我们发现对每个</a:t>
            </a:r>
            <a:r>
              <a:rPr lang="en-US" altLang="zh-CN" dirty="0"/>
              <a:t>d</a:t>
            </a:r>
            <a:r>
              <a:rPr lang="zh-CN" altLang="en-US" dirty="0"/>
              <a:t>，</a:t>
            </a:r>
            <a:r>
              <a:rPr lang="en-US" altLang="zh-CN" dirty="0"/>
              <a:t>k</a:t>
            </a:r>
            <a:r>
              <a:rPr lang="zh-CN" altLang="en-US" dirty="0"/>
              <a:t>一定会逐渐变大</a:t>
            </a:r>
            <a:endParaRPr lang="zh-CN" altLang="en-US" dirty="0"/>
          </a:p>
          <a:p>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变化量是多少呢？</a:t>
            </a:r>
            <a:endParaRPr lang="en-US" altLang="zh-CN" dirty="0"/>
          </a:p>
          <a:p>
            <a:r>
              <a:rPr lang="zh-CN" altLang="en-US" dirty="0"/>
              <a:t>可以发现这个实际上是</a:t>
            </a:r>
            <a:r>
              <a:rPr lang="en-US" altLang="zh-CN" dirty="0"/>
              <a:t>n/1+n/2+…+n/n=O( </a:t>
            </a:r>
            <a:r>
              <a:rPr lang="en-US" altLang="zh-CN" dirty="0" err="1"/>
              <a:t>nlogn</a:t>
            </a:r>
            <a:r>
              <a:rPr lang="en-US" altLang="zh-CN" dirty="0"/>
              <a:t> )</a:t>
            </a:r>
            <a:r>
              <a:rPr lang="zh-CN" altLang="en-US" dirty="0"/>
              <a:t>，是一个调和级数</a:t>
            </a:r>
            <a:endParaRPr lang="en-US" altLang="zh-CN" dirty="0"/>
          </a:p>
          <a:p>
            <a:r>
              <a:rPr lang="zh-CN" altLang="en-US" dirty="0"/>
              <a:t>我们用平衡树维护每个</a:t>
            </a:r>
            <a:r>
              <a:rPr lang="en-US" altLang="zh-CN" dirty="0"/>
              <a:t>d</a:t>
            </a:r>
            <a:r>
              <a:rPr lang="zh-CN" altLang="en-US" dirty="0"/>
              <a:t>当前延伸到的位置，每次插入</a:t>
            </a:r>
            <a:r>
              <a:rPr lang="en-US" altLang="zh-CN" dirty="0"/>
              <a:t>x</a:t>
            </a:r>
            <a:r>
              <a:rPr lang="zh-CN" altLang="en-US" dirty="0"/>
              <a:t>的时候即在平衡树上暴力找出有哪些</a:t>
            </a:r>
            <a:r>
              <a:rPr lang="en-US" altLang="zh-CN" dirty="0"/>
              <a:t>d</a:t>
            </a:r>
            <a:r>
              <a:rPr lang="zh-CN" altLang="en-US" dirty="0"/>
              <a:t>需要继续向后延伸，然后一直延伸</a:t>
            </a:r>
            <a:endParaRPr lang="en-US" altLang="zh-CN" dirty="0"/>
          </a:p>
          <a:p>
            <a:r>
              <a:rPr lang="zh-CN" altLang="en-US" dirty="0"/>
              <a:t>每次一个</a:t>
            </a:r>
            <a:r>
              <a:rPr lang="en-US" altLang="zh-CN" dirty="0"/>
              <a:t>d</a:t>
            </a:r>
            <a:r>
              <a:rPr lang="zh-CN" altLang="en-US" dirty="0"/>
              <a:t>改变了延伸到的位置后需要一个树状数组进行单点修改</a:t>
            </a:r>
            <a:endParaRPr lang="en-US" altLang="zh-CN" dirty="0"/>
          </a:p>
          <a:p>
            <a:r>
              <a:rPr lang="zh-CN" altLang="en-US" dirty="0"/>
              <a:t>总时间复杂度</a:t>
            </a:r>
            <a:r>
              <a:rPr lang="en-US" altLang="zh-CN" dirty="0"/>
              <a:t>O( nlog^2n + </a:t>
            </a:r>
            <a:r>
              <a:rPr lang="en-US" altLang="zh-CN" dirty="0" err="1"/>
              <a:t>mlogn</a:t>
            </a:r>
            <a:r>
              <a:rPr lang="en-US" altLang="zh-CN" dirty="0"/>
              <a:t> )</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[Ynoi2014]</a:t>
            </a:r>
            <a:r>
              <a:rPr lang="ja-JP" altLang="en-US" dirty="0"/>
              <a:t>誰も彼もが、正義の名のもとに</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9587" y="2491581"/>
            <a:ext cx="8124825" cy="2743200"/>
          </a:xfr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考虑用平衡树维护序列，将一段连续的同色极长段缩为一个点</a:t>
            </a:r>
            <a:endParaRPr lang="zh-CN" altLang="en-US" dirty="0"/>
          </a:p>
          <a:p>
            <a:r>
              <a:rPr lang="zh-CN" altLang="en-US" dirty="0"/>
              <a:t>发现操作具有对称性，本质上只有</a:t>
            </a:r>
            <a:endParaRPr lang="zh-CN" altLang="en-US" dirty="0"/>
          </a:p>
          <a:p>
            <a:r>
              <a:rPr lang="zh-CN" altLang="en-US" dirty="0"/>
              <a:t>区间染色为</a:t>
            </a:r>
            <a:r>
              <a:rPr lang="en-US" altLang="zh-CN" dirty="0"/>
              <a:t>0/1</a:t>
            </a:r>
            <a:endParaRPr lang="en-US" altLang="zh-CN" dirty="0"/>
          </a:p>
          <a:p>
            <a:r>
              <a:rPr lang="zh-CN" altLang="en-US" dirty="0"/>
              <a:t>区间每个数</a:t>
            </a:r>
            <a:r>
              <a:rPr lang="en-US" altLang="zh-CN" dirty="0"/>
              <a:t>or/and</a:t>
            </a:r>
            <a:r>
              <a:rPr lang="zh-CN" altLang="en-US" dirty="0"/>
              <a:t>上左</a:t>
            </a:r>
            <a:r>
              <a:rPr lang="en-US" altLang="zh-CN" dirty="0"/>
              <a:t>/</a:t>
            </a:r>
            <a:r>
              <a:rPr lang="zh-CN" altLang="en-US" dirty="0"/>
              <a:t>右</a:t>
            </a:r>
            <a:endParaRPr lang="zh-CN" altLang="en-US" dirty="0"/>
          </a:p>
          <a:p>
            <a:r>
              <a:rPr lang="zh-CN" altLang="en-US" dirty="0"/>
              <a:t>区间和</a:t>
            </a:r>
            <a:endParaRPr lang="zh-CN" altLang="en-US" dirty="0"/>
          </a:p>
          <a:p>
            <a:r>
              <a:rPr lang="zh-CN" altLang="en-US" dirty="0"/>
              <a:t>这三种操作</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发现第二种操作其实就是让区间中</a:t>
            </a:r>
            <a:r>
              <a:rPr lang="en-US" altLang="zh-CN" dirty="0"/>
              <a:t>0/1</a:t>
            </a:r>
            <a:r>
              <a:rPr lang="zh-CN" altLang="en-US" dirty="0"/>
              <a:t>的同色极长段各自向左</a:t>
            </a:r>
            <a:r>
              <a:rPr lang="en-US" altLang="zh-CN" dirty="0"/>
              <a:t>/</a:t>
            </a:r>
            <a:r>
              <a:rPr lang="zh-CN" altLang="en-US" dirty="0"/>
              <a:t>右扩散一格的位置</a:t>
            </a:r>
            <a:endParaRPr lang="zh-CN" altLang="en-US" dirty="0"/>
          </a:p>
          <a:p>
            <a:r>
              <a:rPr lang="zh-CN" altLang="en-US" dirty="0"/>
              <a:t>我们修改的时候不修改这个给定的区间，而是让区间两端点根据操作种类和所在的同色极长段的颜色进行调整，具体来说就是检查一下是否包含这个同色极长段，然后调节我们这次修改的区间的位置</a:t>
            </a:r>
            <a:endParaRPr lang="zh-CN" altLang="en-US" dirty="0"/>
          </a:p>
          <a:p>
            <a:r>
              <a:rPr lang="zh-CN" altLang="en-US" dirty="0"/>
              <a:t>然后问题便转化为，每次区间中</a:t>
            </a:r>
            <a:r>
              <a:rPr lang="en-US" altLang="zh-CN" dirty="0"/>
              <a:t>0/1</a:t>
            </a:r>
            <a:r>
              <a:rPr lang="zh-CN" altLang="en-US" dirty="0"/>
              <a:t>的同色极长段各自变大</a:t>
            </a:r>
            <a:r>
              <a:rPr lang="en-US" altLang="zh-CN" dirty="0"/>
              <a:t>1</a:t>
            </a:r>
            <a:r>
              <a:rPr lang="zh-CN" altLang="en-US" dirty="0"/>
              <a:t>或者缩小</a:t>
            </a:r>
            <a:r>
              <a:rPr lang="en-US" altLang="zh-CN" dirty="0"/>
              <a:t>1</a:t>
            </a:r>
            <a:r>
              <a:rPr lang="zh-CN" altLang="en-US" dirty="0"/>
              <a:t>，这个可以通过在缩点平衡树结构上打标记来实现</a:t>
            </a:r>
            <a:endParaRPr lang="zh-CN" altLang="en-US" dirty="0"/>
          </a:p>
          <a:p>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因为有可能一个同色极长段在缩了之后变成</a:t>
            </a:r>
            <a:r>
              <a:rPr lang="en-US" altLang="zh-CN" dirty="0"/>
              <a:t>0</a:t>
            </a:r>
            <a:r>
              <a:rPr lang="zh-CN" altLang="en-US" dirty="0"/>
              <a:t>，所以我们需要维护一下区间内最小的同色极长段长度，如果是</a:t>
            </a:r>
            <a:r>
              <a:rPr lang="en-US" altLang="zh-CN" dirty="0"/>
              <a:t>0</a:t>
            </a:r>
            <a:r>
              <a:rPr lang="zh-CN" altLang="en-US" dirty="0"/>
              <a:t>则暴力将其删去，同时合并两边的段</a:t>
            </a:r>
            <a:endParaRPr lang="zh-CN" altLang="en-US" dirty="0"/>
          </a:p>
          <a:p>
            <a:r>
              <a:rPr lang="zh-CN" altLang="en-US" dirty="0"/>
              <a:t>可以发现每次修改只会增加</a:t>
            </a:r>
            <a:r>
              <a:rPr lang="en-US" altLang="zh-CN" dirty="0"/>
              <a:t>O(1)</a:t>
            </a:r>
            <a:r>
              <a:rPr lang="zh-CN" altLang="en-US" dirty="0"/>
              <a:t>个同色极长段，每次删除可以花</a:t>
            </a:r>
            <a:r>
              <a:rPr lang="en-US" altLang="zh-CN" dirty="0"/>
              <a:t>O(</a:t>
            </a:r>
            <a:r>
              <a:rPr lang="en-US" altLang="zh-CN" dirty="0" err="1"/>
              <a:t>logn</a:t>
            </a:r>
            <a:r>
              <a:rPr lang="en-US" altLang="zh-CN" dirty="0"/>
              <a:t>) </a:t>
            </a:r>
            <a:r>
              <a:rPr lang="zh-CN" altLang="en-US" dirty="0"/>
              <a:t>的代价减少一个同色极长段</a:t>
            </a:r>
            <a:endParaRPr lang="zh-CN" altLang="en-US"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O(n)</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1" cstate="print"/>
          <a:srcRect/>
          <a:stretch>
            <a:fillRect/>
          </a:stretch>
        </p:blipFill>
        <p:spPr bwMode="auto">
          <a:xfrm>
            <a:off x="395535" y="1556791"/>
            <a:ext cx="7645232" cy="4824537"/>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Luogu3747 [</a:t>
            </a:r>
            <a:r>
              <a:rPr lang="zh-CN" altLang="en-US" dirty="0"/>
              <a:t>六省联考</a:t>
            </a:r>
            <a:r>
              <a:rPr lang="en-US" altLang="zh-CN" dirty="0"/>
              <a:t>2017]</a:t>
            </a:r>
            <a:r>
              <a:rPr lang="zh-CN" altLang="en-US" dirty="0"/>
              <a:t>相逢是问候</a:t>
            </a:r>
            <a:endParaRPr lang="zh-CN" altLang="en-US" dirty="0"/>
          </a:p>
        </p:txBody>
      </p:sp>
      <p:pic>
        <p:nvPicPr>
          <p:cNvPr id="4" name="内容占位符 3"/>
          <p:cNvPicPr>
            <a:picLocks noGrp="1" noChangeAspect="1"/>
          </p:cNvPicPr>
          <p:nvPr>
            <p:ph idx="1"/>
          </p:nvPr>
        </p:nvPicPr>
        <p:blipFill>
          <a:blip r:embed="rId1"/>
          <a:stretch>
            <a:fillRect/>
          </a:stretch>
        </p:blipFill>
        <p:spPr>
          <a:xfrm>
            <a:off x="82456" y="1844824"/>
            <a:ext cx="8975626" cy="4608512"/>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由欧拉定理，每个数最多变换</a:t>
            </a:r>
            <a:r>
              <a:rPr lang="en-US" altLang="zh-CN" dirty="0"/>
              <a:t>O( </a:t>
            </a:r>
            <a:r>
              <a:rPr lang="en-US" altLang="zh-CN" dirty="0" err="1"/>
              <a:t>logv</a:t>
            </a:r>
            <a:r>
              <a:rPr lang="en-US" altLang="zh-CN" dirty="0"/>
              <a:t> )</a:t>
            </a:r>
            <a:r>
              <a:rPr lang="zh-CN" altLang="en-US" dirty="0"/>
              <a:t>次</a:t>
            </a:r>
            <a:endParaRPr lang="en-US" altLang="zh-CN" dirty="0"/>
          </a:p>
          <a:p>
            <a:endParaRPr lang="en-US" altLang="zh-CN" dirty="0"/>
          </a:p>
          <a:p>
            <a:endParaRPr lang="en-US" altLang="zh-CN" dirty="0"/>
          </a:p>
          <a:p>
            <a:r>
              <a:rPr lang="zh-CN" altLang="en-US" dirty="0"/>
              <a:t>因为这里指数每次变为</a:t>
            </a:r>
            <a:r>
              <a:rPr lang="en-US" altLang="zh-CN" dirty="0"/>
              <a:t>phi(p)</a:t>
            </a:r>
            <a:endParaRPr lang="en-US" altLang="zh-CN" dirty="0"/>
          </a:p>
          <a:p>
            <a:r>
              <a:rPr lang="zh-CN" altLang="en-US" dirty="0"/>
              <a:t>当</a:t>
            </a:r>
            <a:r>
              <a:rPr lang="en-US" altLang="zh-CN" dirty="0"/>
              <a:t>p</a:t>
            </a:r>
            <a:r>
              <a:rPr lang="zh-CN" altLang="en-US" dirty="0"/>
              <a:t>为偶数时，</a:t>
            </a:r>
            <a:r>
              <a:rPr lang="en-US" altLang="zh-CN" dirty="0"/>
              <a:t>phi(p)</a:t>
            </a:r>
            <a:r>
              <a:rPr lang="zh-CN" altLang="en-US" dirty="0"/>
              <a:t>至少</a:t>
            </a:r>
            <a:r>
              <a:rPr lang="en-US" altLang="zh-CN" dirty="0"/>
              <a:t>/2</a:t>
            </a:r>
            <a:endParaRPr lang="en-US" altLang="zh-CN" dirty="0"/>
          </a:p>
          <a:p>
            <a:r>
              <a:rPr lang="zh-CN" altLang="en-US" dirty="0"/>
              <a:t>当</a:t>
            </a:r>
            <a:r>
              <a:rPr lang="en-US" altLang="zh-CN" dirty="0"/>
              <a:t>p</a:t>
            </a:r>
            <a:r>
              <a:rPr lang="zh-CN" altLang="en-US" dirty="0"/>
              <a:t>为奇数时，</a:t>
            </a:r>
            <a:r>
              <a:rPr lang="en-US" altLang="zh-CN" dirty="0"/>
              <a:t>phi(p)</a:t>
            </a:r>
            <a:r>
              <a:rPr lang="zh-CN" altLang="en-US" dirty="0"/>
              <a:t>为偶数</a:t>
            </a:r>
            <a:endParaRPr lang="en-US" altLang="zh-CN" dirty="0"/>
          </a:p>
          <a:p>
            <a:r>
              <a:rPr lang="zh-CN" altLang="en-US" dirty="0"/>
              <a:t>如果</a:t>
            </a:r>
            <a:r>
              <a:rPr lang="en-US" altLang="zh-CN" dirty="0"/>
              <a:t>phi(p)=1</a:t>
            </a:r>
            <a:r>
              <a:rPr lang="zh-CN" altLang="en-US" dirty="0"/>
              <a:t>，则继续下去值不变</a:t>
            </a:r>
            <a:endParaRPr lang="en-US" altLang="zh-CN" dirty="0"/>
          </a:p>
          <a:p>
            <a:endParaRPr lang="en-US" altLang="zh-CN" dirty="0"/>
          </a:p>
          <a:p>
            <a:endParaRPr lang="en-US" altLang="zh-CN" dirty="0"/>
          </a:p>
          <a:p>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6" y="2204864"/>
            <a:ext cx="3267075" cy="942975"/>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于是暴力即可</a:t>
            </a:r>
            <a:endParaRPr lang="en-US" altLang="zh-CN" dirty="0"/>
          </a:p>
          <a:p>
            <a:r>
              <a:rPr lang="zh-CN" altLang="en-US" dirty="0"/>
              <a:t>需要维护区间中每个数是否下次还能进行题目中的操作</a:t>
            </a:r>
            <a:endParaRPr lang="en-US" altLang="zh-CN" dirty="0"/>
          </a:p>
          <a:p>
            <a:r>
              <a:rPr lang="zh-CN" altLang="en-US" dirty="0"/>
              <a:t>每个数可以操作</a:t>
            </a:r>
            <a:r>
              <a:rPr lang="en-US" altLang="zh-CN" dirty="0"/>
              <a:t>O( </a:t>
            </a:r>
            <a:r>
              <a:rPr lang="en-US" altLang="zh-CN" dirty="0" err="1"/>
              <a:t>logv</a:t>
            </a:r>
            <a:r>
              <a:rPr lang="en-US" altLang="zh-CN" dirty="0"/>
              <a:t> )</a:t>
            </a:r>
            <a:r>
              <a:rPr lang="zh-CN" altLang="en-US" dirty="0"/>
              <a:t>次，每次操作需要</a:t>
            </a:r>
            <a:r>
              <a:rPr lang="en-US" altLang="zh-CN" dirty="0"/>
              <a:t>O( </a:t>
            </a:r>
            <a:r>
              <a:rPr lang="en-US" altLang="zh-CN" dirty="0" err="1"/>
              <a:t>logv</a:t>
            </a:r>
            <a:r>
              <a:rPr lang="en-US" altLang="zh-CN" dirty="0"/>
              <a:t> )</a:t>
            </a:r>
            <a:r>
              <a:rPr lang="zh-CN" altLang="en-US" dirty="0"/>
              <a:t>的快速幂，这里均摊的代价是</a:t>
            </a:r>
            <a:r>
              <a:rPr lang="en-US" altLang="zh-CN"/>
              <a:t>O( log^2v )</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a:t>
            </a:r>
            <a:r>
              <a:rPr lang="en-US" altLang="zh-CN" dirty="0" err="1"/>
              <a:t>logv</a:t>
            </a:r>
            <a:r>
              <a:rPr lang="en-US" altLang="zh-CN" dirty="0"/>
              <a:t> )</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在有类区间染色操作，以及保证</a:t>
            </a:r>
            <a:r>
              <a:rPr lang="zh-CN" altLang="en-US" dirty="0">
                <a:solidFill>
                  <a:srgbClr val="FF0000"/>
                </a:solidFill>
              </a:rPr>
              <a:t>数据随机</a:t>
            </a:r>
            <a:r>
              <a:rPr lang="zh-CN" altLang="en-US" dirty="0"/>
              <a:t>的情况下</a:t>
            </a:r>
            <a:endParaRPr lang="en-US" altLang="zh-CN" dirty="0"/>
          </a:p>
          <a:p>
            <a:r>
              <a:rPr lang="zh-CN" altLang="en-US" dirty="0"/>
              <a:t>可以用一个平衡树维护颜色连续段的暴力来解决</a:t>
            </a:r>
            <a:endParaRPr lang="en-US" altLang="zh-CN" dirty="0"/>
          </a:p>
          <a:p>
            <a:r>
              <a:rPr lang="zh-CN" altLang="en-US" dirty="0"/>
              <a:t>复杂度期望</a:t>
            </a:r>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，可以做到</a:t>
            </a:r>
            <a:r>
              <a:rPr lang="en-US" altLang="zh-CN" dirty="0"/>
              <a:t>O( n + m )</a:t>
            </a:r>
            <a:r>
              <a:rPr lang="zh-CN" altLang="en-US" dirty="0"/>
              <a:t>，但是</a:t>
            </a:r>
            <a:r>
              <a:rPr lang="en-US" altLang="zh-CN" dirty="0"/>
              <a:t>not practical</a:t>
            </a:r>
            <a:endParaRPr lang="en-US" altLang="zh-CN"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在线可以做到</a:t>
            </a:r>
            <a:endParaRPr lang="en-US" altLang="zh-CN" dirty="0"/>
          </a:p>
          <a:p>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（直接做），</a:t>
            </a:r>
            <a:r>
              <a:rPr lang="en-US" altLang="zh-CN" dirty="0"/>
              <a:t>O( (</a:t>
            </a:r>
            <a:r>
              <a:rPr lang="en-US" altLang="zh-CN" dirty="0" err="1"/>
              <a:t>n+m</a:t>
            </a:r>
            <a:r>
              <a:rPr lang="en-US" altLang="zh-CN" dirty="0"/>
              <a:t>)</a:t>
            </a:r>
            <a:r>
              <a:rPr lang="en-US" altLang="zh-CN" dirty="0" err="1"/>
              <a:t>logloglogn</a:t>
            </a:r>
            <a:r>
              <a:rPr lang="en-US" altLang="zh-CN" dirty="0"/>
              <a:t> )</a:t>
            </a:r>
            <a:r>
              <a:rPr lang="zh-CN" altLang="en-US" dirty="0"/>
              <a:t>（使用</a:t>
            </a:r>
            <a:r>
              <a:rPr lang="en-US" altLang="zh-CN" dirty="0"/>
              <a:t>exponential tree</a:t>
            </a:r>
            <a:r>
              <a:rPr lang="zh-CN" altLang="en-US" dirty="0"/>
              <a:t>），</a:t>
            </a:r>
            <a:endParaRPr lang="en-US" altLang="zh-CN" dirty="0"/>
          </a:p>
          <a:p>
            <a:r>
              <a:rPr lang="en-US" altLang="zh-CN" dirty="0"/>
              <a:t>O( n + m )</a:t>
            </a:r>
            <a:r>
              <a:rPr lang="zh-CN" altLang="en-US" dirty="0"/>
              <a:t>（使用</a:t>
            </a:r>
            <a:r>
              <a:rPr lang="en-US" altLang="zh-CN" dirty="0"/>
              <a:t>O( </a:t>
            </a:r>
            <a:r>
              <a:rPr lang="en-US" altLang="zh-CN" dirty="0" err="1"/>
              <a:t>logn</a:t>
            </a:r>
            <a:r>
              <a:rPr lang="en-US" altLang="zh-CN" dirty="0"/>
              <a:t>/</a:t>
            </a:r>
            <a:r>
              <a:rPr lang="en-US" altLang="zh-CN" dirty="0" err="1"/>
              <a:t>logw</a:t>
            </a:r>
            <a:r>
              <a:rPr lang="en-US" altLang="zh-CN" dirty="0"/>
              <a:t> )</a:t>
            </a:r>
            <a:r>
              <a:rPr lang="zh-CN" altLang="en-US" dirty="0"/>
              <a:t>的动态前驱数据结构）</a:t>
            </a:r>
            <a:endParaRPr lang="en-US" altLang="zh-CN" dirty="0"/>
          </a:p>
          <a:p>
            <a:r>
              <a:rPr lang="zh-CN" altLang="en-US" dirty="0"/>
              <a:t>离线可以简单的做到</a:t>
            </a:r>
            <a:r>
              <a:rPr lang="en-US" altLang="zh-CN" dirty="0"/>
              <a:t>O( n + m )</a:t>
            </a:r>
            <a:r>
              <a:rPr lang="zh-CN" altLang="en-US" dirty="0"/>
              <a:t>，压位即可</a:t>
            </a:r>
            <a:endParaRPr lang="zh-CN" altLang="en-US" dirty="0"/>
          </a:p>
          <a:p>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可以证明复杂度是期望</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的</a:t>
            </a:r>
            <a:endParaRPr lang="en-US" altLang="zh-CN" dirty="0"/>
          </a:p>
          <a:p>
            <a:r>
              <a:rPr lang="zh-CN" altLang="en-US" dirty="0"/>
              <a:t>假设有</a:t>
            </a:r>
            <a:r>
              <a:rPr lang="en-US" altLang="zh-CN" dirty="0"/>
              <a:t>k</a:t>
            </a:r>
            <a:r>
              <a:rPr lang="zh-CN" altLang="en-US" dirty="0"/>
              <a:t>种操作，其中一种是区间染色，定义势能为颜色段个数</a:t>
            </a:r>
            <a:endParaRPr lang="en-US" altLang="zh-CN" dirty="0"/>
          </a:p>
          <a:p>
            <a:r>
              <a:rPr lang="zh-CN" altLang="en-US" dirty="0"/>
              <a:t>每次操作的时候有两种可能性：</a:t>
            </a:r>
            <a:endParaRPr lang="en-US" altLang="zh-CN" dirty="0"/>
          </a:p>
          <a:p>
            <a:r>
              <a:rPr lang="en-US" altLang="zh-CN" dirty="0"/>
              <a:t>1.</a:t>
            </a:r>
            <a:r>
              <a:rPr lang="zh-CN" altLang="en-US" dirty="0"/>
              <a:t>以</a:t>
            </a:r>
            <a:r>
              <a:rPr lang="en-US" altLang="zh-CN" dirty="0"/>
              <a:t>O( x )</a:t>
            </a:r>
            <a:r>
              <a:rPr lang="zh-CN" altLang="en-US" dirty="0"/>
              <a:t>的代价消除</a:t>
            </a:r>
            <a:r>
              <a:rPr lang="en-US" altLang="zh-CN" dirty="0"/>
              <a:t>O( x )</a:t>
            </a:r>
            <a:r>
              <a:rPr lang="zh-CN" altLang="en-US" dirty="0"/>
              <a:t>势能，势能</a:t>
            </a:r>
            <a:r>
              <a:rPr lang="en-US" altLang="zh-CN" dirty="0"/>
              <a:t>+2</a:t>
            </a:r>
            <a:r>
              <a:rPr lang="zh-CN" altLang="en-US" dirty="0"/>
              <a:t>，概率</a:t>
            </a:r>
            <a:r>
              <a:rPr lang="en-US" altLang="zh-CN" dirty="0"/>
              <a:t>1/k</a:t>
            </a:r>
            <a:endParaRPr lang="en-US" altLang="zh-CN" dirty="0"/>
          </a:p>
          <a:p>
            <a:r>
              <a:rPr lang="en-US" altLang="zh-CN" dirty="0"/>
              <a:t>2.</a:t>
            </a:r>
            <a:r>
              <a:rPr lang="zh-CN" altLang="en-US" dirty="0"/>
              <a:t>以</a:t>
            </a:r>
            <a:r>
              <a:rPr lang="en-US" altLang="zh-CN" dirty="0"/>
              <a:t>O( x )</a:t>
            </a:r>
            <a:r>
              <a:rPr lang="zh-CN" altLang="en-US" dirty="0"/>
              <a:t>的代价啥都没做，势能</a:t>
            </a:r>
            <a:r>
              <a:rPr lang="en-US" altLang="zh-CN" dirty="0"/>
              <a:t>+2</a:t>
            </a:r>
            <a:r>
              <a:rPr lang="zh-CN" altLang="en-US" dirty="0"/>
              <a:t>，概率</a:t>
            </a:r>
            <a:r>
              <a:rPr lang="en-US" altLang="zh-CN" dirty="0"/>
              <a:t>1-1/k</a:t>
            </a:r>
            <a:endParaRPr lang="en-US" altLang="zh-CN" dirty="0"/>
          </a:p>
          <a:p>
            <a:r>
              <a:rPr lang="zh-CN" altLang="en-US" dirty="0"/>
              <a:t>势能的均摊是</a:t>
            </a:r>
            <a:r>
              <a:rPr lang="en-US" altLang="zh-CN" dirty="0"/>
              <a:t>O( n + m )</a:t>
            </a:r>
            <a:endParaRPr lang="en-US" altLang="zh-CN" dirty="0"/>
          </a:p>
          <a:p>
            <a:r>
              <a:rPr lang="zh-CN" altLang="en-US" dirty="0"/>
              <a:t>于是这部分总的代价是</a:t>
            </a:r>
            <a:r>
              <a:rPr lang="en-US" altLang="zh-CN" dirty="0"/>
              <a:t>O( (</a:t>
            </a:r>
            <a:r>
              <a:rPr lang="en-US" altLang="zh-CN" dirty="0" err="1"/>
              <a:t>n+m</a:t>
            </a:r>
            <a:r>
              <a:rPr lang="en-US" altLang="zh-CN" dirty="0"/>
              <a:t>)k )</a:t>
            </a:r>
            <a:endParaRPr lang="en-US" altLang="zh-CN" dirty="0"/>
          </a:p>
          <a:p>
            <a:r>
              <a:rPr lang="zh-CN" altLang="en-US" dirty="0"/>
              <a:t>所以复杂度瓶颈在于平衡树而不是暴力的均摊部分</a:t>
            </a:r>
            <a:r>
              <a:rPr lang="en-US" altLang="zh-CN" dirty="0"/>
              <a:t>…</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各种题都能用，基本上不会被卡</a:t>
            </a:r>
            <a:endParaRPr lang="en-US" altLang="zh-CN" dirty="0"/>
          </a:p>
          <a:p>
            <a:r>
              <a:rPr lang="zh-CN" altLang="en-US" dirty="0"/>
              <a:t>因为大部分出题人都觉得序列维护的那种数据结构题只需要随机数据就足够强了</a:t>
            </a:r>
            <a:r>
              <a:rPr lang="en-US" altLang="zh-CN" dirty="0"/>
              <a:t>…</a:t>
            </a:r>
            <a:endParaRPr lang="en-US" altLang="zh-CN" dirty="0"/>
          </a:p>
          <a:p>
            <a:r>
              <a:rPr lang="zh-CN" altLang="en-US" dirty="0"/>
              <a:t>不过要注意，别被没有区间染色的部分分给卡了</a:t>
            </a:r>
            <a:r>
              <a:rPr lang="en-US" altLang="zh-CN" dirty="0"/>
              <a:t>…</a:t>
            </a:r>
            <a:endParaRPr lang="en-US" altLang="zh-CN" dirty="0"/>
          </a:p>
          <a:p>
            <a:endParaRPr lang="en-US" altLang="zh-CN" dirty="0"/>
          </a:p>
          <a:p>
            <a:r>
              <a:rPr lang="zh-CN" altLang="en-US" dirty="0">
                <a:solidFill>
                  <a:srgbClr val="FF0000"/>
                </a:solidFill>
              </a:rPr>
              <a:t>可以水掉各种题</a:t>
            </a:r>
            <a:endParaRPr lang="zh-CN" altLang="en-US" dirty="0">
              <a:solidFill>
                <a:srgbClr val="FF000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375" y="1700808"/>
            <a:ext cx="4297743" cy="1050458"/>
          </a:xfr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1266"/>
            <a:ext cx="4238368" cy="143090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5" y="4171322"/>
            <a:ext cx="4279473" cy="105045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32624"/>
            <a:ext cx="4222768" cy="1424009"/>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368" y="1644718"/>
            <a:ext cx="4798128" cy="1180452"/>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6328" y="2851347"/>
            <a:ext cx="3217999" cy="2560742"/>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1371" y="5321306"/>
            <a:ext cx="3344813" cy="1355147"/>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CF1446D2</a:t>
            </a:r>
            <a:endParaRPr lang="zh-CN" altLang="en-US" dirty="0"/>
          </a:p>
        </p:txBody>
      </p:sp>
      <p:sp>
        <p:nvSpPr>
          <p:cNvPr id="3" name="内容占位符 2"/>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endParaRPr lang="zh-CN" altLang="en-US" b="0" i="0" dirty="0">
              <a:effectLst/>
              <a:latin typeface="-apple-system"/>
            </a:endParaRPr>
          </a:p>
          <a:p>
            <a:pPr algn="l"/>
            <a:r>
              <a:rPr lang="zh-CN" altLang="en-US" b="0" i="0" dirty="0">
                <a:effectLst/>
                <a:latin typeface="-apple-system"/>
              </a:rPr>
              <a:t>输出最长子段长度。</a:t>
            </a:r>
            <a:endParaRPr lang="zh-CN" altLang="en-US" b="0" i="0" dirty="0">
              <a:effectLst/>
              <a:latin typeface="-apple-system"/>
            </a:endParaRPr>
          </a:p>
          <a:p>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可以证明，这两个出现次数最多的元素中，必定有一个是全局的众数</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endParaRPr lang="zh-CN" altLang="en-US" dirty="0"/>
          </a:p>
        </p:txBody>
      </p:sp>
      <p:sp>
        <p:nvSpPr>
          <p:cNvPr id="3" name="内容占位符 2"/>
          <p:cNvSpPr>
            <a:spLocks noGrp="1"/>
          </p:cNvSpPr>
          <p:nvPr>
            <p:ph idx="1"/>
          </p:nvPr>
        </p:nvSpPr>
        <p:spPr/>
        <p:txBody>
          <a:bodyPr>
            <a:normAutofit/>
          </a:bodyPr>
          <a:lstStyle/>
          <a:p>
            <a:r>
              <a:rPr lang="zh-CN" altLang="en-US" sz="2800" dirty="0"/>
              <a:t>和普通的</a:t>
            </a:r>
            <a:r>
              <a:rPr lang="en-US" altLang="zh-CN" sz="2800" dirty="0"/>
              <a:t>BST</a:t>
            </a:r>
            <a:r>
              <a:rPr lang="zh-CN" altLang="en-US" sz="2800" dirty="0"/>
              <a:t>删除一样：</a:t>
            </a:r>
            <a:endParaRPr lang="en-US" altLang="zh-CN" sz="2800" dirty="0"/>
          </a:p>
          <a:p>
            <a:r>
              <a:rPr lang="zh-CN" altLang="en-US" sz="2800" dirty="0"/>
              <a:t>如果删除值小于当前节点值，则递归至左儿子；大于则递归至右儿子</a:t>
            </a:r>
            <a:endParaRPr lang="en-US" altLang="zh-CN" sz="2800" dirty="0"/>
          </a:p>
          <a:p>
            <a:r>
              <a:rPr lang="zh-CN" altLang="en-US" sz="2800" dirty="0"/>
              <a:t>若当前节点数值的出现次数大于 </a:t>
            </a:r>
            <a:r>
              <a:rPr lang="en-US" altLang="zh-CN" sz="2800" dirty="0"/>
              <a:t>1 </a:t>
            </a:r>
            <a:r>
              <a:rPr lang="zh-CN" altLang="en-US" sz="2800" dirty="0"/>
              <a:t>，则减一（通常将同一个权值缩掉）</a:t>
            </a:r>
            <a:endParaRPr lang="zh-CN" altLang="en-US" sz="28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可以证明标记结束后无意义的位置和答案无关</a:t>
            </a:r>
            <a:endParaRPr lang="zh-CN" altLang="en-US" dirty="0"/>
          </a:p>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，同理对后面也成立，所以这个位置不可能是答案端点</a:t>
            </a:r>
            <a:endParaRPr lang="en-US" altLang="zh-CN" dirty="0"/>
          </a:p>
          <a:p>
            <a:r>
              <a:rPr lang="zh-CN" altLang="en-US" dirty="0"/>
              <a:t>所以只有</a:t>
            </a:r>
            <a:r>
              <a:rPr lang="en-US" altLang="zh-CN" dirty="0"/>
              <a:t>O(b)</a:t>
            </a:r>
            <a:r>
              <a:rPr lang="zh-CN" altLang="en-US" dirty="0"/>
              <a:t>个可能的答案端点，这里用线段树维护就是</a:t>
            </a:r>
            <a:r>
              <a:rPr lang="en-US" altLang="zh-CN" dirty="0"/>
              <a:t>O(</a:t>
            </a:r>
            <a:r>
              <a:rPr lang="en-US" altLang="zh-CN" dirty="0" err="1"/>
              <a:t>blogn</a:t>
            </a:r>
            <a:r>
              <a:rPr lang="en-US" altLang="zh-CN" dirty="0"/>
              <a:t>)</a:t>
            </a:r>
            <a:r>
              <a:rPr lang="zh-CN" altLang="en-US" dirty="0"/>
              <a:t>的</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由于所有数的出现次数和为</a:t>
            </a:r>
            <a:r>
              <a:rPr lang="en-US" altLang="zh-CN" dirty="0"/>
              <a:t>n</a:t>
            </a:r>
            <a:endParaRPr lang="en-US" altLang="zh-CN" dirty="0"/>
          </a:p>
          <a:p>
            <a:r>
              <a:rPr lang="zh-CN" altLang="en-US" dirty="0"/>
              <a:t>所以得到一个</a:t>
            </a:r>
            <a:r>
              <a:rPr lang="en-US" altLang="zh-CN" dirty="0"/>
              <a:t>O(</a:t>
            </a:r>
            <a:r>
              <a:rPr lang="en-US" altLang="zh-CN" dirty="0" err="1"/>
              <a:t>nlogn</a:t>
            </a:r>
            <a:r>
              <a:rPr lang="en-US" altLang="zh-CN" dirty="0"/>
              <a:t>)</a:t>
            </a:r>
            <a:r>
              <a:rPr lang="zh-CN" altLang="en-US" dirty="0"/>
              <a:t>的算法</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CF765F Souvenirs</a:t>
            </a:r>
            <a:endParaRPr lang="zh-CN" altLang="en-US" dirty="0"/>
          </a:p>
        </p:txBody>
      </p:sp>
      <p:sp>
        <p:nvSpPr>
          <p:cNvPr id="3" name="内容占位符 2"/>
          <p:cNvSpPr>
            <a:spLocks noGrp="1"/>
          </p:cNvSpPr>
          <p:nvPr>
            <p:ph idx="1"/>
          </p:nvPr>
        </p:nvSpPr>
        <p:spPr/>
        <p:txBody>
          <a:bodyPr/>
          <a:lstStyle/>
          <a:p>
            <a:r>
              <a:rPr lang="zh-CN" altLang="en-US" dirty="0"/>
              <a:t>区间查两个数的差的最小绝对值</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endParaRPr lang="en-US" altLang="zh-CN" dirty="0"/>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340" y="1700808"/>
            <a:ext cx="9168340" cy="515719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endParaRPr lang="zh-CN" altLang="en-US" dirty="0"/>
          </a:p>
        </p:txBody>
      </p:sp>
      <p:sp>
        <p:nvSpPr>
          <p:cNvPr id="3" name="内容占位符 2"/>
          <p:cNvSpPr>
            <a:spLocks noGrp="1"/>
          </p:cNvSpPr>
          <p:nvPr>
            <p:ph idx="1"/>
          </p:nvPr>
        </p:nvSpPr>
        <p:spPr/>
        <p:txBody>
          <a:bodyPr>
            <a:normAutofit/>
          </a:bodyPr>
          <a:lstStyle/>
          <a:p>
            <a:r>
              <a:rPr lang="zh-CN" altLang="en-US" sz="2800" dirty="0"/>
              <a:t>若当前节点数值的出现次数等于 </a:t>
            </a:r>
            <a:r>
              <a:rPr lang="en-US" altLang="zh-CN" sz="2800" dirty="0"/>
              <a:t>1 : </a:t>
            </a:r>
            <a:endParaRPr lang="en-US" altLang="zh-CN" sz="2800" dirty="0"/>
          </a:p>
          <a:p>
            <a:r>
              <a:rPr lang="zh-CN" altLang="en-US" sz="2800" dirty="0"/>
              <a:t>若当前节点没有左儿子与右儿子，则直接删除该节点（置 </a:t>
            </a:r>
            <a:r>
              <a:rPr lang="en-US" altLang="zh-CN" sz="2800" dirty="0"/>
              <a:t>0</a:t>
            </a:r>
            <a:r>
              <a:rPr lang="zh-CN" altLang="en-US" sz="2800" dirty="0"/>
              <a:t>）； </a:t>
            </a:r>
            <a:endParaRPr lang="zh-CN" altLang="en-US" sz="2800" dirty="0"/>
          </a:p>
          <a:p>
            <a:r>
              <a:rPr lang="zh-CN" altLang="en-US" sz="2800" dirty="0"/>
              <a:t>若当前节点没有左儿子或右儿子，则将左儿子或右儿子替代该节点； </a:t>
            </a:r>
            <a:endParaRPr lang="zh-CN" altLang="en-US" sz="2800" dirty="0"/>
          </a:p>
          <a:p>
            <a:r>
              <a:rPr lang="zh-CN" altLang="en-US" sz="2800" dirty="0"/>
              <a:t>若当前节点有左儿子与右儿子，则不断旋转当前节点，并走到当前节点新的对应位置，直到没有左儿子或右儿子为止。 </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pic>
        <p:nvPicPr>
          <p:cNvPr id="89090" name="Picture 2"/>
          <p:cNvPicPr>
            <a:picLocks noGrp="1" noChangeAspect="1" noChangeArrowheads="1"/>
          </p:cNvPicPr>
          <p:nvPr>
            <p:ph idx="1"/>
          </p:nvPr>
        </p:nvPicPr>
        <p:blipFill>
          <a:blip r:embed="rId1" cstate="print"/>
          <a:srcRect/>
          <a:stretch>
            <a:fillRect/>
          </a:stretch>
        </p:blipFill>
        <p:spPr bwMode="auto">
          <a:xfrm>
            <a:off x="683568" y="1484784"/>
            <a:ext cx="7511947" cy="3600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的查询</a:t>
            </a:r>
            <a:endParaRPr lang="zh-CN" altLang="en-US" dirty="0"/>
          </a:p>
        </p:txBody>
      </p:sp>
      <p:sp>
        <p:nvSpPr>
          <p:cNvPr id="3" name="内容占位符 2"/>
          <p:cNvSpPr>
            <a:spLocks noGrp="1"/>
          </p:cNvSpPr>
          <p:nvPr>
            <p:ph idx="1"/>
          </p:nvPr>
        </p:nvSpPr>
        <p:spPr/>
        <p:txBody>
          <a:bodyPr>
            <a:normAutofit/>
          </a:bodyPr>
          <a:lstStyle/>
          <a:p>
            <a:r>
              <a:rPr lang="zh-CN" altLang="en-US" sz="2800" dirty="0"/>
              <a:t>递归到叶子节点，一路维护信息即可</a:t>
            </a:r>
            <a:endParaRPr lang="zh-CN" altLang="en-US" sz="2800" dirty="0"/>
          </a:p>
        </p:txBody>
      </p:sp>
      <p:pic>
        <p:nvPicPr>
          <p:cNvPr id="90115" name="Picture 3"/>
          <p:cNvPicPr>
            <a:picLocks noChangeAspect="1" noChangeArrowheads="1"/>
          </p:cNvPicPr>
          <p:nvPr/>
        </p:nvPicPr>
        <p:blipFill>
          <a:blip r:embed="rId1" cstate="print"/>
          <a:srcRect/>
          <a:stretch>
            <a:fillRect/>
          </a:stretch>
        </p:blipFill>
        <p:spPr bwMode="auto">
          <a:xfrm>
            <a:off x="827584" y="2204864"/>
            <a:ext cx="6925946" cy="374441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只会讲数据结构</a:t>
            </a:r>
            <a:endParaRPr lang="en-US" altLang="zh-CN" dirty="0"/>
          </a:p>
          <a:p>
            <a:r>
              <a:rPr lang="en-US" altLang="zh-CN" dirty="0"/>
              <a:t>NOI2020</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维护权值</a:t>
            </a:r>
            <a:endParaRPr lang="zh-CN" altLang="en-US" dirty="0"/>
          </a:p>
        </p:txBody>
      </p:sp>
      <p:sp>
        <p:nvSpPr>
          <p:cNvPr id="3" name="内容占位符 2"/>
          <p:cNvSpPr>
            <a:spLocks noGrp="1"/>
          </p:cNvSpPr>
          <p:nvPr>
            <p:ph idx="1"/>
          </p:nvPr>
        </p:nvSpPr>
        <p:spPr/>
        <p:txBody>
          <a:bodyPr>
            <a:normAutofit/>
          </a:bodyPr>
          <a:lstStyle/>
          <a:p>
            <a:r>
              <a:rPr lang="zh-CN" altLang="en-US" sz="2800" dirty="0"/>
              <a:t>现在大家都会用</a:t>
            </a:r>
            <a:r>
              <a:rPr lang="en-US" altLang="zh-CN" sz="2800" dirty="0" err="1"/>
              <a:t>treap</a:t>
            </a:r>
            <a:r>
              <a:rPr lang="zh-CN" altLang="en-US" sz="2800" dirty="0"/>
              <a:t>来维护一个集合</a:t>
            </a:r>
            <a:endParaRPr lang="en-US" altLang="zh-CN" sz="2800" dirty="0"/>
          </a:p>
          <a:p>
            <a:r>
              <a:rPr lang="zh-CN" altLang="en-US" sz="2800" dirty="0"/>
              <a:t>支持插入，删除，查询（</a:t>
            </a:r>
            <a:r>
              <a:rPr lang="en-US" altLang="zh-CN" sz="2800" dirty="0" err="1"/>
              <a:t>kth</a:t>
            </a:r>
            <a:r>
              <a:rPr lang="zh-CN" altLang="en-US" sz="2800" dirty="0"/>
              <a:t>，</a:t>
            </a:r>
            <a:r>
              <a:rPr lang="en-US" altLang="zh-CN" sz="2800" dirty="0"/>
              <a:t>rank</a:t>
            </a:r>
            <a:r>
              <a:rPr lang="zh-CN" altLang="en-US" sz="2800" dirty="0"/>
              <a:t>等）了吧</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的其他功能</a:t>
            </a:r>
            <a:endParaRPr lang="zh-CN" altLang="en-US" dirty="0"/>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还可以支持维护序列时的分裂合并</a:t>
            </a:r>
            <a:endParaRPr lang="en-US" altLang="zh-CN" sz="2800" dirty="0"/>
          </a:p>
          <a:p>
            <a:r>
              <a:rPr lang="zh-CN" altLang="en-US" sz="2800" dirty="0"/>
              <a:t>这里不详细讲了（我也不会）</a:t>
            </a:r>
            <a:endParaRPr lang="en-US" altLang="zh-CN" sz="2800" dirty="0"/>
          </a:p>
          <a:p>
            <a:r>
              <a:rPr lang="zh-CN" altLang="en-US" sz="2800" dirty="0"/>
              <a:t>具体可以看</a:t>
            </a:r>
            <a:r>
              <a:rPr lang="en-US" altLang="zh-CN" sz="2800" dirty="0" err="1"/>
              <a:t>luogu</a:t>
            </a:r>
            <a:r>
              <a:rPr lang="zh-CN" altLang="en-US" sz="2800" dirty="0"/>
              <a:t>日报？</a:t>
            </a: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“伸展树”“自适应查找树”</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每次对一个节点进行操作的时候通过一种方法把这个点旋转至根</a:t>
            </a:r>
            <a:endParaRPr lang="en-US" altLang="zh-CN" sz="2800" dirty="0"/>
          </a:p>
          <a:p>
            <a:r>
              <a:rPr lang="zh-CN" altLang="en-US" sz="2800" dirty="0"/>
              <a:t>需要根据不同的情况判断应该怎么旋转，这里就不详细介绍了</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具有“自适应性”</a:t>
            </a:r>
            <a:endParaRPr lang="en-US" altLang="zh-CN" sz="2800" dirty="0"/>
          </a:p>
          <a:p>
            <a:r>
              <a:rPr lang="zh-CN" altLang="en-US" sz="2800" dirty="0"/>
              <a:t>大概就是说</a:t>
            </a:r>
            <a:r>
              <a:rPr lang="en-US" altLang="zh-CN" sz="2800" dirty="0"/>
              <a:t>splay</a:t>
            </a:r>
            <a:r>
              <a:rPr lang="zh-CN" altLang="en-US" sz="2800" dirty="0"/>
              <a:t>会根据操作的特点调整树结构，使得操作尽可能高效</a:t>
            </a:r>
            <a:endParaRPr lang="zh-CN" altLang="en-US" sz="2800" dirty="0"/>
          </a:p>
          <a:p>
            <a:r>
              <a:rPr lang="zh-CN" altLang="en-US" sz="2800" dirty="0"/>
              <a:t>可以去了解了解</a:t>
            </a:r>
            <a:r>
              <a:rPr lang="en-US" altLang="zh-CN" sz="2800" dirty="0"/>
              <a:t>splay</a:t>
            </a:r>
            <a:r>
              <a:rPr lang="zh-CN" altLang="en-US" sz="2800" dirty="0"/>
              <a:t>的动态最优性猜想，是个著名的</a:t>
            </a:r>
            <a:r>
              <a:rPr lang="en-US" altLang="zh-CN" sz="2800" dirty="0"/>
              <a:t>open problem</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Disadvantage</a:t>
            </a:r>
            <a:endParaRPr lang="zh-CN" altLang="en-US" dirty="0"/>
          </a:p>
        </p:txBody>
      </p:sp>
      <p:sp>
        <p:nvSpPr>
          <p:cNvPr id="3" name="内容占位符 2"/>
          <p:cNvSpPr>
            <a:spLocks noGrp="1"/>
          </p:cNvSpPr>
          <p:nvPr>
            <p:ph idx="1"/>
          </p:nvPr>
        </p:nvSpPr>
        <p:spPr/>
        <p:txBody>
          <a:bodyPr>
            <a:normAutofit/>
          </a:bodyPr>
          <a:lstStyle/>
          <a:p>
            <a:r>
              <a:rPr lang="zh-CN" altLang="en-US" sz="2800" dirty="0"/>
              <a:t>可以通过势能分析证明</a:t>
            </a:r>
            <a:r>
              <a:rPr lang="en-US" altLang="zh-CN" sz="2800" dirty="0"/>
              <a:t>splay</a:t>
            </a:r>
            <a:r>
              <a:rPr lang="zh-CN" altLang="en-US" sz="2800" dirty="0"/>
              <a:t>的复杂度是</a:t>
            </a:r>
            <a:r>
              <a:rPr lang="zh-CN" altLang="en-US" sz="2800" dirty="0">
                <a:solidFill>
                  <a:srgbClr val="FF0000"/>
                </a:solidFill>
              </a:rPr>
              <a:t>均摊</a:t>
            </a:r>
            <a:r>
              <a:rPr lang="en-US" altLang="zh-CN" sz="2800" dirty="0"/>
              <a:t>O( </a:t>
            </a:r>
            <a:r>
              <a:rPr lang="en-US" altLang="zh-CN" sz="2800" dirty="0" err="1"/>
              <a:t>logn</a:t>
            </a:r>
            <a:r>
              <a:rPr lang="en-US" altLang="zh-CN" sz="2800" dirty="0"/>
              <a:t> )</a:t>
            </a:r>
            <a:r>
              <a:rPr lang="zh-CN" altLang="en-US" sz="2800" dirty="0"/>
              <a:t>的，也就是说</a:t>
            </a:r>
            <a:r>
              <a:rPr lang="en-US" altLang="zh-CN" sz="2800" dirty="0"/>
              <a:t>splay</a:t>
            </a:r>
            <a:r>
              <a:rPr lang="zh-CN" altLang="en-US" sz="2800" dirty="0"/>
              <a:t>在很多次操作中可能会有一次</a:t>
            </a:r>
            <a:r>
              <a:rPr lang="en-US" altLang="zh-CN" sz="2800" dirty="0"/>
              <a:t>O( n )</a:t>
            </a:r>
            <a:r>
              <a:rPr lang="zh-CN" altLang="en-US" sz="2800" dirty="0"/>
              <a:t>复杂度的操作</a:t>
            </a:r>
            <a:endParaRPr lang="en-US" altLang="zh-CN" sz="2800" dirty="0"/>
          </a:p>
          <a:p>
            <a:r>
              <a:rPr lang="zh-CN" altLang="en-US" sz="2800" dirty="0"/>
              <a:t>而且这样的操作也很好构造</a:t>
            </a:r>
            <a:endParaRPr lang="en-US" altLang="zh-CN" sz="2800" dirty="0"/>
          </a:p>
          <a:p>
            <a:r>
              <a:rPr lang="zh-CN" altLang="en-US" sz="2800" dirty="0"/>
              <a:t>所以</a:t>
            </a:r>
            <a:r>
              <a:rPr lang="en-US" altLang="zh-CN" sz="2800" dirty="0"/>
              <a:t>splay</a:t>
            </a:r>
            <a:r>
              <a:rPr lang="zh-CN" altLang="en-US" sz="2800" dirty="0"/>
              <a:t>不适合做一些需要撤销操作</a:t>
            </a:r>
            <a:r>
              <a:rPr lang="en-US" altLang="zh-CN" sz="2800" dirty="0"/>
              <a:t>/</a:t>
            </a:r>
            <a:r>
              <a:rPr lang="zh-CN" altLang="en-US" sz="2800" dirty="0"/>
              <a:t>可持久化的题目（虽然可以通过随机旋转什么的方法来规避，但还是感觉很吃力）</a:t>
            </a:r>
            <a:endParaRPr lang="en-US" altLang="zh-CN" sz="2800" dirty="0"/>
          </a:p>
          <a:p>
            <a:r>
              <a:rPr lang="zh-CN" altLang="en-US" sz="2800" dirty="0"/>
              <a:t>自身常数比较大</a:t>
            </a:r>
            <a:endParaRPr lang="en-US" altLang="zh-C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用来维护序列还是比较好写的，用来维护名次树感觉不好写</a:t>
            </a:r>
            <a:endParaRPr lang="en-US" altLang="zh-CN" sz="2800" dirty="0"/>
          </a:p>
          <a:p>
            <a:r>
              <a:rPr lang="zh-CN" altLang="en-US" sz="2800" dirty="0"/>
              <a:t>由于自适应性，</a:t>
            </a:r>
            <a:r>
              <a:rPr lang="en-US" altLang="zh-CN" sz="2800" dirty="0"/>
              <a:t>splay</a:t>
            </a:r>
            <a:r>
              <a:rPr lang="zh-CN" altLang="en-US" sz="2800" dirty="0"/>
              <a:t>不需要特殊的技巧就可以高效启发式合并，还可以高效实现</a:t>
            </a:r>
            <a:r>
              <a:rPr lang="en-US" altLang="zh-CN" sz="2800" dirty="0"/>
              <a:t>LCT</a:t>
            </a:r>
            <a:r>
              <a:rPr lang="zh-CN" altLang="en-US" sz="2800" dirty="0"/>
              <a:t>（</a:t>
            </a:r>
            <a:r>
              <a:rPr lang="en-US" altLang="zh-CN" sz="2800" dirty="0"/>
              <a:t>STT</a:t>
            </a:r>
            <a:r>
              <a:rPr lang="zh-CN" altLang="en-US" sz="2800" dirty="0"/>
              <a:t>）等动态树</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全称：</a:t>
            </a:r>
            <a:r>
              <a:rPr lang="en-US" altLang="zh-CN" sz="2800" dirty="0"/>
              <a:t>Weight Balanced Leafy Tree</a:t>
            </a:r>
            <a:endParaRPr lang="en-US" altLang="zh-CN" sz="2800" dirty="0"/>
          </a:p>
          <a:p>
            <a:r>
              <a:rPr lang="zh-CN" altLang="en-US" sz="2800" dirty="0"/>
              <a:t>这个</a:t>
            </a:r>
            <a:r>
              <a:rPr lang="en-US" altLang="zh-CN" sz="2800" dirty="0"/>
              <a:t>Weight Balanced</a:t>
            </a:r>
            <a:r>
              <a:rPr lang="zh-CN" altLang="en-US" sz="2800" dirty="0"/>
              <a:t>是指的</a:t>
            </a:r>
            <a:r>
              <a:rPr lang="en-US" altLang="zh-CN" sz="2800" dirty="0"/>
              <a:t>Balanced by Boundary</a:t>
            </a:r>
            <a:r>
              <a:rPr lang="zh-CN" altLang="en-US" sz="2800" dirty="0"/>
              <a:t>，也就是</a:t>
            </a:r>
            <a:r>
              <a:rPr lang="en-US" altLang="zh-CN" sz="2800" dirty="0"/>
              <a:t>BB[α]</a:t>
            </a:r>
            <a:endParaRPr lang="en-US" altLang="zh-CN" sz="2800" dirty="0"/>
          </a:p>
          <a:p>
            <a:r>
              <a:rPr lang="zh-CN" altLang="en-US" sz="2800" dirty="0"/>
              <a:t>和</a:t>
            </a:r>
            <a:r>
              <a:rPr lang="en-US" altLang="zh-CN" sz="2800" dirty="0" err="1"/>
              <a:t>clj</a:t>
            </a:r>
            <a:r>
              <a:rPr lang="zh-CN" altLang="en-US" sz="2800" dirty="0"/>
              <a:t>那个定义不一样</a:t>
            </a:r>
            <a:endParaRPr lang="en-US" altLang="zh-CN" sz="2800" dirty="0"/>
          </a:p>
          <a:p>
            <a:r>
              <a:rPr lang="zh-CN" altLang="en-US" sz="2800" dirty="0"/>
              <a:t>大概可以理解为通过旋转而不是重构来满足替罪羊树那个平衡关系</a:t>
            </a:r>
            <a:endParaRPr lang="en-US" altLang="zh-CN" sz="2800" dirty="0"/>
          </a:p>
          <a:p>
            <a:r>
              <a:rPr lang="zh-CN" altLang="en-US" sz="2800" dirty="0"/>
              <a:t>也就是说替罪羊树是</a:t>
            </a:r>
            <a:r>
              <a:rPr lang="en-US" altLang="zh-CN" sz="2800" dirty="0"/>
              <a:t>Weight Balanced Tree</a:t>
            </a:r>
            <a:r>
              <a:rPr lang="zh-CN" altLang="en-US" sz="2800" dirty="0"/>
              <a:t>的一种</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线段树就是一种</a:t>
            </a:r>
            <a:r>
              <a:rPr lang="en-US" altLang="zh-CN" sz="2800" dirty="0"/>
              <a:t>Leafy Tree</a:t>
            </a:r>
            <a:r>
              <a:rPr lang="zh-CN" altLang="en-US" sz="2800" dirty="0"/>
              <a:t>，也就是说把信息都存在叶子上，非叶节点都是存储了信息的合并的虚点（大家可以感性理解一下大概是什么样的一个结构）</a:t>
            </a:r>
            <a:endParaRPr lang="en-US" altLang="zh-CN" sz="2800" dirty="0"/>
          </a:p>
          <a:p>
            <a:r>
              <a:rPr lang="zh-CN" altLang="en-US" sz="2800" dirty="0"/>
              <a:t>优点：目前最好写的平衡树，可持久化效率很高</a:t>
            </a:r>
            <a:endParaRPr lang="en-US" altLang="zh-CN" sz="2800" dirty="0"/>
          </a:p>
          <a:p>
            <a:r>
              <a:rPr lang="zh-CN" altLang="en-US" sz="2800" dirty="0"/>
              <a:t>缺点：非可持久化的情况下要两倍空间，拿来写</a:t>
            </a:r>
            <a:r>
              <a:rPr lang="en-US" altLang="zh-CN" sz="2800" dirty="0"/>
              <a:t>LCT</a:t>
            </a:r>
            <a:r>
              <a:rPr lang="zh-CN" altLang="en-US" sz="2800" dirty="0"/>
              <a:t>（</a:t>
            </a:r>
            <a:r>
              <a:rPr lang="en-US" altLang="zh-CN" sz="2800" dirty="0"/>
              <a:t>STT</a:t>
            </a:r>
            <a:r>
              <a:rPr lang="zh-CN" altLang="en-US" sz="2800" dirty="0"/>
              <a:t>）很吃力</a:t>
            </a:r>
            <a:endParaRPr lang="en-US"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替罪羊树</a:t>
            </a:r>
            <a:endParaRPr lang="zh-CN" altLang="en-US" dirty="0"/>
          </a:p>
        </p:txBody>
      </p:sp>
      <p:sp>
        <p:nvSpPr>
          <p:cNvPr id="3" name="内容占位符 2"/>
          <p:cNvSpPr>
            <a:spLocks noGrp="1"/>
          </p:cNvSpPr>
          <p:nvPr>
            <p:ph idx="1"/>
          </p:nvPr>
        </p:nvSpPr>
        <p:spPr/>
        <p:txBody>
          <a:bodyPr/>
          <a:lstStyle/>
          <a:p>
            <a:r>
              <a:rPr lang="zh-CN" altLang="en-US" dirty="0"/>
              <a:t>定义常数平衡因子</a:t>
            </a:r>
            <a:r>
              <a:rPr lang="en-US" altLang="zh-CN" dirty="0"/>
              <a:t>α</a:t>
            </a:r>
            <a:endParaRPr lang="en-US" altLang="zh-CN" dirty="0"/>
          </a:p>
          <a:p>
            <a:r>
              <a:rPr lang="zh-CN" altLang="en-US" dirty="0"/>
              <a:t>如果一个点的某个儿子，占到了子树大小的</a:t>
            </a:r>
            <a:r>
              <a:rPr lang="en-US" altLang="zh-CN" dirty="0"/>
              <a:t>α</a:t>
            </a:r>
            <a:r>
              <a:rPr lang="zh-CN" altLang="en-US" dirty="0"/>
              <a:t>，则认为不平衡，重构这个子树</a:t>
            </a:r>
            <a:endParaRPr lang="en-US" altLang="zh-CN" dirty="0"/>
          </a:p>
          <a:p>
            <a:r>
              <a:rPr lang="zh-CN" altLang="en-US" dirty="0"/>
              <a:t>复杂度也是带均摊的，均摊</a:t>
            </a:r>
            <a:r>
              <a:rPr lang="en-US" altLang="zh-CN" dirty="0"/>
              <a:t>O(</a:t>
            </a:r>
            <a:r>
              <a:rPr lang="en-US" altLang="zh-CN" dirty="0" err="1"/>
              <a:t>logn</a:t>
            </a:r>
            <a:r>
              <a:rPr lang="en-US" altLang="zh-CN" dirty="0"/>
              <a:t>)</a:t>
            </a:r>
            <a:r>
              <a:rPr lang="zh-CN" altLang="en-US" dirty="0"/>
              <a:t>，最坏单次操作</a:t>
            </a:r>
            <a:r>
              <a:rPr lang="en-US" altLang="zh-CN" dirty="0"/>
              <a:t>O(n)</a:t>
            </a:r>
            <a:endParaRPr lang="en-US" altLang="zh-CN" dirty="0"/>
          </a:p>
          <a:p>
            <a:r>
              <a:rPr lang="zh-CN" altLang="en-US" dirty="0"/>
              <a:t>复杂度证明平凡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a:t>
            </a:r>
            <a:r>
              <a:rPr lang="zh-CN" altLang="en-US" dirty="0"/>
              <a:t>序列维护（线段树</a:t>
            </a:r>
            <a:r>
              <a:rPr lang="en-US" altLang="zh-CN" dirty="0"/>
              <a:t>&amp;</a:t>
            </a:r>
            <a:r>
              <a:rPr lang="zh-CN" altLang="en-US" dirty="0"/>
              <a:t>平衡树）</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大概拿来解决什么样的题</a:t>
            </a:r>
            <a:endParaRPr lang="zh-CN" altLang="en-US" dirty="0"/>
          </a:p>
        </p:txBody>
      </p:sp>
      <p:sp>
        <p:nvSpPr>
          <p:cNvPr id="3" name="内容占位符 2"/>
          <p:cNvSpPr>
            <a:spLocks noGrp="1"/>
          </p:cNvSpPr>
          <p:nvPr>
            <p:ph idx="1"/>
          </p:nvPr>
        </p:nvSpPr>
        <p:spPr/>
        <p:txBody>
          <a:bodyPr>
            <a:normAutofit/>
          </a:bodyPr>
          <a:lstStyle/>
          <a:p>
            <a:r>
              <a:rPr lang="zh-CN" altLang="en-US" sz="2800" dirty="0"/>
              <a:t>给你一个序列，每次查询区间的</a:t>
            </a:r>
            <a:r>
              <a:rPr lang="en-US" altLang="zh-CN" sz="2800" dirty="0"/>
              <a:t>******</a:t>
            </a:r>
            <a:endParaRPr lang="en-US" altLang="zh-CN" sz="2800" dirty="0"/>
          </a:p>
          <a:p>
            <a:r>
              <a:rPr lang="zh-CN" altLang="en-US" sz="2800" dirty="0"/>
              <a:t>给你一个树，每次查询链******</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a:t>
            </a:r>
            <a:endParaRPr lang="zh-CN" altLang="en-US" dirty="0"/>
          </a:p>
        </p:txBody>
      </p:sp>
      <p:sp>
        <p:nvSpPr>
          <p:cNvPr id="3" name="内容占位符 2"/>
          <p:cNvSpPr>
            <a:spLocks noGrp="1"/>
          </p:cNvSpPr>
          <p:nvPr>
            <p:ph idx="1"/>
          </p:nvPr>
        </p:nvSpPr>
        <p:spPr/>
        <p:txBody>
          <a:bodyPr>
            <a:normAutofit/>
          </a:bodyPr>
          <a:lstStyle/>
          <a:p>
            <a:r>
              <a:rPr lang="zh-CN" altLang="en-US" sz="2800" dirty="0"/>
              <a:t>是维护的可快速合并的信息，具体怎么定义快速合并比较复杂，这里不进行严谨介绍，只感性理解</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normAutofit/>
          </a:bodyPr>
          <a:lstStyle/>
          <a:p>
            <a:r>
              <a:rPr lang="zh-CN" altLang="en-US" sz="2800" dirty="0"/>
              <a:t>其实这些题就改改线段树的</a:t>
            </a:r>
            <a:r>
              <a:rPr lang="en-US" altLang="zh-CN" sz="2800" dirty="0"/>
              <a:t>merge</a:t>
            </a:r>
            <a:r>
              <a:rPr lang="zh-CN" altLang="en-US" sz="2800" dirty="0"/>
              <a:t>函数之类的，相当无聊</a:t>
            </a: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err="1"/>
              <a:t>Luogu</a:t>
            </a:r>
            <a:r>
              <a:rPr lang="zh-CN" altLang="en-US" dirty="0"/>
              <a:t>2023 [AHOI2009]维护序列</a:t>
            </a:r>
            <a:endParaRPr lang="zh-CN" altLang="en-US" dirty="0"/>
          </a:p>
        </p:txBody>
      </p:sp>
      <p:sp>
        <p:nvSpPr>
          <p:cNvPr id="55299" name="内容占位符 2"/>
          <p:cNvSpPr>
            <a:spLocks noGrp="1" noChangeArrowheads="1"/>
          </p:cNvSpPr>
          <p:nvPr>
            <p:ph idx="1"/>
          </p:nvPr>
        </p:nvSpPr>
        <p:spPr/>
        <p:txBody>
          <a:bodyPr>
            <a:normAutofit/>
          </a:bodyPr>
          <a:lstStyle/>
          <a:p>
            <a:pPr eaLnBrk="1" hangingPunct="1"/>
            <a:r>
              <a:rPr lang="en-US" altLang="zh-CN" sz="2800" dirty="0"/>
              <a:t>1.</a:t>
            </a:r>
            <a:r>
              <a:rPr lang="zh-CN" altLang="en-US" sz="2800" dirty="0"/>
              <a:t>区间加</a:t>
            </a:r>
            <a:r>
              <a:rPr lang="en-US" altLang="zh-CN" sz="2800" dirty="0"/>
              <a:t>x</a:t>
            </a:r>
            <a:endParaRPr lang="en-US" altLang="zh-CN" sz="2800" dirty="0"/>
          </a:p>
          <a:p>
            <a:pPr eaLnBrk="1" hangingPunct="1"/>
            <a:r>
              <a:rPr lang="en-US" altLang="zh-CN" sz="2800" dirty="0"/>
              <a:t>2.</a:t>
            </a:r>
            <a:r>
              <a:rPr lang="zh-CN" altLang="en-US" sz="2800" dirty="0"/>
              <a:t>区间乘</a:t>
            </a:r>
            <a:r>
              <a:rPr lang="en-US" altLang="zh-CN" sz="2800" dirty="0"/>
              <a:t>x</a:t>
            </a:r>
            <a:endParaRPr lang="en-US" altLang="zh-CN" sz="2800" dirty="0"/>
          </a:p>
          <a:p>
            <a:pPr eaLnBrk="1" hangingPunct="1"/>
            <a:r>
              <a:rPr lang="en-US" altLang="zh-CN" sz="2800" dirty="0"/>
              <a:t>3.</a:t>
            </a:r>
            <a:r>
              <a:rPr lang="zh-CN" altLang="en-US" sz="2800" dirty="0"/>
              <a:t>区间和</a:t>
            </a:r>
            <a:endParaRPr lang="zh-CN" altLang="en-US" sz="2800" dirty="0"/>
          </a:p>
          <a:p>
            <a:pPr eaLnBrk="1" hangingPunct="1"/>
            <a:r>
              <a:rPr lang="zh-CN" altLang="en-US" sz="2800" dirty="0"/>
              <a:t>取膜</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dirty="0"/>
              <a:t>Problem</a:t>
            </a:r>
            <a:endParaRPr lang="zh-CN" altLang="en-US" dirty="0"/>
          </a:p>
        </p:txBody>
      </p:sp>
      <p:sp>
        <p:nvSpPr>
          <p:cNvPr id="56323" name="内容占位符 2"/>
          <p:cNvSpPr>
            <a:spLocks noGrp="1" noChangeArrowheads="1"/>
          </p:cNvSpPr>
          <p:nvPr>
            <p:ph idx="1"/>
          </p:nvPr>
        </p:nvSpPr>
        <p:spPr/>
        <p:txBody>
          <a:bodyPr/>
          <a:lstStyle/>
          <a:p>
            <a:pPr eaLnBrk="1" hangingPunct="1"/>
            <a:r>
              <a:rPr lang="zh-CN" altLang="en-US" sz="2800" dirty="0"/>
              <a:t>如果只是区间加或者区间乘，直接打个标记就可以了</a:t>
            </a:r>
            <a:endParaRPr lang="zh-CN" altLang="en-US" sz="2800" dirty="0"/>
          </a:p>
          <a:p>
            <a:pPr eaLnBrk="1" hangingPunct="1"/>
            <a:r>
              <a:rPr lang="zh-CN" altLang="en-US" sz="2800" dirty="0"/>
              <a:t>但是同时有两个操作怎么办</a:t>
            </a:r>
            <a:endParaRPr lang="en-US" altLang="zh-CN" sz="2800" dirty="0"/>
          </a:p>
          <a:p>
            <a:pPr eaLnBrk="1" hangingPunct="1"/>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dirty="0"/>
              <a:t>Solution</a:t>
            </a:r>
            <a:endParaRPr lang="zh-CN" altLang="en-US" dirty="0"/>
          </a:p>
        </p:txBody>
      </p:sp>
      <p:sp>
        <p:nvSpPr>
          <p:cNvPr id="57347" name="内容占位符 2"/>
          <p:cNvSpPr>
            <a:spLocks noGrp="1" noChangeArrowheads="1"/>
          </p:cNvSpPr>
          <p:nvPr>
            <p:ph idx="1"/>
          </p:nvPr>
        </p:nvSpPr>
        <p:spPr/>
        <p:txBody>
          <a:bodyPr>
            <a:normAutofit/>
          </a:bodyPr>
          <a:lstStyle/>
          <a:p>
            <a:r>
              <a:rPr lang="zh-CN" altLang="en-US" sz="2400" dirty="0"/>
              <a:t>当然是打两个标记啦，不过需要注意一下处理顺序</a:t>
            </a:r>
            <a:endParaRPr lang="en-US" altLang="zh-CN" sz="2400" dirty="0"/>
          </a:p>
          <a:p>
            <a:pPr eaLnBrk="1" hangingPunct="1"/>
            <a:r>
              <a:rPr lang="zh-CN" altLang="en-US" sz="2400" dirty="0"/>
              <a:t>维护两个标记，分别是加标记和乘标记</a:t>
            </a:r>
            <a:endParaRPr lang="zh-CN" altLang="en-US" sz="2400" dirty="0"/>
          </a:p>
          <a:p>
            <a:pPr eaLnBrk="1" hangingPunct="1"/>
            <a:r>
              <a:rPr lang="zh-CN" altLang="en-US" sz="2400" dirty="0"/>
              <a:t>分别设为</a:t>
            </a:r>
            <a:r>
              <a:rPr lang="en-US" altLang="zh-CN" sz="2400" dirty="0"/>
              <a:t>add</a:t>
            </a:r>
            <a:r>
              <a:rPr lang="zh-CN" altLang="en-US" sz="2400" dirty="0"/>
              <a:t>和</a:t>
            </a:r>
            <a:r>
              <a:rPr lang="en-US" altLang="zh-CN" sz="2400" dirty="0" err="1"/>
              <a:t>mul</a:t>
            </a:r>
            <a:endParaRPr lang="en-US" altLang="zh-CN" sz="2400" dirty="0"/>
          </a:p>
          <a:p>
            <a:pPr eaLnBrk="1" hangingPunct="1"/>
            <a:r>
              <a:rPr lang="zh-CN" altLang="en-US" sz="2400" dirty="0"/>
              <a:t>如果一个节点的被加上了</a:t>
            </a:r>
            <a:r>
              <a:rPr lang="en-US" altLang="zh-CN" sz="2400" dirty="0"/>
              <a:t>x</a:t>
            </a:r>
            <a:endParaRPr lang="en-US" altLang="zh-CN" sz="2400" dirty="0"/>
          </a:p>
          <a:p>
            <a:pPr eaLnBrk="1" hangingPunct="1"/>
            <a:r>
              <a:rPr lang="zh-CN" altLang="en-US" sz="2400" dirty="0"/>
              <a:t>则</a:t>
            </a:r>
            <a:r>
              <a:rPr lang="en-US" altLang="zh-CN" sz="2400" dirty="0"/>
              <a:t>add+=x</a:t>
            </a:r>
            <a:endParaRPr lang="en-US" altLang="zh-CN" sz="2400" dirty="0"/>
          </a:p>
          <a:p>
            <a:pPr eaLnBrk="1" hangingPunct="1"/>
            <a:r>
              <a:rPr lang="zh-CN" altLang="en-US" sz="2400" dirty="0"/>
              <a:t>如果一个节点被乘上了</a:t>
            </a:r>
            <a:r>
              <a:rPr lang="en-US" altLang="zh-CN" sz="2400" dirty="0"/>
              <a:t>x</a:t>
            </a:r>
            <a:endParaRPr lang="en-US" altLang="zh-CN" sz="2400" dirty="0"/>
          </a:p>
          <a:p>
            <a:pPr eaLnBrk="1" hangingPunct="1"/>
            <a:r>
              <a:rPr lang="zh-CN" altLang="en-US" sz="2400" dirty="0"/>
              <a:t>则</a:t>
            </a:r>
            <a:r>
              <a:rPr lang="en-US" altLang="zh-CN" sz="2400" dirty="0"/>
              <a:t>add*=x</a:t>
            </a:r>
            <a:r>
              <a:rPr lang="zh-CN" altLang="en-US" sz="2400" dirty="0"/>
              <a:t>，</a:t>
            </a:r>
            <a:r>
              <a:rPr lang="en-US" altLang="zh-CN" sz="2400" dirty="0" err="1"/>
              <a:t>mul</a:t>
            </a:r>
            <a:r>
              <a:rPr lang="en-US" altLang="zh-CN" sz="2400" dirty="0"/>
              <a:t>*=x</a:t>
            </a:r>
            <a:endParaRPr lang="en-US" altLang="zh-CN" sz="2400" dirty="0"/>
          </a:p>
          <a:p>
            <a:pPr eaLnBrk="1" hangingPunct="1"/>
            <a:r>
              <a:rPr lang="zh-CN" altLang="en-US" sz="2400" dirty="0"/>
              <a:t>注意取膜</a:t>
            </a:r>
            <a:endParaRPr lang="zh-CN" altLang="en-US" sz="2400" dirty="0"/>
          </a:p>
          <a:p>
            <a:pPr eaLnBrk="1" hangingPunct="1"/>
            <a:r>
              <a:rPr lang="zh-CN" altLang="en-US" sz="2400" dirty="0"/>
              <a:t>即对于标记按顺序维护</a:t>
            </a:r>
            <a:endParaRPr lang="zh-CN" altLang="en-US" sz="2400" dirty="0"/>
          </a:p>
          <a:p>
            <a:pPr eaLnBrk="1" hangingPunct="1"/>
            <a:r>
              <a:rPr lang="zh-CN" altLang="en-US" sz="2400" dirty="0"/>
              <a:t>先加后乘</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常见的打标记的操作</a:t>
            </a:r>
            <a:endParaRPr lang="zh-CN" altLang="en-US" dirty="0"/>
          </a:p>
        </p:txBody>
      </p:sp>
      <p:sp>
        <p:nvSpPr>
          <p:cNvPr id="3" name="内容占位符 2"/>
          <p:cNvSpPr>
            <a:spLocks noGrp="1"/>
          </p:cNvSpPr>
          <p:nvPr>
            <p:ph idx="1"/>
          </p:nvPr>
        </p:nvSpPr>
        <p:spPr/>
        <p:txBody>
          <a:bodyPr/>
          <a:lstStyle/>
          <a:p>
            <a:r>
              <a:rPr lang="zh-CN" altLang="en-US" dirty="0"/>
              <a:t>区间加</a:t>
            </a:r>
            <a:endParaRPr lang="en-US" altLang="zh-CN" dirty="0"/>
          </a:p>
          <a:p>
            <a:r>
              <a:rPr lang="zh-CN" altLang="en-US" dirty="0"/>
              <a:t>区间乘</a:t>
            </a:r>
            <a:endParaRPr lang="en-US" altLang="zh-CN" dirty="0"/>
          </a:p>
          <a:p>
            <a:r>
              <a:rPr lang="zh-CN" altLang="en-US" dirty="0"/>
              <a:t>区间染色（区间修改为一个数）</a:t>
            </a:r>
            <a:endParaRPr lang="en-US" altLang="zh-CN" dirty="0"/>
          </a:p>
          <a:p>
            <a:r>
              <a:rPr lang="zh-CN" altLang="en-US" dirty="0"/>
              <a:t>区间翻转</a:t>
            </a:r>
            <a:endParaRPr lang="en-US" altLang="zh-CN" dirty="0"/>
          </a:p>
          <a:p>
            <a:r>
              <a:rPr lang="zh-CN" altLang="en-US" dirty="0"/>
              <a:t>区间</a:t>
            </a:r>
            <a:r>
              <a:rPr lang="en-US" altLang="zh-CN" dirty="0" err="1"/>
              <a:t>xor</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r>
              <a:rPr lang="en-US" altLang="zh-CN" dirty="0"/>
              <a:t>Luogu4513 </a:t>
            </a:r>
            <a:r>
              <a:rPr lang="zh-CN" altLang="en-US" dirty="0"/>
              <a:t>小白逛公园</a:t>
            </a:r>
            <a:endParaRPr lang="zh-CN" altLang="en-US" dirty="0"/>
          </a:p>
        </p:txBody>
      </p:sp>
      <p:sp>
        <p:nvSpPr>
          <p:cNvPr id="73731" name="内容占位符 2"/>
          <p:cNvSpPr>
            <a:spLocks noGrp="1" noChangeArrowheads="1"/>
          </p:cNvSpPr>
          <p:nvPr>
            <p:ph idx="1"/>
          </p:nvPr>
        </p:nvSpPr>
        <p:spPr/>
        <p:txBody>
          <a:bodyPr>
            <a:normAutofit/>
          </a:bodyPr>
          <a:lstStyle/>
          <a:p>
            <a:pPr eaLnBrk="1" hangingPunct="1"/>
            <a:r>
              <a:rPr lang="zh-CN" altLang="en-US" sz="2800" dirty="0"/>
              <a:t>序列，单点修改，询问区间最大子段和</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en-US" altLang="zh-CN" dirty="0"/>
              <a:t>Solution</a:t>
            </a:r>
            <a:endParaRPr lang="zh-CN" altLang="en-US" dirty="0"/>
          </a:p>
        </p:txBody>
      </p:sp>
      <p:sp>
        <p:nvSpPr>
          <p:cNvPr id="74755" name="内容占位符 2"/>
          <p:cNvSpPr>
            <a:spLocks noGrp="1" noChangeArrowheads="1"/>
          </p:cNvSpPr>
          <p:nvPr>
            <p:ph idx="1"/>
          </p:nvPr>
        </p:nvSpPr>
        <p:spPr/>
        <p:txBody>
          <a:bodyPr>
            <a:normAutofit/>
          </a:bodyPr>
          <a:lstStyle/>
          <a:p>
            <a:pPr eaLnBrk="1" hangingPunct="1"/>
            <a:r>
              <a:rPr lang="zh-CN" altLang="en-US" sz="2800" dirty="0"/>
              <a:t>著名的新手杀手题。。。</a:t>
            </a:r>
            <a:endParaRPr lang="zh-CN" altLang="en-US" sz="2800" dirty="0"/>
          </a:p>
          <a:p>
            <a:pPr eaLnBrk="1" hangingPunct="1"/>
            <a:r>
              <a:rPr lang="zh-CN" altLang="en-US" sz="2800" dirty="0"/>
              <a:t>很经典来着</a:t>
            </a:r>
            <a:endParaRPr lang="en-US" altLang="zh-CN" sz="2800" dirty="0"/>
          </a:p>
          <a:p>
            <a:pPr eaLnBrk="1" hangingPunct="1"/>
            <a:r>
              <a:rPr lang="zh-CN" altLang="en-US" sz="2800" dirty="0"/>
              <a:t>对于每个区间，维护一个左边的最大前缀，右边的最大后缀，以及区间内部的答案</a:t>
            </a:r>
            <a:endParaRPr lang="zh-CN" altLang="en-US" sz="2800" dirty="0"/>
          </a:p>
          <a:p>
            <a:pPr eaLnBrk="1" hangingPunct="1"/>
            <a:r>
              <a:rPr lang="zh-CN" altLang="en-US" sz="2800" dirty="0"/>
              <a:t>每次合并的时候，即答案选取左子区间的</a:t>
            </a:r>
            <a:r>
              <a:rPr lang="en-US" altLang="zh-CN" sz="2800" dirty="0"/>
              <a:t>max</a:t>
            </a:r>
            <a:r>
              <a:rPr lang="zh-CN" altLang="en-US" sz="2800" dirty="0"/>
              <a:t>，右子区间的</a:t>
            </a:r>
            <a:r>
              <a:rPr lang="en-US" altLang="zh-CN" sz="2800" dirty="0"/>
              <a:t>max</a:t>
            </a:r>
            <a:r>
              <a:rPr lang="zh-CN" altLang="en-US" sz="2800" dirty="0"/>
              <a:t>，或者左子区间的最大后缀，右子区间的最大前缀即可</a:t>
            </a:r>
            <a:endParaRPr lang="zh-CN" altLang="en-US" sz="2800" dirty="0"/>
          </a:p>
          <a:p>
            <a:pPr eaLnBrk="1" hangingPunct="1"/>
            <a:r>
              <a:rPr lang="zh-CN" altLang="en-US" sz="2800" dirty="0"/>
              <a:t>很简单的题</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a:t>
            </a:r>
            <a:endParaRPr lang="zh-CN" altLang="en-US" dirty="0"/>
          </a:p>
        </p:txBody>
      </p:sp>
      <p:sp>
        <p:nvSpPr>
          <p:cNvPr id="3" name="内容占位符 2"/>
          <p:cNvSpPr>
            <a:spLocks noGrp="1"/>
          </p:cNvSpPr>
          <p:nvPr>
            <p:ph idx="1"/>
          </p:nvPr>
        </p:nvSpPr>
        <p:spPr/>
        <p:txBody>
          <a:bodyPr>
            <a:normAutofit/>
          </a:bodyPr>
          <a:lstStyle/>
          <a:p>
            <a:r>
              <a:rPr lang="zh-CN" altLang="en-US" sz="2800" dirty="0"/>
              <a:t>我相信大家都会线段树了，所以就不讲原理了</a:t>
            </a:r>
            <a:endParaRPr lang="zh-CN" altLang="en-US" sz="2800" dirty="0"/>
          </a:p>
        </p:txBody>
      </p:sp>
      <p:pic>
        <p:nvPicPr>
          <p:cNvPr id="4" name="图片 3"/>
          <p:cNvPicPr/>
          <p:nvPr/>
        </p:nvPicPr>
        <p:blipFill>
          <a:blip r:embed="rId1" cstate="print"/>
          <a:srcRect/>
          <a:stretch>
            <a:fillRect/>
          </a:stretch>
        </p:blipFill>
        <p:spPr bwMode="auto">
          <a:xfrm>
            <a:off x="899592" y="2636912"/>
            <a:ext cx="7332331" cy="29523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en-US" altLang="zh-CN" dirty="0"/>
              <a:t>Solution</a:t>
            </a:r>
            <a:endParaRPr lang="zh-CN" altLang="en-US" dirty="0"/>
          </a:p>
        </p:txBody>
      </p:sp>
      <p:sp>
        <p:nvSpPr>
          <p:cNvPr id="75779" name="内容占位符 2"/>
          <p:cNvSpPr>
            <a:spLocks noGrp="1" noChangeArrowheads="1"/>
          </p:cNvSpPr>
          <p:nvPr>
            <p:ph idx="1"/>
          </p:nvPr>
        </p:nvSpPr>
        <p:spPr/>
        <p:txBody>
          <a:bodyPr/>
          <a:lstStyle/>
          <a:p>
            <a:pPr marL="0" indent="0" eaLnBrk="1" hangingPunct="1">
              <a:buNone/>
            </a:pPr>
            <a:endParaRPr lang="zh-CN" altLang="en-US" dirty="0"/>
          </a:p>
          <a:p>
            <a:pPr eaLnBrk="1" hangingPunct="1"/>
            <a:endParaRPr lang="zh-CN" altLang="en-US" dirty="0"/>
          </a:p>
        </p:txBody>
      </p:sp>
      <p:graphicFrame>
        <p:nvGraphicFramePr>
          <p:cNvPr id="75780" name="对象 5"/>
          <p:cNvGraphicFramePr/>
          <p:nvPr/>
        </p:nvGraphicFramePr>
        <p:xfrm>
          <a:off x="4398169" y="2633663"/>
          <a:ext cx="4657725" cy="2314575"/>
        </p:xfrm>
        <a:graphic>
          <a:graphicData uri="http://schemas.openxmlformats.org/presentationml/2006/ole"/>
        </a:graphic>
      </p:graphicFrame>
      <p:graphicFrame>
        <p:nvGraphicFramePr>
          <p:cNvPr id="75781" name="对象 7"/>
          <p:cNvGraphicFramePr/>
          <p:nvPr/>
        </p:nvGraphicFramePr>
        <p:xfrm>
          <a:off x="881063" y="2633663"/>
          <a:ext cx="3588544" cy="2409825"/>
        </p:xfrm>
        <a:graphic>
          <a:graphicData uri="http://schemas.openxmlformats.org/presentationml/2006/ole"/>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Luogu2042 [NOI2005]</a:t>
            </a:r>
            <a:r>
              <a:rPr lang="zh-CN" altLang="en-US" dirty="0"/>
              <a:t>维护数列</a:t>
            </a:r>
            <a:endParaRPr lang="zh-CN" altLang="en-US" dirty="0"/>
          </a:p>
        </p:txBody>
      </p:sp>
      <p:sp>
        <p:nvSpPr>
          <p:cNvPr id="3" name="内容占位符 2"/>
          <p:cNvSpPr>
            <a:spLocks noGrp="1"/>
          </p:cNvSpPr>
          <p:nvPr>
            <p:ph idx="1"/>
          </p:nvPr>
        </p:nvSpPr>
        <p:spPr/>
        <p:txBody>
          <a:bodyPr>
            <a:normAutofit/>
          </a:bodyPr>
          <a:lstStyle/>
          <a:p>
            <a:r>
              <a:rPr lang="zh-CN" altLang="en-US" sz="2800" dirty="0"/>
              <a:t>请写一个程序，要求维护一个数列，支持以下 </a:t>
            </a:r>
            <a:r>
              <a:rPr lang="en-US" altLang="zh-CN" sz="2800" dirty="0"/>
              <a:t>6 </a:t>
            </a:r>
            <a:r>
              <a:rPr lang="zh-CN" altLang="en-US" sz="2800" dirty="0"/>
              <a:t>种操作：（请注意，格式栏 中的下划线‘ </a:t>
            </a:r>
            <a:r>
              <a:rPr lang="en-US" altLang="zh-CN" sz="2800" dirty="0"/>
              <a:t>_ ’</a:t>
            </a:r>
            <a:r>
              <a:rPr lang="zh-CN" altLang="en-US" sz="2800" dirty="0"/>
              <a:t>表示实际输入文件中的空格）</a:t>
            </a:r>
            <a:endParaRPr lang="zh-CN" altLang="en-US" sz="2800" dirty="0"/>
          </a:p>
        </p:txBody>
      </p:sp>
      <p:pic>
        <p:nvPicPr>
          <p:cNvPr id="2052" name="Picture 4" descr="https://cdn.luogu.org/upload/pic/111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3140968"/>
            <a:ext cx="6120680" cy="3619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en-US" altLang="zh-CN" sz="2800" dirty="0"/>
              <a:t>pushdown</a:t>
            </a:r>
            <a:r>
              <a:rPr lang="zh-CN" altLang="en-US" sz="2800" dirty="0"/>
              <a:t>就维护一下区间赋值和区间翻转的标记</a:t>
            </a:r>
            <a:endParaRPr lang="en-US" altLang="zh-CN" sz="2800" dirty="0"/>
          </a:p>
          <a:p>
            <a:endParaRPr lang="en-US" altLang="zh-CN" sz="2800" dirty="0"/>
          </a:p>
          <a:p>
            <a:r>
              <a:rPr lang="en-US" altLang="zh-CN" sz="2800" dirty="0"/>
              <a:t>update</a:t>
            </a:r>
            <a:r>
              <a:rPr lang="zh-CN" altLang="en-US" sz="2800" dirty="0"/>
              <a:t>就维护一下区间的最大前后缀和区间的最大子段和，然后更新就可以了</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p:cNvSpPr>
            <a:spLocks noGrp="1" noChangeArrowheads="1"/>
          </p:cNvSpPr>
          <p:nvPr>
            <p:ph idx="1"/>
          </p:nvPr>
        </p:nvSpPr>
        <p:spPr/>
        <p:txBody>
          <a:bodyPr/>
          <a:lstStyle/>
          <a:p>
            <a:pPr eaLnBrk="1" hangingPunct="1"/>
            <a:r>
              <a:rPr lang="zh-CN" altLang="en-US" sz="2800" dirty="0"/>
              <a:t>你需要维护一堆不等式</a:t>
            </a:r>
            <a:endParaRPr lang="en-US" altLang="zh-CN" sz="2800" dirty="0"/>
          </a:p>
          <a:p>
            <a:pPr eaLnBrk="1" hangingPunct="1"/>
            <a:r>
              <a:rPr lang="en-US" altLang="zh-CN" sz="2800" dirty="0"/>
              <a:t>1.</a:t>
            </a:r>
            <a:r>
              <a:rPr lang="zh-CN" altLang="en-US" sz="2800" dirty="0"/>
              <a:t>插入一个</a:t>
            </a:r>
            <a:r>
              <a:rPr lang="en-US" altLang="zh-CN" sz="2800" dirty="0" err="1"/>
              <a:t>ax+b</a:t>
            </a:r>
            <a:r>
              <a:rPr lang="en-US" altLang="zh-CN" sz="2800" dirty="0"/>
              <a:t>&gt;c</a:t>
            </a:r>
            <a:r>
              <a:rPr lang="zh-CN" altLang="en-US" sz="2800" dirty="0"/>
              <a:t>的不等式</a:t>
            </a:r>
            <a:endParaRPr lang="en-US" altLang="zh-CN" sz="2800" dirty="0"/>
          </a:p>
          <a:p>
            <a:pPr eaLnBrk="1" hangingPunct="1"/>
            <a:r>
              <a:rPr lang="en-US" altLang="zh-CN" sz="2800" dirty="0"/>
              <a:t>2.</a:t>
            </a:r>
            <a:r>
              <a:rPr lang="zh-CN" altLang="en-US" sz="2800" dirty="0"/>
              <a:t>删除第</a:t>
            </a:r>
            <a:r>
              <a:rPr lang="en-US" altLang="zh-CN" sz="2800" dirty="0" err="1"/>
              <a:t>i</a:t>
            </a:r>
            <a:r>
              <a:rPr lang="zh-CN" altLang="en-US" sz="2800" dirty="0"/>
              <a:t>个插入的</a:t>
            </a:r>
            <a:endParaRPr lang="en-US" altLang="zh-CN" sz="2800" dirty="0"/>
          </a:p>
          <a:p>
            <a:pPr eaLnBrk="1" hangingPunct="1"/>
            <a:r>
              <a:rPr lang="en-US" altLang="zh-CN" sz="2800" dirty="0"/>
              <a:t>3.</a:t>
            </a:r>
            <a:r>
              <a:rPr lang="zh-CN" altLang="en-US" sz="2800" dirty="0"/>
              <a:t>查询</a:t>
            </a:r>
            <a:r>
              <a:rPr lang="en-US" altLang="zh-CN" sz="2800" dirty="0"/>
              <a:t>x=k</a:t>
            </a:r>
            <a:r>
              <a:rPr lang="zh-CN" altLang="en-US" sz="2800" dirty="0"/>
              <a:t>的时候成立的不等式个数</a:t>
            </a:r>
            <a:endParaRPr lang="en-US" altLang="zh-CN" sz="2800" dirty="0"/>
          </a:p>
          <a:p>
            <a:pPr eaLnBrk="1" hangingPunct="1"/>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a:t>Solution</a:t>
            </a:r>
            <a:endParaRPr lang="zh-CN" altLang="en-US" dirty="0"/>
          </a:p>
        </p:txBody>
      </p:sp>
      <p:sp>
        <p:nvSpPr>
          <p:cNvPr id="26627" name="内容占位符 2"/>
          <p:cNvSpPr>
            <a:spLocks noGrp="1" noChangeArrowheads="1"/>
          </p:cNvSpPr>
          <p:nvPr>
            <p:ph idx="1"/>
          </p:nvPr>
        </p:nvSpPr>
        <p:spPr/>
        <p:txBody>
          <a:bodyPr>
            <a:normAutofit/>
          </a:bodyPr>
          <a:lstStyle/>
          <a:p>
            <a:pPr eaLnBrk="1" hangingPunct="1"/>
            <a:r>
              <a:rPr lang="zh-CN" altLang="en-US" sz="2800" dirty="0"/>
              <a:t>如果</a:t>
            </a:r>
            <a:r>
              <a:rPr lang="en-US" altLang="zh-CN" sz="2800" dirty="0"/>
              <a:t>a&gt;0</a:t>
            </a:r>
            <a:r>
              <a:rPr lang="zh-CN" altLang="en-US" sz="2800" dirty="0"/>
              <a:t>：</a:t>
            </a:r>
            <a:r>
              <a:rPr lang="en-US" altLang="zh-CN" sz="2800" dirty="0" err="1"/>
              <a:t>ax+b</a:t>
            </a:r>
            <a:r>
              <a:rPr lang="en-US" altLang="zh-CN" sz="2800" dirty="0"/>
              <a:t>&gt;c </a:t>
            </a:r>
            <a:r>
              <a:rPr lang="en-US" altLang="zh-CN" sz="2800" dirty="0">
                <a:sym typeface="Wingdings" panose="05000000000000000000" pitchFamily="2" charset="2"/>
              </a:rPr>
              <a:t> x &gt; ( c – b ) / a</a:t>
            </a:r>
            <a:endParaRPr lang="en-US" altLang="zh-CN" sz="2800" dirty="0">
              <a:sym typeface="Wingdings" panose="05000000000000000000" pitchFamily="2" charset="2"/>
            </a:endParaRPr>
          </a:p>
          <a:p>
            <a:r>
              <a:rPr lang="zh-CN" altLang="en-US" sz="2800" dirty="0">
                <a:sym typeface="Wingdings" panose="05000000000000000000" pitchFamily="2" charset="2"/>
              </a:rPr>
              <a:t>如果</a:t>
            </a:r>
            <a:r>
              <a:rPr lang="en-US" altLang="zh-CN" sz="2800" dirty="0">
                <a:sym typeface="Wingdings" panose="05000000000000000000" pitchFamily="2" charset="2"/>
              </a:rPr>
              <a:t>a&lt;0</a:t>
            </a:r>
            <a:r>
              <a:rPr lang="zh-CN" altLang="en-US" sz="2800" dirty="0">
                <a:sym typeface="Wingdings" panose="05000000000000000000" pitchFamily="2" charset="2"/>
              </a:rPr>
              <a:t>：</a:t>
            </a:r>
            <a:r>
              <a:rPr lang="en-US" altLang="zh-CN" sz="2800" dirty="0" err="1">
                <a:sym typeface="Wingdings" panose="05000000000000000000" pitchFamily="2" charset="2"/>
              </a:rPr>
              <a:t>ax+b</a:t>
            </a:r>
            <a:r>
              <a:rPr lang="en-US" altLang="zh-CN" sz="2800" dirty="0">
                <a:sym typeface="Wingdings" panose="05000000000000000000" pitchFamily="2" charset="2"/>
              </a:rPr>
              <a:t>&gt;c  x &lt; ( c – b ) / a</a:t>
            </a:r>
            <a:endParaRPr lang="en-US" altLang="zh-CN" sz="2800" dirty="0">
              <a:sym typeface="Wingdings" panose="05000000000000000000" pitchFamily="2" charset="2"/>
            </a:endParaRPr>
          </a:p>
          <a:p>
            <a:r>
              <a:rPr lang="zh-CN" altLang="en-US" sz="2800" dirty="0">
                <a:sym typeface="Wingdings" panose="05000000000000000000" pitchFamily="2" charset="2"/>
              </a:rPr>
              <a:t>如果</a:t>
            </a:r>
            <a:r>
              <a:rPr lang="en-US" altLang="zh-CN" sz="2800" dirty="0">
                <a:sym typeface="Wingdings" panose="05000000000000000000" pitchFamily="2" charset="2"/>
              </a:rPr>
              <a:t>a=0</a:t>
            </a:r>
            <a:r>
              <a:rPr lang="zh-CN" altLang="en-US" sz="2800" dirty="0">
                <a:sym typeface="Wingdings" panose="05000000000000000000" pitchFamily="2" charset="2"/>
              </a:rPr>
              <a:t>：是否成立是确定性的</a:t>
            </a:r>
            <a:endParaRPr lang="en-US" altLang="zh-CN" sz="2800" dirty="0">
              <a:sym typeface="Wingdings" panose="05000000000000000000" pitchFamily="2" charset="2"/>
            </a:endParaRPr>
          </a:p>
          <a:p>
            <a:pPr eaLnBrk="1" hangingPunct="1"/>
            <a:r>
              <a:rPr lang="zh-CN" altLang="en-US" sz="2800" dirty="0">
                <a:sym typeface="Wingdings" panose="05000000000000000000" pitchFamily="2" charset="2"/>
              </a:rPr>
              <a:t>开个平衡树维护值（按值域开个树状数组也行）</a:t>
            </a:r>
            <a:endParaRPr lang="en-US" altLang="zh-CN" sz="2800" dirty="0"/>
          </a:p>
          <a:p>
            <a:pPr eaLnBrk="1" hangingPunct="1"/>
            <a:r>
              <a:rPr lang="zh-CN" altLang="en-US" sz="2800" dirty="0"/>
              <a:t>然后每次插入取个整</a:t>
            </a:r>
            <a:endParaRPr lang="en-US" altLang="zh-CN" sz="2800" dirty="0"/>
          </a:p>
          <a:p>
            <a:pPr eaLnBrk="1" hangingPunct="1"/>
            <a:r>
              <a:rPr lang="zh-CN" altLang="en-US" sz="2800" dirty="0"/>
              <a:t>查询直接查</a:t>
            </a:r>
            <a:r>
              <a:rPr lang="en-US" altLang="zh-CN" sz="2800" dirty="0"/>
              <a:t>rank</a:t>
            </a:r>
            <a:r>
              <a:rPr lang="zh-CN" altLang="en-US" sz="2800" dirty="0"/>
              <a:t>即可</a:t>
            </a:r>
            <a:endParaRPr lang="en-US" altLang="zh-CN" sz="2800" dirty="0"/>
          </a:p>
          <a:p>
            <a:pPr eaLnBrk="1" hangingPunct="1"/>
            <a:r>
              <a:rPr lang="zh-CN" altLang="en-US" sz="2800" dirty="0"/>
              <a:t>注意细节</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p:txBody>
          <a:bodyPr/>
          <a:lstStyle/>
          <a:p>
            <a:r>
              <a:rPr lang="en-US" altLang="zh-CN" dirty="0"/>
              <a:t>Luogu1471 </a:t>
            </a:r>
            <a:r>
              <a:rPr lang="zh-CN" altLang="en-US" dirty="0"/>
              <a:t>方差</a:t>
            </a:r>
            <a:endParaRPr lang="en-US" altLang="zh-CN" dirty="0"/>
          </a:p>
        </p:txBody>
      </p:sp>
      <p:sp>
        <p:nvSpPr>
          <p:cNvPr id="90115" name="内容占位符 2"/>
          <p:cNvSpPr>
            <a:spLocks noGrp="1" noChangeArrowheads="1"/>
          </p:cNvSpPr>
          <p:nvPr>
            <p:ph idx="1"/>
          </p:nvPr>
        </p:nvSpPr>
        <p:spPr/>
        <p:txBody>
          <a:bodyPr>
            <a:normAutofit/>
          </a:bodyPr>
          <a:lstStyle/>
          <a:p>
            <a:pPr eaLnBrk="1" hangingPunct="1"/>
            <a:r>
              <a:rPr lang="zh-CN" altLang="en-US" sz="2800" dirty="0"/>
              <a:t>神犇</a:t>
            </a:r>
            <a:r>
              <a:rPr lang="en-US" altLang="zh-CN" sz="2800" dirty="0" err="1"/>
              <a:t>HansBug</a:t>
            </a:r>
            <a:r>
              <a:rPr lang="zh-CN" altLang="en-US" sz="2800" dirty="0"/>
              <a:t>在一本数学书里面发现了一个神奇的数列，包含</a:t>
            </a:r>
            <a:r>
              <a:rPr lang="en-US" altLang="zh-CN" sz="2800" dirty="0"/>
              <a:t>N</a:t>
            </a:r>
            <a:r>
              <a:rPr lang="zh-CN" altLang="en-US" sz="2800" dirty="0"/>
              <a:t>个实数。他想算算这个数列的平均数和方差。</a:t>
            </a:r>
            <a:endParaRPr lang="en-US" altLang="zh-CN" sz="2800" dirty="0"/>
          </a:p>
          <a:p>
            <a:pPr eaLnBrk="1" hangingPunct="1"/>
            <a:r>
              <a:rPr lang="zh-CN" altLang="en-US" sz="2800" dirty="0"/>
              <a:t>操作</a:t>
            </a:r>
            <a:r>
              <a:rPr lang="en-US" altLang="zh-CN" sz="2800" dirty="0"/>
              <a:t>1</a:t>
            </a:r>
            <a:r>
              <a:rPr lang="zh-CN" altLang="en-US" sz="2800" dirty="0"/>
              <a:t>：</a:t>
            </a:r>
            <a:r>
              <a:rPr lang="en-US" altLang="zh-CN" sz="2800" dirty="0"/>
              <a:t>1 x y k </a:t>
            </a:r>
            <a:r>
              <a:rPr lang="zh-CN" altLang="en-US" sz="2800" dirty="0"/>
              <a:t>，表示将第</a:t>
            </a:r>
            <a:r>
              <a:rPr lang="en-US" altLang="zh-CN" sz="2800" dirty="0"/>
              <a:t>x</a:t>
            </a:r>
            <a:r>
              <a:rPr lang="zh-CN" altLang="en-US" sz="2800" dirty="0"/>
              <a:t>到第</a:t>
            </a:r>
            <a:r>
              <a:rPr lang="en-US" altLang="zh-CN" sz="2800" dirty="0"/>
              <a:t>y</a:t>
            </a:r>
            <a:r>
              <a:rPr lang="zh-CN" altLang="en-US" sz="2800" dirty="0"/>
              <a:t>项每项加上</a:t>
            </a:r>
            <a:r>
              <a:rPr lang="en-US" altLang="zh-CN" sz="2800" dirty="0"/>
              <a:t>k</a:t>
            </a:r>
            <a:r>
              <a:rPr lang="zh-CN" altLang="en-US" sz="2800" dirty="0"/>
              <a:t>，</a:t>
            </a:r>
            <a:r>
              <a:rPr lang="en-US" altLang="zh-CN" sz="2800" dirty="0"/>
              <a:t>k</a:t>
            </a:r>
            <a:r>
              <a:rPr lang="zh-CN" altLang="en-US" sz="2800" dirty="0"/>
              <a:t>为一实数。</a:t>
            </a:r>
            <a:endParaRPr lang="zh-CN" altLang="en-US" sz="2800" dirty="0"/>
          </a:p>
          <a:p>
            <a:pPr eaLnBrk="1" hangingPunct="1"/>
            <a:r>
              <a:rPr lang="zh-CN" altLang="en-US" sz="2800" dirty="0"/>
              <a:t>操作</a:t>
            </a:r>
            <a:r>
              <a:rPr lang="en-US" altLang="zh-CN" sz="2800" dirty="0"/>
              <a:t>2</a:t>
            </a:r>
            <a:r>
              <a:rPr lang="zh-CN" altLang="en-US" sz="2800" dirty="0"/>
              <a:t>：</a:t>
            </a:r>
            <a:r>
              <a:rPr lang="en-US" altLang="zh-CN" sz="2800" dirty="0"/>
              <a:t>2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项这一子数列的平均数。</a:t>
            </a:r>
            <a:endParaRPr lang="zh-CN" altLang="en-US" sz="2800" dirty="0"/>
          </a:p>
          <a:p>
            <a:pPr eaLnBrk="1" hangingPunct="1"/>
            <a:r>
              <a:rPr lang="zh-CN" altLang="en-US" sz="2800" dirty="0"/>
              <a:t>操作</a:t>
            </a:r>
            <a:r>
              <a:rPr lang="en-US" altLang="zh-CN" sz="2800" dirty="0"/>
              <a:t>3</a:t>
            </a:r>
            <a:r>
              <a:rPr lang="zh-CN" altLang="en-US" sz="2800" dirty="0"/>
              <a:t>：</a:t>
            </a:r>
            <a:r>
              <a:rPr lang="en-US" altLang="zh-CN" sz="2800" dirty="0"/>
              <a:t>3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项这一子数列的方差。</a:t>
            </a:r>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noChangeArrowheads="1"/>
          </p:cNvSpPr>
          <p:nvPr>
            <p:ph type="title"/>
          </p:nvPr>
        </p:nvSpPr>
        <p:spPr/>
        <p:txBody>
          <a:bodyPr/>
          <a:lstStyle/>
          <a:p>
            <a:r>
              <a:rPr lang="en-US" altLang="zh-CN" dirty="0"/>
              <a:t>Solution</a:t>
            </a:r>
            <a:endParaRPr lang="zh-CN" altLang="en-US" dirty="0"/>
          </a:p>
        </p:txBody>
      </p:sp>
      <p:sp>
        <p:nvSpPr>
          <p:cNvPr id="91139" name="内容占位符 2"/>
          <p:cNvSpPr>
            <a:spLocks noGrp="1" noChangeArrowheads="1"/>
          </p:cNvSpPr>
          <p:nvPr>
            <p:ph idx="1"/>
          </p:nvPr>
        </p:nvSpPr>
        <p:spPr/>
        <p:txBody>
          <a:bodyPr>
            <a:normAutofit/>
          </a:bodyPr>
          <a:lstStyle/>
          <a:p>
            <a:pPr eaLnBrk="1" hangingPunct="1"/>
            <a:r>
              <a:rPr lang="zh-CN" altLang="en-US" sz="2800" dirty="0"/>
              <a:t>可以通过维护区间和来维护区间平均数</a:t>
            </a:r>
            <a:endParaRPr lang="en-US" altLang="zh-CN" sz="2800" dirty="0"/>
          </a:p>
          <a:p>
            <a:pPr eaLnBrk="1" hangingPunct="1"/>
            <a:r>
              <a:rPr lang="zh-CN" altLang="en-US" sz="2800" dirty="0"/>
              <a:t>其实就是区间和</a:t>
            </a:r>
            <a:r>
              <a:rPr lang="en-US" altLang="zh-CN" sz="2800" dirty="0"/>
              <a:t>/</a:t>
            </a:r>
            <a:r>
              <a:rPr lang="zh-CN" altLang="en-US" sz="2800" dirty="0"/>
              <a:t>区间长度</a:t>
            </a:r>
            <a:endParaRPr lang="en-US" altLang="zh-CN" sz="2800" dirty="0"/>
          </a:p>
          <a:p>
            <a:pPr eaLnBrk="1" hangingPunct="1"/>
            <a:r>
              <a:rPr lang="zh-CN" altLang="en-US" sz="2800" dirty="0"/>
              <a:t>但是方差呢？</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noChangeArrowheads="1"/>
          </p:cNvSpPr>
          <p:nvPr>
            <p:ph type="title"/>
          </p:nvPr>
        </p:nvSpPr>
        <p:spPr/>
        <p:txBody>
          <a:bodyPr/>
          <a:lstStyle/>
          <a:p>
            <a:r>
              <a:rPr lang="en-US" altLang="zh-CN" dirty="0"/>
              <a:t>Solution</a:t>
            </a:r>
            <a:endParaRPr lang="zh-CN" altLang="en-US" dirty="0"/>
          </a:p>
        </p:txBody>
      </p:sp>
      <p:sp>
        <p:nvSpPr>
          <p:cNvPr id="92163" name="内容占位符 2"/>
          <p:cNvSpPr>
            <a:spLocks noGrp="1" noChangeArrowheads="1"/>
          </p:cNvSpPr>
          <p:nvPr>
            <p:ph idx="1"/>
          </p:nvPr>
        </p:nvSpPr>
        <p:spPr/>
        <p:txBody>
          <a:bodyPr>
            <a:normAutofit/>
          </a:bodyPr>
          <a:lstStyle/>
          <a:p>
            <a:pPr eaLnBrk="1" hangingPunct="1"/>
            <a:r>
              <a:rPr lang="zh-CN" altLang="en-US" sz="2800" dirty="0"/>
              <a:t>这里直接粘一个题解里面的公式了</a:t>
            </a:r>
            <a:endParaRPr lang="en-US" altLang="zh-CN" sz="2800" dirty="0"/>
          </a:p>
          <a:p>
            <a:pPr eaLnBrk="1" hangingPunct="1"/>
            <a:r>
              <a:rPr lang="zh-CN" altLang="en-US" sz="2800" dirty="0"/>
              <a:t>方差可以通过维护平方和和和的平方来算出来</a:t>
            </a:r>
            <a:endParaRPr lang="en-US" altLang="zh-CN" sz="2800" dirty="0"/>
          </a:p>
          <a:p>
            <a:pPr eaLnBrk="1" hangingPunct="1"/>
            <a:r>
              <a:rPr lang="zh-CN" altLang="en-US" sz="2800" dirty="0"/>
              <a:t>很多这种题直接推推式子就可以维护了</a:t>
            </a:r>
            <a:endParaRPr lang="en-US" altLang="zh-CN" sz="2800" dirty="0"/>
          </a:p>
          <a:p>
            <a:pPr eaLnBrk="1" hangingPunct="1"/>
            <a:r>
              <a:rPr lang="zh-CN" altLang="en-US" sz="2800" dirty="0"/>
              <a:t>比如</a:t>
            </a:r>
            <a:r>
              <a:rPr lang="en-US" altLang="zh-CN" sz="2800" dirty="0"/>
              <a:t>SDOI</a:t>
            </a:r>
            <a:r>
              <a:rPr lang="zh-CN" altLang="en-US" sz="2800" dirty="0"/>
              <a:t>那个无聊的东西</a:t>
            </a:r>
            <a:endParaRPr lang="zh-CN" altLang="en-US" sz="2800" dirty="0"/>
          </a:p>
        </p:txBody>
      </p:sp>
      <p:pic>
        <p:nvPicPr>
          <p:cNvPr id="92164" name="Picture 2" descr="https://cdn.luogu.org/upload/pic/382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5754" y="3675460"/>
            <a:ext cx="5122069"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某经典问题</a:t>
            </a:r>
            <a:endParaRPr lang="en-US" altLang="zh-CN" dirty="0"/>
          </a:p>
        </p:txBody>
      </p:sp>
      <p:sp>
        <p:nvSpPr>
          <p:cNvPr id="93187" name="内容占位符 2"/>
          <p:cNvSpPr>
            <a:spLocks noGrp="1" noChangeArrowheads="1"/>
          </p:cNvSpPr>
          <p:nvPr>
            <p:ph idx="1"/>
          </p:nvPr>
        </p:nvSpPr>
        <p:spPr/>
        <p:txBody>
          <a:bodyPr/>
          <a:lstStyle/>
          <a:p>
            <a:endParaRPr lang="zh-CN" altLang="en-US" dirty="0"/>
          </a:p>
        </p:txBody>
      </p:sp>
      <p:pic>
        <p:nvPicPr>
          <p:cNvPr id="9318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9" y="1600200"/>
            <a:ext cx="7824827" cy="23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p:txBody>
          <a:bodyPr/>
          <a:lstStyle/>
          <a:p>
            <a:r>
              <a:rPr lang="en-US" altLang="zh-CN" dirty="0"/>
              <a:t>Solution</a:t>
            </a:r>
            <a:endParaRPr lang="zh-CN" altLang="en-US" dirty="0"/>
          </a:p>
        </p:txBody>
      </p:sp>
      <p:sp>
        <p:nvSpPr>
          <p:cNvPr id="94211"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endParaRPr lang="en-US" altLang="zh-CN" sz="2800" dirty="0"/>
          </a:p>
          <a:p>
            <a:r>
              <a:rPr lang="en-US" altLang="zh-CN" sz="2800" dirty="0"/>
              <a:t>x</a:t>
            </a:r>
            <a:r>
              <a:rPr lang="zh-CN" altLang="en-US" sz="2800" dirty="0"/>
              <a:t>相邻两数乘积的和为：</a:t>
            </a:r>
            <a:endParaRPr lang="en-US" altLang="zh-CN" sz="2800" dirty="0"/>
          </a:p>
          <a:p>
            <a:r>
              <a:rPr lang="en-US" altLang="zh-CN" sz="2800" dirty="0"/>
              <a:t>y</a:t>
            </a:r>
            <a:r>
              <a:rPr lang="zh-CN" altLang="en-US" sz="2800" dirty="0"/>
              <a:t>相邻两数乘积的和</a:t>
            </a:r>
            <a:r>
              <a:rPr lang="en-US" altLang="zh-CN" sz="2800" dirty="0"/>
              <a:t>+z</a:t>
            </a:r>
            <a:r>
              <a:rPr lang="zh-CN" altLang="en-US" sz="2800" dirty="0"/>
              <a:t>相邻两数乘积的和</a:t>
            </a:r>
            <a:r>
              <a:rPr lang="en-US" altLang="zh-CN" sz="2800" dirty="0"/>
              <a:t>+y</a:t>
            </a:r>
            <a:r>
              <a:rPr lang="zh-CN" altLang="en-US" sz="2800" dirty="0"/>
              <a:t>最右边的数*</a:t>
            </a:r>
            <a:r>
              <a:rPr lang="en-US" altLang="zh-CN" sz="2800" dirty="0"/>
              <a:t>z</a:t>
            </a:r>
            <a:r>
              <a:rPr lang="zh-CN" altLang="en-US" sz="2800" dirty="0"/>
              <a:t>最左边的数</a:t>
            </a: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endParaRPr lang="zh-CN" altLang="en-US" dirty="0"/>
          </a:p>
        </p:txBody>
      </p:sp>
      <p:sp>
        <p:nvSpPr>
          <p:cNvPr id="3" name="内容占位符 2"/>
          <p:cNvSpPr>
            <a:spLocks noGrp="1"/>
          </p:cNvSpPr>
          <p:nvPr>
            <p:ph idx="1"/>
          </p:nvPr>
        </p:nvSpPr>
        <p:spPr/>
        <p:txBody>
          <a:bodyPr>
            <a:normAutofit/>
          </a:bodyPr>
          <a:lstStyle/>
          <a:p>
            <a:r>
              <a:rPr lang="zh-CN" altLang="en-US" sz="2800" dirty="0"/>
              <a:t>全称“平衡二叉搜索树”，常见的类型有：</a:t>
            </a:r>
            <a:endParaRPr lang="en-US" altLang="zh-CN" sz="2800" dirty="0"/>
          </a:p>
          <a:p>
            <a:r>
              <a:rPr lang="en-US" altLang="zh-CN" sz="2800" dirty="0"/>
              <a:t>1.splay</a:t>
            </a:r>
            <a:endParaRPr lang="en-US" altLang="zh-CN" sz="2800" dirty="0"/>
          </a:p>
          <a:p>
            <a:r>
              <a:rPr lang="en-US" altLang="zh-CN" sz="2800" dirty="0"/>
              <a:t>2.treap</a:t>
            </a:r>
            <a:endParaRPr lang="en-US" altLang="zh-CN" sz="2800" dirty="0"/>
          </a:p>
          <a:p>
            <a:r>
              <a:rPr lang="en-US" altLang="zh-CN" sz="2800" dirty="0"/>
              <a:t>3.AVL Tree</a:t>
            </a:r>
            <a:endParaRPr lang="en-US" altLang="zh-CN" sz="2800" dirty="0"/>
          </a:p>
          <a:p>
            <a:r>
              <a:rPr lang="en-US" altLang="zh-CN" sz="2800" dirty="0"/>
              <a:t>4.Red Black Tree</a:t>
            </a:r>
            <a:endParaRPr lang="en-US" altLang="zh-CN" sz="2800" dirty="0"/>
          </a:p>
          <a:p>
            <a:r>
              <a:rPr lang="en-US" altLang="zh-CN" sz="2800" dirty="0"/>
              <a:t>5.Scape Goat Tree</a:t>
            </a:r>
            <a:endParaRPr lang="en-US" altLang="zh-CN" sz="2800" dirty="0"/>
          </a:p>
          <a:p>
            <a:r>
              <a:rPr lang="en-US" altLang="zh-CN" sz="2800" dirty="0"/>
              <a:t>6.Weight Balanced Leafy Tree</a:t>
            </a:r>
            <a:r>
              <a:rPr lang="zh-CN" altLang="en-US" sz="2800" dirty="0"/>
              <a:t>（特殊结构）</a:t>
            </a:r>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p:txBody>
          <a:bodyPr/>
          <a:lstStyle/>
          <a:p>
            <a:r>
              <a:rPr lang="en-US" altLang="zh-CN" dirty="0"/>
              <a:t>Solution</a:t>
            </a:r>
            <a:endParaRPr lang="zh-CN" altLang="en-US" dirty="0"/>
          </a:p>
        </p:txBody>
      </p:sp>
      <p:sp>
        <p:nvSpPr>
          <p:cNvPr id="95235"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endParaRPr lang="en-US" altLang="zh-CN" sz="2800" dirty="0"/>
          </a:p>
          <a:p>
            <a:r>
              <a:rPr lang="en-US" altLang="zh-CN" sz="2800" dirty="0"/>
              <a:t>x</a:t>
            </a:r>
            <a:r>
              <a:rPr lang="zh-CN" altLang="en-US" sz="2800" dirty="0"/>
              <a:t>任意两数乘积的和为：</a:t>
            </a:r>
            <a:endParaRPr lang="en-US" altLang="zh-CN" sz="2800" dirty="0"/>
          </a:p>
          <a:p>
            <a:r>
              <a:rPr lang="en-US" altLang="zh-CN" sz="2800" dirty="0"/>
              <a:t>y</a:t>
            </a:r>
            <a:r>
              <a:rPr lang="zh-CN" altLang="en-US" sz="2800" dirty="0"/>
              <a:t>任意两数乘积的和</a:t>
            </a:r>
            <a:r>
              <a:rPr lang="en-US" altLang="zh-CN" sz="2800" dirty="0"/>
              <a:t>+ z</a:t>
            </a:r>
            <a:r>
              <a:rPr lang="zh-CN" altLang="en-US" sz="2800" dirty="0"/>
              <a:t>任意两数乘积的和</a:t>
            </a:r>
            <a:r>
              <a:rPr lang="en-US" altLang="zh-CN" sz="2800" dirty="0"/>
              <a:t>+y</a:t>
            </a:r>
            <a:r>
              <a:rPr lang="zh-CN" altLang="en-US" sz="2800" dirty="0"/>
              <a:t>的和*</a:t>
            </a:r>
            <a:r>
              <a:rPr lang="en-US" altLang="zh-CN" sz="2800" dirty="0"/>
              <a:t>z</a:t>
            </a:r>
            <a:r>
              <a:rPr lang="zh-CN" altLang="en-US" sz="2800" dirty="0"/>
              <a:t>的和</a:t>
            </a:r>
            <a:endParaRPr lang="en-US" altLang="zh-CN" sz="2800" dirty="0"/>
          </a:p>
          <a:p>
            <a:r>
              <a:rPr lang="zh-CN" altLang="en-US" sz="2800" dirty="0"/>
              <a:t>然后直接维护即可。。。</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t>Luogu4198 </a:t>
            </a:r>
            <a:r>
              <a:rPr lang="en-US" altLang="zh-CN" dirty="0" err="1"/>
              <a:t>楼房重建</a:t>
            </a:r>
            <a:endParaRPr lang="en-US" altLang="zh-CN" dirty="0"/>
          </a:p>
        </p:txBody>
      </p:sp>
      <p:sp>
        <p:nvSpPr>
          <p:cNvPr id="64515" name="内容占位符 2"/>
          <p:cNvSpPr>
            <a:spLocks noGrp="1" noChangeArrowheads="1"/>
          </p:cNvSpPr>
          <p:nvPr>
            <p:ph idx="1"/>
          </p:nvPr>
        </p:nvSpPr>
        <p:spPr/>
        <p:txBody>
          <a:bodyPr/>
          <a:lstStyle/>
          <a:p>
            <a:pPr eaLnBrk="1" hangingPunct="1"/>
            <a:r>
              <a:rPr lang="zh-CN" altLang="en-US" sz="2800" dirty="0"/>
              <a:t>有一排楼，每次把一个位置的楼的高度修改为</a:t>
            </a:r>
            <a:r>
              <a:rPr lang="en-US" altLang="zh-CN" sz="2800" dirty="0"/>
              <a:t>x</a:t>
            </a:r>
            <a:r>
              <a:rPr lang="zh-CN" altLang="en-US" sz="2800" dirty="0"/>
              <a:t>，每次输出可以从最左边看到的楼个数</a:t>
            </a:r>
            <a:endParaRPr lang="zh-CN" altLang="en-US" sz="2800" dirty="0"/>
          </a:p>
          <a:p>
            <a:pPr eaLnBrk="1" hangingPunct="1"/>
            <a:endParaRPr lang="zh-CN" altLang="en-US" dirty="0"/>
          </a:p>
        </p:txBody>
      </p:sp>
      <p:graphicFrame>
        <p:nvGraphicFramePr>
          <p:cNvPr id="64516" name="对象 5"/>
          <p:cNvGraphicFramePr/>
          <p:nvPr/>
        </p:nvGraphicFramePr>
        <p:xfrm>
          <a:off x="1031081" y="3362326"/>
          <a:ext cx="2501504" cy="1337072"/>
        </p:xfrm>
        <a:graphic>
          <a:graphicData uri="http://schemas.openxmlformats.org/presentationml/2006/ole"/>
        </a:graphic>
      </p:graphicFrame>
      <p:graphicFrame>
        <p:nvGraphicFramePr>
          <p:cNvPr id="64517" name="对象 7"/>
          <p:cNvGraphicFramePr/>
          <p:nvPr/>
        </p:nvGraphicFramePr>
        <p:xfrm>
          <a:off x="4133850" y="3362325"/>
          <a:ext cx="2495550" cy="1638300"/>
        </p:xfrm>
        <a:graphic>
          <a:graphicData uri="http://schemas.openxmlformats.org/presentationml/2006/ole"/>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p:cNvSpPr>
            <a:spLocks noGrp="1" noChangeArrowheads="1"/>
          </p:cNvSpPr>
          <p:nvPr>
            <p:ph idx="1"/>
          </p:nvPr>
        </p:nvSpPr>
        <p:spPr/>
        <p:txBody>
          <a:bodyPr>
            <a:normAutofit/>
          </a:bodyPr>
          <a:lstStyle/>
          <a:p>
            <a:pPr eaLnBrk="1" hangingPunct="1"/>
            <a:r>
              <a:rPr lang="zh-CN" altLang="en-US" sz="2800" dirty="0"/>
              <a:t>发现一个楼房能被看到可以等价于它的斜率比之前的任何一个都大</a:t>
            </a:r>
            <a:endParaRPr lang="en-US" altLang="zh-CN" sz="2800" dirty="0"/>
          </a:p>
          <a:p>
            <a:pPr eaLnBrk="1" hangingPunct="1"/>
            <a:r>
              <a:rPr lang="zh-CN" altLang="en-US" sz="2800" dirty="0"/>
              <a:t>所以说我们这里可以直接维护斜率，而不用管楼的高度</a:t>
            </a:r>
            <a:endParaRPr lang="en-US" altLang="zh-CN" sz="2800" dirty="0"/>
          </a:p>
          <a:p>
            <a:pPr eaLnBrk="1" hangingPunct="1"/>
            <a:r>
              <a:rPr lang="zh-CN" altLang="en-US" sz="2800" dirty="0"/>
              <a:t>问题转化为：</a:t>
            </a:r>
            <a:endParaRPr lang="en-US" altLang="zh-CN" sz="2800" dirty="0"/>
          </a:p>
          <a:p>
            <a:pPr eaLnBrk="1" hangingPunct="1"/>
            <a:r>
              <a:rPr lang="en-US" altLang="zh-CN" sz="2800" dirty="0"/>
              <a:t>1.</a:t>
            </a:r>
            <a:r>
              <a:rPr lang="zh-CN" altLang="en-US" sz="2800" dirty="0"/>
              <a:t>单点修改</a:t>
            </a:r>
            <a:endParaRPr lang="en-US" altLang="zh-CN" sz="2800" dirty="0"/>
          </a:p>
          <a:p>
            <a:pPr eaLnBrk="1" hangingPunct="1"/>
            <a:r>
              <a:rPr lang="en-US" altLang="zh-CN" sz="2800" dirty="0"/>
              <a:t>2.</a:t>
            </a:r>
            <a:r>
              <a:rPr lang="zh-CN" altLang="en-US" sz="2800" dirty="0"/>
              <a:t>查询全局有多少位置是前缀最大值</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a:t>Solution1</a:t>
            </a:r>
            <a:endParaRPr lang="zh-CN" altLang="en-US" dirty="0"/>
          </a:p>
        </p:txBody>
      </p:sp>
      <p:sp>
        <p:nvSpPr>
          <p:cNvPr id="66563" name="内容占位符 2"/>
          <p:cNvSpPr>
            <a:spLocks noGrp="1"/>
          </p:cNvSpPr>
          <p:nvPr>
            <p:ph idx="1"/>
          </p:nvPr>
        </p:nvSpPr>
        <p:spPr/>
        <p:txBody>
          <a:bodyPr/>
          <a:lstStyle/>
          <a:p>
            <a:pPr eaLnBrk="1" hangingPunct="1"/>
            <a:r>
              <a:rPr lang="zh-CN" altLang="en-US" sz="2800" dirty="0"/>
              <a:t>可以试试分块维护</a:t>
            </a:r>
            <a:endParaRPr lang="zh-CN" altLang="en-US" sz="2800" dirty="0"/>
          </a:p>
          <a:p>
            <a:pPr eaLnBrk="1" hangingPunct="1"/>
            <a:r>
              <a:rPr lang="zh-CN" altLang="zh-CN" sz="2800" dirty="0"/>
              <a:t>复杂度好像是</a:t>
            </a:r>
            <a:r>
              <a:rPr lang="en-US" altLang="zh-CN" sz="2800" dirty="0"/>
              <a:t>O( </a:t>
            </a:r>
            <a:r>
              <a:rPr lang="en-US" altLang="zh-CN" sz="2800" dirty="0" err="1"/>
              <a:t>nsqrt</a:t>
            </a:r>
            <a:r>
              <a:rPr lang="en-US" altLang="zh-CN" sz="2800" dirty="0"/>
              <a:t>( </a:t>
            </a:r>
            <a:r>
              <a:rPr lang="en-US" altLang="zh-CN" sz="2800" dirty="0" err="1"/>
              <a:t>nlogn</a:t>
            </a:r>
            <a:r>
              <a:rPr lang="en-US" altLang="zh-CN" sz="2800" dirty="0"/>
              <a:t> ) )</a:t>
            </a:r>
            <a:r>
              <a:rPr lang="zh-CN" altLang="en-US" sz="2800" dirty="0"/>
              <a:t>的</a:t>
            </a:r>
            <a:endParaRPr lang="zh-CN" altLang="en-US" sz="2800" dirty="0"/>
          </a:p>
          <a:p>
            <a:pPr eaLnBrk="1" hangingPunct="1"/>
            <a:r>
              <a:rPr lang="zh-CN" altLang="en-US" sz="2800" dirty="0"/>
              <a:t>这里不仔细讲了</a:t>
            </a:r>
            <a:endParaRPr lang="zh-CN" altLang="en-US" sz="2800"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p:cNvSpPr>
            <a:spLocks noGrp="1" noChangeArrowheads="1"/>
          </p:cNvSpPr>
          <p:nvPr>
            <p:ph idx="1"/>
          </p:nvPr>
        </p:nvSpPr>
        <p:spPr/>
        <p:txBody>
          <a:bodyPr>
            <a:normAutofit/>
          </a:bodyPr>
          <a:lstStyle/>
          <a:p>
            <a:pPr eaLnBrk="1" hangingPunct="1"/>
            <a:r>
              <a:rPr lang="zh-CN" altLang="en-US" sz="2800" dirty="0"/>
              <a:t>考虑用线段树维护</a:t>
            </a:r>
            <a:endParaRPr lang="zh-CN" altLang="en-US" sz="2800" dirty="0"/>
          </a:p>
          <a:p>
            <a:pPr eaLnBrk="1" hangingPunct="1"/>
            <a:r>
              <a:rPr lang="zh-CN" altLang="en-US" sz="2800" dirty="0"/>
              <a:t>对于线段树每个结点维护两个值：ans和max，ans表示</a:t>
            </a:r>
            <a:r>
              <a:rPr lang="zh-CN" altLang="en-US" sz="2800" dirty="0">
                <a:solidFill>
                  <a:srgbClr val="FF0000"/>
                </a:solidFill>
              </a:rPr>
              <a:t>只考虑这个区间内的</a:t>
            </a:r>
            <a:r>
              <a:rPr lang="zh-CN" altLang="en-US" sz="2800" dirty="0"/>
              <a:t>可以被看到的楼房，max表示这个区间的最大楼房斜率。</a:t>
            </a:r>
            <a:endParaRPr lang="zh-CN" altLang="en-US" sz="2800" dirty="0"/>
          </a:p>
          <a:p>
            <a:pPr eaLnBrk="1" hangingPunct="1"/>
            <a:r>
              <a:rPr lang="zh-CN" altLang="en-US" sz="2800" dirty="0"/>
              <a:t>如何合并区间？</a:t>
            </a:r>
            <a:endParaRPr lang="zh-CN"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Solution2</a:t>
            </a:r>
            <a:endParaRPr lang="en-US" altLang="zh-CN" dirty="0"/>
          </a:p>
        </p:txBody>
      </p:sp>
      <p:sp>
        <p:nvSpPr>
          <p:cNvPr id="68611" name="内容占位符 2"/>
          <p:cNvSpPr>
            <a:spLocks noGrp="1" noChangeArrowheads="1"/>
          </p:cNvSpPr>
          <p:nvPr>
            <p:ph idx="1"/>
          </p:nvPr>
        </p:nvSpPr>
        <p:spPr/>
        <p:txBody>
          <a:bodyPr/>
          <a:lstStyle/>
          <a:p>
            <a:pPr eaLnBrk="1" hangingPunct="1"/>
            <a:r>
              <a:rPr lang="zh-CN" altLang="en-US" sz="2800" dirty="0"/>
              <a:t>合并左右区间的时候：</a:t>
            </a:r>
            <a:endParaRPr lang="zh-CN" altLang="en-US" sz="2800" dirty="0"/>
          </a:p>
          <a:p>
            <a:pPr eaLnBrk="1" hangingPunct="1"/>
            <a:r>
              <a:rPr lang="zh-CN" altLang="en-US" sz="2800" dirty="0"/>
              <a:t>显然左区间的答案不会变化</a:t>
            </a:r>
            <a:endParaRPr lang="zh-CN" altLang="en-US" sz="2800" dirty="0"/>
          </a:p>
          <a:p>
            <a:pPr eaLnBrk="1" hangingPunct="1"/>
            <a:r>
              <a:rPr lang="zh-CN" altLang="en-US" sz="2800" dirty="0"/>
              <a:t>问题就是考虑右区间有多少个楼房在左区间的约束条件下仍然可以被看到</a:t>
            </a:r>
            <a:endParaRPr lang="zh-CN" altLang="en-US" sz="2800" dirty="0"/>
          </a:p>
          <a:p>
            <a:pPr eaLnBrk="1" hangingPunct="1"/>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如果右区间最大值都小于等于左区间最大值，那么右区间就没有贡献了，相当于是被整个挡住了。</a:t>
            </a:r>
            <a:endParaRPr lang="zh-CN" altLang="en-US" sz="2800" dirty="0"/>
          </a:p>
          <a:p>
            <a:pPr eaLnBrk="1" hangingPunct="1"/>
            <a:endParaRPr lang="zh-CN" altLang="en-US" dirty="0"/>
          </a:p>
        </p:txBody>
      </p:sp>
      <p:graphicFrame>
        <p:nvGraphicFramePr>
          <p:cNvPr id="69636" name="对象 3"/>
          <p:cNvGraphicFramePr/>
          <p:nvPr/>
        </p:nvGraphicFramePr>
        <p:xfrm>
          <a:off x="2678906" y="3287317"/>
          <a:ext cx="3935016" cy="2658665"/>
        </p:xfrm>
        <a:graphic>
          <a:graphicData uri="http://schemas.openxmlformats.org/presentationml/2006/ole"/>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en-US" altLang="zh-CN" dirty="0"/>
              <a:t>Solution2</a:t>
            </a:r>
            <a:endParaRPr lang="zh-CN" altLang="en-US" dirty="0"/>
          </a:p>
        </p:txBody>
      </p:sp>
      <p:sp>
        <p:nvSpPr>
          <p:cNvPr id="70659"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如果右区间最大值大于左区间最大值</a:t>
            </a:r>
            <a:endParaRPr lang="zh-CN" altLang="en-US" sz="2800" dirty="0">
              <a:sym typeface="宋体" panose="02010600030101010101" pitchFamily="2" charset="-122"/>
            </a:endParaRPr>
          </a:p>
          <a:p>
            <a:pPr eaLnBrk="1" hangingPunct="1"/>
            <a:r>
              <a:rPr lang="zh-CN" altLang="en-US" sz="2800" dirty="0"/>
              <a:t>考虑右区间的两个子区间：左子区间、右子区间</a:t>
            </a:r>
            <a:endParaRPr lang="zh-CN" altLang="en-US" sz="2800" dirty="0"/>
          </a:p>
          <a:p>
            <a:pPr eaLnBrk="1" hangingPunct="1"/>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zh-CN" dirty="0"/>
              <a:t>Solution2</a:t>
            </a:r>
            <a:endParaRPr lang="en-US" altLang="zh-CN" dirty="0"/>
          </a:p>
        </p:txBody>
      </p:sp>
      <p:sp>
        <p:nvSpPr>
          <p:cNvPr id="71683" name="内容占位符 2"/>
          <p:cNvSpPr>
            <a:spLocks noGrp="1" noChangeArrowheads="1"/>
          </p:cNvSpPr>
          <p:nvPr>
            <p:ph idx="1"/>
          </p:nvPr>
        </p:nvSpPr>
        <p:spPr/>
        <p:txBody>
          <a:bodyPr>
            <a:normAutofit/>
          </a:bodyPr>
          <a:lstStyle/>
          <a:p>
            <a:pPr eaLnBrk="1" hangingPunct="1"/>
            <a:r>
              <a:rPr lang="zh-CN" altLang="en-US" sz="2400" dirty="0"/>
              <a:t>如果左子区间的最大值小于等于左区间最大值</a:t>
            </a:r>
            <a:endParaRPr lang="zh-CN" altLang="en-US" sz="2400" dirty="0"/>
          </a:p>
          <a:p>
            <a:pPr eaLnBrk="1" hangingPunct="1"/>
            <a:r>
              <a:rPr lang="zh-CN" altLang="en-US" sz="2400" dirty="0"/>
              <a:t>那么就递归处理右子区间</a:t>
            </a:r>
            <a:endParaRPr lang="zh-CN" altLang="en-US" sz="2400" dirty="0"/>
          </a:p>
          <a:p>
            <a:pPr eaLnBrk="1" hangingPunct="1"/>
            <a:r>
              <a:rPr lang="zh-CN" altLang="en-US" sz="2400" dirty="0"/>
              <a:t>因为相当于左子区间里面所有楼房都被前面的楼房挡住了了，递归查询右边有多少楼房没被挡住</a:t>
            </a:r>
            <a:endParaRPr lang="zh-CN" altLang="en-US" sz="2400" dirty="0"/>
          </a:p>
          <a:p>
            <a:pPr eaLnBrk="1" hangingPunct="1"/>
            <a:r>
              <a:rPr lang="zh-CN" altLang="en-US" sz="2400" dirty="0"/>
              <a:t>否则就递归处理左子区间，然后加上右子区间原本的答案，因为这个约束条件弱于左子区间对右子区间的约束，所以只考虑这个约束条件对左子区间的影响</a:t>
            </a:r>
            <a:r>
              <a:rPr lang="en-US" altLang="zh-CN" sz="2400" dirty="0"/>
              <a:t>~</a:t>
            </a:r>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p:cNvSpPr>
            <a:spLocks noGrp="1" noChangeArrowheads="1"/>
          </p:cNvSpPr>
          <p:nvPr>
            <p:ph idx="1"/>
          </p:nvPr>
        </p:nvSpPr>
        <p:spPr/>
        <p:txBody>
          <a:bodyPr>
            <a:normAutofit/>
          </a:bodyPr>
          <a:lstStyle/>
          <a:p>
            <a:pPr eaLnBrk="1" hangingPunct="1"/>
            <a:r>
              <a:rPr lang="zh-CN" altLang="en-US" sz="2800" dirty="0"/>
              <a:t>由于要合并</a:t>
            </a:r>
            <a:r>
              <a:rPr lang="en-US" altLang="zh-CN" sz="2800" dirty="0"/>
              <a:t>O( </a:t>
            </a:r>
            <a:r>
              <a:rPr lang="en-US" altLang="zh-CN" sz="2800" dirty="0" err="1"/>
              <a:t>logn</a:t>
            </a:r>
            <a:r>
              <a:rPr lang="en-US" altLang="zh-CN" sz="2800" dirty="0"/>
              <a:t> )</a:t>
            </a:r>
            <a:r>
              <a:rPr lang="zh-CN" altLang="en-US" sz="2800" dirty="0"/>
              <a:t>次，每次合并会递归</a:t>
            </a:r>
            <a:r>
              <a:rPr lang="en-US" altLang="zh-CN" sz="2800" dirty="0"/>
              <a:t>O( </a:t>
            </a:r>
            <a:r>
              <a:rPr lang="en-US" altLang="zh-CN" sz="2800" dirty="0" err="1"/>
              <a:t>logn</a:t>
            </a:r>
            <a:r>
              <a:rPr lang="en-US" altLang="zh-CN" sz="2800" dirty="0"/>
              <a:t> )</a:t>
            </a:r>
            <a:r>
              <a:rPr lang="zh-CN" altLang="en-US" sz="2800" dirty="0"/>
              <a:t>个节点</a:t>
            </a:r>
            <a:endParaRPr lang="zh-CN" altLang="en-US" sz="2800" dirty="0"/>
          </a:p>
          <a:p>
            <a:pPr eaLnBrk="1" hangingPunct="1"/>
            <a:r>
              <a:rPr lang="zh-CN" altLang="en-US" sz="2800" dirty="0"/>
              <a:t>所以总复杂度</a:t>
            </a:r>
            <a:r>
              <a:rPr lang="en-US" altLang="zh-CN" sz="2800" dirty="0"/>
              <a:t>O( mlog^2n )</a:t>
            </a:r>
            <a:endParaRPr lang="en-US" altLang="zh-CN" sz="2800" dirty="0"/>
          </a:p>
          <a:p>
            <a:pPr eaLnBrk="1" hangingPunct="1"/>
            <a:r>
              <a:rPr lang="zh-CN" altLang="en-US" sz="2800" dirty="0"/>
              <a:t>实际上常数非常小</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二叉搜索树</a:t>
            </a:r>
            <a:endParaRPr lang="zh-CN" altLang="en-US" dirty="0"/>
          </a:p>
        </p:txBody>
      </p:sp>
      <p:sp>
        <p:nvSpPr>
          <p:cNvPr id="3" name="内容占位符 2"/>
          <p:cNvSpPr>
            <a:spLocks noGrp="1"/>
          </p:cNvSpPr>
          <p:nvPr>
            <p:ph idx="1"/>
          </p:nvPr>
        </p:nvSpPr>
        <p:spPr/>
        <p:txBody>
          <a:bodyPr>
            <a:normAutofit/>
          </a:bodyPr>
          <a:lstStyle/>
          <a:p>
            <a:r>
              <a:rPr lang="zh-CN" altLang="en-US" sz="2800" dirty="0"/>
              <a:t>性质：一个节点</a:t>
            </a:r>
            <a:r>
              <a:rPr lang="en-US" altLang="zh-CN" sz="2800" dirty="0"/>
              <a:t>x</a:t>
            </a:r>
            <a:r>
              <a:rPr lang="zh-CN" altLang="en-US" sz="2800" dirty="0"/>
              <a:t>左子树所有点的关键字都比</a:t>
            </a:r>
            <a:r>
              <a:rPr lang="en-US" altLang="zh-CN" sz="2800" dirty="0"/>
              <a:t>x</a:t>
            </a:r>
            <a:r>
              <a:rPr lang="zh-CN" altLang="en-US" sz="2800" dirty="0"/>
              <a:t>的关键字小，右子树所有点的关键字都比</a:t>
            </a:r>
            <a:r>
              <a:rPr lang="en-US" altLang="zh-CN" sz="2800" dirty="0"/>
              <a:t>x</a:t>
            </a:r>
            <a:r>
              <a:rPr lang="zh-CN" altLang="en-US" sz="2800" dirty="0"/>
              <a:t>的关键字大</a:t>
            </a:r>
            <a:endParaRPr lang="zh-CN" altLang="en-US" sz="2800" dirty="0"/>
          </a:p>
        </p:txBody>
      </p:sp>
      <p:pic>
        <p:nvPicPr>
          <p:cNvPr id="6" name="图片 5" descr="File:Binary search tree.svg"/>
          <p:cNvPicPr/>
          <p:nvPr/>
        </p:nvPicPr>
        <p:blipFill>
          <a:blip r:embed="rId1" cstate="print"/>
          <a:srcRect/>
          <a:stretch>
            <a:fillRect/>
          </a:stretch>
        </p:blipFill>
        <p:spPr bwMode="auto">
          <a:xfrm>
            <a:off x="2771800" y="2924944"/>
            <a:ext cx="3889203" cy="3266657"/>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Luogu4036 [JSOI2008]</a:t>
            </a:r>
            <a:r>
              <a:rPr lang="zh-CN" altLang="en-US" dirty="0"/>
              <a:t>火星人</a:t>
            </a:r>
            <a:endParaRPr lang="zh-CN" altLang="en-US" dirty="0"/>
          </a:p>
        </p:txBody>
      </p:sp>
      <p:sp>
        <p:nvSpPr>
          <p:cNvPr id="3" name="内容占位符 2"/>
          <p:cNvSpPr>
            <a:spLocks noGrp="1"/>
          </p:cNvSpPr>
          <p:nvPr>
            <p:ph idx="1"/>
          </p:nvPr>
        </p:nvSpPr>
        <p:spPr/>
        <p:txBody>
          <a:bodyPr/>
          <a:lstStyle/>
          <a:p>
            <a:r>
              <a:rPr lang="zh-CN" altLang="en-US" dirty="0"/>
              <a:t>维护一个字符串序列</a:t>
            </a:r>
            <a:endParaRPr lang="en-US" altLang="zh-CN" dirty="0"/>
          </a:p>
          <a:p>
            <a:r>
              <a:rPr lang="en-US" altLang="zh-CN" dirty="0"/>
              <a:t>1.</a:t>
            </a:r>
            <a:r>
              <a:rPr lang="zh-CN" altLang="en-US" dirty="0"/>
              <a:t>单点插入</a:t>
            </a:r>
            <a:endParaRPr lang="en-US" altLang="zh-CN" dirty="0"/>
          </a:p>
          <a:p>
            <a:r>
              <a:rPr lang="en-US" altLang="zh-CN" dirty="0"/>
              <a:t>2.</a:t>
            </a:r>
            <a:r>
              <a:rPr lang="zh-CN" altLang="en-US" dirty="0"/>
              <a:t>查询两个区间的</a:t>
            </a:r>
            <a:r>
              <a:rPr lang="en-US" altLang="zh-CN" dirty="0"/>
              <a:t>LCP</a:t>
            </a:r>
            <a:r>
              <a:rPr lang="zh-CN" altLang="en-US" dirty="0"/>
              <a:t>的长度</a:t>
            </a:r>
            <a:endParaRPr lang="en-US" altLang="zh-CN" dirty="0"/>
          </a:p>
          <a:p>
            <a:r>
              <a:rPr lang="en-US" altLang="zh-CN" dirty="0"/>
              <a:t>LCP</a:t>
            </a:r>
            <a:r>
              <a:rPr lang="zh-CN" altLang="en-US" dirty="0"/>
              <a:t>就是两个字符串的最长公共前缀</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如何判断两个字符串是否相等？</a:t>
            </a:r>
            <a:endParaRPr lang="en-US" altLang="zh-CN" dirty="0"/>
          </a:p>
          <a:p>
            <a:r>
              <a:rPr lang="zh-CN" altLang="en-US" dirty="0"/>
              <a:t>哈希</a:t>
            </a:r>
            <a:endParaRPr lang="en-US" altLang="zh-CN" dirty="0"/>
          </a:p>
          <a:p>
            <a:r>
              <a:rPr lang="zh-CN" altLang="en-US" dirty="0"/>
              <a:t>如何在带插入的情况下维护一个区间的哈希值？</a:t>
            </a:r>
            <a:endParaRPr lang="en-US" altLang="zh-CN" dirty="0"/>
          </a:p>
          <a:p>
            <a:r>
              <a:rPr lang="zh-CN" altLang="en-US" dirty="0"/>
              <a:t>使用平衡树，预处理</a:t>
            </a:r>
            <a:r>
              <a:rPr lang="en-US" altLang="zh-CN" dirty="0"/>
              <a:t>base</a:t>
            </a:r>
            <a:r>
              <a:rPr lang="zh-CN" altLang="en-US" dirty="0"/>
              <a:t>的每个次幂的值，这样可以合并两个区间的哈希值</a:t>
            </a:r>
            <a:endParaRPr lang="en-US" altLang="zh-CN" dirty="0"/>
          </a:p>
          <a:p>
            <a:r>
              <a:rPr lang="zh-CN" altLang="en-US" dirty="0"/>
              <a:t>如何查询</a:t>
            </a:r>
            <a:r>
              <a:rPr lang="en-US" altLang="zh-CN" dirty="0"/>
              <a:t>LCP</a:t>
            </a:r>
            <a:r>
              <a:rPr lang="zh-CN" altLang="en-US" dirty="0"/>
              <a:t>？</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可以使用二分答案的方法</a:t>
            </a:r>
            <a:endParaRPr lang="en-US" altLang="zh-CN" dirty="0"/>
          </a:p>
          <a:p>
            <a:r>
              <a:rPr lang="zh-CN" altLang="en-US" dirty="0"/>
              <a:t>二分一个区间长度，使用平衡树维护区间哈希的方法来查询这个长度的两个前缀是否相等</a:t>
            </a:r>
            <a:endParaRPr lang="en-US" altLang="zh-CN" dirty="0"/>
          </a:p>
          <a:p>
            <a:r>
              <a:rPr lang="zh-CN" altLang="en-US" dirty="0"/>
              <a:t>时间复杂度</a:t>
            </a:r>
            <a:r>
              <a:rPr lang="en-US" altLang="zh-CN" dirty="0"/>
              <a:t>O( mlog^2n )</a:t>
            </a:r>
            <a:r>
              <a:rPr lang="zh-CN" altLang="en-US" dirty="0"/>
              <a:t>，可以优化为</a:t>
            </a:r>
            <a:r>
              <a:rPr lang="en-US" altLang="zh-CN" dirty="0"/>
              <a:t>O( mlog^2n/</a:t>
            </a:r>
            <a:r>
              <a:rPr lang="en-US" altLang="zh-CN" dirty="0" err="1"/>
              <a:t>loglogn</a:t>
            </a:r>
            <a:r>
              <a:rPr lang="en-US" altLang="zh-CN" dirty="0"/>
              <a:t> )</a:t>
            </a:r>
            <a:endParaRPr lang="en-US" altLang="zh-CN" dirty="0"/>
          </a:p>
          <a:p>
            <a:r>
              <a:rPr lang="zh-CN" altLang="en-US" dirty="0"/>
              <a:t>其实题目中说了询问次数比较少，询问是</a:t>
            </a:r>
            <a:r>
              <a:rPr lang="en-US" altLang="zh-CN" dirty="0"/>
              <a:t>O( log^2n )</a:t>
            </a:r>
            <a:r>
              <a:rPr lang="zh-CN" altLang="en-US" dirty="0"/>
              <a:t>的，插入是</a:t>
            </a:r>
            <a:r>
              <a:rPr lang="en-US" altLang="zh-CN" dirty="0"/>
              <a:t>O( </a:t>
            </a:r>
            <a:r>
              <a:rPr lang="en-US" altLang="zh-CN" dirty="0" err="1"/>
              <a:t>logn</a:t>
            </a:r>
            <a:r>
              <a:rPr lang="en-US" altLang="zh-CN" dirty="0"/>
              <a:t> )</a:t>
            </a:r>
            <a:r>
              <a:rPr lang="zh-CN" altLang="en-US" dirty="0"/>
              <a:t>的</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Luogu6327 </a:t>
            </a:r>
            <a:r>
              <a:rPr lang="zh-CN" altLang="en-US" dirty="0"/>
              <a:t>区间加区间</a:t>
            </a:r>
            <a:r>
              <a:rPr lang="en-US" altLang="zh-CN" dirty="0"/>
              <a:t>sin</a:t>
            </a:r>
            <a:r>
              <a:rPr lang="zh-CN" altLang="en-US" dirty="0"/>
              <a:t>和</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11559" y="1628800"/>
            <a:ext cx="7748687" cy="180020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考虑这个区间</a:t>
            </a:r>
            <a:r>
              <a:rPr lang="en-US" altLang="zh-CN" dirty="0"/>
              <a:t>sin</a:t>
            </a:r>
            <a:r>
              <a:rPr lang="zh-CN" altLang="en-US" dirty="0"/>
              <a:t>和如何维护</a:t>
            </a:r>
            <a:endParaRPr lang="en-US" altLang="zh-CN" dirty="0"/>
          </a:p>
          <a:p>
            <a:r>
              <a:rPr lang="zh-CN" altLang="en-US" dirty="0"/>
              <a:t>大家都记得数学课学过一个东西叫做和差角公式吗</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s-ES" altLang="zh-CN" dirty="0"/>
              <a:t>sin(x+</a:t>
            </a:r>
            <a:r>
              <a:rPr lang="en-US" altLang="zh-CN" dirty="0"/>
              <a:t>y</a:t>
            </a:r>
            <a:r>
              <a:rPr lang="es-ES" altLang="zh-CN" dirty="0"/>
              <a:t>)=sinxcosy+cosxsiny</a:t>
            </a:r>
            <a:endParaRPr lang="es-ES" altLang="zh-CN" dirty="0"/>
          </a:p>
          <a:p>
            <a:r>
              <a:rPr lang="es-ES" altLang="zh-CN" dirty="0"/>
              <a:t>cos(x+y)=cosxcosy−sinxsiny</a:t>
            </a:r>
            <a:endParaRPr lang="es-ES" altLang="zh-CN" dirty="0"/>
          </a:p>
          <a:p>
            <a:r>
              <a:rPr lang="zh-CN" altLang="en-US" dirty="0"/>
              <a:t>所以我们维护区间的</a:t>
            </a:r>
            <a:r>
              <a:rPr lang="en-US" altLang="zh-CN" dirty="0"/>
              <a:t>sin</a:t>
            </a:r>
            <a:r>
              <a:rPr lang="zh-CN" altLang="en-US" dirty="0"/>
              <a:t>和，</a:t>
            </a:r>
            <a:r>
              <a:rPr lang="en-US" altLang="zh-CN" dirty="0"/>
              <a:t>cos</a:t>
            </a:r>
            <a:r>
              <a:rPr lang="zh-CN" altLang="en-US" dirty="0"/>
              <a:t>和，然后就可以打区间加标记了，这个标记可以合并，也可以下放</a:t>
            </a:r>
            <a:endParaRPr lang="es-E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p:nvPr>
        </p:nvSpPr>
        <p:spPr/>
        <p:txBody>
          <a:bodyPr>
            <a:normAutofit fontScale="90000"/>
          </a:bodyPr>
          <a:lstStyle/>
          <a:p>
            <a:r>
              <a:rPr lang="en-US" altLang="zh-CN" dirty="0"/>
              <a:t>BZOJ4373: </a:t>
            </a:r>
            <a:r>
              <a:rPr lang="zh-CN" altLang="en-US" dirty="0"/>
              <a:t>算术天才⑨与等差数列</a:t>
            </a:r>
            <a:endParaRPr lang="en-US" altLang="zh-CN" dirty="0"/>
          </a:p>
        </p:txBody>
      </p:sp>
      <p:sp>
        <p:nvSpPr>
          <p:cNvPr id="82947" name="内容占位符 2"/>
          <p:cNvSpPr>
            <a:spLocks noGrp="1" noChangeArrowheads="1"/>
          </p:cNvSpPr>
          <p:nvPr>
            <p:ph idx="1"/>
          </p:nvPr>
        </p:nvSpPr>
        <p:spPr/>
        <p:txBody>
          <a:bodyPr>
            <a:normAutofit/>
          </a:bodyPr>
          <a:lstStyle/>
          <a:p>
            <a:pPr eaLnBrk="1" hangingPunct="1"/>
            <a:r>
              <a:rPr lang="zh-CN" altLang="en-US" sz="2800" dirty="0"/>
              <a:t>（</a:t>
            </a:r>
            <a:r>
              <a:rPr lang="en-US" altLang="zh-CN" sz="2800" dirty="0"/>
              <a:t>Luogu3792:</a:t>
            </a:r>
            <a:r>
              <a:rPr lang="zh-CN" altLang="en-US" sz="2800" dirty="0"/>
              <a:t>由乃与大母神原型和偶像崇拜是这个的弱化版）</a:t>
            </a:r>
            <a:endParaRPr lang="zh-CN" altLang="en-US" sz="2800" dirty="0"/>
          </a:p>
          <a:p>
            <a:pPr eaLnBrk="1" hangingPunct="1"/>
            <a:endParaRPr lang="en-US" altLang="zh-CN" sz="2800" dirty="0"/>
          </a:p>
          <a:p>
            <a:pPr eaLnBrk="1" hangingPunct="1"/>
            <a:r>
              <a:rPr lang="zh-CN" altLang="en-US" sz="2800" dirty="0"/>
              <a:t>给了你一个长度为</a:t>
            </a:r>
            <a:r>
              <a:rPr lang="en-US" altLang="zh-CN" sz="2800" dirty="0"/>
              <a:t>n</a:t>
            </a:r>
            <a:r>
              <a:rPr lang="zh-CN" altLang="en-US" sz="2800" dirty="0"/>
              <a:t>的序列</a:t>
            </a:r>
            <a:endParaRPr lang="en-US" altLang="zh-CN" sz="2800" dirty="0"/>
          </a:p>
          <a:p>
            <a:pPr eaLnBrk="1" hangingPunct="1"/>
            <a:r>
              <a:rPr lang="en-US" altLang="zh-CN" sz="2800" dirty="0"/>
              <a:t>1.</a:t>
            </a:r>
            <a:r>
              <a:rPr lang="zh-CN" altLang="en-US" sz="2800" dirty="0"/>
              <a:t>询问</a:t>
            </a:r>
            <a:r>
              <a:rPr lang="en-US" altLang="zh-CN" sz="2800" dirty="0" err="1"/>
              <a:t>l,r,k</a:t>
            </a:r>
            <a:r>
              <a:rPr lang="zh-CN" altLang="en-US" sz="2800" dirty="0"/>
              <a:t>，问区间</a:t>
            </a:r>
            <a:r>
              <a:rPr lang="en-US" altLang="zh-CN" sz="2800" dirty="0"/>
              <a:t>[</a:t>
            </a:r>
            <a:r>
              <a:rPr lang="en-US" altLang="zh-CN" sz="2800" dirty="0" err="1"/>
              <a:t>l,r</a:t>
            </a:r>
            <a:r>
              <a:rPr lang="en-US" altLang="zh-CN" sz="2800" dirty="0"/>
              <a:t>]</a:t>
            </a:r>
            <a:r>
              <a:rPr lang="zh-CN" altLang="en-US" sz="2800" dirty="0"/>
              <a:t>内的数从小到大排序后能否形成公差为</a:t>
            </a:r>
            <a:r>
              <a:rPr lang="en-US" altLang="zh-CN" sz="2800" dirty="0"/>
              <a:t>k</a:t>
            </a:r>
            <a:r>
              <a:rPr lang="zh-CN" altLang="en-US" sz="2800" dirty="0"/>
              <a:t>的等差数列。</a:t>
            </a:r>
            <a:endParaRPr lang="en-US" altLang="zh-CN" sz="2800" dirty="0"/>
          </a:p>
          <a:p>
            <a:pPr eaLnBrk="1" hangingPunct="1"/>
            <a:r>
              <a:rPr lang="en-US" altLang="zh-CN" sz="2800" dirty="0"/>
              <a:t>2.</a:t>
            </a:r>
            <a:r>
              <a:rPr lang="zh-CN" altLang="en-US" sz="2800" dirty="0"/>
              <a:t>修改一个位置的值</a:t>
            </a:r>
            <a:endParaRPr lang="en-US" altLang="zh-CN" sz="2800" dirty="0"/>
          </a:p>
          <a:p>
            <a:pPr eaLnBrk="1" hangingPunct="1"/>
            <a:r>
              <a:rPr lang="zh-CN" altLang="en-US" sz="2800" dirty="0"/>
              <a:t>可以先思考一个简单版本：查询的</a:t>
            </a:r>
            <a:r>
              <a:rPr lang="en-US" altLang="zh-CN" sz="2800" dirty="0"/>
              <a:t>k=1</a:t>
            </a:r>
            <a:endParaRPr lang="en-US" altLang="zh-CN" sz="2800" dirty="0"/>
          </a:p>
          <a:p>
            <a:pPr eaLnBrk="1" hangingPunct="1"/>
            <a:r>
              <a:rPr lang="en-US" altLang="zh-CN" sz="2800" dirty="0"/>
              <a:t>n&lt;=5e5</a:t>
            </a:r>
            <a:endParaRPr lang="zh-CN" alt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p:txBody>
          <a:bodyPr/>
          <a:lstStyle/>
          <a:p>
            <a:r>
              <a:rPr lang="en-US" altLang="zh-CN" dirty="0"/>
              <a:t>Solution1</a:t>
            </a:r>
            <a:endParaRPr lang="zh-CN" altLang="en-US" dirty="0"/>
          </a:p>
        </p:txBody>
      </p:sp>
      <p:sp>
        <p:nvSpPr>
          <p:cNvPr id="83971" name="内容占位符 2"/>
          <p:cNvSpPr>
            <a:spLocks noGrp="1" noChangeArrowheads="1"/>
          </p:cNvSpPr>
          <p:nvPr>
            <p:ph idx="1"/>
          </p:nvPr>
        </p:nvSpPr>
        <p:spPr/>
        <p:txBody>
          <a:bodyPr/>
          <a:lstStyle/>
          <a:p>
            <a:pPr eaLnBrk="1" hangingPunct="1"/>
            <a:r>
              <a:rPr lang="en-US" altLang="zh-CN" sz="2800" dirty="0"/>
              <a:t>Luogu3792</a:t>
            </a:r>
            <a:r>
              <a:rPr lang="zh-CN" altLang="en-US" sz="2800" dirty="0"/>
              <a:t>是</a:t>
            </a:r>
            <a:r>
              <a:rPr lang="en-US" altLang="zh-CN" sz="2800" dirty="0"/>
              <a:t>BZOJ4373</a:t>
            </a:r>
            <a:r>
              <a:rPr lang="zh-CN" altLang="en-US" sz="2800" dirty="0"/>
              <a:t>的弱化版，所以这里讲</a:t>
            </a:r>
            <a:r>
              <a:rPr lang="en-US" altLang="zh-CN" sz="2800" dirty="0" err="1"/>
              <a:t>bzoj</a:t>
            </a:r>
            <a:r>
              <a:rPr lang="zh-CN" altLang="en-US" sz="2800" dirty="0"/>
              <a:t>那个题的做法</a:t>
            </a:r>
            <a:endParaRPr lang="en-US" altLang="zh-CN" sz="2800" dirty="0"/>
          </a:p>
          <a:p>
            <a:pPr eaLnBrk="1" hangingPunct="1"/>
            <a:r>
              <a:rPr lang="zh-CN" altLang="en-US" sz="2800" dirty="0"/>
              <a:t>首先通过维护区间的</a:t>
            </a:r>
            <a:r>
              <a:rPr lang="en-US" altLang="zh-CN" sz="2800" dirty="0"/>
              <a:t>min</a:t>
            </a:r>
            <a:r>
              <a:rPr lang="zh-CN" altLang="en-US" sz="2800" dirty="0"/>
              <a:t>和</a:t>
            </a:r>
            <a:r>
              <a:rPr lang="en-US" altLang="zh-CN" sz="2800" dirty="0"/>
              <a:t>max</a:t>
            </a:r>
            <a:r>
              <a:rPr lang="zh-CN" altLang="en-US" sz="2800" dirty="0"/>
              <a:t>就可以知道这个区间是首项为多少，公差为</a:t>
            </a:r>
            <a:r>
              <a:rPr lang="en-US" altLang="zh-CN" sz="2800" dirty="0"/>
              <a:t>k</a:t>
            </a:r>
            <a:r>
              <a:rPr lang="zh-CN" altLang="en-US" sz="2800" dirty="0"/>
              <a:t>的等差序列了</a:t>
            </a:r>
            <a:endParaRPr lang="en-US" altLang="zh-CN" sz="2800" dirty="0"/>
          </a:p>
          <a:p>
            <a:pPr eaLnBrk="1" hangingPunct="1"/>
            <a:r>
              <a:rPr lang="zh-CN" altLang="en-US" sz="2800" dirty="0"/>
              <a:t>直接维护这个信息比较复杂，所以考虑有什么其他的方法可以快速维护</a:t>
            </a:r>
            <a:endParaRPr lang="en-US" altLang="zh-CN" sz="2800" dirty="0"/>
          </a:p>
          <a:p>
            <a:pPr eaLnBrk="1" hangingPunct="1"/>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noChangeArrowheads="1"/>
          </p:cNvSpPr>
          <p:nvPr>
            <p:ph type="title"/>
          </p:nvPr>
        </p:nvSpPr>
        <p:spPr/>
        <p:txBody>
          <a:bodyPr/>
          <a:lstStyle/>
          <a:p>
            <a:r>
              <a:rPr lang="en-US" altLang="zh-CN" dirty="0"/>
              <a:t>Solution1</a:t>
            </a:r>
            <a:endParaRPr lang="zh-CN" altLang="en-US" dirty="0"/>
          </a:p>
        </p:txBody>
      </p:sp>
      <p:sp>
        <p:nvSpPr>
          <p:cNvPr id="84995" name="内容占位符 2"/>
          <p:cNvSpPr>
            <a:spLocks noGrp="1" noChangeArrowheads="1"/>
          </p:cNvSpPr>
          <p:nvPr>
            <p:ph idx="1"/>
          </p:nvPr>
        </p:nvSpPr>
        <p:spPr/>
        <p:txBody>
          <a:bodyPr>
            <a:normAutofit/>
          </a:bodyPr>
          <a:lstStyle/>
          <a:p>
            <a:r>
              <a:rPr lang="zh-CN" altLang="en-US" sz="2800" dirty="0"/>
              <a:t>首先维护区间的排序后的顺序非常困难</a:t>
            </a:r>
            <a:endParaRPr lang="en-US" altLang="zh-CN" sz="2800" dirty="0"/>
          </a:p>
          <a:p>
            <a:pPr eaLnBrk="1" hangingPunct="1"/>
            <a:r>
              <a:rPr lang="zh-CN" altLang="en-US" sz="2800" dirty="0"/>
              <a:t>所以考虑维护区间的某些信息，使得这个区间被随机打乱之后维护出来的值是一样的</a:t>
            </a:r>
            <a:endParaRPr lang="en-US" altLang="zh-CN" sz="2800" dirty="0"/>
          </a:p>
          <a:p>
            <a:pPr eaLnBrk="1" hangingPunct="1"/>
            <a:r>
              <a:rPr lang="zh-CN" altLang="en-US" sz="2800" dirty="0"/>
              <a:t>比如区间</a:t>
            </a:r>
            <a:r>
              <a:rPr lang="en-US" altLang="zh-CN" sz="2800" dirty="0"/>
              <a:t>1 2 3 4 5</a:t>
            </a:r>
            <a:r>
              <a:rPr lang="zh-CN" altLang="en-US" sz="2800" dirty="0"/>
              <a:t>和</a:t>
            </a:r>
            <a:r>
              <a:rPr lang="en-US" altLang="zh-CN" sz="2800" dirty="0"/>
              <a:t>3 4 2 5 1</a:t>
            </a:r>
            <a:r>
              <a:rPr lang="zh-CN" altLang="en-US" sz="2800" dirty="0"/>
              <a:t>会得到相同的结果</a:t>
            </a:r>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p:txBody>
          <a:bodyPr/>
          <a:lstStyle/>
          <a:p>
            <a:r>
              <a:rPr lang="en-US" altLang="zh-CN" dirty="0"/>
              <a:t>Solution1</a:t>
            </a:r>
            <a:endParaRPr lang="zh-CN" altLang="en-US" dirty="0"/>
          </a:p>
        </p:txBody>
      </p:sp>
      <p:sp>
        <p:nvSpPr>
          <p:cNvPr id="86019" name="内容占位符 2"/>
          <p:cNvSpPr>
            <a:spLocks noGrp="1" noChangeArrowheads="1"/>
          </p:cNvSpPr>
          <p:nvPr>
            <p:ph idx="1"/>
          </p:nvPr>
        </p:nvSpPr>
        <p:spPr/>
        <p:txBody>
          <a:bodyPr>
            <a:normAutofit/>
          </a:bodyPr>
          <a:lstStyle/>
          <a:p>
            <a:pPr eaLnBrk="1" hangingPunct="1"/>
            <a:r>
              <a:rPr lang="zh-CN" altLang="en-US" sz="2800" dirty="0"/>
              <a:t>首先可以想到区间和，但是比如</a:t>
            </a:r>
            <a:r>
              <a:rPr lang="en-US" altLang="zh-CN" sz="2800" dirty="0"/>
              <a:t>1 3 5 7</a:t>
            </a:r>
            <a:r>
              <a:rPr lang="zh-CN" altLang="en-US" sz="2800" dirty="0"/>
              <a:t>和</a:t>
            </a:r>
            <a:r>
              <a:rPr lang="en-US" altLang="zh-CN" sz="2800" dirty="0"/>
              <a:t>1 4 4 7</a:t>
            </a:r>
            <a:r>
              <a:rPr lang="zh-CN" altLang="en-US" sz="2800" dirty="0"/>
              <a:t>这两个的和是一样的，但是第一个是公差为</a:t>
            </a:r>
            <a:r>
              <a:rPr lang="en-US" altLang="zh-CN" sz="2800" dirty="0"/>
              <a:t>2</a:t>
            </a:r>
            <a:r>
              <a:rPr lang="zh-CN" altLang="en-US" sz="2800" dirty="0"/>
              <a:t>的等差序列，后面的不是</a:t>
            </a:r>
            <a:endParaRPr lang="en-US" altLang="zh-C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endParaRPr lang="zh-CN" altLang="en-US" dirty="0"/>
          </a:p>
        </p:txBody>
      </p:sp>
      <p:sp>
        <p:nvSpPr>
          <p:cNvPr id="3" name="内容占位符 2"/>
          <p:cNvSpPr>
            <a:spLocks noGrp="1"/>
          </p:cNvSpPr>
          <p:nvPr>
            <p:ph idx="1"/>
          </p:nvPr>
        </p:nvSpPr>
        <p:spPr/>
        <p:txBody>
          <a:bodyPr>
            <a:normAutofit/>
          </a:bodyPr>
          <a:lstStyle/>
          <a:p>
            <a:r>
              <a:rPr lang="zh-CN" altLang="en-US" sz="2800" dirty="0"/>
              <a:t>限于篇幅，这里只讲一下</a:t>
            </a:r>
            <a:r>
              <a:rPr lang="en-US" altLang="zh-CN" sz="2800" dirty="0" err="1"/>
              <a:t>treap</a:t>
            </a:r>
            <a:r>
              <a:rPr lang="zh-CN" altLang="en-US" sz="2800" dirty="0"/>
              <a:t>和</a:t>
            </a:r>
            <a:r>
              <a:rPr lang="en-US" altLang="zh-CN" sz="2800" dirty="0"/>
              <a:t>splay</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noChangeArrowheads="1"/>
          </p:cNvSpPr>
          <p:nvPr>
            <p:ph type="title"/>
          </p:nvPr>
        </p:nvSpPr>
        <p:spPr/>
        <p:txBody>
          <a:bodyPr/>
          <a:lstStyle/>
          <a:p>
            <a:r>
              <a:rPr lang="en-US" altLang="zh-CN" dirty="0"/>
              <a:t>Solution1</a:t>
            </a:r>
            <a:endParaRPr lang="zh-CN" altLang="en-US" dirty="0"/>
          </a:p>
        </p:txBody>
      </p:sp>
      <p:sp>
        <p:nvSpPr>
          <p:cNvPr id="87043" name="内容占位符 2"/>
          <p:cNvSpPr>
            <a:spLocks noGrp="1" noChangeArrowheads="1"/>
          </p:cNvSpPr>
          <p:nvPr>
            <p:ph idx="1"/>
          </p:nvPr>
        </p:nvSpPr>
        <p:spPr/>
        <p:txBody>
          <a:bodyPr>
            <a:normAutofit/>
          </a:bodyPr>
          <a:lstStyle/>
          <a:p>
            <a:pPr eaLnBrk="1" hangingPunct="1"/>
            <a:r>
              <a:rPr lang="zh-CN" altLang="en-US" sz="2800" dirty="0"/>
              <a:t>那我们同时维护平方和，乘积，立方和之类的不就好了吗</a:t>
            </a:r>
            <a:endParaRPr lang="en-US" altLang="zh-CN" sz="2800" dirty="0"/>
          </a:p>
          <a:p>
            <a:pPr eaLnBrk="1" hangingPunct="1"/>
            <a:r>
              <a:rPr lang="zh-CN" altLang="en-US" sz="2800" dirty="0"/>
              <a:t>一个给定首项和公差的等差序列的和，平方和是很好计算的</a:t>
            </a:r>
            <a:endParaRPr lang="en-US" altLang="zh-CN" sz="2800" dirty="0"/>
          </a:p>
          <a:p>
            <a:pPr eaLnBrk="1" hangingPunct="1"/>
            <a:r>
              <a:rPr lang="zh-CN" altLang="en-US" sz="2800" dirty="0"/>
              <a:t>通过维护这些信息就可以极高概率确定这个区间是不是满足条件的了</a:t>
            </a:r>
            <a:endParaRPr lang="zh-CN"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p:txBody>
          <a:bodyPr/>
          <a:lstStyle/>
          <a:p>
            <a:r>
              <a:rPr lang="en-US" altLang="zh-CN" dirty="0"/>
              <a:t>Solution1</a:t>
            </a:r>
            <a:endParaRPr lang="zh-CN" altLang="en-US" dirty="0"/>
          </a:p>
        </p:txBody>
      </p:sp>
      <p:sp>
        <p:nvSpPr>
          <p:cNvPr id="88067" name="内容占位符 2"/>
          <p:cNvSpPr>
            <a:spLocks noGrp="1" noChangeArrowheads="1"/>
          </p:cNvSpPr>
          <p:nvPr>
            <p:ph idx="1"/>
          </p:nvPr>
        </p:nvSpPr>
        <p:spPr/>
        <p:txBody>
          <a:bodyPr>
            <a:normAutofit/>
          </a:bodyPr>
          <a:lstStyle/>
          <a:p>
            <a:pPr eaLnBrk="1" hangingPunct="1"/>
            <a:r>
              <a:rPr lang="zh-CN" altLang="en-US" sz="2800" dirty="0"/>
              <a:t>那如果出题人构造数据卡你呢</a:t>
            </a:r>
            <a:endParaRPr lang="en-US" altLang="zh-CN" sz="2800" dirty="0"/>
          </a:p>
          <a:p>
            <a:pPr eaLnBrk="1" hangingPunct="1"/>
            <a:r>
              <a:rPr lang="zh-CN" altLang="en-US" sz="2800" dirty="0"/>
              <a:t>有个确定性的做法，但感觉还是</a:t>
            </a:r>
            <a:r>
              <a:rPr lang="en-US" altLang="zh-CN" sz="2800" dirty="0"/>
              <a:t>hash</a:t>
            </a:r>
            <a:r>
              <a:rPr lang="zh-CN" altLang="en-US" sz="2800" dirty="0"/>
              <a:t>好玩</a:t>
            </a:r>
            <a:endParaRPr lang="en-US" altLang="zh-CN" sz="2800" dirty="0"/>
          </a:p>
          <a:p>
            <a:pPr eaLnBrk="1" hangingPunct="1"/>
            <a:r>
              <a:rPr lang="zh-CN" altLang="en-US" sz="2800" dirty="0"/>
              <a:t>其实这个题就是一个维护区间</a:t>
            </a:r>
            <a:r>
              <a:rPr lang="en-US" altLang="zh-CN" sz="2800" dirty="0"/>
              <a:t>hash</a:t>
            </a:r>
            <a:r>
              <a:rPr lang="zh-CN" altLang="en-US" sz="2800" dirty="0"/>
              <a:t>的思想</a:t>
            </a:r>
            <a:endParaRPr lang="zh-CN" alt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noChangeArrowheads="1"/>
          </p:cNvSpPr>
          <p:nvPr>
            <p:ph type="title"/>
          </p:nvPr>
        </p:nvSpPr>
        <p:spPr/>
        <p:txBody>
          <a:bodyPr/>
          <a:lstStyle/>
          <a:p>
            <a:r>
              <a:rPr lang="en-US" altLang="zh-CN" dirty="0"/>
              <a:t>Solution2</a:t>
            </a:r>
            <a:endParaRPr lang="zh-CN" altLang="en-US" dirty="0"/>
          </a:p>
        </p:txBody>
      </p:sp>
      <p:sp>
        <p:nvSpPr>
          <p:cNvPr id="89091" name="内容占位符 2"/>
          <p:cNvSpPr>
            <a:spLocks noGrp="1" noChangeArrowheads="1"/>
          </p:cNvSpPr>
          <p:nvPr>
            <p:ph idx="1"/>
          </p:nvPr>
        </p:nvSpPr>
        <p:spPr/>
        <p:txBody>
          <a:bodyPr>
            <a:normAutofit/>
          </a:bodyPr>
          <a:lstStyle/>
          <a:p>
            <a:pPr eaLnBrk="1" hangingPunct="1"/>
            <a:r>
              <a:rPr lang="zh-CN" altLang="en-US" sz="2800" dirty="0"/>
              <a:t>有没有确定性算法呢？</a:t>
            </a:r>
            <a:endParaRPr lang="en-US" altLang="zh-CN"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首先我们还是要维护区间的</a:t>
            </a:r>
            <a:r>
              <a:rPr lang="en-US" altLang="zh-CN" dirty="0"/>
              <a:t>min</a:t>
            </a:r>
            <a:r>
              <a:rPr lang="zh-CN" altLang="en-US" dirty="0"/>
              <a:t>和</a:t>
            </a:r>
            <a:r>
              <a:rPr lang="en-US" altLang="zh-CN" dirty="0"/>
              <a:t>max</a:t>
            </a:r>
            <a:r>
              <a:rPr lang="zh-CN" altLang="en-US" dirty="0"/>
              <a:t>，这样能知道首项和末项</a:t>
            </a:r>
            <a:endParaRPr lang="en-US" altLang="zh-CN" dirty="0"/>
          </a:p>
          <a:p>
            <a:r>
              <a:rPr lang="zh-CN" altLang="en-US" dirty="0"/>
              <a:t>然后考虑一个等差数列的性质：</a:t>
            </a:r>
            <a:endParaRPr lang="en-US" altLang="zh-CN" dirty="0"/>
          </a:p>
          <a:p>
            <a:r>
              <a:rPr lang="zh-CN" altLang="en-US" dirty="0"/>
              <a:t>公差为</a:t>
            </a:r>
            <a:r>
              <a:rPr lang="en-US" altLang="zh-CN" dirty="0"/>
              <a:t>k</a:t>
            </a:r>
            <a:r>
              <a:rPr lang="zh-CN" altLang="en-US" dirty="0"/>
              <a:t>的等差数列中任意选出两个元素，他们做差一定是</a:t>
            </a:r>
            <a:r>
              <a:rPr lang="en-US" altLang="zh-CN" dirty="0"/>
              <a:t>k</a:t>
            </a:r>
            <a:r>
              <a:rPr lang="zh-CN" altLang="en-US" dirty="0"/>
              <a:t>的倍数。</a:t>
            </a:r>
            <a:endParaRPr lang="en-US" altLang="zh-CN" dirty="0"/>
          </a:p>
          <a:p>
            <a:r>
              <a:rPr lang="zh-CN" altLang="en-US" dirty="0"/>
              <a:t>这样想到，如果把原序列做个差分呢？</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把一个等差数列重排一下，然后做一个差分，这个差分数组的</a:t>
            </a:r>
            <a:r>
              <a:rPr lang="en-US" altLang="zh-CN" dirty="0" err="1"/>
              <a:t>gcd</a:t>
            </a:r>
            <a:r>
              <a:rPr lang="zh-CN" altLang="en-US" dirty="0"/>
              <a:t>一定是恰好等于</a:t>
            </a:r>
            <a:r>
              <a:rPr lang="en-US" altLang="zh-CN" dirty="0"/>
              <a:t>k</a:t>
            </a:r>
            <a:r>
              <a:rPr lang="zh-CN" altLang="en-US" dirty="0"/>
              <a:t>的，这个是必要条件。</a:t>
            </a:r>
            <a:endParaRPr lang="en-US" altLang="zh-CN" dirty="0"/>
          </a:p>
          <a:p>
            <a:r>
              <a:rPr lang="en-US" altLang="zh-CN" dirty="0"/>
              <a:t>1.</a:t>
            </a:r>
            <a:r>
              <a:rPr lang="zh-CN" altLang="en-US" dirty="0"/>
              <a:t>如果这个等差数列差分后</a:t>
            </a:r>
            <a:r>
              <a:rPr lang="en-US" altLang="zh-CN" dirty="0" err="1"/>
              <a:t>gcd</a:t>
            </a:r>
            <a:r>
              <a:rPr lang="en-US" altLang="zh-CN" dirty="0"/>
              <a:t>=a*k</a:t>
            </a:r>
            <a:r>
              <a:rPr lang="zh-CN" altLang="en-US" dirty="0"/>
              <a:t>，我们发现这个等差数列的公差一定是</a:t>
            </a:r>
            <a:r>
              <a:rPr lang="en-US" altLang="zh-CN" dirty="0"/>
              <a:t>a*k&gt;k</a:t>
            </a:r>
            <a:r>
              <a:rPr lang="zh-CN" altLang="en-US" dirty="0"/>
              <a:t>。</a:t>
            </a:r>
            <a:endParaRPr lang="en-US" altLang="zh-CN" dirty="0"/>
          </a:p>
          <a:p>
            <a:r>
              <a:rPr lang="en-US" altLang="zh-CN" dirty="0"/>
              <a:t>2.</a:t>
            </a:r>
            <a:r>
              <a:rPr lang="zh-CN" altLang="en-US" dirty="0"/>
              <a:t>如果这个等差数列公差是</a:t>
            </a:r>
            <a:r>
              <a:rPr lang="en-US" altLang="zh-CN" dirty="0"/>
              <a:t>k</a:t>
            </a:r>
            <a:r>
              <a:rPr lang="zh-CN" altLang="en-US" dirty="0"/>
              <a:t>，差分数组的</a:t>
            </a:r>
            <a:r>
              <a:rPr lang="en-US" altLang="zh-CN" dirty="0" err="1"/>
              <a:t>gcd</a:t>
            </a:r>
            <a:r>
              <a:rPr lang="zh-CN" altLang="en-US" dirty="0"/>
              <a:t>一定也是</a:t>
            </a:r>
            <a:r>
              <a:rPr lang="en-US" altLang="zh-CN" dirty="0"/>
              <a:t>k</a:t>
            </a:r>
            <a:r>
              <a:rPr lang="zh-CN" altLang="en-US" dirty="0"/>
              <a:t>，否则和</a:t>
            </a:r>
            <a:r>
              <a:rPr lang="en-US" altLang="zh-CN" dirty="0"/>
              <a:t>1</a:t>
            </a:r>
            <a:r>
              <a:rPr lang="zh-CN" altLang="en-US" dirty="0"/>
              <a:t>一样反证了。</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考虑把原序列差分，然后维护区间</a:t>
            </a:r>
            <a:r>
              <a:rPr lang="en-US" altLang="zh-CN" dirty="0" err="1"/>
              <a:t>gcd</a:t>
            </a:r>
            <a:r>
              <a:rPr lang="zh-CN" altLang="en-US" dirty="0"/>
              <a:t>。</a:t>
            </a:r>
            <a:endParaRPr lang="en-US" altLang="zh-CN" dirty="0"/>
          </a:p>
          <a:p>
            <a:r>
              <a:rPr lang="zh-CN" altLang="en-US" dirty="0"/>
              <a:t>还需要什么？还需要区间中不能出现重复的数。</a:t>
            </a:r>
            <a:endParaRPr lang="en-US" altLang="zh-CN" dirty="0"/>
          </a:p>
          <a:p>
            <a:r>
              <a:rPr lang="zh-CN" altLang="en-US" dirty="0"/>
              <a:t>这个我们对每个数维护前驱，然后变成一个数点的问题了。</a:t>
            </a:r>
            <a:endParaRPr lang="en-US" altLang="zh-CN" dirty="0"/>
          </a:p>
          <a:p>
            <a:endParaRPr lang="en-US" altLang="zh-CN" dirty="0"/>
          </a:p>
          <a:p>
            <a:r>
              <a:rPr lang="zh-CN" altLang="en-US" dirty="0"/>
              <a:t>总时间复杂度</a:t>
            </a:r>
            <a:r>
              <a:rPr lang="en-US" altLang="zh-CN" dirty="0"/>
              <a:t>O( mlog^2n )</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其实这个条件比数点弱，是查区间是否每个数的前驱都在区间外，所以维护区间前驱的</a:t>
            </a:r>
            <a:r>
              <a:rPr lang="en-US" altLang="zh-CN" dirty="0"/>
              <a:t>max</a:t>
            </a:r>
            <a:r>
              <a:rPr lang="zh-CN" altLang="en-US" dirty="0"/>
              <a:t>就可以了</a:t>
            </a:r>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dirty="0"/>
          </a:p>
          <a:p>
            <a:endParaRPr lang="en-US" altLang="zh-CN" dirty="0"/>
          </a:p>
          <a:p>
            <a:r>
              <a:rPr lang="zh-CN" altLang="en-US" dirty="0"/>
              <a:t>总时间复杂度</a:t>
            </a:r>
            <a:r>
              <a:rPr lang="en-US" altLang="zh-CN" dirty="0"/>
              <a:t>O( m(</a:t>
            </a:r>
            <a:r>
              <a:rPr lang="en-US" altLang="zh-CN" dirty="0" err="1"/>
              <a:t>logn+logv</a:t>
            </a:r>
            <a:r>
              <a:rPr lang="en-US" altLang="zh-CN"/>
              <a:t>) )</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en-US" altLang="zh-CN" dirty="0" err="1"/>
              <a:t>Luogu</a:t>
            </a:r>
            <a:r>
              <a:rPr lang="zh-CN" altLang="en-US" dirty="0"/>
              <a:t>3586 [POI2015]Logistyka</a:t>
            </a:r>
            <a:endParaRPr lang="zh-CN" altLang="en-US" dirty="0"/>
          </a:p>
        </p:txBody>
      </p:sp>
      <p:sp>
        <p:nvSpPr>
          <p:cNvPr id="35843" name="内容占位符 2"/>
          <p:cNvSpPr>
            <a:spLocks noGrp="1" noChangeArrowheads="1"/>
          </p:cNvSpPr>
          <p:nvPr>
            <p:ph idx="1"/>
          </p:nvPr>
        </p:nvSpPr>
        <p:spPr/>
        <p:txBody>
          <a:bodyPr>
            <a:normAutofit/>
          </a:bodyPr>
          <a:lstStyle/>
          <a:p>
            <a:pPr eaLnBrk="1" hangingPunct="1"/>
            <a:r>
              <a:rPr lang="zh-CN" altLang="en-US" sz="2400" dirty="0"/>
              <a:t>维护一个长度为n的序列，一开始都是0，支持以下两种操作：</a:t>
            </a:r>
            <a:endParaRPr lang="zh-CN" altLang="en-US" sz="2400" dirty="0"/>
          </a:p>
          <a:p>
            <a:pPr eaLnBrk="1" hangingPunct="1"/>
            <a:r>
              <a:rPr lang="zh-CN" altLang="en-US" sz="2400" dirty="0"/>
              <a:t>U k a 将序列中第k个数修改为a。</a:t>
            </a:r>
            <a:endParaRPr lang="zh-CN" altLang="en-US" sz="2400" dirty="0"/>
          </a:p>
          <a:p>
            <a:pPr eaLnBrk="1" hangingPunct="1"/>
            <a:r>
              <a:rPr lang="zh-CN" altLang="en-US" sz="2400" dirty="0"/>
              <a:t>Z c s 在这个序列上，每次选出c个正数，并将它们都减去1，询问能否进行s次操作。</a:t>
            </a:r>
            <a:endParaRPr lang="zh-CN" altLang="en-US" sz="2400" dirty="0"/>
          </a:p>
          <a:p>
            <a:pPr eaLnBrk="1" hangingPunct="1"/>
            <a:r>
              <a:rPr lang="zh-CN" altLang="en-US" sz="2400" dirty="0"/>
              <a:t>每次询问独立，即每次询问不会对序列进行修改。</a:t>
            </a:r>
            <a:endParaRPr lang="zh-CN" altLang="en-US" sz="2400" dirty="0"/>
          </a:p>
          <a:p>
            <a:pPr eaLnBrk="1" hangingPunct="1"/>
            <a:endParaRPr lang="zh-CN" altLang="en-US" sz="2400" dirty="0"/>
          </a:p>
          <a:p>
            <a:pPr eaLnBrk="1" hangingPunct="1"/>
            <a:r>
              <a:rPr lang="zh-CN" altLang="en-US" sz="2400" dirty="0"/>
              <a:t>1&lt;=n,m&lt;=1000000</a:t>
            </a:r>
            <a:endParaRPr lang="zh-CN" altLang="en-US" sz="2400" dirty="0"/>
          </a:p>
          <a:p>
            <a:pPr eaLnBrk="1" hangingPunct="1"/>
            <a:r>
              <a:rPr lang="zh-CN" altLang="en-US" sz="2400" dirty="0"/>
              <a:t>1&lt;=k,c&lt;=n，0&lt;=a&lt;=10^9，1&lt;=s&lt;=10^9。</a:t>
            </a:r>
            <a:endParaRPr lang="zh-CN"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a:t>Solution</a:t>
            </a:r>
            <a:endParaRPr lang="zh-CN" altLang="en-US" dirty="0"/>
          </a:p>
        </p:txBody>
      </p:sp>
      <p:sp>
        <p:nvSpPr>
          <p:cNvPr id="36867" name="内容占位符 2"/>
          <p:cNvSpPr>
            <a:spLocks noGrp="1" noChangeArrowheads="1"/>
          </p:cNvSpPr>
          <p:nvPr>
            <p:ph idx="1"/>
          </p:nvPr>
        </p:nvSpPr>
        <p:spPr/>
        <p:txBody>
          <a:bodyPr>
            <a:normAutofit/>
          </a:bodyPr>
          <a:lstStyle/>
          <a:p>
            <a:pPr eaLnBrk="1" hangingPunct="1"/>
            <a:r>
              <a:rPr lang="zh-CN" altLang="en-US" sz="2800" dirty="0"/>
              <a:t>对于每次询问：</a:t>
            </a:r>
            <a:endParaRPr lang="zh-CN" altLang="en-US" sz="2800" dirty="0"/>
          </a:p>
          <a:p>
            <a:pPr eaLnBrk="1" hangingPunct="1"/>
            <a:r>
              <a:rPr lang="zh-CN" altLang="en-US" sz="2800" dirty="0"/>
              <a:t>如果ai&gt;=s，则</a:t>
            </a:r>
            <a:r>
              <a:rPr lang="en-US" altLang="zh-CN" sz="2800" dirty="0" err="1"/>
              <a:t>ai</a:t>
            </a:r>
            <a:r>
              <a:rPr lang="zh-CN" altLang="en-US" sz="2800" dirty="0"/>
              <a:t>可以每</a:t>
            </a:r>
            <a:r>
              <a:rPr lang="en-US" altLang="zh-CN" sz="2800" dirty="0"/>
              <a:t>s</a:t>
            </a:r>
            <a:r>
              <a:rPr lang="zh-CN" altLang="en-US" sz="2800" dirty="0"/>
              <a:t>次操作都被选中</a:t>
            </a:r>
            <a:endParaRPr lang="zh-CN" altLang="en-US" sz="2800" dirty="0"/>
          </a:p>
          <a:p>
            <a:pPr eaLnBrk="1" hangingPunct="1"/>
            <a:r>
              <a:rPr lang="zh-CN" altLang="en-US" sz="2800" dirty="0"/>
              <a:t>如果ai&lt;s，则</a:t>
            </a:r>
            <a:r>
              <a:rPr lang="en-US" altLang="zh-CN" sz="2800" dirty="0" err="1"/>
              <a:t>ai</a:t>
            </a:r>
            <a:r>
              <a:rPr lang="zh-CN" altLang="en-US" sz="2800" dirty="0"/>
              <a:t>可以被</a:t>
            </a:r>
            <a:r>
              <a:rPr lang="en-US" altLang="zh-CN" sz="2800" dirty="0" err="1"/>
              <a:t>ai</a:t>
            </a:r>
            <a:r>
              <a:rPr lang="zh-CN" altLang="en-US" sz="2800" dirty="0"/>
              <a:t>次操作选中</a:t>
            </a:r>
            <a:endParaRPr lang="zh-CN" altLang="en-US" sz="2800" dirty="0"/>
          </a:p>
          <a:p>
            <a:pPr eaLnBrk="1" hangingPunct="1"/>
            <a:r>
              <a:rPr lang="zh-CN" altLang="en-US" sz="2800" dirty="0"/>
              <a:t>设数列中大于等于s的数有k个，小于s的数的和为sum。</a:t>
            </a:r>
            <a:endParaRPr lang="zh-CN" altLang="en-US" sz="2800" dirty="0"/>
          </a:p>
          <a:p>
            <a:pPr eaLnBrk="1" hangingPunct="1"/>
            <a:r>
              <a:rPr lang="zh-CN" altLang="en-US" sz="2800" dirty="0"/>
              <a:t>则只需要判断</a:t>
            </a:r>
            <a:r>
              <a:rPr lang="en-US" altLang="zh-CN" sz="2800" dirty="0"/>
              <a:t>sum&gt;=(c-k)*s</a:t>
            </a:r>
            <a:r>
              <a:rPr lang="zh-CN" altLang="en-US" sz="2800" dirty="0"/>
              <a:t>即可</a:t>
            </a:r>
            <a:endParaRPr lang="zh-CN" alt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dirty="0"/>
              <a:t>Proof</a:t>
            </a:r>
            <a:endParaRPr lang="zh-CN" altLang="en-US" dirty="0"/>
          </a:p>
        </p:txBody>
      </p:sp>
      <p:sp>
        <p:nvSpPr>
          <p:cNvPr id="37891" name="内容占位符 2"/>
          <p:cNvSpPr>
            <a:spLocks noGrp="1" noChangeArrowheads="1"/>
          </p:cNvSpPr>
          <p:nvPr>
            <p:ph idx="1"/>
          </p:nvPr>
        </p:nvSpPr>
        <p:spPr/>
        <p:txBody>
          <a:bodyPr/>
          <a:lstStyle/>
          <a:p>
            <a:pPr eaLnBrk="1" hangingPunct="1"/>
            <a:r>
              <a:rPr lang="zh-CN" altLang="en-US" sz="2800" dirty="0"/>
              <a:t>若</a:t>
            </a:r>
            <a:r>
              <a:rPr lang="en-US" altLang="zh-CN" sz="2800" dirty="0"/>
              <a:t>sum</a:t>
            </a:r>
            <a:r>
              <a:rPr lang="zh-CN" altLang="en-US" sz="2800" dirty="0"/>
              <a:t>&lt;(c-k)*s</a:t>
            </a:r>
            <a:endParaRPr lang="zh-CN" altLang="en-US" sz="2800" dirty="0"/>
          </a:p>
          <a:p>
            <a:pPr eaLnBrk="1" hangingPunct="1"/>
            <a:r>
              <a:rPr lang="zh-CN" altLang="en-US" sz="2800" dirty="0"/>
              <a:t>则肯定不能，因为既然和都不够，所以根本不够取</a:t>
            </a:r>
            <a:endParaRPr lang="zh-CN" altLang="en-US" sz="2800"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“树堆”“</a:t>
            </a:r>
            <a:r>
              <a:rPr lang="en-US" altLang="zh-CN" sz="2800" dirty="0"/>
              <a:t>Tree + Heap</a:t>
            </a:r>
            <a:r>
              <a:rPr lang="zh-CN" altLang="en-US" sz="2800" dirty="0"/>
              <a:t>”</a:t>
            </a:r>
            <a:endParaRPr lang="en-US" altLang="zh-CN" sz="2800" dirty="0"/>
          </a:p>
          <a:p>
            <a:r>
              <a:rPr lang="zh-CN" altLang="en-US" sz="2800" dirty="0"/>
              <a:t>性质：每个点随机分配一个权值，使</a:t>
            </a:r>
            <a:r>
              <a:rPr lang="en-US" altLang="zh-CN" sz="2800" dirty="0" err="1"/>
              <a:t>treap</a:t>
            </a:r>
            <a:r>
              <a:rPr lang="zh-CN" altLang="en-US" sz="2800" dirty="0"/>
              <a:t>同时满足堆性质和二叉搜索树性质</a:t>
            </a:r>
            <a:endParaRPr lang="en-US" altLang="zh-CN" sz="2800" dirty="0"/>
          </a:p>
          <a:p>
            <a:r>
              <a:rPr lang="zh-CN" altLang="en-US" sz="2800" dirty="0"/>
              <a:t>复杂度：期望</a:t>
            </a:r>
            <a:r>
              <a:rPr lang="en-US" altLang="zh-CN" sz="2800" dirty="0"/>
              <a:t>O( </a:t>
            </a:r>
            <a:r>
              <a:rPr lang="en-US" altLang="zh-CN" sz="2800" dirty="0" err="1"/>
              <a:t>logn</a:t>
            </a:r>
            <a:r>
              <a:rPr lang="en-US" altLang="zh-CN" sz="2800" dirty="0"/>
              <a:t> )</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a:t>Proof</a:t>
            </a:r>
            <a:endParaRPr lang="zh-CN" altLang="en-US" dirty="0"/>
          </a:p>
        </p:txBody>
      </p:sp>
      <p:sp>
        <p:nvSpPr>
          <p:cNvPr id="38915" name="内容占位符 2"/>
          <p:cNvSpPr>
            <a:spLocks noGrp="1" noChangeArrowheads="1"/>
          </p:cNvSpPr>
          <p:nvPr>
            <p:ph idx="1"/>
          </p:nvPr>
        </p:nvSpPr>
        <p:spPr/>
        <p:txBody>
          <a:bodyPr>
            <a:normAutofit/>
          </a:bodyPr>
          <a:lstStyle/>
          <a:p>
            <a:pPr eaLnBrk="1" hangingPunct="1"/>
            <a:r>
              <a:rPr lang="zh-CN" altLang="en-US" sz="2800" dirty="0">
                <a:sym typeface="宋体" panose="02010600030101010101" pitchFamily="2" charset="-122"/>
              </a:rPr>
              <a:t>若</a:t>
            </a:r>
            <a:r>
              <a:rPr lang="en-US" altLang="zh-CN" sz="2800" dirty="0">
                <a:sym typeface="宋体" panose="02010600030101010101" pitchFamily="2" charset="-122"/>
              </a:rPr>
              <a:t>sum&gt;=</a:t>
            </a:r>
            <a:r>
              <a:rPr lang="zh-CN" altLang="en-US" sz="2800" dirty="0">
                <a:sym typeface="宋体" panose="02010600030101010101" pitchFamily="2" charset="-122"/>
              </a:rPr>
              <a:t>(c-k)*s</a:t>
            </a:r>
            <a:endParaRPr lang="zh-CN" altLang="en-US" sz="2800" dirty="0">
              <a:sym typeface="宋体" panose="02010600030101010101" pitchFamily="2" charset="-122"/>
            </a:endParaRPr>
          </a:p>
          <a:p>
            <a:pPr eaLnBrk="1" hangingPunct="1"/>
            <a:r>
              <a:rPr lang="zh-CN" altLang="en-US" sz="2800" dirty="0">
                <a:sym typeface="宋体" panose="02010600030101010101" pitchFamily="2" charset="-122"/>
              </a:rPr>
              <a:t>由于每个数都小于</a:t>
            </a:r>
            <a:r>
              <a:rPr lang="en-US" altLang="zh-CN" sz="2800" dirty="0">
                <a:sym typeface="宋体" panose="02010600030101010101" pitchFamily="2" charset="-122"/>
              </a:rPr>
              <a:t>s</a:t>
            </a:r>
            <a:r>
              <a:rPr lang="zh-CN" altLang="en-US" sz="2800" dirty="0">
                <a:sym typeface="宋体" panose="02010600030101010101" pitchFamily="2" charset="-122"/>
              </a:rPr>
              <a:t>，所以有不少于</a:t>
            </a:r>
            <a:r>
              <a:rPr lang="en-US" altLang="zh-CN" sz="2800" dirty="0">
                <a:sym typeface="宋体" panose="02010600030101010101" pitchFamily="2" charset="-122"/>
              </a:rPr>
              <a:t>c-k</a:t>
            </a:r>
            <a:r>
              <a:rPr lang="zh-CN" altLang="en-US" sz="2800" dirty="0">
                <a:sym typeface="宋体" panose="02010600030101010101" pitchFamily="2" charset="-122"/>
              </a:rPr>
              <a:t>个数</a:t>
            </a:r>
            <a:endParaRPr lang="zh-CN" altLang="en-US" sz="2800" dirty="0">
              <a:sym typeface="宋体" panose="02010600030101010101" pitchFamily="2" charset="-122"/>
            </a:endParaRPr>
          </a:p>
          <a:p>
            <a:pPr eaLnBrk="1" hangingPunct="1"/>
            <a:r>
              <a:rPr lang="zh-CN" altLang="en-US" sz="2800" dirty="0"/>
              <a:t>每次从最大的数开始取，一定存在解</a:t>
            </a:r>
            <a:endParaRPr lang="zh-CN" alt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发现需要维护小于</a:t>
            </a:r>
            <a:r>
              <a:rPr lang="en-US" altLang="zh-CN" sz="2800" dirty="0"/>
              <a:t>x</a:t>
            </a:r>
            <a:r>
              <a:rPr lang="zh-CN" altLang="en-US" sz="2800" dirty="0"/>
              <a:t>的数的个数，小于</a:t>
            </a:r>
            <a:r>
              <a:rPr lang="en-US" altLang="zh-CN" sz="2800" dirty="0"/>
              <a:t>x</a:t>
            </a:r>
            <a:r>
              <a:rPr lang="zh-CN" altLang="en-US" sz="2800" dirty="0"/>
              <a:t>的数的权值和</a:t>
            </a:r>
            <a:endParaRPr lang="en-US" altLang="zh-CN" sz="2800" dirty="0"/>
          </a:p>
          <a:p>
            <a:r>
              <a:rPr lang="zh-CN" altLang="en-US" sz="2800" dirty="0"/>
              <a:t>于是我们用平衡树维护这个序列里面的所有值即可</a:t>
            </a: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Luogu6105 [Ynoi2010]</a:t>
            </a:r>
            <a:r>
              <a:rPr lang="en-US" altLang="zh-CN" dirty="0" err="1"/>
              <a:t>iepsmCmq</a:t>
            </a:r>
            <a:endParaRPr lang="zh-CN" altLang="en-US" dirty="0"/>
          </a:p>
        </p:txBody>
      </p:sp>
      <p:sp>
        <p:nvSpPr>
          <p:cNvPr id="3" name="内容占位符 2"/>
          <p:cNvSpPr>
            <a:spLocks noGrp="1"/>
          </p:cNvSpPr>
          <p:nvPr>
            <p:ph idx="1"/>
          </p:nvPr>
        </p:nvSpPr>
        <p:spPr/>
        <p:txBody>
          <a:bodyPr>
            <a:normAutofit/>
          </a:bodyPr>
          <a:lstStyle/>
          <a:p>
            <a:r>
              <a:rPr lang="zh-CN" altLang="en-US" dirty="0"/>
              <a:t>给定一个常数 </a:t>
            </a:r>
            <a:r>
              <a:rPr lang="en-US" altLang="zh-CN" dirty="0"/>
              <a:t>C</a:t>
            </a:r>
            <a:r>
              <a:rPr lang="zh-CN" altLang="en-US" dirty="0"/>
              <a:t>，你需要维护一个集合 </a:t>
            </a:r>
            <a:r>
              <a:rPr lang="en-US" altLang="zh-CN" dirty="0"/>
              <a:t>S</a:t>
            </a:r>
            <a:r>
              <a:rPr lang="zh-CN" altLang="en-US" dirty="0"/>
              <a:t>，支持 </a:t>
            </a:r>
            <a:r>
              <a:rPr lang="en-US" altLang="zh-CN" dirty="0"/>
              <a:t>n </a:t>
            </a:r>
            <a:r>
              <a:rPr lang="zh-CN" altLang="en-US" dirty="0"/>
              <a:t>次操作：</a:t>
            </a:r>
            <a:endParaRPr lang="zh-CN" altLang="en-US" dirty="0"/>
          </a:p>
          <a:p>
            <a:r>
              <a:rPr lang="en-US" altLang="zh-CN" dirty="0"/>
              <a:t>1.</a:t>
            </a:r>
            <a:r>
              <a:rPr lang="zh-CN" altLang="en-US" dirty="0"/>
              <a:t>插入</a:t>
            </a:r>
            <a:r>
              <a:rPr lang="en-US" altLang="zh-CN" dirty="0"/>
              <a:t>x</a:t>
            </a:r>
            <a:endParaRPr lang="en-US" altLang="zh-CN" dirty="0"/>
          </a:p>
          <a:p>
            <a:r>
              <a:rPr lang="en-US" altLang="zh-CN" dirty="0"/>
              <a:t>2.</a:t>
            </a:r>
            <a:r>
              <a:rPr lang="zh-CN" altLang="en-US" dirty="0"/>
              <a:t>删除</a:t>
            </a:r>
            <a:r>
              <a:rPr lang="en-US" altLang="zh-CN" dirty="0"/>
              <a:t>x</a:t>
            </a:r>
            <a:endParaRPr lang="zh-CN" altLang="en-US" dirty="0"/>
          </a:p>
          <a:p>
            <a:r>
              <a:rPr lang="zh-CN" altLang="en-US" dirty="0"/>
              <a:t>每次操作结束后，需要输出从 </a:t>
            </a:r>
            <a:r>
              <a:rPr lang="en-US" altLang="zh-CN" dirty="0"/>
              <a:t>S </a:t>
            </a:r>
            <a:r>
              <a:rPr lang="zh-CN" altLang="en-US" dirty="0"/>
              <a:t>集合中选出两个不同的元素，其的和 </a:t>
            </a:r>
            <a:r>
              <a:rPr lang="en-US" altLang="zh-CN" dirty="0"/>
              <a:t>mod C </a:t>
            </a:r>
            <a:r>
              <a:rPr lang="zh-CN" altLang="en-US" dirty="0"/>
              <a:t>的最大值</a:t>
            </a:r>
            <a:endParaRPr lang="en-US" altLang="zh-CN" dirty="0"/>
          </a:p>
          <a:p>
            <a:r>
              <a:rPr lang="en-US" altLang="zh-CN" dirty="0"/>
              <a:t>n&lt;=5e5</a:t>
            </a:r>
            <a:r>
              <a:rPr lang="zh-CN" altLang="en-US" dirty="0"/>
              <a:t>，强制在线，不过可以想想离线做法</a:t>
            </a:r>
            <a:endParaRPr lang="zh-CN" altLang="en-US" dirty="0"/>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我们把每个数对</a:t>
            </a:r>
            <a:r>
              <a:rPr lang="en-US" altLang="zh-CN" dirty="0"/>
              <a:t>C</a:t>
            </a:r>
            <a:r>
              <a:rPr lang="zh-CN" altLang="en-US" dirty="0"/>
              <a:t>取模，所以可以认为值域在</a:t>
            </a:r>
            <a:r>
              <a:rPr lang="en-US" altLang="zh-CN" dirty="0"/>
              <a:t>[0,C)</a:t>
            </a:r>
            <a:r>
              <a:rPr lang="zh-CN" altLang="en-US" dirty="0"/>
              <a:t>中</a:t>
            </a:r>
            <a:endParaRPr lang="en-US" altLang="zh-CN" dirty="0"/>
          </a:p>
          <a:p>
            <a:r>
              <a:rPr lang="zh-CN" altLang="en-US" dirty="0"/>
              <a:t>发现</a:t>
            </a:r>
            <a:r>
              <a:rPr lang="en-US" altLang="zh-CN" dirty="0" err="1"/>
              <a:t>x+y</a:t>
            </a:r>
            <a:r>
              <a:rPr lang="zh-CN" altLang="en-US" dirty="0"/>
              <a:t>在</a:t>
            </a:r>
            <a:r>
              <a:rPr lang="en-US" altLang="zh-CN" dirty="0"/>
              <a:t>[0,2C)</a:t>
            </a:r>
            <a:r>
              <a:rPr lang="zh-CN" altLang="en-US" dirty="0"/>
              <a:t>中，所以最多减去一个</a:t>
            </a:r>
            <a:r>
              <a:rPr lang="en-US" altLang="zh-CN" dirty="0"/>
              <a:t>C</a:t>
            </a:r>
            <a:endParaRPr lang="en-US" altLang="zh-CN" dirty="0"/>
          </a:p>
          <a:p>
            <a:r>
              <a:rPr lang="zh-CN" altLang="en-US" dirty="0"/>
              <a:t>对每个</a:t>
            </a:r>
            <a:r>
              <a:rPr lang="en-US" altLang="zh-CN" dirty="0"/>
              <a:t>x</a:t>
            </a:r>
            <a:r>
              <a:rPr lang="zh-CN" altLang="en-US" dirty="0"/>
              <a:t>，找出最大的</a:t>
            </a:r>
            <a:r>
              <a:rPr lang="en-US" altLang="zh-CN" dirty="0"/>
              <a:t>y</a:t>
            </a:r>
            <a:r>
              <a:rPr lang="zh-CN" altLang="en-US" dirty="0"/>
              <a:t>使得</a:t>
            </a:r>
            <a:r>
              <a:rPr lang="en-US" altLang="zh-CN" dirty="0" err="1"/>
              <a:t>x+y</a:t>
            </a:r>
            <a:r>
              <a:rPr lang="en-US" altLang="zh-CN" dirty="0"/>
              <a:t>&lt;C</a:t>
            </a:r>
            <a:r>
              <a:rPr lang="zh-CN" altLang="en-US" dirty="0"/>
              <a:t>（不减去</a:t>
            </a:r>
            <a:r>
              <a:rPr lang="en-US" altLang="zh-CN" dirty="0"/>
              <a:t>C</a:t>
            </a:r>
            <a:r>
              <a:rPr lang="zh-CN" altLang="en-US" dirty="0"/>
              <a:t>）</a:t>
            </a:r>
            <a:endParaRPr lang="en-US" altLang="zh-CN" dirty="0"/>
          </a:p>
          <a:p>
            <a:r>
              <a:rPr lang="zh-CN" altLang="en-US" dirty="0"/>
              <a:t>对每个</a:t>
            </a:r>
            <a:r>
              <a:rPr lang="en-US" altLang="zh-CN" dirty="0"/>
              <a:t>x</a:t>
            </a:r>
            <a:r>
              <a:rPr lang="zh-CN" altLang="en-US" dirty="0"/>
              <a:t>，找出最大的</a:t>
            </a:r>
            <a:r>
              <a:rPr lang="en-US" altLang="zh-CN" dirty="0"/>
              <a:t>y</a:t>
            </a:r>
            <a:r>
              <a:rPr lang="zh-CN" altLang="en-US" dirty="0"/>
              <a:t>（减去一个</a:t>
            </a:r>
            <a:r>
              <a:rPr lang="en-US" altLang="zh-CN" dirty="0"/>
              <a:t>C</a:t>
            </a:r>
            <a:r>
              <a:rPr lang="zh-CN" altLang="en-US" dirty="0"/>
              <a:t>）</a:t>
            </a:r>
            <a:endParaRPr lang="en-US" altLang="zh-CN" dirty="0"/>
          </a:p>
          <a:p>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发现</a:t>
            </a:r>
            <a:r>
              <a:rPr lang="en-US" altLang="zh-CN" dirty="0" err="1"/>
              <a:t>x+y</a:t>
            </a:r>
            <a:r>
              <a:rPr lang="en-US" altLang="zh-CN" dirty="0"/>
              <a:t>&gt;=C</a:t>
            </a:r>
            <a:r>
              <a:rPr lang="zh-CN" altLang="en-US" dirty="0"/>
              <a:t>的情况可以直接找出最大的两个</a:t>
            </a:r>
            <a:r>
              <a:rPr lang="en-US" altLang="zh-CN" dirty="0"/>
              <a:t>x</a:t>
            </a:r>
            <a:r>
              <a:rPr lang="zh-CN" altLang="en-US" dirty="0"/>
              <a:t>和</a:t>
            </a:r>
            <a:r>
              <a:rPr lang="en-US" altLang="zh-CN" dirty="0"/>
              <a:t>y</a:t>
            </a:r>
            <a:r>
              <a:rPr lang="zh-CN" altLang="en-US" dirty="0"/>
              <a:t>，平凡</a:t>
            </a:r>
            <a:endParaRPr lang="en-US" altLang="zh-CN" dirty="0"/>
          </a:p>
          <a:p>
            <a:r>
              <a:rPr lang="zh-CN" altLang="en-US" dirty="0"/>
              <a:t>只需要考虑</a:t>
            </a:r>
            <a:r>
              <a:rPr lang="en-US" altLang="zh-CN" dirty="0" err="1"/>
              <a:t>x+y</a:t>
            </a:r>
            <a:r>
              <a:rPr lang="en-US" altLang="zh-CN" dirty="0"/>
              <a:t>&lt;C</a:t>
            </a:r>
            <a:r>
              <a:rPr lang="zh-CN" altLang="en-US" dirty="0"/>
              <a:t>的情况</a:t>
            </a:r>
            <a:endParaRPr lang="en-US" altLang="zh-CN" dirty="0"/>
          </a:p>
          <a:p>
            <a:r>
              <a:rPr lang="zh-CN" altLang="en-US" dirty="0"/>
              <a:t>如果我们把所有数都排序，假设</a:t>
            </a:r>
            <a:r>
              <a:rPr lang="en-US" altLang="zh-CN" dirty="0"/>
              <a:t>x&lt;y</a:t>
            </a:r>
            <a:r>
              <a:rPr lang="zh-CN" altLang="en-US" dirty="0"/>
              <a:t>，则对于</a:t>
            </a:r>
            <a:r>
              <a:rPr lang="en-US" altLang="zh-CN" dirty="0"/>
              <a:t>x1,x2</a:t>
            </a:r>
            <a:r>
              <a:rPr lang="zh-CN" altLang="en-US" dirty="0"/>
              <a:t>，对应的是</a:t>
            </a:r>
            <a:r>
              <a:rPr lang="en-US" altLang="zh-CN" dirty="0"/>
              <a:t>y1,y2</a:t>
            </a:r>
            <a:r>
              <a:rPr lang="zh-CN" altLang="en-US" dirty="0"/>
              <a:t> ，</a:t>
            </a:r>
            <a:endParaRPr lang="en-US" altLang="zh-CN" dirty="0"/>
          </a:p>
          <a:p>
            <a:r>
              <a:rPr lang="zh-CN" altLang="en-US" dirty="0"/>
              <a:t>如果</a:t>
            </a:r>
            <a:r>
              <a:rPr lang="en-US" altLang="zh-CN" dirty="0"/>
              <a:t>x1&lt;=x2</a:t>
            </a:r>
            <a:r>
              <a:rPr lang="zh-CN" altLang="en-US" dirty="0"/>
              <a:t>，则</a:t>
            </a:r>
            <a:r>
              <a:rPr lang="en-US" altLang="zh-CN" dirty="0"/>
              <a:t>y1&gt;=y2</a:t>
            </a:r>
            <a:r>
              <a:rPr lang="zh-CN" altLang="en-US" dirty="0"/>
              <a:t>，这个满足单调性</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问题即，给出一个点集，支持插入删除，和查询</a:t>
            </a:r>
            <a:r>
              <a:rPr lang="en-US" altLang="zh-CN" dirty="0"/>
              <a:t>max(</a:t>
            </a:r>
            <a:r>
              <a:rPr lang="en-US" altLang="zh-CN" dirty="0" err="1"/>
              <a:t>x+y</a:t>
            </a:r>
            <a:r>
              <a:rPr lang="en-US" altLang="zh-CN" dirty="0"/>
              <a:t>)</a:t>
            </a:r>
            <a:r>
              <a:rPr lang="zh-CN" altLang="en-US" dirty="0"/>
              <a:t>，使得</a:t>
            </a:r>
            <a:r>
              <a:rPr lang="en-US" altLang="zh-CN" dirty="0" err="1"/>
              <a:t>x+y</a:t>
            </a:r>
            <a:r>
              <a:rPr lang="en-US" altLang="zh-CN" dirty="0"/>
              <a:t> &lt; C</a:t>
            </a:r>
            <a:endParaRPr lang="en-US" altLang="zh-CN" dirty="0"/>
          </a:p>
          <a:p>
            <a:r>
              <a:rPr lang="zh-CN" altLang="en-US" dirty="0"/>
              <a:t>再继续分析一下，发现如果</a:t>
            </a:r>
            <a:r>
              <a:rPr lang="en-US" altLang="zh-CN" dirty="0" err="1"/>
              <a:t>x,y</a:t>
            </a:r>
            <a:r>
              <a:rPr lang="en-US" altLang="zh-CN" dirty="0"/>
              <a:t> &lt; C/2</a:t>
            </a:r>
            <a:r>
              <a:rPr lang="zh-CN" altLang="en-US" dirty="0"/>
              <a:t>，这个也是平凡的</a:t>
            </a:r>
            <a:endParaRPr lang="en-US" altLang="zh-CN" dirty="0"/>
          </a:p>
          <a:p>
            <a:r>
              <a:rPr lang="en-US" altLang="zh-CN" dirty="0" err="1"/>
              <a:t>x,y</a:t>
            </a:r>
            <a:r>
              <a:rPr lang="en-US" altLang="zh-CN" dirty="0"/>
              <a:t> &lt; C/2</a:t>
            </a:r>
            <a:r>
              <a:rPr lang="zh-CN" altLang="en-US" dirty="0"/>
              <a:t>可以推出 </a:t>
            </a:r>
            <a:r>
              <a:rPr lang="en-US" altLang="zh-CN" dirty="0" err="1"/>
              <a:t>x+y</a:t>
            </a:r>
            <a:r>
              <a:rPr lang="en-US" altLang="zh-CN" dirty="0"/>
              <a:t> &lt; C</a:t>
            </a:r>
            <a:r>
              <a:rPr lang="zh-CN" altLang="en-US" dirty="0"/>
              <a:t>，所以选两个最大的</a:t>
            </a:r>
            <a:r>
              <a:rPr lang="en-US" altLang="zh-CN" dirty="0"/>
              <a:t>C/2</a:t>
            </a:r>
            <a:r>
              <a:rPr lang="zh-CN" altLang="en-US" dirty="0"/>
              <a:t>以内的数就可以覆盖这部分的贡献</a:t>
            </a: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目前非平凡的部分在于从</a:t>
            </a:r>
            <a:r>
              <a:rPr lang="en-US" altLang="zh-CN" dirty="0"/>
              <a:t>[0,C/2)</a:t>
            </a:r>
            <a:r>
              <a:rPr lang="zh-CN" altLang="en-US" dirty="0"/>
              <a:t>中选一个数</a:t>
            </a:r>
            <a:r>
              <a:rPr lang="en-US" altLang="zh-CN" dirty="0"/>
              <a:t>x</a:t>
            </a:r>
            <a:r>
              <a:rPr lang="zh-CN" altLang="en-US" dirty="0"/>
              <a:t>，</a:t>
            </a:r>
            <a:r>
              <a:rPr lang="en-US" altLang="zh-CN" dirty="0"/>
              <a:t>[C/2,C)</a:t>
            </a:r>
            <a:r>
              <a:rPr lang="zh-CN" altLang="en-US" dirty="0"/>
              <a:t>中选一个数</a:t>
            </a:r>
            <a:r>
              <a:rPr lang="en-US" altLang="zh-CN" dirty="0"/>
              <a:t>y</a:t>
            </a:r>
            <a:r>
              <a:rPr lang="zh-CN" altLang="en-US" dirty="0"/>
              <a:t>，</a:t>
            </a:r>
            <a:r>
              <a:rPr lang="en-US" altLang="zh-CN" dirty="0" err="1"/>
              <a:t>x+y</a:t>
            </a:r>
            <a:r>
              <a:rPr lang="zh-CN" altLang="en-US" dirty="0"/>
              <a:t>的贡献</a:t>
            </a:r>
            <a:endParaRPr lang="en-US" altLang="zh-CN" dirty="0"/>
          </a:p>
          <a:p>
            <a:r>
              <a:rPr lang="en-US" altLang="zh-CN" dirty="0" err="1"/>
              <a:t>x+y</a:t>
            </a:r>
            <a:r>
              <a:rPr lang="en-US" altLang="zh-CN" dirty="0"/>
              <a:t>&lt;C </a:t>
            </a:r>
            <a:r>
              <a:rPr lang="zh-CN" altLang="en-US" dirty="0"/>
              <a:t>等价于 </a:t>
            </a:r>
            <a:r>
              <a:rPr lang="en-US" altLang="zh-CN" dirty="0"/>
              <a:t>x&lt;C-y</a:t>
            </a:r>
            <a:endParaRPr lang="en-US" altLang="zh-CN" dirty="0"/>
          </a:p>
          <a:p>
            <a:r>
              <a:rPr lang="zh-CN" altLang="en-US" dirty="0"/>
              <a:t>我们可以认为最大化</a:t>
            </a:r>
            <a:r>
              <a:rPr lang="en-US" altLang="zh-CN" dirty="0" err="1"/>
              <a:t>x+y</a:t>
            </a:r>
            <a:r>
              <a:rPr lang="zh-CN" altLang="en-US" dirty="0"/>
              <a:t>是在最小化</a:t>
            </a:r>
            <a:r>
              <a:rPr lang="en-US" altLang="zh-CN" dirty="0"/>
              <a:t>C-x-y</a:t>
            </a:r>
            <a:endParaRPr lang="en-US" altLang="zh-CN" dirty="0"/>
          </a:p>
          <a:p>
            <a:r>
              <a:rPr lang="zh-CN" altLang="en-US" dirty="0"/>
              <a:t>于是用一棵平衡树维护，这里平衡树这个结构是用来满足</a:t>
            </a:r>
            <a:r>
              <a:rPr lang="en-US" altLang="zh-CN" dirty="0"/>
              <a:t>x&lt;C-y</a:t>
            </a:r>
            <a:r>
              <a:rPr lang="zh-CN" altLang="en-US" dirty="0"/>
              <a:t>这个条件的</a:t>
            </a:r>
            <a:endParaRPr lang="zh-CN" altLang="en-US" dirty="0"/>
          </a:p>
          <a:p>
            <a:r>
              <a:rPr lang="zh-CN" altLang="en-US" dirty="0"/>
              <a:t>每个在</a:t>
            </a:r>
            <a:r>
              <a:rPr lang="en-US" altLang="zh-CN" dirty="0"/>
              <a:t>[0,C/2)</a:t>
            </a:r>
            <a:r>
              <a:rPr lang="zh-CN" altLang="en-US" dirty="0"/>
              <a:t>中的</a:t>
            </a:r>
            <a:r>
              <a:rPr lang="en-US" altLang="zh-CN" dirty="0"/>
              <a:t>x</a:t>
            </a:r>
            <a:r>
              <a:rPr lang="zh-CN" altLang="en-US" dirty="0"/>
              <a:t>就直接插入，每个在</a:t>
            </a:r>
            <a:r>
              <a:rPr lang="en-US" altLang="zh-CN" dirty="0"/>
              <a:t>[C/2,C)</a:t>
            </a:r>
            <a:r>
              <a:rPr lang="zh-CN" altLang="en-US" dirty="0"/>
              <a:t>中的</a:t>
            </a:r>
            <a:r>
              <a:rPr lang="en-US" altLang="zh-CN" dirty="0"/>
              <a:t>y</a:t>
            </a:r>
            <a:r>
              <a:rPr lang="zh-CN" altLang="en-US" dirty="0"/>
              <a:t>，就变成</a:t>
            </a:r>
            <a:r>
              <a:rPr lang="en-US" altLang="zh-CN" dirty="0"/>
              <a:t>C-y</a:t>
            </a:r>
            <a:r>
              <a:rPr lang="zh-CN" altLang="en-US" dirty="0"/>
              <a:t>然后插入</a:t>
            </a:r>
            <a:endParaRPr lang="en-US" altLang="zh-CN" dirty="0"/>
          </a:p>
          <a:p>
            <a:r>
              <a:rPr lang="zh-CN" altLang="en-US" dirty="0"/>
              <a:t>平衡树需要维护子树内最小的</a:t>
            </a:r>
            <a:r>
              <a:rPr lang="en-US" altLang="zh-CN" dirty="0"/>
              <a:t>C-y</a:t>
            </a:r>
            <a:r>
              <a:rPr lang="zh-CN" altLang="en-US" dirty="0"/>
              <a:t>，最大的</a:t>
            </a:r>
            <a:r>
              <a:rPr lang="en-US" altLang="zh-CN" dirty="0"/>
              <a:t>x</a:t>
            </a:r>
            <a:r>
              <a:rPr lang="zh-CN" altLang="en-US" dirty="0"/>
              <a:t>，最小的</a:t>
            </a:r>
            <a:r>
              <a:rPr lang="en-US" altLang="zh-CN" dirty="0"/>
              <a:t>C-y-x</a:t>
            </a:r>
            <a:endParaRPr lang="en-US" altLang="zh-CN" dirty="0"/>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具体一点来说，所有</a:t>
            </a:r>
            <a:r>
              <a:rPr lang="en-US" altLang="zh-CN" dirty="0"/>
              <a:t>[0,C/2)</a:t>
            </a:r>
            <a:r>
              <a:rPr lang="zh-CN" altLang="en-US" dirty="0"/>
              <a:t>中的数</a:t>
            </a:r>
            <a:r>
              <a:rPr lang="en-US" altLang="zh-CN" dirty="0"/>
              <a:t>x</a:t>
            </a:r>
            <a:r>
              <a:rPr lang="zh-CN" altLang="en-US" dirty="0"/>
              <a:t>看做</a:t>
            </a:r>
            <a:r>
              <a:rPr lang="en-US" altLang="zh-CN" dirty="0"/>
              <a:t>A</a:t>
            </a:r>
            <a:r>
              <a:rPr lang="zh-CN" altLang="en-US" dirty="0"/>
              <a:t>集合，所有</a:t>
            </a:r>
            <a:r>
              <a:rPr lang="en-US" altLang="zh-CN" dirty="0"/>
              <a:t>[C/2,C)</a:t>
            </a:r>
            <a:r>
              <a:rPr lang="zh-CN" altLang="en-US" dirty="0"/>
              <a:t>中的数</a:t>
            </a:r>
            <a:r>
              <a:rPr lang="en-US" altLang="zh-CN" dirty="0"/>
              <a:t>y</a:t>
            </a:r>
            <a:r>
              <a:rPr lang="zh-CN" altLang="en-US" dirty="0"/>
              <a:t>变成</a:t>
            </a:r>
            <a:r>
              <a:rPr lang="en-US" altLang="zh-CN" dirty="0"/>
              <a:t>C-y</a:t>
            </a:r>
            <a:r>
              <a:rPr lang="zh-CN" altLang="en-US" dirty="0"/>
              <a:t>后看做</a:t>
            </a:r>
            <a:r>
              <a:rPr lang="en-US" altLang="zh-CN" dirty="0"/>
              <a:t>B</a:t>
            </a:r>
            <a:r>
              <a:rPr lang="zh-CN" altLang="en-US" dirty="0"/>
              <a:t>集合</a:t>
            </a:r>
            <a:endParaRPr lang="en-US" altLang="zh-CN" dirty="0"/>
          </a:p>
          <a:p>
            <a:r>
              <a:rPr lang="zh-CN" altLang="en-US" dirty="0"/>
              <a:t>我们要在</a:t>
            </a:r>
            <a:r>
              <a:rPr lang="en-US" altLang="zh-CN" dirty="0"/>
              <a:t>A</a:t>
            </a:r>
            <a:r>
              <a:rPr lang="zh-CN" altLang="en-US" dirty="0"/>
              <a:t>和</a:t>
            </a:r>
            <a:r>
              <a:rPr lang="en-US" altLang="zh-CN" dirty="0"/>
              <a:t>B</a:t>
            </a:r>
            <a:r>
              <a:rPr lang="zh-CN" altLang="en-US" dirty="0"/>
              <a:t>集合中选出两个数</a:t>
            </a:r>
            <a:r>
              <a:rPr lang="en-US" altLang="zh-CN" dirty="0" err="1"/>
              <a:t>a,b</a:t>
            </a:r>
            <a:r>
              <a:rPr lang="zh-CN" altLang="en-US" dirty="0"/>
              <a:t>，使得：</a:t>
            </a:r>
            <a:endParaRPr lang="en-US" altLang="zh-CN" dirty="0"/>
          </a:p>
          <a:p>
            <a:r>
              <a:rPr lang="en-US" altLang="zh-CN" dirty="0"/>
              <a:t>a&lt;b</a:t>
            </a:r>
            <a:r>
              <a:rPr lang="zh-CN" altLang="en-US" dirty="0"/>
              <a:t>，</a:t>
            </a:r>
            <a:r>
              <a:rPr lang="en-US" altLang="zh-CN" dirty="0"/>
              <a:t>b-a</a:t>
            </a:r>
            <a:r>
              <a:rPr lang="zh-CN" altLang="en-US" dirty="0"/>
              <a:t>最小</a:t>
            </a:r>
            <a:endParaRPr lang="en-US" altLang="zh-CN" dirty="0"/>
          </a:p>
          <a:p>
            <a:r>
              <a:rPr lang="zh-CN" altLang="en-US" dirty="0"/>
              <a:t>平衡树可以维护这个</a:t>
            </a: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这个信息显然可以合并</a:t>
            </a:r>
            <a:endParaRPr lang="en-US" altLang="zh-CN" dirty="0"/>
          </a:p>
          <a:p>
            <a:r>
              <a:rPr lang="zh-CN" altLang="en-US" dirty="0"/>
              <a:t>于是我们使用分治结构，做到了</a:t>
            </a:r>
            <a:r>
              <a:rPr lang="en-US" altLang="zh-CN" dirty="0"/>
              <a:t>O( </a:t>
            </a:r>
            <a:r>
              <a:rPr lang="en-US" altLang="zh-CN" dirty="0" err="1"/>
              <a:t>logn</a:t>
            </a:r>
            <a:r>
              <a:rPr lang="en-US" altLang="zh-CN" dirty="0"/>
              <a:t> )</a:t>
            </a:r>
            <a:r>
              <a:rPr lang="zh-CN" altLang="en-US" dirty="0"/>
              <a:t>单次修改</a:t>
            </a:r>
            <a:endParaRPr lang="en-US" altLang="zh-CN" dirty="0"/>
          </a:p>
          <a:p>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还可以发现：</a:t>
            </a:r>
            <a:endParaRPr lang="en-US" altLang="zh-CN" dirty="0"/>
          </a:p>
          <a:p>
            <a:r>
              <a:rPr lang="zh-CN" altLang="en-US" dirty="0"/>
              <a:t>对每个</a:t>
            </a:r>
            <a:r>
              <a:rPr lang="en-US" altLang="zh-CN" dirty="0"/>
              <a:t>A</a:t>
            </a:r>
            <a:r>
              <a:rPr lang="zh-CN" altLang="en-US" dirty="0"/>
              <a:t>集合中的</a:t>
            </a:r>
            <a:r>
              <a:rPr lang="en-US" altLang="zh-CN" dirty="0"/>
              <a:t>x</a:t>
            </a:r>
            <a:r>
              <a:rPr lang="zh-CN" altLang="en-US" dirty="0"/>
              <a:t>，维护出其在</a:t>
            </a:r>
            <a:r>
              <a:rPr lang="en-US" altLang="zh-CN" dirty="0"/>
              <a:t>B</a:t>
            </a:r>
            <a:r>
              <a:rPr lang="zh-CN" altLang="en-US" dirty="0"/>
              <a:t>集合中的后继</a:t>
            </a:r>
            <a:r>
              <a:rPr lang="en-US" altLang="zh-CN" dirty="0"/>
              <a:t>C-y</a:t>
            </a:r>
            <a:endParaRPr lang="en-US" altLang="zh-CN" dirty="0"/>
          </a:p>
          <a:p>
            <a:r>
              <a:rPr lang="zh-CN" altLang="en-US" dirty="0"/>
              <a:t>对每个</a:t>
            </a:r>
            <a:r>
              <a:rPr lang="en-US" altLang="zh-CN" dirty="0"/>
              <a:t>B</a:t>
            </a:r>
            <a:r>
              <a:rPr lang="zh-CN" altLang="en-US" dirty="0"/>
              <a:t>集合中的</a:t>
            </a:r>
            <a:r>
              <a:rPr lang="en-US" altLang="zh-CN" dirty="0"/>
              <a:t>C-y</a:t>
            </a:r>
            <a:r>
              <a:rPr lang="zh-CN" altLang="en-US" dirty="0"/>
              <a:t>，维护出其在</a:t>
            </a:r>
            <a:r>
              <a:rPr lang="en-US" altLang="zh-CN" dirty="0"/>
              <a:t>A</a:t>
            </a:r>
            <a:r>
              <a:rPr lang="zh-CN" altLang="en-US" dirty="0"/>
              <a:t>集合中的前驱</a:t>
            </a:r>
            <a:r>
              <a:rPr lang="en-US" altLang="zh-CN" dirty="0"/>
              <a:t>x</a:t>
            </a:r>
            <a:endParaRPr lang="en-US" altLang="zh-CN" dirty="0"/>
          </a:p>
          <a:p>
            <a:r>
              <a:rPr lang="zh-CN" altLang="en-US" dirty="0"/>
              <a:t>这样一定是最优的，</a:t>
            </a:r>
            <a:endParaRPr lang="en-US" altLang="zh-CN" dirty="0"/>
          </a:p>
          <a:p>
            <a:r>
              <a:rPr lang="zh-CN" altLang="en-US" dirty="0"/>
              <a:t>每次修改这个前驱后继变动是</a:t>
            </a:r>
            <a:r>
              <a:rPr lang="en-US" altLang="zh-CN" dirty="0"/>
              <a:t>O(1)</a:t>
            </a:r>
            <a:r>
              <a:rPr lang="zh-CN" altLang="en-US" dirty="0"/>
              <a:t>的</a:t>
            </a:r>
            <a:endParaRPr lang="en-US" altLang="zh-CN" dirty="0"/>
          </a:p>
          <a:p>
            <a:r>
              <a:rPr lang="zh-CN" altLang="en-US" dirty="0"/>
              <a:t>这样就可以不用手写平衡树，只需要</a:t>
            </a:r>
            <a:r>
              <a:rPr lang="en-US" altLang="zh-CN" dirty="0" err="1"/>
              <a:t>stl</a:t>
            </a:r>
            <a:r>
              <a:rPr lang="zh-CN" altLang="en-US" dirty="0"/>
              <a:t>的</a:t>
            </a:r>
            <a:r>
              <a:rPr lang="en-US" altLang="zh-CN" dirty="0"/>
              <a:t>set</a:t>
            </a:r>
            <a:r>
              <a:rPr lang="zh-CN" altLang="en-US" dirty="0"/>
              <a:t>就可以了</a:t>
            </a:r>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设每个节点的关键字是</a:t>
            </a:r>
            <a:r>
              <a:rPr lang="en-US" altLang="zh-CN" sz="2800" dirty="0"/>
              <a:t>key</a:t>
            </a:r>
            <a:r>
              <a:rPr lang="zh-CN" altLang="en-US" sz="2800" dirty="0"/>
              <a:t>，随机权值是</a:t>
            </a:r>
            <a:r>
              <a:rPr lang="en-US" altLang="zh-CN" sz="2800" dirty="0"/>
              <a:t>rand</a:t>
            </a:r>
            <a:endParaRPr lang="en-US" altLang="zh-CN" sz="2800" dirty="0"/>
          </a:p>
          <a:p>
            <a:endParaRPr lang="en-US" altLang="zh-CN" sz="2800" dirty="0"/>
          </a:p>
          <a:p>
            <a:r>
              <a:rPr lang="en-US" altLang="zh-CN" sz="2800" dirty="0"/>
              <a:t>1.</a:t>
            </a:r>
            <a:r>
              <a:rPr lang="zh-CN" altLang="en-US" sz="2800" dirty="0"/>
              <a:t>如果</a:t>
            </a:r>
            <a:r>
              <a:rPr lang="en-US" altLang="zh-CN" sz="2800" dirty="0"/>
              <a:t>v</a:t>
            </a:r>
            <a:r>
              <a:rPr lang="zh-CN" altLang="en-US" sz="2800" dirty="0"/>
              <a:t>是</a:t>
            </a:r>
            <a:r>
              <a:rPr lang="en-US" altLang="zh-CN" sz="2800" dirty="0"/>
              <a:t>u</a:t>
            </a:r>
            <a:r>
              <a:rPr lang="zh-CN" altLang="en-US" sz="2800" dirty="0"/>
              <a:t>的左儿子，则</a:t>
            </a:r>
            <a:r>
              <a:rPr lang="en-US" altLang="zh-CN" sz="2800" dirty="0"/>
              <a:t>key[v] &lt; key[u]</a:t>
            </a:r>
            <a:br>
              <a:rPr lang="en-US" altLang="zh-CN" sz="2800" dirty="0"/>
            </a:br>
            <a:r>
              <a:rPr lang="en-US" altLang="zh-CN" sz="2800" dirty="0"/>
              <a:t>2.</a:t>
            </a:r>
            <a:r>
              <a:rPr lang="zh-CN" altLang="en-US" sz="2800" dirty="0"/>
              <a:t>如果</a:t>
            </a:r>
            <a:r>
              <a:rPr lang="en-US" altLang="zh-CN" sz="2800" dirty="0"/>
              <a:t>v</a:t>
            </a:r>
            <a:r>
              <a:rPr lang="zh-CN" altLang="en-US" sz="2800" dirty="0"/>
              <a:t>是</a:t>
            </a:r>
            <a:r>
              <a:rPr lang="en-US" altLang="zh-CN" sz="2800" dirty="0"/>
              <a:t>u</a:t>
            </a:r>
            <a:r>
              <a:rPr lang="zh-CN" altLang="en-US" sz="2800" dirty="0"/>
              <a:t>的右儿子，则</a:t>
            </a:r>
            <a:r>
              <a:rPr lang="en-US" altLang="zh-CN" sz="2800" dirty="0"/>
              <a:t>key[v] &gt; key[u]</a:t>
            </a:r>
            <a:br>
              <a:rPr lang="en-US" altLang="zh-CN" sz="2800" dirty="0"/>
            </a:br>
            <a:r>
              <a:rPr lang="en-US" altLang="zh-CN" sz="2800" dirty="0"/>
              <a:t>3.</a:t>
            </a:r>
            <a:r>
              <a:rPr lang="zh-CN" altLang="en-US" sz="2800" dirty="0"/>
              <a:t>如果</a:t>
            </a:r>
            <a:r>
              <a:rPr lang="en-US" altLang="zh-CN" sz="2800" dirty="0"/>
              <a:t>v</a:t>
            </a:r>
            <a:r>
              <a:rPr lang="zh-CN" altLang="en-US" sz="2800" dirty="0"/>
              <a:t>是</a:t>
            </a:r>
            <a:r>
              <a:rPr lang="en-US" altLang="zh-CN" sz="2800" dirty="0"/>
              <a:t>u</a:t>
            </a:r>
            <a:r>
              <a:rPr lang="zh-CN" altLang="en-US" sz="2800" dirty="0"/>
              <a:t>的子节点，则</a:t>
            </a:r>
            <a:r>
              <a:rPr lang="en-US" altLang="zh-CN" sz="2800" dirty="0"/>
              <a:t>rand[u] &gt; rand[v]</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Luogu6617</a:t>
            </a:r>
            <a:r>
              <a:rPr lang="zh-CN" altLang="en-US" dirty="0"/>
              <a:t>查找 </a:t>
            </a:r>
            <a:r>
              <a:rPr lang="en-US" altLang="zh-CN" dirty="0"/>
              <a:t>Search</a:t>
            </a:r>
            <a:endParaRPr lang="zh-CN" altLang="en-US" dirty="0"/>
          </a:p>
        </p:txBody>
      </p:sp>
      <p:sp>
        <p:nvSpPr>
          <p:cNvPr id="3" name="内容占位符 2"/>
          <p:cNvSpPr>
            <a:spLocks noGrp="1"/>
          </p:cNvSpPr>
          <p:nvPr>
            <p:ph idx="1"/>
          </p:nvPr>
        </p:nvSpPr>
        <p:spPr/>
        <p:txBody>
          <a:bodyPr/>
          <a:lstStyle/>
          <a:p>
            <a:r>
              <a:rPr lang="zh-CN" altLang="en-US" dirty="0"/>
              <a:t>序列，给定常数</a:t>
            </a:r>
            <a:r>
              <a:rPr lang="en-US" altLang="zh-CN" dirty="0"/>
              <a:t>w</a:t>
            </a:r>
            <a:endParaRPr lang="en-US" altLang="zh-CN" dirty="0"/>
          </a:p>
          <a:p>
            <a:r>
              <a:rPr lang="en-US" altLang="zh-CN" dirty="0"/>
              <a:t>1.</a:t>
            </a:r>
            <a:r>
              <a:rPr lang="zh-CN" altLang="en-US" dirty="0"/>
              <a:t>单点修改</a:t>
            </a:r>
            <a:endParaRPr lang="en-US" altLang="zh-CN" dirty="0"/>
          </a:p>
          <a:p>
            <a:r>
              <a:rPr lang="en-US" altLang="zh-CN" dirty="0"/>
              <a:t>2.</a:t>
            </a:r>
            <a:r>
              <a:rPr lang="zh-CN" altLang="en-US" dirty="0"/>
              <a:t>查询区间</a:t>
            </a:r>
            <a:r>
              <a:rPr lang="zh-CN" altLang="en-US" dirty="0">
                <a:solidFill>
                  <a:srgbClr val="FF0000"/>
                </a:solidFill>
              </a:rPr>
              <a:t>是否存在</a:t>
            </a:r>
            <a:r>
              <a:rPr lang="zh-CN" altLang="en-US" dirty="0"/>
              <a:t>两个数和为</a:t>
            </a:r>
            <a:r>
              <a:rPr lang="en-US" altLang="zh-CN" dirty="0"/>
              <a:t>w</a:t>
            </a:r>
            <a:endParaRPr lang="en-US" altLang="zh-CN" dirty="0"/>
          </a:p>
          <a:p>
            <a:r>
              <a:rPr lang="en-US" altLang="zh-CN" dirty="0"/>
              <a:t>5e5,4s</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看到问题可以先想到二维数点的转化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如何带修改？</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每次修改可能影响</a:t>
            </a:r>
            <a:r>
              <a:rPr lang="en-US" altLang="zh-CN" dirty="0"/>
              <a:t>O(n)</a:t>
            </a:r>
            <a:r>
              <a:rPr lang="zh-CN" altLang="en-US" dirty="0"/>
              <a:t>个位置：</a:t>
            </a:r>
            <a:endParaRPr lang="en-US" altLang="zh-CN" dirty="0"/>
          </a:p>
          <a:p>
            <a:r>
              <a:rPr lang="en-US" altLang="zh-CN" dirty="0"/>
              <a:t>w-x x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a:t>
            </a:r>
            <a:endParaRPr lang="en-US" altLang="zh-CN" dirty="0"/>
          </a:p>
          <a:p>
            <a:r>
              <a:rPr lang="zh-CN" altLang="en-US" dirty="0"/>
              <a:t>这样后面每个位置的前驱都是</a:t>
            </a:r>
            <a:r>
              <a:rPr lang="en-US" altLang="zh-CN" dirty="0"/>
              <a:t>w-x</a:t>
            </a:r>
            <a:endParaRPr lang="en-US" altLang="zh-CN" dirty="0"/>
          </a:p>
          <a:p>
            <a:r>
              <a:rPr lang="zh-CN" altLang="en-US" dirty="0"/>
              <a:t>如果修改了</a:t>
            </a:r>
            <a:r>
              <a:rPr lang="en-US" altLang="zh-CN" dirty="0"/>
              <a:t>w-x</a:t>
            </a:r>
            <a:r>
              <a:rPr lang="zh-CN" altLang="en-US" dirty="0"/>
              <a:t>的值，这样会导致</a:t>
            </a:r>
            <a:r>
              <a:rPr lang="en-US" altLang="zh-CN" dirty="0"/>
              <a:t>O(n)</a:t>
            </a:r>
            <a:r>
              <a:rPr lang="zh-CN" altLang="en-US" dirty="0"/>
              <a:t>个修改</a:t>
            </a:r>
            <a:endParaRPr lang="en-US" altLang="zh-CN" dirty="0"/>
          </a:p>
          <a:p>
            <a:r>
              <a:rPr lang="zh-CN" altLang="en-US" dirty="0"/>
              <a:t>观察性质？</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注意到这个是存在性判定</a:t>
            </a:r>
            <a:endParaRPr lang="en-US" altLang="zh-CN" dirty="0"/>
          </a:p>
          <a:p>
            <a:r>
              <a:rPr lang="zh-CN" altLang="en-US" dirty="0"/>
              <a:t>如果存在两个</a:t>
            </a:r>
            <a:r>
              <a:rPr lang="en-US" altLang="zh-CN" dirty="0"/>
              <a:t>(i1,j1)</a:t>
            </a:r>
            <a:r>
              <a:rPr lang="zh-CN" altLang="en-US" dirty="0"/>
              <a:t>，</a:t>
            </a:r>
            <a:r>
              <a:rPr lang="en-US" altLang="zh-CN" dirty="0"/>
              <a:t>(i2,j2)</a:t>
            </a:r>
            <a:r>
              <a:rPr lang="zh-CN" altLang="en-US" dirty="0"/>
              <a:t>使得</a:t>
            </a:r>
            <a:r>
              <a:rPr lang="en-US" altLang="zh-CN" dirty="0"/>
              <a:t>a[i1]+a[j1]=</a:t>
            </a:r>
            <a:r>
              <a:rPr lang="en-US" altLang="zh-CN" dirty="0" err="1"/>
              <a:t>w,a</a:t>
            </a:r>
            <a:r>
              <a:rPr lang="en-US" altLang="zh-CN" dirty="0"/>
              <a:t>[i2]+a[j2]=w</a:t>
            </a:r>
            <a:r>
              <a:rPr lang="zh-CN" altLang="en-US" dirty="0"/>
              <a:t>，而且</a:t>
            </a:r>
            <a:r>
              <a:rPr lang="en-US" altLang="zh-CN" dirty="0"/>
              <a:t>[i2,j2]</a:t>
            </a:r>
            <a:r>
              <a:rPr lang="zh-CN" altLang="en-US" dirty="0"/>
              <a:t>包含了</a:t>
            </a:r>
            <a:r>
              <a:rPr lang="en-US" altLang="zh-CN" dirty="0"/>
              <a:t>[i1,j1]</a:t>
            </a:r>
            <a:r>
              <a:rPr lang="zh-CN" altLang="en-US" dirty="0"/>
              <a:t>，则</a:t>
            </a:r>
            <a:r>
              <a:rPr lang="en-US" altLang="zh-CN" dirty="0"/>
              <a:t>(i2,j2)</a:t>
            </a:r>
            <a:r>
              <a:rPr lang="zh-CN" altLang="en-US" dirty="0"/>
              <a:t>没有任何意义</a:t>
            </a:r>
            <a:endParaRPr lang="en-US" altLang="zh-CN" dirty="0"/>
          </a:p>
          <a:p>
            <a:r>
              <a:rPr lang="zh-CN" altLang="en-US" dirty="0"/>
              <a:t>这样每个点只存在</a:t>
            </a:r>
            <a:r>
              <a:rPr lang="en-US" altLang="zh-CN" dirty="0"/>
              <a:t>O(1)</a:t>
            </a:r>
            <a:r>
              <a:rPr lang="zh-CN" altLang="en-US" dirty="0"/>
              <a:t>个配对关系</a:t>
            </a:r>
            <a:endParaRPr lang="en-US" altLang="zh-CN" dirty="0"/>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由于是存在性，所以我们维护</a:t>
            </a:r>
            <a:r>
              <a:rPr lang="en-US" altLang="zh-CN" dirty="0"/>
              <a:t>b[</a:t>
            </a:r>
            <a:r>
              <a:rPr lang="en-US" altLang="zh-CN" dirty="0" err="1"/>
              <a:t>i</a:t>
            </a:r>
            <a:r>
              <a:rPr lang="en-US" altLang="zh-CN" dirty="0"/>
              <a:t>]</a:t>
            </a:r>
            <a:r>
              <a:rPr lang="zh-CN" altLang="en-US" dirty="0"/>
              <a:t>表示每个点的前驱</a:t>
            </a:r>
            <a:endParaRPr lang="en-US" altLang="zh-CN" dirty="0"/>
          </a:p>
          <a:p>
            <a:r>
              <a:rPr lang="zh-CN" altLang="en-US" dirty="0"/>
              <a:t>如果区间</a:t>
            </a:r>
            <a:r>
              <a:rPr lang="en-US" altLang="zh-CN" dirty="0"/>
              <a:t>[</a:t>
            </a:r>
            <a:r>
              <a:rPr lang="en-US" altLang="zh-CN" dirty="0" err="1"/>
              <a:t>l,r</a:t>
            </a:r>
            <a:r>
              <a:rPr lang="en-US" altLang="zh-CN" dirty="0"/>
              <a:t>]</a:t>
            </a:r>
            <a:r>
              <a:rPr lang="zh-CN" altLang="en-US" dirty="0"/>
              <a:t>内</a:t>
            </a:r>
            <a:r>
              <a:rPr lang="en-US" altLang="zh-CN" dirty="0"/>
              <a:t>b[</a:t>
            </a:r>
            <a:r>
              <a:rPr lang="en-US" altLang="zh-CN" dirty="0" err="1"/>
              <a:t>i</a:t>
            </a:r>
            <a:r>
              <a:rPr lang="en-US" altLang="zh-CN" dirty="0"/>
              <a:t>]</a:t>
            </a:r>
            <a:r>
              <a:rPr lang="zh-CN" altLang="en-US" dirty="0"/>
              <a:t>最大值在</a:t>
            </a:r>
            <a:r>
              <a:rPr lang="en-US" altLang="zh-CN" dirty="0"/>
              <a:t>[</a:t>
            </a:r>
            <a:r>
              <a:rPr lang="en-US" altLang="zh-CN" dirty="0" err="1"/>
              <a:t>l,r</a:t>
            </a:r>
            <a:r>
              <a:rPr lang="en-US" altLang="zh-CN" dirty="0"/>
              <a:t>]</a:t>
            </a:r>
            <a:r>
              <a:rPr lang="zh-CN" altLang="en-US" dirty="0"/>
              <a:t>中，则存在，否则不存在</a:t>
            </a:r>
            <a:endParaRPr lang="en-US" altLang="zh-CN" dirty="0"/>
          </a:p>
          <a:p>
            <a:r>
              <a:rPr lang="zh-CN" altLang="en-US" dirty="0"/>
              <a:t>这样只需要</a:t>
            </a:r>
            <a:r>
              <a:rPr lang="en-US" altLang="zh-CN" dirty="0" err="1"/>
              <a:t>rmq</a:t>
            </a:r>
            <a:r>
              <a:rPr lang="zh-CN" altLang="en-US" dirty="0"/>
              <a:t>线段树，和</a:t>
            </a:r>
            <a:r>
              <a:rPr lang="en-US" altLang="zh-CN" dirty="0"/>
              <a:t>set</a:t>
            </a:r>
            <a:r>
              <a:rPr lang="zh-CN" altLang="en-US" dirty="0"/>
              <a:t>维护前驱后继即可</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Luogu5069 [Ynoi2015]</a:t>
            </a:r>
            <a:r>
              <a:rPr lang="zh-CN" altLang="en-US" dirty="0"/>
              <a:t>纵使日薄西山</a:t>
            </a:r>
            <a:endParaRPr lang="zh-CN" altLang="en-US" dirty="0"/>
          </a:p>
        </p:txBody>
      </p:sp>
      <p:sp>
        <p:nvSpPr>
          <p:cNvPr id="3" name="内容占位符 2"/>
          <p:cNvSpPr>
            <a:spLocks noGrp="1"/>
          </p:cNvSpPr>
          <p:nvPr>
            <p:ph idx="1"/>
          </p:nvPr>
        </p:nvSpPr>
        <p:spPr/>
        <p:txBody>
          <a:bodyPr>
            <a:normAutofit fontScale="92500"/>
          </a:bodyPr>
          <a:lstStyle/>
          <a:p>
            <a:r>
              <a:rPr lang="zh-CN" altLang="en-US" dirty="0"/>
              <a:t>珂朵莉想让你维护一个长度为 </a:t>
            </a:r>
            <a:r>
              <a:rPr lang="en-US" altLang="zh-CN" dirty="0"/>
              <a:t>n</a:t>
            </a:r>
            <a:r>
              <a:rPr lang="zh-CN" altLang="en-US" dirty="0"/>
              <a:t> 的正整数序列 </a:t>
            </a:r>
            <a:r>
              <a:rPr lang="en-US" altLang="zh-CN" dirty="0"/>
              <a:t>a[1],…a[n]</a:t>
            </a:r>
            <a:r>
              <a:rPr lang="zh-CN" altLang="en-US" dirty="0"/>
              <a:t>​，支持修改序列中某个位置的值。</a:t>
            </a:r>
            <a:endParaRPr lang="zh-CN" altLang="en-US" dirty="0"/>
          </a:p>
          <a:p>
            <a:r>
              <a:rPr lang="zh-CN" altLang="en-US" dirty="0"/>
              <a:t>每次修改后问对序列重复进行以下操作，需要进行几次操作才能使序列变为全 </a:t>
            </a:r>
            <a:r>
              <a:rPr lang="en-US" altLang="zh-CN" dirty="0"/>
              <a:t>0</a:t>
            </a:r>
            <a:r>
              <a:rPr lang="zh-CN" altLang="en-US" dirty="0"/>
              <a:t>（询问后序列和询问前相同，不会变为全 </a:t>
            </a:r>
            <a:r>
              <a:rPr lang="en-US" altLang="zh-CN" dirty="0"/>
              <a:t>0</a:t>
            </a:r>
            <a:r>
              <a:rPr lang="zh-CN" altLang="en-US" dirty="0"/>
              <a:t>）：</a:t>
            </a:r>
            <a:endParaRPr lang="zh-CN" altLang="en-US" dirty="0"/>
          </a:p>
          <a:p>
            <a:r>
              <a:rPr lang="zh-CN" altLang="en-US" dirty="0"/>
              <a:t>选出序列中最大值的出现位置，若有多个最大值则选位置标号最小的一个，设位置为 </a:t>
            </a:r>
            <a:r>
              <a:rPr lang="en-US" altLang="zh-CN" dirty="0"/>
              <a:t>x</a:t>
            </a:r>
            <a:r>
              <a:rPr lang="zh-CN" altLang="en-US" dirty="0"/>
              <a:t>，则将 </a:t>
            </a:r>
            <a:r>
              <a:rPr lang="en-US" altLang="zh-CN" dirty="0"/>
              <a:t>a[x],a[x-1],a[x+1]​</a:t>
            </a:r>
            <a:r>
              <a:rPr lang="zh-CN" altLang="en-US" dirty="0"/>
              <a:t> 的值减 </a:t>
            </a:r>
            <a:r>
              <a:rPr lang="en-US" altLang="zh-CN" dirty="0"/>
              <a:t>1</a:t>
            </a:r>
            <a:r>
              <a:rPr lang="zh-CN" altLang="en-US" dirty="0"/>
              <a:t>，如果序列中存在小于</a:t>
            </a:r>
            <a:r>
              <a:rPr lang="en-US" altLang="zh-CN" dirty="0"/>
              <a:t>0</a:t>
            </a:r>
            <a:r>
              <a:rPr lang="zh-CN" altLang="en-US" dirty="0"/>
              <a:t>的数，则把对应的数改为 </a:t>
            </a:r>
            <a:r>
              <a:rPr lang="en-US" altLang="zh-CN" dirty="0"/>
              <a:t>0</a:t>
            </a:r>
            <a:r>
              <a:rPr lang="zh-CN" altLang="en-US" dirty="0"/>
              <a:t>。</a:t>
            </a:r>
            <a:endParaRPr lang="zh-CN" altLang="en-US"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可以发现如果一个位置被操作了，那这个值和旁边两个值会一起减，而且一个位置被操作意味着这个值不会比旁边两个值小</a:t>
            </a:r>
            <a:endParaRPr lang="en-US" altLang="zh-CN" dirty="0"/>
          </a:p>
          <a:p>
            <a:r>
              <a:rPr lang="zh-CN" altLang="en-US" dirty="0"/>
              <a:t>所以这里旁边两个值就不会有贡献了，因为会被中间那个一直操作给提前减到</a:t>
            </a:r>
            <a:r>
              <a:rPr lang="en-US" altLang="zh-CN" dirty="0"/>
              <a:t>0</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将原序列进行极长单调划分</a:t>
            </a:r>
            <a:endParaRPr lang="en-US" altLang="zh-CN" dirty="0"/>
          </a:p>
          <a:p>
            <a:r>
              <a:rPr lang="zh-CN" altLang="en-US" dirty="0"/>
              <a:t>发现对于每个极长单调区间，答案一定是所有奇数位置或者所有偶数位置的和</a:t>
            </a:r>
            <a:endParaRPr lang="zh-CN" altLang="en-US" dirty="0"/>
          </a:p>
        </p:txBody>
      </p:sp>
      <p:pic>
        <p:nvPicPr>
          <p:cNvPr id="4" name="图片 3"/>
          <p:cNvPicPr>
            <a:picLocks noChangeAspect="1"/>
          </p:cNvPicPr>
          <p:nvPr/>
        </p:nvPicPr>
        <p:blipFill>
          <a:blip r:embed="rId1"/>
          <a:stretch>
            <a:fillRect/>
          </a:stretch>
        </p:blipFill>
        <p:spPr>
          <a:xfrm>
            <a:off x="1475656" y="3429000"/>
            <a:ext cx="2964358" cy="3313897"/>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可以发现每次单点修改只会影响到这个点以及左右两个点是否成为局部极大值</a:t>
            </a:r>
            <a:endParaRPr lang="en-US" altLang="zh-CN" dirty="0"/>
          </a:p>
          <a:p>
            <a:r>
              <a:rPr lang="zh-CN" altLang="en-US" dirty="0"/>
              <a:t>还有可能影响到旁边两个极长单调区间的状态</a:t>
            </a:r>
            <a:endParaRPr lang="en-US" altLang="zh-CN" dirty="0"/>
          </a:p>
          <a:p>
            <a:r>
              <a:rPr lang="zh-CN" altLang="en-US" dirty="0"/>
              <a:t>这里影响是</a:t>
            </a:r>
            <a:r>
              <a:rPr lang="en-US" altLang="zh-CN" dirty="0"/>
              <a:t>O(1)</a:t>
            </a:r>
            <a:r>
              <a:rPr lang="zh-CN" altLang="en-US" dirty="0"/>
              <a:t>的，所以可以高效维护</a:t>
            </a:r>
            <a:endParaRPr lang="en-US" altLang="zh-CN" dirty="0"/>
          </a:p>
          <a:p>
            <a:r>
              <a:rPr lang="zh-CN" altLang="en-US" dirty="0"/>
              <a:t>细节比较多</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“李超线段树”</a:t>
            </a:r>
            <a:endParaRPr lang="zh-CN" altLang="en-US" dirty="0"/>
          </a:p>
        </p:txBody>
      </p:sp>
      <p:sp>
        <p:nvSpPr>
          <p:cNvPr id="3" name="内容占位符 2"/>
          <p:cNvSpPr>
            <a:spLocks noGrp="1"/>
          </p:cNvSpPr>
          <p:nvPr>
            <p:ph idx="1"/>
          </p:nvPr>
        </p:nvSpPr>
        <p:spPr/>
        <p:txBody>
          <a:bodyPr>
            <a:normAutofit/>
          </a:bodyPr>
          <a:lstStyle/>
          <a:p>
            <a:r>
              <a:rPr lang="en-US" altLang="zh-CN" sz="2800" dirty="0"/>
              <a:t>Luogu4069 [SDOI2016]</a:t>
            </a:r>
            <a:r>
              <a:rPr lang="zh-CN" altLang="en-US" sz="2800" dirty="0"/>
              <a:t>游戏</a:t>
            </a:r>
            <a:endParaRPr lang="en-US" altLang="zh-CN" sz="2800" dirty="0"/>
          </a:p>
          <a:p>
            <a:r>
              <a:rPr lang="en-US" altLang="zh-CN" sz="2800" dirty="0"/>
              <a:t>Luogu4097 [HEOI2013]Segment</a:t>
            </a:r>
            <a:endParaRPr lang="en-US" altLang="zh-CN" sz="2800" dirty="0"/>
          </a:p>
          <a:p>
            <a:r>
              <a:rPr lang="zh-CN" altLang="en-US" sz="2800" dirty="0"/>
              <a:t>区间对一个等差数列取</a:t>
            </a:r>
            <a:r>
              <a:rPr lang="en-US" altLang="zh-CN" sz="2800" dirty="0"/>
              <a:t>max</a:t>
            </a:r>
            <a:r>
              <a:rPr lang="zh-CN" altLang="en-US" sz="2800" dirty="0"/>
              <a:t>，查询单点的值，具体题意可以找那个题看看。</a:t>
            </a:r>
            <a:endParaRPr lang="zh-CN" altLang="en-US" sz="2800"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14772</Words>
  <Application>WPS 演示</Application>
  <PresentationFormat>全屏显示(4:3)</PresentationFormat>
  <Paragraphs>1069</Paragraphs>
  <Slides>167</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167</vt:i4>
      </vt:variant>
    </vt:vector>
  </HeadingPairs>
  <TitlesOfParts>
    <vt:vector size="182" baseType="lpstr">
      <vt:lpstr>Arial</vt:lpstr>
      <vt:lpstr>宋体</vt:lpstr>
      <vt:lpstr>Wingdings</vt:lpstr>
      <vt:lpstr>Calibri</vt:lpstr>
      <vt:lpstr>微软雅黑</vt:lpstr>
      <vt:lpstr>Arial Unicode MS</vt:lpstr>
      <vt:lpstr>-apple-system</vt:lpstr>
      <vt:lpstr>Segoe Print</vt:lpstr>
      <vt:lpstr>MS PGothic</vt:lpstr>
      <vt:lpstr>Office 主题</vt:lpstr>
      <vt:lpstr>Paint.Picture</vt:lpstr>
      <vt:lpstr>Paint.Picture</vt:lpstr>
      <vt:lpstr>Paint.Picture</vt:lpstr>
      <vt:lpstr>Paint.Picture</vt:lpstr>
      <vt:lpstr>Paint.Picture</vt:lpstr>
      <vt:lpstr>简单数据结构</vt:lpstr>
      <vt:lpstr>自我介绍</vt:lpstr>
      <vt:lpstr>1.序列维护（线段树&amp;平衡树）</vt:lpstr>
      <vt:lpstr>线段树</vt:lpstr>
      <vt:lpstr>平衡树</vt:lpstr>
      <vt:lpstr>二叉搜索树</vt:lpstr>
      <vt:lpstr>平衡树</vt:lpstr>
      <vt:lpstr>treap</vt:lpstr>
      <vt:lpstr>treap</vt:lpstr>
      <vt:lpstr>treap</vt:lpstr>
      <vt:lpstr>说要讲模板，这里就利用一下hzwer的吧</vt:lpstr>
      <vt:lpstr>旋转</vt:lpstr>
      <vt:lpstr>Treap的旋转</vt:lpstr>
      <vt:lpstr>Treap的插入</vt:lpstr>
      <vt:lpstr>Code</vt:lpstr>
      <vt:lpstr>Treap的删除</vt:lpstr>
      <vt:lpstr>Treap的删除</vt:lpstr>
      <vt:lpstr>Code</vt:lpstr>
      <vt:lpstr>Treap的查询</vt:lpstr>
      <vt:lpstr>Treap维护权值</vt:lpstr>
      <vt:lpstr>Treap的其他功能</vt:lpstr>
      <vt:lpstr>splay</vt:lpstr>
      <vt:lpstr>splay</vt:lpstr>
      <vt:lpstr>splay</vt:lpstr>
      <vt:lpstr>Disadvantage</vt:lpstr>
      <vt:lpstr>Advantage</vt:lpstr>
      <vt:lpstr>打个广告——WBLT</vt:lpstr>
      <vt:lpstr>打个广告——WBLT</vt:lpstr>
      <vt:lpstr>替罪羊树</vt:lpstr>
      <vt:lpstr>PowerPoint 演示文稿</vt:lpstr>
      <vt:lpstr>大概拿来解决什么样的题</vt:lpstr>
      <vt:lpstr>Key</vt:lpstr>
      <vt:lpstr>Fact</vt:lpstr>
      <vt:lpstr>Luogu2023 [AHOI2009]维护序列</vt:lpstr>
      <vt:lpstr>Problem</vt:lpstr>
      <vt:lpstr>Solution</vt:lpstr>
      <vt:lpstr>常见的打标记的操作</vt:lpstr>
      <vt:lpstr>Luogu4513 小白逛公园</vt:lpstr>
      <vt:lpstr>Solution</vt:lpstr>
      <vt:lpstr>Solution</vt:lpstr>
      <vt:lpstr>Luogu2042 [NOI2005]维护数列</vt:lpstr>
      <vt:lpstr>Solution</vt:lpstr>
      <vt:lpstr>Luogu5482 [JLOI2011]不等式组</vt:lpstr>
      <vt:lpstr>Solution</vt:lpstr>
      <vt:lpstr>Luogu1471 方差</vt:lpstr>
      <vt:lpstr>Solution</vt:lpstr>
      <vt:lpstr>Solution</vt:lpstr>
      <vt:lpstr>某经典问题</vt:lpstr>
      <vt:lpstr>Solution</vt:lpstr>
      <vt:lpstr>Solution</vt:lpstr>
      <vt:lpstr>Luogu4198 楼房重建</vt:lpstr>
      <vt:lpstr>Solution1</vt:lpstr>
      <vt:lpstr>Solution1</vt:lpstr>
      <vt:lpstr>Solution2</vt:lpstr>
      <vt:lpstr>Solution2</vt:lpstr>
      <vt:lpstr>Solution2</vt:lpstr>
      <vt:lpstr>Solution2</vt:lpstr>
      <vt:lpstr>Solution2</vt:lpstr>
      <vt:lpstr>Solution2</vt:lpstr>
      <vt:lpstr>Luogu4036 [JSOI2008]火星人</vt:lpstr>
      <vt:lpstr>Solution</vt:lpstr>
      <vt:lpstr>Solution</vt:lpstr>
      <vt:lpstr>Luogu6327 区间加区间sin和</vt:lpstr>
      <vt:lpstr>Solution</vt:lpstr>
      <vt:lpstr>Solution</vt:lpstr>
      <vt:lpstr>BZOJ4373: 算术天才⑨与等差数列</vt:lpstr>
      <vt:lpstr>Solution1</vt:lpstr>
      <vt:lpstr>Solution1</vt:lpstr>
      <vt:lpstr>Solution1</vt:lpstr>
      <vt:lpstr>Solution1</vt:lpstr>
      <vt:lpstr>Solution1</vt:lpstr>
      <vt:lpstr>Solution2</vt:lpstr>
      <vt:lpstr>Solution2</vt:lpstr>
      <vt:lpstr>Solution2</vt:lpstr>
      <vt:lpstr>Solution2</vt:lpstr>
      <vt:lpstr>Solution2</vt:lpstr>
      <vt:lpstr>Luogu3586 [POI2015]Logistyka</vt:lpstr>
      <vt:lpstr>Solution</vt:lpstr>
      <vt:lpstr>Proof</vt:lpstr>
      <vt:lpstr>Proof</vt:lpstr>
      <vt:lpstr>Solution</vt:lpstr>
      <vt:lpstr>Luogu6105 [Ynoi2010]iepsmCmq</vt:lpstr>
      <vt:lpstr>Solution</vt:lpstr>
      <vt:lpstr>Solution</vt:lpstr>
      <vt:lpstr>Solution1</vt:lpstr>
      <vt:lpstr>Solution1</vt:lpstr>
      <vt:lpstr>Solution1</vt:lpstr>
      <vt:lpstr>Solution1</vt:lpstr>
      <vt:lpstr>Solution2</vt:lpstr>
      <vt:lpstr>Luogu6617查找 Search</vt:lpstr>
      <vt:lpstr>Solution</vt:lpstr>
      <vt:lpstr>Solution</vt:lpstr>
      <vt:lpstr>Solution</vt:lpstr>
      <vt:lpstr>Solution</vt:lpstr>
      <vt:lpstr>Luogu5069 [Ynoi2015]纵使日薄西山</vt:lpstr>
      <vt:lpstr>Solution</vt:lpstr>
      <vt:lpstr>Solution</vt:lpstr>
      <vt:lpstr>Solution</vt:lpstr>
      <vt:lpstr>“李超线段树”</vt:lpstr>
      <vt:lpstr>Solution</vt:lpstr>
      <vt:lpstr>Solution</vt:lpstr>
      <vt:lpstr>Solution</vt:lpstr>
      <vt:lpstr>Solution</vt:lpstr>
      <vt:lpstr>Solution</vt:lpstr>
      <vt:lpstr>Luogu5608 [Ynoi2013]文化课</vt:lpstr>
      <vt:lpstr>Solution</vt:lpstr>
      <vt:lpstr>区间值修改</vt:lpstr>
      <vt:lpstr>区间符号修改</vt:lpstr>
      <vt:lpstr>区间符号修改</vt:lpstr>
      <vt:lpstr>区间信息合并</vt:lpstr>
      <vt:lpstr>Complexity</vt:lpstr>
      <vt:lpstr>Complexity</vt:lpstr>
      <vt:lpstr>[Ynoi2007] rgxsxrs</vt:lpstr>
      <vt:lpstr>Solution</vt:lpstr>
      <vt:lpstr>Solution</vt:lpstr>
      <vt:lpstr>Solution</vt:lpstr>
      <vt:lpstr>2.简单的均摊复杂度问题</vt:lpstr>
      <vt:lpstr>序列染色段数均摊</vt:lpstr>
      <vt:lpstr>序列染色段数均摊</vt:lpstr>
      <vt:lpstr>随便YY的题1</vt:lpstr>
      <vt:lpstr>Solution</vt:lpstr>
      <vt:lpstr>Solution1</vt:lpstr>
      <vt:lpstr>Solution1</vt:lpstr>
      <vt:lpstr>Solution2</vt:lpstr>
      <vt:lpstr>CF453E Little Pony and Lord Tirek</vt:lpstr>
      <vt:lpstr>Solution</vt:lpstr>
      <vt:lpstr>Solution</vt:lpstr>
      <vt:lpstr>Solution</vt:lpstr>
      <vt:lpstr>“重量”平衡树</vt:lpstr>
      <vt:lpstr>“重量”平衡树</vt:lpstr>
      <vt:lpstr>Luogu5610 [Ynoi2013]大学</vt:lpstr>
      <vt:lpstr>Solution</vt:lpstr>
      <vt:lpstr>Solution</vt:lpstr>
      <vt:lpstr>CF438D</vt:lpstr>
      <vt:lpstr>Solution</vt:lpstr>
      <vt:lpstr>HDU 6315 Naive Operations</vt:lpstr>
      <vt:lpstr>Solution</vt:lpstr>
      <vt:lpstr>Solution</vt:lpstr>
      <vt:lpstr>UOJ228. 基础数据结构练习题</vt:lpstr>
      <vt:lpstr>Solution</vt:lpstr>
      <vt:lpstr>Solution</vt:lpstr>
      <vt:lpstr>Solution</vt:lpstr>
      <vt:lpstr>Luogu5068 [Ynoi2015]我回来了&amp; [Code+#7]教科书般的亵渎</vt:lpstr>
      <vt:lpstr>Solution</vt:lpstr>
      <vt:lpstr>Solution</vt:lpstr>
      <vt:lpstr>[Ynoi2014]誰も彼もが、正義の名のもとに</vt:lpstr>
      <vt:lpstr>Solution</vt:lpstr>
      <vt:lpstr>Solution</vt:lpstr>
      <vt:lpstr>Solution</vt:lpstr>
      <vt:lpstr>Luogu3747 [六省联考2017]相逢是问候</vt:lpstr>
      <vt:lpstr>Solution</vt:lpstr>
      <vt:lpstr>Solution</vt:lpstr>
      <vt:lpstr>Old Driver Tree</vt:lpstr>
      <vt:lpstr>Old Driver Tree</vt:lpstr>
      <vt:lpstr>Old Driver Tree</vt:lpstr>
      <vt:lpstr>Old Driver Tree</vt:lpstr>
      <vt:lpstr>Effect</vt:lpstr>
      <vt:lpstr>CF1446D2</vt:lpstr>
      <vt:lpstr>Solution</vt:lpstr>
      <vt:lpstr>Solution</vt:lpstr>
      <vt:lpstr>Solution</vt:lpstr>
      <vt:lpstr>Solution</vt:lpstr>
      <vt:lpstr>Solution</vt:lpstr>
      <vt:lpstr>CF765F Souvenirs</vt:lpstr>
      <vt:lpstr>Solution</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305</cp:revision>
  <dcterms:created xsi:type="dcterms:W3CDTF">2019-01-25T09:16:00Z</dcterms:created>
  <dcterms:modified xsi:type="dcterms:W3CDTF">2021-04-24T03:08:43Z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