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3"/>
  </p:notesMasterIdLst>
  <p:sldIdLst>
    <p:sldId id="256" r:id="rId2"/>
    <p:sldId id="346" r:id="rId3"/>
    <p:sldId id="347" r:id="rId4"/>
    <p:sldId id="348" r:id="rId5"/>
    <p:sldId id="349" r:id="rId6"/>
    <p:sldId id="350" r:id="rId7"/>
    <p:sldId id="351" r:id="rId8"/>
    <p:sldId id="352" r:id="rId9"/>
    <p:sldId id="353" r:id="rId10"/>
    <p:sldId id="354" r:id="rId11"/>
    <p:sldId id="406" r:id="rId12"/>
    <p:sldId id="407" r:id="rId13"/>
    <p:sldId id="408" r:id="rId14"/>
    <p:sldId id="409" r:id="rId15"/>
    <p:sldId id="415" r:id="rId16"/>
    <p:sldId id="410" r:id="rId17"/>
    <p:sldId id="411" r:id="rId18"/>
    <p:sldId id="412" r:id="rId19"/>
    <p:sldId id="1056" r:id="rId20"/>
    <p:sldId id="1057" r:id="rId21"/>
    <p:sldId id="413" r:id="rId22"/>
    <p:sldId id="355" r:id="rId23"/>
    <p:sldId id="356" r:id="rId24"/>
    <p:sldId id="357" r:id="rId25"/>
    <p:sldId id="358" r:id="rId26"/>
    <p:sldId id="359" r:id="rId27"/>
    <p:sldId id="360" r:id="rId28"/>
    <p:sldId id="361" r:id="rId29"/>
    <p:sldId id="362" r:id="rId30"/>
    <p:sldId id="414" r:id="rId31"/>
    <p:sldId id="416" r:id="rId32"/>
    <p:sldId id="363" r:id="rId33"/>
    <p:sldId id="364" r:id="rId34"/>
    <p:sldId id="365" r:id="rId35"/>
    <p:sldId id="366" r:id="rId36"/>
    <p:sldId id="367" r:id="rId37"/>
    <p:sldId id="368" r:id="rId38"/>
    <p:sldId id="369" r:id="rId39"/>
    <p:sldId id="370" r:id="rId40"/>
    <p:sldId id="542" r:id="rId41"/>
    <p:sldId id="371" r:id="rId42"/>
    <p:sldId id="372" r:id="rId43"/>
    <p:sldId id="373" r:id="rId44"/>
    <p:sldId id="374" r:id="rId45"/>
    <p:sldId id="375" r:id="rId46"/>
    <p:sldId id="376" r:id="rId47"/>
    <p:sldId id="377" r:id="rId48"/>
    <p:sldId id="378" r:id="rId49"/>
    <p:sldId id="379" r:id="rId50"/>
    <p:sldId id="380" r:id="rId51"/>
    <p:sldId id="381" r:id="rId52"/>
    <p:sldId id="382" r:id="rId53"/>
    <p:sldId id="522" r:id="rId54"/>
    <p:sldId id="383" r:id="rId55"/>
    <p:sldId id="384" r:id="rId56"/>
    <p:sldId id="385" r:id="rId57"/>
    <p:sldId id="1049" r:id="rId58"/>
    <p:sldId id="1047" r:id="rId59"/>
    <p:sldId id="1048" r:id="rId60"/>
    <p:sldId id="1053" r:id="rId61"/>
    <p:sldId id="1050" r:id="rId62"/>
    <p:sldId id="1051" r:id="rId63"/>
    <p:sldId id="1052" r:id="rId64"/>
    <p:sldId id="1054" r:id="rId65"/>
    <p:sldId id="386" r:id="rId66"/>
    <p:sldId id="387" r:id="rId67"/>
    <p:sldId id="388" r:id="rId68"/>
    <p:sldId id="389" r:id="rId69"/>
    <p:sldId id="397" r:id="rId70"/>
    <p:sldId id="398" r:id="rId71"/>
    <p:sldId id="399" r:id="rId72"/>
    <p:sldId id="513" r:id="rId73"/>
    <p:sldId id="390" r:id="rId74"/>
    <p:sldId id="391" r:id="rId75"/>
    <p:sldId id="392" r:id="rId76"/>
    <p:sldId id="393" r:id="rId77"/>
    <p:sldId id="394" r:id="rId78"/>
    <p:sldId id="395" r:id="rId79"/>
    <p:sldId id="396" r:id="rId80"/>
    <p:sldId id="400" r:id="rId81"/>
    <p:sldId id="401" r:id="rId82"/>
    <p:sldId id="1055" r:id="rId83"/>
    <p:sldId id="402" r:id="rId84"/>
    <p:sldId id="403" r:id="rId85"/>
    <p:sldId id="526" r:id="rId86"/>
    <p:sldId id="288" r:id="rId87"/>
    <p:sldId id="289" r:id="rId88"/>
    <p:sldId id="533" r:id="rId89"/>
    <p:sldId id="534" r:id="rId90"/>
    <p:sldId id="535" r:id="rId91"/>
    <p:sldId id="1043" r:id="rId92"/>
    <p:sldId id="1044" r:id="rId93"/>
    <p:sldId id="1045" r:id="rId94"/>
    <p:sldId id="1046" r:id="rId95"/>
    <p:sldId id="536" r:id="rId96"/>
    <p:sldId id="537" r:id="rId97"/>
    <p:sldId id="538" r:id="rId98"/>
    <p:sldId id="539" r:id="rId99"/>
    <p:sldId id="540" r:id="rId100"/>
    <p:sldId id="405" r:id="rId101"/>
    <p:sldId id="528" r:id="rId102"/>
    <p:sldId id="315" r:id="rId103"/>
    <p:sldId id="316" r:id="rId104"/>
    <p:sldId id="317" r:id="rId105"/>
    <p:sldId id="318" r:id="rId106"/>
    <p:sldId id="319" r:id="rId107"/>
    <p:sldId id="320" r:id="rId108"/>
    <p:sldId id="321" r:id="rId109"/>
    <p:sldId id="322" r:id="rId110"/>
    <p:sldId id="323" r:id="rId111"/>
    <p:sldId id="290" r:id="rId112"/>
    <p:sldId id="291" r:id="rId113"/>
    <p:sldId id="292" r:id="rId114"/>
    <p:sldId id="293" r:id="rId115"/>
    <p:sldId id="527" r:id="rId116"/>
    <p:sldId id="529" r:id="rId117"/>
    <p:sldId id="530" r:id="rId118"/>
    <p:sldId id="531" r:id="rId119"/>
    <p:sldId id="532" r:id="rId120"/>
    <p:sldId id="543" r:id="rId121"/>
    <p:sldId id="541" r:id="rId1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114" d="100"/>
          <a:sy n="114" d="100"/>
        </p:scale>
        <p:origin x="52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20CD98-4F30-407E-99B0-FD926AE0D608}" type="datetimeFigureOut">
              <a:rPr lang="zh-CN" altLang="en-US" smtClean="0"/>
              <a:t>2021/2/17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5F47B-E0B7-4C05-81DD-AEF46BEE5992}" type="slidenum">
              <a:rPr lang="zh-CN" altLang="en-US" smtClean="0"/>
              <a:t>‹#›</a:t>
            </a:fld>
            <a:endParaRPr lang="zh-CN" altLang="en-US"/>
          </a:p>
        </p:txBody>
      </p:sp>
    </p:spTree>
    <p:extLst>
      <p:ext uri="{BB962C8B-B14F-4D97-AF65-F5344CB8AC3E}">
        <p14:creationId xmlns:p14="http://schemas.microsoft.com/office/powerpoint/2010/main" val="3977605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B960337-2D1B-4E45-9FA1-02BD987730BB}"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F0BD2-9B1C-4EBB-95E0-3EE06FBB7B2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D4EEFA2-F503-4245-B0BF-A490CE560D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6138071-7142-4F31-AC1A-0B0C16CE4929}"/>
              </a:ext>
            </a:extLst>
          </p:cNvPr>
          <p:cNvSpPr>
            <a:spLocks noGrp="1"/>
          </p:cNvSpPr>
          <p:nvPr>
            <p:ph type="dt" sz="half" idx="10"/>
          </p:nvPr>
        </p:nvSpPr>
        <p:spPr/>
        <p:txBody>
          <a:bodyPr/>
          <a:lstStyle/>
          <a:p>
            <a:fld id="{3253F24F-B8B4-4D53-A982-D9EFB59D0A8D}" type="datetimeFigureOut">
              <a:rPr lang="zh-CN" altLang="en-US" smtClean="0"/>
              <a:t>2021/2/17</a:t>
            </a:fld>
            <a:endParaRPr lang="zh-CN" altLang="en-US"/>
          </a:p>
        </p:txBody>
      </p:sp>
      <p:sp>
        <p:nvSpPr>
          <p:cNvPr id="5" name="页脚占位符 4">
            <a:extLst>
              <a:ext uri="{FF2B5EF4-FFF2-40B4-BE49-F238E27FC236}">
                <a16:creationId xmlns:a16="http://schemas.microsoft.com/office/drawing/2014/main" id="{59741881-EB5B-4C42-B5E8-25E4232CED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E421F8-4931-4F33-BCAF-FAB3C30837CB}"/>
              </a:ext>
            </a:extLst>
          </p:cNvPr>
          <p:cNvSpPr>
            <a:spLocks noGrp="1"/>
          </p:cNvSpPr>
          <p:nvPr>
            <p:ph type="sldNum" sz="quarter" idx="12"/>
          </p:nvPr>
        </p:nvSpPr>
        <p:spPr/>
        <p:txBody>
          <a:bodyPr/>
          <a:lstStyle/>
          <a:p>
            <a:fld id="{89F07A34-AE2E-4725-A108-1C68AF41F766}" type="slidenum">
              <a:rPr lang="zh-CN" altLang="en-US" smtClean="0"/>
              <a:t>‹#›</a:t>
            </a:fld>
            <a:endParaRPr lang="zh-CN" altLang="en-US"/>
          </a:p>
        </p:txBody>
      </p:sp>
    </p:spTree>
    <p:extLst>
      <p:ext uri="{BB962C8B-B14F-4D97-AF65-F5344CB8AC3E}">
        <p14:creationId xmlns:p14="http://schemas.microsoft.com/office/powerpoint/2010/main" val="195050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EBC5F-96BE-4028-9B09-FD1925B3A4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7520225-4F25-4CB4-A591-5533808D2CA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C44305-38F6-49D3-A7BC-8CC685345FAE}"/>
              </a:ext>
            </a:extLst>
          </p:cNvPr>
          <p:cNvSpPr>
            <a:spLocks noGrp="1"/>
          </p:cNvSpPr>
          <p:nvPr>
            <p:ph type="dt" sz="half" idx="10"/>
          </p:nvPr>
        </p:nvSpPr>
        <p:spPr/>
        <p:txBody>
          <a:bodyPr/>
          <a:lstStyle/>
          <a:p>
            <a:fld id="{3253F24F-B8B4-4D53-A982-D9EFB59D0A8D}" type="datetimeFigureOut">
              <a:rPr lang="zh-CN" altLang="en-US" smtClean="0"/>
              <a:t>2021/2/17</a:t>
            </a:fld>
            <a:endParaRPr lang="zh-CN" altLang="en-US"/>
          </a:p>
        </p:txBody>
      </p:sp>
      <p:sp>
        <p:nvSpPr>
          <p:cNvPr id="5" name="页脚占位符 4">
            <a:extLst>
              <a:ext uri="{FF2B5EF4-FFF2-40B4-BE49-F238E27FC236}">
                <a16:creationId xmlns:a16="http://schemas.microsoft.com/office/drawing/2014/main" id="{81AA2344-D742-43D4-99F9-CA931F0E83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D53326-453C-4651-B67F-E1534A0969B5}"/>
              </a:ext>
            </a:extLst>
          </p:cNvPr>
          <p:cNvSpPr>
            <a:spLocks noGrp="1"/>
          </p:cNvSpPr>
          <p:nvPr>
            <p:ph type="sldNum" sz="quarter" idx="12"/>
          </p:nvPr>
        </p:nvSpPr>
        <p:spPr/>
        <p:txBody>
          <a:bodyPr/>
          <a:lstStyle/>
          <a:p>
            <a:fld id="{89F07A34-AE2E-4725-A108-1C68AF41F766}" type="slidenum">
              <a:rPr lang="zh-CN" altLang="en-US" smtClean="0"/>
              <a:t>‹#›</a:t>
            </a:fld>
            <a:endParaRPr lang="zh-CN" altLang="en-US"/>
          </a:p>
        </p:txBody>
      </p:sp>
    </p:spTree>
    <p:extLst>
      <p:ext uri="{BB962C8B-B14F-4D97-AF65-F5344CB8AC3E}">
        <p14:creationId xmlns:p14="http://schemas.microsoft.com/office/powerpoint/2010/main" val="2458138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FA707D0-D5DD-4364-9206-C511B515DF7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3695117-9C40-4368-9A9C-B33F7B414BC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758047-5377-420A-91F7-A0C41A7605FB}"/>
              </a:ext>
            </a:extLst>
          </p:cNvPr>
          <p:cNvSpPr>
            <a:spLocks noGrp="1"/>
          </p:cNvSpPr>
          <p:nvPr>
            <p:ph type="dt" sz="half" idx="10"/>
          </p:nvPr>
        </p:nvSpPr>
        <p:spPr/>
        <p:txBody>
          <a:bodyPr/>
          <a:lstStyle/>
          <a:p>
            <a:fld id="{3253F24F-B8B4-4D53-A982-D9EFB59D0A8D}" type="datetimeFigureOut">
              <a:rPr lang="zh-CN" altLang="en-US" smtClean="0"/>
              <a:t>2021/2/17</a:t>
            </a:fld>
            <a:endParaRPr lang="zh-CN" altLang="en-US"/>
          </a:p>
        </p:txBody>
      </p:sp>
      <p:sp>
        <p:nvSpPr>
          <p:cNvPr id="5" name="页脚占位符 4">
            <a:extLst>
              <a:ext uri="{FF2B5EF4-FFF2-40B4-BE49-F238E27FC236}">
                <a16:creationId xmlns:a16="http://schemas.microsoft.com/office/drawing/2014/main" id="{D5CA4CDC-098A-4BB4-B4A2-788D674699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DC1B0A-ECEC-4277-AC90-C9BC24A0D4A9}"/>
              </a:ext>
            </a:extLst>
          </p:cNvPr>
          <p:cNvSpPr>
            <a:spLocks noGrp="1"/>
          </p:cNvSpPr>
          <p:nvPr>
            <p:ph type="sldNum" sz="quarter" idx="12"/>
          </p:nvPr>
        </p:nvSpPr>
        <p:spPr/>
        <p:txBody>
          <a:bodyPr/>
          <a:lstStyle/>
          <a:p>
            <a:fld id="{89F07A34-AE2E-4725-A108-1C68AF41F766}" type="slidenum">
              <a:rPr lang="zh-CN" altLang="en-US" smtClean="0"/>
              <a:t>‹#›</a:t>
            </a:fld>
            <a:endParaRPr lang="zh-CN" altLang="en-US"/>
          </a:p>
        </p:txBody>
      </p:sp>
    </p:spTree>
    <p:extLst>
      <p:ext uri="{BB962C8B-B14F-4D97-AF65-F5344CB8AC3E}">
        <p14:creationId xmlns:p14="http://schemas.microsoft.com/office/powerpoint/2010/main" val="351768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360A4-28F4-4DC0-80AD-2078341521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22EFE7-5187-488C-A3D0-FB7578D9B32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30A2FF5-C94D-4AD0-B7D9-A09FAEB2B38E}"/>
              </a:ext>
            </a:extLst>
          </p:cNvPr>
          <p:cNvSpPr>
            <a:spLocks noGrp="1"/>
          </p:cNvSpPr>
          <p:nvPr>
            <p:ph type="dt" sz="half" idx="10"/>
          </p:nvPr>
        </p:nvSpPr>
        <p:spPr/>
        <p:txBody>
          <a:bodyPr/>
          <a:lstStyle/>
          <a:p>
            <a:fld id="{3253F24F-B8B4-4D53-A982-D9EFB59D0A8D}" type="datetimeFigureOut">
              <a:rPr lang="zh-CN" altLang="en-US" smtClean="0"/>
              <a:t>2021/2/17</a:t>
            </a:fld>
            <a:endParaRPr lang="zh-CN" altLang="en-US"/>
          </a:p>
        </p:txBody>
      </p:sp>
      <p:sp>
        <p:nvSpPr>
          <p:cNvPr id="5" name="页脚占位符 4">
            <a:extLst>
              <a:ext uri="{FF2B5EF4-FFF2-40B4-BE49-F238E27FC236}">
                <a16:creationId xmlns:a16="http://schemas.microsoft.com/office/drawing/2014/main" id="{58379403-3868-4824-8BA1-3FB94BDE64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8E88EC-2DF6-4FEC-A805-8908F192C501}"/>
              </a:ext>
            </a:extLst>
          </p:cNvPr>
          <p:cNvSpPr>
            <a:spLocks noGrp="1"/>
          </p:cNvSpPr>
          <p:nvPr>
            <p:ph type="sldNum" sz="quarter" idx="12"/>
          </p:nvPr>
        </p:nvSpPr>
        <p:spPr/>
        <p:txBody>
          <a:bodyPr/>
          <a:lstStyle/>
          <a:p>
            <a:fld id="{89F07A34-AE2E-4725-A108-1C68AF41F766}" type="slidenum">
              <a:rPr lang="zh-CN" altLang="en-US" smtClean="0"/>
              <a:t>‹#›</a:t>
            </a:fld>
            <a:endParaRPr lang="zh-CN" altLang="en-US"/>
          </a:p>
        </p:txBody>
      </p:sp>
    </p:spTree>
    <p:extLst>
      <p:ext uri="{BB962C8B-B14F-4D97-AF65-F5344CB8AC3E}">
        <p14:creationId xmlns:p14="http://schemas.microsoft.com/office/powerpoint/2010/main" val="3638451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C669E-E725-4A0C-B504-B58E5EFEB82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BFCEE89-FD73-40AF-8DC0-B87D66BC25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D301230-A179-42B1-9D05-48CA44DD46F8}"/>
              </a:ext>
            </a:extLst>
          </p:cNvPr>
          <p:cNvSpPr>
            <a:spLocks noGrp="1"/>
          </p:cNvSpPr>
          <p:nvPr>
            <p:ph type="dt" sz="half" idx="10"/>
          </p:nvPr>
        </p:nvSpPr>
        <p:spPr/>
        <p:txBody>
          <a:bodyPr/>
          <a:lstStyle/>
          <a:p>
            <a:fld id="{3253F24F-B8B4-4D53-A982-D9EFB59D0A8D}" type="datetimeFigureOut">
              <a:rPr lang="zh-CN" altLang="en-US" smtClean="0"/>
              <a:t>2021/2/17</a:t>
            </a:fld>
            <a:endParaRPr lang="zh-CN" altLang="en-US"/>
          </a:p>
        </p:txBody>
      </p:sp>
      <p:sp>
        <p:nvSpPr>
          <p:cNvPr id="5" name="页脚占位符 4">
            <a:extLst>
              <a:ext uri="{FF2B5EF4-FFF2-40B4-BE49-F238E27FC236}">
                <a16:creationId xmlns:a16="http://schemas.microsoft.com/office/drawing/2014/main" id="{DA83B4DC-60F2-4E33-A075-ACE4BC08A1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4455B2-4325-4469-A219-D5D5F35C4B76}"/>
              </a:ext>
            </a:extLst>
          </p:cNvPr>
          <p:cNvSpPr>
            <a:spLocks noGrp="1"/>
          </p:cNvSpPr>
          <p:nvPr>
            <p:ph type="sldNum" sz="quarter" idx="12"/>
          </p:nvPr>
        </p:nvSpPr>
        <p:spPr/>
        <p:txBody>
          <a:bodyPr/>
          <a:lstStyle/>
          <a:p>
            <a:fld id="{89F07A34-AE2E-4725-A108-1C68AF41F766}" type="slidenum">
              <a:rPr lang="zh-CN" altLang="en-US" smtClean="0"/>
              <a:t>‹#›</a:t>
            </a:fld>
            <a:endParaRPr lang="zh-CN" altLang="en-US"/>
          </a:p>
        </p:txBody>
      </p:sp>
    </p:spTree>
    <p:extLst>
      <p:ext uri="{BB962C8B-B14F-4D97-AF65-F5344CB8AC3E}">
        <p14:creationId xmlns:p14="http://schemas.microsoft.com/office/powerpoint/2010/main" val="96932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1D9550-FD5E-411E-8EC1-B34CC265C0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01C9A7-CBB7-4910-8880-5D39CD2310B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3C46E80-CFEB-4268-95F0-D9A4CA5272C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6FE97E3-FC37-46A5-85F2-E176578946B6}"/>
              </a:ext>
            </a:extLst>
          </p:cNvPr>
          <p:cNvSpPr>
            <a:spLocks noGrp="1"/>
          </p:cNvSpPr>
          <p:nvPr>
            <p:ph type="dt" sz="half" idx="10"/>
          </p:nvPr>
        </p:nvSpPr>
        <p:spPr/>
        <p:txBody>
          <a:bodyPr/>
          <a:lstStyle/>
          <a:p>
            <a:fld id="{3253F24F-B8B4-4D53-A982-D9EFB59D0A8D}" type="datetimeFigureOut">
              <a:rPr lang="zh-CN" altLang="en-US" smtClean="0"/>
              <a:t>2021/2/17</a:t>
            </a:fld>
            <a:endParaRPr lang="zh-CN" altLang="en-US"/>
          </a:p>
        </p:txBody>
      </p:sp>
      <p:sp>
        <p:nvSpPr>
          <p:cNvPr id="6" name="页脚占位符 5">
            <a:extLst>
              <a:ext uri="{FF2B5EF4-FFF2-40B4-BE49-F238E27FC236}">
                <a16:creationId xmlns:a16="http://schemas.microsoft.com/office/drawing/2014/main" id="{C835C7F1-8CC6-4FA8-9BCE-0132F0FD3F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DE7E07B-A8F9-4969-8BAF-42465281B92E}"/>
              </a:ext>
            </a:extLst>
          </p:cNvPr>
          <p:cNvSpPr>
            <a:spLocks noGrp="1"/>
          </p:cNvSpPr>
          <p:nvPr>
            <p:ph type="sldNum" sz="quarter" idx="12"/>
          </p:nvPr>
        </p:nvSpPr>
        <p:spPr/>
        <p:txBody>
          <a:bodyPr/>
          <a:lstStyle/>
          <a:p>
            <a:fld id="{89F07A34-AE2E-4725-A108-1C68AF41F766}" type="slidenum">
              <a:rPr lang="zh-CN" altLang="en-US" smtClean="0"/>
              <a:t>‹#›</a:t>
            </a:fld>
            <a:endParaRPr lang="zh-CN" altLang="en-US"/>
          </a:p>
        </p:txBody>
      </p:sp>
    </p:spTree>
    <p:extLst>
      <p:ext uri="{BB962C8B-B14F-4D97-AF65-F5344CB8AC3E}">
        <p14:creationId xmlns:p14="http://schemas.microsoft.com/office/powerpoint/2010/main" val="205520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74F34-568D-441E-BFE9-DEB25092C23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9C27749-0DCD-465C-81F7-B354FA7442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8DA4C9D-D1E9-45E7-8AE9-48C7C9A86F6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24ACA72-8231-4EF0-8141-63A24067F5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B095D39-1CAF-41FC-88DB-F74D1A38C84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A5687FF-6F3B-477F-A4DC-1C3CF8D78C5E}"/>
              </a:ext>
            </a:extLst>
          </p:cNvPr>
          <p:cNvSpPr>
            <a:spLocks noGrp="1"/>
          </p:cNvSpPr>
          <p:nvPr>
            <p:ph type="dt" sz="half" idx="10"/>
          </p:nvPr>
        </p:nvSpPr>
        <p:spPr/>
        <p:txBody>
          <a:bodyPr/>
          <a:lstStyle/>
          <a:p>
            <a:fld id="{3253F24F-B8B4-4D53-A982-D9EFB59D0A8D}" type="datetimeFigureOut">
              <a:rPr lang="zh-CN" altLang="en-US" smtClean="0"/>
              <a:t>2021/2/17</a:t>
            </a:fld>
            <a:endParaRPr lang="zh-CN" altLang="en-US"/>
          </a:p>
        </p:txBody>
      </p:sp>
      <p:sp>
        <p:nvSpPr>
          <p:cNvPr id="8" name="页脚占位符 7">
            <a:extLst>
              <a:ext uri="{FF2B5EF4-FFF2-40B4-BE49-F238E27FC236}">
                <a16:creationId xmlns:a16="http://schemas.microsoft.com/office/drawing/2014/main" id="{BA3E7C8A-474F-4AC3-BC8B-C2782BA660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BEEF13E-5629-46BB-941A-D5464F81B0BE}"/>
              </a:ext>
            </a:extLst>
          </p:cNvPr>
          <p:cNvSpPr>
            <a:spLocks noGrp="1"/>
          </p:cNvSpPr>
          <p:nvPr>
            <p:ph type="sldNum" sz="quarter" idx="12"/>
          </p:nvPr>
        </p:nvSpPr>
        <p:spPr/>
        <p:txBody>
          <a:bodyPr/>
          <a:lstStyle/>
          <a:p>
            <a:fld id="{89F07A34-AE2E-4725-A108-1C68AF41F766}" type="slidenum">
              <a:rPr lang="zh-CN" altLang="en-US" smtClean="0"/>
              <a:t>‹#›</a:t>
            </a:fld>
            <a:endParaRPr lang="zh-CN" altLang="en-US"/>
          </a:p>
        </p:txBody>
      </p:sp>
    </p:spTree>
    <p:extLst>
      <p:ext uri="{BB962C8B-B14F-4D97-AF65-F5344CB8AC3E}">
        <p14:creationId xmlns:p14="http://schemas.microsoft.com/office/powerpoint/2010/main" val="1908684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D4FAA-B2D4-4735-ACE0-3E0B2E08912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B85E839-B474-428A-AAB3-AEA9A5EBD406}"/>
              </a:ext>
            </a:extLst>
          </p:cNvPr>
          <p:cNvSpPr>
            <a:spLocks noGrp="1"/>
          </p:cNvSpPr>
          <p:nvPr>
            <p:ph type="dt" sz="half" idx="10"/>
          </p:nvPr>
        </p:nvSpPr>
        <p:spPr/>
        <p:txBody>
          <a:bodyPr/>
          <a:lstStyle/>
          <a:p>
            <a:fld id="{3253F24F-B8B4-4D53-A982-D9EFB59D0A8D}" type="datetimeFigureOut">
              <a:rPr lang="zh-CN" altLang="en-US" smtClean="0"/>
              <a:t>2021/2/17</a:t>
            </a:fld>
            <a:endParaRPr lang="zh-CN" altLang="en-US"/>
          </a:p>
        </p:txBody>
      </p:sp>
      <p:sp>
        <p:nvSpPr>
          <p:cNvPr id="4" name="页脚占位符 3">
            <a:extLst>
              <a:ext uri="{FF2B5EF4-FFF2-40B4-BE49-F238E27FC236}">
                <a16:creationId xmlns:a16="http://schemas.microsoft.com/office/drawing/2014/main" id="{2697A0DE-5BDF-4921-BBA6-69D250E6A95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0CD5E8-7A95-4BE2-A381-C87FAB4868D2}"/>
              </a:ext>
            </a:extLst>
          </p:cNvPr>
          <p:cNvSpPr>
            <a:spLocks noGrp="1"/>
          </p:cNvSpPr>
          <p:nvPr>
            <p:ph type="sldNum" sz="quarter" idx="12"/>
          </p:nvPr>
        </p:nvSpPr>
        <p:spPr/>
        <p:txBody>
          <a:bodyPr/>
          <a:lstStyle/>
          <a:p>
            <a:fld id="{89F07A34-AE2E-4725-A108-1C68AF41F766}" type="slidenum">
              <a:rPr lang="zh-CN" altLang="en-US" smtClean="0"/>
              <a:t>‹#›</a:t>
            </a:fld>
            <a:endParaRPr lang="zh-CN" altLang="en-US"/>
          </a:p>
        </p:txBody>
      </p:sp>
    </p:spTree>
    <p:extLst>
      <p:ext uri="{BB962C8B-B14F-4D97-AF65-F5344CB8AC3E}">
        <p14:creationId xmlns:p14="http://schemas.microsoft.com/office/powerpoint/2010/main" val="146077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D95185E-02B2-4BE7-B274-CCE4A99C6D29}"/>
              </a:ext>
            </a:extLst>
          </p:cNvPr>
          <p:cNvSpPr>
            <a:spLocks noGrp="1"/>
          </p:cNvSpPr>
          <p:nvPr>
            <p:ph type="dt" sz="half" idx="10"/>
          </p:nvPr>
        </p:nvSpPr>
        <p:spPr/>
        <p:txBody>
          <a:bodyPr/>
          <a:lstStyle/>
          <a:p>
            <a:fld id="{3253F24F-B8B4-4D53-A982-D9EFB59D0A8D}" type="datetimeFigureOut">
              <a:rPr lang="zh-CN" altLang="en-US" smtClean="0"/>
              <a:t>2021/2/17</a:t>
            </a:fld>
            <a:endParaRPr lang="zh-CN" altLang="en-US"/>
          </a:p>
        </p:txBody>
      </p:sp>
      <p:sp>
        <p:nvSpPr>
          <p:cNvPr id="3" name="页脚占位符 2">
            <a:extLst>
              <a:ext uri="{FF2B5EF4-FFF2-40B4-BE49-F238E27FC236}">
                <a16:creationId xmlns:a16="http://schemas.microsoft.com/office/drawing/2014/main" id="{AB0A81FF-6547-477C-8EC5-AA136989F0E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B5297F6-1D72-4861-9B04-74F1B43C1FD2}"/>
              </a:ext>
            </a:extLst>
          </p:cNvPr>
          <p:cNvSpPr>
            <a:spLocks noGrp="1"/>
          </p:cNvSpPr>
          <p:nvPr>
            <p:ph type="sldNum" sz="quarter" idx="12"/>
          </p:nvPr>
        </p:nvSpPr>
        <p:spPr/>
        <p:txBody>
          <a:bodyPr/>
          <a:lstStyle/>
          <a:p>
            <a:fld id="{89F07A34-AE2E-4725-A108-1C68AF41F766}" type="slidenum">
              <a:rPr lang="zh-CN" altLang="en-US" smtClean="0"/>
              <a:t>‹#›</a:t>
            </a:fld>
            <a:endParaRPr lang="zh-CN" altLang="en-US"/>
          </a:p>
        </p:txBody>
      </p:sp>
    </p:spTree>
    <p:extLst>
      <p:ext uri="{BB962C8B-B14F-4D97-AF65-F5344CB8AC3E}">
        <p14:creationId xmlns:p14="http://schemas.microsoft.com/office/powerpoint/2010/main" val="121348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9CD33-B624-48FF-8E80-18821DE2A5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984E3E1-C845-498A-BBBF-56C334141B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022C7D4-D365-41E0-99CA-FAF3692D0B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17C52E9-C97A-41D2-A17B-39DD537F14AC}"/>
              </a:ext>
            </a:extLst>
          </p:cNvPr>
          <p:cNvSpPr>
            <a:spLocks noGrp="1"/>
          </p:cNvSpPr>
          <p:nvPr>
            <p:ph type="dt" sz="half" idx="10"/>
          </p:nvPr>
        </p:nvSpPr>
        <p:spPr/>
        <p:txBody>
          <a:bodyPr/>
          <a:lstStyle/>
          <a:p>
            <a:fld id="{3253F24F-B8B4-4D53-A982-D9EFB59D0A8D}" type="datetimeFigureOut">
              <a:rPr lang="zh-CN" altLang="en-US" smtClean="0"/>
              <a:t>2021/2/17</a:t>
            </a:fld>
            <a:endParaRPr lang="zh-CN" altLang="en-US"/>
          </a:p>
        </p:txBody>
      </p:sp>
      <p:sp>
        <p:nvSpPr>
          <p:cNvPr id="6" name="页脚占位符 5">
            <a:extLst>
              <a:ext uri="{FF2B5EF4-FFF2-40B4-BE49-F238E27FC236}">
                <a16:creationId xmlns:a16="http://schemas.microsoft.com/office/drawing/2014/main" id="{D962FFD7-F7A3-406E-B36F-F605D0BAD4B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CD4427-86A4-4F33-903B-5D4BD3A9B2B1}"/>
              </a:ext>
            </a:extLst>
          </p:cNvPr>
          <p:cNvSpPr>
            <a:spLocks noGrp="1"/>
          </p:cNvSpPr>
          <p:nvPr>
            <p:ph type="sldNum" sz="quarter" idx="12"/>
          </p:nvPr>
        </p:nvSpPr>
        <p:spPr/>
        <p:txBody>
          <a:bodyPr/>
          <a:lstStyle/>
          <a:p>
            <a:fld id="{89F07A34-AE2E-4725-A108-1C68AF41F766}" type="slidenum">
              <a:rPr lang="zh-CN" altLang="en-US" smtClean="0"/>
              <a:t>‹#›</a:t>
            </a:fld>
            <a:endParaRPr lang="zh-CN" altLang="en-US"/>
          </a:p>
        </p:txBody>
      </p:sp>
    </p:spTree>
    <p:extLst>
      <p:ext uri="{BB962C8B-B14F-4D97-AF65-F5344CB8AC3E}">
        <p14:creationId xmlns:p14="http://schemas.microsoft.com/office/powerpoint/2010/main" val="47291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5A9D14-7217-47C6-9B86-61483C8C837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C3B5D5C-30EB-4A60-AB0C-D3987D0D7F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F9AFB39-A3C4-4697-8A9B-CB33513AB6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A55B876-39F7-40F9-BDFC-03E764E435EF}"/>
              </a:ext>
            </a:extLst>
          </p:cNvPr>
          <p:cNvSpPr>
            <a:spLocks noGrp="1"/>
          </p:cNvSpPr>
          <p:nvPr>
            <p:ph type="dt" sz="half" idx="10"/>
          </p:nvPr>
        </p:nvSpPr>
        <p:spPr/>
        <p:txBody>
          <a:bodyPr/>
          <a:lstStyle/>
          <a:p>
            <a:fld id="{3253F24F-B8B4-4D53-A982-D9EFB59D0A8D}" type="datetimeFigureOut">
              <a:rPr lang="zh-CN" altLang="en-US" smtClean="0"/>
              <a:t>2021/2/17</a:t>
            </a:fld>
            <a:endParaRPr lang="zh-CN" altLang="en-US"/>
          </a:p>
        </p:txBody>
      </p:sp>
      <p:sp>
        <p:nvSpPr>
          <p:cNvPr id="6" name="页脚占位符 5">
            <a:extLst>
              <a:ext uri="{FF2B5EF4-FFF2-40B4-BE49-F238E27FC236}">
                <a16:creationId xmlns:a16="http://schemas.microsoft.com/office/drawing/2014/main" id="{906543CD-9A2D-4BAD-A071-A5756E1F7A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D0C2ED-9AE2-49E5-BEE2-0241639F2D40}"/>
              </a:ext>
            </a:extLst>
          </p:cNvPr>
          <p:cNvSpPr>
            <a:spLocks noGrp="1"/>
          </p:cNvSpPr>
          <p:nvPr>
            <p:ph type="sldNum" sz="quarter" idx="12"/>
          </p:nvPr>
        </p:nvSpPr>
        <p:spPr/>
        <p:txBody>
          <a:bodyPr/>
          <a:lstStyle/>
          <a:p>
            <a:fld id="{89F07A34-AE2E-4725-A108-1C68AF41F766}" type="slidenum">
              <a:rPr lang="zh-CN" altLang="en-US" smtClean="0"/>
              <a:t>‹#›</a:t>
            </a:fld>
            <a:endParaRPr lang="zh-CN" altLang="en-US"/>
          </a:p>
        </p:txBody>
      </p:sp>
    </p:spTree>
    <p:extLst>
      <p:ext uri="{BB962C8B-B14F-4D97-AF65-F5344CB8AC3E}">
        <p14:creationId xmlns:p14="http://schemas.microsoft.com/office/powerpoint/2010/main" val="623051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12AE35B-221C-4DBA-A511-24DA7E10A6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C1ED254-0E26-4E9C-85C8-394BC4F055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DF5A63-CBDC-4CDC-931F-724397ED69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3F24F-B8B4-4D53-A982-D9EFB59D0A8D}" type="datetimeFigureOut">
              <a:rPr lang="zh-CN" altLang="en-US" smtClean="0"/>
              <a:t>2021/2/17</a:t>
            </a:fld>
            <a:endParaRPr lang="zh-CN" altLang="en-US"/>
          </a:p>
        </p:txBody>
      </p:sp>
      <p:sp>
        <p:nvSpPr>
          <p:cNvPr id="5" name="页脚占位符 4">
            <a:extLst>
              <a:ext uri="{FF2B5EF4-FFF2-40B4-BE49-F238E27FC236}">
                <a16:creationId xmlns:a16="http://schemas.microsoft.com/office/drawing/2014/main" id="{7D1F5460-65C6-4B9D-9C75-857277D0E3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0AD53CC-1DD6-47F8-B5F4-D5AB797CF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F07A34-AE2E-4725-A108-1C68AF41F766}" type="slidenum">
              <a:rPr lang="zh-CN" altLang="en-US" smtClean="0"/>
              <a:t>‹#›</a:t>
            </a:fld>
            <a:endParaRPr lang="zh-CN" altLang="en-US"/>
          </a:p>
        </p:txBody>
      </p:sp>
    </p:spTree>
    <p:extLst>
      <p:ext uri="{BB962C8B-B14F-4D97-AF65-F5344CB8AC3E}">
        <p14:creationId xmlns:p14="http://schemas.microsoft.com/office/powerpoint/2010/main" val="1541581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49D9C-A6D4-4BBE-AB82-06242676F0B6}"/>
              </a:ext>
            </a:extLst>
          </p:cNvPr>
          <p:cNvSpPr>
            <a:spLocks noGrp="1"/>
          </p:cNvSpPr>
          <p:nvPr>
            <p:ph type="ctrTitle"/>
          </p:nvPr>
        </p:nvSpPr>
        <p:spPr/>
        <p:txBody>
          <a:bodyPr/>
          <a:lstStyle/>
          <a:p>
            <a:r>
              <a:rPr lang="zh-CN" altLang="en-US" dirty="0"/>
              <a:t>树套树</a:t>
            </a:r>
          </a:p>
        </p:txBody>
      </p:sp>
      <p:sp>
        <p:nvSpPr>
          <p:cNvPr id="3" name="副标题 2">
            <a:extLst>
              <a:ext uri="{FF2B5EF4-FFF2-40B4-BE49-F238E27FC236}">
                <a16:creationId xmlns:a16="http://schemas.microsoft.com/office/drawing/2014/main" id="{ED1779D3-1EF0-4724-BAB3-1CD9A2794E62}"/>
              </a:ext>
            </a:extLst>
          </p:cNvPr>
          <p:cNvSpPr>
            <a:spLocks noGrp="1"/>
          </p:cNvSpPr>
          <p:nvPr>
            <p:ph type="subTitle" idx="1"/>
          </p:nvPr>
        </p:nvSpPr>
        <p:spPr/>
        <p:txBody>
          <a:bodyPr/>
          <a:lstStyle/>
          <a:p>
            <a:r>
              <a:rPr lang="en-US" altLang="zh-CN" dirty="0"/>
              <a:t>——</a:t>
            </a:r>
            <a:r>
              <a:rPr lang="zh-CN" altLang="en-US" dirty="0"/>
              <a:t>成都七中 </a:t>
            </a:r>
            <a:r>
              <a:rPr lang="en-US" altLang="zh-CN" dirty="0"/>
              <a:t>nzhtl1477</a:t>
            </a:r>
            <a:endParaRPr lang="zh-CN" altLang="en-US" dirty="0"/>
          </a:p>
        </p:txBody>
      </p:sp>
    </p:spTree>
    <p:extLst>
      <p:ext uri="{BB962C8B-B14F-4D97-AF65-F5344CB8AC3E}">
        <p14:creationId xmlns:p14="http://schemas.microsoft.com/office/powerpoint/2010/main" val="2547593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关于树套树</a:t>
            </a:r>
          </a:p>
        </p:txBody>
      </p:sp>
      <p:sp>
        <p:nvSpPr>
          <p:cNvPr id="3" name="内容占位符 2"/>
          <p:cNvSpPr>
            <a:spLocks noGrp="1"/>
          </p:cNvSpPr>
          <p:nvPr>
            <p:ph idx="1"/>
          </p:nvPr>
        </p:nvSpPr>
        <p:spPr/>
        <p:txBody>
          <a:bodyPr>
            <a:normAutofit/>
          </a:bodyPr>
          <a:lstStyle/>
          <a:p>
            <a:r>
              <a:rPr lang="zh-CN" altLang="en-US" dirty="0"/>
              <a:t>我最开始也觉得这东西很牛逼，很码农</a:t>
            </a:r>
            <a:endParaRPr lang="en-US" altLang="zh-CN" dirty="0"/>
          </a:p>
          <a:p>
            <a:r>
              <a:rPr lang="zh-CN" altLang="en-US" dirty="0"/>
              <a:t>（后面发现也就</a:t>
            </a:r>
            <a:r>
              <a:rPr lang="en-US" altLang="zh-CN" dirty="0"/>
              <a:t>5</a:t>
            </a:r>
            <a:r>
              <a:rPr lang="zh-CN" altLang="en-US" dirty="0"/>
              <a:t>分钟的事。。。）</a:t>
            </a:r>
            <a:endParaRPr lang="en-US" altLang="zh-CN" dirty="0"/>
          </a:p>
          <a:p>
            <a:r>
              <a:rPr lang="zh-CN" altLang="en-US" dirty="0"/>
              <a:t>感觉能用到的树套树基本上都可以用树状数组套平衡树</a:t>
            </a:r>
            <a:r>
              <a:rPr lang="en-US" altLang="zh-CN" dirty="0"/>
              <a:t>/</a:t>
            </a:r>
            <a:r>
              <a:rPr lang="zh-CN" altLang="en-US" dirty="0"/>
              <a:t>线段树来写</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Summarization</a:t>
            </a:r>
            <a:endParaRPr lang="zh-CN" altLang="en-US" dirty="0"/>
          </a:p>
        </p:txBody>
      </p:sp>
      <p:sp>
        <p:nvSpPr>
          <p:cNvPr id="3" name="内容占位符 2"/>
          <p:cNvSpPr>
            <a:spLocks noGrp="1"/>
          </p:cNvSpPr>
          <p:nvPr>
            <p:ph idx="1"/>
          </p:nvPr>
        </p:nvSpPr>
        <p:spPr/>
        <p:txBody>
          <a:bodyPr>
            <a:normAutofit/>
          </a:bodyPr>
          <a:lstStyle/>
          <a:p>
            <a:r>
              <a:rPr lang="zh-CN" altLang="en-US" dirty="0"/>
              <a:t>省选里面的偏序类题一般都很裸，稍微推一推就可以转换成矩形操作问题</a:t>
            </a:r>
            <a:endParaRPr lang="en-US" altLang="zh-CN" dirty="0"/>
          </a:p>
          <a:p>
            <a:r>
              <a:rPr lang="zh-CN" altLang="en-US" dirty="0"/>
              <a:t>有几个常见的转换：</a:t>
            </a:r>
            <a:endParaRPr lang="en-US" altLang="zh-CN" dirty="0"/>
          </a:p>
          <a:p>
            <a:r>
              <a:rPr lang="zh-CN" altLang="en-US" dirty="0"/>
              <a:t>链 </a:t>
            </a:r>
            <a:r>
              <a:rPr lang="en-US" altLang="zh-CN" dirty="0"/>
              <a:t>-&gt; </a:t>
            </a:r>
            <a:r>
              <a:rPr lang="zh-CN" altLang="en-US" dirty="0"/>
              <a:t>两端的</a:t>
            </a:r>
            <a:r>
              <a:rPr lang="en-US" altLang="zh-CN" dirty="0"/>
              <a:t>DFS</a:t>
            </a:r>
            <a:r>
              <a:rPr lang="zh-CN" altLang="en-US" dirty="0"/>
              <a:t>序构成的矩形</a:t>
            </a:r>
            <a:endParaRPr lang="en-US" altLang="zh-CN" dirty="0"/>
          </a:p>
          <a:p>
            <a:r>
              <a:rPr lang="en-US" altLang="zh-CN" dirty="0"/>
              <a:t>x</a:t>
            </a:r>
            <a:r>
              <a:rPr lang="zh-CN" altLang="en-US" dirty="0"/>
              <a:t>子树中距离</a:t>
            </a:r>
            <a:r>
              <a:rPr lang="en-US" altLang="zh-CN" dirty="0"/>
              <a:t>x&lt;=k</a:t>
            </a:r>
            <a:r>
              <a:rPr lang="zh-CN" altLang="en-US" dirty="0"/>
              <a:t>的点 </a:t>
            </a:r>
            <a:r>
              <a:rPr lang="en-US" altLang="zh-CN" dirty="0"/>
              <a:t>-&gt; DFS</a:t>
            </a:r>
            <a:r>
              <a:rPr lang="zh-CN" altLang="en-US" dirty="0"/>
              <a:t>序一维，深度一维所构成的矩形</a:t>
            </a:r>
            <a:endParaRPr lang="en-US" altLang="zh-CN" dirty="0"/>
          </a:p>
          <a:p>
            <a:r>
              <a:rPr lang="zh-CN" altLang="en-US" dirty="0"/>
              <a:t>区间中不同数个数 </a:t>
            </a:r>
            <a:r>
              <a:rPr lang="en-US" altLang="zh-CN" dirty="0"/>
              <a:t>-&gt; </a:t>
            </a:r>
            <a:r>
              <a:rPr lang="zh-CN" altLang="en-US" dirty="0"/>
              <a:t>每个点记下前驱构成的二维点的矩形</a:t>
            </a:r>
            <a:endParaRPr lang="en-US" altLang="zh-CN" dirty="0"/>
          </a:p>
          <a:p>
            <a:r>
              <a:rPr lang="en-US" altLang="zh-CN" dirty="0"/>
              <a:t>……</a:t>
            </a:r>
          </a:p>
          <a:p>
            <a:endParaRPr lang="zh-CN" altLang="en-US" dirty="0"/>
          </a:p>
        </p:txBody>
      </p:sp>
    </p:spTree>
    <p:extLst>
      <p:ext uri="{BB962C8B-B14F-4D97-AF65-F5344CB8AC3E}">
        <p14:creationId xmlns:p14="http://schemas.microsoft.com/office/powerpoint/2010/main" val="32464421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FCDCB-D0A6-4C57-B15D-0E4F595D73EF}"/>
              </a:ext>
            </a:extLst>
          </p:cNvPr>
          <p:cNvSpPr>
            <a:spLocks noGrp="1"/>
          </p:cNvSpPr>
          <p:nvPr>
            <p:ph type="title"/>
          </p:nvPr>
        </p:nvSpPr>
        <p:spPr/>
        <p:txBody>
          <a:bodyPr/>
          <a:lstStyle/>
          <a:p>
            <a:r>
              <a:rPr lang="zh-CN" altLang="en-US" dirty="0"/>
              <a:t>一些其他的嵌套结构的问题</a:t>
            </a:r>
          </a:p>
        </p:txBody>
      </p:sp>
      <p:sp>
        <p:nvSpPr>
          <p:cNvPr id="3" name="内容占位符 2">
            <a:extLst>
              <a:ext uri="{FF2B5EF4-FFF2-40B4-BE49-F238E27FC236}">
                <a16:creationId xmlns:a16="http://schemas.microsoft.com/office/drawing/2014/main" id="{71BE1F79-4870-4E7A-A1D8-895F45DF8D95}"/>
              </a:ext>
            </a:extLst>
          </p:cNvPr>
          <p:cNvSpPr>
            <a:spLocks noGrp="1"/>
          </p:cNvSpPr>
          <p:nvPr>
            <p:ph idx="1"/>
          </p:nvPr>
        </p:nvSpPr>
        <p:spPr/>
        <p:txBody>
          <a:bodyPr/>
          <a:lstStyle/>
          <a:p>
            <a:r>
              <a:rPr lang="zh-CN" altLang="en-US" dirty="0"/>
              <a:t>下面的题目和树套树关系不大，不过也是数据结构之间的嵌套</a:t>
            </a:r>
          </a:p>
        </p:txBody>
      </p:sp>
    </p:spTree>
    <p:extLst>
      <p:ext uri="{BB962C8B-B14F-4D97-AF65-F5344CB8AC3E}">
        <p14:creationId xmlns:p14="http://schemas.microsoft.com/office/powerpoint/2010/main" val="11382648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Luogu5073 [Ynoi2015]</a:t>
            </a:r>
            <a:r>
              <a:rPr lang="ja-JP" altLang="en-US" dirty="0">
                <a:latin typeface="宋体" panose="02010600030101010101" pitchFamily="2" charset="-122"/>
                <a:ea typeface="宋体" panose="02010600030101010101" pitchFamily="2" charset="-122"/>
              </a:rPr>
              <a:t>世界で一番幸せな女の子</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a:bodyPr>
          <a:lstStyle/>
          <a:p>
            <a:r>
              <a:rPr lang="zh-CN" altLang="en-US" dirty="0"/>
              <a:t>维护序列支持：</a:t>
            </a:r>
            <a:endParaRPr lang="en-US" altLang="zh-CN" dirty="0"/>
          </a:p>
          <a:p>
            <a:r>
              <a:rPr lang="en-US" altLang="zh-CN" dirty="0"/>
              <a:t>1.</a:t>
            </a:r>
            <a:r>
              <a:rPr lang="zh-CN" altLang="en-US" dirty="0"/>
              <a:t>全局加</a:t>
            </a:r>
            <a:endParaRPr lang="en-US" altLang="zh-CN" dirty="0"/>
          </a:p>
          <a:p>
            <a:r>
              <a:rPr lang="en-US" altLang="zh-CN" dirty="0"/>
              <a:t>2.</a:t>
            </a:r>
            <a:r>
              <a:rPr lang="zh-CN" altLang="en-US" dirty="0"/>
              <a:t>区间最大子段和</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normAutofit/>
          </a:bodyPr>
          <a:lstStyle/>
          <a:p>
            <a:r>
              <a:rPr lang="zh-CN" altLang="en-US" dirty="0"/>
              <a:t>由于可以加负数</a:t>
            </a:r>
            <a:endParaRPr lang="en-US" altLang="zh-CN" dirty="0"/>
          </a:p>
          <a:p>
            <a:r>
              <a:rPr lang="zh-CN" altLang="en-US" dirty="0"/>
              <a:t>设</a:t>
            </a:r>
            <a:r>
              <a:rPr lang="en-US" altLang="zh-CN" dirty="0"/>
              <a:t>pre[x]</a:t>
            </a:r>
            <a:r>
              <a:rPr lang="zh-CN" altLang="en-US" dirty="0"/>
              <a:t>为</a:t>
            </a:r>
            <a:r>
              <a:rPr lang="en-US" altLang="zh-CN" dirty="0"/>
              <a:t>x</a:t>
            </a:r>
            <a:r>
              <a:rPr lang="zh-CN" altLang="en-US" dirty="0"/>
              <a:t>时刻全局加的值</a:t>
            </a:r>
            <a:endParaRPr lang="en-US" altLang="zh-CN" dirty="0"/>
          </a:p>
          <a:p>
            <a:r>
              <a:rPr lang="zh-CN" altLang="en-US" dirty="0"/>
              <a:t>按照</a:t>
            </a:r>
            <a:r>
              <a:rPr lang="en-US" altLang="zh-CN" dirty="0"/>
              <a:t>pre</a:t>
            </a:r>
            <a:r>
              <a:rPr lang="zh-CN" altLang="en-US" dirty="0"/>
              <a:t>从小到大处理</a:t>
            </a:r>
            <a:endParaRPr lang="en-US" altLang="zh-CN" dirty="0"/>
          </a:p>
          <a:p>
            <a:r>
              <a:rPr lang="zh-CN" altLang="en-US" dirty="0"/>
              <a:t>这样就转换为了只加正数</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normAutofit/>
          </a:bodyPr>
          <a:lstStyle/>
          <a:p>
            <a:r>
              <a:rPr lang="zh-CN" altLang="en-US" dirty="0"/>
              <a:t>考虑分块</a:t>
            </a:r>
            <a:endParaRPr lang="en-US" altLang="zh-CN" dirty="0"/>
          </a:p>
          <a:p>
            <a:r>
              <a:rPr lang="zh-CN" altLang="en-US" dirty="0"/>
              <a:t>每块维护一下块内长为</a:t>
            </a:r>
            <a:r>
              <a:rPr lang="en-US" altLang="zh-CN" dirty="0"/>
              <a:t>1…</a:t>
            </a:r>
            <a:r>
              <a:rPr lang="en-US" altLang="zh-CN" dirty="0" err="1"/>
              <a:t>sqrt</a:t>
            </a:r>
            <a:r>
              <a:rPr lang="en-US" altLang="zh-CN" dirty="0"/>
              <a:t>(n)</a:t>
            </a:r>
            <a:r>
              <a:rPr lang="zh-CN" altLang="en-US" dirty="0"/>
              <a:t>的最大前缀，最大后缀，最大子段和</a:t>
            </a:r>
            <a:endParaRPr lang="en-US" altLang="zh-CN" dirty="0"/>
          </a:p>
          <a:p>
            <a:r>
              <a:rPr lang="zh-CN" altLang="en-US" dirty="0"/>
              <a:t>如果一个整块加了，那么这个整块块内的最大子段长度肯定是不降的</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normAutofit/>
          </a:bodyPr>
          <a:lstStyle/>
          <a:p>
            <a:r>
              <a:rPr lang="zh-CN" altLang="en-US" dirty="0"/>
              <a:t>每次查询的时候按照当前的全局加标记确定出每个块内的最大子段和</a:t>
            </a:r>
            <a:endParaRPr lang="en-US" altLang="zh-CN" dirty="0"/>
          </a:p>
          <a:p>
            <a:r>
              <a:rPr lang="zh-CN" altLang="en-US" dirty="0"/>
              <a:t>然后把跨块的询问用左边块的最大后缀和右边块的最大前缀拼起来</a:t>
            </a:r>
            <a:endParaRPr lang="en-US" altLang="zh-CN" dirty="0"/>
          </a:p>
          <a:p>
            <a:r>
              <a:rPr lang="zh-CN" altLang="en-US" dirty="0"/>
              <a:t>即可</a:t>
            </a:r>
            <a:endParaRPr lang="en-US" altLang="zh-CN" dirty="0"/>
          </a:p>
          <a:p>
            <a:endParaRPr lang="en-US" altLang="zh-CN" dirty="0"/>
          </a:p>
          <a:p>
            <a:r>
              <a:rPr lang="zh-CN" altLang="en-US" dirty="0"/>
              <a:t>总复杂度</a:t>
            </a:r>
            <a:r>
              <a:rPr lang="en-US" altLang="zh-CN" dirty="0"/>
              <a:t>O( </a:t>
            </a:r>
            <a:r>
              <a:rPr lang="en-US" altLang="zh-CN" dirty="0" err="1"/>
              <a:t>msqrt</a:t>
            </a:r>
            <a:r>
              <a:rPr lang="en-US" altLang="zh-CN" dirty="0"/>
              <a:t>(n) + </a:t>
            </a:r>
            <a:r>
              <a:rPr lang="en-US" altLang="zh-CN" dirty="0" err="1"/>
              <a:t>nsqrt</a:t>
            </a:r>
            <a:r>
              <a:rPr lang="en-US" altLang="zh-CN" dirty="0"/>
              <a:t>(n) )</a:t>
            </a:r>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normAutofit/>
          </a:bodyPr>
          <a:lstStyle/>
          <a:p>
            <a:r>
              <a:rPr lang="zh-CN" altLang="en-US" dirty="0"/>
              <a:t>这个根号太屑了，考虑</a:t>
            </a:r>
            <a:r>
              <a:rPr lang="en-US" altLang="zh-CN" dirty="0"/>
              <a:t>poly log</a:t>
            </a:r>
            <a:endParaRPr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normAutofit/>
          </a:bodyPr>
          <a:lstStyle/>
          <a:p>
            <a:r>
              <a:rPr lang="zh-CN" altLang="en-US" dirty="0"/>
              <a:t>线段树维护：</a:t>
            </a:r>
            <a:endParaRPr lang="en-US" altLang="zh-CN" dirty="0"/>
          </a:p>
          <a:p>
            <a:r>
              <a:rPr lang="zh-CN" altLang="en-US" dirty="0"/>
              <a:t>每个节点的左，右，内部最大子段和的凸函数</a:t>
            </a:r>
            <a:endParaRPr lang="en-US" altLang="zh-CN" dirty="0"/>
          </a:p>
          <a:p>
            <a:r>
              <a:rPr lang="zh-CN" altLang="en-US" dirty="0"/>
              <a:t>凸函数是一个区间的半平面交，每个下标</a:t>
            </a:r>
            <a:r>
              <a:rPr lang="en-US" altLang="zh-CN" dirty="0"/>
              <a:t>x</a:t>
            </a:r>
            <a:r>
              <a:rPr lang="zh-CN" altLang="en-US" dirty="0"/>
              <a:t>对应的意义是这个节点被整体加了</a:t>
            </a:r>
            <a:r>
              <a:rPr lang="en-US" altLang="zh-CN" dirty="0"/>
              <a:t>x</a:t>
            </a:r>
            <a:r>
              <a:rPr lang="zh-CN" altLang="en-US" dirty="0"/>
              <a:t>后，该节点的左，右，内部最大子段和的值是多少</a:t>
            </a:r>
            <a:endParaRPr lang="en-US" altLang="zh-CN" dirty="0"/>
          </a:p>
          <a:p>
            <a:r>
              <a:rPr lang="zh-CN" altLang="en-US" dirty="0"/>
              <a:t>设左最大子段和是</a:t>
            </a:r>
            <a:r>
              <a:rPr lang="en-US" altLang="zh-CN" dirty="0"/>
              <a:t>pre</a:t>
            </a:r>
            <a:r>
              <a:rPr lang="zh-CN" altLang="en-US" dirty="0"/>
              <a:t>，右最大子段和是</a:t>
            </a:r>
            <a:r>
              <a:rPr lang="en-US" altLang="zh-CN" dirty="0" err="1"/>
              <a:t>suf</a:t>
            </a:r>
            <a:r>
              <a:rPr lang="zh-CN" altLang="en-US" dirty="0"/>
              <a:t>，内部最大子段和是</a:t>
            </a:r>
            <a:r>
              <a:rPr lang="en-US" altLang="zh-CN" dirty="0"/>
              <a:t>mid</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normAutofit/>
          </a:bodyPr>
          <a:lstStyle/>
          <a:p>
            <a:r>
              <a:rPr lang="zh-CN" altLang="en-US" sz="2400" dirty="0"/>
              <a:t>然后建树的时候可以发现</a:t>
            </a:r>
            <a:endParaRPr lang="en-US" altLang="zh-CN" sz="2400" dirty="0"/>
          </a:p>
          <a:p>
            <a:r>
              <a:rPr lang="en-US" altLang="zh-CN" sz="2400" dirty="0"/>
              <a:t>cur -&gt; pre[</a:t>
            </a:r>
            <a:r>
              <a:rPr lang="en-US" altLang="zh-CN" sz="2400" dirty="0" err="1"/>
              <a:t>i</a:t>
            </a:r>
            <a:r>
              <a:rPr lang="en-US" altLang="zh-CN" sz="2400" dirty="0"/>
              <a:t>] = max( cur -&gt; left -&gt; pre[</a:t>
            </a:r>
            <a:r>
              <a:rPr lang="en-US" altLang="zh-CN" sz="2400" dirty="0" err="1"/>
              <a:t>i</a:t>
            </a:r>
            <a:r>
              <a:rPr lang="en-US" altLang="zh-CN" sz="2400" dirty="0"/>
              <a:t>] , cur -&gt; right -&gt; pre[</a:t>
            </a:r>
            <a:r>
              <a:rPr lang="en-US" altLang="zh-CN" sz="2400" dirty="0" err="1"/>
              <a:t>i</a:t>
            </a:r>
            <a:r>
              <a:rPr lang="en-US" altLang="zh-CN" sz="2400" dirty="0"/>
              <a:t>] + cur -&gt; left -&gt; sum );</a:t>
            </a:r>
          </a:p>
          <a:p>
            <a:r>
              <a:rPr lang="en-US" altLang="zh-CN" sz="2400" dirty="0"/>
              <a:t>cur -&gt; </a:t>
            </a:r>
            <a:r>
              <a:rPr lang="en-US" altLang="zh-CN" sz="2400" dirty="0" err="1"/>
              <a:t>suf</a:t>
            </a:r>
            <a:r>
              <a:rPr lang="en-US" altLang="zh-CN" sz="2400" dirty="0"/>
              <a:t>[</a:t>
            </a:r>
            <a:r>
              <a:rPr lang="en-US" altLang="zh-CN" sz="2400" dirty="0" err="1"/>
              <a:t>i</a:t>
            </a:r>
            <a:r>
              <a:rPr lang="en-US" altLang="zh-CN" sz="2400" dirty="0"/>
              <a:t>] = max( cur -&gt; left -&gt; </a:t>
            </a:r>
            <a:r>
              <a:rPr lang="en-US" altLang="zh-CN" sz="2400" dirty="0" err="1"/>
              <a:t>suf</a:t>
            </a:r>
            <a:r>
              <a:rPr lang="en-US" altLang="zh-CN" sz="2400" dirty="0"/>
              <a:t>[</a:t>
            </a:r>
            <a:r>
              <a:rPr lang="en-US" altLang="zh-CN" sz="2400" dirty="0" err="1"/>
              <a:t>i</a:t>
            </a:r>
            <a:r>
              <a:rPr lang="en-US" altLang="zh-CN" sz="2400" dirty="0"/>
              <a:t>] + cur -&gt; right -&gt; sum , cur -&gt; right -&gt; </a:t>
            </a:r>
            <a:r>
              <a:rPr lang="en-US" altLang="zh-CN" sz="2400" dirty="0" err="1"/>
              <a:t>suf</a:t>
            </a:r>
            <a:r>
              <a:rPr lang="en-US" altLang="zh-CN" sz="2400" dirty="0"/>
              <a:t>[</a:t>
            </a:r>
            <a:r>
              <a:rPr lang="en-US" altLang="zh-CN" sz="2400" dirty="0" err="1"/>
              <a:t>i</a:t>
            </a:r>
            <a:r>
              <a:rPr lang="en-US" altLang="zh-CN" sz="2400" dirty="0"/>
              <a:t>] );</a:t>
            </a:r>
          </a:p>
          <a:p>
            <a:r>
              <a:rPr lang="en-US" altLang="zh-CN" sz="2400" dirty="0"/>
              <a:t>cur -&gt; mid[</a:t>
            </a:r>
            <a:r>
              <a:rPr lang="en-US" altLang="zh-CN" sz="2400" dirty="0" err="1"/>
              <a:t>i</a:t>
            </a:r>
            <a:r>
              <a:rPr lang="en-US" altLang="zh-CN" sz="2400" dirty="0"/>
              <a:t>] = max( cur -&gt; left -&gt; mid[</a:t>
            </a:r>
            <a:r>
              <a:rPr lang="en-US" altLang="zh-CN" sz="2400" dirty="0" err="1"/>
              <a:t>i</a:t>
            </a:r>
            <a:r>
              <a:rPr lang="en-US" altLang="zh-CN" sz="2400" dirty="0"/>
              <a:t>] , cur -&gt; right -&gt; mid[</a:t>
            </a:r>
            <a:r>
              <a:rPr lang="en-US" altLang="zh-CN" sz="2400" dirty="0" err="1"/>
              <a:t>i</a:t>
            </a:r>
            <a:r>
              <a:rPr lang="en-US" altLang="zh-CN" sz="2400" dirty="0"/>
              <a:t>] , cur -&gt; left -&gt; </a:t>
            </a:r>
            <a:r>
              <a:rPr lang="en-US" altLang="zh-CN" sz="2400" dirty="0" err="1"/>
              <a:t>suf</a:t>
            </a:r>
            <a:r>
              <a:rPr lang="en-US" altLang="zh-CN" sz="2400" dirty="0"/>
              <a:t>[</a:t>
            </a:r>
            <a:r>
              <a:rPr lang="en-US" altLang="zh-CN" sz="2400" dirty="0" err="1"/>
              <a:t>i</a:t>
            </a:r>
            <a:r>
              <a:rPr lang="en-US" altLang="zh-CN" sz="2400" dirty="0"/>
              <a:t>] + cur -&gt; right -&gt; pre[</a:t>
            </a:r>
            <a:r>
              <a:rPr lang="en-US" altLang="zh-CN" sz="2400" dirty="0" err="1"/>
              <a:t>i</a:t>
            </a:r>
            <a:r>
              <a:rPr lang="en-US" altLang="zh-CN" sz="2400" dirty="0"/>
              <a:t>] );</a:t>
            </a:r>
          </a:p>
          <a:p>
            <a:r>
              <a:rPr lang="zh-CN" altLang="en-US" sz="2400" dirty="0"/>
              <a:t>这个可以类比单点修改区间最大子段和理解</a:t>
            </a:r>
            <a:endParaRPr lang="en-US" altLang="zh-CN" sz="24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我们来看看这个需要支持什么操作</a:t>
            </a:r>
            <a:endParaRPr lang="en-US" altLang="zh-CN" dirty="0"/>
          </a:p>
          <a:p>
            <a:r>
              <a:rPr lang="zh-CN" altLang="en-US" dirty="0"/>
              <a:t>需要支持：</a:t>
            </a:r>
            <a:endParaRPr lang="en-US" altLang="zh-CN" dirty="0"/>
          </a:p>
          <a:p>
            <a:r>
              <a:rPr lang="en-US" altLang="zh-CN" dirty="0"/>
              <a:t>1.</a:t>
            </a:r>
            <a:r>
              <a:rPr lang="zh-CN" altLang="en-US" dirty="0"/>
              <a:t>把一个凸函数加上一个常数</a:t>
            </a:r>
            <a:endParaRPr lang="en-US" altLang="zh-CN" dirty="0"/>
          </a:p>
          <a:p>
            <a:r>
              <a:rPr lang="en-US" altLang="zh-CN" dirty="0"/>
              <a:t>2.</a:t>
            </a:r>
            <a:r>
              <a:rPr lang="zh-CN" altLang="en-US" dirty="0"/>
              <a:t>求一个凸函数</a:t>
            </a:r>
            <a:r>
              <a:rPr lang="en-US" altLang="zh-CN" dirty="0"/>
              <a:t>a</a:t>
            </a:r>
            <a:r>
              <a:rPr lang="zh-CN" altLang="en-US" dirty="0"/>
              <a:t>，满足</a:t>
            </a:r>
            <a:r>
              <a:rPr lang="en-US" altLang="zh-CN" dirty="0"/>
              <a:t>a[</a:t>
            </a:r>
            <a:r>
              <a:rPr lang="en-US" altLang="zh-CN" dirty="0" err="1"/>
              <a:t>i</a:t>
            </a:r>
            <a:r>
              <a:rPr lang="en-US" altLang="zh-CN" dirty="0"/>
              <a:t>] = max( b[</a:t>
            </a:r>
            <a:r>
              <a:rPr lang="en-US" altLang="zh-CN" dirty="0" err="1"/>
              <a:t>i</a:t>
            </a:r>
            <a:r>
              <a:rPr lang="en-US" altLang="zh-CN" dirty="0"/>
              <a:t>] , c[</a:t>
            </a:r>
            <a:r>
              <a:rPr lang="en-US" altLang="zh-CN" dirty="0" err="1"/>
              <a:t>i</a:t>
            </a:r>
            <a:r>
              <a:rPr lang="en-US" altLang="zh-CN" dirty="0"/>
              <a:t>] )</a:t>
            </a:r>
            <a:r>
              <a:rPr lang="zh-CN" altLang="en-US" dirty="0"/>
              <a:t>，其中</a:t>
            </a:r>
            <a:r>
              <a:rPr lang="en-US" altLang="zh-CN" dirty="0"/>
              <a:t>b</a:t>
            </a:r>
            <a:r>
              <a:rPr lang="zh-CN" altLang="en-US" dirty="0"/>
              <a:t>，</a:t>
            </a:r>
            <a:r>
              <a:rPr lang="en-US" altLang="zh-CN" dirty="0"/>
              <a:t>c</a:t>
            </a:r>
            <a:r>
              <a:rPr lang="zh-CN" altLang="en-US" dirty="0"/>
              <a:t>为凸函数</a:t>
            </a:r>
            <a:endParaRPr lang="en-US" altLang="zh-CN" dirty="0"/>
          </a:p>
          <a:p>
            <a:r>
              <a:rPr lang="en-US" altLang="zh-CN" dirty="0"/>
              <a:t>3.</a:t>
            </a:r>
            <a:r>
              <a:rPr lang="zh-CN" altLang="en-US" dirty="0"/>
              <a:t>求一个凸函数</a:t>
            </a:r>
            <a:r>
              <a:rPr lang="en-US" altLang="zh-CN" dirty="0"/>
              <a:t>a</a:t>
            </a:r>
            <a:r>
              <a:rPr lang="zh-CN" altLang="en-US" dirty="0"/>
              <a:t>，满足</a:t>
            </a:r>
            <a:r>
              <a:rPr lang="en-US" altLang="zh-CN" dirty="0"/>
              <a:t>a[</a:t>
            </a:r>
            <a:r>
              <a:rPr lang="en-US" altLang="zh-CN" dirty="0" err="1"/>
              <a:t>i</a:t>
            </a:r>
            <a:r>
              <a:rPr lang="en-US" altLang="zh-CN" dirty="0"/>
              <a:t>] = b[</a:t>
            </a:r>
            <a:r>
              <a:rPr lang="en-US" altLang="zh-CN" dirty="0" err="1"/>
              <a:t>i</a:t>
            </a:r>
            <a:r>
              <a:rPr lang="en-US" altLang="zh-CN" dirty="0"/>
              <a:t>] + c[</a:t>
            </a:r>
            <a:r>
              <a:rPr lang="en-US" altLang="zh-CN" dirty="0" err="1"/>
              <a:t>i</a:t>
            </a:r>
            <a:r>
              <a:rPr lang="en-US" altLang="zh-CN" dirty="0"/>
              <a:t>]</a:t>
            </a:r>
            <a:r>
              <a:rPr lang="zh-CN" altLang="en-US" dirty="0"/>
              <a:t>，其中</a:t>
            </a:r>
            <a:r>
              <a:rPr lang="en-US" altLang="zh-CN" dirty="0"/>
              <a:t>b</a:t>
            </a:r>
            <a:r>
              <a:rPr lang="zh-CN" altLang="en-US" dirty="0"/>
              <a:t>，</a:t>
            </a:r>
            <a:r>
              <a:rPr lang="en-US" altLang="zh-CN" dirty="0"/>
              <a:t>c</a:t>
            </a:r>
            <a:r>
              <a:rPr lang="zh-CN" altLang="en-US" dirty="0"/>
              <a:t>为凸函数</a:t>
            </a:r>
            <a:endParaRPr lang="en-US" altLang="zh-CN"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函数化数据结构的思想</a:t>
            </a:r>
          </a:p>
        </p:txBody>
      </p:sp>
      <p:sp>
        <p:nvSpPr>
          <p:cNvPr id="3" name="内容占位符 2"/>
          <p:cNvSpPr>
            <a:spLocks noGrp="1"/>
          </p:cNvSpPr>
          <p:nvPr>
            <p:ph idx="1"/>
          </p:nvPr>
        </p:nvSpPr>
        <p:spPr/>
        <p:txBody>
          <a:bodyPr>
            <a:normAutofit/>
          </a:bodyPr>
          <a:lstStyle/>
          <a:p>
            <a:r>
              <a:rPr lang="zh-CN" altLang="en-US" dirty="0"/>
              <a:t>我们以树状数组套平衡树作为例子来介绍一下树套树</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normAutofit/>
          </a:bodyPr>
          <a:lstStyle/>
          <a:p>
            <a:r>
              <a:rPr lang="zh-CN" altLang="en-US" dirty="0"/>
              <a:t>可以发现这三个性质都满足</a:t>
            </a:r>
            <a:endParaRPr lang="en-US" altLang="zh-CN" dirty="0"/>
          </a:p>
          <a:p>
            <a:r>
              <a:rPr lang="zh-CN" altLang="en-US" dirty="0"/>
              <a:t>而且可以通过归并两个儿子的凸函数来得到</a:t>
            </a:r>
            <a:r>
              <a:rPr lang="en-US" altLang="zh-CN" dirty="0"/>
              <a:t>cur</a:t>
            </a:r>
            <a:r>
              <a:rPr lang="zh-CN" altLang="en-US" dirty="0"/>
              <a:t>的凸函数</a:t>
            </a:r>
            <a:endParaRPr lang="en-US" altLang="zh-CN" dirty="0"/>
          </a:p>
          <a:p>
            <a:r>
              <a:rPr lang="zh-CN" altLang="en-US" dirty="0"/>
              <a:t>于是预处理复杂度</a:t>
            </a:r>
            <a:r>
              <a:rPr lang="en-US" altLang="zh-CN" dirty="0"/>
              <a:t>O( </a:t>
            </a:r>
            <a:r>
              <a:rPr lang="en-US" altLang="zh-CN" dirty="0" err="1"/>
              <a:t>nlogn</a:t>
            </a:r>
            <a:r>
              <a:rPr lang="en-US" altLang="zh-CN" dirty="0"/>
              <a:t> )</a:t>
            </a:r>
          </a:p>
          <a:p>
            <a:r>
              <a:rPr lang="zh-CN" altLang="en-US" dirty="0"/>
              <a:t>每次查询的时候直接在线段树上查询区间即可</a:t>
            </a:r>
            <a:endParaRPr lang="en-US" altLang="zh-CN" dirty="0"/>
          </a:p>
          <a:p>
            <a:endParaRPr lang="en-US" altLang="zh-CN" dirty="0"/>
          </a:p>
          <a:p>
            <a:r>
              <a:rPr lang="zh-CN" altLang="en-US" dirty="0"/>
              <a:t>总复杂度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noChangeArrowheads="1"/>
          </p:cNvSpPr>
          <p:nvPr>
            <p:ph type="title"/>
          </p:nvPr>
        </p:nvSpPr>
        <p:spPr/>
        <p:txBody>
          <a:bodyPr/>
          <a:lstStyle/>
          <a:p>
            <a:r>
              <a:rPr lang="en-US" altLang="zh-CN" dirty="0"/>
              <a:t>Luogu2824 [HEOI2016]</a:t>
            </a:r>
            <a:r>
              <a:rPr lang="en-US" altLang="zh-CN" dirty="0" err="1"/>
              <a:t>排序</a:t>
            </a:r>
            <a:endParaRPr lang="en-US" altLang="zh-CN" dirty="0"/>
          </a:p>
        </p:txBody>
      </p:sp>
      <p:sp>
        <p:nvSpPr>
          <p:cNvPr id="76803" name="内容占位符 2"/>
          <p:cNvSpPr>
            <a:spLocks noGrp="1" noChangeArrowheads="1"/>
          </p:cNvSpPr>
          <p:nvPr>
            <p:ph idx="1"/>
          </p:nvPr>
        </p:nvSpPr>
        <p:spPr/>
        <p:txBody>
          <a:bodyPr>
            <a:normAutofit/>
          </a:bodyPr>
          <a:lstStyle/>
          <a:p>
            <a:pPr eaLnBrk="1" hangingPunct="1"/>
            <a:r>
              <a:rPr lang="zh-CN" altLang="en-US" dirty="0"/>
              <a:t>给出一个1到n的全排列，现在对这个全排列序列进行m次局部排序，排序分为两种：</a:t>
            </a:r>
          </a:p>
          <a:p>
            <a:pPr eaLnBrk="1" hangingPunct="1"/>
            <a:r>
              <a:rPr lang="zh-CN" altLang="en-US" dirty="0"/>
              <a:t>1:(0,l,r)表示将区间[l,r]的数字升序排序</a:t>
            </a:r>
          </a:p>
          <a:p>
            <a:pPr eaLnBrk="1" hangingPunct="1"/>
            <a:r>
              <a:rPr lang="zh-CN" altLang="en-US" dirty="0"/>
              <a:t>2:(1,l,r)表示将区间[l,r]的数字降序排序</a:t>
            </a:r>
          </a:p>
          <a:p>
            <a:pPr eaLnBrk="1" hangingPunct="1"/>
            <a:r>
              <a:rPr lang="zh-CN" altLang="en-US" dirty="0">
                <a:solidFill>
                  <a:srgbClr val="FF0000"/>
                </a:solidFill>
              </a:rPr>
              <a:t>最后</a:t>
            </a:r>
            <a:r>
              <a:rPr lang="zh-CN" altLang="en-US" dirty="0"/>
              <a:t>询问第q位置上的数字。</a:t>
            </a:r>
            <a:endParaRPr lang="en-US" altLang="zh-CN" dirty="0"/>
          </a:p>
          <a:p>
            <a:pPr eaLnBrk="1" hangingPunct="1"/>
            <a:r>
              <a:rPr lang="zh-CN" altLang="en-US" dirty="0"/>
              <a:t>（其实可以加一个操作</a:t>
            </a:r>
            <a:r>
              <a:rPr lang="en-US" altLang="zh-CN" dirty="0"/>
              <a:t>3</a:t>
            </a:r>
            <a:r>
              <a:rPr lang="en-US" altLang="zh-CN" dirty="0">
                <a:sym typeface="Wingdings" panose="05000000000000000000" pitchFamily="2" charset="2"/>
              </a:rPr>
              <a:t>:(2,x)</a:t>
            </a:r>
            <a:r>
              <a:rPr lang="zh-CN" altLang="en-US" dirty="0">
                <a:sym typeface="Wingdings" panose="05000000000000000000" pitchFamily="2" charset="2"/>
              </a:rPr>
              <a:t>表示查询</a:t>
            </a:r>
            <a:r>
              <a:rPr lang="en-US" altLang="zh-CN" dirty="0">
                <a:sym typeface="Wingdings" panose="05000000000000000000" pitchFamily="2" charset="2"/>
              </a:rPr>
              <a:t>x</a:t>
            </a:r>
            <a:r>
              <a:rPr lang="zh-CN" altLang="en-US">
                <a:sym typeface="Wingdings" panose="05000000000000000000" pitchFamily="2" charset="2"/>
              </a:rPr>
              <a:t>位置上的数字</a:t>
            </a:r>
            <a:r>
              <a:rPr lang="zh-CN" altLang="en-US"/>
              <a:t>）</a:t>
            </a:r>
            <a:endParaRPr lang="zh-CN"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noChangeArrowheads="1"/>
          </p:cNvSpPr>
          <p:nvPr>
            <p:ph type="title"/>
          </p:nvPr>
        </p:nvSpPr>
        <p:spPr/>
        <p:txBody>
          <a:bodyPr/>
          <a:lstStyle/>
          <a:p>
            <a:r>
              <a:rPr lang="en-US" altLang="zh-CN" dirty="0"/>
              <a:t>Problem</a:t>
            </a:r>
            <a:endParaRPr lang="zh-CN" altLang="en-US" dirty="0"/>
          </a:p>
        </p:txBody>
      </p:sp>
      <p:sp>
        <p:nvSpPr>
          <p:cNvPr id="77827" name="内容占位符 2"/>
          <p:cNvSpPr>
            <a:spLocks noGrp="1" noChangeArrowheads="1"/>
          </p:cNvSpPr>
          <p:nvPr>
            <p:ph idx="1"/>
          </p:nvPr>
        </p:nvSpPr>
        <p:spPr/>
        <p:txBody>
          <a:bodyPr>
            <a:normAutofit/>
          </a:bodyPr>
          <a:lstStyle/>
          <a:p>
            <a:pPr eaLnBrk="1" hangingPunct="1"/>
            <a:r>
              <a:rPr lang="zh-CN" altLang="en-US" dirty="0"/>
              <a:t>区间排序好像不是很好维护？</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noChangeArrowheads="1"/>
          </p:cNvSpPr>
          <p:nvPr>
            <p:ph type="title"/>
          </p:nvPr>
        </p:nvSpPr>
        <p:spPr/>
        <p:txBody>
          <a:bodyPr/>
          <a:lstStyle/>
          <a:p>
            <a:r>
              <a:rPr lang="en-US" altLang="zh-CN" dirty="0"/>
              <a:t>Solution1</a:t>
            </a:r>
            <a:endParaRPr lang="zh-CN" altLang="en-US" dirty="0"/>
          </a:p>
        </p:txBody>
      </p:sp>
      <p:sp>
        <p:nvSpPr>
          <p:cNvPr id="78851" name="内容占位符 2"/>
          <p:cNvSpPr>
            <a:spLocks noGrp="1" noChangeArrowheads="1"/>
          </p:cNvSpPr>
          <p:nvPr>
            <p:ph idx="1"/>
          </p:nvPr>
        </p:nvSpPr>
        <p:spPr/>
        <p:txBody>
          <a:bodyPr>
            <a:normAutofit/>
          </a:bodyPr>
          <a:lstStyle/>
          <a:p>
            <a:pPr eaLnBrk="1" hangingPunct="1"/>
            <a:r>
              <a:rPr lang="zh-CN" altLang="en-US" dirty="0"/>
              <a:t>既然只是最后要求查询一个位置的值，我们可以考虑二分答案</a:t>
            </a:r>
          </a:p>
          <a:p>
            <a:pPr eaLnBrk="1" hangingPunct="1"/>
            <a:r>
              <a:rPr lang="zh-CN" altLang="en-US" dirty="0"/>
              <a:t>设二分的答案为</a:t>
            </a:r>
            <a:r>
              <a:rPr lang="en-US" altLang="zh-CN" dirty="0" err="1"/>
              <a:t>ans</a:t>
            </a:r>
            <a:endParaRPr lang="en-US" altLang="zh-CN" dirty="0"/>
          </a:p>
          <a:p>
            <a:pPr eaLnBrk="1" hangingPunct="1"/>
            <a:r>
              <a:rPr lang="zh-CN" altLang="en-US" dirty="0"/>
              <a:t>则把所有小于</a:t>
            </a:r>
            <a:r>
              <a:rPr lang="en-US" altLang="zh-CN" dirty="0" err="1"/>
              <a:t>ans</a:t>
            </a:r>
            <a:r>
              <a:rPr lang="zh-CN" altLang="en-US" dirty="0"/>
              <a:t>的设为</a:t>
            </a:r>
            <a:r>
              <a:rPr lang="en-US" altLang="zh-CN" dirty="0"/>
              <a:t>0</a:t>
            </a:r>
            <a:r>
              <a:rPr lang="zh-CN" altLang="en-US" dirty="0"/>
              <a:t>，大于</a:t>
            </a:r>
            <a:r>
              <a:rPr lang="en-US" altLang="zh-CN" dirty="0" err="1"/>
              <a:t>ans</a:t>
            </a:r>
            <a:r>
              <a:rPr lang="zh-CN" altLang="en-US" dirty="0"/>
              <a:t>的设为</a:t>
            </a:r>
            <a:r>
              <a:rPr lang="en-US" altLang="zh-CN" dirty="0"/>
              <a:t>1</a:t>
            </a:r>
          </a:p>
          <a:p>
            <a:pPr eaLnBrk="1" hangingPunct="1"/>
            <a:r>
              <a:rPr lang="zh-CN" altLang="en-US" dirty="0"/>
              <a:t>区间升序排序就是把所有</a:t>
            </a:r>
            <a:r>
              <a:rPr lang="en-US" altLang="zh-CN" dirty="0"/>
              <a:t>0</a:t>
            </a:r>
            <a:r>
              <a:rPr lang="zh-CN" altLang="en-US" dirty="0"/>
              <a:t>移到左边，</a:t>
            </a:r>
            <a:r>
              <a:rPr lang="en-US" altLang="zh-CN" dirty="0"/>
              <a:t>1</a:t>
            </a:r>
            <a:r>
              <a:rPr lang="zh-CN" altLang="en-US" dirty="0"/>
              <a:t>移到右边</a:t>
            </a:r>
          </a:p>
          <a:p>
            <a:pPr eaLnBrk="1" hangingPunct="1"/>
            <a:r>
              <a:rPr lang="zh-CN" altLang="en-US" dirty="0"/>
              <a:t>区间降序排序就是把所有</a:t>
            </a:r>
            <a:r>
              <a:rPr lang="en-US" altLang="zh-CN" dirty="0"/>
              <a:t>1</a:t>
            </a:r>
            <a:r>
              <a:rPr lang="zh-CN" altLang="en-US" dirty="0"/>
              <a:t>移到左边，</a:t>
            </a:r>
            <a:r>
              <a:rPr lang="en-US" altLang="zh-CN" dirty="0"/>
              <a:t>0</a:t>
            </a:r>
            <a:r>
              <a:rPr lang="zh-CN" altLang="en-US" dirty="0"/>
              <a:t>移到右边</a:t>
            </a:r>
          </a:p>
          <a:p>
            <a:pPr eaLnBrk="1" hangingPunct="1"/>
            <a:endParaRPr lang="zh-CN" altLang="en-US" dirty="0"/>
          </a:p>
          <a:p>
            <a:pPr eaLnBrk="1" hangingPunct="1"/>
            <a:endParaRPr lang="zh-CN" alt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noChangeArrowheads="1"/>
          </p:cNvSpPr>
          <p:nvPr>
            <p:ph type="title"/>
          </p:nvPr>
        </p:nvSpPr>
        <p:spPr/>
        <p:txBody>
          <a:bodyPr/>
          <a:lstStyle/>
          <a:p>
            <a:r>
              <a:rPr lang="en-US" altLang="zh-CN" dirty="0"/>
              <a:t>Solution1</a:t>
            </a:r>
            <a:endParaRPr lang="zh-CN" altLang="en-US" dirty="0"/>
          </a:p>
        </p:txBody>
      </p:sp>
      <p:sp>
        <p:nvSpPr>
          <p:cNvPr id="79875" name="内容占位符 2"/>
          <p:cNvSpPr>
            <a:spLocks noGrp="1" noChangeArrowheads="1"/>
          </p:cNvSpPr>
          <p:nvPr>
            <p:ph idx="1"/>
          </p:nvPr>
        </p:nvSpPr>
        <p:spPr/>
        <p:txBody>
          <a:bodyPr>
            <a:normAutofit/>
          </a:bodyPr>
          <a:lstStyle/>
          <a:p>
            <a:pPr eaLnBrk="1" hangingPunct="1"/>
            <a:r>
              <a:rPr lang="zh-CN" altLang="en-US" dirty="0"/>
              <a:t>最后看查询的位置上是</a:t>
            </a:r>
            <a:r>
              <a:rPr lang="en-US" altLang="zh-CN" dirty="0"/>
              <a:t>0</a:t>
            </a:r>
            <a:r>
              <a:rPr lang="zh-CN" altLang="en-US" dirty="0"/>
              <a:t>还是</a:t>
            </a:r>
            <a:r>
              <a:rPr lang="en-US" altLang="zh-CN" dirty="0"/>
              <a:t>1</a:t>
            </a:r>
          </a:p>
          <a:p>
            <a:pPr eaLnBrk="1" hangingPunct="1"/>
            <a:r>
              <a:rPr lang="zh-CN" altLang="en-US" dirty="0"/>
              <a:t>就知道该往那边二分了</a:t>
            </a:r>
            <a:r>
              <a:rPr lang="en-US" altLang="zh-CN" dirty="0"/>
              <a:t>~</a:t>
            </a:r>
          </a:p>
          <a:p>
            <a:pPr eaLnBrk="1" hangingPunct="1"/>
            <a:r>
              <a:rPr lang="zh-CN" altLang="en-US" dirty="0"/>
              <a:t>总复杂度</a:t>
            </a:r>
            <a:r>
              <a:rPr lang="en-US" altLang="zh-CN" dirty="0"/>
              <a:t>O( nlog^2n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73429-021A-469C-BBAC-25E397820DD6}"/>
              </a:ext>
            </a:extLst>
          </p:cNvPr>
          <p:cNvSpPr>
            <a:spLocks noGrp="1"/>
          </p:cNvSpPr>
          <p:nvPr>
            <p:ph type="title"/>
          </p:nvPr>
        </p:nvSpPr>
        <p:spPr/>
        <p:txBody>
          <a:bodyPr/>
          <a:lstStyle/>
          <a:p>
            <a:r>
              <a:rPr lang="en-US" altLang="zh-CN" dirty="0"/>
              <a:t>Luogu5612 [Ynoi2013]</a:t>
            </a:r>
            <a:r>
              <a:rPr lang="en-US" altLang="zh-CN" dirty="0" err="1"/>
              <a:t>Ynoi</a:t>
            </a:r>
            <a:endParaRPr lang="zh-CN" altLang="en-US" dirty="0"/>
          </a:p>
        </p:txBody>
      </p:sp>
      <p:sp>
        <p:nvSpPr>
          <p:cNvPr id="3" name="内容占位符 2">
            <a:extLst>
              <a:ext uri="{FF2B5EF4-FFF2-40B4-BE49-F238E27FC236}">
                <a16:creationId xmlns:a16="http://schemas.microsoft.com/office/drawing/2014/main" id="{AA7CF79B-0824-43E7-BBB2-C1BB0A685949}"/>
              </a:ext>
            </a:extLst>
          </p:cNvPr>
          <p:cNvSpPr>
            <a:spLocks noGrp="1"/>
          </p:cNvSpPr>
          <p:nvPr>
            <p:ph idx="1"/>
          </p:nvPr>
        </p:nvSpPr>
        <p:spPr/>
        <p:txBody>
          <a:bodyPr/>
          <a:lstStyle/>
          <a:p>
            <a:r>
              <a:rPr lang="en-US" altLang="zh-CN" dirty="0"/>
              <a:t>1.</a:t>
            </a:r>
            <a:r>
              <a:rPr lang="zh-CN" altLang="en-US" dirty="0"/>
              <a:t>区间异或</a:t>
            </a:r>
            <a:r>
              <a:rPr lang="en-US" altLang="zh-CN" dirty="0"/>
              <a:t>x</a:t>
            </a:r>
          </a:p>
          <a:p>
            <a:r>
              <a:rPr lang="en-US" altLang="zh-CN" dirty="0"/>
              <a:t>2.</a:t>
            </a:r>
            <a:r>
              <a:rPr lang="zh-CN" altLang="en-US" dirty="0"/>
              <a:t>区间排序</a:t>
            </a:r>
            <a:endParaRPr lang="en-US" altLang="zh-CN" dirty="0"/>
          </a:p>
          <a:p>
            <a:r>
              <a:rPr lang="en-US" altLang="zh-CN" dirty="0"/>
              <a:t>3.</a:t>
            </a:r>
            <a:r>
              <a:rPr lang="zh-CN" altLang="en-US" dirty="0"/>
              <a:t>区间异或和</a:t>
            </a:r>
            <a:endParaRPr lang="en-US" altLang="zh-CN" dirty="0"/>
          </a:p>
          <a:p>
            <a:endParaRPr lang="en-US" altLang="zh-CN" dirty="0"/>
          </a:p>
          <a:p>
            <a:r>
              <a:rPr lang="zh-CN" altLang="en-US" dirty="0"/>
              <a:t>空间</a:t>
            </a:r>
            <a:r>
              <a:rPr lang="en-US" altLang="zh-CN" dirty="0"/>
              <a:t>32MB</a:t>
            </a:r>
            <a:endParaRPr lang="zh-CN" altLang="en-US" dirty="0"/>
          </a:p>
        </p:txBody>
      </p:sp>
    </p:spTree>
    <p:extLst>
      <p:ext uri="{BB962C8B-B14F-4D97-AF65-F5344CB8AC3E}">
        <p14:creationId xmlns:p14="http://schemas.microsoft.com/office/powerpoint/2010/main" val="220245946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3FE8AB-1869-4DFB-B7E5-439F70A86C3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53F810C-0BDD-4D78-AC5C-A04804E976AB}"/>
              </a:ext>
            </a:extLst>
          </p:cNvPr>
          <p:cNvSpPr>
            <a:spLocks noGrp="1"/>
          </p:cNvSpPr>
          <p:nvPr>
            <p:ph idx="1"/>
          </p:nvPr>
        </p:nvSpPr>
        <p:spPr/>
        <p:txBody>
          <a:bodyPr/>
          <a:lstStyle/>
          <a:p>
            <a:r>
              <a:rPr lang="zh-CN" altLang="en-US" dirty="0"/>
              <a:t>这道题由于是多次询问所以不能用前面题的做法了</a:t>
            </a:r>
          </a:p>
        </p:txBody>
      </p:sp>
    </p:spTree>
    <p:extLst>
      <p:ext uri="{BB962C8B-B14F-4D97-AF65-F5344CB8AC3E}">
        <p14:creationId xmlns:p14="http://schemas.microsoft.com/office/powerpoint/2010/main" val="100124123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69BF2B-AE96-4A1E-96E9-64120F4BF5B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CFB5850-D167-4F9A-8B17-149762441C1E}"/>
              </a:ext>
            </a:extLst>
          </p:cNvPr>
          <p:cNvSpPr>
            <a:spLocks noGrp="1"/>
          </p:cNvSpPr>
          <p:nvPr>
            <p:ph idx="1"/>
          </p:nvPr>
        </p:nvSpPr>
        <p:spPr/>
        <p:txBody>
          <a:bodyPr/>
          <a:lstStyle/>
          <a:p>
            <a:r>
              <a:rPr lang="zh-CN" altLang="en-US" dirty="0"/>
              <a:t>这个区间排序有类似于颜色段均摊的性质</a:t>
            </a:r>
            <a:endParaRPr lang="en-US" altLang="zh-CN" dirty="0"/>
          </a:p>
          <a:p>
            <a:r>
              <a:rPr lang="zh-CN" altLang="en-US" dirty="0"/>
              <a:t>考虑使用平衡树维护每个被排序的段，每个段内开一个数据结构维护段内排序后的信息</a:t>
            </a:r>
          </a:p>
          <a:p>
            <a:r>
              <a:rPr lang="zh-CN" altLang="en-US" dirty="0"/>
              <a:t>每次区间排序就是把一些段合并起来，并且把两边的段进行分裂</a:t>
            </a:r>
          </a:p>
        </p:txBody>
      </p:sp>
    </p:spTree>
    <p:extLst>
      <p:ext uri="{BB962C8B-B14F-4D97-AF65-F5344CB8AC3E}">
        <p14:creationId xmlns:p14="http://schemas.microsoft.com/office/powerpoint/2010/main" val="388254651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4884CB-32EE-4B24-836D-DC5E586948F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FBE6BAF-59C1-423E-B182-2F46E0B5D9A1}"/>
              </a:ext>
            </a:extLst>
          </p:cNvPr>
          <p:cNvSpPr>
            <a:spLocks noGrp="1"/>
          </p:cNvSpPr>
          <p:nvPr>
            <p:ph idx="1"/>
          </p:nvPr>
        </p:nvSpPr>
        <p:spPr/>
        <p:txBody>
          <a:bodyPr/>
          <a:lstStyle/>
          <a:p>
            <a:r>
              <a:rPr lang="zh-CN" altLang="en-US" dirty="0"/>
              <a:t>先只考虑区间排序</a:t>
            </a:r>
            <a:endParaRPr lang="en-US" altLang="zh-CN" dirty="0"/>
          </a:p>
          <a:p>
            <a:r>
              <a:rPr lang="zh-CN" altLang="en-US" dirty="0"/>
              <a:t>使用</a:t>
            </a:r>
            <a:r>
              <a:rPr lang="en-US" altLang="zh-CN" dirty="0" err="1"/>
              <a:t>trie</a:t>
            </a:r>
            <a:r>
              <a:rPr lang="zh-CN" altLang="en-US" dirty="0"/>
              <a:t>来维护每个段的信息</a:t>
            </a:r>
            <a:endParaRPr lang="en-US" altLang="zh-CN" dirty="0"/>
          </a:p>
          <a:p>
            <a:r>
              <a:rPr lang="zh-CN" altLang="en-US" dirty="0"/>
              <a:t>这里考虑“线段树合并”的势能，每次分裂只会增加</a:t>
            </a:r>
            <a:r>
              <a:rPr lang="en-US" altLang="zh-CN" dirty="0"/>
              <a:t>O(w)</a:t>
            </a:r>
            <a:r>
              <a:rPr lang="zh-CN" altLang="en-US" dirty="0"/>
              <a:t>的势能，所以复杂度是对的</a:t>
            </a:r>
          </a:p>
        </p:txBody>
      </p:sp>
    </p:spTree>
    <p:extLst>
      <p:ext uri="{BB962C8B-B14F-4D97-AF65-F5344CB8AC3E}">
        <p14:creationId xmlns:p14="http://schemas.microsoft.com/office/powerpoint/2010/main" val="147546534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B8C325-2858-41FD-9176-510B0DE373F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2DCE691-CB9B-456F-B008-C45AA37E822F}"/>
              </a:ext>
            </a:extLst>
          </p:cNvPr>
          <p:cNvSpPr>
            <a:spLocks noGrp="1"/>
          </p:cNvSpPr>
          <p:nvPr>
            <p:ph idx="1"/>
          </p:nvPr>
        </p:nvSpPr>
        <p:spPr/>
        <p:txBody>
          <a:bodyPr/>
          <a:lstStyle/>
          <a:p>
            <a:r>
              <a:rPr lang="zh-CN" altLang="en-US" dirty="0"/>
              <a:t>区间</a:t>
            </a:r>
            <a:r>
              <a:rPr lang="en-US" altLang="zh-CN" dirty="0" err="1"/>
              <a:t>xor</a:t>
            </a:r>
            <a:r>
              <a:rPr lang="zh-CN" altLang="en-US" dirty="0"/>
              <a:t>可以在外层平衡树上打标记来实现</a:t>
            </a:r>
            <a:endParaRPr lang="en-US" altLang="zh-CN" dirty="0"/>
          </a:p>
          <a:p>
            <a:r>
              <a:rPr lang="zh-CN" altLang="en-US" dirty="0"/>
              <a:t>需要处理外层平衡树上的标记传到内层</a:t>
            </a:r>
            <a:r>
              <a:rPr lang="en-US" altLang="zh-CN" dirty="0" err="1"/>
              <a:t>trie</a:t>
            </a:r>
            <a:r>
              <a:rPr lang="zh-CN" altLang="en-US" dirty="0"/>
              <a:t>上的影响</a:t>
            </a:r>
            <a:endParaRPr lang="en-US" altLang="zh-CN" dirty="0"/>
          </a:p>
          <a:p>
            <a:r>
              <a:rPr lang="en-US" altLang="zh-CN" dirty="0" err="1"/>
              <a:t>Trie</a:t>
            </a:r>
            <a:r>
              <a:rPr lang="zh-CN" altLang="en-US" dirty="0"/>
              <a:t>上可以同时维护排序标记和</a:t>
            </a:r>
            <a:r>
              <a:rPr lang="en-US" altLang="zh-CN" dirty="0" err="1"/>
              <a:t>xor</a:t>
            </a:r>
            <a:r>
              <a:rPr lang="zh-CN" altLang="en-US" dirty="0"/>
              <a:t>标记来实现，同时需要维护</a:t>
            </a:r>
            <a:r>
              <a:rPr lang="en-US" altLang="zh-CN" dirty="0" err="1"/>
              <a:t>trie</a:t>
            </a:r>
            <a:r>
              <a:rPr lang="zh-CN" altLang="en-US" dirty="0"/>
              <a:t>的区间</a:t>
            </a:r>
            <a:r>
              <a:rPr lang="en-US" altLang="zh-CN" dirty="0" err="1"/>
              <a:t>xor</a:t>
            </a:r>
            <a:r>
              <a:rPr lang="zh-CN" altLang="en-US" dirty="0"/>
              <a:t>和</a:t>
            </a:r>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a:t>
            </a:r>
            <a:r>
              <a:rPr lang="en-US" altLang="zh-CN" dirty="0" err="1"/>
              <a:t>logn</a:t>
            </a:r>
            <a:r>
              <a:rPr lang="en-US" altLang="zh-CN" dirty="0"/>
              <a:t> )</a:t>
            </a:r>
            <a:r>
              <a:rPr lang="zh-CN" altLang="en-US" dirty="0"/>
              <a:t>，空间复杂度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a:p>
            <a:endParaRPr lang="en-US" altLang="zh-CN" dirty="0"/>
          </a:p>
          <a:p>
            <a:endParaRPr lang="en-US" altLang="zh-CN" dirty="0"/>
          </a:p>
        </p:txBody>
      </p:sp>
    </p:spTree>
    <p:extLst>
      <p:ext uri="{BB962C8B-B14F-4D97-AF65-F5344CB8AC3E}">
        <p14:creationId xmlns:p14="http://schemas.microsoft.com/office/powerpoint/2010/main" val="4118836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普通的树状数组</a:t>
            </a:r>
          </a:p>
        </p:txBody>
      </p:sp>
      <p:sp>
        <p:nvSpPr>
          <p:cNvPr id="3" name="内容占位符 2"/>
          <p:cNvSpPr>
            <a:spLocks noGrp="1"/>
          </p:cNvSpPr>
          <p:nvPr>
            <p:ph idx="1"/>
          </p:nvPr>
        </p:nvSpPr>
        <p:spPr/>
        <p:txBody>
          <a:bodyPr/>
          <a:lstStyle/>
          <a:p>
            <a:r>
              <a:rPr lang="zh-CN" altLang="en-US" dirty="0"/>
              <a:t>维护一个序列支持：</a:t>
            </a:r>
            <a:endParaRPr lang="en-US" altLang="zh-CN" dirty="0"/>
          </a:p>
          <a:p>
            <a:r>
              <a:rPr lang="en-US" altLang="zh-CN" dirty="0"/>
              <a:t>1.</a:t>
            </a:r>
            <a:r>
              <a:rPr lang="zh-CN" altLang="en-US" dirty="0"/>
              <a:t>把</a:t>
            </a:r>
            <a:r>
              <a:rPr lang="en-US" altLang="zh-CN" dirty="0"/>
              <a:t>x</a:t>
            </a:r>
            <a:r>
              <a:rPr lang="zh-CN" altLang="en-US" dirty="0"/>
              <a:t>位置的值加上</a:t>
            </a:r>
            <a:r>
              <a:rPr lang="en-US" altLang="zh-CN" dirty="0"/>
              <a:t>y</a:t>
            </a:r>
          </a:p>
          <a:p>
            <a:r>
              <a:rPr lang="en-US" altLang="zh-CN" dirty="0"/>
              <a:t>2.</a:t>
            </a:r>
            <a:r>
              <a:rPr lang="zh-CN" altLang="en-US" dirty="0"/>
              <a:t>查询一个区间的和</a:t>
            </a:r>
            <a:endParaRPr lang="en-US" altLang="zh-CN" dirty="0"/>
          </a:p>
          <a:p>
            <a:endParaRPr lang="en-US" altLang="zh-CN" dirty="0"/>
          </a:p>
          <a:p>
            <a:endParaRPr lang="zh-CN" altLang="en-US" dirty="0"/>
          </a:p>
        </p:txBody>
      </p:sp>
      <p:pic>
        <p:nvPicPr>
          <p:cNvPr id="91139" name="Picture 3"/>
          <p:cNvPicPr>
            <a:picLocks noChangeAspect="1" noChangeArrowheads="1"/>
          </p:cNvPicPr>
          <p:nvPr/>
        </p:nvPicPr>
        <p:blipFill>
          <a:blip r:embed="rId2" cstate="print"/>
          <a:srcRect/>
          <a:stretch>
            <a:fillRect/>
          </a:stretch>
        </p:blipFill>
        <p:spPr bwMode="auto">
          <a:xfrm>
            <a:off x="2135561" y="3356992"/>
            <a:ext cx="5301589" cy="2736304"/>
          </a:xfrm>
          <a:prstGeom prst="rect">
            <a:avLst/>
          </a:prstGeom>
          <a:noFill/>
          <a:ln w="9525">
            <a:noFill/>
            <a:miter lim="800000"/>
            <a:headEnd/>
            <a:tailEnd/>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329E21-2BD3-449F-BA81-BB6D77D9A0F2}"/>
              </a:ext>
            </a:extLst>
          </p:cNvPr>
          <p:cNvSpPr>
            <a:spLocks noGrp="1"/>
          </p:cNvSpPr>
          <p:nvPr>
            <p:ph type="title"/>
          </p:nvPr>
        </p:nvSpPr>
        <p:spPr/>
        <p:txBody>
          <a:bodyPr/>
          <a:lstStyle/>
          <a:p>
            <a:r>
              <a:rPr lang="en-US" altLang="zh-CN" dirty="0"/>
              <a:t>Technology</a:t>
            </a:r>
            <a:endParaRPr lang="zh-CN" altLang="en-US" dirty="0"/>
          </a:p>
        </p:txBody>
      </p:sp>
      <p:sp>
        <p:nvSpPr>
          <p:cNvPr id="3" name="内容占位符 2">
            <a:extLst>
              <a:ext uri="{FF2B5EF4-FFF2-40B4-BE49-F238E27FC236}">
                <a16:creationId xmlns:a16="http://schemas.microsoft.com/office/drawing/2014/main" id="{BEDF5BFA-9F79-417C-9D93-7AD0E290ECB1}"/>
              </a:ext>
            </a:extLst>
          </p:cNvPr>
          <p:cNvSpPr>
            <a:spLocks noGrp="1"/>
          </p:cNvSpPr>
          <p:nvPr>
            <p:ph idx="1"/>
          </p:nvPr>
        </p:nvSpPr>
        <p:spPr/>
        <p:txBody>
          <a:bodyPr>
            <a:normAutofit lnSpcReduction="10000"/>
          </a:bodyPr>
          <a:lstStyle/>
          <a:p>
            <a:r>
              <a:rPr lang="zh-CN" altLang="en-US" dirty="0"/>
              <a:t>压缩</a:t>
            </a:r>
            <a:r>
              <a:rPr lang="en-US" altLang="zh-CN" dirty="0" err="1"/>
              <a:t>trie</a:t>
            </a:r>
            <a:r>
              <a:rPr lang="zh-CN" altLang="en-US" dirty="0"/>
              <a:t>：</a:t>
            </a:r>
            <a:endParaRPr lang="en-US" altLang="zh-CN" dirty="0"/>
          </a:p>
          <a:p>
            <a:r>
              <a:rPr lang="zh-CN" altLang="en-US" dirty="0"/>
              <a:t>用类似后缀树的思想，把每个度数为</a:t>
            </a:r>
            <a:r>
              <a:rPr lang="en-US" altLang="zh-CN" dirty="0"/>
              <a:t>2</a:t>
            </a:r>
            <a:r>
              <a:rPr lang="zh-CN" altLang="en-US" dirty="0"/>
              <a:t>的点缩掉</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a:t>
            </a:r>
            <a:r>
              <a:rPr lang="en-US" altLang="zh-CN" dirty="0" err="1"/>
              <a:t>logn</a:t>
            </a:r>
            <a:r>
              <a:rPr lang="en-US" altLang="zh-CN" dirty="0"/>
              <a:t> )</a:t>
            </a:r>
            <a:r>
              <a:rPr lang="zh-CN" altLang="en-US" dirty="0"/>
              <a:t>，空间复杂度</a:t>
            </a:r>
            <a:r>
              <a:rPr lang="en-US" altLang="zh-CN" dirty="0"/>
              <a:t>O( n )</a:t>
            </a:r>
            <a:endParaRPr lang="zh-CN" altLang="en-US" dirty="0"/>
          </a:p>
          <a:p>
            <a:endParaRPr lang="zh-CN" altLang="en-US" dirty="0"/>
          </a:p>
        </p:txBody>
      </p:sp>
      <p:pic>
        <p:nvPicPr>
          <p:cNvPr id="4" name="图片 3">
            <a:extLst>
              <a:ext uri="{FF2B5EF4-FFF2-40B4-BE49-F238E27FC236}">
                <a16:creationId xmlns:a16="http://schemas.microsoft.com/office/drawing/2014/main" id="{27C85D3E-2850-41AF-ACC1-41C26B4C12D3}"/>
              </a:ext>
            </a:extLst>
          </p:cNvPr>
          <p:cNvPicPr>
            <a:picLocks noChangeAspect="1"/>
          </p:cNvPicPr>
          <p:nvPr/>
        </p:nvPicPr>
        <p:blipFill>
          <a:blip r:embed="rId2"/>
          <a:stretch>
            <a:fillRect/>
          </a:stretch>
        </p:blipFill>
        <p:spPr>
          <a:xfrm>
            <a:off x="1384917" y="2660989"/>
            <a:ext cx="6030896" cy="2869984"/>
          </a:xfrm>
          <a:prstGeom prst="rect">
            <a:avLst/>
          </a:prstGeom>
        </p:spPr>
      </p:pic>
    </p:spTree>
    <p:extLst>
      <p:ext uri="{BB962C8B-B14F-4D97-AF65-F5344CB8AC3E}">
        <p14:creationId xmlns:p14="http://schemas.microsoft.com/office/powerpoint/2010/main" val="152958899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49D9C-A6D4-4BBE-AB82-06242676F0B6}"/>
              </a:ext>
            </a:extLst>
          </p:cNvPr>
          <p:cNvSpPr>
            <a:spLocks noGrp="1"/>
          </p:cNvSpPr>
          <p:nvPr>
            <p:ph type="ctrTitle"/>
          </p:nvPr>
        </p:nvSpPr>
        <p:spPr/>
        <p:txBody>
          <a:bodyPr/>
          <a:lstStyle/>
          <a:p>
            <a:r>
              <a:rPr lang="en-US" altLang="zh-CN" dirty="0"/>
              <a:t>Thanks for listening</a:t>
            </a:r>
            <a:endParaRPr lang="zh-CN" altLang="en-US" dirty="0"/>
          </a:p>
        </p:txBody>
      </p:sp>
      <p:sp>
        <p:nvSpPr>
          <p:cNvPr id="3" name="副标题 2">
            <a:extLst>
              <a:ext uri="{FF2B5EF4-FFF2-40B4-BE49-F238E27FC236}">
                <a16:creationId xmlns:a16="http://schemas.microsoft.com/office/drawing/2014/main" id="{ED1779D3-1EF0-4724-BAB3-1CD9A2794E62}"/>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315711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树状数组套平衡树</a:t>
            </a:r>
          </a:p>
        </p:txBody>
      </p:sp>
      <p:sp>
        <p:nvSpPr>
          <p:cNvPr id="3" name="内容占位符 2"/>
          <p:cNvSpPr>
            <a:spLocks noGrp="1"/>
          </p:cNvSpPr>
          <p:nvPr>
            <p:ph idx="1"/>
          </p:nvPr>
        </p:nvSpPr>
        <p:spPr/>
        <p:txBody>
          <a:bodyPr/>
          <a:lstStyle/>
          <a:p>
            <a:r>
              <a:rPr lang="zh-CN" altLang="en-US" dirty="0"/>
              <a:t>维护一个序列支持：</a:t>
            </a:r>
            <a:endParaRPr lang="en-US" altLang="zh-CN" dirty="0"/>
          </a:p>
          <a:p>
            <a:r>
              <a:rPr lang="en-US" altLang="zh-CN" dirty="0"/>
              <a:t>1.</a:t>
            </a:r>
            <a:r>
              <a:rPr lang="zh-CN" altLang="en-US" dirty="0"/>
              <a:t>把</a:t>
            </a:r>
            <a:r>
              <a:rPr lang="en-US" altLang="zh-CN" dirty="0"/>
              <a:t>x</a:t>
            </a:r>
            <a:r>
              <a:rPr lang="zh-CN" altLang="en-US" dirty="0"/>
              <a:t>位置的值改为</a:t>
            </a:r>
            <a:r>
              <a:rPr lang="en-US" altLang="zh-CN" dirty="0"/>
              <a:t>y</a:t>
            </a:r>
          </a:p>
          <a:p>
            <a:r>
              <a:rPr lang="en-US" altLang="zh-CN" dirty="0"/>
              <a:t>2.</a:t>
            </a:r>
            <a:r>
              <a:rPr lang="zh-CN" altLang="en-US" dirty="0"/>
              <a:t>查询一个区间中小于</a:t>
            </a:r>
            <a:r>
              <a:rPr lang="en-US" altLang="zh-CN" dirty="0"/>
              <a:t>y</a:t>
            </a:r>
            <a:r>
              <a:rPr lang="zh-CN" altLang="en-US" dirty="0"/>
              <a:t>的数个数</a:t>
            </a:r>
            <a:endParaRPr lang="en-US" altLang="zh-CN" dirty="0"/>
          </a:p>
          <a:p>
            <a:endParaRPr lang="zh-CN" altLang="en-US" dirty="0"/>
          </a:p>
        </p:txBody>
      </p:sp>
      <p:pic>
        <p:nvPicPr>
          <p:cNvPr id="92162" name="Picture 2"/>
          <p:cNvPicPr>
            <a:picLocks noChangeAspect="1" noChangeArrowheads="1"/>
          </p:cNvPicPr>
          <p:nvPr/>
        </p:nvPicPr>
        <p:blipFill>
          <a:blip r:embed="rId3" cstate="print"/>
          <a:srcRect/>
          <a:stretch>
            <a:fillRect/>
          </a:stretch>
        </p:blipFill>
        <p:spPr bwMode="auto">
          <a:xfrm>
            <a:off x="2039879" y="3359572"/>
            <a:ext cx="5748524" cy="295232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区别</a:t>
            </a:r>
          </a:p>
        </p:txBody>
      </p:sp>
      <p:sp>
        <p:nvSpPr>
          <p:cNvPr id="3" name="内容占位符 2"/>
          <p:cNvSpPr>
            <a:spLocks noGrp="1"/>
          </p:cNvSpPr>
          <p:nvPr>
            <p:ph idx="1"/>
          </p:nvPr>
        </p:nvSpPr>
        <p:spPr/>
        <p:txBody>
          <a:bodyPr>
            <a:normAutofit/>
          </a:bodyPr>
          <a:lstStyle/>
          <a:p>
            <a:r>
              <a:rPr lang="zh-CN" altLang="en-US" dirty="0"/>
              <a:t>普通树状数组用到的数据结构：支持修改值，查询值</a:t>
            </a:r>
            <a:r>
              <a:rPr lang="en-US" altLang="zh-CN" dirty="0"/>
              <a:t>——</a:t>
            </a:r>
            <a:r>
              <a:rPr lang="zh-CN" altLang="en-US" dirty="0"/>
              <a:t>变量</a:t>
            </a:r>
            <a:endParaRPr lang="en-US" altLang="zh-CN" dirty="0"/>
          </a:p>
          <a:p>
            <a:r>
              <a:rPr lang="zh-CN" altLang="en-US" dirty="0"/>
              <a:t>所以普通的树状数组可以用一个数组来维护</a:t>
            </a:r>
            <a:endParaRPr lang="en-US" altLang="zh-CN" dirty="0"/>
          </a:p>
          <a:p>
            <a:r>
              <a:rPr lang="zh-CN" altLang="en-US" dirty="0"/>
              <a:t>树状数组套平衡树用到的数据结构：支持插入一个值，查询小于一个值的数个数</a:t>
            </a:r>
            <a:r>
              <a:rPr lang="en-US" altLang="zh-CN" dirty="0"/>
              <a:t>——</a:t>
            </a:r>
            <a:r>
              <a:rPr lang="zh-CN" altLang="en-US" dirty="0"/>
              <a:t>平衡树</a:t>
            </a:r>
            <a:endParaRPr lang="en-US" altLang="zh-CN" dirty="0"/>
          </a:p>
          <a:p>
            <a:r>
              <a:rPr lang="zh-CN" altLang="en-US" dirty="0"/>
              <a:t>所以树状数组套平衡树可以用一个平衡树的数组维护</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区别</a:t>
            </a:r>
          </a:p>
        </p:txBody>
      </p:sp>
      <p:sp>
        <p:nvSpPr>
          <p:cNvPr id="3" name="内容占位符 2"/>
          <p:cNvSpPr>
            <a:spLocks noGrp="1"/>
          </p:cNvSpPr>
          <p:nvPr>
            <p:ph idx="1"/>
          </p:nvPr>
        </p:nvSpPr>
        <p:spPr/>
        <p:txBody>
          <a:bodyPr>
            <a:normAutofit/>
          </a:bodyPr>
          <a:lstStyle/>
          <a:p>
            <a:r>
              <a:rPr lang="zh-CN" altLang="en-US" dirty="0"/>
              <a:t>变量每次访问是</a:t>
            </a:r>
            <a:r>
              <a:rPr lang="en-US" altLang="zh-CN" dirty="0"/>
              <a:t>O( 1 )</a:t>
            </a:r>
            <a:r>
              <a:rPr lang="zh-CN" altLang="en-US" dirty="0"/>
              <a:t>的，所以树状数组时间复杂度是</a:t>
            </a:r>
            <a:r>
              <a:rPr lang="en-US" altLang="zh-CN" dirty="0"/>
              <a:t>O( </a:t>
            </a:r>
            <a:r>
              <a:rPr lang="en-US" altLang="zh-CN" dirty="0" err="1"/>
              <a:t>logn</a:t>
            </a:r>
            <a:r>
              <a:rPr lang="en-US" altLang="zh-CN" dirty="0"/>
              <a:t> )</a:t>
            </a:r>
          </a:p>
          <a:p>
            <a:r>
              <a:rPr lang="zh-CN" altLang="en-US" dirty="0"/>
              <a:t>平衡树每次访问是</a:t>
            </a:r>
            <a:r>
              <a:rPr lang="en-US" altLang="zh-CN" dirty="0"/>
              <a:t>O( log size )</a:t>
            </a:r>
            <a:r>
              <a:rPr lang="zh-CN" altLang="en-US" dirty="0"/>
              <a:t>的，所以树状数组套平衡树的最坏时间复杂度是</a:t>
            </a:r>
            <a:r>
              <a:rPr lang="en-US" altLang="zh-CN" dirty="0"/>
              <a:t>O( log^2n )</a:t>
            </a:r>
            <a:r>
              <a:rPr lang="zh-CN" altLang="en-US" dirty="0"/>
              <a:t>的</a:t>
            </a:r>
            <a:endParaRPr lang="en-US" altLang="zh-CN" dirty="0"/>
          </a:p>
          <a:p>
            <a:r>
              <a:rPr lang="zh-CN" altLang="en-US" dirty="0"/>
              <a:t>由于不是每棵平衡树都满，所以这里带一个小常数，然而平衡树常数比较大，所以还是比较慢的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所以</a:t>
            </a:r>
          </a:p>
        </p:txBody>
      </p:sp>
      <p:sp>
        <p:nvSpPr>
          <p:cNvPr id="3" name="内容占位符 2"/>
          <p:cNvSpPr>
            <a:spLocks noGrp="1"/>
          </p:cNvSpPr>
          <p:nvPr>
            <p:ph idx="1"/>
          </p:nvPr>
        </p:nvSpPr>
        <p:spPr/>
        <p:txBody>
          <a:bodyPr>
            <a:normAutofit/>
          </a:bodyPr>
          <a:lstStyle/>
          <a:p>
            <a:r>
              <a:rPr lang="zh-CN" altLang="en-US" dirty="0"/>
              <a:t>只需要先写一个平衡树，然后写个树状数组就行了</a:t>
            </a:r>
            <a:endParaRPr lang="en-US" altLang="zh-CN"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3"/>
          <p:cNvPicPr>
            <a:picLocks noChangeAspect="1" noChangeArrowheads="1"/>
          </p:cNvPicPr>
          <p:nvPr/>
        </p:nvPicPr>
        <p:blipFill>
          <a:blip r:embed="rId2" cstate="print"/>
          <a:srcRect/>
          <a:stretch>
            <a:fillRect/>
          </a:stretch>
        </p:blipFill>
        <p:spPr bwMode="auto">
          <a:xfrm>
            <a:off x="1524000" y="0"/>
            <a:ext cx="9144000" cy="4964716"/>
          </a:xfrm>
          <a:prstGeom prst="rect">
            <a:avLst/>
          </a:prstGeom>
          <a:noFill/>
          <a:ln w="9525">
            <a:noFill/>
            <a:miter lim="800000"/>
            <a:headEnd/>
            <a:tailEnd/>
          </a:ln>
        </p:spPr>
      </p:pic>
      <p:pic>
        <p:nvPicPr>
          <p:cNvPr id="5" name="Picture 2"/>
          <p:cNvPicPr>
            <a:picLocks noGrp="1" noChangeAspect="1" noChangeArrowheads="1"/>
          </p:cNvPicPr>
          <p:nvPr>
            <p:ph idx="1"/>
          </p:nvPr>
        </p:nvPicPr>
        <p:blipFill>
          <a:blip r:embed="rId3" cstate="print"/>
          <a:srcRect/>
          <a:stretch>
            <a:fillRect/>
          </a:stretch>
        </p:blipFill>
        <p:spPr bwMode="auto">
          <a:xfrm>
            <a:off x="1524000" y="4877047"/>
            <a:ext cx="3857143" cy="198095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Expansion</a:t>
            </a:r>
            <a:endParaRPr lang="zh-CN" altLang="en-US" dirty="0"/>
          </a:p>
        </p:txBody>
      </p:sp>
      <p:sp>
        <p:nvSpPr>
          <p:cNvPr id="3" name="内容占位符 2"/>
          <p:cNvSpPr>
            <a:spLocks noGrp="1"/>
          </p:cNvSpPr>
          <p:nvPr>
            <p:ph idx="1"/>
          </p:nvPr>
        </p:nvSpPr>
        <p:spPr/>
        <p:txBody>
          <a:bodyPr>
            <a:normAutofit/>
          </a:bodyPr>
          <a:lstStyle/>
          <a:p>
            <a:r>
              <a:rPr lang="zh-CN" altLang="en-US" dirty="0"/>
              <a:t>树状数组套平衡树在绝大多数场合下都够用了</a:t>
            </a:r>
            <a:endParaRPr lang="en-US" altLang="zh-CN" dirty="0"/>
          </a:p>
          <a:p>
            <a:r>
              <a:rPr lang="zh-CN" altLang="en-US" dirty="0"/>
              <a:t>其他常见的还有树状数组套</a:t>
            </a:r>
            <a:r>
              <a:rPr lang="en-US" altLang="zh-CN" dirty="0" err="1"/>
              <a:t>Trie</a:t>
            </a:r>
            <a:r>
              <a:rPr lang="zh-CN" altLang="en-US" dirty="0"/>
              <a:t>，线段树套平衡树，可以类比树状数组套平衡树的实现方法来实现，即将内部的树看做一个和外部树独立的数据结构</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FE14D-FA8C-4A56-928A-533B390A82FC}"/>
              </a:ext>
            </a:extLst>
          </p:cNvPr>
          <p:cNvSpPr>
            <a:spLocks noGrp="1"/>
          </p:cNvSpPr>
          <p:nvPr>
            <p:ph type="title"/>
          </p:nvPr>
        </p:nvSpPr>
        <p:spPr/>
        <p:txBody>
          <a:bodyPr/>
          <a:lstStyle/>
          <a:p>
            <a:r>
              <a:rPr lang="zh-CN" altLang="en-US" dirty="0"/>
              <a:t>对线段树套平衡树的解释</a:t>
            </a:r>
          </a:p>
        </p:txBody>
      </p:sp>
      <p:sp>
        <p:nvSpPr>
          <p:cNvPr id="3" name="内容占位符 2">
            <a:extLst>
              <a:ext uri="{FF2B5EF4-FFF2-40B4-BE49-F238E27FC236}">
                <a16:creationId xmlns:a16="http://schemas.microsoft.com/office/drawing/2014/main" id="{B02EBAAE-7990-48D0-8232-7835B896ED4A}"/>
              </a:ext>
            </a:extLst>
          </p:cNvPr>
          <p:cNvSpPr>
            <a:spLocks noGrp="1"/>
          </p:cNvSpPr>
          <p:nvPr>
            <p:ph idx="1"/>
          </p:nvPr>
        </p:nvSpPr>
        <p:spPr/>
        <p:txBody>
          <a:bodyPr>
            <a:normAutofit/>
          </a:bodyPr>
          <a:lstStyle/>
          <a:p>
            <a:r>
              <a:rPr lang="zh-CN" altLang="en-US" dirty="0"/>
              <a:t>维护一个序列</a:t>
            </a:r>
          </a:p>
          <a:p>
            <a:r>
              <a:rPr lang="en-US" altLang="zh-CN" dirty="0"/>
              <a:t>1.</a:t>
            </a:r>
            <a:r>
              <a:rPr lang="zh-CN" altLang="en-US" dirty="0"/>
              <a:t>单点修改</a:t>
            </a:r>
          </a:p>
          <a:p>
            <a:r>
              <a:rPr lang="en-US" altLang="zh-CN" dirty="0"/>
              <a:t>2.</a:t>
            </a:r>
            <a:r>
              <a:rPr lang="zh-CN" altLang="en-US" dirty="0"/>
              <a:t>区间</a:t>
            </a:r>
            <a:r>
              <a:rPr lang="en-US" altLang="zh-CN" dirty="0"/>
              <a:t>[</a:t>
            </a:r>
            <a:r>
              <a:rPr lang="en-US" altLang="zh-CN" dirty="0" err="1"/>
              <a:t>l,r</a:t>
            </a:r>
            <a:r>
              <a:rPr lang="en-US" altLang="zh-CN" dirty="0"/>
              <a:t>]</a:t>
            </a:r>
            <a:r>
              <a:rPr lang="zh-CN" altLang="en-US" dirty="0"/>
              <a:t>中 </a:t>
            </a:r>
            <a:r>
              <a:rPr lang="en-US" altLang="zh-CN" dirty="0"/>
              <a:t>&lt;= k</a:t>
            </a:r>
            <a:r>
              <a:rPr lang="zh-CN" altLang="en-US" dirty="0"/>
              <a:t>的元素个数</a:t>
            </a:r>
          </a:p>
          <a:p>
            <a:endParaRPr lang="zh-CN" altLang="en-US" dirty="0"/>
          </a:p>
        </p:txBody>
      </p:sp>
    </p:spTree>
    <p:extLst>
      <p:ext uri="{BB962C8B-B14F-4D97-AF65-F5344CB8AC3E}">
        <p14:creationId xmlns:p14="http://schemas.microsoft.com/office/powerpoint/2010/main" val="4185121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偏序维护</a:t>
            </a:r>
          </a:p>
        </p:txBody>
      </p:sp>
      <p:sp>
        <p:nvSpPr>
          <p:cNvPr id="3" name="内容占位符 2"/>
          <p:cNvSpPr>
            <a:spLocks noGrp="1"/>
          </p:cNvSpPr>
          <p:nvPr>
            <p:ph idx="1"/>
          </p:nvPr>
        </p:nvSpPr>
        <p:spPr/>
        <p:txBody>
          <a:bodyPr>
            <a:normAutofit/>
          </a:bodyPr>
          <a:lstStyle/>
          <a:p>
            <a:r>
              <a:rPr lang="zh-CN" altLang="en-US" dirty="0"/>
              <a:t>即每次对满足多维的一个限制的所有数进行操作</a:t>
            </a:r>
            <a:endParaRPr lang="en-US" altLang="zh-CN" dirty="0"/>
          </a:p>
          <a:p>
            <a:r>
              <a:rPr lang="zh-CN" altLang="en-US" dirty="0"/>
              <a:t>多维的限制：每个点</a:t>
            </a:r>
            <a:r>
              <a:rPr lang="en-US" altLang="zh-CN" dirty="0" err="1"/>
              <a:t>i</a:t>
            </a:r>
            <a:r>
              <a:rPr lang="zh-CN" altLang="en-US" dirty="0"/>
              <a:t>有</a:t>
            </a:r>
            <a:r>
              <a:rPr lang="en-US" altLang="zh-CN" dirty="0" err="1"/>
              <a:t>ai,bi,ci</a:t>
            </a:r>
            <a:r>
              <a:rPr lang="en-US" altLang="zh-CN" dirty="0"/>
              <a:t>…</a:t>
            </a:r>
            <a:r>
              <a:rPr lang="zh-CN" altLang="en-US" dirty="0"/>
              <a:t>等不同的属性</a:t>
            </a:r>
            <a:endParaRPr lang="en-US" altLang="zh-CN" dirty="0"/>
          </a:p>
          <a:p>
            <a:r>
              <a:rPr lang="zh-CN" altLang="en-US" dirty="0"/>
              <a:t>每次对</a:t>
            </a:r>
            <a:r>
              <a:rPr lang="en-US" altLang="zh-CN" dirty="0"/>
              <a:t>l1&lt;=</a:t>
            </a:r>
            <a:r>
              <a:rPr lang="en-US" altLang="zh-CN" dirty="0" err="1"/>
              <a:t>ai</a:t>
            </a:r>
            <a:r>
              <a:rPr lang="en-US" altLang="zh-CN" dirty="0"/>
              <a:t>&lt;=r1,l2&lt;=bi&lt;=r2…</a:t>
            </a:r>
            <a:r>
              <a:rPr lang="zh-CN" altLang="en-US" dirty="0"/>
              <a:t>的</a:t>
            </a:r>
            <a:r>
              <a:rPr lang="en-US" altLang="zh-CN" dirty="0" err="1"/>
              <a:t>i</a:t>
            </a:r>
            <a:r>
              <a:rPr lang="zh-CN" altLang="en-US" dirty="0"/>
              <a:t>进行一次查询操作，或插入一个单点</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F8E54-52C6-425C-9EC7-D924C9D1EF2F}"/>
              </a:ext>
            </a:extLst>
          </p:cNvPr>
          <p:cNvSpPr>
            <a:spLocks noGrp="1"/>
          </p:cNvSpPr>
          <p:nvPr>
            <p:ph type="title"/>
          </p:nvPr>
        </p:nvSpPr>
        <p:spPr/>
        <p:txBody>
          <a:bodyPr/>
          <a:lstStyle/>
          <a:p>
            <a:r>
              <a:rPr lang="zh-CN" altLang="en-US" dirty="0"/>
              <a:t>线段树套平衡树</a:t>
            </a:r>
          </a:p>
        </p:txBody>
      </p:sp>
      <p:sp>
        <p:nvSpPr>
          <p:cNvPr id="3" name="内容占位符 2">
            <a:extLst>
              <a:ext uri="{FF2B5EF4-FFF2-40B4-BE49-F238E27FC236}">
                <a16:creationId xmlns:a16="http://schemas.microsoft.com/office/drawing/2014/main" id="{DFD6F555-BF40-4217-AAB2-FE7C78BFF24E}"/>
              </a:ext>
            </a:extLst>
          </p:cNvPr>
          <p:cNvSpPr>
            <a:spLocks noGrp="1"/>
          </p:cNvSpPr>
          <p:nvPr>
            <p:ph idx="1"/>
          </p:nvPr>
        </p:nvSpPr>
        <p:spPr/>
        <p:txBody>
          <a:bodyPr>
            <a:normAutofit fontScale="92500"/>
          </a:bodyPr>
          <a:lstStyle/>
          <a:p>
            <a:r>
              <a:rPr lang="zh-CN" altLang="en-US" dirty="0"/>
              <a:t>普通的线段树：</a:t>
            </a:r>
          </a:p>
          <a:p>
            <a:r>
              <a:rPr lang="zh-CN" altLang="en-US" dirty="0"/>
              <a:t>每个节点维护一个区间的和</a:t>
            </a:r>
            <a:endParaRPr lang="en-US" altLang="zh-CN" dirty="0"/>
          </a:p>
          <a:p>
            <a:r>
              <a:rPr lang="zh-CN" altLang="en-US" dirty="0"/>
              <a:t>每次修改更新</a:t>
            </a:r>
            <a:r>
              <a:rPr lang="en-US" altLang="zh-CN" dirty="0"/>
              <a:t>O(</a:t>
            </a:r>
            <a:r>
              <a:rPr lang="en-US" altLang="zh-CN" dirty="0" err="1"/>
              <a:t>logn</a:t>
            </a:r>
            <a:r>
              <a:rPr lang="en-US" altLang="zh-CN" dirty="0"/>
              <a:t>)</a:t>
            </a:r>
            <a:r>
              <a:rPr lang="zh-CN" altLang="en-US" dirty="0"/>
              <a:t>个节点的和</a:t>
            </a:r>
            <a:endParaRPr lang="en-US" altLang="zh-CN" dirty="0"/>
          </a:p>
          <a:p>
            <a:r>
              <a:rPr lang="zh-CN" altLang="en-US" dirty="0"/>
              <a:t>每次查询时用</a:t>
            </a:r>
            <a:r>
              <a:rPr lang="en-US" altLang="zh-CN" dirty="0"/>
              <a:t>O(</a:t>
            </a:r>
            <a:r>
              <a:rPr lang="en-US" altLang="zh-CN" dirty="0" err="1"/>
              <a:t>logn</a:t>
            </a:r>
            <a:r>
              <a:rPr lang="en-US" altLang="zh-CN" dirty="0"/>
              <a:t>)</a:t>
            </a:r>
            <a:r>
              <a:rPr lang="zh-CN" altLang="en-US" dirty="0"/>
              <a:t>个不相交节点的和拼出这次询问的区间 </a:t>
            </a:r>
          </a:p>
          <a:p>
            <a:r>
              <a:rPr lang="zh-CN" altLang="en-US" dirty="0"/>
              <a:t>线段树套平衡树：</a:t>
            </a:r>
          </a:p>
          <a:p>
            <a:r>
              <a:rPr lang="zh-CN" altLang="en-US" dirty="0"/>
              <a:t>每个节点维护一个平衡树，表示区间内部的元素排好序后的平衡树</a:t>
            </a:r>
          </a:p>
          <a:p>
            <a:r>
              <a:rPr lang="zh-CN" altLang="en-US" dirty="0"/>
              <a:t>每次修改更新</a:t>
            </a:r>
            <a:r>
              <a:rPr lang="en-US" altLang="zh-CN" dirty="0"/>
              <a:t>O(</a:t>
            </a:r>
            <a:r>
              <a:rPr lang="en-US" altLang="zh-CN" dirty="0" err="1"/>
              <a:t>logn</a:t>
            </a:r>
            <a:r>
              <a:rPr lang="en-US" altLang="zh-CN" dirty="0"/>
              <a:t>)</a:t>
            </a:r>
            <a:r>
              <a:rPr lang="zh-CN" altLang="en-US" dirty="0"/>
              <a:t>个节点的平衡树 </a:t>
            </a:r>
            <a:endParaRPr lang="en-US" altLang="zh-CN" dirty="0"/>
          </a:p>
          <a:p>
            <a:r>
              <a:rPr lang="zh-CN" altLang="en-US" dirty="0"/>
              <a:t>每次查询时用</a:t>
            </a:r>
            <a:r>
              <a:rPr lang="en-US" altLang="zh-CN" dirty="0"/>
              <a:t>O(</a:t>
            </a:r>
            <a:r>
              <a:rPr lang="en-US" altLang="zh-CN" dirty="0" err="1"/>
              <a:t>logn</a:t>
            </a:r>
            <a:r>
              <a:rPr lang="en-US" altLang="zh-CN" dirty="0"/>
              <a:t>)</a:t>
            </a:r>
            <a:r>
              <a:rPr lang="zh-CN" altLang="en-US" dirty="0"/>
              <a:t>个不相交节点中</a:t>
            </a:r>
            <a:r>
              <a:rPr lang="en-US" altLang="zh-CN" dirty="0"/>
              <a:t>&lt;=k</a:t>
            </a:r>
            <a:r>
              <a:rPr lang="zh-CN" altLang="en-US" dirty="0"/>
              <a:t>的元素个数拼出这次询问的区间 </a:t>
            </a:r>
          </a:p>
          <a:p>
            <a:endParaRPr lang="zh-CN" altLang="en-US" dirty="0"/>
          </a:p>
        </p:txBody>
      </p:sp>
    </p:spTree>
    <p:extLst>
      <p:ext uri="{BB962C8B-B14F-4D97-AF65-F5344CB8AC3E}">
        <p14:creationId xmlns:p14="http://schemas.microsoft.com/office/powerpoint/2010/main" val="2771396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Comparison</a:t>
            </a:r>
            <a:endParaRPr lang="zh-CN" altLang="en-US" dirty="0"/>
          </a:p>
        </p:txBody>
      </p:sp>
      <p:sp>
        <p:nvSpPr>
          <p:cNvPr id="3" name="内容占位符 2"/>
          <p:cNvSpPr>
            <a:spLocks noGrp="1"/>
          </p:cNvSpPr>
          <p:nvPr>
            <p:ph idx="1"/>
          </p:nvPr>
        </p:nvSpPr>
        <p:spPr/>
        <p:txBody>
          <a:bodyPr>
            <a:normAutofit/>
          </a:bodyPr>
          <a:lstStyle/>
          <a:p>
            <a:r>
              <a:rPr lang="zh-CN" altLang="en-US" dirty="0"/>
              <a:t>对比一下几种常见的树套树的优缺点</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树状数组套树</a:t>
            </a:r>
          </a:p>
        </p:txBody>
      </p:sp>
      <p:sp>
        <p:nvSpPr>
          <p:cNvPr id="3" name="内容占位符 2"/>
          <p:cNvSpPr>
            <a:spLocks noGrp="1"/>
          </p:cNvSpPr>
          <p:nvPr>
            <p:ph idx="1"/>
          </p:nvPr>
        </p:nvSpPr>
        <p:spPr/>
        <p:txBody>
          <a:bodyPr>
            <a:normAutofit/>
          </a:bodyPr>
          <a:lstStyle/>
          <a:p>
            <a:r>
              <a:rPr lang="zh-CN" altLang="en-US" dirty="0"/>
              <a:t>优势：好写，常数</a:t>
            </a:r>
            <a:endParaRPr lang="en-US" altLang="zh-CN" dirty="0"/>
          </a:p>
          <a:p>
            <a:r>
              <a:rPr lang="zh-CN" altLang="en-US" dirty="0"/>
              <a:t>劣势：只能维护支持差分的信息，如果不能满足差分则基本上不能使用</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树状数组套树</a:t>
            </a:r>
          </a:p>
        </p:txBody>
      </p:sp>
      <p:sp>
        <p:nvSpPr>
          <p:cNvPr id="3" name="内容占位符 2"/>
          <p:cNvSpPr>
            <a:spLocks noGrp="1"/>
          </p:cNvSpPr>
          <p:nvPr>
            <p:ph idx="1"/>
          </p:nvPr>
        </p:nvSpPr>
        <p:spPr/>
        <p:txBody>
          <a:bodyPr>
            <a:normAutofit/>
          </a:bodyPr>
          <a:lstStyle/>
          <a:p>
            <a:r>
              <a:rPr lang="zh-CN" altLang="en-US" dirty="0"/>
              <a:t>套平衡树：时间复杂度</a:t>
            </a:r>
            <a:r>
              <a:rPr lang="en-US" altLang="zh-CN" dirty="0"/>
              <a:t>O( logn^2 )</a:t>
            </a:r>
            <a:r>
              <a:rPr lang="zh-CN" altLang="en-US" dirty="0"/>
              <a:t>，空间复杂度</a:t>
            </a:r>
            <a:r>
              <a:rPr lang="en-US" altLang="zh-CN" dirty="0"/>
              <a:t>O( </a:t>
            </a:r>
            <a:r>
              <a:rPr lang="en-US" altLang="zh-CN" dirty="0" err="1"/>
              <a:t>nlogn</a:t>
            </a:r>
            <a:r>
              <a:rPr lang="en-US" altLang="zh-CN" dirty="0"/>
              <a:t> )</a:t>
            </a:r>
          </a:p>
          <a:p>
            <a:endParaRPr lang="en-US" altLang="zh-CN" dirty="0"/>
          </a:p>
          <a:p>
            <a:r>
              <a:rPr lang="zh-CN" altLang="en-US" dirty="0"/>
              <a:t>优势：空间</a:t>
            </a:r>
            <a:endParaRPr lang="en-US" altLang="zh-CN" dirty="0"/>
          </a:p>
          <a:p>
            <a:r>
              <a:rPr lang="zh-CN" altLang="en-US" dirty="0"/>
              <a:t>劣势：平衡树没有简单的可以在多个平衡树上二分的方法，区间</a:t>
            </a:r>
            <a:r>
              <a:rPr lang="en-US" altLang="zh-CN" dirty="0"/>
              <a:t>kth</a:t>
            </a:r>
            <a:r>
              <a:rPr lang="zh-CN" altLang="en-US" dirty="0"/>
              <a:t>这种询问会多一个</a:t>
            </a:r>
            <a:r>
              <a:rPr lang="en-US" altLang="zh-CN" dirty="0"/>
              <a:t>log</a:t>
            </a:r>
            <a:r>
              <a:rPr lang="zh-CN" altLang="en-US" dirty="0"/>
              <a:t>（其实可以不多</a:t>
            </a:r>
            <a:r>
              <a:rPr lang="en-US" altLang="zh-CN" dirty="0"/>
              <a:t>log</a:t>
            </a:r>
            <a:r>
              <a:rPr lang="zh-CN" altLang="en-US" dirty="0"/>
              <a:t>的，但这个多树二分的科技常数比较大，而且较为复杂，在</a:t>
            </a:r>
            <a:r>
              <a:rPr lang="en-US" altLang="zh-CN" dirty="0"/>
              <a:t>OI</a:t>
            </a:r>
            <a:r>
              <a:rPr lang="zh-CN" altLang="en-US" dirty="0"/>
              <a:t>界应该算很不普及吧）</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树状数组套树</a:t>
            </a:r>
          </a:p>
        </p:txBody>
      </p:sp>
      <p:sp>
        <p:nvSpPr>
          <p:cNvPr id="3" name="内容占位符 2"/>
          <p:cNvSpPr>
            <a:spLocks noGrp="1"/>
          </p:cNvSpPr>
          <p:nvPr>
            <p:ph idx="1"/>
          </p:nvPr>
        </p:nvSpPr>
        <p:spPr/>
        <p:txBody>
          <a:bodyPr>
            <a:normAutofit/>
          </a:bodyPr>
          <a:lstStyle/>
          <a:p>
            <a:r>
              <a:rPr lang="zh-CN" altLang="en-US" dirty="0"/>
              <a:t>套</a:t>
            </a:r>
            <a:r>
              <a:rPr lang="en-US" altLang="zh-CN" dirty="0" err="1"/>
              <a:t>Trie</a:t>
            </a:r>
            <a:r>
              <a:rPr lang="zh-CN" altLang="en-US" dirty="0"/>
              <a:t>：时间复杂度</a:t>
            </a:r>
            <a:r>
              <a:rPr lang="en-US" altLang="zh-CN" dirty="0"/>
              <a:t>O( </a:t>
            </a:r>
            <a:r>
              <a:rPr lang="en-US" altLang="zh-CN" dirty="0" err="1"/>
              <a:t>lognlogv</a:t>
            </a:r>
            <a:r>
              <a:rPr lang="en-US" altLang="zh-CN" dirty="0"/>
              <a:t> )</a:t>
            </a:r>
            <a:r>
              <a:rPr lang="zh-CN" altLang="en-US" dirty="0"/>
              <a:t>，空间复杂度</a:t>
            </a:r>
            <a:r>
              <a:rPr lang="en-US" altLang="zh-CN" dirty="0"/>
              <a:t>O( </a:t>
            </a:r>
            <a:r>
              <a:rPr lang="en-US" altLang="zh-CN" dirty="0" err="1"/>
              <a:t>nlognlogv</a:t>
            </a:r>
            <a:r>
              <a:rPr lang="en-US" altLang="zh-CN" dirty="0"/>
              <a:t> )</a:t>
            </a:r>
          </a:p>
          <a:p>
            <a:endParaRPr lang="en-US" altLang="zh-CN" dirty="0"/>
          </a:p>
          <a:p>
            <a:r>
              <a:rPr lang="zh-CN" altLang="en-US" dirty="0"/>
              <a:t>优势：可以简单地在多个</a:t>
            </a:r>
            <a:r>
              <a:rPr lang="en-US" altLang="zh-CN" dirty="0" err="1"/>
              <a:t>Trie</a:t>
            </a:r>
            <a:r>
              <a:rPr lang="zh-CN" altLang="en-US" dirty="0"/>
              <a:t>上二分</a:t>
            </a:r>
            <a:endParaRPr lang="en-US" altLang="zh-CN" dirty="0"/>
          </a:p>
          <a:p>
            <a:r>
              <a:rPr lang="zh-CN" altLang="en-US" dirty="0"/>
              <a:t>劣势：空间（可以通过特殊的技巧达到</a:t>
            </a:r>
            <a:r>
              <a:rPr lang="en-US" altLang="zh-CN" dirty="0"/>
              <a:t>O( </a:t>
            </a:r>
            <a:r>
              <a:rPr lang="en-US" altLang="zh-CN" dirty="0" err="1"/>
              <a:t>nlogn</a:t>
            </a:r>
            <a:r>
              <a:rPr lang="en-US" altLang="zh-CN" dirty="0"/>
              <a:t> )</a:t>
            </a:r>
            <a:r>
              <a:rPr lang="zh-CN" altLang="en-US" dirty="0"/>
              <a:t>的空间复杂度）</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线段树套树</a:t>
            </a:r>
          </a:p>
        </p:txBody>
      </p:sp>
      <p:sp>
        <p:nvSpPr>
          <p:cNvPr id="3" name="内容占位符 2"/>
          <p:cNvSpPr>
            <a:spLocks noGrp="1"/>
          </p:cNvSpPr>
          <p:nvPr>
            <p:ph idx="1"/>
          </p:nvPr>
        </p:nvSpPr>
        <p:spPr/>
        <p:txBody>
          <a:bodyPr>
            <a:normAutofit/>
          </a:bodyPr>
          <a:lstStyle/>
          <a:p>
            <a:r>
              <a:rPr lang="zh-CN" altLang="en-US" dirty="0"/>
              <a:t>套平衡树：时间复杂度</a:t>
            </a:r>
            <a:r>
              <a:rPr lang="en-US" altLang="zh-CN" dirty="0"/>
              <a:t>O( logn^2 )</a:t>
            </a:r>
            <a:r>
              <a:rPr lang="zh-CN" altLang="en-US" dirty="0"/>
              <a:t>，空间复杂度</a:t>
            </a:r>
            <a:r>
              <a:rPr lang="en-US" altLang="zh-CN" dirty="0"/>
              <a:t>O( </a:t>
            </a:r>
            <a:r>
              <a:rPr lang="en-US" altLang="zh-CN" dirty="0" err="1"/>
              <a:t>nlogn</a:t>
            </a:r>
            <a:r>
              <a:rPr lang="en-US" altLang="zh-CN" dirty="0"/>
              <a:t> )</a:t>
            </a:r>
          </a:p>
          <a:p>
            <a:r>
              <a:rPr lang="zh-CN" altLang="en-US" dirty="0"/>
              <a:t>套</a:t>
            </a:r>
            <a:r>
              <a:rPr lang="en-US" altLang="zh-CN" dirty="0" err="1"/>
              <a:t>Trie</a:t>
            </a:r>
            <a:r>
              <a:rPr lang="zh-CN" altLang="en-US" dirty="0"/>
              <a:t>：时间复杂度</a:t>
            </a:r>
            <a:r>
              <a:rPr lang="en-US" altLang="zh-CN" dirty="0"/>
              <a:t>O( </a:t>
            </a:r>
            <a:r>
              <a:rPr lang="en-US" altLang="zh-CN" dirty="0" err="1"/>
              <a:t>lognlogv</a:t>
            </a:r>
            <a:r>
              <a:rPr lang="en-US" altLang="zh-CN" dirty="0"/>
              <a:t> )</a:t>
            </a:r>
            <a:r>
              <a:rPr lang="zh-CN" altLang="en-US" dirty="0"/>
              <a:t>，空间复杂度</a:t>
            </a:r>
            <a:r>
              <a:rPr lang="en-US" altLang="zh-CN" dirty="0"/>
              <a:t>O( </a:t>
            </a:r>
            <a:r>
              <a:rPr lang="en-US" altLang="zh-CN" dirty="0" err="1"/>
              <a:t>nlognlogv</a:t>
            </a:r>
            <a:r>
              <a:rPr lang="en-US" altLang="zh-CN" dirty="0"/>
              <a:t> )</a:t>
            </a:r>
          </a:p>
          <a:p>
            <a:endParaRPr lang="en-US" altLang="zh-CN" dirty="0"/>
          </a:p>
          <a:p>
            <a:r>
              <a:rPr lang="zh-CN" altLang="en-US" dirty="0"/>
              <a:t>优点：可以维护不支持差分的信息</a:t>
            </a:r>
            <a:endParaRPr lang="en-US" altLang="zh-CN" dirty="0"/>
          </a:p>
          <a:p>
            <a:r>
              <a:rPr lang="zh-CN" altLang="en-US" dirty="0"/>
              <a:t>缺点：相对难写，慢，空间大</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平衡树套树</a:t>
            </a:r>
          </a:p>
        </p:txBody>
      </p:sp>
      <p:sp>
        <p:nvSpPr>
          <p:cNvPr id="3" name="内容占位符 2"/>
          <p:cNvSpPr>
            <a:spLocks noGrp="1"/>
          </p:cNvSpPr>
          <p:nvPr>
            <p:ph idx="1"/>
          </p:nvPr>
        </p:nvSpPr>
        <p:spPr/>
        <p:txBody>
          <a:bodyPr>
            <a:normAutofit/>
          </a:bodyPr>
          <a:lstStyle/>
          <a:p>
            <a:r>
              <a:rPr lang="zh-CN" altLang="en-US" dirty="0"/>
              <a:t>套平衡树：时间复杂度</a:t>
            </a:r>
            <a:r>
              <a:rPr lang="en-US" altLang="zh-CN" dirty="0"/>
              <a:t>O( logn^2 )</a:t>
            </a:r>
            <a:r>
              <a:rPr lang="zh-CN" altLang="en-US" dirty="0"/>
              <a:t>，空间复杂度</a:t>
            </a:r>
            <a:r>
              <a:rPr lang="en-US" altLang="zh-CN" dirty="0"/>
              <a:t>O( </a:t>
            </a:r>
            <a:r>
              <a:rPr lang="en-US" altLang="zh-CN" dirty="0" err="1"/>
              <a:t>nlogn</a:t>
            </a:r>
            <a:r>
              <a:rPr lang="en-US" altLang="zh-CN" dirty="0"/>
              <a:t> )</a:t>
            </a:r>
          </a:p>
          <a:p>
            <a:r>
              <a:rPr lang="zh-CN" altLang="en-US" dirty="0"/>
              <a:t>套</a:t>
            </a:r>
            <a:r>
              <a:rPr lang="en-US" altLang="zh-CN" dirty="0" err="1"/>
              <a:t>Trie</a:t>
            </a:r>
            <a:r>
              <a:rPr lang="zh-CN" altLang="en-US" dirty="0"/>
              <a:t>：时间复杂度</a:t>
            </a:r>
            <a:r>
              <a:rPr lang="en-US" altLang="zh-CN" dirty="0"/>
              <a:t>O( </a:t>
            </a:r>
            <a:r>
              <a:rPr lang="en-US" altLang="zh-CN" dirty="0" err="1"/>
              <a:t>lognlogv</a:t>
            </a:r>
            <a:r>
              <a:rPr lang="en-US" altLang="zh-CN" dirty="0"/>
              <a:t> )</a:t>
            </a:r>
            <a:r>
              <a:rPr lang="zh-CN" altLang="en-US" dirty="0"/>
              <a:t>，空间复杂度</a:t>
            </a:r>
            <a:r>
              <a:rPr lang="en-US" altLang="zh-CN" dirty="0"/>
              <a:t>O( </a:t>
            </a:r>
            <a:r>
              <a:rPr lang="en-US" altLang="zh-CN" dirty="0" err="1"/>
              <a:t>nlognlogv</a:t>
            </a:r>
            <a:r>
              <a:rPr lang="en-US" altLang="zh-CN" dirty="0"/>
              <a:t> )</a:t>
            </a:r>
          </a:p>
          <a:p>
            <a:endParaRPr lang="en-US" altLang="zh-CN" dirty="0"/>
          </a:p>
          <a:p>
            <a:r>
              <a:rPr lang="zh-CN" altLang="en-US" dirty="0"/>
              <a:t>优点：可以在线支持第一维插入的问题</a:t>
            </a:r>
            <a:endParaRPr lang="en-US" altLang="zh-CN" dirty="0"/>
          </a:p>
          <a:p>
            <a:r>
              <a:rPr lang="zh-CN" altLang="en-US" dirty="0"/>
              <a:t>缺点：挺难写，更慢，常数更大</a:t>
            </a:r>
            <a:endParaRPr lang="en-US" altLang="zh-CN" dirty="0"/>
          </a:p>
          <a:p>
            <a:r>
              <a:rPr lang="zh-CN" altLang="en-US" dirty="0"/>
              <a:t>注：外层树用</a:t>
            </a:r>
            <a:r>
              <a:rPr lang="en-US" altLang="zh-CN" dirty="0" err="1"/>
              <a:t>clj</a:t>
            </a:r>
            <a:r>
              <a:rPr lang="zh-CN" altLang="en-US" dirty="0"/>
              <a:t>定义的“重量平衡”的树</a:t>
            </a:r>
            <a:endParaRPr lang="en-US" altLang="zh-CN" dirty="0"/>
          </a:p>
          <a:p>
            <a:r>
              <a:rPr lang="zh-CN" altLang="en-US" dirty="0"/>
              <a:t>如</a:t>
            </a:r>
            <a:r>
              <a:rPr lang="en-US" altLang="zh-CN" dirty="0" err="1"/>
              <a:t>treap</a:t>
            </a:r>
            <a:r>
              <a:rPr lang="zh-CN" altLang="en-US" dirty="0"/>
              <a:t>，替罪羊树，</a:t>
            </a:r>
            <a:r>
              <a:rPr lang="en-US" altLang="zh-CN" dirty="0"/>
              <a:t>BB[α]Tree</a:t>
            </a:r>
            <a:r>
              <a:rPr lang="zh-CN" altLang="en-US" dirty="0"/>
              <a:t>，</a:t>
            </a:r>
            <a:r>
              <a:rPr lang="en-US" altLang="zh-CN" dirty="0"/>
              <a:t>WBLT</a:t>
            </a:r>
            <a:r>
              <a:rPr lang="zh-CN" altLang="en-US" dirty="0"/>
              <a:t>等</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树套</a:t>
            </a:r>
            <a:r>
              <a:rPr lang="en-US" altLang="zh-CN" dirty="0"/>
              <a:t>OVT</a:t>
            </a:r>
            <a:endParaRPr lang="zh-CN" altLang="en-US" dirty="0"/>
          </a:p>
        </p:txBody>
      </p:sp>
      <p:sp>
        <p:nvSpPr>
          <p:cNvPr id="3" name="内容占位符 2"/>
          <p:cNvSpPr>
            <a:spLocks noGrp="1"/>
          </p:cNvSpPr>
          <p:nvPr>
            <p:ph idx="1"/>
          </p:nvPr>
        </p:nvSpPr>
        <p:spPr/>
        <p:txBody>
          <a:bodyPr>
            <a:normAutofit/>
          </a:bodyPr>
          <a:lstStyle/>
          <a:p>
            <a:r>
              <a:rPr lang="zh-CN" altLang="en-US" dirty="0"/>
              <a:t>就是内部套一个排序后的</a:t>
            </a:r>
            <a:r>
              <a:rPr lang="en-US" altLang="zh-CN" dirty="0"/>
              <a:t>vector</a:t>
            </a:r>
          </a:p>
          <a:p>
            <a:r>
              <a:rPr lang="en-US" altLang="zh-CN" dirty="0"/>
              <a:t>Instead of </a:t>
            </a:r>
            <a:r>
              <a:rPr lang="zh-CN" altLang="en-US" dirty="0"/>
              <a:t>平衡树</a:t>
            </a:r>
            <a:endParaRPr lang="en-US" altLang="zh-CN" dirty="0"/>
          </a:p>
          <a:p>
            <a:endParaRPr lang="en-US" altLang="zh-CN" dirty="0"/>
          </a:p>
          <a:p>
            <a:r>
              <a:rPr lang="zh-CN" altLang="en-US" dirty="0"/>
              <a:t>优点：好写，空间</a:t>
            </a:r>
            <a:endParaRPr lang="en-US" altLang="zh-CN" dirty="0"/>
          </a:p>
          <a:p>
            <a:r>
              <a:rPr lang="zh-CN" altLang="en-US" dirty="0"/>
              <a:t>缺点：复杂度</a:t>
            </a:r>
            <a:endParaRPr lang="en-US" altLang="zh-CN" dirty="0"/>
          </a:p>
          <a:p>
            <a:endParaRPr lang="en-US" altLang="zh-CN" dirty="0"/>
          </a:p>
          <a:p>
            <a:r>
              <a:rPr lang="zh-CN" altLang="en-US" dirty="0"/>
              <a:t>还是最好别用这种奇怪的东西吧</a:t>
            </a: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t>
            </a:r>
            <a:r>
              <a:rPr lang="zh-CN" altLang="en-US" dirty="0"/>
              <a:t>树套树</a:t>
            </a:r>
          </a:p>
        </p:txBody>
      </p:sp>
      <p:sp>
        <p:nvSpPr>
          <p:cNvPr id="3" name="内容占位符 2"/>
          <p:cNvSpPr>
            <a:spLocks noGrp="1"/>
          </p:cNvSpPr>
          <p:nvPr>
            <p:ph idx="1"/>
          </p:nvPr>
        </p:nvSpPr>
        <p:spPr/>
        <p:txBody>
          <a:bodyPr>
            <a:normAutofit/>
          </a:bodyPr>
          <a:lstStyle/>
          <a:p>
            <a:r>
              <a:rPr lang="zh-CN" altLang="en-US" dirty="0"/>
              <a:t>据说很快</a:t>
            </a: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Luogu3380 </a:t>
            </a:r>
            <a:r>
              <a:rPr lang="zh-CN" altLang="en-US" dirty="0"/>
              <a:t>二逼平衡树</a:t>
            </a:r>
          </a:p>
        </p:txBody>
      </p:sp>
      <p:sp>
        <p:nvSpPr>
          <p:cNvPr id="3" name="内容占位符 2"/>
          <p:cNvSpPr>
            <a:spLocks noGrp="1"/>
          </p:cNvSpPr>
          <p:nvPr>
            <p:ph idx="1"/>
          </p:nvPr>
        </p:nvSpPr>
        <p:spPr/>
        <p:txBody>
          <a:bodyPr>
            <a:normAutofit/>
          </a:bodyPr>
          <a:lstStyle/>
          <a:p>
            <a:r>
              <a:rPr lang="zh-CN" altLang="en-US" sz="2400" dirty="0"/>
              <a:t>您需要写一种数据结构（可参考题目标题），来维护一个有序数列，其中需要提供以下操作：</a:t>
            </a:r>
          </a:p>
          <a:p>
            <a:r>
              <a:rPr lang="zh-CN" altLang="en-US" sz="2400" dirty="0"/>
              <a:t>查询</a:t>
            </a:r>
            <a:r>
              <a:rPr lang="en-US" altLang="zh-CN" sz="2400" dirty="0"/>
              <a:t>k</a:t>
            </a:r>
            <a:r>
              <a:rPr lang="zh-CN" altLang="en-US" sz="2400" dirty="0"/>
              <a:t>在区间内的排名</a:t>
            </a:r>
          </a:p>
          <a:p>
            <a:r>
              <a:rPr lang="zh-CN" altLang="en-US" sz="2400" dirty="0"/>
              <a:t>查询区间内排名为</a:t>
            </a:r>
            <a:r>
              <a:rPr lang="en-US" altLang="zh-CN" sz="2400" dirty="0"/>
              <a:t>k</a:t>
            </a:r>
            <a:r>
              <a:rPr lang="zh-CN" altLang="en-US" sz="2400" dirty="0"/>
              <a:t>的值</a:t>
            </a:r>
          </a:p>
          <a:p>
            <a:r>
              <a:rPr lang="zh-CN" altLang="en-US" sz="2400" dirty="0"/>
              <a:t>修改某一位值上的数值</a:t>
            </a:r>
          </a:p>
          <a:p>
            <a:r>
              <a:rPr lang="zh-CN" altLang="en-US" sz="2400" dirty="0"/>
              <a:t>查询</a:t>
            </a:r>
            <a:r>
              <a:rPr lang="en-US" altLang="zh-CN" sz="2400" dirty="0"/>
              <a:t>k</a:t>
            </a:r>
            <a:r>
              <a:rPr lang="zh-CN" altLang="en-US" sz="2400" dirty="0"/>
              <a:t>在区间内的前驱</a:t>
            </a:r>
            <a:endParaRPr lang="en-US" altLang="zh-CN" sz="2400" dirty="0"/>
          </a:p>
          <a:p>
            <a:r>
              <a:rPr lang="zh-CN" altLang="en-US" sz="2400" dirty="0"/>
              <a:t>查询</a:t>
            </a:r>
            <a:r>
              <a:rPr lang="en-US" altLang="zh-CN" sz="2400" dirty="0"/>
              <a:t>k</a:t>
            </a:r>
            <a:r>
              <a:rPr lang="zh-CN" altLang="en-US" sz="2400" dirty="0"/>
              <a:t>在区间内的后继</a:t>
            </a:r>
            <a:endParaRPr lang="en-US" altLang="zh-CN" sz="2400" dirty="0"/>
          </a:p>
          <a:p>
            <a:r>
              <a:rPr lang="en-US" altLang="zh-CN" sz="2400" dirty="0" err="1"/>
              <a:t>n,m</a:t>
            </a:r>
            <a:r>
              <a:rPr lang="en-US" altLang="zh-CN" sz="2400" dirty="0"/>
              <a:t>&lt;=5e4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如何维护？</a:t>
            </a:r>
          </a:p>
        </p:txBody>
      </p:sp>
      <p:sp>
        <p:nvSpPr>
          <p:cNvPr id="3" name="内容占位符 2"/>
          <p:cNvSpPr>
            <a:spLocks noGrp="1"/>
          </p:cNvSpPr>
          <p:nvPr>
            <p:ph idx="1"/>
          </p:nvPr>
        </p:nvSpPr>
        <p:spPr/>
        <p:txBody>
          <a:bodyPr>
            <a:normAutofit/>
          </a:bodyPr>
          <a:lstStyle/>
          <a:p>
            <a:r>
              <a:rPr lang="en-US" altLang="zh-CN" dirty="0"/>
              <a:t>1.Range Tree</a:t>
            </a:r>
          </a:p>
          <a:p>
            <a:r>
              <a:rPr lang="en-US" altLang="zh-CN" dirty="0"/>
              <a:t>2.K-D Tree</a:t>
            </a:r>
          </a:p>
          <a:p>
            <a:r>
              <a:rPr lang="en-US" altLang="zh-CN" dirty="0"/>
              <a:t>3.Quad Tree</a:t>
            </a:r>
            <a:r>
              <a:rPr lang="zh-CN" altLang="en-US" dirty="0"/>
              <a:t> </a:t>
            </a:r>
            <a:r>
              <a:rPr lang="en-US" altLang="zh-CN" dirty="0"/>
              <a:t>, Octree</a:t>
            </a:r>
          </a:p>
          <a:p>
            <a:r>
              <a:rPr lang="en-US" altLang="zh-CN" dirty="0"/>
              <a:t>4.R-Tree</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Analysis</a:t>
            </a:r>
            <a:endParaRPr lang="zh-CN" altLang="en-US" dirty="0"/>
          </a:p>
        </p:txBody>
      </p:sp>
      <p:sp>
        <p:nvSpPr>
          <p:cNvPr id="3" name="内容占位符 2"/>
          <p:cNvSpPr>
            <a:spLocks noGrp="1"/>
          </p:cNvSpPr>
          <p:nvPr>
            <p:ph idx="1"/>
          </p:nvPr>
        </p:nvSpPr>
        <p:spPr/>
        <p:txBody>
          <a:bodyPr>
            <a:normAutofit/>
          </a:bodyPr>
          <a:lstStyle/>
          <a:p>
            <a:r>
              <a:rPr lang="zh-CN" altLang="en-US" dirty="0"/>
              <a:t>平衡树中将</a:t>
            </a:r>
            <a:r>
              <a:rPr lang="en-US" altLang="zh-CN" dirty="0"/>
              <a:t>x</a:t>
            </a:r>
            <a:r>
              <a:rPr lang="zh-CN" altLang="en-US" dirty="0"/>
              <a:t>改为</a:t>
            </a:r>
            <a:r>
              <a:rPr lang="en-US" altLang="zh-CN" dirty="0"/>
              <a:t>y</a:t>
            </a:r>
            <a:r>
              <a:rPr lang="zh-CN" altLang="en-US" dirty="0"/>
              <a:t>，可以通过插入</a:t>
            </a:r>
            <a:r>
              <a:rPr lang="en-US" altLang="zh-CN" dirty="0"/>
              <a:t>y</a:t>
            </a:r>
            <a:r>
              <a:rPr lang="zh-CN" altLang="en-US" dirty="0"/>
              <a:t>之后删除</a:t>
            </a:r>
            <a:r>
              <a:rPr lang="en-US" altLang="zh-CN" dirty="0"/>
              <a:t>x</a:t>
            </a:r>
            <a:r>
              <a:rPr lang="zh-CN" altLang="en-US" dirty="0"/>
              <a:t>来实现（注意有的写法空树会导致</a:t>
            </a:r>
            <a:r>
              <a:rPr lang="en-US" altLang="zh-CN" dirty="0"/>
              <a:t>RE</a:t>
            </a:r>
            <a:r>
              <a:rPr lang="zh-CN" altLang="en-US" dirty="0"/>
              <a:t>，所以建议先插入后删除）</a:t>
            </a:r>
            <a:endParaRPr lang="en-US" altLang="zh-CN" dirty="0"/>
          </a:p>
          <a:p>
            <a:r>
              <a:rPr lang="zh-CN" altLang="en-US" dirty="0"/>
              <a:t>于是单点修改可以通过单点插入，单点删除实现</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Analysis</a:t>
            </a:r>
            <a:endParaRPr lang="zh-CN" altLang="en-US" dirty="0"/>
          </a:p>
        </p:txBody>
      </p:sp>
      <p:sp>
        <p:nvSpPr>
          <p:cNvPr id="3" name="内容占位符 2"/>
          <p:cNvSpPr>
            <a:spLocks noGrp="1"/>
          </p:cNvSpPr>
          <p:nvPr>
            <p:ph idx="1"/>
          </p:nvPr>
        </p:nvSpPr>
        <p:spPr/>
        <p:txBody>
          <a:bodyPr>
            <a:normAutofit/>
          </a:bodyPr>
          <a:lstStyle/>
          <a:p>
            <a:r>
              <a:rPr lang="zh-CN" altLang="en-US" dirty="0"/>
              <a:t>查询</a:t>
            </a:r>
            <a:r>
              <a:rPr lang="en-US" altLang="zh-CN" dirty="0" err="1"/>
              <a:t>kth</a:t>
            </a:r>
            <a:r>
              <a:rPr lang="zh-CN" altLang="en-US" dirty="0"/>
              <a:t>可以通过二分答案后查询</a:t>
            </a:r>
            <a:r>
              <a:rPr lang="en-US" altLang="zh-CN" dirty="0"/>
              <a:t>rank</a:t>
            </a:r>
            <a:r>
              <a:rPr lang="zh-CN" altLang="en-US" dirty="0"/>
              <a:t>实现</a:t>
            </a:r>
            <a:endParaRPr lang="en-US" altLang="zh-CN" dirty="0"/>
          </a:p>
          <a:p>
            <a:r>
              <a:rPr lang="zh-CN" altLang="en-US" dirty="0"/>
              <a:t>也就是说每次二分一个答案</a:t>
            </a:r>
            <a:r>
              <a:rPr lang="en-US" altLang="zh-CN" dirty="0"/>
              <a:t>mid</a:t>
            </a:r>
            <a:r>
              <a:rPr lang="zh-CN" altLang="en-US" dirty="0"/>
              <a:t>，然后查询区间中小于</a:t>
            </a:r>
            <a:r>
              <a:rPr lang="en-US" altLang="zh-CN" dirty="0"/>
              <a:t>mid</a:t>
            </a:r>
            <a:r>
              <a:rPr lang="zh-CN" altLang="en-US" dirty="0"/>
              <a:t>的数来确定继续二分下去的方向</a:t>
            </a:r>
            <a:endParaRPr lang="en-US" altLang="zh-CN" dirty="0"/>
          </a:p>
          <a:p>
            <a:r>
              <a:rPr lang="zh-CN" altLang="en-US" dirty="0"/>
              <a:t>查询前驱后继也可以用类似的方法实现</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发现本质就是个带单点修改的区间</a:t>
            </a:r>
            <a:r>
              <a:rPr lang="en-US" altLang="zh-CN" dirty="0"/>
              <a:t>kth</a:t>
            </a:r>
          </a:p>
          <a:p>
            <a:r>
              <a:rPr lang="zh-CN" altLang="en-US" dirty="0"/>
              <a:t>可以用线段树套平衡树维护！</a:t>
            </a:r>
            <a:endParaRPr lang="en-US" altLang="zh-CN" dirty="0"/>
          </a:p>
          <a:p>
            <a:r>
              <a:rPr lang="zh-CN" altLang="en-US" dirty="0"/>
              <a:t>时间</a:t>
            </a:r>
            <a:r>
              <a:rPr lang="en-US" altLang="zh-CN" dirty="0"/>
              <a:t>O( logn^3 )</a:t>
            </a:r>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发现区间</a:t>
            </a:r>
            <a:r>
              <a:rPr lang="en-US" altLang="zh-CN" dirty="0"/>
              <a:t>kth</a:t>
            </a:r>
            <a:r>
              <a:rPr lang="zh-CN" altLang="en-US" dirty="0"/>
              <a:t>可以在多个</a:t>
            </a:r>
            <a:r>
              <a:rPr lang="en-US" altLang="zh-CN" dirty="0" err="1"/>
              <a:t>Trie</a:t>
            </a:r>
            <a:r>
              <a:rPr lang="zh-CN" altLang="en-US" dirty="0"/>
              <a:t>上一起二分来维护</a:t>
            </a:r>
            <a:endParaRPr lang="en-US" altLang="zh-CN" dirty="0"/>
          </a:p>
          <a:p>
            <a:r>
              <a:rPr lang="zh-CN" altLang="en-US" dirty="0"/>
              <a:t>可以用线段树套</a:t>
            </a:r>
            <a:r>
              <a:rPr lang="en-US" altLang="zh-CN" dirty="0" err="1"/>
              <a:t>Trie</a:t>
            </a:r>
            <a:r>
              <a:rPr lang="zh-CN" altLang="en-US" dirty="0"/>
              <a:t>维护！</a:t>
            </a:r>
            <a:endParaRPr lang="en-US" altLang="zh-CN" dirty="0"/>
          </a:p>
          <a:p>
            <a:r>
              <a:rPr lang="zh-CN" altLang="en-US" dirty="0"/>
              <a:t>时间</a:t>
            </a:r>
            <a:r>
              <a:rPr lang="en-US" altLang="zh-CN" dirty="0"/>
              <a:t>O( logn^2 )</a:t>
            </a:r>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Solution3</a:t>
            </a:r>
            <a:endParaRPr lang="zh-CN" altLang="en-US" dirty="0"/>
          </a:p>
        </p:txBody>
      </p:sp>
      <p:sp>
        <p:nvSpPr>
          <p:cNvPr id="3" name="内容占位符 2"/>
          <p:cNvSpPr>
            <a:spLocks noGrp="1"/>
          </p:cNvSpPr>
          <p:nvPr>
            <p:ph idx="1"/>
          </p:nvPr>
        </p:nvSpPr>
        <p:spPr/>
        <p:txBody>
          <a:bodyPr>
            <a:normAutofit/>
          </a:bodyPr>
          <a:lstStyle/>
          <a:p>
            <a:r>
              <a:rPr lang="zh-CN" altLang="en-US" dirty="0"/>
              <a:t>发现区间</a:t>
            </a:r>
            <a:r>
              <a:rPr lang="en-US" altLang="zh-CN" dirty="0"/>
              <a:t>kth</a:t>
            </a:r>
            <a:r>
              <a:rPr lang="zh-CN" altLang="en-US" dirty="0"/>
              <a:t>可以支持减法</a:t>
            </a:r>
            <a:endParaRPr lang="en-US" altLang="zh-CN" dirty="0"/>
          </a:p>
          <a:p>
            <a:r>
              <a:rPr lang="zh-CN" altLang="en-US" dirty="0"/>
              <a:t>可以用树状数组套</a:t>
            </a:r>
            <a:r>
              <a:rPr lang="en-US" altLang="zh-CN" dirty="0" err="1"/>
              <a:t>Trie</a:t>
            </a:r>
            <a:r>
              <a:rPr lang="zh-CN" altLang="en-US" dirty="0"/>
              <a:t>（权值线段树）维护！</a:t>
            </a:r>
            <a:endParaRPr lang="en-US" altLang="zh-CN" dirty="0"/>
          </a:p>
          <a:p>
            <a:r>
              <a:rPr lang="zh-CN" altLang="en-US" dirty="0"/>
              <a:t>时间</a:t>
            </a:r>
            <a:r>
              <a:rPr lang="en-US" altLang="zh-CN" dirty="0"/>
              <a:t>O( logn^2 )</a:t>
            </a:r>
            <a:r>
              <a:rPr lang="zh-CN" altLang="en-US" dirty="0"/>
              <a:t>，很好写，常数也小</a:t>
            </a:r>
            <a:endParaRPr lang="en-US" altLang="zh-CN" dirty="0"/>
          </a:p>
          <a:p>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Solution4</a:t>
            </a:r>
            <a:endParaRPr lang="zh-CN" altLang="en-US" dirty="0"/>
          </a:p>
        </p:txBody>
      </p:sp>
      <p:sp>
        <p:nvSpPr>
          <p:cNvPr id="3" name="内容占位符 2"/>
          <p:cNvSpPr>
            <a:spLocks noGrp="1"/>
          </p:cNvSpPr>
          <p:nvPr>
            <p:ph idx="1"/>
          </p:nvPr>
        </p:nvSpPr>
        <p:spPr/>
        <p:txBody>
          <a:bodyPr>
            <a:normAutofit/>
          </a:bodyPr>
          <a:lstStyle/>
          <a:p>
            <a:r>
              <a:rPr lang="zh-CN" altLang="en-US" dirty="0"/>
              <a:t>通过读论文可以发现可以用动态划分树维护！</a:t>
            </a:r>
            <a:endParaRPr lang="en-US" altLang="zh-CN" dirty="0"/>
          </a:p>
          <a:p>
            <a:r>
              <a:rPr lang="zh-CN" altLang="en-US" dirty="0"/>
              <a:t>时间</a:t>
            </a:r>
            <a:r>
              <a:rPr lang="en-US" altLang="zh-CN" dirty="0"/>
              <a:t>O( (</a:t>
            </a:r>
            <a:r>
              <a:rPr lang="en-US" altLang="zh-CN" dirty="0" err="1"/>
              <a:t>logn</a:t>
            </a:r>
            <a:r>
              <a:rPr lang="en-US" altLang="zh-CN" dirty="0"/>
              <a:t>/</a:t>
            </a:r>
            <a:r>
              <a:rPr lang="en-US" altLang="zh-CN" dirty="0" err="1"/>
              <a:t>loglogn</a:t>
            </a:r>
            <a:r>
              <a:rPr lang="en-US" altLang="zh-CN" dirty="0"/>
              <a:t>)^2 )</a:t>
            </a:r>
            <a:r>
              <a:rPr lang="zh-CN" altLang="en-US" dirty="0"/>
              <a:t>，理论优越</a:t>
            </a:r>
            <a:endParaRPr lang="en-US" altLang="zh-CN" dirty="0"/>
          </a:p>
          <a:p>
            <a:endParaRPr lang="en-US" altLang="zh-CN" dirty="0"/>
          </a:p>
          <a:p>
            <a:r>
              <a:rPr lang="zh-CN" altLang="en-US" dirty="0"/>
              <a:t>不过 </a:t>
            </a:r>
            <a:r>
              <a:rPr lang="en-US" altLang="zh-CN" dirty="0"/>
              <a:t>Not practical</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Note</a:t>
            </a:r>
            <a:endParaRPr lang="zh-CN" altLang="en-US" dirty="0"/>
          </a:p>
        </p:txBody>
      </p:sp>
      <p:sp>
        <p:nvSpPr>
          <p:cNvPr id="3" name="内容占位符 2"/>
          <p:cNvSpPr>
            <a:spLocks noGrp="1"/>
          </p:cNvSpPr>
          <p:nvPr>
            <p:ph idx="1"/>
          </p:nvPr>
        </p:nvSpPr>
        <p:spPr/>
        <p:txBody>
          <a:bodyPr>
            <a:normAutofit/>
          </a:bodyPr>
          <a:lstStyle/>
          <a:p>
            <a:r>
              <a:rPr lang="zh-CN" altLang="en-US" dirty="0"/>
              <a:t>这个不断优化的过程和做这种偏序题的我的思路差不多</a:t>
            </a:r>
            <a:endParaRPr lang="en-US" altLang="zh-CN" dirty="0"/>
          </a:p>
          <a:p>
            <a:r>
              <a:rPr lang="zh-CN" altLang="en-US" dirty="0"/>
              <a:t>先给出一个任意</a:t>
            </a:r>
            <a:r>
              <a:rPr lang="en-US" altLang="zh-CN" dirty="0"/>
              <a:t>poly</a:t>
            </a:r>
            <a:r>
              <a:rPr lang="zh-CN" altLang="en-US" dirty="0"/>
              <a:t> </a:t>
            </a:r>
            <a:r>
              <a:rPr lang="en-US" altLang="zh-CN" dirty="0"/>
              <a:t>log</a:t>
            </a:r>
            <a:r>
              <a:rPr lang="zh-CN" altLang="en-US" dirty="0"/>
              <a:t>（比如</a:t>
            </a:r>
            <a:r>
              <a:rPr lang="en-US" altLang="zh-CN" dirty="0"/>
              <a:t>log^3,log^4…</a:t>
            </a:r>
            <a:r>
              <a:rPr lang="zh-CN" altLang="en-US" dirty="0"/>
              <a:t>）复杂度的通用化的解法，然后不断根据题目特性特殊化从而降低复杂度</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四分树，八分树</a:t>
            </a:r>
          </a:p>
        </p:txBody>
      </p:sp>
      <p:sp>
        <p:nvSpPr>
          <p:cNvPr id="3" name="内容占位符 2"/>
          <p:cNvSpPr>
            <a:spLocks noGrp="1"/>
          </p:cNvSpPr>
          <p:nvPr>
            <p:ph idx="1"/>
          </p:nvPr>
        </p:nvSpPr>
        <p:spPr/>
        <p:txBody>
          <a:bodyPr>
            <a:normAutofit/>
          </a:bodyPr>
          <a:lstStyle/>
          <a:p>
            <a:r>
              <a:rPr lang="zh-CN" altLang="en-US" dirty="0"/>
              <a:t>裸写四分树最坏的复杂度是</a:t>
            </a:r>
            <a:r>
              <a:rPr lang="en-US" altLang="zh-CN" dirty="0"/>
              <a:t>O( n )</a:t>
            </a:r>
            <a:r>
              <a:rPr lang="zh-CN" altLang="en-US" dirty="0"/>
              <a:t>的</a:t>
            </a:r>
            <a:endParaRPr lang="en-US" altLang="zh-CN" dirty="0"/>
          </a:p>
          <a:p>
            <a:r>
              <a:rPr lang="zh-CN" altLang="en-US" dirty="0"/>
              <a:t>可以通过一些方式进行优化，不过这里就不介绍了</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高维分治</a:t>
            </a:r>
          </a:p>
        </p:txBody>
      </p:sp>
      <p:sp>
        <p:nvSpPr>
          <p:cNvPr id="3" name="内容占位符 2"/>
          <p:cNvSpPr>
            <a:spLocks noGrp="1"/>
          </p:cNvSpPr>
          <p:nvPr>
            <p:ph idx="1"/>
          </p:nvPr>
        </p:nvSpPr>
        <p:spPr/>
        <p:txBody>
          <a:bodyPr>
            <a:normAutofit/>
          </a:bodyPr>
          <a:lstStyle/>
          <a:p>
            <a:r>
              <a:rPr lang="zh-CN" altLang="en-US" dirty="0"/>
              <a:t>对于</a:t>
            </a:r>
            <a:r>
              <a:rPr lang="en-US" altLang="zh-CN" dirty="0"/>
              <a:t>d</a:t>
            </a:r>
            <a:r>
              <a:rPr lang="zh-CN" altLang="en-US" dirty="0"/>
              <a:t>维的情况</a:t>
            </a:r>
            <a:endParaRPr lang="en-US" altLang="zh-CN" dirty="0"/>
          </a:p>
          <a:p>
            <a:r>
              <a:rPr lang="zh-CN" altLang="en-US" dirty="0"/>
              <a:t>时间复杂度</a:t>
            </a:r>
            <a:r>
              <a:rPr lang="en-US" altLang="zh-CN" dirty="0"/>
              <a:t>O( </a:t>
            </a:r>
            <a:r>
              <a:rPr lang="en-US" altLang="zh-CN" dirty="0" err="1"/>
              <a:t>logn^d</a:t>
            </a:r>
            <a:r>
              <a:rPr lang="en-US" altLang="zh-CN" dirty="0"/>
              <a:t> )</a:t>
            </a:r>
            <a:r>
              <a:rPr lang="zh-CN" altLang="en-US" dirty="0"/>
              <a:t>，空间复杂度</a:t>
            </a:r>
            <a:r>
              <a:rPr lang="en-US" altLang="zh-CN" dirty="0"/>
              <a:t>O( n )</a:t>
            </a:r>
          </a:p>
          <a:p>
            <a:endParaRPr lang="en-US" altLang="zh-CN" dirty="0"/>
          </a:p>
          <a:p>
            <a:r>
              <a:rPr lang="zh-CN" altLang="en-US" dirty="0"/>
              <a:t>优点：空间，常数</a:t>
            </a:r>
            <a:endParaRPr lang="en-US" altLang="zh-CN" dirty="0"/>
          </a:p>
          <a:p>
            <a:r>
              <a:rPr lang="zh-CN" altLang="en-US" dirty="0"/>
              <a:t>缺点：对于有的问题会很难写，强制在线见祖宗</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K-D Tree</a:t>
            </a:r>
            <a:endParaRPr lang="zh-CN" altLang="en-US" dirty="0"/>
          </a:p>
        </p:txBody>
      </p:sp>
      <p:sp>
        <p:nvSpPr>
          <p:cNvPr id="3" name="内容占位符 2"/>
          <p:cNvSpPr>
            <a:spLocks noGrp="1"/>
          </p:cNvSpPr>
          <p:nvPr>
            <p:ph idx="1"/>
          </p:nvPr>
        </p:nvSpPr>
        <p:spPr/>
        <p:txBody>
          <a:bodyPr/>
          <a:lstStyle/>
          <a:p>
            <a:r>
              <a:rPr lang="zh-CN" altLang="en-US" dirty="0"/>
              <a:t>对于</a:t>
            </a:r>
            <a:r>
              <a:rPr lang="en-US" altLang="zh-CN" dirty="0"/>
              <a:t>d</a:t>
            </a:r>
            <a:r>
              <a:rPr lang="zh-CN" altLang="en-US" dirty="0"/>
              <a:t>维的情况</a:t>
            </a:r>
            <a:endParaRPr lang="en-US" altLang="zh-CN" dirty="0"/>
          </a:p>
          <a:p>
            <a:r>
              <a:rPr lang="zh-CN" altLang="en-US" dirty="0"/>
              <a:t>时间复杂度</a:t>
            </a:r>
            <a:r>
              <a:rPr lang="en-US" altLang="zh-CN" dirty="0"/>
              <a:t>O( n^(1-1/d)+</a:t>
            </a:r>
            <a:r>
              <a:rPr lang="en-US" altLang="zh-CN" dirty="0" err="1"/>
              <a:t>logn</a:t>
            </a:r>
            <a:r>
              <a:rPr lang="en-US" altLang="zh-CN" dirty="0"/>
              <a:t> )</a:t>
            </a:r>
            <a:r>
              <a:rPr lang="zh-CN" altLang="en-US" dirty="0"/>
              <a:t>，空间复杂度</a:t>
            </a:r>
            <a:r>
              <a:rPr lang="en-US" altLang="zh-CN" dirty="0"/>
              <a:t>O( n )</a:t>
            </a:r>
          </a:p>
          <a:p>
            <a:endParaRPr lang="en-US" altLang="zh-CN" dirty="0"/>
          </a:p>
          <a:p>
            <a:r>
              <a:rPr lang="zh-CN" altLang="en-US" dirty="0"/>
              <a:t>优点：空间，可以支持高维空间打标记</a:t>
            </a:r>
            <a:endParaRPr lang="en-US" altLang="zh-CN" dirty="0"/>
          </a:p>
          <a:p>
            <a:r>
              <a:rPr lang="zh-CN" altLang="en-US" dirty="0"/>
              <a:t>缺点：复杂度，常数（在不能剪枝的情况下）</a:t>
            </a:r>
            <a:endParaRPr lang="en-US" altLang="zh-CN"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Range Tree</a:t>
            </a:r>
            <a:endParaRPr lang="zh-CN" altLang="en-US" dirty="0"/>
          </a:p>
        </p:txBody>
      </p:sp>
      <p:sp>
        <p:nvSpPr>
          <p:cNvPr id="3" name="内容占位符 2"/>
          <p:cNvSpPr>
            <a:spLocks noGrp="1"/>
          </p:cNvSpPr>
          <p:nvPr>
            <p:ph idx="1"/>
          </p:nvPr>
        </p:nvSpPr>
        <p:spPr/>
        <p:txBody>
          <a:bodyPr>
            <a:normAutofit/>
          </a:bodyPr>
          <a:lstStyle/>
          <a:p>
            <a:r>
              <a:rPr lang="zh-CN" altLang="en-US" dirty="0"/>
              <a:t>其实就是狭义上的树套树</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ABC78B-2E26-41DE-8D7E-68F9B7355FB7}"/>
              </a:ext>
            </a:extLst>
          </p:cNvPr>
          <p:cNvSpPr>
            <a:spLocks noGrp="1"/>
          </p:cNvSpPr>
          <p:nvPr>
            <p:ph type="title"/>
          </p:nvPr>
        </p:nvSpPr>
        <p:spPr/>
        <p:txBody>
          <a:bodyPr/>
          <a:lstStyle/>
          <a:p>
            <a:r>
              <a:rPr lang="en-US" altLang="zh-CN" dirty="0"/>
              <a:t>K-D Tree</a:t>
            </a:r>
            <a:endParaRPr lang="zh-CN" altLang="en-US" dirty="0"/>
          </a:p>
        </p:txBody>
      </p:sp>
      <p:sp>
        <p:nvSpPr>
          <p:cNvPr id="3" name="内容占位符 2">
            <a:extLst>
              <a:ext uri="{FF2B5EF4-FFF2-40B4-BE49-F238E27FC236}">
                <a16:creationId xmlns:a16="http://schemas.microsoft.com/office/drawing/2014/main" id="{1575B50F-A9B4-4610-91CD-756D9C48E404}"/>
              </a:ext>
            </a:extLst>
          </p:cNvPr>
          <p:cNvSpPr>
            <a:spLocks noGrp="1"/>
          </p:cNvSpPr>
          <p:nvPr>
            <p:ph idx="1"/>
          </p:nvPr>
        </p:nvSpPr>
        <p:spPr/>
        <p:txBody>
          <a:bodyPr>
            <a:normAutofit fontScale="92500" lnSpcReduction="20000"/>
          </a:bodyPr>
          <a:lstStyle/>
          <a:p>
            <a:r>
              <a:rPr lang="en-US" altLang="zh-CN" dirty="0"/>
              <a:t>KDT</a:t>
            </a:r>
            <a:r>
              <a:rPr lang="zh-CN" altLang="en-US" dirty="0"/>
              <a:t>的优势在于可以剪枝和乱搞，如果不能剪枝的话效率很差</a:t>
            </a:r>
            <a:endParaRPr lang="en-US" altLang="zh-CN" dirty="0"/>
          </a:p>
          <a:p>
            <a:r>
              <a:rPr lang="zh-CN" altLang="en-US" dirty="0"/>
              <a:t>平面</a:t>
            </a:r>
          </a:p>
          <a:p>
            <a:r>
              <a:rPr lang="en-US" altLang="zh-CN" dirty="0"/>
              <a:t>1.</a:t>
            </a:r>
            <a:r>
              <a:rPr lang="zh-CN" altLang="en-US" dirty="0"/>
              <a:t>在一个位置插入一个数</a:t>
            </a:r>
          </a:p>
          <a:p>
            <a:r>
              <a:rPr lang="en-US" altLang="zh-CN" dirty="0"/>
              <a:t>2.</a:t>
            </a:r>
            <a:r>
              <a:rPr lang="zh-CN" altLang="en-US" dirty="0"/>
              <a:t>矩形和</a:t>
            </a:r>
          </a:p>
          <a:p>
            <a:r>
              <a:rPr lang="zh-CN" altLang="en-US" dirty="0"/>
              <a:t>这个问题</a:t>
            </a:r>
            <a:r>
              <a:rPr lang="en-US" altLang="zh-CN" dirty="0" err="1"/>
              <a:t>kdt</a:t>
            </a:r>
            <a:r>
              <a:rPr lang="zh-CN" altLang="en-US" dirty="0"/>
              <a:t>效率很差</a:t>
            </a:r>
          </a:p>
          <a:p>
            <a:endParaRPr lang="zh-CN" altLang="en-US" dirty="0"/>
          </a:p>
          <a:p>
            <a:r>
              <a:rPr lang="zh-CN" altLang="en-US" dirty="0"/>
              <a:t>平面</a:t>
            </a:r>
          </a:p>
          <a:p>
            <a:r>
              <a:rPr lang="en-US" altLang="zh-CN" dirty="0"/>
              <a:t>1.</a:t>
            </a:r>
            <a:r>
              <a:rPr lang="zh-CN" altLang="en-US" dirty="0"/>
              <a:t>在一个位置插入一个数</a:t>
            </a:r>
          </a:p>
          <a:p>
            <a:r>
              <a:rPr lang="en-US" altLang="zh-CN" dirty="0"/>
              <a:t>2.</a:t>
            </a:r>
            <a:r>
              <a:rPr lang="zh-CN" altLang="en-US" dirty="0"/>
              <a:t>矩形</a:t>
            </a:r>
            <a:r>
              <a:rPr lang="en-US" altLang="zh-CN" dirty="0"/>
              <a:t>max</a:t>
            </a:r>
          </a:p>
          <a:p>
            <a:r>
              <a:rPr lang="zh-CN" altLang="en-US" dirty="0"/>
              <a:t>这个问题</a:t>
            </a:r>
            <a:r>
              <a:rPr lang="en-US" altLang="zh-CN" dirty="0" err="1"/>
              <a:t>kdt</a:t>
            </a:r>
            <a:r>
              <a:rPr lang="zh-CN" altLang="en-US" dirty="0"/>
              <a:t>效率很好 </a:t>
            </a:r>
          </a:p>
        </p:txBody>
      </p:sp>
    </p:spTree>
    <p:extLst>
      <p:ext uri="{BB962C8B-B14F-4D97-AF65-F5344CB8AC3E}">
        <p14:creationId xmlns:p14="http://schemas.microsoft.com/office/powerpoint/2010/main" val="251001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如何做高维正交范围类的题呢</a:t>
            </a:r>
          </a:p>
        </p:txBody>
      </p:sp>
      <p:sp>
        <p:nvSpPr>
          <p:cNvPr id="3" name="内容占位符 2"/>
          <p:cNvSpPr>
            <a:spLocks noGrp="1"/>
          </p:cNvSpPr>
          <p:nvPr>
            <p:ph idx="1"/>
          </p:nvPr>
        </p:nvSpPr>
        <p:spPr/>
        <p:txBody>
          <a:bodyPr>
            <a:normAutofit/>
          </a:bodyPr>
          <a:lstStyle/>
          <a:p>
            <a:r>
              <a:rPr lang="zh-CN" altLang="en-US" dirty="0"/>
              <a:t>和上面说的一样</a:t>
            </a:r>
            <a:endParaRPr lang="en-US" altLang="zh-CN" dirty="0"/>
          </a:p>
          <a:p>
            <a:r>
              <a:rPr lang="zh-CN" altLang="en-US" dirty="0"/>
              <a:t>反正我是先推出一个</a:t>
            </a:r>
            <a:r>
              <a:rPr lang="en-US" altLang="zh-CN" dirty="0"/>
              <a:t>poly log</a:t>
            </a:r>
            <a:r>
              <a:rPr lang="zh-CN" altLang="en-US" dirty="0"/>
              <a:t>的数据结构做法</a:t>
            </a:r>
            <a:endParaRPr lang="en-US" altLang="zh-CN" dirty="0"/>
          </a:p>
          <a:p>
            <a:r>
              <a:rPr lang="zh-CN" altLang="en-US" dirty="0"/>
              <a:t>然后想办法去</a:t>
            </a:r>
            <a:r>
              <a:rPr lang="en-US" altLang="zh-CN" dirty="0"/>
              <a:t>log</a:t>
            </a:r>
            <a:r>
              <a:rPr lang="zh-CN" altLang="en-US" dirty="0"/>
              <a:t>，到一个可以接受的复杂度</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如何去</a:t>
            </a:r>
            <a:r>
              <a:rPr lang="en-US" altLang="zh-CN" dirty="0"/>
              <a:t>log</a:t>
            </a:r>
            <a:endParaRPr lang="zh-CN" altLang="en-US" dirty="0"/>
          </a:p>
        </p:txBody>
      </p:sp>
      <p:sp>
        <p:nvSpPr>
          <p:cNvPr id="3" name="内容占位符 2"/>
          <p:cNvSpPr>
            <a:spLocks noGrp="1"/>
          </p:cNvSpPr>
          <p:nvPr>
            <p:ph idx="1"/>
          </p:nvPr>
        </p:nvSpPr>
        <p:spPr/>
        <p:txBody>
          <a:bodyPr>
            <a:normAutofit/>
          </a:bodyPr>
          <a:lstStyle/>
          <a:p>
            <a:r>
              <a:rPr lang="en-US" altLang="zh-CN" dirty="0"/>
              <a:t>1.</a:t>
            </a:r>
            <a:r>
              <a:rPr lang="zh-CN" altLang="en-US" dirty="0"/>
              <a:t>降维</a:t>
            </a:r>
            <a:endParaRPr lang="en-US" altLang="zh-CN" dirty="0"/>
          </a:p>
          <a:p>
            <a:r>
              <a:rPr lang="en-US" altLang="zh-CN" dirty="0"/>
              <a:t>2.</a:t>
            </a:r>
            <a:r>
              <a:rPr lang="zh-CN" altLang="en-US" dirty="0"/>
              <a:t>题目有特殊限制</a:t>
            </a:r>
            <a:endParaRPr lang="en-US" altLang="zh-CN" dirty="0"/>
          </a:p>
          <a:p>
            <a:r>
              <a:rPr lang="en-US" altLang="zh-CN" dirty="0"/>
              <a:t>3.</a:t>
            </a:r>
            <a:r>
              <a:rPr lang="zh-CN" altLang="en-US" dirty="0"/>
              <a:t>在数据结构上进行二分</a:t>
            </a:r>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降维</a:t>
            </a:r>
          </a:p>
        </p:txBody>
      </p:sp>
      <p:sp>
        <p:nvSpPr>
          <p:cNvPr id="3" name="内容占位符 2"/>
          <p:cNvSpPr>
            <a:spLocks noGrp="1"/>
          </p:cNvSpPr>
          <p:nvPr>
            <p:ph idx="1"/>
          </p:nvPr>
        </p:nvSpPr>
        <p:spPr/>
        <p:txBody>
          <a:bodyPr>
            <a:normAutofit/>
          </a:bodyPr>
          <a:lstStyle/>
          <a:p>
            <a:r>
              <a:rPr lang="zh-CN" altLang="en-US" dirty="0"/>
              <a:t>可持久化</a:t>
            </a:r>
            <a:endParaRPr lang="en-US" altLang="zh-CN" dirty="0"/>
          </a:p>
          <a:p>
            <a:r>
              <a:rPr lang="zh-CN" altLang="en-US" dirty="0"/>
              <a:t>离线</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可持久化</a:t>
            </a:r>
          </a:p>
        </p:txBody>
      </p:sp>
      <p:sp>
        <p:nvSpPr>
          <p:cNvPr id="3" name="内容占位符 2"/>
          <p:cNvSpPr>
            <a:spLocks noGrp="1"/>
          </p:cNvSpPr>
          <p:nvPr>
            <p:ph idx="1"/>
          </p:nvPr>
        </p:nvSpPr>
        <p:spPr/>
        <p:txBody>
          <a:bodyPr>
            <a:normAutofit/>
          </a:bodyPr>
          <a:lstStyle/>
          <a:p>
            <a:r>
              <a:rPr lang="zh-CN" altLang="en-US" sz="2400" dirty="0"/>
              <a:t>就拿静态区间</a:t>
            </a:r>
            <a:r>
              <a:rPr lang="en-US" altLang="zh-CN" sz="2400" dirty="0"/>
              <a:t>kth</a:t>
            </a:r>
            <a:r>
              <a:rPr lang="zh-CN" altLang="en-US" sz="2400" dirty="0"/>
              <a:t>这个问题来说</a:t>
            </a:r>
            <a:endParaRPr lang="en-US" altLang="zh-CN" sz="2400" dirty="0"/>
          </a:p>
          <a:p>
            <a:r>
              <a:rPr lang="zh-CN" altLang="en-US" sz="2400" dirty="0"/>
              <a:t>刚才讲过</a:t>
            </a:r>
            <a:endParaRPr lang="en-US" altLang="zh-CN" sz="2400" dirty="0"/>
          </a:p>
          <a:p>
            <a:r>
              <a:rPr lang="zh-CN" altLang="en-US" sz="2400" dirty="0"/>
              <a:t>显然可以用一个二维数据结构</a:t>
            </a:r>
            <a:r>
              <a:rPr lang="en-US" altLang="zh-CN" sz="2400" dirty="0"/>
              <a:t>——</a:t>
            </a:r>
            <a:r>
              <a:rPr lang="zh-CN" altLang="en-US" sz="2400" dirty="0"/>
              <a:t>树套树来维护</a:t>
            </a:r>
            <a:endParaRPr lang="en-US" altLang="zh-CN" sz="2400" dirty="0"/>
          </a:p>
          <a:p>
            <a:r>
              <a:rPr lang="zh-CN" altLang="en-US" sz="2400" dirty="0"/>
              <a:t>我决定用线段树套平衡树！</a:t>
            </a:r>
            <a:endParaRPr lang="en-US" altLang="zh-CN" sz="2400" dirty="0"/>
          </a:p>
          <a:p>
            <a:endParaRPr lang="en-US" altLang="zh-CN" sz="2400" dirty="0"/>
          </a:p>
          <a:p>
            <a:r>
              <a:rPr lang="zh-CN" altLang="en-US" sz="2400" dirty="0"/>
              <a:t>好！</a:t>
            </a:r>
            <a:endParaRPr lang="en-US" altLang="zh-CN" sz="2400" dirty="0"/>
          </a:p>
          <a:p>
            <a:r>
              <a:rPr lang="zh-CN" altLang="en-US" sz="2400" dirty="0"/>
              <a:t>现在我有了一个单次查询</a:t>
            </a:r>
            <a:r>
              <a:rPr lang="en-US" altLang="zh-CN" sz="2400" dirty="0"/>
              <a:t>O( logn^3 )</a:t>
            </a:r>
            <a:r>
              <a:rPr lang="zh-CN" altLang="en-US" sz="2400" dirty="0"/>
              <a:t>的优（抠）秀（脚）做法</a:t>
            </a:r>
          </a:p>
          <a:p>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可持久化</a:t>
            </a:r>
          </a:p>
        </p:txBody>
      </p:sp>
      <p:sp>
        <p:nvSpPr>
          <p:cNvPr id="3" name="内容占位符 2"/>
          <p:cNvSpPr>
            <a:spLocks noGrp="1"/>
          </p:cNvSpPr>
          <p:nvPr>
            <p:ph idx="1"/>
          </p:nvPr>
        </p:nvSpPr>
        <p:spPr/>
        <p:txBody>
          <a:bodyPr/>
          <a:lstStyle/>
          <a:p>
            <a:r>
              <a:rPr lang="zh-CN" altLang="en-US" dirty="0"/>
              <a:t>然后可以发现</a:t>
            </a:r>
            <a:endParaRPr lang="en-US" altLang="zh-CN" dirty="0"/>
          </a:p>
          <a:p>
            <a:r>
              <a:rPr lang="en-US" altLang="zh-CN" dirty="0"/>
              <a:t>kth</a:t>
            </a:r>
            <a:r>
              <a:rPr lang="zh-CN" altLang="en-US" dirty="0"/>
              <a:t>是支持在数据结构上二分的信息</a:t>
            </a:r>
            <a:endParaRPr lang="en-US" altLang="zh-CN" dirty="0"/>
          </a:p>
          <a:p>
            <a:r>
              <a:rPr lang="zh-CN" altLang="en-US" dirty="0"/>
              <a:t>换成线段树套</a:t>
            </a:r>
            <a:r>
              <a:rPr lang="en-US" altLang="zh-CN" dirty="0" err="1"/>
              <a:t>Trie</a:t>
            </a:r>
            <a:endParaRPr lang="en-US" altLang="zh-CN" dirty="0"/>
          </a:p>
          <a:p>
            <a:r>
              <a:rPr lang="zh-CN" altLang="en-US" dirty="0"/>
              <a:t>得到了一个单次查询</a:t>
            </a:r>
            <a:r>
              <a:rPr lang="en-US" altLang="zh-CN" dirty="0"/>
              <a:t>O( logn^2 )</a:t>
            </a:r>
            <a:r>
              <a:rPr lang="zh-CN" altLang="en-US" dirty="0"/>
              <a:t>的优（抠）秀（脚）做法</a:t>
            </a:r>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可持久化</a:t>
            </a:r>
          </a:p>
        </p:txBody>
      </p:sp>
      <p:sp>
        <p:nvSpPr>
          <p:cNvPr id="3" name="内容占位符 2"/>
          <p:cNvSpPr>
            <a:spLocks noGrp="1"/>
          </p:cNvSpPr>
          <p:nvPr>
            <p:ph idx="1"/>
          </p:nvPr>
        </p:nvSpPr>
        <p:spPr/>
        <p:txBody>
          <a:bodyPr>
            <a:normAutofit/>
          </a:bodyPr>
          <a:lstStyle/>
          <a:p>
            <a:r>
              <a:rPr lang="zh-CN" altLang="en-US" dirty="0"/>
              <a:t>然后可以发现，这个问题不支持修改，所以没有必要用树套树，可以换用可持久化</a:t>
            </a:r>
            <a:r>
              <a:rPr lang="en-US" altLang="zh-CN" dirty="0" err="1"/>
              <a:t>Trie</a:t>
            </a:r>
            <a:r>
              <a:rPr lang="zh-CN" altLang="en-US" dirty="0"/>
              <a:t>（主席树）来解决</a:t>
            </a:r>
            <a:endParaRPr lang="en-US" altLang="zh-CN" dirty="0"/>
          </a:p>
          <a:p>
            <a:endParaRPr lang="en-US" altLang="zh-CN" dirty="0"/>
          </a:p>
          <a:p>
            <a:r>
              <a:rPr lang="zh-CN" altLang="en-US" dirty="0"/>
              <a:t>时间复杂度</a:t>
            </a:r>
            <a:r>
              <a:rPr lang="en-US" altLang="zh-CN" dirty="0"/>
              <a:t>O( </a:t>
            </a:r>
            <a:r>
              <a:rPr lang="en-US" altLang="zh-CN" dirty="0" err="1"/>
              <a:t>logn</a:t>
            </a:r>
            <a:r>
              <a:rPr lang="en-US" altLang="zh-CN" dirty="0"/>
              <a:t> )</a:t>
            </a:r>
            <a:r>
              <a:rPr lang="zh-CN" altLang="en-US" dirty="0"/>
              <a:t>单次</a:t>
            </a:r>
            <a:endParaRPr lang="en-US" altLang="zh-CN" dirty="0"/>
          </a:p>
          <a:p>
            <a:r>
              <a:rPr lang="zh-CN" altLang="en-US" dirty="0"/>
              <a:t>空间复杂度</a:t>
            </a:r>
            <a:r>
              <a:rPr lang="en-US" altLang="zh-CN" dirty="0"/>
              <a:t>O( </a:t>
            </a:r>
            <a:r>
              <a:rPr lang="en-US" altLang="zh-CN" dirty="0" err="1"/>
              <a:t>nlogn</a:t>
            </a:r>
            <a:r>
              <a:rPr lang="en-US" altLang="zh-CN" dirty="0"/>
              <a:t> )</a:t>
            </a:r>
            <a:r>
              <a:rPr lang="zh-CN" altLang="en-US" dirty="0"/>
              <a:t>总</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Technology</a:t>
            </a:r>
            <a:endParaRPr lang="zh-CN" altLang="en-US" dirty="0"/>
          </a:p>
        </p:txBody>
      </p:sp>
      <p:sp>
        <p:nvSpPr>
          <p:cNvPr id="3" name="内容占位符 2"/>
          <p:cNvSpPr>
            <a:spLocks noGrp="1"/>
          </p:cNvSpPr>
          <p:nvPr>
            <p:ph idx="1"/>
          </p:nvPr>
        </p:nvSpPr>
        <p:spPr/>
        <p:txBody>
          <a:bodyPr>
            <a:normAutofit/>
          </a:bodyPr>
          <a:lstStyle/>
          <a:p>
            <a:r>
              <a:rPr lang="zh-CN" altLang="en-US" dirty="0"/>
              <a:t>可以查论文，复杂度还可以优化</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可持久化</a:t>
            </a:r>
          </a:p>
        </p:txBody>
      </p:sp>
      <p:sp>
        <p:nvSpPr>
          <p:cNvPr id="3" name="内容占位符 2"/>
          <p:cNvSpPr>
            <a:spLocks noGrp="1"/>
          </p:cNvSpPr>
          <p:nvPr>
            <p:ph idx="1"/>
          </p:nvPr>
        </p:nvSpPr>
        <p:spPr/>
        <p:txBody>
          <a:bodyPr/>
          <a:lstStyle/>
          <a:p>
            <a:r>
              <a:rPr lang="zh-CN" altLang="en-US" dirty="0"/>
              <a:t>换个麻烦点的问题：</a:t>
            </a:r>
            <a:endParaRPr lang="en-US" altLang="zh-CN" dirty="0"/>
          </a:p>
          <a:p>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Luogu4396 [AHOI2013]</a:t>
            </a:r>
            <a:r>
              <a:rPr lang="zh-CN" altLang="en-US" dirty="0"/>
              <a:t>作业</a:t>
            </a:r>
          </a:p>
        </p:txBody>
      </p:sp>
      <p:sp>
        <p:nvSpPr>
          <p:cNvPr id="3" name="内容占位符 2"/>
          <p:cNvSpPr>
            <a:spLocks noGrp="1"/>
          </p:cNvSpPr>
          <p:nvPr>
            <p:ph idx="1"/>
          </p:nvPr>
        </p:nvSpPr>
        <p:spPr/>
        <p:txBody>
          <a:bodyPr>
            <a:normAutofit/>
          </a:bodyPr>
          <a:lstStyle/>
          <a:p>
            <a:r>
              <a:rPr lang="zh-CN" altLang="en-US" dirty="0"/>
              <a:t>查询区间</a:t>
            </a:r>
            <a:r>
              <a:rPr lang="en-US" altLang="zh-CN" dirty="0"/>
              <a:t>[</a:t>
            </a:r>
            <a:r>
              <a:rPr lang="en-US" altLang="zh-CN" dirty="0" err="1"/>
              <a:t>l,r</a:t>
            </a:r>
            <a:r>
              <a:rPr lang="en-US" altLang="zh-CN" dirty="0"/>
              <a:t>]</a:t>
            </a:r>
            <a:r>
              <a:rPr lang="zh-CN" altLang="en-US" dirty="0"/>
              <a:t>内，值域在</a:t>
            </a:r>
            <a:r>
              <a:rPr lang="en-US" altLang="zh-CN" dirty="0"/>
              <a:t>[</a:t>
            </a:r>
            <a:r>
              <a:rPr lang="en-US" altLang="zh-CN" dirty="0" err="1"/>
              <a:t>a,b</a:t>
            </a:r>
            <a:r>
              <a:rPr lang="en-US" altLang="zh-CN" dirty="0"/>
              <a:t>]</a:t>
            </a:r>
            <a:r>
              <a:rPr lang="zh-CN" altLang="en-US" dirty="0"/>
              <a:t>内，有多少不同的数</a:t>
            </a:r>
            <a:endParaRPr lang="en-US" altLang="zh-CN" dirty="0"/>
          </a:p>
          <a:p>
            <a:r>
              <a:rPr lang="zh-CN" altLang="en-US" dirty="0"/>
              <a:t>强制在线，</a:t>
            </a:r>
            <a:r>
              <a:rPr lang="en-US" altLang="zh-CN" dirty="0" err="1"/>
              <a:t>n,m</a:t>
            </a:r>
            <a:r>
              <a:rPr lang="en-US" altLang="zh-CN" dirty="0"/>
              <a:t>&lt;=1e6</a:t>
            </a:r>
            <a:r>
              <a:rPr lang="zh-CN" altLang="en-US" dirty="0"/>
              <a:t>，</a:t>
            </a:r>
            <a:r>
              <a:rPr lang="en-US" altLang="zh-CN" dirty="0"/>
              <a:t>1024MB</a:t>
            </a:r>
            <a:r>
              <a:rPr lang="zh-CN" altLang="en-US" dirty="0"/>
              <a:t>，</a:t>
            </a:r>
            <a:r>
              <a:rPr lang="en-US" altLang="zh-CN"/>
              <a:t>8s</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树套树</a:t>
            </a:r>
          </a:p>
        </p:txBody>
      </p:sp>
      <p:sp>
        <p:nvSpPr>
          <p:cNvPr id="3" name="内容占位符 2"/>
          <p:cNvSpPr>
            <a:spLocks noGrp="1"/>
          </p:cNvSpPr>
          <p:nvPr>
            <p:ph idx="1"/>
          </p:nvPr>
        </p:nvSpPr>
        <p:spPr/>
        <p:txBody>
          <a:bodyPr>
            <a:normAutofit/>
          </a:bodyPr>
          <a:lstStyle/>
          <a:p>
            <a:r>
              <a:rPr lang="zh-CN" altLang="en-US" dirty="0"/>
              <a:t>能在</a:t>
            </a:r>
            <a:r>
              <a:rPr lang="en-US" altLang="zh-CN" dirty="0"/>
              <a:t>O( </a:t>
            </a:r>
            <a:r>
              <a:rPr lang="en-US" altLang="zh-CN" dirty="0" err="1"/>
              <a:t>logn^d</a:t>
            </a:r>
            <a:r>
              <a:rPr lang="en-US" altLang="zh-CN" dirty="0"/>
              <a:t> )</a:t>
            </a:r>
            <a:r>
              <a:rPr lang="zh-CN" altLang="en-US" dirty="0"/>
              <a:t>的复杂度内进行一次</a:t>
            </a:r>
            <a:r>
              <a:rPr lang="en-US" altLang="zh-CN" dirty="0"/>
              <a:t>d</a:t>
            </a:r>
            <a:r>
              <a:rPr lang="zh-CN" altLang="en-US" dirty="0"/>
              <a:t>维偏序的范围查询</a:t>
            </a:r>
            <a:endParaRPr lang="en-US" altLang="zh-CN" dirty="0"/>
          </a:p>
          <a:p>
            <a:r>
              <a:rPr lang="zh-CN" altLang="en-US" dirty="0"/>
              <a:t>能在</a:t>
            </a:r>
            <a:r>
              <a:rPr lang="en-US" altLang="zh-CN" dirty="0"/>
              <a:t>O( </a:t>
            </a:r>
            <a:r>
              <a:rPr lang="en-US" altLang="zh-CN" dirty="0" err="1"/>
              <a:t>logn^d</a:t>
            </a:r>
            <a:r>
              <a:rPr lang="en-US" altLang="zh-CN" dirty="0"/>
              <a:t> )</a:t>
            </a:r>
            <a:r>
              <a:rPr lang="zh-CN" altLang="en-US" dirty="0"/>
              <a:t>的复杂度内进行一次</a:t>
            </a:r>
            <a:r>
              <a:rPr lang="en-US" altLang="zh-CN" dirty="0"/>
              <a:t>d</a:t>
            </a:r>
            <a:r>
              <a:rPr lang="zh-CN" altLang="en-US" dirty="0"/>
              <a:t>维偏序的单点修改</a:t>
            </a:r>
            <a:endParaRPr lang="en-US" altLang="zh-CN" dirty="0"/>
          </a:p>
          <a:p>
            <a:r>
              <a:rPr lang="zh-CN" altLang="en-US" dirty="0"/>
              <a:t>空间为</a:t>
            </a:r>
            <a:r>
              <a:rPr lang="en-US" altLang="zh-CN" dirty="0"/>
              <a:t>O( </a:t>
            </a:r>
            <a:r>
              <a:rPr lang="en-US" altLang="zh-CN" dirty="0" err="1"/>
              <a:t>nlogn</a:t>
            </a:r>
            <a:r>
              <a:rPr lang="en-US" altLang="zh-CN" dirty="0"/>
              <a:t>^(d-1) )</a:t>
            </a:r>
            <a:r>
              <a:rPr lang="zh-CN" altLang="en-US" dirty="0"/>
              <a:t>，可以优化到</a:t>
            </a:r>
            <a:r>
              <a:rPr lang="en-US" altLang="zh-CN" dirty="0"/>
              <a:t>O( n(</a:t>
            </a:r>
            <a:r>
              <a:rPr lang="en-US" altLang="zh-CN" dirty="0" err="1"/>
              <a:t>logn</a:t>
            </a:r>
            <a:r>
              <a:rPr lang="en-US" altLang="zh-CN" dirty="0"/>
              <a:t>/</a:t>
            </a:r>
            <a:r>
              <a:rPr lang="en-US" altLang="zh-CN" dirty="0" err="1"/>
              <a:t>loglogn</a:t>
            </a:r>
            <a:r>
              <a:rPr lang="en-US" altLang="zh-CN" dirty="0"/>
              <a:t>)^(d-1) )</a:t>
            </a:r>
            <a:r>
              <a:rPr lang="zh-CN" altLang="en-US" dirty="0"/>
              <a:t>，不过这个应该没人会所以可以无视掉</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如何维护区间中不同的数个数</a:t>
            </a:r>
          </a:p>
        </p:txBody>
      </p:sp>
      <p:sp>
        <p:nvSpPr>
          <p:cNvPr id="3" name="内容占位符 2"/>
          <p:cNvSpPr>
            <a:spLocks noGrp="1"/>
          </p:cNvSpPr>
          <p:nvPr>
            <p:ph idx="1"/>
          </p:nvPr>
        </p:nvSpPr>
        <p:spPr/>
        <p:txBody>
          <a:bodyPr>
            <a:normAutofit/>
          </a:bodyPr>
          <a:lstStyle/>
          <a:p>
            <a:r>
              <a:rPr lang="zh-CN" altLang="en-US" dirty="0"/>
              <a:t>升一维，记录每个数上一次出现的位置</a:t>
            </a:r>
            <a:endParaRPr lang="en-US" altLang="zh-CN" dirty="0"/>
          </a:p>
          <a:p>
            <a:r>
              <a:rPr lang="zh-CN" altLang="en-US" dirty="0"/>
              <a:t>（好像见过的所有维护区间中不同数个数的</a:t>
            </a:r>
            <a:r>
              <a:rPr lang="en-US" altLang="zh-CN" dirty="0"/>
              <a:t>poly log</a:t>
            </a:r>
            <a:r>
              <a:rPr lang="zh-CN" altLang="en-US" dirty="0"/>
              <a:t>题都是用的这个东西，无一例外）</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分析这个问题</a:t>
            </a:r>
          </a:p>
        </p:txBody>
      </p:sp>
      <p:sp>
        <p:nvSpPr>
          <p:cNvPr id="5" name="内容占位符 4"/>
          <p:cNvSpPr>
            <a:spLocks noGrp="1"/>
          </p:cNvSpPr>
          <p:nvPr>
            <p:ph idx="1"/>
          </p:nvPr>
        </p:nvSpPr>
        <p:spPr/>
        <p:txBody>
          <a:bodyPr/>
          <a:lstStyle/>
          <a:p>
            <a:endParaRPr lang="en-US" altLang="zh-CN" dirty="0"/>
          </a:p>
          <a:p>
            <a:pPr marL="0" indent="0">
              <a:buNone/>
            </a:pPr>
            <a:endParaRPr lang="en-US" altLang="zh-CN" dirty="0"/>
          </a:p>
          <a:p>
            <a:pPr marL="0" indent="0">
              <a:buNone/>
            </a:pPr>
            <a:endParaRPr lang="en-US" altLang="zh-CN" dirty="0"/>
          </a:p>
          <a:p>
            <a:r>
              <a:rPr lang="zh-CN" altLang="en-US" dirty="0"/>
              <a:t>所以这个题就是个裸的三维偏序维护问题</a:t>
            </a:r>
            <a:endParaRPr lang="en-US" altLang="zh-CN" dirty="0"/>
          </a:p>
          <a:p>
            <a:endParaRPr lang="en-US" altLang="zh-CN" dirty="0"/>
          </a:p>
          <a:p>
            <a:endParaRPr lang="zh-CN" altLang="en-US" dirty="0"/>
          </a:p>
        </p:txBody>
      </p:sp>
      <p:pic>
        <p:nvPicPr>
          <p:cNvPr id="9" name="内容占位符 3"/>
          <p:cNvPicPr>
            <a:picLocks noChangeAspect="1"/>
          </p:cNvPicPr>
          <p:nvPr/>
        </p:nvPicPr>
        <p:blipFill>
          <a:blip r:embed="rId2" cstate="print"/>
          <a:stretch>
            <a:fillRect/>
          </a:stretch>
        </p:blipFill>
        <p:spPr>
          <a:xfrm>
            <a:off x="2152651" y="1690689"/>
            <a:ext cx="6093619" cy="116224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三维？</a:t>
            </a:r>
          </a:p>
        </p:txBody>
      </p:sp>
      <p:sp>
        <p:nvSpPr>
          <p:cNvPr id="3" name="内容占位符 2"/>
          <p:cNvSpPr>
            <a:spLocks noGrp="1"/>
          </p:cNvSpPr>
          <p:nvPr>
            <p:ph idx="1"/>
          </p:nvPr>
        </p:nvSpPr>
        <p:spPr/>
        <p:txBody>
          <a:bodyPr>
            <a:normAutofit/>
          </a:bodyPr>
          <a:lstStyle/>
          <a:p>
            <a:r>
              <a:rPr lang="zh-CN" altLang="en-US" dirty="0"/>
              <a:t>那岂不是</a:t>
            </a:r>
            <a:r>
              <a:rPr lang="en-US" altLang="zh-CN" dirty="0"/>
              <a:t>O( logn^3 )</a:t>
            </a:r>
            <a:r>
              <a:rPr lang="zh-CN" altLang="en-US" dirty="0"/>
              <a:t>时间单次？</a:t>
            </a:r>
            <a:endParaRPr lang="en-US" altLang="zh-CN" dirty="0"/>
          </a:p>
          <a:p>
            <a:r>
              <a:rPr lang="zh-CN" altLang="en-US" dirty="0"/>
              <a:t>发现这个问题其实还是一个静态问题，所以可以通过可持久化降维</a:t>
            </a:r>
            <a:endParaRPr lang="en-US" altLang="zh-CN" dirty="0"/>
          </a:p>
          <a:p>
            <a:r>
              <a:rPr lang="zh-CN" altLang="en-US" dirty="0"/>
              <a:t>对于二维问题用可持久化线段树可以维护</a:t>
            </a:r>
            <a:endParaRPr lang="en-US" altLang="zh-CN" dirty="0"/>
          </a:p>
          <a:p>
            <a:r>
              <a:rPr lang="zh-CN" altLang="en-US" dirty="0"/>
              <a:t>对于三维问题用可持久化树套树可以维护</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喵</a:t>
            </a:r>
          </a:p>
        </p:txBody>
      </p:sp>
      <p:sp>
        <p:nvSpPr>
          <p:cNvPr id="3" name="内容占位符 2"/>
          <p:cNvSpPr>
            <a:spLocks noGrp="1"/>
          </p:cNvSpPr>
          <p:nvPr>
            <p:ph idx="1"/>
          </p:nvPr>
        </p:nvSpPr>
        <p:spPr/>
        <p:txBody>
          <a:bodyPr>
            <a:normAutofit/>
          </a:bodyPr>
          <a:lstStyle/>
          <a:p>
            <a:r>
              <a:rPr lang="zh-CN" altLang="en-US" dirty="0"/>
              <a:t>可持久化线段树：拿一维来可持久化，维护这一维前缀的</a:t>
            </a:r>
            <a:r>
              <a:rPr lang="en-US" altLang="zh-CN" dirty="0" err="1"/>
              <a:t>Trie</a:t>
            </a:r>
            <a:r>
              <a:rPr lang="zh-CN" altLang="en-US" dirty="0"/>
              <a:t>（权值线段树），查询一个前缀中小于</a:t>
            </a:r>
            <a:r>
              <a:rPr lang="en-US" altLang="zh-CN" dirty="0"/>
              <a:t>x</a:t>
            </a:r>
            <a:r>
              <a:rPr lang="zh-CN" altLang="en-US" dirty="0"/>
              <a:t>的数个数，支持减法从而可以查询区间中小于</a:t>
            </a:r>
            <a:r>
              <a:rPr lang="en-US" altLang="zh-CN" dirty="0"/>
              <a:t>x</a:t>
            </a:r>
            <a:r>
              <a:rPr lang="zh-CN" altLang="en-US" dirty="0"/>
              <a:t>的数个数</a:t>
            </a:r>
            <a:endParaRPr lang="en-US" altLang="zh-CN" dirty="0"/>
          </a:p>
          <a:p>
            <a:r>
              <a:rPr lang="zh-CN" altLang="en-US" dirty="0"/>
              <a:t>可持久化树套树：拿一维来可持久化，维护这一维前缀的树套树，查询一个前缀中第一维小于</a:t>
            </a:r>
            <a:r>
              <a:rPr lang="en-US" altLang="zh-CN" dirty="0"/>
              <a:t>x</a:t>
            </a:r>
            <a:r>
              <a:rPr lang="zh-CN" altLang="en-US" dirty="0"/>
              <a:t>，第二维小于</a:t>
            </a:r>
            <a:r>
              <a:rPr lang="en-US" altLang="zh-CN" dirty="0"/>
              <a:t>y</a:t>
            </a:r>
            <a:r>
              <a:rPr lang="zh-CN" altLang="en-US" dirty="0"/>
              <a:t>的数个数支持减法从而可以查询区间中第一维小于</a:t>
            </a:r>
            <a:r>
              <a:rPr lang="en-US" altLang="zh-CN" dirty="0"/>
              <a:t>x</a:t>
            </a:r>
            <a:r>
              <a:rPr lang="zh-CN" altLang="en-US" dirty="0"/>
              <a:t>，第二维小于</a:t>
            </a:r>
            <a:r>
              <a:rPr lang="en-US" altLang="zh-CN" dirty="0"/>
              <a:t>y</a:t>
            </a:r>
            <a:r>
              <a:rPr lang="zh-CN" altLang="en-US" dirty="0"/>
              <a:t>的数个数</a:t>
            </a:r>
            <a:endParaRPr lang="en-US" altLang="zh-CN" dirty="0"/>
          </a:p>
          <a:p>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可持久化</a:t>
            </a:r>
          </a:p>
        </p:txBody>
      </p:sp>
      <p:sp>
        <p:nvSpPr>
          <p:cNvPr id="3" name="内容占位符 2"/>
          <p:cNvSpPr>
            <a:spLocks noGrp="1"/>
          </p:cNvSpPr>
          <p:nvPr>
            <p:ph idx="1"/>
          </p:nvPr>
        </p:nvSpPr>
        <p:spPr/>
        <p:txBody>
          <a:bodyPr>
            <a:normAutofit/>
          </a:bodyPr>
          <a:lstStyle/>
          <a:p>
            <a:r>
              <a:rPr lang="zh-CN" altLang="en-US" dirty="0"/>
              <a:t>所以可持久化就是在静态问题上可以降低一维</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离线</a:t>
            </a:r>
          </a:p>
        </p:txBody>
      </p:sp>
      <p:sp>
        <p:nvSpPr>
          <p:cNvPr id="3" name="内容占位符 2"/>
          <p:cNvSpPr>
            <a:spLocks noGrp="1"/>
          </p:cNvSpPr>
          <p:nvPr>
            <p:ph idx="1"/>
          </p:nvPr>
        </p:nvSpPr>
        <p:spPr/>
        <p:txBody>
          <a:bodyPr>
            <a:normAutofit/>
          </a:bodyPr>
          <a:lstStyle/>
          <a:p>
            <a:r>
              <a:rPr lang="en-US" altLang="zh-CN" dirty="0"/>
              <a:t>1.</a:t>
            </a:r>
            <a:r>
              <a:rPr lang="zh-CN" altLang="en-US" dirty="0"/>
              <a:t>分治代替可持久化</a:t>
            </a:r>
            <a:endParaRPr lang="en-US" altLang="zh-CN" dirty="0"/>
          </a:p>
          <a:p>
            <a:r>
              <a:rPr lang="en-US" altLang="zh-CN" dirty="0"/>
              <a:t>2.</a:t>
            </a:r>
            <a:r>
              <a:rPr lang="zh-CN" altLang="en-US" dirty="0"/>
              <a:t>其他离线降维方法</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分治</a:t>
            </a:r>
          </a:p>
        </p:txBody>
      </p:sp>
      <p:sp>
        <p:nvSpPr>
          <p:cNvPr id="3" name="内容占位符 2"/>
          <p:cNvSpPr>
            <a:spLocks noGrp="1"/>
          </p:cNvSpPr>
          <p:nvPr>
            <p:ph idx="1"/>
          </p:nvPr>
        </p:nvSpPr>
        <p:spPr/>
        <p:txBody>
          <a:bodyPr/>
          <a:lstStyle/>
          <a:p>
            <a:r>
              <a:rPr lang="zh-CN" altLang="en-US" dirty="0"/>
              <a:t>即用分治代替可持久化从而降维</a:t>
            </a:r>
            <a:endParaRPr lang="en-US" altLang="zh-CN" dirty="0"/>
          </a:p>
          <a:p>
            <a:r>
              <a:rPr lang="zh-CN" altLang="en-US" dirty="0"/>
              <a:t>一般被称作“整体二分”，“</a:t>
            </a:r>
            <a:r>
              <a:rPr lang="en-US" altLang="zh-CN" dirty="0" err="1"/>
              <a:t>cdq</a:t>
            </a:r>
            <a:r>
              <a:rPr lang="zh-CN" altLang="en-US" dirty="0"/>
              <a:t>分治”</a:t>
            </a:r>
          </a:p>
          <a:p>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41F85-F71F-4CD9-A319-D9FDFFD97736}"/>
              </a:ext>
            </a:extLst>
          </p:cNvPr>
          <p:cNvSpPr>
            <a:spLocks noGrp="1"/>
          </p:cNvSpPr>
          <p:nvPr>
            <p:ph type="title"/>
          </p:nvPr>
        </p:nvSpPr>
        <p:spPr/>
        <p:txBody>
          <a:bodyPr/>
          <a:lstStyle/>
          <a:p>
            <a:r>
              <a:rPr lang="en-US" altLang="zh-CN" dirty="0"/>
              <a:t>Luogu3810 【</a:t>
            </a:r>
            <a:r>
              <a:rPr lang="zh-CN" altLang="en-US" dirty="0"/>
              <a:t>模板</a:t>
            </a:r>
            <a:r>
              <a:rPr lang="en-US" altLang="zh-CN" dirty="0"/>
              <a:t>】</a:t>
            </a:r>
            <a:r>
              <a:rPr lang="zh-CN" altLang="en-US" dirty="0"/>
              <a:t>三维偏序（陌上花开）</a:t>
            </a:r>
          </a:p>
        </p:txBody>
      </p:sp>
      <p:pic>
        <p:nvPicPr>
          <p:cNvPr id="5" name="内容占位符 4">
            <a:extLst>
              <a:ext uri="{FF2B5EF4-FFF2-40B4-BE49-F238E27FC236}">
                <a16:creationId xmlns:a16="http://schemas.microsoft.com/office/drawing/2014/main" id="{3E0343B0-2628-43BC-8AD5-175C00836A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943975" cy="1247775"/>
          </a:xfrm>
        </p:spPr>
      </p:pic>
    </p:spTree>
    <p:extLst>
      <p:ext uri="{BB962C8B-B14F-4D97-AF65-F5344CB8AC3E}">
        <p14:creationId xmlns:p14="http://schemas.microsoft.com/office/powerpoint/2010/main" val="7746713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FF2E65-53E8-4425-A12E-E23904B9ECB7}"/>
              </a:ext>
            </a:extLst>
          </p:cNvPr>
          <p:cNvSpPr>
            <a:spLocks noGrp="1"/>
          </p:cNvSpPr>
          <p:nvPr>
            <p:ph type="title"/>
          </p:nvPr>
        </p:nvSpPr>
        <p:spPr/>
        <p:txBody>
          <a:bodyPr/>
          <a:lstStyle/>
          <a:p>
            <a:r>
              <a:rPr lang="zh-CN" altLang="en-US" dirty="0"/>
              <a:t>“</a:t>
            </a:r>
            <a:r>
              <a:rPr lang="en-US" altLang="zh-CN" dirty="0"/>
              <a:t>CDQ</a:t>
            </a:r>
            <a:r>
              <a:rPr lang="zh-CN" altLang="en-US" dirty="0"/>
              <a:t>分治”</a:t>
            </a:r>
          </a:p>
        </p:txBody>
      </p:sp>
      <p:sp>
        <p:nvSpPr>
          <p:cNvPr id="3" name="内容占位符 2">
            <a:extLst>
              <a:ext uri="{FF2B5EF4-FFF2-40B4-BE49-F238E27FC236}">
                <a16:creationId xmlns:a16="http://schemas.microsoft.com/office/drawing/2014/main" id="{37A53F94-B4C2-495F-8891-EAF6710D4C24}"/>
              </a:ext>
            </a:extLst>
          </p:cNvPr>
          <p:cNvSpPr>
            <a:spLocks noGrp="1"/>
          </p:cNvSpPr>
          <p:nvPr>
            <p:ph idx="1"/>
          </p:nvPr>
        </p:nvSpPr>
        <p:spPr/>
        <p:txBody>
          <a:bodyPr/>
          <a:lstStyle/>
          <a:p>
            <a:r>
              <a:rPr lang="zh-CN" altLang="en-US" dirty="0"/>
              <a:t>考虑如何用分治方法解决三维偏序</a:t>
            </a:r>
          </a:p>
        </p:txBody>
      </p:sp>
    </p:spTree>
    <p:extLst>
      <p:ext uri="{BB962C8B-B14F-4D97-AF65-F5344CB8AC3E}">
        <p14:creationId xmlns:p14="http://schemas.microsoft.com/office/powerpoint/2010/main" val="16171790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2C4EE5-2156-4533-801A-7FE2A9CA9555}"/>
              </a:ext>
            </a:extLst>
          </p:cNvPr>
          <p:cNvSpPr>
            <a:spLocks noGrp="1"/>
          </p:cNvSpPr>
          <p:nvPr>
            <p:ph type="title"/>
          </p:nvPr>
        </p:nvSpPr>
        <p:spPr/>
        <p:txBody>
          <a:bodyPr/>
          <a:lstStyle/>
          <a:p>
            <a:r>
              <a:rPr lang="zh-CN" altLang="en-US" dirty="0"/>
              <a:t>“</a:t>
            </a:r>
            <a:r>
              <a:rPr lang="en-US" altLang="zh-CN" dirty="0"/>
              <a:t>CDQ</a:t>
            </a:r>
            <a:r>
              <a:rPr lang="zh-CN" altLang="en-US" dirty="0"/>
              <a:t>分治”</a:t>
            </a:r>
          </a:p>
        </p:txBody>
      </p:sp>
      <p:sp>
        <p:nvSpPr>
          <p:cNvPr id="3" name="内容占位符 2">
            <a:extLst>
              <a:ext uri="{FF2B5EF4-FFF2-40B4-BE49-F238E27FC236}">
                <a16:creationId xmlns:a16="http://schemas.microsoft.com/office/drawing/2014/main" id="{8639E2EB-36A8-4B4F-A82E-25177327EFA9}"/>
              </a:ext>
            </a:extLst>
          </p:cNvPr>
          <p:cNvSpPr>
            <a:spLocks noGrp="1"/>
          </p:cNvSpPr>
          <p:nvPr>
            <p:ph idx="1"/>
          </p:nvPr>
        </p:nvSpPr>
        <p:spPr/>
        <p:txBody>
          <a:bodyPr>
            <a:normAutofit/>
          </a:bodyPr>
          <a:lstStyle/>
          <a:p>
            <a:r>
              <a:rPr lang="zh-CN" altLang="en-US" dirty="0"/>
              <a:t>先考虑二维偏序也就是</a:t>
            </a:r>
            <a:r>
              <a:rPr lang="en-US" altLang="zh-CN" dirty="0" err="1"/>
              <a:t>aj≤ai,bj≤bi</a:t>
            </a:r>
            <a:r>
              <a:rPr lang="zh-CN" altLang="en-US" dirty="0"/>
              <a:t>怎么做</a:t>
            </a:r>
          </a:p>
          <a:p>
            <a:r>
              <a:rPr lang="zh-CN" altLang="en-US" dirty="0"/>
              <a:t>先按</a:t>
            </a:r>
            <a:r>
              <a:rPr lang="en-US" altLang="zh-CN" dirty="0"/>
              <a:t>a</a:t>
            </a:r>
            <a:r>
              <a:rPr lang="zh-CN" altLang="en-US" dirty="0"/>
              <a:t>为第一关键字，</a:t>
            </a:r>
            <a:r>
              <a:rPr lang="en-US" altLang="zh-CN" dirty="0"/>
              <a:t>b</a:t>
            </a:r>
            <a:r>
              <a:rPr lang="zh-CN" altLang="en-US" dirty="0"/>
              <a:t>为第二关键字排序，那么我们就保证了第一维</a:t>
            </a:r>
            <a:r>
              <a:rPr lang="en-US" altLang="zh-CN" dirty="0"/>
              <a:t>a</a:t>
            </a:r>
            <a:r>
              <a:rPr lang="zh-CN" altLang="en-US" dirty="0"/>
              <a:t>的有序。</a:t>
            </a:r>
          </a:p>
          <a:p>
            <a:r>
              <a:rPr lang="zh-CN" altLang="en-US" dirty="0"/>
              <a:t>于是，对于每一个</a:t>
            </a:r>
            <a:r>
              <a:rPr lang="en-US" altLang="zh-CN" dirty="0" err="1"/>
              <a:t>i</a:t>
            </a:r>
            <a:r>
              <a:rPr lang="zh-CN" altLang="en-US" dirty="0"/>
              <a:t>，只可能</a:t>
            </a:r>
            <a:r>
              <a:rPr lang="en-US" altLang="zh-CN" dirty="0"/>
              <a:t>1</a:t>
            </a:r>
            <a:r>
              <a:rPr lang="zh-CN" altLang="en-US" dirty="0"/>
              <a:t>到</a:t>
            </a:r>
            <a:r>
              <a:rPr lang="en-US" altLang="zh-CN" dirty="0"/>
              <a:t>i-1</a:t>
            </a:r>
            <a:r>
              <a:rPr lang="zh-CN" altLang="en-US" dirty="0"/>
              <a:t>的元素会对它有贡献，那么直接查</a:t>
            </a:r>
            <a:r>
              <a:rPr lang="en-US" altLang="zh-CN" dirty="0"/>
              <a:t>1</a:t>
            </a:r>
            <a:r>
              <a:rPr lang="zh-CN" altLang="en-US" dirty="0"/>
              <a:t>到</a:t>
            </a:r>
            <a:r>
              <a:rPr lang="en-US" altLang="zh-CN" dirty="0"/>
              <a:t>i-1</a:t>
            </a:r>
            <a:r>
              <a:rPr lang="zh-CN" altLang="en-US" dirty="0"/>
              <a:t>的元素中满足</a:t>
            </a:r>
            <a:r>
              <a:rPr lang="en-US" altLang="zh-CN" dirty="0" err="1"/>
              <a:t>bj≤bi</a:t>
            </a:r>
            <a:r>
              <a:rPr lang="zh-CN" altLang="en-US" dirty="0"/>
              <a:t>的元素个数。</a:t>
            </a:r>
          </a:p>
          <a:p>
            <a:r>
              <a:rPr lang="zh-CN" altLang="en-US" dirty="0"/>
              <a:t>具体实现？动态维护</a:t>
            </a:r>
            <a:r>
              <a:rPr lang="en-US" altLang="zh-CN" dirty="0"/>
              <a:t>b</a:t>
            </a:r>
            <a:r>
              <a:rPr lang="zh-CN" altLang="en-US" dirty="0"/>
              <a:t>的树状数组，从前到后扫一遍好啦，</a:t>
            </a:r>
            <a:r>
              <a:rPr lang="en-US" altLang="zh-CN" dirty="0"/>
              <a:t>O(</a:t>
            </a:r>
            <a:r>
              <a:rPr lang="en-US" altLang="zh-CN" dirty="0" err="1"/>
              <a:t>nlogn</a:t>
            </a:r>
            <a:r>
              <a:rPr lang="en-US" altLang="zh-CN" dirty="0"/>
              <a:t>)</a:t>
            </a:r>
            <a:r>
              <a:rPr lang="zh-CN" altLang="en-US" dirty="0"/>
              <a:t>。</a:t>
            </a:r>
          </a:p>
          <a:p>
            <a:r>
              <a:rPr lang="zh-CN" altLang="en-US" dirty="0"/>
              <a:t>那么三维偏序呢？我们只有在保证前两维都满足的情况下才能计算答案了。</a:t>
            </a:r>
          </a:p>
        </p:txBody>
      </p:sp>
    </p:spTree>
    <p:extLst>
      <p:ext uri="{BB962C8B-B14F-4D97-AF65-F5344CB8AC3E}">
        <p14:creationId xmlns:p14="http://schemas.microsoft.com/office/powerpoint/2010/main" val="2786553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树套树</a:t>
            </a:r>
          </a:p>
        </p:txBody>
      </p:sp>
      <p:sp>
        <p:nvSpPr>
          <p:cNvPr id="3" name="内容占位符 2"/>
          <p:cNvSpPr>
            <a:spLocks noGrp="1"/>
          </p:cNvSpPr>
          <p:nvPr>
            <p:ph idx="1"/>
          </p:nvPr>
        </p:nvSpPr>
        <p:spPr/>
        <p:txBody>
          <a:bodyPr>
            <a:normAutofit/>
          </a:bodyPr>
          <a:lstStyle/>
          <a:p>
            <a:r>
              <a:rPr lang="zh-CN" altLang="en-US" dirty="0"/>
              <a:t>具体来说什么树套什么树是有关系的</a:t>
            </a:r>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622A6-EF58-496D-8E59-DB2B462245BE}"/>
              </a:ext>
            </a:extLst>
          </p:cNvPr>
          <p:cNvSpPr>
            <a:spLocks noGrp="1"/>
          </p:cNvSpPr>
          <p:nvPr>
            <p:ph type="title"/>
          </p:nvPr>
        </p:nvSpPr>
        <p:spPr/>
        <p:txBody>
          <a:bodyPr/>
          <a:lstStyle/>
          <a:p>
            <a:r>
              <a:rPr lang="zh-CN" altLang="en-US" dirty="0"/>
              <a:t>“</a:t>
            </a:r>
            <a:r>
              <a:rPr lang="en-US" altLang="zh-CN" dirty="0"/>
              <a:t>CDQ</a:t>
            </a:r>
            <a:r>
              <a:rPr lang="zh-CN" altLang="en-US" dirty="0"/>
              <a:t>分治”</a:t>
            </a:r>
          </a:p>
        </p:txBody>
      </p:sp>
      <p:sp>
        <p:nvSpPr>
          <p:cNvPr id="3" name="内容占位符 2">
            <a:extLst>
              <a:ext uri="{FF2B5EF4-FFF2-40B4-BE49-F238E27FC236}">
                <a16:creationId xmlns:a16="http://schemas.microsoft.com/office/drawing/2014/main" id="{FC394C58-CB9F-431E-9646-69AD4A7EE681}"/>
              </a:ext>
            </a:extLst>
          </p:cNvPr>
          <p:cNvSpPr>
            <a:spLocks noGrp="1"/>
          </p:cNvSpPr>
          <p:nvPr>
            <p:ph idx="1"/>
          </p:nvPr>
        </p:nvSpPr>
        <p:spPr/>
        <p:txBody>
          <a:bodyPr/>
          <a:lstStyle/>
          <a:p>
            <a:r>
              <a:rPr lang="zh-CN" altLang="en-US" dirty="0"/>
              <a:t>“</a:t>
            </a:r>
            <a:r>
              <a:rPr lang="en-US" altLang="zh-CN" dirty="0"/>
              <a:t>CDQ</a:t>
            </a:r>
            <a:r>
              <a:rPr lang="zh-CN" altLang="en-US" dirty="0"/>
              <a:t>分治”的主要过程就是如果有一维，只有前面的对后面的有贡献，我们可以分治这一维</a:t>
            </a:r>
            <a:endParaRPr lang="en-US" altLang="zh-CN" dirty="0"/>
          </a:p>
          <a:p>
            <a:r>
              <a:rPr lang="zh-CN" altLang="en-US" dirty="0"/>
              <a:t>每次分治时计算左边对右边的贡献，然后递归下去</a:t>
            </a:r>
            <a:endParaRPr lang="en-US" altLang="zh-CN" dirty="0"/>
          </a:p>
          <a:p>
            <a:r>
              <a:rPr lang="zh-CN" altLang="en-US" dirty="0"/>
              <a:t>这样一直递归到叶子，会发现所有贡献计算完毕</a:t>
            </a:r>
            <a:endParaRPr lang="en-US" altLang="zh-CN" dirty="0"/>
          </a:p>
          <a:p>
            <a:endParaRPr lang="zh-CN" altLang="en-US" dirty="0"/>
          </a:p>
        </p:txBody>
      </p:sp>
      <p:pic>
        <p:nvPicPr>
          <p:cNvPr id="4" name="图片 3">
            <a:extLst>
              <a:ext uri="{FF2B5EF4-FFF2-40B4-BE49-F238E27FC236}">
                <a16:creationId xmlns:a16="http://schemas.microsoft.com/office/drawing/2014/main" id="{96F53AF3-4D4E-4974-95B2-368EB48C56DB}"/>
              </a:ext>
            </a:extLst>
          </p:cNvPr>
          <p:cNvPicPr>
            <a:picLocks noChangeAspect="1"/>
          </p:cNvPicPr>
          <p:nvPr/>
        </p:nvPicPr>
        <p:blipFill>
          <a:blip r:embed="rId2"/>
          <a:stretch>
            <a:fillRect/>
          </a:stretch>
        </p:blipFill>
        <p:spPr>
          <a:xfrm>
            <a:off x="989953" y="3732043"/>
            <a:ext cx="4743450" cy="2838450"/>
          </a:xfrm>
          <a:prstGeom prst="rect">
            <a:avLst/>
          </a:prstGeom>
        </p:spPr>
      </p:pic>
    </p:spTree>
    <p:extLst>
      <p:ext uri="{BB962C8B-B14F-4D97-AF65-F5344CB8AC3E}">
        <p14:creationId xmlns:p14="http://schemas.microsoft.com/office/powerpoint/2010/main" val="25272189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DC5C40-42BE-4E00-B845-07BCF1186240}"/>
              </a:ext>
            </a:extLst>
          </p:cNvPr>
          <p:cNvSpPr>
            <a:spLocks noGrp="1"/>
          </p:cNvSpPr>
          <p:nvPr>
            <p:ph type="title"/>
          </p:nvPr>
        </p:nvSpPr>
        <p:spPr/>
        <p:txBody>
          <a:bodyPr/>
          <a:lstStyle/>
          <a:p>
            <a:r>
              <a:rPr lang="zh-CN" altLang="en-US" dirty="0"/>
              <a:t>“</a:t>
            </a:r>
            <a:r>
              <a:rPr lang="en-US" altLang="zh-CN" dirty="0"/>
              <a:t>CDQ</a:t>
            </a:r>
            <a:r>
              <a:rPr lang="zh-CN" altLang="en-US" dirty="0"/>
              <a:t>分治”</a:t>
            </a:r>
          </a:p>
        </p:txBody>
      </p:sp>
      <p:sp>
        <p:nvSpPr>
          <p:cNvPr id="3" name="内容占位符 2">
            <a:extLst>
              <a:ext uri="{FF2B5EF4-FFF2-40B4-BE49-F238E27FC236}">
                <a16:creationId xmlns:a16="http://schemas.microsoft.com/office/drawing/2014/main" id="{7EB24606-5DE4-4A93-B944-D61F9DEDE658}"/>
              </a:ext>
            </a:extLst>
          </p:cNvPr>
          <p:cNvSpPr>
            <a:spLocks noGrp="1"/>
          </p:cNvSpPr>
          <p:nvPr>
            <p:ph idx="1"/>
          </p:nvPr>
        </p:nvSpPr>
        <p:spPr/>
        <p:txBody>
          <a:bodyPr>
            <a:normAutofit/>
          </a:bodyPr>
          <a:lstStyle/>
          <a:p>
            <a:r>
              <a:rPr lang="zh-CN" altLang="en-US" dirty="0"/>
              <a:t>仍然按</a:t>
            </a:r>
            <a:r>
              <a:rPr lang="en-US" altLang="zh-CN" dirty="0"/>
              <a:t>a</a:t>
            </a:r>
            <a:r>
              <a:rPr lang="zh-CN" altLang="en-US" dirty="0"/>
              <a:t>为第一关键字，</a:t>
            </a:r>
            <a:r>
              <a:rPr lang="en-US" altLang="zh-CN" dirty="0"/>
              <a:t>b</a:t>
            </a:r>
            <a:r>
              <a:rPr lang="zh-CN" altLang="en-US" dirty="0"/>
              <a:t>为第二关键字，</a:t>
            </a:r>
            <a:r>
              <a:rPr lang="en-US" altLang="zh-CN" dirty="0"/>
              <a:t>c</a:t>
            </a:r>
            <a:r>
              <a:rPr lang="zh-CN" altLang="en-US" dirty="0"/>
              <a:t>为第三关键字排序，第一维保证左边小于等于右边了。</a:t>
            </a:r>
          </a:p>
          <a:p>
            <a:r>
              <a:rPr lang="zh-CN" altLang="en-US" dirty="0"/>
              <a:t>为了保证第二维也是左边小于等于右边，我们还需要排序。</a:t>
            </a:r>
          </a:p>
          <a:p>
            <a:r>
              <a:rPr lang="zh-CN" altLang="en-US" dirty="0"/>
              <a:t>考虑类似归并排序的过程中，统计出在子问题中产生的对答案贡献</a:t>
            </a:r>
          </a:p>
        </p:txBody>
      </p:sp>
    </p:spTree>
    <p:extLst>
      <p:ext uri="{BB962C8B-B14F-4D97-AF65-F5344CB8AC3E}">
        <p14:creationId xmlns:p14="http://schemas.microsoft.com/office/powerpoint/2010/main" val="21246298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8FFD8-DF5A-4071-BAC6-2E6F283D69CC}"/>
              </a:ext>
            </a:extLst>
          </p:cNvPr>
          <p:cNvSpPr>
            <a:spLocks noGrp="1"/>
          </p:cNvSpPr>
          <p:nvPr>
            <p:ph type="title"/>
          </p:nvPr>
        </p:nvSpPr>
        <p:spPr/>
        <p:txBody>
          <a:bodyPr/>
          <a:lstStyle/>
          <a:p>
            <a:r>
              <a:rPr lang="zh-CN" altLang="en-US" dirty="0"/>
              <a:t>“</a:t>
            </a:r>
            <a:r>
              <a:rPr lang="en-US" altLang="zh-CN" dirty="0"/>
              <a:t>CDQ</a:t>
            </a:r>
            <a:r>
              <a:rPr lang="zh-CN" altLang="en-US" dirty="0"/>
              <a:t>分治”</a:t>
            </a:r>
          </a:p>
        </p:txBody>
      </p:sp>
      <p:sp>
        <p:nvSpPr>
          <p:cNvPr id="3" name="内容占位符 2">
            <a:extLst>
              <a:ext uri="{FF2B5EF4-FFF2-40B4-BE49-F238E27FC236}">
                <a16:creationId xmlns:a16="http://schemas.microsoft.com/office/drawing/2014/main" id="{D012547F-1EE0-4BA1-8B92-C1844C34CDEA}"/>
              </a:ext>
            </a:extLst>
          </p:cNvPr>
          <p:cNvSpPr>
            <a:spLocks noGrp="1"/>
          </p:cNvSpPr>
          <p:nvPr>
            <p:ph idx="1"/>
          </p:nvPr>
        </p:nvSpPr>
        <p:spPr/>
        <p:txBody>
          <a:bodyPr/>
          <a:lstStyle/>
          <a:p>
            <a:r>
              <a:rPr lang="zh-CN" altLang="en-US" dirty="0"/>
              <a:t>现在我们有一个序列，我们把它递归分成两个子问题，子问题进行完归并排序，已经保证</a:t>
            </a:r>
            <a:r>
              <a:rPr lang="en-US" altLang="zh-CN" dirty="0"/>
              <a:t>b</a:t>
            </a:r>
            <a:r>
              <a:rPr lang="zh-CN" altLang="en-US" dirty="0"/>
              <a:t>有序。此时，两个子问题间有一个分界线，原来第一维左边小于等于右边，所以现在分界线左边的任意一个的</a:t>
            </a:r>
            <a:r>
              <a:rPr lang="en-US" altLang="zh-CN" dirty="0"/>
              <a:t>a</a:t>
            </a:r>
            <a:r>
              <a:rPr lang="zh-CN" altLang="en-US" dirty="0"/>
              <a:t>当然还是都小于右边的任意一个。只有分界线左边的能对右边的产生贡献。</a:t>
            </a:r>
          </a:p>
          <a:p>
            <a:endParaRPr lang="zh-CN" altLang="en-US" dirty="0"/>
          </a:p>
        </p:txBody>
      </p:sp>
    </p:spTree>
    <p:extLst>
      <p:ext uri="{BB962C8B-B14F-4D97-AF65-F5344CB8AC3E}">
        <p14:creationId xmlns:p14="http://schemas.microsoft.com/office/powerpoint/2010/main" val="12480251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265C8F-2CB2-4E97-AA0C-59C12DB114E6}"/>
              </a:ext>
            </a:extLst>
          </p:cNvPr>
          <p:cNvSpPr>
            <a:spLocks noGrp="1"/>
          </p:cNvSpPr>
          <p:nvPr>
            <p:ph type="title"/>
          </p:nvPr>
        </p:nvSpPr>
        <p:spPr/>
        <p:txBody>
          <a:bodyPr/>
          <a:lstStyle/>
          <a:p>
            <a:r>
              <a:rPr lang="zh-CN" altLang="en-US" dirty="0"/>
              <a:t>“</a:t>
            </a:r>
            <a:r>
              <a:rPr lang="en-US" altLang="zh-CN" dirty="0"/>
              <a:t>CDQ</a:t>
            </a:r>
            <a:r>
              <a:rPr lang="zh-CN" altLang="en-US" dirty="0"/>
              <a:t>分治”</a:t>
            </a:r>
          </a:p>
        </p:txBody>
      </p:sp>
      <p:sp>
        <p:nvSpPr>
          <p:cNvPr id="3" name="内容占位符 2">
            <a:extLst>
              <a:ext uri="{FF2B5EF4-FFF2-40B4-BE49-F238E27FC236}">
                <a16:creationId xmlns:a16="http://schemas.microsoft.com/office/drawing/2014/main" id="{2B3141D7-C2AE-428D-BC36-B56B3651189C}"/>
              </a:ext>
            </a:extLst>
          </p:cNvPr>
          <p:cNvSpPr>
            <a:spLocks noGrp="1"/>
          </p:cNvSpPr>
          <p:nvPr>
            <p:ph idx="1"/>
          </p:nvPr>
        </p:nvSpPr>
        <p:spPr/>
        <p:txBody>
          <a:bodyPr>
            <a:normAutofit lnSpcReduction="10000"/>
          </a:bodyPr>
          <a:lstStyle/>
          <a:p>
            <a:r>
              <a:rPr lang="zh-CN" altLang="en-US" dirty="0"/>
              <a:t>于是，问题降到了二维。</a:t>
            </a:r>
            <a:endParaRPr lang="en-US" altLang="zh-CN" dirty="0"/>
          </a:p>
          <a:p>
            <a:r>
              <a:rPr lang="zh-CN" altLang="en-US" dirty="0"/>
              <a:t>发现是以</a:t>
            </a:r>
            <a:r>
              <a:rPr lang="en-US" altLang="zh-CN" dirty="0"/>
              <a:t>1log</a:t>
            </a:r>
            <a:r>
              <a:rPr lang="zh-CN" altLang="en-US" dirty="0"/>
              <a:t>的代价使得维数减少了一维，每层分治时需要计算左边对右边的贡献。</a:t>
            </a:r>
            <a:endParaRPr lang="en-US" altLang="zh-CN" dirty="0"/>
          </a:p>
          <a:p>
            <a:r>
              <a:rPr lang="zh-CN" altLang="en-US" dirty="0"/>
              <a:t>这样每层变成一个二维问题。</a:t>
            </a:r>
            <a:endParaRPr lang="en-US" altLang="zh-CN" dirty="0"/>
          </a:p>
          <a:p>
            <a:r>
              <a:rPr lang="zh-CN" altLang="en-US" dirty="0"/>
              <a:t>我们可以归并排序（左边的指针为</a:t>
            </a:r>
            <a:r>
              <a:rPr lang="en-US" altLang="zh-CN" dirty="0"/>
              <a:t>j</a:t>
            </a:r>
            <a:r>
              <a:rPr lang="zh-CN" altLang="en-US" dirty="0"/>
              <a:t>，右边的为</a:t>
            </a:r>
            <a:r>
              <a:rPr lang="en-US" altLang="zh-CN" dirty="0" err="1"/>
              <a:t>i</a:t>
            </a:r>
            <a:r>
              <a:rPr lang="zh-CN" altLang="en-US" dirty="0"/>
              <a:t>）并维护</a:t>
            </a:r>
            <a:r>
              <a:rPr lang="en-US" altLang="zh-CN" dirty="0"/>
              <a:t>c</a:t>
            </a:r>
            <a:r>
              <a:rPr lang="zh-CN" altLang="en-US" dirty="0"/>
              <a:t>的树状数组，如果当前</a:t>
            </a:r>
            <a:r>
              <a:rPr lang="en-US" altLang="zh-CN" dirty="0" err="1"/>
              <a:t>bj≤bi</a:t>
            </a:r>
            <a:r>
              <a:rPr lang="zh-CN" altLang="en-US" dirty="0"/>
              <a:t>，说明</a:t>
            </a:r>
            <a:r>
              <a:rPr lang="en-US" altLang="zh-CN" dirty="0"/>
              <a:t>j</a:t>
            </a:r>
            <a:r>
              <a:rPr lang="zh-CN" altLang="en-US" dirty="0"/>
              <a:t>可以对后面加入的满足</a:t>
            </a:r>
            <a:r>
              <a:rPr lang="en-US" altLang="zh-CN" dirty="0" err="1"/>
              <a:t>cj≤ci</a:t>
            </a:r>
            <a:r>
              <a:rPr lang="zh-CN" altLang="en-US" dirty="0"/>
              <a:t>的</a:t>
            </a:r>
            <a:r>
              <a:rPr lang="en-US" altLang="zh-CN" dirty="0" err="1"/>
              <a:t>i</a:t>
            </a:r>
            <a:r>
              <a:rPr lang="zh-CN" altLang="en-US" dirty="0"/>
              <a:t>产生贡献了，把</a:t>
            </a:r>
            <a:r>
              <a:rPr lang="en-US" altLang="zh-CN" dirty="0" err="1"/>
              <a:t>cj</a:t>
            </a:r>
            <a:r>
              <a:rPr lang="zh-CN" altLang="en-US" dirty="0"/>
              <a:t>加入树状数组；否则，因为后面加入的</a:t>
            </a:r>
            <a:r>
              <a:rPr lang="en-US" altLang="zh-CN" dirty="0"/>
              <a:t>j</a:t>
            </a:r>
            <a:r>
              <a:rPr lang="zh-CN" altLang="en-US" dirty="0"/>
              <a:t>都不会对</a:t>
            </a:r>
            <a:r>
              <a:rPr lang="en-US" altLang="zh-CN" dirty="0" err="1"/>
              <a:t>i</a:t>
            </a:r>
            <a:r>
              <a:rPr lang="zh-CN" altLang="en-US" dirty="0"/>
              <a:t>产生贡献了，所以就要统计之前被给的所有贡献了，查询树状数组</a:t>
            </a:r>
            <a:r>
              <a:rPr lang="en-US" altLang="zh-CN" dirty="0"/>
              <a:t>ci</a:t>
            </a:r>
            <a:r>
              <a:rPr lang="zh-CN" altLang="en-US" dirty="0"/>
              <a:t>的前缀和。</a:t>
            </a:r>
            <a:endParaRPr lang="en-US" altLang="zh-CN" dirty="0"/>
          </a:p>
          <a:p>
            <a:r>
              <a:rPr lang="zh-CN" altLang="en-US" dirty="0"/>
              <a:t>总时间复杂度</a:t>
            </a:r>
            <a:r>
              <a:rPr lang="en-US" altLang="zh-CN" dirty="0"/>
              <a:t>O( nlog^2n )</a:t>
            </a:r>
            <a:endParaRPr lang="zh-CN" altLang="en-US" dirty="0"/>
          </a:p>
        </p:txBody>
      </p:sp>
    </p:spTree>
    <p:extLst>
      <p:ext uri="{BB962C8B-B14F-4D97-AF65-F5344CB8AC3E}">
        <p14:creationId xmlns:p14="http://schemas.microsoft.com/office/powerpoint/2010/main" val="21049352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A05EE-7432-4638-8FB3-C99084B5019A}"/>
              </a:ext>
            </a:extLst>
          </p:cNvPr>
          <p:cNvSpPr>
            <a:spLocks noGrp="1"/>
          </p:cNvSpPr>
          <p:nvPr>
            <p:ph type="title"/>
          </p:nvPr>
        </p:nvSpPr>
        <p:spPr/>
        <p:txBody>
          <a:bodyPr/>
          <a:lstStyle/>
          <a:p>
            <a:r>
              <a:rPr lang="zh-CN" altLang="en-US" dirty="0"/>
              <a:t>“</a:t>
            </a:r>
            <a:r>
              <a:rPr lang="en-US" altLang="zh-CN" dirty="0"/>
              <a:t>CDQ</a:t>
            </a:r>
            <a:r>
              <a:rPr lang="zh-CN" altLang="en-US" dirty="0"/>
              <a:t>分治”</a:t>
            </a:r>
          </a:p>
        </p:txBody>
      </p:sp>
      <p:sp>
        <p:nvSpPr>
          <p:cNvPr id="3" name="内容占位符 2">
            <a:extLst>
              <a:ext uri="{FF2B5EF4-FFF2-40B4-BE49-F238E27FC236}">
                <a16:creationId xmlns:a16="http://schemas.microsoft.com/office/drawing/2014/main" id="{C8AD62F3-015E-4328-ACDB-8BF8308DFCDF}"/>
              </a:ext>
            </a:extLst>
          </p:cNvPr>
          <p:cNvSpPr>
            <a:spLocks noGrp="1"/>
          </p:cNvSpPr>
          <p:nvPr>
            <p:ph idx="1"/>
          </p:nvPr>
        </p:nvSpPr>
        <p:spPr/>
        <p:txBody>
          <a:bodyPr/>
          <a:lstStyle/>
          <a:p>
            <a:r>
              <a:rPr lang="zh-CN" altLang="en-US" dirty="0"/>
              <a:t>总结：</a:t>
            </a:r>
            <a:endParaRPr lang="en-US" altLang="zh-CN" dirty="0"/>
          </a:p>
          <a:p>
            <a:r>
              <a:rPr lang="zh-CN" altLang="en-US" dirty="0"/>
              <a:t>“</a:t>
            </a:r>
            <a:r>
              <a:rPr lang="en-US" altLang="zh-CN" dirty="0"/>
              <a:t>CDQ</a:t>
            </a:r>
            <a:r>
              <a:rPr lang="zh-CN" altLang="en-US" dirty="0"/>
              <a:t>分治”就是指在一维上只有前面对后面有贡献，比如数据结构只有时间前面的修改对时间后面的询问有贡献，也可以使用这个算法，然后分治这一维，分治的每层需要维护分治中线左边对右边的贡献。</a:t>
            </a:r>
            <a:endParaRPr lang="en-US" altLang="zh-CN" dirty="0"/>
          </a:p>
          <a:p>
            <a:r>
              <a:rPr lang="zh-CN" altLang="en-US" dirty="0"/>
              <a:t>分治的复杂度：</a:t>
            </a:r>
            <a:r>
              <a:rPr lang="en-US" altLang="zh-CN" dirty="0"/>
              <a:t>T(n)=2T(n/2)+O(n)=O(</a:t>
            </a:r>
            <a:r>
              <a:rPr lang="en-US" altLang="zh-CN" dirty="0" err="1"/>
              <a:t>nlogn</a:t>
            </a:r>
            <a:r>
              <a:rPr lang="en-US" altLang="zh-CN" dirty="0"/>
              <a:t>)</a:t>
            </a:r>
          </a:p>
          <a:p>
            <a:r>
              <a:rPr lang="zh-CN" altLang="en-US" dirty="0"/>
              <a:t>由于问题的转换方法都是一样的，后面的题统一使用树套树的解法。</a:t>
            </a:r>
          </a:p>
        </p:txBody>
      </p:sp>
    </p:spTree>
    <p:extLst>
      <p:ext uri="{BB962C8B-B14F-4D97-AF65-F5344CB8AC3E}">
        <p14:creationId xmlns:p14="http://schemas.microsoft.com/office/powerpoint/2010/main" val="22718388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Luogu4054 [JSOI2009]</a:t>
            </a:r>
            <a:r>
              <a:rPr lang="zh-CN" altLang="en-US" dirty="0"/>
              <a:t>计数问题</a:t>
            </a:r>
          </a:p>
        </p:txBody>
      </p:sp>
      <p:sp>
        <p:nvSpPr>
          <p:cNvPr id="3" name="内容占位符 2"/>
          <p:cNvSpPr>
            <a:spLocks noGrp="1"/>
          </p:cNvSpPr>
          <p:nvPr>
            <p:ph idx="1"/>
          </p:nvPr>
        </p:nvSpPr>
        <p:spPr/>
        <p:txBody>
          <a:bodyPr>
            <a:normAutofit/>
          </a:bodyPr>
          <a:lstStyle/>
          <a:p>
            <a:r>
              <a:rPr lang="zh-CN" altLang="en-US" dirty="0"/>
              <a:t>一个</a:t>
            </a:r>
            <a:r>
              <a:rPr lang="en-US" altLang="zh-CN" dirty="0"/>
              <a:t>n*m</a:t>
            </a:r>
            <a:r>
              <a:rPr lang="zh-CN" altLang="en-US" dirty="0"/>
              <a:t>的方格，初始时每个格子有一个整数权值。接下来每次有</a:t>
            </a:r>
            <a:r>
              <a:rPr lang="en-US" altLang="zh-CN" dirty="0"/>
              <a:t>2</a:t>
            </a:r>
            <a:r>
              <a:rPr lang="zh-CN" altLang="en-US" dirty="0"/>
              <a:t>种操作：</a:t>
            </a:r>
          </a:p>
          <a:p>
            <a:r>
              <a:rPr lang="zh-CN" altLang="en-US" dirty="0"/>
              <a:t>改变一个格子的权值；</a:t>
            </a:r>
          </a:p>
          <a:p>
            <a:r>
              <a:rPr lang="zh-CN" altLang="en-US" dirty="0"/>
              <a:t>求一个子矩阵中某种特定权值出现的个数。</a:t>
            </a:r>
          </a:p>
          <a:p>
            <a:endParaRPr lang="en-US" altLang="zh-CN" dirty="0"/>
          </a:p>
          <a:p>
            <a:r>
              <a:rPr lang="en-US" altLang="zh-CN" dirty="0" err="1"/>
              <a:t>n,m</a:t>
            </a:r>
            <a:r>
              <a:rPr lang="en-US" altLang="zh-CN" dirty="0"/>
              <a:t>&lt;=300,</a:t>
            </a:r>
            <a:r>
              <a:rPr lang="zh-CN" altLang="en-US" dirty="0"/>
              <a:t>值</a:t>
            </a:r>
            <a:r>
              <a:rPr lang="en-US" altLang="zh-CN" dirty="0"/>
              <a:t>&lt;=100,q&lt;=2e5</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翻译：有</a:t>
            </a:r>
            <a:r>
              <a:rPr lang="en-US" altLang="zh-CN" dirty="0"/>
              <a:t>n</a:t>
            </a:r>
            <a:r>
              <a:rPr lang="zh-CN" altLang="en-US" dirty="0"/>
              <a:t>*</a:t>
            </a:r>
            <a:r>
              <a:rPr lang="en-US" altLang="zh-CN" dirty="0"/>
              <a:t>m</a:t>
            </a:r>
            <a:r>
              <a:rPr lang="zh-CN" altLang="en-US" dirty="0"/>
              <a:t>个点，每个点有三个权值</a:t>
            </a:r>
            <a:r>
              <a:rPr lang="en-US" altLang="zh-CN" dirty="0"/>
              <a:t>xi</a:t>
            </a:r>
            <a:r>
              <a:rPr lang="zh-CN" altLang="en-US" dirty="0"/>
              <a:t>，</a:t>
            </a:r>
            <a:r>
              <a:rPr lang="en-US" altLang="zh-CN" dirty="0" err="1"/>
              <a:t>yi</a:t>
            </a:r>
            <a:r>
              <a:rPr lang="zh-CN" altLang="en-US" dirty="0"/>
              <a:t>，</a:t>
            </a:r>
            <a:r>
              <a:rPr lang="en-US" altLang="zh-CN" dirty="0" err="1"/>
              <a:t>zi</a:t>
            </a:r>
            <a:endParaRPr lang="en-US" altLang="zh-CN" dirty="0"/>
          </a:p>
          <a:p>
            <a:r>
              <a:rPr lang="en-US" altLang="zh-CN" dirty="0"/>
              <a:t>1.</a:t>
            </a:r>
            <a:r>
              <a:rPr lang="zh-CN" altLang="en-US" dirty="0"/>
              <a:t>把一个点的</a:t>
            </a:r>
            <a:r>
              <a:rPr lang="en-US" altLang="zh-CN" dirty="0" err="1"/>
              <a:t>zi</a:t>
            </a:r>
            <a:r>
              <a:rPr lang="zh-CN" altLang="en-US" dirty="0"/>
              <a:t>进行修改</a:t>
            </a:r>
            <a:endParaRPr lang="en-US" altLang="zh-CN" dirty="0"/>
          </a:p>
          <a:p>
            <a:r>
              <a:rPr lang="en-US" altLang="zh-CN" dirty="0"/>
              <a:t>2.</a:t>
            </a:r>
            <a:r>
              <a:rPr lang="zh-CN" altLang="en-US" dirty="0"/>
              <a:t>查询有多少点满足</a:t>
            </a:r>
            <a:endParaRPr lang="en-US" altLang="zh-CN" dirty="0"/>
          </a:p>
          <a:p>
            <a:r>
              <a:rPr lang="en-US" altLang="zh-CN" dirty="0"/>
              <a:t>l1&lt;=xi&lt;=r1</a:t>
            </a:r>
          </a:p>
          <a:p>
            <a:r>
              <a:rPr lang="en-US" altLang="zh-CN" dirty="0"/>
              <a:t>l2&lt;=</a:t>
            </a:r>
            <a:r>
              <a:rPr lang="en-US" altLang="zh-CN" dirty="0" err="1"/>
              <a:t>yi</a:t>
            </a:r>
            <a:r>
              <a:rPr lang="en-US" altLang="zh-CN" dirty="0"/>
              <a:t>&lt;=r2</a:t>
            </a:r>
          </a:p>
          <a:p>
            <a:r>
              <a:rPr lang="en-US" altLang="zh-CN" dirty="0"/>
              <a:t>l3=</a:t>
            </a:r>
            <a:r>
              <a:rPr lang="en-US" altLang="zh-CN" dirty="0" err="1"/>
              <a:t>zi</a:t>
            </a:r>
            <a:endParaRPr lang="en-US" altLang="zh-C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可以发现，这个是一个三维的偏序维护问题</a:t>
            </a:r>
            <a:endParaRPr lang="en-US" altLang="zh-CN" dirty="0"/>
          </a:p>
          <a:p>
            <a:r>
              <a:rPr lang="zh-CN" altLang="en-US" dirty="0"/>
              <a:t>有一个</a:t>
            </a:r>
            <a:r>
              <a:rPr lang="en-US" altLang="zh-CN" dirty="0"/>
              <a:t>O( logn^3 )</a:t>
            </a:r>
            <a:r>
              <a:rPr lang="zh-CN" altLang="en-US" dirty="0"/>
              <a:t>单次的方法</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可以发现</a:t>
            </a:r>
            <a:r>
              <a:rPr lang="en-US" altLang="zh-CN" dirty="0"/>
              <a:t>xi</a:t>
            </a:r>
            <a:r>
              <a:rPr lang="zh-CN" altLang="en-US" dirty="0"/>
              <a:t>，</a:t>
            </a:r>
            <a:r>
              <a:rPr lang="en-US" altLang="zh-CN" dirty="0" err="1"/>
              <a:t>yi</a:t>
            </a:r>
            <a:r>
              <a:rPr lang="zh-CN" altLang="en-US" dirty="0"/>
              <a:t>只有</a:t>
            </a:r>
            <a:r>
              <a:rPr lang="en-US" altLang="zh-CN" dirty="0"/>
              <a:t>300 </a:t>
            </a:r>
            <a:r>
              <a:rPr lang="zh-CN" altLang="en-US" dirty="0"/>
              <a:t>，</a:t>
            </a:r>
            <a:r>
              <a:rPr lang="en-US" altLang="zh-CN" dirty="0" err="1"/>
              <a:t>zi</a:t>
            </a:r>
            <a:r>
              <a:rPr lang="zh-CN" altLang="en-US" dirty="0"/>
              <a:t>只有</a:t>
            </a:r>
            <a:r>
              <a:rPr lang="en-US" altLang="zh-CN" dirty="0"/>
              <a:t>100</a:t>
            </a:r>
            <a:r>
              <a:rPr lang="zh-CN" altLang="en-US" dirty="0"/>
              <a:t>，所以可以用三维树状数组维护</a:t>
            </a:r>
            <a:endParaRPr lang="en-US" altLang="zh-CN" dirty="0"/>
          </a:p>
          <a:p>
            <a:r>
              <a:rPr lang="zh-CN" altLang="en-US" dirty="0"/>
              <a:t>然后发现</a:t>
            </a:r>
            <a:r>
              <a:rPr lang="en-US" altLang="zh-CN" dirty="0" err="1"/>
              <a:t>zi</a:t>
            </a:r>
            <a:r>
              <a:rPr lang="zh-CN" altLang="en-US" dirty="0"/>
              <a:t>这一维只查询</a:t>
            </a:r>
            <a:r>
              <a:rPr lang="en-US" altLang="zh-CN" dirty="0"/>
              <a:t>[</a:t>
            </a:r>
            <a:r>
              <a:rPr lang="en-US" altLang="zh-CN" dirty="0" err="1"/>
              <a:t>zi</a:t>
            </a:r>
            <a:r>
              <a:rPr lang="en-US" altLang="zh-CN" dirty="0"/>
              <a:t>==l3]</a:t>
            </a:r>
            <a:r>
              <a:rPr lang="zh-CN" altLang="en-US" dirty="0"/>
              <a:t>的所有点</a:t>
            </a:r>
            <a:endParaRPr lang="en-US" altLang="zh-CN" dirty="0"/>
          </a:p>
          <a:p>
            <a:r>
              <a:rPr lang="zh-CN" altLang="en-US" dirty="0"/>
              <a:t>所以可以通过开</a:t>
            </a:r>
            <a:r>
              <a:rPr lang="en-US" altLang="zh-CN" dirty="0"/>
              <a:t>100</a:t>
            </a:r>
            <a:r>
              <a:rPr lang="zh-CN" altLang="en-US" dirty="0"/>
              <a:t>个二维树状数组来去掉</a:t>
            </a:r>
            <a:r>
              <a:rPr lang="en-US" altLang="zh-CN" dirty="0" err="1"/>
              <a:t>zi</a:t>
            </a:r>
            <a:r>
              <a:rPr lang="zh-CN" altLang="en-US" dirty="0"/>
              <a:t>这一维</a:t>
            </a:r>
            <a:endParaRPr lang="en-US" altLang="zh-CN" dirty="0"/>
          </a:p>
          <a:p>
            <a:r>
              <a:rPr lang="zh-CN" altLang="en-US" dirty="0"/>
              <a:t>于是就变成了一个单点修改，矩形和的题了</a:t>
            </a:r>
            <a:endParaRPr lang="en-US" altLang="zh-CN" dirty="0"/>
          </a:p>
          <a:p>
            <a:r>
              <a:rPr lang="zh-CN" altLang="en-US" dirty="0"/>
              <a:t>时间复杂度</a:t>
            </a:r>
            <a:r>
              <a:rPr lang="en-US" altLang="zh-CN" dirty="0"/>
              <a:t>O( logn^2 )</a:t>
            </a:r>
            <a:r>
              <a:rPr lang="zh-CN" altLang="en-US" dirty="0"/>
              <a:t>单次</a:t>
            </a:r>
            <a:endParaRPr lang="en-US" altLang="zh-CN" dirty="0"/>
          </a:p>
          <a:p>
            <a:r>
              <a:rPr lang="en-US" altLang="zh-CN" dirty="0"/>
              <a:t>(</a:t>
            </a:r>
            <a:r>
              <a:rPr lang="en-US" altLang="zh-CN" dirty="0" err="1"/>
              <a:t>x,y,a</a:t>
            </a:r>
            <a:r>
              <a:rPr lang="en-US" altLang="zh-CN" dirty="0"/>
              <a:t>) -&gt; (</a:t>
            </a:r>
            <a:r>
              <a:rPr lang="en-US" altLang="zh-CN" dirty="0" err="1"/>
              <a:t>x,y,b</a:t>
            </a:r>
            <a:r>
              <a:rPr lang="en-US" altLang="zh-CN" dirty="0"/>
              <a:t>)</a:t>
            </a:r>
            <a:r>
              <a:rPr lang="zh-CN" altLang="en-US" dirty="0"/>
              <a:t>就在</a:t>
            </a:r>
            <a:r>
              <a:rPr lang="en-US" altLang="zh-CN" dirty="0"/>
              <a:t>a</a:t>
            </a:r>
            <a:r>
              <a:rPr lang="zh-CN" altLang="en-US" dirty="0"/>
              <a:t>的二维树状数组上</a:t>
            </a:r>
            <a:r>
              <a:rPr lang="en-US" altLang="zh-CN" dirty="0"/>
              <a:t>(</a:t>
            </a:r>
            <a:r>
              <a:rPr lang="en-US" altLang="zh-CN" dirty="0" err="1"/>
              <a:t>x,y</a:t>
            </a:r>
            <a:r>
              <a:rPr lang="en-US" altLang="zh-CN" dirty="0"/>
              <a:t>)</a:t>
            </a:r>
            <a:r>
              <a:rPr lang="zh-CN" altLang="en-US" dirty="0"/>
              <a:t>位置</a:t>
            </a:r>
            <a:r>
              <a:rPr lang="en-US" altLang="zh-CN" dirty="0"/>
              <a:t>-1</a:t>
            </a:r>
            <a:r>
              <a:rPr lang="zh-CN" altLang="en-US" dirty="0"/>
              <a:t>，</a:t>
            </a:r>
            <a:r>
              <a:rPr lang="en-US" altLang="zh-CN" dirty="0"/>
              <a:t>b</a:t>
            </a:r>
            <a:r>
              <a:rPr lang="zh-CN" altLang="en-US" dirty="0"/>
              <a:t>的二维树状数组上</a:t>
            </a:r>
            <a:r>
              <a:rPr lang="en-US" altLang="zh-CN" dirty="0"/>
              <a:t>(</a:t>
            </a:r>
            <a:r>
              <a:rPr lang="en-US" altLang="zh-CN" dirty="0" err="1"/>
              <a:t>x,y</a:t>
            </a:r>
            <a:r>
              <a:rPr lang="en-US" altLang="zh-CN" dirty="0"/>
              <a:t>)</a:t>
            </a:r>
            <a:r>
              <a:rPr lang="zh-CN" altLang="en-US" dirty="0"/>
              <a:t>位置</a:t>
            </a:r>
            <a:r>
              <a:rPr lang="en-US" altLang="zh-CN" dirty="0"/>
              <a:t>+1</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动态逆序对</a:t>
            </a:r>
          </a:p>
        </p:txBody>
      </p:sp>
      <p:sp>
        <p:nvSpPr>
          <p:cNvPr id="3" name="内容占位符 2"/>
          <p:cNvSpPr>
            <a:spLocks noGrp="1"/>
          </p:cNvSpPr>
          <p:nvPr>
            <p:ph idx="1"/>
          </p:nvPr>
        </p:nvSpPr>
        <p:spPr/>
        <p:txBody>
          <a:bodyPr>
            <a:normAutofit/>
          </a:bodyPr>
          <a:lstStyle/>
          <a:p>
            <a:r>
              <a:rPr lang="en-US" altLang="zh-CN" dirty="0"/>
              <a:t>Luogu3759 [TJOI2017]</a:t>
            </a:r>
            <a:r>
              <a:rPr lang="zh-CN" altLang="en-US" dirty="0"/>
              <a:t>不勤劳的图书管理员</a:t>
            </a:r>
            <a:endParaRPr lang="en-US" altLang="zh-CN" dirty="0"/>
          </a:p>
          <a:p>
            <a:r>
              <a:rPr lang="en-US" altLang="zh-CN" dirty="0"/>
              <a:t>Luogu3157 [CQOI2011]</a:t>
            </a:r>
            <a:r>
              <a:rPr lang="zh-CN" altLang="en-US" dirty="0"/>
              <a:t>动态逆序对</a:t>
            </a:r>
            <a:endParaRPr lang="en-US" altLang="zh-CN" dirty="0"/>
          </a:p>
          <a:p>
            <a:endParaRPr lang="en-US" altLang="zh-CN" dirty="0"/>
          </a:p>
          <a:p>
            <a:r>
              <a:rPr lang="zh-CN" altLang="en-US" dirty="0"/>
              <a:t>即带修改，维护</a:t>
            </a:r>
            <a:r>
              <a:rPr lang="zh-CN" altLang="en-US" dirty="0">
                <a:solidFill>
                  <a:srgbClr val="FF0000"/>
                </a:solidFill>
              </a:rPr>
              <a:t>全局</a:t>
            </a:r>
            <a:r>
              <a:rPr lang="zh-CN" altLang="en-US" dirty="0"/>
              <a:t>逆序对对数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树套树</a:t>
            </a:r>
          </a:p>
        </p:txBody>
      </p:sp>
      <p:sp>
        <p:nvSpPr>
          <p:cNvPr id="3" name="内容占位符 2"/>
          <p:cNvSpPr>
            <a:spLocks noGrp="1"/>
          </p:cNvSpPr>
          <p:nvPr>
            <p:ph idx="1"/>
          </p:nvPr>
        </p:nvSpPr>
        <p:spPr/>
        <p:txBody>
          <a:bodyPr>
            <a:normAutofit/>
          </a:bodyPr>
          <a:lstStyle/>
          <a:p>
            <a:r>
              <a:rPr lang="zh-CN" altLang="en-US" dirty="0"/>
              <a:t>如果要维护</a:t>
            </a:r>
            <a:r>
              <a:rPr lang="en-US" altLang="zh-CN" dirty="0"/>
              <a:t>d</a:t>
            </a:r>
            <a:r>
              <a:rPr lang="zh-CN" altLang="en-US" dirty="0"/>
              <a:t>维，出于方便设每维的值大小是</a:t>
            </a:r>
            <a:r>
              <a:rPr lang="en-US" altLang="zh-CN" dirty="0"/>
              <a:t>v</a:t>
            </a:r>
            <a:r>
              <a:rPr lang="zh-CN" altLang="en-US" dirty="0"/>
              <a:t>的一个偏序</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翻译：有</a:t>
            </a:r>
            <a:r>
              <a:rPr lang="en-US" altLang="zh-CN" dirty="0"/>
              <a:t>n</a:t>
            </a:r>
            <a:r>
              <a:rPr lang="zh-CN" altLang="en-US" dirty="0"/>
              <a:t>个点，每个点两个属性</a:t>
            </a:r>
            <a:r>
              <a:rPr lang="en-US" altLang="zh-CN" dirty="0" err="1"/>
              <a:t>ai,bi</a:t>
            </a:r>
            <a:endParaRPr lang="en-US" altLang="zh-CN" dirty="0"/>
          </a:p>
          <a:p>
            <a:r>
              <a:rPr lang="zh-CN" altLang="en-US" dirty="0"/>
              <a:t>每次修改一个点的</a:t>
            </a:r>
            <a:r>
              <a:rPr lang="en-US" altLang="zh-CN" dirty="0"/>
              <a:t>bi</a:t>
            </a:r>
            <a:r>
              <a:rPr lang="zh-CN" altLang="en-US" dirty="0"/>
              <a:t>，维护有多少点对</a:t>
            </a:r>
            <a:r>
              <a:rPr lang="en-US" altLang="zh-CN" dirty="0"/>
              <a:t>(</a:t>
            </a:r>
            <a:r>
              <a:rPr lang="en-US" altLang="zh-CN" dirty="0" err="1"/>
              <a:t>i,j</a:t>
            </a:r>
            <a:r>
              <a:rPr lang="en-US" altLang="zh-CN" dirty="0"/>
              <a:t>)</a:t>
            </a:r>
            <a:r>
              <a:rPr lang="zh-CN" altLang="en-US" dirty="0"/>
              <a:t>满足</a:t>
            </a:r>
            <a:r>
              <a:rPr lang="en-US" altLang="zh-CN" dirty="0"/>
              <a:t>[ai&lt;</a:t>
            </a:r>
            <a:r>
              <a:rPr lang="en-US" altLang="zh-CN" dirty="0" err="1"/>
              <a:t>aj</a:t>
            </a:r>
            <a:r>
              <a:rPr lang="en-US" altLang="zh-CN" dirty="0"/>
              <a:t>&amp;&amp;bi&gt;</a:t>
            </a:r>
            <a:r>
              <a:rPr lang="en-US" altLang="zh-CN" dirty="0" err="1"/>
              <a:t>bj</a:t>
            </a:r>
            <a:r>
              <a:rPr lang="en-US" altLang="zh-CN" dirty="0"/>
              <a:t>]</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考虑每次修改的时候，对答案产生的贡献</a:t>
            </a:r>
            <a:endParaRPr lang="en-US" altLang="zh-CN" dirty="0"/>
          </a:p>
          <a:p>
            <a:r>
              <a:rPr lang="zh-CN" altLang="en-US" dirty="0"/>
              <a:t>假设原来是</a:t>
            </a:r>
            <a:r>
              <a:rPr lang="en-US" altLang="zh-CN" dirty="0"/>
              <a:t>(</a:t>
            </a:r>
            <a:r>
              <a:rPr lang="en-US" altLang="zh-CN" dirty="0" err="1"/>
              <a:t>ai,bi</a:t>
            </a:r>
            <a:r>
              <a:rPr lang="en-US" altLang="zh-CN" dirty="0"/>
              <a:t>)</a:t>
            </a:r>
            <a:r>
              <a:rPr lang="zh-CN" altLang="en-US" dirty="0"/>
              <a:t>变为</a:t>
            </a:r>
            <a:r>
              <a:rPr lang="en-US" altLang="zh-CN" dirty="0"/>
              <a:t>(</a:t>
            </a:r>
            <a:r>
              <a:rPr lang="en-US" altLang="zh-CN" dirty="0" err="1"/>
              <a:t>ai,bi</a:t>
            </a:r>
            <a:r>
              <a:rPr lang="en-US" altLang="zh-CN" dirty="0"/>
              <a:t>’)</a:t>
            </a:r>
          </a:p>
          <a:p>
            <a:r>
              <a:rPr lang="zh-CN" altLang="en-US" dirty="0"/>
              <a:t>发现只对和被修改点有关的点对造成影响</a:t>
            </a:r>
            <a:endParaRPr lang="en-US" altLang="zh-CN" dirty="0"/>
          </a:p>
          <a:p>
            <a:r>
              <a:rPr lang="zh-CN" altLang="en-US" dirty="0"/>
              <a:t>贡献为减去所有和</a:t>
            </a:r>
            <a:r>
              <a:rPr lang="en-US" altLang="zh-CN" dirty="0"/>
              <a:t>(</a:t>
            </a:r>
            <a:r>
              <a:rPr lang="en-US" altLang="zh-CN" dirty="0" err="1"/>
              <a:t>ai,bi</a:t>
            </a:r>
            <a:r>
              <a:rPr lang="en-US" altLang="zh-CN" dirty="0"/>
              <a:t>)</a:t>
            </a:r>
            <a:r>
              <a:rPr lang="zh-CN" altLang="en-US" dirty="0"/>
              <a:t>有贡献的，加上所有和</a:t>
            </a:r>
            <a:r>
              <a:rPr lang="en-US" altLang="zh-CN" dirty="0"/>
              <a:t>(</a:t>
            </a:r>
            <a:r>
              <a:rPr lang="en-US" altLang="zh-CN" dirty="0" err="1"/>
              <a:t>ai,bi</a:t>
            </a:r>
            <a:r>
              <a:rPr lang="en-US" altLang="zh-CN" dirty="0"/>
              <a:t>’)</a:t>
            </a:r>
            <a:r>
              <a:rPr lang="zh-CN" altLang="en-US" dirty="0"/>
              <a:t>有贡献的点对个数</a:t>
            </a:r>
            <a:endParaRPr lang="en-US" altLang="zh-C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减去：第一维</a:t>
            </a:r>
            <a:r>
              <a:rPr lang="en-US" altLang="zh-CN" dirty="0"/>
              <a:t>&gt;</a:t>
            </a:r>
            <a:r>
              <a:rPr lang="en-US" altLang="zh-CN" dirty="0" err="1"/>
              <a:t>ai</a:t>
            </a:r>
            <a:r>
              <a:rPr lang="zh-CN" altLang="en-US" dirty="0"/>
              <a:t>，第二维</a:t>
            </a:r>
            <a:r>
              <a:rPr lang="en-US" altLang="zh-CN" dirty="0"/>
              <a:t>&gt;bi</a:t>
            </a:r>
            <a:r>
              <a:rPr lang="zh-CN" altLang="en-US" dirty="0"/>
              <a:t>的，第一维</a:t>
            </a:r>
            <a:r>
              <a:rPr lang="en-US" altLang="zh-CN" dirty="0"/>
              <a:t>&lt;</a:t>
            </a:r>
            <a:r>
              <a:rPr lang="en-US" altLang="zh-CN" dirty="0" err="1"/>
              <a:t>ai</a:t>
            </a:r>
            <a:r>
              <a:rPr lang="zh-CN" altLang="en-US" dirty="0"/>
              <a:t>，第二维</a:t>
            </a:r>
            <a:r>
              <a:rPr lang="en-US" altLang="zh-CN" dirty="0"/>
              <a:t>&lt;bi</a:t>
            </a:r>
            <a:r>
              <a:rPr lang="zh-CN" altLang="en-US" dirty="0"/>
              <a:t>的</a:t>
            </a:r>
            <a:endParaRPr lang="en-US" altLang="zh-CN" dirty="0"/>
          </a:p>
          <a:p>
            <a:r>
              <a:rPr lang="zh-CN" altLang="en-US" dirty="0"/>
              <a:t>加上：第一维</a:t>
            </a:r>
            <a:r>
              <a:rPr lang="en-US" altLang="zh-CN" dirty="0"/>
              <a:t>&gt;</a:t>
            </a:r>
            <a:r>
              <a:rPr lang="en-US" altLang="zh-CN" dirty="0" err="1"/>
              <a:t>ai</a:t>
            </a:r>
            <a:r>
              <a:rPr lang="zh-CN" altLang="en-US" dirty="0"/>
              <a:t>，第二维</a:t>
            </a:r>
            <a:r>
              <a:rPr lang="en-US" altLang="zh-CN" dirty="0"/>
              <a:t>&gt;bi’</a:t>
            </a:r>
            <a:r>
              <a:rPr lang="zh-CN" altLang="en-US" dirty="0"/>
              <a:t>的，第一维</a:t>
            </a:r>
            <a:r>
              <a:rPr lang="en-US" altLang="zh-CN" dirty="0"/>
              <a:t>&lt;</a:t>
            </a:r>
            <a:r>
              <a:rPr lang="en-US" altLang="zh-CN" dirty="0" err="1"/>
              <a:t>ai</a:t>
            </a:r>
            <a:r>
              <a:rPr lang="zh-CN" altLang="en-US" dirty="0"/>
              <a:t>，第二维</a:t>
            </a:r>
            <a:r>
              <a:rPr lang="en-US" altLang="zh-CN" dirty="0"/>
              <a:t>&lt;bi’</a:t>
            </a:r>
            <a:r>
              <a:rPr lang="zh-CN" altLang="en-US" dirty="0"/>
              <a:t>的</a:t>
            </a:r>
            <a:endParaRPr lang="en-US" altLang="zh-CN" dirty="0"/>
          </a:p>
          <a:p>
            <a:r>
              <a:rPr lang="zh-CN" altLang="en-US" dirty="0"/>
              <a:t>加上的个数和减去的个数都是一个矩形数点</a:t>
            </a:r>
            <a:endParaRPr lang="en-US" altLang="zh-CN" dirty="0"/>
          </a:p>
          <a:p>
            <a:r>
              <a:rPr lang="zh-CN" altLang="en-US" dirty="0"/>
              <a:t>于是用树套树可以轻松维护了</a:t>
            </a:r>
            <a:endParaRPr lang="en-US" altLang="zh-CN" dirty="0"/>
          </a:p>
          <a:p>
            <a:r>
              <a:rPr lang="en-US" altLang="zh-CN" dirty="0"/>
              <a:t>O( log^2n )</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Luogu3332 [ZJOI2013]K</a:t>
            </a:r>
            <a:r>
              <a:rPr lang="zh-CN" altLang="en-US" dirty="0"/>
              <a:t>大数查询</a:t>
            </a:r>
          </a:p>
        </p:txBody>
      </p:sp>
      <p:sp>
        <p:nvSpPr>
          <p:cNvPr id="3" name="内容占位符 2"/>
          <p:cNvSpPr>
            <a:spLocks noGrp="1"/>
          </p:cNvSpPr>
          <p:nvPr>
            <p:ph idx="1"/>
          </p:nvPr>
        </p:nvSpPr>
        <p:spPr/>
        <p:txBody>
          <a:bodyPr>
            <a:normAutofit/>
          </a:bodyPr>
          <a:lstStyle/>
          <a:p>
            <a:r>
              <a:rPr lang="en-US" altLang="zh-CN" dirty="0"/>
              <a:t>1.</a:t>
            </a:r>
            <a:r>
              <a:rPr lang="zh-CN" altLang="en-US" dirty="0"/>
              <a:t>区间</a:t>
            </a:r>
            <a:r>
              <a:rPr lang="en-US" altLang="zh-CN" dirty="0"/>
              <a:t>[</a:t>
            </a:r>
            <a:r>
              <a:rPr lang="en-US" altLang="zh-CN" dirty="0" err="1"/>
              <a:t>l,r</a:t>
            </a:r>
            <a:r>
              <a:rPr lang="en-US" altLang="zh-CN" dirty="0"/>
              <a:t>]</a:t>
            </a:r>
            <a:r>
              <a:rPr lang="zh-CN" altLang="en-US" dirty="0"/>
              <a:t>插入</a:t>
            </a:r>
            <a:r>
              <a:rPr lang="en-US" altLang="zh-CN" dirty="0"/>
              <a:t>x</a:t>
            </a:r>
          </a:p>
          <a:p>
            <a:r>
              <a:rPr lang="zh-CN" altLang="en-US" dirty="0"/>
              <a:t>（这里的插入指的是在每个位置上面放上一个新的数，不是每个数旁边放一个，可以看作每个位置是一个</a:t>
            </a:r>
            <a:r>
              <a:rPr lang="en-US" altLang="zh-CN" dirty="0"/>
              <a:t>vector</a:t>
            </a:r>
            <a:r>
              <a:rPr lang="zh-CN" altLang="en-US" dirty="0"/>
              <a:t>，在区间</a:t>
            </a:r>
            <a:r>
              <a:rPr lang="en-US" altLang="zh-CN" dirty="0" err="1"/>
              <a:t>push_back</a:t>
            </a:r>
            <a:r>
              <a:rPr lang="zh-CN" altLang="en-US" dirty="0"/>
              <a:t>了一下</a:t>
            </a:r>
            <a:r>
              <a:rPr lang="en-US" altLang="zh-CN" dirty="0"/>
              <a:t>x</a:t>
            </a:r>
            <a:r>
              <a:rPr lang="zh-CN" altLang="en-US" dirty="0"/>
              <a:t>）</a:t>
            </a:r>
            <a:endParaRPr lang="en-US" altLang="zh-CN" dirty="0"/>
          </a:p>
          <a:p>
            <a:r>
              <a:rPr lang="en-US" altLang="zh-CN" dirty="0"/>
              <a:t>2.</a:t>
            </a:r>
            <a:r>
              <a:rPr lang="zh-CN" altLang="en-US" dirty="0"/>
              <a:t>区间</a:t>
            </a:r>
            <a:r>
              <a:rPr lang="en-US" altLang="zh-CN" dirty="0"/>
              <a:t>kth</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翻译：有</a:t>
            </a:r>
            <a:r>
              <a:rPr lang="en-US" altLang="zh-CN" dirty="0"/>
              <a:t>n</a:t>
            </a:r>
            <a:r>
              <a:rPr lang="zh-CN" altLang="en-US" dirty="0"/>
              <a:t>个点，每个点有权值</a:t>
            </a:r>
            <a:r>
              <a:rPr lang="en-US" altLang="zh-CN" dirty="0" err="1"/>
              <a:t>ai,bi</a:t>
            </a:r>
            <a:endParaRPr lang="en-US" altLang="zh-CN" dirty="0"/>
          </a:p>
          <a:p>
            <a:r>
              <a:rPr lang="en-US" altLang="zh-CN" dirty="0"/>
              <a:t>1.</a:t>
            </a:r>
            <a:r>
              <a:rPr lang="zh-CN" altLang="en-US" dirty="0"/>
              <a:t>加入</a:t>
            </a:r>
            <a:r>
              <a:rPr lang="en-US" altLang="zh-CN" dirty="0"/>
              <a:t>(l1,x),(l1+1,x)…(r1,x)</a:t>
            </a:r>
            <a:r>
              <a:rPr lang="zh-CN" altLang="en-US" dirty="0"/>
              <a:t>这些点</a:t>
            </a:r>
            <a:endParaRPr lang="en-US" altLang="zh-CN" dirty="0"/>
          </a:p>
          <a:p>
            <a:r>
              <a:rPr lang="en-US" altLang="zh-CN" dirty="0"/>
              <a:t>2.</a:t>
            </a:r>
            <a:r>
              <a:rPr lang="zh-CN" altLang="en-US" dirty="0"/>
              <a:t>求满足</a:t>
            </a:r>
            <a:r>
              <a:rPr lang="en-US" altLang="zh-CN" dirty="0"/>
              <a:t>l1&lt;=</a:t>
            </a:r>
            <a:r>
              <a:rPr lang="en-US" altLang="zh-CN" dirty="0" err="1"/>
              <a:t>ai</a:t>
            </a:r>
            <a:r>
              <a:rPr lang="en-US" altLang="zh-CN" dirty="0"/>
              <a:t>&lt;=r1</a:t>
            </a:r>
            <a:r>
              <a:rPr lang="zh-CN" altLang="en-US" dirty="0"/>
              <a:t>的所有点中</a:t>
            </a:r>
            <a:r>
              <a:rPr lang="en-US" altLang="zh-CN" dirty="0"/>
              <a:t>bi</a:t>
            </a:r>
            <a:r>
              <a:rPr lang="zh-CN" altLang="en-US" dirty="0"/>
              <a:t>的</a:t>
            </a:r>
            <a:r>
              <a:rPr lang="en-US" altLang="zh-CN" dirty="0"/>
              <a:t>kth</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怎么做呢</a:t>
            </a:r>
            <a:endParaRPr lang="en-US" altLang="zh-CN" dirty="0"/>
          </a:p>
          <a:p>
            <a:r>
              <a:rPr lang="zh-CN" altLang="en-US" dirty="0"/>
              <a:t>按照套路我们先建一个树套树</a:t>
            </a:r>
            <a:endParaRPr lang="en-US" altLang="zh-CN" dirty="0"/>
          </a:p>
          <a:p>
            <a:r>
              <a:rPr lang="zh-CN" altLang="en-US" dirty="0"/>
              <a:t>但是发现一个问题：区间插入的操作无法高效地在外层树上实现，因为无法下放</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发现区间插入这个操作不好维护，可以考虑把位置和权值两维交换一下</a:t>
            </a:r>
            <a:endParaRPr lang="en-US" altLang="zh-CN" dirty="0"/>
          </a:p>
          <a:p>
            <a:endParaRPr lang="en-US" altLang="zh-CN" dirty="0"/>
          </a:p>
          <a:p>
            <a:r>
              <a:rPr lang="zh-CN" altLang="en-US" dirty="0"/>
              <a:t>于是从加入</a:t>
            </a:r>
            <a:r>
              <a:rPr lang="en-US" altLang="zh-CN" dirty="0"/>
              <a:t>(l1,x),(l1+1,x)…(r1,x)</a:t>
            </a:r>
            <a:r>
              <a:rPr lang="zh-CN" altLang="en-US" dirty="0"/>
              <a:t>这些点</a:t>
            </a:r>
            <a:endParaRPr lang="en-US" altLang="zh-CN" dirty="0"/>
          </a:p>
          <a:p>
            <a:r>
              <a:rPr lang="zh-CN" altLang="en-US" dirty="0"/>
              <a:t>变为了在</a:t>
            </a:r>
            <a:r>
              <a:rPr lang="en-US" altLang="zh-CN" dirty="0"/>
              <a:t>x</a:t>
            </a:r>
            <a:r>
              <a:rPr lang="zh-CN" altLang="en-US" dirty="0"/>
              <a:t>位置加入</a:t>
            </a:r>
            <a:r>
              <a:rPr lang="en-US" altLang="zh-CN" dirty="0"/>
              <a:t>[l1,r1]</a:t>
            </a:r>
            <a:r>
              <a:rPr lang="zh-CN" altLang="en-US" dirty="0"/>
              <a:t>这些点</a:t>
            </a:r>
            <a:endParaRPr lang="en-US" altLang="zh-CN" dirty="0"/>
          </a:p>
          <a:p>
            <a:r>
              <a:rPr lang="zh-CN" altLang="en-US" dirty="0"/>
              <a:t>从一个树套树的外层树区间修改，内层树单点修改</a:t>
            </a:r>
            <a:endParaRPr lang="en-US" altLang="zh-CN" dirty="0"/>
          </a:p>
          <a:p>
            <a:r>
              <a:rPr lang="zh-CN" altLang="en-US" dirty="0"/>
              <a:t>变为了一个树套树外层树单点修改，内层树区间修改</a:t>
            </a:r>
            <a:endParaRPr lang="en-US" altLang="zh-CN" dirty="0"/>
          </a:p>
          <a:p>
            <a:endParaRPr lang="en-US" alt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现在有了一个时间复杂度</a:t>
            </a:r>
            <a:r>
              <a:rPr lang="en-US" altLang="zh-CN" dirty="0"/>
              <a:t>O( logn^3 )</a:t>
            </a:r>
            <a:r>
              <a:rPr lang="zh-CN" altLang="en-US" dirty="0"/>
              <a:t>单次的做法：</a:t>
            </a:r>
            <a:endParaRPr lang="en-US" altLang="zh-CN" dirty="0"/>
          </a:p>
          <a:p>
            <a:r>
              <a:rPr lang="zh-CN" altLang="en-US" dirty="0"/>
              <a:t>每次二分答案一个</a:t>
            </a:r>
            <a:r>
              <a:rPr lang="en-US" altLang="zh-CN" dirty="0"/>
              <a:t>log</a:t>
            </a:r>
          </a:p>
          <a:p>
            <a:r>
              <a:rPr lang="zh-CN" altLang="en-US" dirty="0"/>
              <a:t>树套树两个</a:t>
            </a:r>
            <a:r>
              <a:rPr lang="en-US" altLang="zh-CN" dirty="0"/>
              <a:t>log</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可以做到时间复杂度</a:t>
            </a:r>
            <a:r>
              <a:rPr lang="en-US" altLang="zh-CN" dirty="0"/>
              <a:t>O( logn^2 )</a:t>
            </a:r>
            <a:r>
              <a:rPr lang="zh-CN" altLang="en-US" dirty="0"/>
              <a:t>，在外层的线段树（或者树状数组）上二分即可</a:t>
            </a:r>
            <a:endParaRPr lang="en-US" altLang="zh-CN" dirty="0"/>
          </a:p>
          <a:p>
            <a:r>
              <a:rPr lang="zh-CN" altLang="en-US"/>
              <a:t>即找到一</a:t>
            </a:r>
            <a:r>
              <a:rPr lang="zh-CN" altLang="en-US" dirty="0"/>
              <a:t>个点，满足左边的区间在</a:t>
            </a:r>
            <a:r>
              <a:rPr lang="en-US" altLang="zh-CN" dirty="0"/>
              <a:t>[</a:t>
            </a:r>
            <a:r>
              <a:rPr lang="en-US" altLang="zh-CN" dirty="0" err="1"/>
              <a:t>l,r</a:t>
            </a:r>
            <a:r>
              <a:rPr lang="en-US" altLang="zh-CN" dirty="0"/>
              <a:t>]</a:t>
            </a:r>
            <a:r>
              <a:rPr lang="zh-CN" altLang="en-US" dirty="0"/>
              <a:t>中的元素和为</a:t>
            </a:r>
            <a:r>
              <a:rPr lang="en-US" altLang="zh-CN" dirty="0"/>
              <a:t>k</a:t>
            </a:r>
          </a:p>
          <a:p>
            <a:endParaRPr lang="en-US" altLang="zh-CN" dirty="0"/>
          </a:p>
          <a:p>
            <a:r>
              <a:rPr lang="zh-CN" altLang="en-US" dirty="0"/>
              <a:t>当然，这个题不强制在线，也可以通过各种分治来做</a:t>
            </a:r>
          </a:p>
        </p:txBody>
      </p:sp>
      <p:pic>
        <p:nvPicPr>
          <p:cNvPr id="5" name="图片 4">
            <a:extLst>
              <a:ext uri="{FF2B5EF4-FFF2-40B4-BE49-F238E27FC236}">
                <a16:creationId xmlns:a16="http://schemas.microsoft.com/office/drawing/2014/main" id="{A9679168-7C1D-4539-A020-977852FE2FAA}"/>
              </a:ext>
            </a:extLst>
          </p:cNvPr>
          <p:cNvPicPr>
            <a:picLocks noChangeAspect="1"/>
          </p:cNvPicPr>
          <p:nvPr/>
        </p:nvPicPr>
        <p:blipFill>
          <a:blip r:embed="rId2"/>
          <a:stretch>
            <a:fillRect/>
          </a:stretch>
        </p:blipFill>
        <p:spPr>
          <a:xfrm>
            <a:off x="9513115" y="3230402"/>
            <a:ext cx="2613214" cy="3627598"/>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Notice</a:t>
            </a:r>
            <a:endParaRPr lang="zh-CN" altLang="en-US" dirty="0"/>
          </a:p>
        </p:txBody>
      </p:sp>
      <p:sp>
        <p:nvSpPr>
          <p:cNvPr id="3" name="内容占位符 2"/>
          <p:cNvSpPr>
            <a:spLocks noGrp="1"/>
          </p:cNvSpPr>
          <p:nvPr>
            <p:ph idx="1"/>
          </p:nvPr>
        </p:nvSpPr>
        <p:spPr/>
        <p:txBody>
          <a:bodyPr>
            <a:normAutofit/>
          </a:bodyPr>
          <a:lstStyle/>
          <a:p>
            <a:r>
              <a:rPr lang="zh-CN" altLang="en-US" dirty="0"/>
              <a:t>其实外部维护区间也是可以的，因为偏序问题基本上都是对称的，按什么顺序维护都是可以在同样的复杂度维护的</a:t>
            </a:r>
            <a:endParaRPr lang="en-US" altLang="zh-CN" dirty="0"/>
          </a:p>
          <a:p>
            <a:r>
              <a:rPr lang="zh-CN" altLang="en-US" dirty="0"/>
              <a:t>但是这个涉及到一个好不好写的问题</a:t>
            </a:r>
            <a:r>
              <a:rPr lang="en-US" altLang="zh-CN" dirty="0"/>
              <a:t>…</a:t>
            </a:r>
            <a:r>
              <a:rPr lang="zh-CN" altLang="en-US" dirty="0"/>
              <a:t>所以如果发现直接做比较麻烦可以试着换换偏序维护的顺序</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高维树状数组</a:t>
            </a:r>
          </a:p>
        </p:txBody>
      </p:sp>
      <p:sp>
        <p:nvSpPr>
          <p:cNvPr id="3" name="内容占位符 2"/>
          <p:cNvSpPr>
            <a:spLocks noGrp="1"/>
          </p:cNvSpPr>
          <p:nvPr>
            <p:ph idx="1"/>
          </p:nvPr>
        </p:nvSpPr>
        <p:spPr/>
        <p:txBody>
          <a:bodyPr>
            <a:normAutofit/>
          </a:bodyPr>
          <a:lstStyle/>
          <a:p>
            <a:r>
              <a:rPr lang="zh-CN" altLang="en-US" dirty="0"/>
              <a:t>本质就是树状数组的嵌套</a:t>
            </a:r>
            <a:endParaRPr lang="en-US" altLang="zh-CN" dirty="0"/>
          </a:p>
          <a:p>
            <a:r>
              <a:rPr lang="zh-CN" altLang="en-US" dirty="0"/>
              <a:t>时间复杂度</a:t>
            </a:r>
            <a:r>
              <a:rPr lang="en-US" altLang="zh-CN" dirty="0"/>
              <a:t>O( </a:t>
            </a:r>
            <a:r>
              <a:rPr lang="en-US" altLang="zh-CN" dirty="0" err="1"/>
              <a:t>logv^d</a:t>
            </a:r>
            <a:r>
              <a:rPr lang="en-US" altLang="zh-CN" dirty="0"/>
              <a:t> )</a:t>
            </a:r>
            <a:r>
              <a:rPr lang="zh-CN" altLang="en-US" dirty="0"/>
              <a:t>，空间复杂度</a:t>
            </a:r>
            <a:r>
              <a:rPr lang="en-US" altLang="zh-CN" dirty="0"/>
              <a:t>O( </a:t>
            </a:r>
            <a:r>
              <a:rPr lang="en-US" altLang="zh-CN" dirty="0" err="1"/>
              <a:t>v^d</a:t>
            </a:r>
            <a:r>
              <a:rPr lang="en-US" altLang="zh-CN" dirty="0"/>
              <a:t> )</a:t>
            </a:r>
          </a:p>
          <a:p>
            <a:endParaRPr lang="en-US" altLang="zh-CN" dirty="0"/>
          </a:p>
          <a:p>
            <a:r>
              <a:rPr lang="zh-CN" altLang="en-US" dirty="0"/>
              <a:t>可以通过预先高维离散化来做到</a:t>
            </a:r>
            <a:endParaRPr lang="en-US" altLang="zh-CN" dirty="0"/>
          </a:p>
          <a:p>
            <a:r>
              <a:rPr lang="zh-CN" altLang="en-US" dirty="0"/>
              <a:t>时间复杂度</a:t>
            </a:r>
            <a:r>
              <a:rPr lang="en-US" altLang="zh-CN" dirty="0"/>
              <a:t>O( </a:t>
            </a:r>
            <a:r>
              <a:rPr lang="en-US" altLang="zh-CN" dirty="0" err="1"/>
              <a:t>logv^d</a:t>
            </a:r>
            <a:r>
              <a:rPr lang="en-US" altLang="zh-CN" dirty="0"/>
              <a:t> )</a:t>
            </a:r>
            <a:r>
              <a:rPr lang="zh-CN" altLang="en-US" dirty="0"/>
              <a:t>，空间复杂度</a:t>
            </a:r>
            <a:r>
              <a:rPr lang="en-US" altLang="zh-CN" dirty="0"/>
              <a:t>O( </a:t>
            </a:r>
            <a:r>
              <a:rPr lang="en-US" altLang="zh-CN" dirty="0" err="1"/>
              <a:t>nlogv^d</a:t>
            </a:r>
            <a:r>
              <a:rPr lang="en-US" altLang="zh-CN" dirty="0"/>
              <a:t> )</a:t>
            </a:r>
          </a:p>
          <a:p>
            <a:r>
              <a:rPr lang="zh-CN" altLang="en-US" dirty="0"/>
              <a:t>不过这个基本上无意义</a:t>
            </a:r>
            <a:endParaRPr lang="en-US" altLang="zh-C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Luogu3242 [HNOI2015]</a:t>
            </a:r>
            <a:r>
              <a:rPr lang="zh-CN" altLang="en-US" dirty="0"/>
              <a:t>接水果</a:t>
            </a:r>
          </a:p>
        </p:txBody>
      </p:sp>
      <p:sp>
        <p:nvSpPr>
          <p:cNvPr id="3" name="内容占位符 2"/>
          <p:cNvSpPr>
            <a:spLocks noGrp="1"/>
          </p:cNvSpPr>
          <p:nvPr>
            <p:ph idx="1"/>
          </p:nvPr>
        </p:nvSpPr>
        <p:spPr/>
        <p:txBody>
          <a:bodyPr>
            <a:normAutofit/>
          </a:bodyPr>
          <a:lstStyle/>
          <a:p>
            <a:r>
              <a:rPr lang="zh-CN" altLang="en-US" dirty="0"/>
              <a:t>树，先给了一些路径，每个路径有个权值</a:t>
            </a:r>
            <a:endParaRPr lang="en-US" altLang="zh-CN" dirty="0"/>
          </a:p>
          <a:p>
            <a:r>
              <a:rPr lang="zh-CN" altLang="en-US" dirty="0"/>
              <a:t>然后每次查询给一个路径，求包含这个路径的路径里面权值</a:t>
            </a:r>
            <a:r>
              <a:rPr lang="en-US" altLang="zh-CN" dirty="0"/>
              <a:t>kth</a:t>
            </a:r>
            <a:r>
              <a:rPr lang="zh-CN" altLang="en-US" dirty="0"/>
              <a:t>是多少？</a:t>
            </a:r>
            <a:endParaRPr lang="en-US" altLang="zh-CN" dirty="0"/>
          </a:p>
          <a:p>
            <a:r>
              <a:rPr lang="zh-CN" altLang="en-US" dirty="0"/>
              <a:t>如果是查询这个路径包含的路径里面权值</a:t>
            </a:r>
            <a:r>
              <a:rPr lang="en-US" altLang="zh-CN" dirty="0"/>
              <a:t>kth</a:t>
            </a:r>
            <a:r>
              <a:rPr lang="zh-CN" altLang="en-US" dirty="0"/>
              <a:t>呢？</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转化</a:t>
            </a:r>
          </a:p>
        </p:txBody>
      </p:sp>
      <p:sp>
        <p:nvSpPr>
          <p:cNvPr id="3" name="内容占位符 2"/>
          <p:cNvSpPr>
            <a:spLocks noGrp="1"/>
          </p:cNvSpPr>
          <p:nvPr>
            <p:ph idx="1"/>
          </p:nvPr>
        </p:nvSpPr>
        <p:spPr/>
        <p:txBody>
          <a:bodyPr>
            <a:normAutofit/>
          </a:bodyPr>
          <a:lstStyle/>
          <a:p>
            <a:r>
              <a:rPr lang="zh-CN" altLang="en-US" dirty="0"/>
              <a:t>定义</a:t>
            </a:r>
            <a:r>
              <a:rPr lang="en-US" altLang="zh-CN" dirty="0" err="1"/>
              <a:t>i</a:t>
            </a:r>
            <a:r>
              <a:rPr lang="zh-CN" altLang="en-US" dirty="0"/>
              <a:t>点在树的</a:t>
            </a:r>
            <a:r>
              <a:rPr lang="en-US" altLang="zh-CN" dirty="0"/>
              <a:t>DFS</a:t>
            </a:r>
            <a:r>
              <a:rPr lang="zh-CN" altLang="en-US" dirty="0"/>
              <a:t>序的开始时间戳为</a:t>
            </a:r>
            <a:r>
              <a:rPr lang="en-US" altLang="zh-CN" dirty="0"/>
              <a:t>li</a:t>
            </a:r>
            <a:r>
              <a:rPr lang="zh-CN" altLang="en-US" dirty="0"/>
              <a:t>，结束时间戳为</a:t>
            </a:r>
            <a:r>
              <a:rPr lang="en-US" altLang="zh-CN" dirty="0" err="1"/>
              <a:t>ri</a:t>
            </a:r>
            <a:endParaRPr lang="en-US" altLang="zh-CN" dirty="0"/>
          </a:p>
          <a:p>
            <a:r>
              <a:rPr lang="zh-CN" altLang="en-US" dirty="0"/>
              <a:t>如果</a:t>
            </a:r>
            <a:r>
              <a:rPr lang="en-US" altLang="zh-CN" dirty="0"/>
              <a:t>lx &lt;= </a:t>
            </a:r>
            <a:r>
              <a:rPr lang="en-US" altLang="zh-CN" dirty="0" err="1"/>
              <a:t>ly</a:t>
            </a:r>
            <a:r>
              <a:rPr lang="en-US" altLang="zh-CN" dirty="0"/>
              <a:t> &lt;= </a:t>
            </a:r>
            <a:r>
              <a:rPr lang="en-US" altLang="zh-CN" dirty="0" err="1"/>
              <a:t>ry</a:t>
            </a:r>
            <a:r>
              <a:rPr lang="en-US" altLang="zh-CN" dirty="0"/>
              <a:t> &lt;= </a:t>
            </a:r>
            <a:r>
              <a:rPr lang="en-US" altLang="zh-CN" dirty="0" err="1"/>
              <a:t>rx</a:t>
            </a:r>
            <a:r>
              <a:rPr lang="zh-CN" altLang="en-US" dirty="0"/>
              <a:t>则</a:t>
            </a:r>
            <a:r>
              <a:rPr lang="en-US" altLang="zh-CN" dirty="0"/>
              <a:t>y</a:t>
            </a:r>
            <a:r>
              <a:rPr lang="zh-CN" altLang="en-US" dirty="0"/>
              <a:t>为</a:t>
            </a:r>
            <a:r>
              <a:rPr lang="en-US" altLang="zh-CN" dirty="0"/>
              <a:t>x</a:t>
            </a:r>
            <a:r>
              <a:rPr lang="zh-CN" altLang="en-US" dirty="0"/>
              <a:t>祖先</a:t>
            </a:r>
            <a:endParaRPr lang="en-US" altLang="zh-CN" dirty="0"/>
          </a:p>
          <a:p>
            <a:r>
              <a:rPr lang="zh-CN" altLang="en-US" dirty="0"/>
              <a:t>于是一个路径</a:t>
            </a:r>
            <a:r>
              <a:rPr lang="en-US" altLang="zh-CN" dirty="0"/>
              <a:t>(</a:t>
            </a:r>
            <a:r>
              <a:rPr lang="en-US" altLang="zh-CN" dirty="0" err="1"/>
              <a:t>x,y</a:t>
            </a:r>
            <a:r>
              <a:rPr lang="en-US" altLang="zh-CN" dirty="0"/>
              <a:t>)</a:t>
            </a:r>
            <a:r>
              <a:rPr lang="zh-CN" altLang="en-US" dirty="0"/>
              <a:t>的所有子路径</a:t>
            </a:r>
            <a:r>
              <a:rPr lang="en-US" altLang="zh-CN" dirty="0"/>
              <a:t>(</a:t>
            </a:r>
            <a:r>
              <a:rPr lang="en-US" altLang="zh-CN" dirty="0" err="1"/>
              <a:t>u,v</a:t>
            </a:r>
            <a:r>
              <a:rPr lang="en-US" altLang="zh-CN" dirty="0"/>
              <a:t>)</a:t>
            </a:r>
            <a:r>
              <a:rPr lang="zh-CN" altLang="en-US" dirty="0"/>
              <a:t>可以被定义为满足</a:t>
            </a:r>
            <a:r>
              <a:rPr lang="en-US" altLang="zh-CN" dirty="0"/>
              <a:t>lx&lt;=</a:t>
            </a:r>
            <a:r>
              <a:rPr lang="en-US" altLang="zh-CN" dirty="0" err="1"/>
              <a:t>lu</a:t>
            </a:r>
            <a:r>
              <a:rPr lang="en-US" altLang="zh-CN" dirty="0"/>
              <a:t>&lt;=</a:t>
            </a:r>
            <a:r>
              <a:rPr lang="en-US" altLang="zh-CN" dirty="0" err="1"/>
              <a:t>rx,ly</a:t>
            </a:r>
            <a:r>
              <a:rPr lang="en-US" altLang="zh-CN" dirty="0"/>
              <a:t>&lt;=lv&lt;=</a:t>
            </a:r>
            <a:r>
              <a:rPr lang="en-US" altLang="zh-CN" dirty="0" err="1"/>
              <a:t>ry</a:t>
            </a:r>
            <a:r>
              <a:rPr lang="zh-CN" altLang="en-US" dirty="0"/>
              <a:t>的所有点</a:t>
            </a:r>
            <a:endParaRPr lang="en-US" altLang="zh-CN" dirty="0"/>
          </a:p>
          <a:p>
            <a:r>
              <a:rPr lang="zh-CN" altLang="en-US" dirty="0"/>
              <a:t>（当然还有</a:t>
            </a:r>
            <a:r>
              <a:rPr lang="en-US" altLang="zh-CN" dirty="0"/>
              <a:t>x</a:t>
            </a:r>
            <a:r>
              <a:rPr lang="zh-CN" altLang="en-US" dirty="0"/>
              <a:t>是</a:t>
            </a:r>
            <a:r>
              <a:rPr lang="en-US" altLang="zh-CN" dirty="0"/>
              <a:t>y</a:t>
            </a:r>
            <a:r>
              <a:rPr lang="zh-CN" altLang="en-US" dirty="0"/>
              <a:t>祖先的这种情况，不过这个这个差不多，就不详细说了）</a:t>
            </a:r>
            <a:endParaRPr lang="en-US" altLang="zh-CN" dirty="0"/>
          </a:p>
        </p:txBody>
      </p:sp>
      <p:pic>
        <p:nvPicPr>
          <p:cNvPr id="4" name="图片 3"/>
          <p:cNvPicPr>
            <a:picLocks noChangeAspect="1"/>
          </p:cNvPicPr>
          <p:nvPr/>
        </p:nvPicPr>
        <p:blipFill>
          <a:blip r:embed="rId2" cstate="print"/>
          <a:stretch>
            <a:fillRect/>
          </a:stretch>
        </p:blipFill>
        <p:spPr>
          <a:xfrm>
            <a:off x="6528049" y="4493980"/>
            <a:ext cx="2672703" cy="236402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AE4EC-FBA1-4D7F-9270-B057A825499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9357C7A-8775-4FB5-B91B-7578F3A51046}"/>
              </a:ext>
            </a:extLst>
          </p:cNvPr>
          <p:cNvSpPr>
            <a:spLocks noGrp="1"/>
          </p:cNvSpPr>
          <p:nvPr>
            <p:ph idx="1"/>
          </p:nvPr>
        </p:nvSpPr>
        <p:spPr/>
        <p:txBody>
          <a:bodyPr/>
          <a:lstStyle/>
          <a:p>
            <a:r>
              <a:rPr lang="zh-CN" altLang="en-US" dirty="0"/>
              <a:t>问题即变为多次查询矩形内的</a:t>
            </a:r>
            <a:r>
              <a:rPr lang="en-US" altLang="zh-CN" dirty="0"/>
              <a:t>kth</a:t>
            </a:r>
          </a:p>
          <a:p>
            <a:r>
              <a:rPr lang="zh-CN" altLang="en-US" dirty="0"/>
              <a:t>使用可持久化树套树即可维护</a:t>
            </a:r>
            <a:endParaRPr lang="en-US" altLang="zh-CN" dirty="0"/>
          </a:p>
          <a:p>
            <a:r>
              <a:rPr lang="zh-CN" altLang="en-US"/>
              <a:t>第二个问呢？</a:t>
            </a:r>
            <a:endParaRPr lang="en-US" altLang="zh-CN" dirty="0"/>
          </a:p>
          <a:p>
            <a:endParaRPr lang="zh-CN" altLang="en-US" dirty="0"/>
          </a:p>
        </p:txBody>
      </p:sp>
    </p:spTree>
    <p:extLst>
      <p:ext uri="{BB962C8B-B14F-4D97-AF65-F5344CB8AC3E}">
        <p14:creationId xmlns:p14="http://schemas.microsoft.com/office/powerpoint/2010/main" val="25841386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转化</a:t>
            </a:r>
          </a:p>
        </p:txBody>
      </p:sp>
      <p:sp>
        <p:nvSpPr>
          <p:cNvPr id="3" name="内容占位符 2"/>
          <p:cNvSpPr>
            <a:spLocks noGrp="1"/>
          </p:cNvSpPr>
          <p:nvPr>
            <p:ph idx="1"/>
          </p:nvPr>
        </p:nvSpPr>
        <p:spPr/>
        <p:txBody>
          <a:bodyPr/>
          <a:lstStyle/>
          <a:p>
            <a:r>
              <a:rPr lang="zh-CN" altLang="en-US" dirty="0"/>
              <a:t>这种路径包含问题，一般都是把其左右端点的</a:t>
            </a:r>
            <a:r>
              <a:rPr lang="en-US" altLang="zh-CN" dirty="0"/>
              <a:t>DFS</a:t>
            </a:r>
            <a:r>
              <a:rPr lang="zh-CN" altLang="en-US" dirty="0"/>
              <a:t>序当作两个属性</a:t>
            </a:r>
            <a:r>
              <a:rPr lang="en-US" altLang="zh-CN" dirty="0" err="1"/>
              <a:t>ai</a:t>
            </a:r>
            <a:r>
              <a:rPr lang="zh-CN" altLang="en-US" dirty="0"/>
              <a:t>和</a:t>
            </a:r>
            <a:r>
              <a:rPr lang="en-US" altLang="zh-CN" dirty="0"/>
              <a:t>bi</a:t>
            </a:r>
            <a:r>
              <a:rPr lang="zh-CN" altLang="en-US" dirty="0"/>
              <a:t>来处理</a:t>
            </a:r>
            <a:endParaRPr lang="en-US" altLang="zh-CN" dirty="0"/>
          </a:p>
          <a:p>
            <a:r>
              <a:rPr lang="zh-CN" altLang="en-US" dirty="0"/>
              <a:t>求出原树的</a:t>
            </a:r>
            <a:r>
              <a:rPr lang="en-US" altLang="zh-CN" dirty="0"/>
              <a:t>DFS</a:t>
            </a:r>
            <a:r>
              <a:rPr lang="zh-CN" altLang="en-US" dirty="0"/>
              <a:t>序，即最开始给的路径可以被定义为一个矩形，矩形中每个位置都插入一个权值</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转化</a:t>
            </a:r>
          </a:p>
        </p:txBody>
      </p:sp>
      <p:sp>
        <p:nvSpPr>
          <p:cNvPr id="3" name="内容占位符 2"/>
          <p:cNvSpPr>
            <a:spLocks noGrp="1"/>
          </p:cNvSpPr>
          <p:nvPr>
            <p:ph idx="1"/>
          </p:nvPr>
        </p:nvSpPr>
        <p:spPr/>
        <p:txBody>
          <a:bodyPr>
            <a:normAutofit/>
          </a:bodyPr>
          <a:lstStyle/>
          <a:p>
            <a:r>
              <a:rPr lang="zh-CN" altLang="en-US" dirty="0"/>
              <a:t>即开始给出</a:t>
            </a:r>
            <a:r>
              <a:rPr lang="en-US" altLang="zh-CN" dirty="0"/>
              <a:t>n</a:t>
            </a:r>
            <a:r>
              <a:rPr lang="zh-CN" altLang="en-US" dirty="0"/>
              <a:t>个矩形，每个矩形里面插入一个数</a:t>
            </a:r>
            <a:endParaRPr lang="en-US" altLang="zh-CN" dirty="0"/>
          </a:p>
          <a:p>
            <a:r>
              <a:rPr lang="zh-CN" altLang="en-US" dirty="0"/>
              <a:t>每次查询单点的</a:t>
            </a:r>
            <a:r>
              <a:rPr lang="en-US" altLang="zh-CN" dirty="0"/>
              <a:t>kth</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BF980-1D7C-478B-A565-3B75AB089F1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6EBDDD1-5776-43F4-B28E-B5802D91021C}"/>
              </a:ext>
            </a:extLst>
          </p:cNvPr>
          <p:cNvSpPr>
            <a:spLocks noGrp="1"/>
          </p:cNvSpPr>
          <p:nvPr>
            <p:ph idx="1"/>
          </p:nvPr>
        </p:nvSpPr>
        <p:spPr/>
        <p:txBody>
          <a:bodyPr/>
          <a:lstStyle/>
          <a:p>
            <a:r>
              <a:rPr lang="zh-CN" altLang="en-US" dirty="0"/>
              <a:t>扫描线扫一维，变成区间插入，区间删除，单点</a:t>
            </a:r>
            <a:r>
              <a:rPr lang="en-US" altLang="zh-CN" dirty="0"/>
              <a:t>kth</a:t>
            </a:r>
            <a:r>
              <a:rPr lang="zh-CN" altLang="en-US" dirty="0"/>
              <a:t>，就转化为那个</a:t>
            </a:r>
            <a:r>
              <a:rPr lang="en-US" altLang="zh-CN" dirty="0"/>
              <a:t>k</a:t>
            </a:r>
            <a:r>
              <a:rPr lang="zh-CN" altLang="en-US" dirty="0"/>
              <a:t>大数查询问题了</a:t>
            </a:r>
            <a:endParaRPr lang="en-US" altLang="zh-CN" dirty="0"/>
          </a:p>
          <a:p>
            <a:r>
              <a:rPr lang="zh-CN" altLang="en-US" dirty="0"/>
              <a:t>这里强制在线，所以我们使用可持久化树套树来维护</a:t>
            </a:r>
          </a:p>
          <a:p>
            <a:endParaRPr lang="zh-CN" altLang="en-US" dirty="0"/>
          </a:p>
        </p:txBody>
      </p:sp>
    </p:spTree>
    <p:extLst>
      <p:ext uri="{BB962C8B-B14F-4D97-AF65-F5344CB8AC3E}">
        <p14:creationId xmlns:p14="http://schemas.microsoft.com/office/powerpoint/2010/main" val="42205667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Luogu</a:t>
            </a:r>
            <a:r>
              <a:rPr lang="en-US" altLang="zh-CN" dirty="0"/>
              <a:t> 4690 [Ynoi2016]</a:t>
            </a:r>
            <a:r>
              <a:rPr lang="zh-CN" altLang="en-US" dirty="0"/>
              <a:t>镜中的昆虫</a:t>
            </a:r>
          </a:p>
        </p:txBody>
      </p:sp>
      <p:sp>
        <p:nvSpPr>
          <p:cNvPr id="3" name="内容占位符 2"/>
          <p:cNvSpPr>
            <a:spLocks noGrp="1"/>
          </p:cNvSpPr>
          <p:nvPr>
            <p:ph idx="1"/>
          </p:nvPr>
        </p:nvSpPr>
        <p:spPr/>
        <p:txBody>
          <a:bodyPr>
            <a:normAutofit/>
          </a:bodyPr>
          <a:lstStyle/>
          <a:p>
            <a:r>
              <a:rPr lang="zh-CN" altLang="en-US" dirty="0"/>
              <a:t>维护一个长为 </a:t>
            </a:r>
            <a:r>
              <a:rPr lang="en-US" altLang="zh-CN" dirty="0"/>
              <a:t>n </a:t>
            </a:r>
            <a:r>
              <a:rPr lang="zh-CN" altLang="en-US" dirty="0"/>
              <a:t>的序列 </a:t>
            </a:r>
            <a:r>
              <a:rPr lang="en-US" altLang="zh-CN" dirty="0"/>
              <a:t>a[</a:t>
            </a:r>
            <a:r>
              <a:rPr lang="en-US" altLang="zh-CN" dirty="0" err="1"/>
              <a:t>i</a:t>
            </a:r>
            <a:r>
              <a:rPr lang="en-US" altLang="zh-CN" dirty="0"/>
              <a:t>]​</a:t>
            </a:r>
            <a:r>
              <a:rPr lang="zh-CN" altLang="en-US" dirty="0"/>
              <a:t>，有 </a:t>
            </a:r>
            <a:r>
              <a:rPr lang="en-US" altLang="zh-CN" dirty="0"/>
              <a:t>m </a:t>
            </a:r>
            <a:r>
              <a:rPr lang="zh-CN" altLang="en-US" dirty="0"/>
              <a:t>次操作。</a:t>
            </a:r>
          </a:p>
          <a:p>
            <a:r>
              <a:rPr lang="en-US" altLang="zh-CN" dirty="0"/>
              <a:t>1.</a:t>
            </a:r>
            <a:r>
              <a:rPr lang="zh-CN" altLang="en-US" dirty="0"/>
              <a:t>将区间 </a:t>
            </a:r>
            <a:r>
              <a:rPr lang="en-US" altLang="zh-CN" dirty="0"/>
              <a:t>[</a:t>
            </a:r>
            <a:r>
              <a:rPr lang="en-US" altLang="zh-CN" dirty="0" err="1"/>
              <a:t>l,r</a:t>
            </a:r>
            <a:r>
              <a:rPr lang="en-US" altLang="zh-CN" dirty="0"/>
              <a:t>] </a:t>
            </a:r>
            <a:r>
              <a:rPr lang="zh-CN" altLang="en-US" dirty="0"/>
              <a:t>的值修改为 </a:t>
            </a:r>
            <a:r>
              <a:rPr lang="en-US" altLang="zh-CN" dirty="0"/>
              <a:t>x</a:t>
            </a:r>
            <a:r>
              <a:rPr lang="zh-CN" altLang="en-US" dirty="0"/>
              <a:t>。</a:t>
            </a:r>
          </a:p>
          <a:p>
            <a:r>
              <a:rPr lang="en-US" altLang="zh-CN" dirty="0"/>
              <a:t>2.</a:t>
            </a:r>
            <a:r>
              <a:rPr lang="zh-CN" altLang="en-US" dirty="0"/>
              <a:t>询问区间 </a:t>
            </a:r>
            <a:r>
              <a:rPr lang="en-US" altLang="zh-CN" dirty="0"/>
              <a:t>[</a:t>
            </a:r>
            <a:r>
              <a:rPr lang="en-US" altLang="zh-CN" dirty="0" err="1"/>
              <a:t>l,r</a:t>
            </a:r>
            <a:r>
              <a:rPr lang="en-US" altLang="zh-CN" dirty="0"/>
              <a:t>] </a:t>
            </a:r>
            <a:r>
              <a:rPr lang="zh-CN" altLang="en-US" dirty="0"/>
              <a:t>出现了多少种不同的数。</a:t>
            </a:r>
          </a:p>
          <a:p>
            <a:r>
              <a:rPr lang="zh-CN" altLang="en-US" dirty="0"/>
              <a:t>也就是说同一个数出现多次只算一个。</a:t>
            </a:r>
          </a:p>
          <a:p>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sz="2400" dirty="0"/>
              <a:t>这个是个裸的区间染色段数均摊</a:t>
            </a:r>
            <a:endParaRPr lang="en-US" altLang="zh-CN" sz="2400" dirty="0"/>
          </a:p>
          <a:p>
            <a:r>
              <a:rPr lang="zh-CN" altLang="en-US" sz="2400" dirty="0"/>
              <a:t>考虑维护每个点与其颜色相同的前驱</a:t>
            </a:r>
            <a:endParaRPr lang="en-US" altLang="zh-CN" sz="2400" dirty="0"/>
          </a:p>
          <a:p>
            <a:r>
              <a:rPr lang="zh-CN" altLang="en-US" sz="2400" dirty="0"/>
              <a:t>用平衡树维护颜色连续段，然后考虑一个颜色连续段里面除了第一个点以外，后面的点</a:t>
            </a:r>
            <a:r>
              <a:rPr lang="en-US" altLang="zh-CN" sz="2400" dirty="0" err="1"/>
              <a:t>i</a:t>
            </a:r>
            <a:r>
              <a:rPr lang="zh-CN" altLang="en-US" sz="2400" dirty="0"/>
              <a:t>的前驱都是</a:t>
            </a:r>
            <a:r>
              <a:rPr lang="en-US" altLang="zh-CN" sz="2400" dirty="0"/>
              <a:t>i-1</a:t>
            </a:r>
          </a:p>
          <a:p>
            <a:r>
              <a:rPr lang="zh-CN" altLang="en-US" sz="2400" dirty="0"/>
              <a:t>用树套树</a:t>
            </a:r>
            <a:r>
              <a:rPr lang="en-US" altLang="zh-CN" sz="2400" dirty="0"/>
              <a:t>/</a:t>
            </a:r>
            <a:r>
              <a:rPr lang="zh-CN" altLang="en-US" sz="2400" dirty="0"/>
              <a:t>分治维护，于是这个颜色段的变化可以</a:t>
            </a:r>
            <a:r>
              <a:rPr lang="en-US" altLang="zh-CN" sz="2400" dirty="0"/>
              <a:t>O( log^2n )</a:t>
            </a:r>
            <a:r>
              <a:rPr lang="zh-CN" altLang="en-US" sz="2400" dirty="0"/>
              <a:t>维护</a:t>
            </a:r>
            <a:endParaRPr lang="en-US" altLang="zh-CN" sz="2400" dirty="0"/>
          </a:p>
          <a:p>
            <a:r>
              <a:rPr lang="zh-CN" altLang="en-US" sz="2400" dirty="0"/>
              <a:t>总复杂度</a:t>
            </a:r>
            <a:r>
              <a:rPr lang="en-US" altLang="zh-CN" sz="2400" dirty="0"/>
              <a:t>O( (</a:t>
            </a:r>
            <a:r>
              <a:rPr lang="en-US" altLang="zh-CN" sz="2400" dirty="0" err="1"/>
              <a:t>n+m</a:t>
            </a:r>
            <a:r>
              <a:rPr lang="en-US" altLang="zh-CN" sz="2400" dirty="0"/>
              <a:t>)log^2n )</a:t>
            </a:r>
          </a:p>
          <a:p>
            <a:endParaRPr lang="en-US" altLang="zh-CN" sz="2400" dirty="0"/>
          </a:p>
          <a:p>
            <a:r>
              <a:rPr lang="zh-CN" altLang="en-US" sz="2400" dirty="0"/>
              <a:t>注意常数</a:t>
            </a:r>
            <a:r>
              <a:rPr lang="en-US" altLang="zh-CN" sz="2400" dirty="0"/>
              <a:t>…</a:t>
            </a:r>
          </a:p>
          <a:p>
            <a:r>
              <a:rPr lang="zh-CN" altLang="en-US" sz="2400" dirty="0"/>
              <a:t>小心细节</a:t>
            </a:r>
            <a:r>
              <a:rPr lang="en-US" altLang="zh-CN" sz="2400" dirty="0"/>
              <a:t>…</a:t>
            </a:r>
            <a:endParaRPr lang="zh-CN" altLang="en-US" sz="24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AC530-5D87-4504-AF64-C9F7EA16771F}"/>
              </a:ext>
            </a:extLst>
          </p:cNvPr>
          <p:cNvSpPr>
            <a:spLocks noGrp="1"/>
          </p:cNvSpPr>
          <p:nvPr>
            <p:ph type="title"/>
          </p:nvPr>
        </p:nvSpPr>
        <p:spPr/>
        <p:txBody>
          <a:bodyPr/>
          <a:lstStyle/>
          <a:p>
            <a:r>
              <a:rPr lang="en-US" altLang="zh-CN" dirty="0" err="1"/>
              <a:t>Bzoj</a:t>
            </a:r>
            <a:r>
              <a:rPr lang="en-US" altLang="zh-CN" dirty="0"/>
              <a:t> 3489</a:t>
            </a:r>
            <a:endParaRPr lang="zh-CN" altLang="en-US" dirty="0"/>
          </a:p>
        </p:txBody>
      </p:sp>
      <p:sp>
        <p:nvSpPr>
          <p:cNvPr id="3" name="内容占位符 2">
            <a:extLst>
              <a:ext uri="{FF2B5EF4-FFF2-40B4-BE49-F238E27FC236}">
                <a16:creationId xmlns:a16="http://schemas.microsoft.com/office/drawing/2014/main" id="{6664FEA0-8D00-43DA-9FBD-8586E9E91F4A}"/>
              </a:ext>
            </a:extLst>
          </p:cNvPr>
          <p:cNvSpPr>
            <a:spLocks noGrp="1"/>
          </p:cNvSpPr>
          <p:nvPr>
            <p:ph idx="1"/>
          </p:nvPr>
        </p:nvSpPr>
        <p:spPr/>
        <p:txBody>
          <a:bodyPr/>
          <a:lstStyle/>
          <a:p>
            <a:r>
              <a:rPr lang="zh-CN" altLang="en-US" dirty="0"/>
              <a:t>给出一个长度为</a:t>
            </a:r>
            <a:r>
              <a:rPr lang="en-US" altLang="zh-CN" dirty="0"/>
              <a:t>n</a:t>
            </a:r>
            <a:r>
              <a:rPr lang="zh-CN" altLang="en-US" dirty="0"/>
              <a:t>的序列，给出</a:t>
            </a:r>
            <a:r>
              <a:rPr lang="en-US" altLang="zh-CN" dirty="0"/>
              <a:t>m</a:t>
            </a:r>
            <a:r>
              <a:rPr lang="zh-CN" altLang="en-US" dirty="0"/>
              <a:t>个询问：在</a:t>
            </a:r>
            <a:r>
              <a:rPr lang="en-US" altLang="zh-CN" dirty="0"/>
              <a:t>[</a:t>
            </a:r>
            <a:r>
              <a:rPr lang="en-US" altLang="zh-CN" dirty="0" err="1"/>
              <a:t>l,r</a:t>
            </a:r>
            <a:r>
              <a:rPr lang="en-US" altLang="zh-CN" dirty="0"/>
              <a:t>]</a:t>
            </a:r>
            <a:r>
              <a:rPr lang="zh-CN" altLang="en-US" dirty="0"/>
              <a:t>之间找到一个在这个区间里只出现过一次的数，并且要求找的这个数尽可能大。如果找不到这样的数，则直接输出</a:t>
            </a:r>
            <a:r>
              <a:rPr lang="en-US" altLang="zh-CN" dirty="0"/>
              <a:t>0</a:t>
            </a:r>
            <a:r>
              <a:rPr lang="zh-CN" altLang="en-US" dirty="0"/>
              <a:t>。</a:t>
            </a:r>
            <a:endParaRPr lang="en-US" altLang="zh-CN" dirty="0"/>
          </a:p>
          <a:p>
            <a:r>
              <a:rPr lang="zh-CN" altLang="en-US" dirty="0"/>
              <a:t>强制在线</a:t>
            </a:r>
            <a:endParaRPr lang="en-US" altLang="zh-CN" dirty="0"/>
          </a:p>
          <a:p>
            <a:r>
              <a:rPr lang="en-US" altLang="zh-CN" dirty="0"/>
              <a:t>n&lt;=1e5,m&lt;=1e6</a:t>
            </a:r>
            <a:endParaRPr lang="zh-CN" altLang="en-US" dirty="0"/>
          </a:p>
        </p:txBody>
      </p:sp>
    </p:spTree>
    <p:extLst>
      <p:ext uri="{BB962C8B-B14F-4D97-AF65-F5344CB8AC3E}">
        <p14:creationId xmlns:p14="http://schemas.microsoft.com/office/powerpoint/2010/main" val="2919915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98098B-5958-46EB-B185-60E983B5D86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69F7B91-AE78-47A9-8347-F8DD63448684}"/>
              </a:ext>
            </a:extLst>
          </p:cNvPr>
          <p:cNvSpPr>
            <a:spLocks noGrp="1"/>
          </p:cNvSpPr>
          <p:nvPr>
            <p:ph idx="1"/>
          </p:nvPr>
        </p:nvSpPr>
        <p:spPr/>
        <p:txBody>
          <a:bodyPr/>
          <a:lstStyle/>
          <a:p>
            <a:r>
              <a:rPr lang="zh-CN" altLang="en-US" dirty="0"/>
              <a:t>还是通过前驱后继来算出每个位置的贡献范围</a:t>
            </a:r>
            <a:endParaRPr lang="en-US" altLang="zh-CN" dirty="0"/>
          </a:p>
          <a:p>
            <a:r>
              <a:rPr lang="zh-CN" altLang="en-US" dirty="0"/>
              <a:t>设</a:t>
            </a:r>
            <a:r>
              <a:rPr lang="en-US" altLang="zh-CN" dirty="0" err="1"/>
              <a:t>i</a:t>
            </a:r>
            <a:r>
              <a:rPr lang="zh-CN" altLang="en-US" dirty="0"/>
              <a:t>的前驱为</a:t>
            </a:r>
            <a:r>
              <a:rPr lang="en-US" altLang="zh-CN" dirty="0"/>
              <a:t>pi</a:t>
            </a:r>
            <a:r>
              <a:rPr lang="zh-CN" altLang="en-US" dirty="0"/>
              <a:t>，后继为</a:t>
            </a:r>
            <a:r>
              <a:rPr lang="en-US" altLang="zh-CN" dirty="0"/>
              <a:t>qi</a:t>
            </a:r>
            <a:r>
              <a:rPr lang="zh-CN" altLang="en-US" dirty="0"/>
              <a:t>，把询问看成点</a:t>
            </a:r>
            <a:r>
              <a:rPr lang="en-US" altLang="zh-CN" dirty="0"/>
              <a:t>(L,R)</a:t>
            </a:r>
            <a:r>
              <a:rPr lang="zh-CN" altLang="en-US" dirty="0"/>
              <a:t>，有贡献的</a:t>
            </a:r>
            <a:r>
              <a:rPr lang="en-US" altLang="zh-CN" dirty="0" err="1"/>
              <a:t>i</a:t>
            </a:r>
            <a:r>
              <a:rPr lang="zh-CN" altLang="en-US" dirty="0"/>
              <a:t>满足</a:t>
            </a:r>
            <a:r>
              <a:rPr lang="en-US" altLang="zh-CN" dirty="0"/>
              <a:t>L∈(</a:t>
            </a:r>
            <a:r>
              <a:rPr lang="en-US" altLang="zh-CN" dirty="0" err="1"/>
              <a:t>pi,i</a:t>
            </a:r>
            <a:r>
              <a:rPr lang="en-US" altLang="zh-CN" dirty="0"/>
              <a:t>]</a:t>
            </a:r>
            <a:r>
              <a:rPr lang="zh-CN" altLang="en-US" dirty="0"/>
              <a:t>且</a:t>
            </a:r>
            <a:r>
              <a:rPr lang="en-US" altLang="zh-CN" dirty="0"/>
              <a:t>R∈[</a:t>
            </a:r>
            <a:r>
              <a:rPr lang="en-US" altLang="zh-CN" dirty="0" err="1"/>
              <a:t>i,qi</a:t>
            </a:r>
            <a:r>
              <a:rPr lang="en-US" altLang="zh-CN" dirty="0"/>
              <a:t>)</a:t>
            </a:r>
            <a:r>
              <a:rPr lang="zh-CN" altLang="en-US" dirty="0"/>
              <a:t>，询问的就是覆盖这个点的矩形的最大值。</a:t>
            </a:r>
          </a:p>
        </p:txBody>
      </p:sp>
    </p:spTree>
    <p:extLst>
      <p:ext uri="{BB962C8B-B14F-4D97-AF65-F5344CB8AC3E}">
        <p14:creationId xmlns:p14="http://schemas.microsoft.com/office/powerpoint/2010/main" val="4193017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endParaRPr lang="zh-CN" altLang="en-US" dirty="0"/>
          </a:p>
        </p:txBody>
      </p:sp>
      <p:sp>
        <p:nvSpPr>
          <p:cNvPr id="3" name="内容占位符 2"/>
          <p:cNvSpPr>
            <a:spLocks noGrp="1"/>
          </p:cNvSpPr>
          <p:nvPr>
            <p:ph idx="1"/>
          </p:nvPr>
        </p:nvSpPr>
        <p:spPr/>
        <p:txBody>
          <a:bodyPr>
            <a:normAutofit/>
          </a:bodyPr>
          <a:lstStyle/>
          <a:p>
            <a:r>
              <a:rPr lang="zh-CN" altLang="en-US" dirty="0"/>
              <a:t>接下来只讨论二维情况</a:t>
            </a:r>
            <a:endParaRPr lang="en-US" altLang="zh-CN" dirty="0"/>
          </a:p>
          <a:p>
            <a:r>
              <a:rPr lang="zh-CN" altLang="en-US" dirty="0"/>
              <a:t>因为三维情况下常数和空间都起飞了，就没见过一个三维的题</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A5430-609D-4037-A966-4D3E4E8C766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A40F872-3D6C-48B4-9B2E-810BF606EAA2}"/>
              </a:ext>
            </a:extLst>
          </p:cNvPr>
          <p:cNvSpPr>
            <a:spLocks noGrp="1"/>
          </p:cNvSpPr>
          <p:nvPr>
            <p:ph idx="1"/>
          </p:nvPr>
        </p:nvSpPr>
        <p:spPr/>
        <p:txBody>
          <a:bodyPr/>
          <a:lstStyle/>
          <a:p>
            <a:r>
              <a:rPr lang="zh-CN" altLang="en-US" dirty="0"/>
              <a:t>那么可以用可持久化树套堆，插入矩形时一维可持久化，一维区间插入，用堆维护最大值。</a:t>
            </a:r>
            <a:endParaRPr lang="en-US" altLang="zh-CN" dirty="0"/>
          </a:p>
          <a:p>
            <a:r>
              <a:rPr lang="zh-CN" altLang="en-US" dirty="0"/>
              <a:t>注意这里的“可持久化堆”只需要查询历史，因此只需要把最大值记下来就好了。</a:t>
            </a:r>
            <a:endParaRPr lang="en-US" altLang="zh-CN" dirty="0"/>
          </a:p>
          <a:p>
            <a:endParaRPr lang="en-US" altLang="zh-CN" dirty="0"/>
          </a:p>
          <a:p>
            <a:r>
              <a:rPr lang="en-US" altLang="zh-CN" dirty="0"/>
              <a:t>O( nlog^2n + </a:t>
            </a:r>
            <a:r>
              <a:rPr lang="en-US" altLang="zh-CN" dirty="0" err="1"/>
              <a:t>mlogn</a:t>
            </a:r>
            <a:r>
              <a:rPr lang="en-US" altLang="zh-CN" dirty="0"/>
              <a:t> )</a:t>
            </a:r>
            <a:endParaRPr lang="zh-CN" altLang="en-US" dirty="0"/>
          </a:p>
        </p:txBody>
      </p:sp>
    </p:spTree>
    <p:extLst>
      <p:ext uri="{BB962C8B-B14F-4D97-AF65-F5344CB8AC3E}">
        <p14:creationId xmlns:p14="http://schemas.microsoft.com/office/powerpoint/2010/main" val="387987562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A553FF-CB47-4F95-8C1E-52B73BC196B9}"/>
              </a:ext>
            </a:extLst>
          </p:cNvPr>
          <p:cNvSpPr>
            <a:spLocks noGrp="1"/>
          </p:cNvSpPr>
          <p:nvPr>
            <p:ph type="title"/>
          </p:nvPr>
        </p:nvSpPr>
        <p:spPr/>
        <p:txBody>
          <a:bodyPr/>
          <a:lstStyle/>
          <a:p>
            <a:r>
              <a:rPr lang="en-US" altLang="zh-CN" dirty="0"/>
              <a:t>P5445 [APIO2019] </a:t>
            </a:r>
            <a:r>
              <a:rPr lang="zh-CN" altLang="en-US" dirty="0"/>
              <a:t>路灯</a:t>
            </a:r>
          </a:p>
        </p:txBody>
      </p:sp>
      <p:pic>
        <p:nvPicPr>
          <p:cNvPr id="4" name="内容占位符 3">
            <a:extLst>
              <a:ext uri="{FF2B5EF4-FFF2-40B4-BE49-F238E27FC236}">
                <a16:creationId xmlns:a16="http://schemas.microsoft.com/office/drawing/2014/main" id="{E475A52D-35B1-472F-AB69-B1A164FA053F}"/>
              </a:ext>
            </a:extLst>
          </p:cNvPr>
          <p:cNvPicPr>
            <a:picLocks noGrp="1" noChangeAspect="1"/>
          </p:cNvPicPr>
          <p:nvPr>
            <p:ph idx="1"/>
          </p:nvPr>
        </p:nvPicPr>
        <p:blipFill>
          <a:blip r:embed="rId2"/>
          <a:stretch>
            <a:fillRect/>
          </a:stretch>
        </p:blipFill>
        <p:spPr>
          <a:xfrm>
            <a:off x="838200" y="1690688"/>
            <a:ext cx="8032586" cy="4351338"/>
          </a:xfrm>
          <a:prstGeom prst="rect">
            <a:avLst/>
          </a:prstGeom>
        </p:spPr>
      </p:pic>
    </p:spTree>
    <p:extLst>
      <p:ext uri="{BB962C8B-B14F-4D97-AF65-F5344CB8AC3E}">
        <p14:creationId xmlns:p14="http://schemas.microsoft.com/office/powerpoint/2010/main" val="155990750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36B4A-93B2-4D60-A2DD-C5F0E169B78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0C2EC36-1CD6-46B4-AAC6-A0E5E8F6B11F}"/>
              </a:ext>
            </a:extLst>
          </p:cNvPr>
          <p:cNvSpPr>
            <a:spLocks noGrp="1"/>
          </p:cNvSpPr>
          <p:nvPr>
            <p:ph idx="1"/>
          </p:nvPr>
        </p:nvSpPr>
        <p:spPr/>
        <p:txBody>
          <a:bodyPr/>
          <a:lstStyle/>
          <a:p>
            <a:r>
              <a:rPr lang="zh-CN" altLang="en-US" dirty="0"/>
              <a:t>用</a:t>
            </a:r>
            <a:r>
              <a:rPr lang="en-US" altLang="zh-CN" dirty="0"/>
              <a:t>(</a:t>
            </a:r>
            <a:r>
              <a:rPr lang="en-US" altLang="zh-CN" dirty="0" err="1"/>
              <a:t>x,y</a:t>
            </a:r>
            <a:r>
              <a:rPr lang="en-US" altLang="zh-CN" dirty="0"/>
              <a:t>)</a:t>
            </a:r>
            <a:r>
              <a:rPr lang="zh-CN" altLang="en-US" dirty="0"/>
              <a:t>表示从</a:t>
            </a:r>
            <a:r>
              <a:rPr lang="en-US" altLang="zh-CN" dirty="0"/>
              <a:t>x</a:t>
            </a:r>
            <a:r>
              <a:rPr lang="zh-CN" altLang="en-US" dirty="0"/>
              <a:t>走到</a:t>
            </a:r>
            <a:r>
              <a:rPr lang="en-US" altLang="zh-CN" dirty="0"/>
              <a:t>y</a:t>
            </a:r>
            <a:r>
              <a:rPr lang="zh-CN" altLang="en-US" dirty="0"/>
              <a:t>的答案</a:t>
            </a:r>
            <a:endParaRPr lang="en-US" altLang="zh-CN" dirty="0"/>
          </a:p>
          <a:p>
            <a:r>
              <a:rPr lang="zh-CN" altLang="en-US" dirty="0"/>
              <a:t>使用</a:t>
            </a:r>
            <a:r>
              <a:rPr lang="en-US" altLang="zh-CN" dirty="0"/>
              <a:t>set</a:t>
            </a:r>
            <a:r>
              <a:rPr lang="zh-CN" altLang="en-US" dirty="0"/>
              <a:t>维护所有亮灯的连续段</a:t>
            </a:r>
            <a:endParaRPr lang="en-US" altLang="zh-CN" dirty="0"/>
          </a:p>
          <a:p>
            <a:r>
              <a:rPr lang="zh-CN" altLang="en-US" dirty="0"/>
              <a:t>每次连续段的变化是</a:t>
            </a:r>
            <a:r>
              <a:rPr lang="en-US" altLang="zh-CN" dirty="0"/>
              <a:t>O(1)</a:t>
            </a:r>
            <a:r>
              <a:rPr lang="zh-CN" altLang="en-US" dirty="0"/>
              <a:t>的</a:t>
            </a:r>
            <a:endParaRPr lang="en-US" altLang="zh-CN" dirty="0"/>
          </a:p>
          <a:p>
            <a:r>
              <a:rPr lang="zh-CN" altLang="en-US" dirty="0"/>
              <a:t>对于点</a:t>
            </a:r>
            <a:r>
              <a:rPr lang="en-US" altLang="zh-CN" dirty="0"/>
              <a:t>x</a:t>
            </a:r>
            <a:r>
              <a:rPr lang="zh-CN" altLang="en-US" dirty="0"/>
              <a:t>，设</a:t>
            </a:r>
            <a:r>
              <a:rPr lang="en-US" altLang="zh-CN" dirty="0"/>
              <a:t>x</a:t>
            </a:r>
            <a:r>
              <a:rPr lang="zh-CN" altLang="en-US" dirty="0"/>
              <a:t>所在的极长亮灯段左边端点为</a:t>
            </a:r>
            <a:r>
              <a:rPr lang="en-US" altLang="zh-CN" dirty="0"/>
              <a:t>l</a:t>
            </a:r>
            <a:r>
              <a:rPr lang="zh-CN" altLang="en-US" dirty="0"/>
              <a:t>，</a:t>
            </a:r>
            <a:r>
              <a:rPr lang="en-US" altLang="zh-CN" dirty="0"/>
              <a:t>x+1</a:t>
            </a:r>
            <a:r>
              <a:rPr lang="zh-CN" altLang="en-US" dirty="0"/>
              <a:t>右边端点为</a:t>
            </a:r>
            <a:r>
              <a:rPr lang="en-US" altLang="zh-CN" dirty="0"/>
              <a:t>r</a:t>
            </a:r>
          </a:p>
          <a:p>
            <a:r>
              <a:rPr lang="zh-CN" altLang="en-US" dirty="0"/>
              <a:t>假设</a:t>
            </a:r>
            <a:r>
              <a:rPr lang="en-US" altLang="zh-CN" dirty="0"/>
              <a:t>[x,x+1]</a:t>
            </a:r>
            <a:r>
              <a:rPr lang="zh-CN" altLang="en-US" dirty="0"/>
              <a:t>的路灯开了，那么</a:t>
            </a:r>
            <a:r>
              <a:rPr lang="en-US" altLang="zh-CN" dirty="0"/>
              <a:t>[</a:t>
            </a:r>
            <a:r>
              <a:rPr lang="en-US" altLang="zh-CN" dirty="0" err="1"/>
              <a:t>l,x</a:t>
            </a:r>
            <a:r>
              <a:rPr lang="en-US" altLang="zh-CN" dirty="0"/>
              <a:t>]</a:t>
            </a:r>
            <a:r>
              <a:rPr lang="zh-CN" altLang="en-US" dirty="0"/>
              <a:t>会与</a:t>
            </a:r>
            <a:r>
              <a:rPr lang="en-US" altLang="zh-CN" dirty="0"/>
              <a:t>[x+1,r]</a:t>
            </a:r>
            <a:r>
              <a:rPr lang="zh-CN" altLang="en-US" dirty="0"/>
              <a:t>合并</a:t>
            </a:r>
            <a:endParaRPr lang="en-US" altLang="zh-CN" dirty="0"/>
          </a:p>
          <a:p>
            <a:r>
              <a:rPr lang="zh-CN" altLang="en-US" dirty="0"/>
              <a:t>考虑差分贡献，设当前时刻为</a:t>
            </a:r>
            <a:r>
              <a:rPr lang="en-US" altLang="zh-CN" dirty="0"/>
              <a:t>t</a:t>
            </a:r>
            <a:r>
              <a:rPr lang="zh-CN" altLang="en-US" dirty="0"/>
              <a:t>，合并时对</a:t>
            </a:r>
            <a:r>
              <a:rPr lang="en-US" altLang="zh-CN" dirty="0"/>
              <a:t>[</a:t>
            </a:r>
            <a:r>
              <a:rPr lang="en-US" altLang="zh-CN" dirty="0" err="1"/>
              <a:t>l,x</a:t>
            </a:r>
            <a:r>
              <a:rPr lang="en-US" altLang="zh-CN" dirty="0"/>
              <a:t>] x [x+1,r]</a:t>
            </a:r>
            <a:r>
              <a:rPr lang="zh-CN" altLang="en-US" dirty="0"/>
              <a:t>这个矩形加上</a:t>
            </a:r>
            <a:r>
              <a:rPr lang="en-US" altLang="zh-CN" dirty="0"/>
              <a:t>m-t</a:t>
            </a:r>
            <a:r>
              <a:rPr lang="zh-CN" altLang="en-US" dirty="0"/>
              <a:t>，即先假设他们一直连通到最后时刻</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9035741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790E7-7E40-47C0-8544-0A51702FFB6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92C06B6-86EA-40E3-A16F-DEC5C129938A}"/>
              </a:ext>
            </a:extLst>
          </p:cNvPr>
          <p:cNvSpPr>
            <a:spLocks noGrp="1"/>
          </p:cNvSpPr>
          <p:nvPr>
            <p:ph idx="1"/>
          </p:nvPr>
        </p:nvSpPr>
        <p:spPr/>
        <p:txBody>
          <a:bodyPr/>
          <a:lstStyle/>
          <a:p>
            <a:r>
              <a:rPr lang="zh-CN" altLang="en-US" dirty="0"/>
              <a:t>假设</a:t>
            </a:r>
            <a:r>
              <a:rPr lang="en-US" altLang="zh-CN" dirty="0"/>
              <a:t>[x,x+1]</a:t>
            </a:r>
            <a:r>
              <a:rPr lang="zh-CN" altLang="en-US" dirty="0"/>
              <a:t>的路灯关了，那么</a:t>
            </a:r>
            <a:r>
              <a:rPr lang="en-US" altLang="zh-CN" dirty="0"/>
              <a:t>[</a:t>
            </a:r>
            <a:r>
              <a:rPr lang="en-US" altLang="zh-CN" dirty="0" err="1"/>
              <a:t>l,x</a:t>
            </a:r>
            <a:r>
              <a:rPr lang="en-US" altLang="zh-CN" dirty="0"/>
              <a:t>]</a:t>
            </a:r>
            <a:r>
              <a:rPr lang="zh-CN" altLang="en-US" dirty="0"/>
              <a:t>会与</a:t>
            </a:r>
            <a:r>
              <a:rPr lang="en-US" altLang="zh-CN" dirty="0"/>
              <a:t>[x+1,r]</a:t>
            </a:r>
            <a:r>
              <a:rPr lang="zh-CN" altLang="en-US" dirty="0"/>
              <a:t>分离，则我们将</a:t>
            </a:r>
            <a:r>
              <a:rPr lang="en-US" altLang="zh-CN" dirty="0"/>
              <a:t>[</a:t>
            </a:r>
            <a:r>
              <a:rPr lang="en-US" altLang="zh-CN" dirty="0" err="1"/>
              <a:t>l,x</a:t>
            </a:r>
            <a:r>
              <a:rPr lang="en-US" altLang="zh-CN" dirty="0"/>
              <a:t>] x [x+1,r]</a:t>
            </a:r>
            <a:r>
              <a:rPr lang="zh-CN" altLang="en-US" dirty="0"/>
              <a:t>的矩形减去</a:t>
            </a:r>
            <a:r>
              <a:rPr lang="en-US" altLang="zh-CN" dirty="0"/>
              <a:t>m-t</a:t>
            </a:r>
          </a:p>
          <a:p>
            <a:r>
              <a:rPr lang="zh-CN" altLang="en-US" dirty="0"/>
              <a:t>发现这样差分计算出了每个点维持现状到结束时的答案总和</a:t>
            </a:r>
            <a:endParaRPr lang="en-US" altLang="zh-CN" dirty="0"/>
          </a:p>
          <a:p>
            <a:r>
              <a:rPr lang="zh-CN" altLang="en-US" dirty="0"/>
              <a:t>比如如果一个位置在</a:t>
            </a:r>
            <a:r>
              <a:rPr lang="en-US" altLang="zh-CN" dirty="0"/>
              <a:t>t1</a:t>
            </a:r>
            <a:r>
              <a:rPr lang="zh-CN" altLang="en-US" dirty="0"/>
              <a:t>时连通，</a:t>
            </a:r>
            <a:r>
              <a:rPr lang="en-US" altLang="zh-CN" dirty="0"/>
              <a:t>t2</a:t>
            </a:r>
            <a:r>
              <a:rPr lang="zh-CN" altLang="en-US" dirty="0"/>
              <a:t>时断开</a:t>
            </a:r>
            <a:endParaRPr lang="en-US" altLang="zh-CN" dirty="0"/>
          </a:p>
          <a:p>
            <a:r>
              <a:rPr lang="zh-CN" altLang="en-US" dirty="0"/>
              <a:t>则其被加了</a:t>
            </a:r>
            <a:r>
              <a:rPr lang="en-US" altLang="zh-CN" dirty="0"/>
              <a:t>(m-t1)-(m-t2)=t2-t1</a:t>
            </a:r>
            <a:r>
              <a:rPr lang="zh-CN" altLang="en-US" dirty="0"/>
              <a:t>，刚好为我们想要的答案</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23914881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A1B7E-D098-491C-ADF1-89E9F04BA1A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A3C0CF8-1F1E-42BF-8184-827A3C40EDCC}"/>
              </a:ext>
            </a:extLst>
          </p:cNvPr>
          <p:cNvSpPr>
            <a:spLocks noGrp="1"/>
          </p:cNvSpPr>
          <p:nvPr>
            <p:ph idx="1"/>
          </p:nvPr>
        </p:nvSpPr>
        <p:spPr/>
        <p:txBody>
          <a:bodyPr/>
          <a:lstStyle/>
          <a:p>
            <a:r>
              <a:rPr lang="zh-CN" altLang="en-US" dirty="0"/>
              <a:t>查询时进行单点查询即可</a:t>
            </a:r>
            <a:endParaRPr lang="en-US" altLang="zh-CN" dirty="0"/>
          </a:p>
          <a:p>
            <a:r>
              <a:rPr lang="zh-CN" altLang="en-US" dirty="0"/>
              <a:t>如果查询时两点连通，答案需要减去</a:t>
            </a:r>
            <a:r>
              <a:rPr lang="en-US" altLang="zh-CN" dirty="0"/>
              <a:t>(m-t)</a:t>
            </a:r>
          </a:p>
          <a:p>
            <a:endParaRPr lang="en-US" altLang="zh-CN" dirty="0"/>
          </a:p>
          <a:p>
            <a:r>
              <a:rPr lang="zh-CN" altLang="en-US" dirty="0"/>
              <a:t>使用树套树维护矩形加单点查</a:t>
            </a:r>
            <a:endParaRPr lang="en-US" altLang="zh-CN" dirty="0"/>
          </a:p>
          <a:p>
            <a:r>
              <a:rPr lang="en-US" altLang="zh-CN" dirty="0"/>
              <a:t>O( mlog^2n )</a:t>
            </a:r>
            <a:endParaRPr lang="zh-CN" altLang="en-US" dirty="0"/>
          </a:p>
        </p:txBody>
      </p:sp>
    </p:spTree>
    <p:extLst>
      <p:ext uri="{BB962C8B-B14F-4D97-AF65-F5344CB8AC3E}">
        <p14:creationId xmlns:p14="http://schemas.microsoft.com/office/powerpoint/2010/main" val="8241702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F2AB3-046A-4D23-8BEA-CEED6E19B666}"/>
              </a:ext>
            </a:extLst>
          </p:cNvPr>
          <p:cNvSpPr>
            <a:spLocks noGrp="1"/>
          </p:cNvSpPr>
          <p:nvPr>
            <p:ph type="title"/>
          </p:nvPr>
        </p:nvSpPr>
        <p:spPr/>
        <p:txBody>
          <a:bodyPr/>
          <a:lstStyle/>
          <a:p>
            <a:r>
              <a:rPr lang="en-US" altLang="zh-CN" dirty="0"/>
              <a:t>Luogu3688 [ZJOI2017]</a:t>
            </a:r>
            <a:r>
              <a:rPr lang="zh-CN" altLang="en-US" dirty="0"/>
              <a:t>树状数组</a:t>
            </a:r>
          </a:p>
        </p:txBody>
      </p:sp>
      <p:sp>
        <p:nvSpPr>
          <p:cNvPr id="3" name="内容占位符 2">
            <a:extLst>
              <a:ext uri="{FF2B5EF4-FFF2-40B4-BE49-F238E27FC236}">
                <a16:creationId xmlns:a16="http://schemas.microsoft.com/office/drawing/2014/main" id="{86D3298D-0ACD-4747-9563-C811E97D1118}"/>
              </a:ext>
            </a:extLst>
          </p:cNvPr>
          <p:cNvSpPr>
            <a:spLocks noGrp="1"/>
          </p:cNvSpPr>
          <p:nvPr>
            <p:ph idx="1"/>
          </p:nvPr>
        </p:nvSpPr>
        <p:spPr/>
        <p:txBody>
          <a:bodyPr/>
          <a:lstStyle/>
          <a:p>
            <a:r>
              <a:rPr lang="zh-CN" altLang="en-US" dirty="0"/>
              <a:t>题目过长，大家去洛谷上看吧</a:t>
            </a:r>
          </a:p>
        </p:txBody>
      </p:sp>
    </p:spTree>
    <p:extLst>
      <p:ext uri="{BB962C8B-B14F-4D97-AF65-F5344CB8AC3E}">
        <p14:creationId xmlns:p14="http://schemas.microsoft.com/office/powerpoint/2010/main" val="18207866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B4C99-8490-40D7-9DAF-DA2BB652227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83A31A7-CD76-4DF0-B467-9A70D422185C}"/>
              </a:ext>
            </a:extLst>
          </p:cNvPr>
          <p:cNvSpPr>
            <a:spLocks noGrp="1"/>
          </p:cNvSpPr>
          <p:nvPr>
            <p:ph idx="1"/>
          </p:nvPr>
        </p:nvSpPr>
        <p:spPr/>
        <p:txBody>
          <a:bodyPr/>
          <a:lstStyle/>
          <a:p>
            <a:r>
              <a:rPr lang="zh-CN" altLang="en-US" dirty="0"/>
              <a:t>推一下性质可以发现可怜求的是后缀和</a:t>
            </a:r>
            <a:endParaRPr lang="en-US" altLang="zh-CN" dirty="0"/>
          </a:p>
          <a:p>
            <a:r>
              <a:rPr lang="zh-CN" altLang="en-US" dirty="0"/>
              <a:t>设数列为</a:t>
            </a:r>
            <a:r>
              <a:rPr lang="en-US" altLang="zh-CN" dirty="0"/>
              <a:t>A</a:t>
            </a:r>
            <a:r>
              <a:rPr lang="zh-CN" altLang="en-US" dirty="0"/>
              <a:t>，那么可怜求的就是</a:t>
            </a:r>
            <a:r>
              <a:rPr lang="en-US" altLang="zh-CN" dirty="0"/>
              <a:t>A[l-1]​</a:t>
            </a:r>
            <a:r>
              <a:rPr lang="zh-CN" altLang="en-US" dirty="0"/>
              <a:t>到</a:t>
            </a:r>
            <a:r>
              <a:rPr lang="en-US" altLang="zh-CN" dirty="0"/>
              <a:t>A[r-1]​</a:t>
            </a:r>
            <a:r>
              <a:rPr lang="zh-CN" altLang="en-US" dirty="0"/>
              <a:t>的和（即</a:t>
            </a:r>
            <a:r>
              <a:rPr lang="en-US" altLang="zh-CN" dirty="0"/>
              <a:t>l-1</a:t>
            </a:r>
            <a:r>
              <a:rPr lang="zh-CN" altLang="en-US" dirty="0"/>
              <a:t>的后缀减</a:t>
            </a:r>
            <a:r>
              <a:rPr lang="en-US" altLang="zh-CN" dirty="0"/>
              <a:t>r</a:t>
            </a:r>
            <a:r>
              <a:rPr lang="zh-CN" altLang="en-US" dirty="0"/>
              <a:t>的后缀</a:t>
            </a:r>
            <a:r>
              <a:rPr lang="en-US" altLang="zh-CN" dirty="0"/>
              <a:t>​</a:t>
            </a:r>
            <a:r>
              <a:rPr lang="zh-CN" altLang="en-US" dirty="0"/>
              <a:t>）</a:t>
            </a:r>
            <a:r>
              <a:rPr lang="en-US" altLang="zh-CN" dirty="0"/>
              <a:t>,</a:t>
            </a:r>
            <a:r>
              <a:rPr lang="zh-CN" altLang="en-US" dirty="0"/>
              <a:t>而答案为</a:t>
            </a:r>
            <a:r>
              <a:rPr lang="en-US" altLang="zh-CN" dirty="0"/>
              <a:t>A[l]</a:t>
            </a:r>
            <a:r>
              <a:rPr lang="zh-CN" altLang="en-US" dirty="0"/>
              <a:t>到</a:t>
            </a:r>
            <a:r>
              <a:rPr lang="en-US" altLang="zh-CN" dirty="0"/>
              <a:t>A[r]​</a:t>
            </a:r>
            <a:r>
              <a:rPr lang="zh-CN" altLang="en-US" dirty="0"/>
              <a:t>的和</a:t>
            </a:r>
            <a:endParaRPr lang="en-US" altLang="zh-CN" dirty="0"/>
          </a:p>
          <a:p>
            <a:r>
              <a:rPr lang="zh-CN" altLang="en-US" dirty="0"/>
              <a:t>这两种答案都包含</a:t>
            </a:r>
            <a:r>
              <a:rPr lang="en-US" altLang="zh-CN" dirty="0"/>
              <a:t>A[l]</a:t>
            </a:r>
            <a:r>
              <a:rPr lang="zh-CN" altLang="en-US" dirty="0"/>
              <a:t>到</a:t>
            </a:r>
            <a:r>
              <a:rPr lang="en-US" altLang="zh-CN" dirty="0"/>
              <a:t>A[r-1]​</a:t>
            </a:r>
            <a:r>
              <a:rPr lang="zh-CN" altLang="en-US" dirty="0"/>
              <a:t>的和，因此只需判断</a:t>
            </a:r>
            <a:r>
              <a:rPr lang="en-US" altLang="zh-CN" dirty="0"/>
              <a:t>A[l-1]​</a:t>
            </a:r>
            <a:r>
              <a:rPr lang="zh-CN" altLang="en-US" dirty="0"/>
              <a:t>与</a:t>
            </a:r>
            <a:r>
              <a:rPr lang="en-US" altLang="zh-CN" dirty="0"/>
              <a:t>A[r]​</a:t>
            </a:r>
            <a:r>
              <a:rPr lang="zh-CN" altLang="en-US" dirty="0"/>
              <a:t>相等的概率就行了</a:t>
            </a:r>
          </a:p>
        </p:txBody>
      </p:sp>
    </p:spTree>
    <p:extLst>
      <p:ext uri="{BB962C8B-B14F-4D97-AF65-F5344CB8AC3E}">
        <p14:creationId xmlns:p14="http://schemas.microsoft.com/office/powerpoint/2010/main" val="39539146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E1D55-5747-4802-988E-D01E05DF3F6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1B3CB73-8BDD-45B8-8804-77A7120CD107}"/>
              </a:ext>
            </a:extLst>
          </p:cNvPr>
          <p:cNvSpPr>
            <a:spLocks noGrp="1"/>
          </p:cNvSpPr>
          <p:nvPr>
            <p:ph idx="1"/>
          </p:nvPr>
        </p:nvSpPr>
        <p:spPr/>
        <p:txBody>
          <a:bodyPr>
            <a:normAutofit/>
          </a:bodyPr>
          <a:lstStyle/>
          <a:p>
            <a:r>
              <a:rPr lang="zh-CN" altLang="en-US" dirty="0"/>
              <a:t>考虑记下每次修改的影响，假设已知左端点</a:t>
            </a:r>
            <a:r>
              <a:rPr lang="en-US" altLang="zh-CN" dirty="0"/>
              <a:t>a</a:t>
            </a:r>
            <a:r>
              <a:rPr lang="zh-CN" altLang="en-US" dirty="0"/>
              <a:t>和右端点</a:t>
            </a:r>
            <a:r>
              <a:rPr lang="en-US" altLang="zh-CN" dirty="0"/>
              <a:t>b</a:t>
            </a:r>
            <a:r>
              <a:rPr lang="zh-CN" altLang="en-US" dirty="0"/>
              <a:t>，那么对于某一次修改区间</a:t>
            </a:r>
            <a:r>
              <a:rPr lang="en-US" altLang="zh-CN" dirty="0"/>
              <a:t>[</a:t>
            </a:r>
            <a:r>
              <a:rPr lang="en-US" altLang="zh-CN" dirty="0" err="1"/>
              <a:t>l,r</a:t>
            </a:r>
            <a:r>
              <a:rPr lang="en-US" altLang="zh-CN" dirty="0"/>
              <a:t>]</a:t>
            </a:r>
            <a:r>
              <a:rPr lang="zh-CN" altLang="en-US" dirty="0"/>
              <a:t>，则只有当</a:t>
            </a:r>
            <a:r>
              <a:rPr lang="en-US" altLang="zh-CN" dirty="0"/>
              <a:t>a∈[</a:t>
            </a:r>
            <a:r>
              <a:rPr lang="en-US" altLang="zh-CN" dirty="0" err="1"/>
              <a:t>l,r</a:t>
            </a:r>
            <a:r>
              <a:rPr lang="en-US" altLang="zh-CN" dirty="0"/>
              <a:t>]</a:t>
            </a:r>
            <a:r>
              <a:rPr lang="zh-CN" altLang="en-US" dirty="0"/>
              <a:t>或</a:t>
            </a:r>
            <a:r>
              <a:rPr lang="en-US" altLang="zh-CN" dirty="0"/>
              <a:t>b∈[</a:t>
            </a:r>
            <a:r>
              <a:rPr lang="en-US" altLang="zh-CN" dirty="0" err="1"/>
              <a:t>l,r</a:t>
            </a:r>
            <a:r>
              <a:rPr lang="en-US" altLang="zh-CN" dirty="0"/>
              <a:t>]</a:t>
            </a:r>
            <a:r>
              <a:rPr lang="zh-CN" altLang="en-US" dirty="0"/>
              <a:t>时才有影响</a:t>
            </a:r>
          </a:p>
        </p:txBody>
      </p:sp>
    </p:spTree>
    <p:extLst>
      <p:ext uri="{BB962C8B-B14F-4D97-AF65-F5344CB8AC3E}">
        <p14:creationId xmlns:p14="http://schemas.microsoft.com/office/powerpoint/2010/main" val="2489760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4C9B0-6B72-473D-93DF-03A4B16314B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FAA5A43-B3A2-474B-A05E-BF36D8BE8966}"/>
              </a:ext>
            </a:extLst>
          </p:cNvPr>
          <p:cNvSpPr>
            <a:spLocks noGrp="1"/>
          </p:cNvSpPr>
          <p:nvPr>
            <p:ph idx="1"/>
          </p:nvPr>
        </p:nvSpPr>
        <p:spPr/>
        <p:txBody>
          <a:bodyPr/>
          <a:lstStyle/>
          <a:p>
            <a:r>
              <a:rPr lang="zh-CN" altLang="en-US" dirty="0"/>
              <a:t>设</a:t>
            </a:r>
            <a:r>
              <a:rPr lang="en-US" altLang="zh-CN" dirty="0"/>
              <a:t>p</a:t>
            </a:r>
            <a:r>
              <a:rPr lang="zh-CN" altLang="en-US" dirty="0"/>
              <a:t>为任选区间内一个数的概率，这里分三种情况讨论</a:t>
            </a:r>
            <a:r>
              <a:rPr lang="en-US" altLang="zh-CN" dirty="0"/>
              <a:t>:</a:t>
            </a:r>
          </a:p>
          <a:p>
            <a:r>
              <a:rPr lang="en-US" altLang="zh-CN" dirty="0"/>
              <a:t>a∈ [1,l-1],b∈[</a:t>
            </a:r>
            <a:r>
              <a:rPr lang="en-US" altLang="zh-CN" dirty="0" err="1"/>
              <a:t>l,r</a:t>
            </a:r>
            <a:r>
              <a:rPr lang="en-US" altLang="zh-CN" dirty="0"/>
              <a:t>]</a:t>
            </a:r>
            <a:r>
              <a:rPr lang="zh-CN" altLang="en-US" dirty="0"/>
              <a:t>时，有</a:t>
            </a:r>
            <a:r>
              <a:rPr lang="en-US" altLang="zh-CN" dirty="0"/>
              <a:t>1-p</a:t>
            </a:r>
            <a:r>
              <a:rPr lang="zh-CN" altLang="en-US" dirty="0"/>
              <a:t>的概率不影响</a:t>
            </a:r>
          </a:p>
          <a:p>
            <a:r>
              <a:rPr lang="en-US" altLang="zh-CN" dirty="0"/>
              <a:t>a∈[</a:t>
            </a:r>
            <a:r>
              <a:rPr lang="en-US" altLang="zh-CN" dirty="0" err="1"/>
              <a:t>l,r</a:t>
            </a:r>
            <a:r>
              <a:rPr lang="en-US" altLang="zh-CN" dirty="0"/>
              <a:t>],b∈[</a:t>
            </a:r>
            <a:r>
              <a:rPr lang="en-US" altLang="zh-CN" dirty="0" err="1"/>
              <a:t>l,r</a:t>
            </a:r>
            <a:r>
              <a:rPr lang="en-US" altLang="zh-CN" dirty="0"/>
              <a:t>]</a:t>
            </a:r>
            <a:r>
              <a:rPr lang="zh-CN" altLang="en-US" dirty="0"/>
              <a:t>时，有</a:t>
            </a:r>
            <a:r>
              <a:rPr lang="en-US" altLang="zh-CN" dirty="0"/>
              <a:t>1-2p</a:t>
            </a:r>
            <a:r>
              <a:rPr lang="zh-CN" altLang="en-US" dirty="0"/>
              <a:t>的概率不影响</a:t>
            </a:r>
          </a:p>
          <a:p>
            <a:r>
              <a:rPr lang="en-US" altLang="zh-CN" dirty="0"/>
              <a:t>a∈[</a:t>
            </a:r>
            <a:r>
              <a:rPr lang="en-US" altLang="zh-CN" dirty="0" err="1"/>
              <a:t>l,r</a:t>
            </a:r>
            <a:r>
              <a:rPr lang="en-US" altLang="zh-CN" dirty="0"/>
              <a:t>],b∈[r+1,n]</a:t>
            </a:r>
            <a:r>
              <a:rPr lang="zh-CN" altLang="en-US" dirty="0"/>
              <a:t>时，有</a:t>
            </a:r>
            <a:r>
              <a:rPr lang="en-US" altLang="zh-CN" dirty="0"/>
              <a:t>1-p</a:t>
            </a:r>
            <a:r>
              <a:rPr lang="zh-CN" altLang="en-US" dirty="0"/>
              <a:t>的概率不影响</a:t>
            </a:r>
          </a:p>
          <a:p>
            <a:r>
              <a:rPr lang="zh-CN" altLang="en-US" dirty="0"/>
              <a:t>那么只要把所有的影响都合并起来就行了，设当前相同概率为</a:t>
            </a:r>
            <a:r>
              <a:rPr lang="en-US" altLang="zh-CN" dirty="0"/>
              <a:t>p</a:t>
            </a:r>
            <a:r>
              <a:rPr lang="zh-CN" altLang="en-US" dirty="0"/>
              <a:t>，当前修改不影响的概率</a:t>
            </a:r>
            <a:r>
              <a:rPr lang="en-US" altLang="zh-CN" dirty="0"/>
              <a:t>q</a:t>
            </a:r>
            <a:r>
              <a:rPr lang="zh-CN" altLang="en-US" dirty="0"/>
              <a:t>，则相同概率更新为</a:t>
            </a:r>
            <a:r>
              <a:rPr lang="en-US" altLang="zh-CN" dirty="0"/>
              <a:t>p*q+(1-p)*(1-q)</a:t>
            </a:r>
          </a:p>
          <a:p>
            <a:endParaRPr lang="zh-CN" altLang="en-US" dirty="0"/>
          </a:p>
        </p:txBody>
      </p:sp>
    </p:spTree>
    <p:extLst>
      <p:ext uri="{BB962C8B-B14F-4D97-AF65-F5344CB8AC3E}">
        <p14:creationId xmlns:p14="http://schemas.microsoft.com/office/powerpoint/2010/main" val="15898409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B5ED4-5A17-478F-9720-820923A564A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7885455-C5D8-4283-B4EF-52AA371F72BB}"/>
              </a:ext>
            </a:extLst>
          </p:cNvPr>
          <p:cNvSpPr>
            <a:spLocks noGrp="1"/>
          </p:cNvSpPr>
          <p:nvPr>
            <p:ph idx="1"/>
          </p:nvPr>
        </p:nvSpPr>
        <p:spPr/>
        <p:txBody>
          <a:bodyPr/>
          <a:lstStyle/>
          <a:p>
            <a:r>
              <a:rPr lang="zh-CN" altLang="en-US" dirty="0"/>
              <a:t>考虑用二维点对</a:t>
            </a:r>
            <a:r>
              <a:rPr lang="en-US" altLang="zh-CN" dirty="0"/>
              <a:t>(</a:t>
            </a:r>
            <a:r>
              <a:rPr lang="en-US" altLang="zh-CN" dirty="0" err="1"/>
              <a:t>x,y</a:t>
            </a:r>
            <a:r>
              <a:rPr lang="en-US" altLang="zh-CN" dirty="0"/>
              <a:t>)</a:t>
            </a:r>
            <a:r>
              <a:rPr lang="zh-CN" altLang="en-US" dirty="0"/>
              <a:t>表示</a:t>
            </a:r>
            <a:r>
              <a:rPr lang="en-US" altLang="zh-CN" dirty="0"/>
              <a:t>A[x]</a:t>
            </a:r>
            <a:r>
              <a:rPr lang="zh-CN" altLang="en-US" dirty="0"/>
              <a:t>和</a:t>
            </a:r>
            <a:r>
              <a:rPr lang="en-US" altLang="zh-CN" dirty="0"/>
              <a:t>A[y]</a:t>
            </a:r>
            <a:r>
              <a:rPr lang="zh-CN" altLang="en-US" dirty="0"/>
              <a:t>相等的概率</a:t>
            </a:r>
            <a:endParaRPr lang="en-US" altLang="zh-CN" dirty="0"/>
          </a:p>
          <a:p>
            <a:r>
              <a:rPr lang="zh-CN" altLang="en-US" dirty="0"/>
              <a:t>可以发现每次修改就是</a:t>
            </a:r>
            <a:r>
              <a:rPr lang="en-US" altLang="zh-CN" dirty="0"/>
              <a:t>O(1)</a:t>
            </a:r>
            <a:r>
              <a:rPr lang="zh-CN" altLang="en-US" dirty="0"/>
              <a:t>次矩形乘一个数</a:t>
            </a:r>
            <a:endParaRPr lang="en-US" altLang="zh-CN" dirty="0"/>
          </a:p>
          <a:p>
            <a:r>
              <a:rPr lang="zh-CN" altLang="en-US" dirty="0"/>
              <a:t>查询就是查询单点值</a:t>
            </a:r>
            <a:endParaRPr lang="en-US" altLang="zh-CN" dirty="0"/>
          </a:p>
          <a:p>
            <a:r>
              <a:rPr lang="zh-CN" altLang="en-US" dirty="0"/>
              <a:t>所以用一个树套树，矩形打永久化标记，查询单点信息就行了</a:t>
            </a:r>
            <a:endParaRPr lang="en-US" altLang="zh-CN" dirty="0"/>
          </a:p>
          <a:p>
            <a:r>
              <a:rPr lang="zh-CN" altLang="en-US" dirty="0"/>
              <a:t>注意到这里可能没有逆元，所以不能用树状数组套树来维护，需要用线段树套树来维护</a:t>
            </a:r>
            <a:endParaRPr lang="en-US" altLang="zh-CN" dirty="0"/>
          </a:p>
          <a:p>
            <a:endParaRPr lang="en-US" altLang="zh-CN" dirty="0"/>
          </a:p>
          <a:p>
            <a:r>
              <a:rPr lang="en-US" altLang="zh-CN" dirty="0"/>
              <a:t>O( mlog^2n )</a:t>
            </a:r>
            <a:endParaRPr lang="zh-CN" altLang="en-US" dirty="0"/>
          </a:p>
        </p:txBody>
      </p:sp>
    </p:spTree>
    <p:extLst>
      <p:ext uri="{BB962C8B-B14F-4D97-AF65-F5344CB8AC3E}">
        <p14:creationId xmlns:p14="http://schemas.microsoft.com/office/powerpoint/2010/main" val="3972415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1986</TotalTime>
  <Words>6139</Words>
  <Application>Microsoft Office PowerPoint</Application>
  <PresentationFormat>宽屏</PresentationFormat>
  <Paragraphs>530</Paragraphs>
  <Slides>121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121</vt:i4>
      </vt:variant>
    </vt:vector>
  </HeadingPairs>
  <TitlesOfParts>
    <vt:vector size="126" baseType="lpstr">
      <vt:lpstr>等线</vt:lpstr>
      <vt:lpstr>等线 Light</vt:lpstr>
      <vt:lpstr>宋体</vt:lpstr>
      <vt:lpstr>Arial</vt:lpstr>
      <vt:lpstr>Office 主题​​</vt:lpstr>
      <vt:lpstr>树套树</vt:lpstr>
      <vt:lpstr>偏序维护</vt:lpstr>
      <vt:lpstr>如何维护？</vt:lpstr>
      <vt:lpstr>Range Tree</vt:lpstr>
      <vt:lpstr>树套树</vt:lpstr>
      <vt:lpstr>树套树</vt:lpstr>
      <vt:lpstr>树套树</vt:lpstr>
      <vt:lpstr>高维树状数组</vt:lpstr>
      <vt:lpstr>~</vt:lpstr>
      <vt:lpstr>关于树套树</vt:lpstr>
      <vt:lpstr>函数化数据结构的思想</vt:lpstr>
      <vt:lpstr>普通的树状数组</vt:lpstr>
      <vt:lpstr>树状数组套平衡树</vt:lpstr>
      <vt:lpstr>区别</vt:lpstr>
      <vt:lpstr>区别</vt:lpstr>
      <vt:lpstr>所以</vt:lpstr>
      <vt:lpstr>PowerPoint 演示文稿</vt:lpstr>
      <vt:lpstr>Expansion</vt:lpstr>
      <vt:lpstr>对线段树套平衡树的解释</vt:lpstr>
      <vt:lpstr>线段树套平衡树</vt:lpstr>
      <vt:lpstr>Comparison</vt:lpstr>
      <vt:lpstr>树状数组套树</vt:lpstr>
      <vt:lpstr>树状数组套树</vt:lpstr>
      <vt:lpstr>树状数组套树</vt:lpstr>
      <vt:lpstr>线段树套树</vt:lpstr>
      <vt:lpstr>平衡树套树</vt:lpstr>
      <vt:lpstr>树套OVT</vt:lpstr>
      <vt:lpstr>B树套树</vt:lpstr>
      <vt:lpstr>Luogu3380 二逼平衡树</vt:lpstr>
      <vt:lpstr>Analysis</vt:lpstr>
      <vt:lpstr>Analysis</vt:lpstr>
      <vt:lpstr>Solution1</vt:lpstr>
      <vt:lpstr>Solution2</vt:lpstr>
      <vt:lpstr>Solution3</vt:lpstr>
      <vt:lpstr>Solution4</vt:lpstr>
      <vt:lpstr>Note</vt:lpstr>
      <vt:lpstr>四分树，八分树</vt:lpstr>
      <vt:lpstr>高维分治</vt:lpstr>
      <vt:lpstr>K-D Tree</vt:lpstr>
      <vt:lpstr>K-D Tree</vt:lpstr>
      <vt:lpstr>如何做高维正交范围类的题呢</vt:lpstr>
      <vt:lpstr>如何去log</vt:lpstr>
      <vt:lpstr>降维</vt:lpstr>
      <vt:lpstr>可持久化</vt:lpstr>
      <vt:lpstr>可持久化</vt:lpstr>
      <vt:lpstr>可持久化</vt:lpstr>
      <vt:lpstr>Technology</vt:lpstr>
      <vt:lpstr>可持久化</vt:lpstr>
      <vt:lpstr>Luogu4396 [AHOI2013]作业</vt:lpstr>
      <vt:lpstr>如何维护区间中不同的数个数</vt:lpstr>
      <vt:lpstr>分析这个问题</vt:lpstr>
      <vt:lpstr>三维？</vt:lpstr>
      <vt:lpstr>喵</vt:lpstr>
      <vt:lpstr>可持久化</vt:lpstr>
      <vt:lpstr>离线</vt:lpstr>
      <vt:lpstr>分治</vt:lpstr>
      <vt:lpstr>Luogu3810 【模板】三维偏序（陌上花开）</vt:lpstr>
      <vt:lpstr>“CDQ分治”</vt:lpstr>
      <vt:lpstr>“CDQ分治”</vt:lpstr>
      <vt:lpstr>“CDQ分治”</vt:lpstr>
      <vt:lpstr>“CDQ分治”</vt:lpstr>
      <vt:lpstr>“CDQ分治”</vt:lpstr>
      <vt:lpstr>“CDQ分治”</vt:lpstr>
      <vt:lpstr>“CDQ分治”</vt:lpstr>
      <vt:lpstr>Luogu4054 [JSOI2009]计数问题</vt:lpstr>
      <vt:lpstr>Solution</vt:lpstr>
      <vt:lpstr>Solution</vt:lpstr>
      <vt:lpstr>Solution</vt:lpstr>
      <vt:lpstr>动态逆序对</vt:lpstr>
      <vt:lpstr>Solution</vt:lpstr>
      <vt:lpstr>Solution</vt:lpstr>
      <vt:lpstr>Solution</vt:lpstr>
      <vt:lpstr>Luogu3332 [ZJOI2013]K大数查询</vt:lpstr>
      <vt:lpstr>Solution</vt:lpstr>
      <vt:lpstr>Solution</vt:lpstr>
      <vt:lpstr>Solution</vt:lpstr>
      <vt:lpstr>Solution</vt:lpstr>
      <vt:lpstr>Solution</vt:lpstr>
      <vt:lpstr>Notice</vt:lpstr>
      <vt:lpstr>Luogu3242 [HNOI2015]接水果</vt:lpstr>
      <vt:lpstr>转化</vt:lpstr>
      <vt:lpstr>Solution</vt:lpstr>
      <vt:lpstr>转化</vt:lpstr>
      <vt:lpstr>转化</vt:lpstr>
      <vt:lpstr>Solution</vt:lpstr>
      <vt:lpstr>Luogu 4690 [Ynoi2016]镜中的昆虫</vt:lpstr>
      <vt:lpstr>Solution</vt:lpstr>
      <vt:lpstr>Bzoj 3489</vt:lpstr>
      <vt:lpstr>Solution</vt:lpstr>
      <vt:lpstr>Solution</vt:lpstr>
      <vt:lpstr>P5445 [APIO2019] 路灯</vt:lpstr>
      <vt:lpstr>Solution</vt:lpstr>
      <vt:lpstr>Solution</vt:lpstr>
      <vt:lpstr>Solution</vt:lpstr>
      <vt:lpstr>Luogu3688 [ZJOI2017]树状数组</vt:lpstr>
      <vt:lpstr>Solution</vt:lpstr>
      <vt:lpstr>Solution</vt:lpstr>
      <vt:lpstr>Solution</vt:lpstr>
      <vt:lpstr>Solution</vt:lpstr>
      <vt:lpstr>Summarization</vt:lpstr>
      <vt:lpstr>一些其他的嵌套结构的问题</vt:lpstr>
      <vt:lpstr>Luogu5073 [Ynoi2015]世界で一番幸せな女の子</vt:lpstr>
      <vt:lpstr>Solution1</vt:lpstr>
      <vt:lpstr>Solution1</vt:lpstr>
      <vt:lpstr>Solution1</vt:lpstr>
      <vt:lpstr>Solution2</vt:lpstr>
      <vt:lpstr>Solution2</vt:lpstr>
      <vt:lpstr>Solution2</vt:lpstr>
      <vt:lpstr>Solution2</vt:lpstr>
      <vt:lpstr>Solution2</vt:lpstr>
      <vt:lpstr>Luogu2824 [HEOI2016]排序</vt:lpstr>
      <vt:lpstr>Problem</vt:lpstr>
      <vt:lpstr>Solution1</vt:lpstr>
      <vt:lpstr>Solution1</vt:lpstr>
      <vt:lpstr>Luogu5612 [Ynoi2013]Ynoi</vt:lpstr>
      <vt:lpstr>Solution</vt:lpstr>
      <vt:lpstr>Solution</vt:lpstr>
      <vt:lpstr>Solution</vt:lpstr>
      <vt:lpstr>Solution</vt:lpstr>
      <vt:lpstr>Technology</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Cai Chengze</dc:creator>
  <cp:lastModifiedBy>Cai Chengze</cp:lastModifiedBy>
  <cp:revision>56</cp:revision>
  <dcterms:created xsi:type="dcterms:W3CDTF">2020-04-03T10:55:19Z</dcterms:created>
  <dcterms:modified xsi:type="dcterms:W3CDTF">2021-02-17T01:29:07Z</dcterms:modified>
</cp:coreProperties>
</file>