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2" r:id="rId2"/>
    <p:sldId id="324" r:id="rId3"/>
    <p:sldId id="325" r:id="rId4"/>
    <p:sldId id="326" r:id="rId5"/>
    <p:sldId id="413" r:id="rId6"/>
    <p:sldId id="331" r:id="rId7"/>
    <p:sldId id="341" r:id="rId8"/>
    <p:sldId id="342" r:id="rId9"/>
    <p:sldId id="347" r:id="rId10"/>
    <p:sldId id="353" r:id="rId11"/>
    <p:sldId id="412" r:id="rId12"/>
    <p:sldId id="415" r:id="rId13"/>
    <p:sldId id="498" r:id="rId14"/>
    <p:sldId id="500" r:id="rId15"/>
    <p:sldId id="574" r:id="rId16"/>
    <p:sldId id="501" r:id="rId17"/>
    <p:sldId id="552" r:id="rId18"/>
    <p:sldId id="553" r:id="rId19"/>
    <p:sldId id="554" r:id="rId20"/>
    <p:sldId id="502" r:id="rId21"/>
    <p:sldId id="503" r:id="rId22"/>
    <p:sldId id="505" r:id="rId23"/>
    <p:sldId id="504" r:id="rId24"/>
    <p:sldId id="506" r:id="rId25"/>
    <p:sldId id="640" r:id="rId26"/>
    <p:sldId id="641" r:id="rId27"/>
    <p:sldId id="643" r:id="rId28"/>
    <p:sldId id="671" r:id="rId29"/>
    <p:sldId id="644" r:id="rId30"/>
    <p:sldId id="672" r:id="rId31"/>
    <p:sldId id="725" r:id="rId32"/>
    <p:sldId id="726" r:id="rId33"/>
    <p:sldId id="729" r:id="rId34"/>
    <p:sldId id="715" r:id="rId35"/>
    <p:sldId id="716" r:id="rId36"/>
    <p:sldId id="730" r:id="rId37"/>
    <p:sldId id="701" r:id="rId38"/>
    <p:sldId id="702" r:id="rId39"/>
    <p:sldId id="728" r:id="rId40"/>
    <p:sldId id="332" r:id="rId41"/>
    <p:sldId id="333" r:id="rId42"/>
    <p:sldId id="334" r:id="rId43"/>
    <p:sldId id="335" r:id="rId44"/>
    <p:sldId id="336" r:id="rId45"/>
    <p:sldId id="337" r:id="rId46"/>
    <p:sldId id="338" r:id="rId47"/>
    <p:sldId id="339" r:id="rId48"/>
    <p:sldId id="340" r:id="rId49"/>
    <p:sldId id="681" r:id="rId50"/>
    <p:sldId id="682" r:id="rId51"/>
    <p:sldId id="395" r:id="rId52"/>
    <p:sldId id="396" r:id="rId53"/>
    <p:sldId id="397" r:id="rId54"/>
    <p:sldId id="398" r:id="rId55"/>
    <p:sldId id="406" r:id="rId56"/>
    <p:sldId id="727" r:id="rId57"/>
    <p:sldId id="408" r:id="rId58"/>
    <p:sldId id="409" r:id="rId59"/>
    <p:sldId id="414" r:id="rId60"/>
    <p:sldId id="346" r:id="rId61"/>
    <p:sldId id="349" r:id="rId62"/>
    <p:sldId id="257" r:id="rId63"/>
    <p:sldId id="286" r:id="rId64"/>
    <p:sldId id="290" r:id="rId65"/>
    <p:sldId id="258" r:id="rId66"/>
    <p:sldId id="259" r:id="rId67"/>
    <p:sldId id="260" r:id="rId68"/>
    <p:sldId id="261" r:id="rId69"/>
    <p:sldId id="262" r:id="rId70"/>
    <p:sldId id="263" r:id="rId71"/>
    <p:sldId id="264" r:id="rId72"/>
    <p:sldId id="265" r:id="rId73"/>
    <p:sldId id="266" r:id="rId74"/>
    <p:sldId id="267" r:id="rId75"/>
    <p:sldId id="268" r:id="rId76"/>
    <p:sldId id="269" r:id="rId77"/>
    <p:sldId id="270" r:id="rId78"/>
    <p:sldId id="273" r:id="rId79"/>
    <p:sldId id="283" r:id="rId80"/>
    <p:sldId id="284" r:id="rId81"/>
    <p:sldId id="271" r:id="rId82"/>
    <p:sldId id="272" r:id="rId83"/>
    <p:sldId id="541"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86" d="100"/>
          <a:sy n="86" d="100"/>
        </p:scale>
        <p:origin x="5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CDD10-9FB8-40DD-A22D-E6620022AB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7D46D2-9FF3-400F-A8EE-CA4D25037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544B78-D133-44FE-AC43-DD0089A6BB8A}"/>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5" name="页脚占位符 4">
            <a:extLst>
              <a:ext uri="{FF2B5EF4-FFF2-40B4-BE49-F238E27FC236}">
                <a16:creationId xmlns:a16="http://schemas.microsoft.com/office/drawing/2014/main" id="{10523120-4F1A-4313-9551-28372CA47D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C56746-3E5B-4275-9200-2D73C2BF1FBB}"/>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325531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7C971-329C-4786-B570-B0C04A2329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E9245F-A352-4F6C-BBAF-99D8F3FDF3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A9D969-2A51-4D69-8C91-C7E5ECED34DF}"/>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5" name="页脚占位符 4">
            <a:extLst>
              <a:ext uri="{FF2B5EF4-FFF2-40B4-BE49-F238E27FC236}">
                <a16:creationId xmlns:a16="http://schemas.microsoft.com/office/drawing/2014/main" id="{A8578581-C6B6-4AB8-8288-76B6BE7FCA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E50F72-8CC4-4BFF-B31E-DF6503700FE9}"/>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27368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653A78-1352-4349-87DD-F76D6FCA27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D7CF14-9D52-4C66-8AD8-93882A63A7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570A32-580C-4C04-9F39-833D78BB0216}"/>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5" name="页脚占位符 4">
            <a:extLst>
              <a:ext uri="{FF2B5EF4-FFF2-40B4-BE49-F238E27FC236}">
                <a16:creationId xmlns:a16="http://schemas.microsoft.com/office/drawing/2014/main" id="{D4BA8568-7568-473A-AC1E-8455F081B3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49A6CD-75F3-4366-A668-B80751087D2B}"/>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348935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7B655-FE74-4A7D-A3D6-5C6B14C6F1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8BF24E-D263-4A34-9405-21FC43B56E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A0C880-EFFE-4229-AAA2-A5C4336A883D}"/>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5" name="页脚占位符 4">
            <a:extLst>
              <a:ext uri="{FF2B5EF4-FFF2-40B4-BE49-F238E27FC236}">
                <a16:creationId xmlns:a16="http://schemas.microsoft.com/office/drawing/2014/main" id="{14CF7192-12F7-406C-8A6B-744EDB59FD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D9A28D-E5DD-4BC3-93D8-0A68A8D83C9B}"/>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72816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AB383-DC81-4762-BF88-D150C3EAE0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A26A2A-0E5B-44B0-AEEF-5059C0ABA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AF27F21-9E59-495A-A0F7-5AFBBF0F1FB2}"/>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5" name="页脚占位符 4">
            <a:extLst>
              <a:ext uri="{FF2B5EF4-FFF2-40B4-BE49-F238E27FC236}">
                <a16:creationId xmlns:a16="http://schemas.microsoft.com/office/drawing/2014/main" id="{1EDC3B78-6400-4D83-9469-21D0C22F13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C061AE-F13B-48A6-BF1D-BEDB19568BC4}"/>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168360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13185-D233-47FD-BB56-2AA88E7285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49D489-A4F2-4E53-BD0E-AD78332F1D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28CC7D7-FFF0-4802-B43A-6721B7A730E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2CE4A92-B91E-4AC2-82D8-A8268FFD8F69}"/>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6" name="页脚占位符 5">
            <a:extLst>
              <a:ext uri="{FF2B5EF4-FFF2-40B4-BE49-F238E27FC236}">
                <a16:creationId xmlns:a16="http://schemas.microsoft.com/office/drawing/2014/main" id="{90683146-B2B4-4675-A2E5-82F8D5F3D8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2700BB-86E0-45B8-8365-5D00E7536A0D}"/>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3163081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F73D5-EC60-4447-AF66-450D53C99A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9F4ED32-00DB-4027-A2A7-3533323A1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40C3AFF-1701-4B14-8737-9869EFBE7C2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F99DF2-FA14-4DA7-A335-79AB82E3E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EE7FF7-ABB7-428D-B540-7B56ECC9C98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8D1244A-47D7-449F-9CAD-96F906D2C50A}"/>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8" name="页脚占位符 7">
            <a:extLst>
              <a:ext uri="{FF2B5EF4-FFF2-40B4-BE49-F238E27FC236}">
                <a16:creationId xmlns:a16="http://schemas.microsoft.com/office/drawing/2014/main" id="{043A3184-78B5-44DB-AB66-9D37812435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C68A24F-C826-4EED-A891-E45F46E9BBFD}"/>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37875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5C939-9F8D-43C8-92A7-59995CC6DD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62779EF-FC76-4D94-BB38-1DAA676E37BD}"/>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4" name="页脚占位符 3">
            <a:extLst>
              <a:ext uri="{FF2B5EF4-FFF2-40B4-BE49-F238E27FC236}">
                <a16:creationId xmlns:a16="http://schemas.microsoft.com/office/drawing/2014/main" id="{16DA36E0-C1B3-42C6-8B0A-A44656C20E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E490E6-8BFC-43B3-9DE9-F6015A128B85}"/>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52092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C23C7C-E90B-40E0-A89A-3F6CD29A55AC}"/>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3" name="页脚占位符 2">
            <a:extLst>
              <a:ext uri="{FF2B5EF4-FFF2-40B4-BE49-F238E27FC236}">
                <a16:creationId xmlns:a16="http://schemas.microsoft.com/office/drawing/2014/main" id="{042BF43E-8B4B-4ED3-AB54-F5ABB33F094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A4604E-3E65-4B19-8E67-89BAD017B05E}"/>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218554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A50EE-43F7-4D30-816F-593F84F048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48214E3-388C-4504-A115-F47B3D554F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546CA90-BD3B-4619-9777-FC29675A2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90114F-ABF9-424B-919D-A06D8DE7B196}"/>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6" name="页脚占位符 5">
            <a:extLst>
              <a:ext uri="{FF2B5EF4-FFF2-40B4-BE49-F238E27FC236}">
                <a16:creationId xmlns:a16="http://schemas.microsoft.com/office/drawing/2014/main" id="{51C09E12-88D2-4F67-9893-C585BA4443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36E54-243D-47DC-B7EB-CF678997812F}"/>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179077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53226-C97C-46A6-B818-BB6FB4AE97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5783A7-45FB-4696-B75E-66E97AE99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0284B8-8E8F-44C2-8EBB-BA55F8873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C8D310-69A9-4E4A-9C2A-40A0F92A5219}"/>
              </a:ext>
            </a:extLst>
          </p:cNvPr>
          <p:cNvSpPr>
            <a:spLocks noGrp="1"/>
          </p:cNvSpPr>
          <p:nvPr>
            <p:ph type="dt" sz="half" idx="10"/>
          </p:nvPr>
        </p:nvSpPr>
        <p:spPr/>
        <p:txBody>
          <a:bodyPr/>
          <a:lstStyle/>
          <a:p>
            <a:fld id="{97C04760-0204-47BD-9BD3-37BA622AD8BF}" type="datetimeFigureOut">
              <a:rPr lang="zh-CN" altLang="en-US" smtClean="0"/>
              <a:t>2020/6/1</a:t>
            </a:fld>
            <a:endParaRPr lang="zh-CN" altLang="en-US"/>
          </a:p>
        </p:txBody>
      </p:sp>
      <p:sp>
        <p:nvSpPr>
          <p:cNvPr id="6" name="页脚占位符 5">
            <a:extLst>
              <a:ext uri="{FF2B5EF4-FFF2-40B4-BE49-F238E27FC236}">
                <a16:creationId xmlns:a16="http://schemas.microsoft.com/office/drawing/2014/main" id="{EB528F10-F3B4-4E2C-9EAF-B997E86763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9BF88F-873E-4387-820B-C570AB1354D2}"/>
              </a:ext>
            </a:extLst>
          </p:cNvPr>
          <p:cNvSpPr>
            <a:spLocks noGrp="1"/>
          </p:cNvSpPr>
          <p:nvPr>
            <p:ph type="sldNum" sz="quarter" idx="12"/>
          </p:nvPr>
        </p:nvSpPr>
        <p:spPr/>
        <p:txBody>
          <a:body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192647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A34A06-9D5E-45BC-8BC3-0A44147B6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5FB10A-2F4A-4AFD-AC44-2B4603C0E6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47497E-027C-4BD5-916A-0C536830A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04760-0204-47BD-9BD3-37BA622AD8BF}" type="datetimeFigureOut">
              <a:rPr lang="zh-CN" altLang="en-US" smtClean="0"/>
              <a:t>2020/6/1</a:t>
            </a:fld>
            <a:endParaRPr lang="zh-CN" altLang="en-US"/>
          </a:p>
        </p:txBody>
      </p:sp>
      <p:sp>
        <p:nvSpPr>
          <p:cNvPr id="5" name="页脚占位符 4">
            <a:extLst>
              <a:ext uri="{FF2B5EF4-FFF2-40B4-BE49-F238E27FC236}">
                <a16:creationId xmlns:a16="http://schemas.microsoft.com/office/drawing/2014/main" id="{825E9C20-057D-4CEC-9D98-E98B817FEE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6B028D-F61D-42A4-962E-41152D179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A19E1-A925-4459-88D4-AA8B3469F395}" type="slidenum">
              <a:rPr lang="zh-CN" altLang="en-US" smtClean="0"/>
              <a:t>‹#›</a:t>
            </a:fld>
            <a:endParaRPr lang="zh-CN" altLang="en-US"/>
          </a:p>
        </p:txBody>
      </p:sp>
    </p:spTree>
    <p:extLst>
      <p:ext uri="{BB962C8B-B14F-4D97-AF65-F5344CB8AC3E}">
        <p14:creationId xmlns:p14="http://schemas.microsoft.com/office/powerpoint/2010/main" val="4048725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动态树分治</a:t>
            </a:r>
            <a:endParaRPr lang="en-US" altLang="zh-CN" dirty="0"/>
          </a:p>
        </p:txBody>
      </p:sp>
      <p:sp>
        <p:nvSpPr>
          <p:cNvPr id="3" name="副标题 2"/>
          <p:cNvSpPr>
            <a:spLocks noGrp="1"/>
          </p:cNvSpPr>
          <p:nvPr>
            <p:ph type="subTitle" idx="1"/>
          </p:nvPr>
        </p:nvSpPr>
        <p:spPr/>
        <p:txBody>
          <a:bodyPr/>
          <a:lstStyle/>
          <a:p>
            <a:r>
              <a:rPr lang="zh-CN" altLang="en-US" dirty="0"/>
              <a:t>成都七中 </a:t>
            </a:r>
            <a:r>
              <a:rPr lang="en-US" altLang="zh-CN"/>
              <a:t>nzhtl1477</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链分治</a:t>
            </a:r>
          </a:p>
        </p:txBody>
      </p:sp>
      <p:sp>
        <p:nvSpPr>
          <p:cNvPr id="3" name="内容占位符 2"/>
          <p:cNvSpPr>
            <a:spLocks noGrp="1"/>
          </p:cNvSpPr>
          <p:nvPr>
            <p:ph idx="1"/>
          </p:nvPr>
        </p:nvSpPr>
        <p:spPr/>
        <p:txBody>
          <a:bodyPr/>
          <a:lstStyle/>
          <a:p>
            <a:r>
              <a:rPr lang="zh-CN" altLang="en-US" dirty="0"/>
              <a:t>基于</a:t>
            </a:r>
            <a:r>
              <a:rPr lang="en-US" altLang="zh-CN" dirty="0"/>
              <a:t>HLD</a:t>
            </a:r>
            <a:r>
              <a:rPr lang="zh-CN" altLang="en-US" dirty="0"/>
              <a:t>的分治结构</a:t>
            </a:r>
            <a:endParaRPr lang="en-US" altLang="zh-CN" dirty="0"/>
          </a:p>
          <a:p>
            <a:r>
              <a:rPr lang="zh-CN" altLang="en-US" dirty="0"/>
              <a:t>可以看作是每次删去一条重链之后继续分治下去</a:t>
            </a:r>
          </a:p>
          <a:p>
            <a:r>
              <a:rPr lang="zh-CN" altLang="en-US" dirty="0"/>
              <a:t>每个重链头开一个数据结构</a:t>
            </a:r>
            <a:endParaRPr lang="en-US" altLang="zh-CN" dirty="0"/>
          </a:p>
          <a:p>
            <a:r>
              <a:rPr lang="zh-CN" altLang="en-US" dirty="0"/>
              <a:t>每次修改的时候跳重链，在每个重链头的数据结构上进行修改</a:t>
            </a:r>
            <a:endParaRPr lang="en-US" altLang="zh-CN" dirty="0"/>
          </a:p>
          <a:p>
            <a:r>
              <a:rPr lang="zh-CN" altLang="en-US" dirty="0"/>
              <a:t>查询同理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FF99F-0F35-4C34-BDEE-8DE105D884D6}"/>
              </a:ext>
            </a:extLst>
          </p:cNvPr>
          <p:cNvSpPr>
            <a:spLocks noGrp="1"/>
          </p:cNvSpPr>
          <p:nvPr>
            <p:ph type="title"/>
          </p:nvPr>
        </p:nvSpPr>
        <p:spPr/>
        <p:txBody>
          <a:bodyPr/>
          <a:lstStyle/>
          <a:p>
            <a:r>
              <a:rPr lang="zh-CN" altLang="en-US" dirty="0"/>
              <a:t>动态树分治</a:t>
            </a:r>
          </a:p>
        </p:txBody>
      </p:sp>
      <p:sp>
        <p:nvSpPr>
          <p:cNvPr id="3" name="内容占位符 2">
            <a:extLst>
              <a:ext uri="{FF2B5EF4-FFF2-40B4-BE49-F238E27FC236}">
                <a16:creationId xmlns:a16="http://schemas.microsoft.com/office/drawing/2014/main" id="{05F9AA52-FA33-452E-9005-1DDC21C873D1}"/>
              </a:ext>
            </a:extLst>
          </p:cNvPr>
          <p:cNvSpPr>
            <a:spLocks noGrp="1"/>
          </p:cNvSpPr>
          <p:nvPr>
            <p:ph idx="1"/>
          </p:nvPr>
        </p:nvSpPr>
        <p:spPr/>
        <p:txBody>
          <a:bodyPr/>
          <a:lstStyle/>
          <a:p>
            <a:r>
              <a:rPr lang="zh-CN" altLang="en-US" dirty="0"/>
              <a:t>静态树分治每次选取的分治中心构成了一个树形结构</a:t>
            </a:r>
            <a:endParaRPr lang="en-US" altLang="zh-CN" dirty="0"/>
          </a:p>
          <a:p>
            <a:r>
              <a:rPr lang="zh-CN" altLang="en-US" dirty="0"/>
              <a:t>我们把这个树建出来，然后每次修改的时候可以在上面维护信息，这样就不用每次重新做一遍了</a:t>
            </a:r>
            <a:endParaRPr lang="en-US" altLang="zh-CN" dirty="0"/>
          </a:p>
          <a:p>
            <a:r>
              <a:rPr lang="zh-CN" altLang="en-US" dirty="0"/>
              <a:t>类比：</a:t>
            </a:r>
            <a:endParaRPr lang="en-US" altLang="zh-CN" dirty="0"/>
          </a:p>
          <a:p>
            <a:r>
              <a:rPr lang="zh-CN" altLang="en-US" dirty="0"/>
              <a:t>比如全局最大子段和可以分治做，单点修改全局最大子段和可以线段树来做，线段树就是把序列上的分治结构存下来了，每次在上面维护信息，从而避免了大量的重复计算</a:t>
            </a:r>
          </a:p>
        </p:txBody>
      </p:sp>
    </p:spTree>
    <p:extLst>
      <p:ext uri="{BB962C8B-B14F-4D97-AF65-F5344CB8AC3E}">
        <p14:creationId xmlns:p14="http://schemas.microsoft.com/office/powerpoint/2010/main" val="634878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4584A-BD2B-44E1-8BA2-6E4D9898636F}"/>
              </a:ext>
            </a:extLst>
          </p:cNvPr>
          <p:cNvSpPr>
            <a:spLocks noGrp="1"/>
          </p:cNvSpPr>
          <p:nvPr>
            <p:ph type="title"/>
          </p:nvPr>
        </p:nvSpPr>
        <p:spPr/>
        <p:txBody>
          <a:bodyPr/>
          <a:lstStyle/>
          <a:p>
            <a:r>
              <a:rPr lang="zh-CN" altLang="en-US" dirty="0"/>
              <a:t>动态树分治</a:t>
            </a:r>
          </a:p>
        </p:txBody>
      </p:sp>
      <p:sp>
        <p:nvSpPr>
          <p:cNvPr id="3" name="内容占位符 2">
            <a:extLst>
              <a:ext uri="{FF2B5EF4-FFF2-40B4-BE49-F238E27FC236}">
                <a16:creationId xmlns:a16="http://schemas.microsoft.com/office/drawing/2014/main" id="{02FCFE59-3B52-42F7-A2B0-C09C9F175A3A}"/>
              </a:ext>
            </a:extLst>
          </p:cNvPr>
          <p:cNvSpPr>
            <a:spLocks noGrp="1"/>
          </p:cNvSpPr>
          <p:nvPr>
            <p:ph idx="1"/>
          </p:nvPr>
        </p:nvSpPr>
        <p:spPr/>
        <p:txBody>
          <a:bodyPr/>
          <a:lstStyle/>
          <a:p>
            <a:r>
              <a:rPr lang="zh-CN" altLang="en-US" dirty="0"/>
              <a:t>分治信息：只有</a:t>
            </a:r>
            <a:r>
              <a:rPr lang="en-US" altLang="zh-CN" dirty="0"/>
              <a:t>O(1)</a:t>
            </a:r>
            <a:r>
              <a:rPr lang="zh-CN" altLang="en-US" dirty="0"/>
              <a:t>的信息量，可以高效合并，有交换律，也就是一个半群</a:t>
            </a:r>
            <a:endParaRPr lang="en-US" altLang="zh-CN" dirty="0"/>
          </a:p>
          <a:p>
            <a:r>
              <a:rPr lang="zh-CN" altLang="en-US" dirty="0"/>
              <a:t>树链剖分：支持链</a:t>
            </a:r>
            <a:r>
              <a:rPr lang="en-US" altLang="zh-CN" dirty="0"/>
              <a:t>/</a:t>
            </a:r>
            <a:r>
              <a:rPr lang="zh-CN" altLang="en-US" dirty="0"/>
              <a:t>子树修改，查询链</a:t>
            </a:r>
            <a:r>
              <a:rPr lang="en-US" altLang="zh-CN" dirty="0"/>
              <a:t>/</a:t>
            </a:r>
            <a:r>
              <a:rPr lang="zh-CN" altLang="en-US" dirty="0"/>
              <a:t>子树分治信息</a:t>
            </a:r>
            <a:endParaRPr lang="en-US" altLang="zh-CN" dirty="0"/>
          </a:p>
          <a:p>
            <a:r>
              <a:rPr lang="zh-CN" altLang="en-US" dirty="0"/>
              <a:t>先看几个简单的树上问题？</a:t>
            </a:r>
            <a:endParaRPr lang="en-US" altLang="zh-CN" dirty="0"/>
          </a:p>
          <a:p>
            <a:endParaRPr lang="zh-CN" altLang="en-US" dirty="0"/>
          </a:p>
        </p:txBody>
      </p:sp>
    </p:spTree>
    <p:extLst>
      <p:ext uri="{BB962C8B-B14F-4D97-AF65-F5344CB8AC3E}">
        <p14:creationId xmlns:p14="http://schemas.microsoft.com/office/powerpoint/2010/main" val="2141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83C8A514-728E-4CDA-97C7-E20AFE26895C}"/>
              </a:ext>
            </a:extLst>
          </p:cNvPr>
          <p:cNvSpPr>
            <a:spLocks noGrp="1" noChangeArrowheads="1"/>
          </p:cNvSpPr>
          <p:nvPr>
            <p:ph type="title"/>
          </p:nvPr>
        </p:nvSpPr>
        <p:spPr/>
        <p:txBody>
          <a:bodyPr/>
          <a:lstStyle/>
          <a:p>
            <a:r>
              <a:rPr lang="en-US" altLang="zh-CN" dirty="0"/>
              <a:t>Luogu4216 [SCOI2015]</a:t>
            </a:r>
            <a:r>
              <a:rPr lang="zh-CN" altLang="en-US" dirty="0"/>
              <a:t>情报传递</a:t>
            </a:r>
          </a:p>
        </p:txBody>
      </p:sp>
      <p:sp>
        <p:nvSpPr>
          <p:cNvPr id="109571" name="内容占位符 2">
            <a:extLst>
              <a:ext uri="{FF2B5EF4-FFF2-40B4-BE49-F238E27FC236}">
                <a16:creationId xmlns:a16="http://schemas.microsoft.com/office/drawing/2014/main" id="{EC2C0D33-344D-43D0-90EC-77F26C7A323C}"/>
              </a:ext>
            </a:extLst>
          </p:cNvPr>
          <p:cNvSpPr>
            <a:spLocks noGrp="1" noChangeArrowheads="1"/>
          </p:cNvSpPr>
          <p:nvPr>
            <p:ph idx="1"/>
          </p:nvPr>
        </p:nvSpPr>
        <p:spPr/>
        <p:txBody>
          <a:bodyPr/>
          <a:lstStyle/>
          <a:p>
            <a:r>
              <a:rPr lang="zh-CN" altLang="en-US" dirty="0"/>
              <a:t>给你一棵树，初始每个位置没有点权</a:t>
            </a:r>
            <a:endParaRPr lang="en-US" altLang="zh-CN" dirty="0"/>
          </a:p>
          <a:p>
            <a:r>
              <a:rPr lang="en-US" altLang="zh-CN" dirty="0"/>
              <a:t>1 x</a:t>
            </a:r>
            <a:r>
              <a:rPr lang="zh-CN" altLang="en-US" dirty="0"/>
              <a:t>：让一个点从当前时刻开始，每秒操作点权</a:t>
            </a:r>
            <a:r>
              <a:rPr lang="en-US" altLang="zh-CN" dirty="0"/>
              <a:t>++</a:t>
            </a:r>
          </a:p>
          <a:p>
            <a:r>
              <a:rPr lang="en-US" altLang="zh-CN" dirty="0"/>
              <a:t>2 x y c</a:t>
            </a:r>
            <a:r>
              <a:rPr lang="zh-CN" altLang="en-US" dirty="0"/>
              <a:t>：查询一条链中有多少点的点权大于</a:t>
            </a:r>
            <a:r>
              <a:rPr lang="en-US" altLang="zh-CN" dirty="0"/>
              <a:t>c</a:t>
            </a:r>
          </a:p>
          <a:p>
            <a:r>
              <a:rPr lang="zh-CN" altLang="en-US" dirty="0"/>
              <a:t>其中每秒操作点权</a:t>
            </a:r>
            <a:r>
              <a:rPr lang="en-US" altLang="zh-CN" dirty="0"/>
              <a:t>++</a:t>
            </a:r>
            <a:r>
              <a:rPr lang="zh-CN" altLang="en-US" dirty="0"/>
              <a:t>就是指我每操作一次，无论是否和那个点有关，那个点权值都会</a:t>
            </a:r>
            <a:r>
              <a:rPr lang="en-US" altLang="zh-CN" dirty="0"/>
              <a:t>++</a:t>
            </a:r>
          </a:p>
          <a:p>
            <a:r>
              <a:rPr lang="en-US" altLang="zh-CN" dirty="0"/>
              <a:t>1</a:t>
            </a:r>
            <a:r>
              <a:rPr lang="zh-CN" altLang="en-US" dirty="0"/>
              <a:t>操作对于每个点只会开始一次</a:t>
            </a:r>
          </a:p>
        </p:txBody>
      </p:sp>
    </p:spTree>
    <p:extLst>
      <p:ext uri="{BB962C8B-B14F-4D97-AF65-F5344CB8AC3E}">
        <p14:creationId xmlns:p14="http://schemas.microsoft.com/office/powerpoint/2010/main" val="294992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7E9FEF9F-FC92-4B8A-8684-304B6912A8C2}"/>
              </a:ext>
            </a:extLst>
          </p:cNvPr>
          <p:cNvSpPr>
            <a:spLocks noGrp="1" noChangeArrowheads="1"/>
          </p:cNvSpPr>
          <p:nvPr>
            <p:ph type="title"/>
          </p:nvPr>
        </p:nvSpPr>
        <p:spPr/>
        <p:txBody>
          <a:bodyPr/>
          <a:lstStyle/>
          <a:p>
            <a:r>
              <a:rPr lang="en-US" altLang="zh-CN" dirty="0"/>
              <a:t>Solution</a:t>
            </a:r>
          </a:p>
        </p:txBody>
      </p:sp>
      <p:sp>
        <p:nvSpPr>
          <p:cNvPr id="111619" name="内容占位符 2">
            <a:extLst>
              <a:ext uri="{FF2B5EF4-FFF2-40B4-BE49-F238E27FC236}">
                <a16:creationId xmlns:a16="http://schemas.microsoft.com/office/drawing/2014/main" id="{09B0BB59-3559-4EC1-9E2C-6FB77AA1884B}"/>
              </a:ext>
            </a:extLst>
          </p:cNvPr>
          <p:cNvSpPr>
            <a:spLocks noGrp="1" noChangeArrowheads="1"/>
          </p:cNvSpPr>
          <p:nvPr>
            <p:ph idx="1"/>
          </p:nvPr>
        </p:nvSpPr>
        <p:spPr/>
        <p:txBody>
          <a:bodyPr>
            <a:normAutofit/>
          </a:bodyPr>
          <a:lstStyle/>
          <a:p>
            <a:r>
              <a:rPr lang="zh-CN" altLang="en-US" dirty="0"/>
              <a:t>考虑我们肯定不能每次把</a:t>
            </a:r>
            <a:r>
              <a:rPr lang="en-US" altLang="zh-CN" dirty="0"/>
              <a:t>1</a:t>
            </a:r>
            <a:r>
              <a:rPr lang="zh-CN" altLang="en-US" dirty="0"/>
              <a:t>操作的点</a:t>
            </a:r>
            <a:r>
              <a:rPr lang="en-US" altLang="zh-CN" dirty="0"/>
              <a:t>++</a:t>
            </a:r>
            <a:r>
              <a:rPr lang="zh-CN" altLang="en-US" dirty="0"/>
              <a:t>，这样复杂度不对</a:t>
            </a:r>
            <a:endParaRPr lang="en-US" altLang="zh-CN" dirty="0"/>
          </a:p>
          <a:p>
            <a:r>
              <a:rPr lang="zh-CN" altLang="en-US" dirty="0"/>
              <a:t>看看</a:t>
            </a:r>
            <a:r>
              <a:rPr lang="en-US" altLang="zh-CN" dirty="0"/>
              <a:t>2</a:t>
            </a:r>
            <a:r>
              <a:rPr lang="zh-CN" altLang="en-US" dirty="0"/>
              <a:t>操作吧</a:t>
            </a:r>
            <a:endParaRPr lang="en-US" altLang="zh-CN" dirty="0"/>
          </a:p>
        </p:txBody>
      </p:sp>
    </p:spTree>
    <p:extLst>
      <p:ext uri="{BB962C8B-B14F-4D97-AF65-F5344CB8AC3E}">
        <p14:creationId xmlns:p14="http://schemas.microsoft.com/office/powerpoint/2010/main" val="3416802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A62D9-2466-403D-88C2-49409B8F565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1E3FE15-C1AF-4CBA-B7D4-33CA67FC5EBD}"/>
              </a:ext>
            </a:extLst>
          </p:cNvPr>
          <p:cNvSpPr>
            <a:spLocks noGrp="1"/>
          </p:cNvSpPr>
          <p:nvPr>
            <p:ph idx="1"/>
          </p:nvPr>
        </p:nvSpPr>
        <p:spPr/>
        <p:txBody>
          <a:bodyPr/>
          <a:lstStyle/>
          <a:p>
            <a:r>
              <a:rPr lang="zh-CN" altLang="en-US" dirty="0"/>
              <a:t>查询</a:t>
            </a:r>
            <a:r>
              <a:rPr lang="en-US" altLang="zh-CN" dirty="0"/>
              <a:t>x -&gt; y</a:t>
            </a:r>
            <a:r>
              <a:rPr lang="zh-CN" altLang="en-US" dirty="0"/>
              <a:t>中有多少点权</a:t>
            </a:r>
            <a:r>
              <a:rPr lang="en-US" altLang="zh-CN" dirty="0"/>
              <a:t>&gt;=c</a:t>
            </a:r>
            <a:r>
              <a:rPr lang="zh-CN" altLang="en-US" dirty="0"/>
              <a:t>的点</a:t>
            </a:r>
            <a:endParaRPr lang="en-US" altLang="zh-CN" dirty="0"/>
          </a:p>
          <a:p>
            <a:r>
              <a:rPr lang="zh-CN" altLang="en-US" dirty="0"/>
              <a:t>而点权是一秒</a:t>
            </a:r>
            <a:r>
              <a:rPr lang="en-US" altLang="zh-CN" dirty="0"/>
              <a:t>+1</a:t>
            </a:r>
          </a:p>
          <a:p>
            <a:r>
              <a:rPr lang="zh-CN" altLang="en-US" dirty="0"/>
              <a:t>所以等价于查</a:t>
            </a:r>
            <a:r>
              <a:rPr lang="en-US" altLang="zh-CN" dirty="0"/>
              <a:t>x -&gt; y</a:t>
            </a:r>
            <a:r>
              <a:rPr lang="zh-CN" altLang="en-US" dirty="0"/>
              <a:t>中有多少当前时间</a:t>
            </a:r>
            <a:r>
              <a:rPr lang="en-US" altLang="zh-CN" dirty="0"/>
              <a:t>-</a:t>
            </a:r>
            <a:r>
              <a:rPr lang="zh-CN" altLang="en-US" dirty="0"/>
              <a:t>开始时间</a:t>
            </a:r>
            <a:r>
              <a:rPr lang="en-US" altLang="zh-CN" dirty="0"/>
              <a:t>&gt;=c</a:t>
            </a:r>
            <a:r>
              <a:rPr lang="zh-CN" altLang="en-US" dirty="0"/>
              <a:t>的点</a:t>
            </a:r>
            <a:endParaRPr lang="en-US" altLang="zh-CN" dirty="0"/>
          </a:p>
          <a:p>
            <a:r>
              <a:rPr lang="zh-CN" altLang="en-US" dirty="0"/>
              <a:t>即查询有多少点满足当前时间</a:t>
            </a:r>
            <a:r>
              <a:rPr lang="en-US" altLang="zh-CN" dirty="0"/>
              <a:t>-c&gt;=</a:t>
            </a:r>
            <a:r>
              <a:rPr lang="zh-CN" altLang="en-US" dirty="0"/>
              <a:t>开始时间</a:t>
            </a:r>
            <a:endParaRPr lang="en-US" altLang="zh-CN" dirty="0"/>
          </a:p>
          <a:p>
            <a:r>
              <a:rPr lang="zh-CN" altLang="en-US" dirty="0"/>
              <a:t>相当于查一条链中小于一个数个数的数</a:t>
            </a:r>
            <a:endParaRPr lang="en-US" altLang="zh-CN" dirty="0"/>
          </a:p>
          <a:p>
            <a:r>
              <a:rPr lang="zh-CN" altLang="en-US" dirty="0"/>
              <a:t>这样可以树链剖分</a:t>
            </a:r>
            <a:r>
              <a:rPr lang="en-US" altLang="zh-CN" dirty="0"/>
              <a:t>+</a:t>
            </a:r>
            <a:r>
              <a:rPr lang="zh-CN" altLang="en-US" dirty="0"/>
              <a:t>平衡树做到</a:t>
            </a:r>
            <a:r>
              <a:rPr lang="en-US" altLang="zh-CN" dirty="0"/>
              <a:t>O( mlog^2n )</a:t>
            </a:r>
          </a:p>
          <a:p>
            <a:endParaRPr lang="zh-CN" altLang="en-US" dirty="0"/>
          </a:p>
        </p:txBody>
      </p:sp>
    </p:spTree>
    <p:extLst>
      <p:ext uri="{BB962C8B-B14F-4D97-AF65-F5344CB8AC3E}">
        <p14:creationId xmlns:p14="http://schemas.microsoft.com/office/powerpoint/2010/main" val="3683012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24589E31-1260-4B1E-9796-F7417590C385}"/>
              </a:ext>
            </a:extLst>
          </p:cNvPr>
          <p:cNvSpPr>
            <a:spLocks noGrp="1" noChangeArrowheads="1"/>
          </p:cNvSpPr>
          <p:nvPr>
            <p:ph type="title"/>
          </p:nvPr>
        </p:nvSpPr>
        <p:spPr/>
        <p:txBody>
          <a:bodyPr/>
          <a:lstStyle/>
          <a:p>
            <a:r>
              <a:rPr lang="en-US" altLang="zh-CN" dirty="0"/>
              <a:t>Solution2</a:t>
            </a:r>
          </a:p>
        </p:txBody>
      </p:sp>
      <p:sp>
        <p:nvSpPr>
          <p:cNvPr id="112643" name="内容占位符 2">
            <a:extLst>
              <a:ext uri="{FF2B5EF4-FFF2-40B4-BE49-F238E27FC236}">
                <a16:creationId xmlns:a16="http://schemas.microsoft.com/office/drawing/2014/main" id="{0D3CE684-DBE3-4791-8178-E3484C66FB48}"/>
              </a:ext>
            </a:extLst>
          </p:cNvPr>
          <p:cNvSpPr>
            <a:spLocks noGrp="1" noChangeArrowheads="1"/>
          </p:cNvSpPr>
          <p:nvPr>
            <p:ph idx="1"/>
          </p:nvPr>
        </p:nvSpPr>
        <p:spPr/>
        <p:txBody>
          <a:bodyPr>
            <a:normAutofit/>
          </a:bodyPr>
          <a:lstStyle/>
          <a:p>
            <a:r>
              <a:rPr lang="zh-CN" altLang="en-US" dirty="0"/>
              <a:t>进一步研究</a:t>
            </a:r>
            <a:endParaRPr lang="en-US" altLang="zh-CN" dirty="0"/>
          </a:p>
          <a:p>
            <a:r>
              <a:rPr lang="zh-CN" altLang="en-US" dirty="0"/>
              <a:t>如果第</a:t>
            </a:r>
            <a:r>
              <a:rPr lang="en-US" altLang="zh-CN" dirty="0" err="1"/>
              <a:t>i</a:t>
            </a:r>
            <a:r>
              <a:rPr lang="zh-CN" altLang="en-US" dirty="0"/>
              <a:t>次操作是</a:t>
            </a:r>
            <a:r>
              <a:rPr lang="en-US" altLang="zh-CN" dirty="0"/>
              <a:t>1 x</a:t>
            </a:r>
            <a:r>
              <a:rPr lang="zh-CN" altLang="en-US" dirty="0"/>
              <a:t>，则相当于第</a:t>
            </a:r>
            <a:r>
              <a:rPr lang="en-US" altLang="zh-CN" dirty="0" err="1"/>
              <a:t>i</a:t>
            </a:r>
            <a:r>
              <a:rPr lang="zh-CN" altLang="en-US" dirty="0"/>
              <a:t>时刻</a:t>
            </a:r>
            <a:r>
              <a:rPr lang="en-US" altLang="zh-CN" dirty="0"/>
              <a:t>x</a:t>
            </a:r>
            <a:r>
              <a:rPr lang="zh-CN" altLang="en-US" dirty="0"/>
              <a:t>点开始</a:t>
            </a:r>
            <a:endParaRPr lang="en-US" altLang="zh-CN" dirty="0"/>
          </a:p>
          <a:p>
            <a:r>
              <a:rPr lang="zh-CN" altLang="en-US" dirty="0"/>
              <a:t>可以把操作</a:t>
            </a:r>
            <a:r>
              <a:rPr lang="en-US" altLang="zh-CN" dirty="0"/>
              <a:t>1</a:t>
            </a:r>
            <a:r>
              <a:rPr lang="zh-CN" altLang="en-US" dirty="0"/>
              <a:t>当成第</a:t>
            </a:r>
            <a:r>
              <a:rPr lang="en-US" altLang="zh-CN" dirty="0" err="1"/>
              <a:t>i</a:t>
            </a:r>
            <a:r>
              <a:rPr lang="zh-CN" altLang="en-US" dirty="0"/>
              <a:t>时刻的时候点</a:t>
            </a:r>
            <a:r>
              <a:rPr lang="en-US" altLang="zh-CN" dirty="0"/>
              <a:t>x</a:t>
            </a:r>
            <a:r>
              <a:rPr lang="zh-CN" altLang="en-US" dirty="0"/>
              <a:t>的权值从</a:t>
            </a:r>
            <a:r>
              <a:rPr lang="en-US" altLang="zh-CN" dirty="0"/>
              <a:t>0</a:t>
            </a:r>
            <a:r>
              <a:rPr lang="zh-CN" altLang="en-US" dirty="0"/>
              <a:t>变成了</a:t>
            </a:r>
            <a:r>
              <a:rPr lang="en-US" altLang="zh-CN" dirty="0"/>
              <a:t>1</a:t>
            </a:r>
          </a:p>
          <a:p>
            <a:r>
              <a:rPr lang="zh-CN" altLang="en-US" dirty="0"/>
              <a:t>如果第</a:t>
            </a:r>
            <a:r>
              <a:rPr lang="en-US" altLang="zh-CN" dirty="0" err="1"/>
              <a:t>i</a:t>
            </a:r>
            <a:r>
              <a:rPr lang="zh-CN" altLang="en-US" dirty="0"/>
              <a:t>次操作是</a:t>
            </a:r>
            <a:r>
              <a:rPr lang="en-US" altLang="zh-CN" dirty="0"/>
              <a:t>2 x y c</a:t>
            </a:r>
            <a:r>
              <a:rPr lang="zh-CN" altLang="en-US" dirty="0"/>
              <a:t>，则相当于查询链</a:t>
            </a:r>
            <a:r>
              <a:rPr lang="en-US" altLang="zh-CN" dirty="0"/>
              <a:t>x -&gt; y</a:t>
            </a:r>
            <a:r>
              <a:rPr lang="zh-CN" altLang="en-US" dirty="0"/>
              <a:t>中开始时间</a:t>
            </a:r>
            <a:r>
              <a:rPr lang="en-US" altLang="zh-CN" dirty="0"/>
              <a:t>&lt;=</a:t>
            </a:r>
            <a:r>
              <a:rPr lang="en-US" altLang="zh-CN" dirty="0" err="1"/>
              <a:t>i</a:t>
            </a:r>
            <a:r>
              <a:rPr lang="en-US" altLang="zh-CN" dirty="0"/>
              <a:t>-c</a:t>
            </a:r>
            <a:r>
              <a:rPr lang="zh-CN" altLang="en-US" dirty="0"/>
              <a:t>的点的个数</a:t>
            </a:r>
            <a:endParaRPr lang="en-US" altLang="zh-CN" dirty="0"/>
          </a:p>
          <a:p>
            <a:r>
              <a:rPr lang="zh-CN" altLang="en-US" dirty="0"/>
              <a:t>等价于查询第</a:t>
            </a:r>
            <a:r>
              <a:rPr lang="en-US" altLang="zh-CN" dirty="0" err="1"/>
              <a:t>i</a:t>
            </a:r>
            <a:r>
              <a:rPr lang="en-US" altLang="zh-CN" dirty="0"/>
              <a:t>-c</a:t>
            </a:r>
            <a:r>
              <a:rPr lang="zh-CN" altLang="en-US" dirty="0"/>
              <a:t>时刻链</a:t>
            </a:r>
            <a:r>
              <a:rPr lang="en-US" altLang="zh-CN" dirty="0"/>
              <a:t>x -&gt; y</a:t>
            </a:r>
            <a:r>
              <a:rPr lang="zh-CN" altLang="en-US" dirty="0"/>
              <a:t>上的和</a:t>
            </a:r>
            <a:endParaRPr lang="en-US" altLang="zh-CN" dirty="0"/>
          </a:p>
          <a:p>
            <a:r>
              <a:rPr lang="zh-CN" altLang="en-US" dirty="0"/>
              <a:t>通过之前讲的树上差分</a:t>
            </a:r>
            <a:r>
              <a:rPr lang="en-US" altLang="zh-CN" dirty="0"/>
              <a:t>+</a:t>
            </a:r>
            <a:r>
              <a:rPr lang="zh-CN" altLang="en-US" dirty="0"/>
              <a:t>树状树组直接维护即可</a:t>
            </a:r>
            <a:endParaRPr lang="en-US" altLang="zh-CN" dirty="0"/>
          </a:p>
          <a:p>
            <a:r>
              <a:rPr lang="en-US" altLang="zh-CN" dirty="0"/>
              <a:t>O( </a:t>
            </a:r>
            <a:r>
              <a:rPr lang="en-US" altLang="zh-CN" dirty="0" err="1"/>
              <a:t>mlogn</a:t>
            </a:r>
            <a:r>
              <a:rPr lang="en-US" altLang="zh-CN" dirty="0"/>
              <a:t> )</a:t>
            </a:r>
          </a:p>
        </p:txBody>
      </p:sp>
    </p:spTree>
    <p:extLst>
      <p:ext uri="{BB962C8B-B14F-4D97-AF65-F5344CB8AC3E}">
        <p14:creationId xmlns:p14="http://schemas.microsoft.com/office/powerpoint/2010/main" val="108131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a:extLst>
              <a:ext uri="{FF2B5EF4-FFF2-40B4-BE49-F238E27FC236}">
                <a16:creationId xmlns:a16="http://schemas.microsoft.com/office/drawing/2014/main" id="{12EF9B99-2A9D-485E-88F9-3AB0E7FDB439}"/>
              </a:ext>
            </a:extLst>
          </p:cNvPr>
          <p:cNvSpPr>
            <a:spLocks noGrp="1" noChangeArrowheads="1"/>
          </p:cNvSpPr>
          <p:nvPr>
            <p:ph type="title"/>
          </p:nvPr>
        </p:nvSpPr>
        <p:spPr/>
        <p:txBody>
          <a:bodyPr/>
          <a:lstStyle/>
          <a:p>
            <a:r>
              <a:rPr lang="en-US" altLang="zh-CN" dirty="0"/>
              <a:t>Luogu4211 [LNOI2014]LCA</a:t>
            </a:r>
          </a:p>
        </p:txBody>
      </p:sp>
      <p:sp>
        <p:nvSpPr>
          <p:cNvPr id="146435" name="内容占位符 2">
            <a:extLst>
              <a:ext uri="{FF2B5EF4-FFF2-40B4-BE49-F238E27FC236}">
                <a16:creationId xmlns:a16="http://schemas.microsoft.com/office/drawing/2014/main" id="{0E8C7820-616E-4C0C-8F5B-824F5B0A408F}"/>
              </a:ext>
            </a:extLst>
          </p:cNvPr>
          <p:cNvSpPr>
            <a:spLocks noGrp="1" noChangeArrowheads="1"/>
          </p:cNvSpPr>
          <p:nvPr>
            <p:ph idx="1"/>
          </p:nvPr>
        </p:nvSpPr>
        <p:spPr/>
        <p:txBody>
          <a:bodyPr/>
          <a:lstStyle/>
          <a:p>
            <a:r>
              <a:rPr lang="zh-CN" altLang="en-US" dirty="0"/>
              <a:t>给出一个</a:t>
            </a:r>
            <a:r>
              <a:rPr lang="en-US" altLang="zh-CN" dirty="0"/>
              <a:t>n</a:t>
            </a:r>
            <a:r>
              <a:rPr lang="zh-CN" altLang="en-US" dirty="0"/>
              <a:t>个节点的有根树（编号为</a:t>
            </a:r>
            <a:r>
              <a:rPr lang="en-US" altLang="zh-CN" dirty="0"/>
              <a:t>0</a:t>
            </a:r>
            <a:r>
              <a:rPr lang="zh-CN" altLang="en-US" dirty="0"/>
              <a:t>到</a:t>
            </a:r>
            <a:r>
              <a:rPr lang="en-US" altLang="zh-CN" dirty="0"/>
              <a:t>n-1</a:t>
            </a:r>
            <a:r>
              <a:rPr lang="zh-CN" altLang="en-US" dirty="0"/>
              <a:t>，根节点为</a:t>
            </a:r>
            <a:r>
              <a:rPr lang="en-US" altLang="zh-CN" dirty="0"/>
              <a:t>0</a:t>
            </a:r>
            <a:r>
              <a:rPr lang="zh-CN" altLang="en-US" dirty="0"/>
              <a:t>）。一个点的深度定义为这个节点到根的距离</a:t>
            </a:r>
            <a:r>
              <a:rPr lang="en-US" altLang="zh-CN" dirty="0"/>
              <a:t>+1</a:t>
            </a:r>
            <a:r>
              <a:rPr lang="zh-CN" altLang="en-US" dirty="0"/>
              <a:t>。</a:t>
            </a:r>
            <a:br>
              <a:rPr lang="zh-CN" altLang="en-US" dirty="0"/>
            </a:br>
            <a:r>
              <a:rPr lang="zh-CN" altLang="en-US" dirty="0"/>
              <a:t>设</a:t>
            </a:r>
            <a:r>
              <a:rPr lang="en-US" altLang="zh-CN" dirty="0"/>
              <a:t>dep[</a:t>
            </a:r>
            <a:r>
              <a:rPr lang="en-US" altLang="zh-CN" dirty="0" err="1"/>
              <a:t>i</a:t>
            </a:r>
            <a:r>
              <a:rPr lang="en-US" altLang="zh-CN" dirty="0"/>
              <a:t>]</a:t>
            </a:r>
            <a:r>
              <a:rPr lang="zh-CN" altLang="en-US" dirty="0"/>
              <a:t>表示点</a:t>
            </a:r>
            <a:r>
              <a:rPr lang="en-US" altLang="zh-CN" dirty="0" err="1"/>
              <a:t>i</a:t>
            </a:r>
            <a:r>
              <a:rPr lang="zh-CN" altLang="en-US" dirty="0"/>
              <a:t>的深度，</a:t>
            </a:r>
            <a:r>
              <a:rPr lang="en-US" altLang="zh-CN" dirty="0"/>
              <a:t>LCA(</a:t>
            </a:r>
            <a:r>
              <a:rPr lang="en-US" altLang="zh-CN" dirty="0" err="1"/>
              <a:t>i,j</a:t>
            </a:r>
            <a:r>
              <a:rPr lang="en-US" altLang="zh-CN" dirty="0"/>
              <a:t>)</a:t>
            </a:r>
            <a:r>
              <a:rPr lang="zh-CN" altLang="en-US" dirty="0"/>
              <a:t>表示</a:t>
            </a:r>
            <a:r>
              <a:rPr lang="en-US" altLang="zh-CN" dirty="0" err="1"/>
              <a:t>i</a:t>
            </a:r>
            <a:r>
              <a:rPr lang="zh-CN" altLang="en-US" dirty="0"/>
              <a:t>与</a:t>
            </a:r>
            <a:r>
              <a:rPr lang="en-US" altLang="zh-CN" dirty="0"/>
              <a:t>j</a:t>
            </a:r>
            <a:r>
              <a:rPr lang="zh-CN" altLang="en-US" dirty="0"/>
              <a:t>的最近公共祖先。</a:t>
            </a:r>
            <a:br>
              <a:rPr lang="zh-CN" altLang="en-US" dirty="0"/>
            </a:br>
            <a:r>
              <a:rPr lang="zh-CN" altLang="en-US" dirty="0"/>
              <a:t>有</a:t>
            </a:r>
            <a:r>
              <a:rPr lang="en-US" altLang="zh-CN" dirty="0"/>
              <a:t>q</a:t>
            </a:r>
            <a:r>
              <a:rPr lang="zh-CN" altLang="en-US" dirty="0"/>
              <a:t>次询问，每次询问给出</a:t>
            </a:r>
            <a:r>
              <a:rPr lang="en-US" altLang="zh-CN" dirty="0"/>
              <a:t>l r z</a:t>
            </a:r>
            <a:r>
              <a:rPr lang="zh-CN" altLang="en-US" dirty="0"/>
              <a:t>，求</a:t>
            </a:r>
            <a:r>
              <a:rPr lang="en-US" altLang="zh-CN" dirty="0"/>
              <a:t>sigma_{l&lt;=</a:t>
            </a:r>
            <a:r>
              <a:rPr lang="en-US" altLang="zh-CN" dirty="0" err="1"/>
              <a:t>i</a:t>
            </a:r>
            <a:r>
              <a:rPr lang="en-US" altLang="zh-CN" dirty="0"/>
              <a:t>&lt;=r}dep[LCA(</a:t>
            </a:r>
            <a:r>
              <a:rPr lang="en-US" altLang="zh-CN" dirty="0" err="1"/>
              <a:t>i,z</a:t>
            </a:r>
            <a:r>
              <a:rPr lang="en-US" altLang="zh-CN" dirty="0"/>
              <a:t>)]</a:t>
            </a:r>
            <a:r>
              <a:rPr lang="zh-CN" altLang="en-US" dirty="0"/>
              <a:t>。</a:t>
            </a:r>
            <a:br>
              <a:rPr lang="zh-CN" altLang="en-US" dirty="0"/>
            </a:br>
            <a:r>
              <a:rPr lang="zh-CN" altLang="en-US" dirty="0"/>
              <a:t>（即，求在</a:t>
            </a:r>
            <a:r>
              <a:rPr lang="en-US" altLang="zh-CN" dirty="0"/>
              <a:t>[</a:t>
            </a:r>
            <a:r>
              <a:rPr lang="en-US" altLang="zh-CN" dirty="0" err="1"/>
              <a:t>l,r</a:t>
            </a:r>
            <a:r>
              <a:rPr lang="en-US" altLang="zh-CN" dirty="0"/>
              <a:t>]</a:t>
            </a:r>
            <a:r>
              <a:rPr lang="zh-CN" altLang="en-US" dirty="0"/>
              <a:t>区间内的每个节点</a:t>
            </a:r>
            <a:r>
              <a:rPr lang="en-US" altLang="zh-CN" dirty="0" err="1"/>
              <a:t>i</a:t>
            </a:r>
            <a:r>
              <a:rPr lang="zh-CN" altLang="en-US" dirty="0"/>
              <a:t>与</a:t>
            </a:r>
            <a:r>
              <a:rPr lang="en-US" altLang="zh-CN" dirty="0"/>
              <a:t>z</a:t>
            </a:r>
            <a:r>
              <a:rPr lang="zh-CN" altLang="en-US" dirty="0"/>
              <a:t>的最近公共祖先的深度之和）</a:t>
            </a:r>
          </a:p>
        </p:txBody>
      </p:sp>
    </p:spTree>
    <p:extLst>
      <p:ext uri="{BB962C8B-B14F-4D97-AF65-F5344CB8AC3E}">
        <p14:creationId xmlns:p14="http://schemas.microsoft.com/office/powerpoint/2010/main" val="340518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a:extLst>
              <a:ext uri="{FF2B5EF4-FFF2-40B4-BE49-F238E27FC236}">
                <a16:creationId xmlns:a16="http://schemas.microsoft.com/office/drawing/2014/main" id="{3B9909B4-FC10-4AA8-A3C9-D21523E570F8}"/>
              </a:ext>
            </a:extLst>
          </p:cNvPr>
          <p:cNvSpPr>
            <a:spLocks noGrp="1" noChangeArrowheads="1"/>
          </p:cNvSpPr>
          <p:nvPr>
            <p:ph type="title"/>
          </p:nvPr>
        </p:nvSpPr>
        <p:spPr/>
        <p:txBody>
          <a:bodyPr/>
          <a:lstStyle/>
          <a:p>
            <a:r>
              <a:rPr lang="en-US" altLang="zh-CN" dirty="0"/>
              <a:t>Solution</a:t>
            </a:r>
          </a:p>
        </p:txBody>
      </p:sp>
      <p:sp>
        <p:nvSpPr>
          <p:cNvPr id="147459" name="内容占位符 2">
            <a:extLst>
              <a:ext uri="{FF2B5EF4-FFF2-40B4-BE49-F238E27FC236}">
                <a16:creationId xmlns:a16="http://schemas.microsoft.com/office/drawing/2014/main" id="{93BE4769-816D-429C-85DF-7ACA58691B38}"/>
              </a:ext>
            </a:extLst>
          </p:cNvPr>
          <p:cNvSpPr>
            <a:spLocks noGrp="1" noChangeArrowheads="1"/>
          </p:cNvSpPr>
          <p:nvPr>
            <p:ph idx="1"/>
          </p:nvPr>
        </p:nvSpPr>
        <p:spPr/>
        <p:txBody>
          <a:bodyPr/>
          <a:lstStyle/>
          <a:p>
            <a:r>
              <a:rPr lang="zh-CN" altLang="en-US" dirty="0"/>
              <a:t>首先将查询差分</a:t>
            </a:r>
            <a:endParaRPr lang="en-US" altLang="zh-CN" dirty="0"/>
          </a:p>
          <a:p>
            <a:r>
              <a:rPr lang="en-US" altLang="zh-CN" dirty="0"/>
              <a:t>(</a:t>
            </a:r>
            <a:r>
              <a:rPr lang="en-US" altLang="zh-CN" dirty="0" err="1"/>
              <a:t>l,r</a:t>
            </a:r>
            <a:r>
              <a:rPr lang="en-US" altLang="zh-CN" dirty="0"/>
              <a:t>) -&gt; (1,r) – (1,l-1)</a:t>
            </a:r>
          </a:p>
          <a:p>
            <a:r>
              <a:rPr lang="zh-CN" altLang="en-US" dirty="0"/>
              <a:t>然后考虑给一个点，怎么求其到一个前缀的点的</a:t>
            </a:r>
            <a:r>
              <a:rPr lang="en-US" altLang="zh-CN" dirty="0"/>
              <a:t>LCA</a:t>
            </a:r>
            <a:r>
              <a:rPr lang="zh-CN" altLang="en-US" dirty="0"/>
              <a:t>的深度和</a:t>
            </a:r>
            <a:endParaRPr lang="en-US" altLang="zh-CN" dirty="0"/>
          </a:p>
        </p:txBody>
      </p:sp>
    </p:spTree>
    <p:extLst>
      <p:ext uri="{BB962C8B-B14F-4D97-AF65-F5344CB8AC3E}">
        <p14:creationId xmlns:p14="http://schemas.microsoft.com/office/powerpoint/2010/main" val="12631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a:extLst>
              <a:ext uri="{FF2B5EF4-FFF2-40B4-BE49-F238E27FC236}">
                <a16:creationId xmlns:a16="http://schemas.microsoft.com/office/drawing/2014/main" id="{A80C9826-52A3-4A48-B75F-FBC5136A20F8}"/>
              </a:ext>
            </a:extLst>
          </p:cNvPr>
          <p:cNvSpPr>
            <a:spLocks noGrp="1" noChangeArrowheads="1"/>
          </p:cNvSpPr>
          <p:nvPr>
            <p:ph type="title"/>
          </p:nvPr>
        </p:nvSpPr>
        <p:spPr/>
        <p:txBody>
          <a:bodyPr/>
          <a:lstStyle/>
          <a:p>
            <a:r>
              <a:rPr lang="en-US" altLang="zh-CN" dirty="0"/>
              <a:t>Solution</a:t>
            </a:r>
          </a:p>
        </p:txBody>
      </p:sp>
      <p:sp>
        <p:nvSpPr>
          <p:cNvPr id="148483" name="内容占位符 2">
            <a:extLst>
              <a:ext uri="{FF2B5EF4-FFF2-40B4-BE49-F238E27FC236}">
                <a16:creationId xmlns:a16="http://schemas.microsoft.com/office/drawing/2014/main" id="{1A26B1EF-3055-4CC3-938A-7AE0EE97867B}"/>
              </a:ext>
            </a:extLst>
          </p:cNvPr>
          <p:cNvSpPr>
            <a:spLocks noGrp="1" noChangeArrowheads="1"/>
          </p:cNvSpPr>
          <p:nvPr>
            <p:ph idx="1"/>
          </p:nvPr>
        </p:nvSpPr>
        <p:spPr/>
        <p:txBody>
          <a:bodyPr/>
          <a:lstStyle/>
          <a:p>
            <a:r>
              <a:rPr lang="zh-CN" altLang="en-US" dirty="0"/>
              <a:t>可以把每个点按顺序依次插入，每次插入把这个点到根的路径</a:t>
            </a:r>
            <a:r>
              <a:rPr lang="en-US" altLang="zh-CN" dirty="0"/>
              <a:t>++</a:t>
            </a:r>
            <a:r>
              <a:rPr lang="zh-CN" altLang="en-US" dirty="0"/>
              <a:t>，查询</a:t>
            </a:r>
            <a:r>
              <a:rPr lang="en-US" altLang="zh-CN" dirty="0"/>
              <a:t>z</a:t>
            </a:r>
            <a:r>
              <a:rPr lang="zh-CN" altLang="en-US" dirty="0"/>
              <a:t>到这些点各自的</a:t>
            </a:r>
            <a:r>
              <a:rPr lang="en-US" altLang="zh-CN" dirty="0" err="1"/>
              <a:t>lca</a:t>
            </a:r>
            <a:r>
              <a:rPr lang="zh-CN" altLang="en-US" dirty="0"/>
              <a:t>的深度和即查询</a:t>
            </a:r>
            <a:r>
              <a:rPr lang="en-US" altLang="zh-CN" dirty="0"/>
              <a:t>z</a:t>
            </a:r>
            <a:r>
              <a:rPr lang="zh-CN" altLang="en-US" dirty="0"/>
              <a:t>到根路径的和</a:t>
            </a:r>
            <a:endParaRPr lang="en-US" altLang="zh-CN" dirty="0"/>
          </a:p>
          <a:p>
            <a:r>
              <a:rPr lang="zh-CN" altLang="en-US" dirty="0"/>
              <a:t>如图，绿色，红色，蓝色的点被插入，</a:t>
            </a:r>
            <a:endParaRPr lang="en-US" altLang="zh-CN" dirty="0"/>
          </a:p>
          <a:p>
            <a:r>
              <a:rPr lang="zh-CN" altLang="en-US" dirty="0"/>
              <a:t>查询紫色的点</a:t>
            </a:r>
            <a:endParaRPr lang="en-US" altLang="zh-CN" dirty="0"/>
          </a:p>
          <a:p>
            <a:r>
              <a:rPr lang="en-US" altLang="zh-CN" dirty="0"/>
              <a:t>O( mlog^2n )</a:t>
            </a:r>
            <a:endParaRPr lang="zh-CN" altLang="en-US" dirty="0"/>
          </a:p>
        </p:txBody>
      </p:sp>
      <p:pic>
        <p:nvPicPr>
          <p:cNvPr id="148484" name="图片 3">
            <a:extLst>
              <a:ext uri="{FF2B5EF4-FFF2-40B4-BE49-F238E27FC236}">
                <a16:creationId xmlns:a16="http://schemas.microsoft.com/office/drawing/2014/main" id="{9B6F510F-9CA8-4CC5-B530-42C412BE6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3181350"/>
            <a:ext cx="33591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12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常用的树分治方法</a:t>
            </a:r>
          </a:p>
        </p:txBody>
      </p:sp>
      <p:sp>
        <p:nvSpPr>
          <p:cNvPr id="3" name="内容占位符 2"/>
          <p:cNvSpPr>
            <a:spLocks noGrp="1"/>
          </p:cNvSpPr>
          <p:nvPr>
            <p:ph idx="1"/>
          </p:nvPr>
        </p:nvSpPr>
        <p:spPr/>
        <p:txBody>
          <a:bodyPr/>
          <a:lstStyle/>
          <a:p>
            <a:r>
              <a:rPr lang="en-US" altLang="zh-CN" dirty="0"/>
              <a:t>1.</a:t>
            </a:r>
            <a:r>
              <a:rPr lang="zh-CN" altLang="en-US" dirty="0"/>
              <a:t>点分治</a:t>
            </a:r>
            <a:endParaRPr lang="en-US" altLang="zh-CN" dirty="0"/>
          </a:p>
          <a:p>
            <a:r>
              <a:rPr lang="en-US" altLang="zh-CN" dirty="0"/>
              <a:t>2.</a:t>
            </a:r>
            <a:r>
              <a:rPr lang="zh-CN" altLang="en-US" dirty="0"/>
              <a:t>链分治</a:t>
            </a:r>
            <a:endParaRPr lang="en-US" altLang="zh-CN" dirty="0"/>
          </a:p>
          <a:p>
            <a:r>
              <a:rPr lang="en-US" altLang="zh-CN" dirty="0"/>
              <a:t>3.</a:t>
            </a:r>
            <a:r>
              <a:rPr lang="zh-CN" altLang="en-US" dirty="0"/>
              <a:t>边分治</a:t>
            </a:r>
          </a:p>
          <a:p>
            <a:r>
              <a:rPr lang="en-US" altLang="zh-CN" dirty="0"/>
              <a:t>4.link cut tree</a:t>
            </a:r>
          </a:p>
          <a:p>
            <a:r>
              <a:rPr lang="en-US" altLang="zh-CN" dirty="0"/>
              <a:t>5.top tree</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55046805-6934-475D-A2C7-3FB012A2C11C}"/>
              </a:ext>
            </a:extLst>
          </p:cNvPr>
          <p:cNvSpPr>
            <a:spLocks noGrp="1" noChangeArrowheads="1"/>
          </p:cNvSpPr>
          <p:nvPr>
            <p:ph type="title"/>
          </p:nvPr>
        </p:nvSpPr>
        <p:spPr/>
        <p:txBody>
          <a:bodyPr/>
          <a:lstStyle/>
          <a:p>
            <a:r>
              <a:rPr lang="en-US" altLang="zh-CN" dirty="0"/>
              <a:t>Luogu4219 [BJOI2014]</a:t>
            </a:r>
            <a:r>
              <a:rPr lang="zh-CN" altLang="en-US" dirty="0"/>
              <a:t>大融合</a:t>
            </a:r>
          </a:p>
        </p:txBody>
      </p:sp>
      <p:pic>
        <p:nvPicPr>
          <p:cNvPr id="3" name="内容占位符 2">
            <a:extLst>
              <a:ext uri="{FF2B5EF4-FFF2-40B4-BE49-F238E27FC236}">
                <a16:creationId xmlns:a16="http://schemas.microsoft.com/office/drawing/2014/main" id="{44FF3454-D0AE-45A3-A80B-FA350FB44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814" y="1690688"/>
            <a:ext cx="6806122" cy="4351338"/>
          </a:xfrm>
        </p:spPr>
      </p:pic>
    </p:spTree>
    <p:extLst>
      <p:ext uri="{BB962C8B-B14F-4D97-AF65-F5344CB8AC3E}">
        <p14:creationId xmlns:p14="http://schemas.microsoft.com/office/powerpoint/2010/main" val="566653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5FCA6B75-928A-4EAD-B356-2D78E962426B}"/>
              </a:ext>
            </a:extLst>
          </p:cNvPr>
          <p:cNvSpPr>
            <a:spLocks noGrp="1" noChangeArrowheads="1"/>
          </p:cNvSpPr>
          <p:nvPr>
            <p:ph type="title"/>
          </p:nvPr>
        </p:nvSpPr>
        <p:spPr/>
        <p:txBody>
          <a:bodyPr/>
          <a:lstStyle/>
          <a:p>
            <a:r>
              <a:rPr lang="en-US" altLang="zh-CN" dirty="0"/>
              <a:t>Solution</a:t>
            </a:r>
            <a:endParaRPr lang="zh-CN" altLang="en-US" dirty="0"/>
          </a:p>
        </p:txBody>
      </p:sp>
      <p:sp>
        <p:nvSpPr>
          <p:cNvPr id="114691" name="内容占位符 2">
            <a:extLst>
              <a:ext uri="{FF2B5EF4-FFF2-40B4-BE49-F238E27FC236}">
                <a16:creationId xmlns:a16="http://schemas.microsoft.com/office/drawing/2014/main" id="{C68C7C5E-3F55-47C2-82FE-35F3D487C228}"/>
              </a:ext>
            </a:extLst>
          </p:cNvPr>
          <p:cNvSpPr>
            <a:spLocks noGrp="1" noChangeArrowheads="1"/>
          </p:cNvSpPr>
          <p:nvPr>
            <p:ph idx="1"/>
          </p:nvPr>
        </p:nvSpPr>
        <p:spPr/>
        <p:txBody>
          <a:bodyPr/>
          <a:lstStyle/>
          <a:p>
            <a:r>
              <a:rPr lang="zh-CN" altLang="en-US" dirty="0"/>
              <a:t>可以发现每次查询点</a:t>
            </a:r>
            <a:r>
              <a:rPr lang="en-US" altLang="zh-CN" dirty="0"/>
              <a:t>a</a:t>
            </a:r>
            <a:r>
              <a:rPr lang="zh-CN" altLang="en-US" dirty="0"/>
              <a:t>，</a:t>
            </a:r>
            <a:r>
              <a:rPr lang="en-US" altLang="zh-CN" dirty="0"/>
              <a:t>b</a:t>
            </a:r>
            <a:r>
              <a:rPr lang="zh-CN" altLang="en-US" dirty="0"/>
              <a:t>两端构成的简单路径个数</a:t>
            </a:r>
            <a:endParaRPr lang="en-US" altLang="zh-CN" dirty="0"/>
          </a:p>
          <a:p>
            <a:r>
              <a:rPr lang="zh-CN" altLang="en-US" dirty="0"/>
              <a:t>即等价于</a:t>
            </a:r>
            <a:r>
              <a:rPr lang="en-US" altLang="zh-CN" dirty="0"/>
              <a:t>a</a:t>
            </a:r>
            <a:r>
              <a:rPr lang="zh-CN" altLang="en-US" dirty="0"/>
              <a:t>不经过</a:t>
            </a:r>
            <a:r>
              <a:rPr lang="en-US" altLang="zh-CN" dirty="0"/>
              <a:t>b</a:t>
            </a:r>
            <a:r>
              <a:rPr lang="zh-CN" altLang="en-US" dirty="0"/>
              <a:t>的子树大小和</a:t>
            </a:r>
            <a:r>
              <a:rPr lang="en-US" altLang="zh-CN" dirty="0"/>
              <a:t>b</a:t>
            </a:r>
            <a:r>
              <a:rPr lang="zh-CN" altLang="en-US" dirty="0"/>
              <a:t>不经过</a:t>
            </a:r>
            <a:r>
              <a:rPr lang="en-US" altLang="zh-CN" dirty="0"/>
              <a:t>a</a:t>
            </a:r>
            <a:r>
              <a:rPr lang="zh-CN" altLang="en-US" dirty="0"/>
              <a:t>的子树大小的乘积</a:t>
            </a:r>
            <a:endParaRPr lang="en-US" altLang="zh-CN" dirty="0"/>
          </a:p>
          <a:p>
            <a:r>
              <a:rPr lang="zh-CN" altLang="en-US" dirty="0"/>
              <a:t>因为任意左边一个点和右边一个点都有唯一的而且不同的一条路径</a:t>
            </a:r>
            <a:endParaRPr lang="en-US" altLang="zh-CN" dirty="0"/>
          </a:p>
          <a:p>
            <a:endParaRPr lang="zh-CN" altLang="en-US" dirty="0"/>
          </a:p>
        </p:txBody>
      </p:sp>
      <p:pic>
        <p:nvPicPr>
          <p:cNvPr id="114692" name="图片 3">
            <a:extLst>
              <a:ext uri="{FF2B5EF4-FFF2-40B4-BE49-F238E27FC236}">
                <a16:creationId xmlns:a16="http://schemas.microsoft.com/office/drawing/2014/main" id="{C147D20A-EEFB-4D7B-AE0E-5CE731E8E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3890963"/>
            <a:ext cx="33718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947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7FF41742-9D1D-4255-92F5-C7458700602F}"/>
              </a:ext>
            </a:extLst>
          </p:cNvPr>
          <p:cNvSpPr>
            <a:spLocks noGrp="1" noChangeArrowheads="1"/>
          </p:cNvSpPr>
          <p:nvPr>
            <p:ph type="title"/>
          </p:nvPr>
        </p:nvSpPr>
        <p:spPr/>
        <p:txBody>
          <a:bodyPr/>
          <a:lstStyle/>
          <a:p>
            <a:r>
              <a:rPr lang="en-US" altLang="zh-CN" dirty="0"/>
              <a:t>Solution</a:t>
            </a:r>
            <a:endParaRPr lang="zh-CN" altLang="en-US" dirty="0"/>
          </a:p>
        </p:txBody>
      </p:sp>
      <p:sp>
        <p:nvSpPr>
          <p:cNvPr id="115715" name="内容占位符 2">
            <a:extLst>
              <a:ext uri="{FF2B5EF4-FFF2-40B4-BE49-F238E27FC236}">
                <a16:creationId xmlns:a16="http://schemas.microsoft.com/office/drawing/2014/main" id="{2CB4BBD8-1DB2-44EB-B4ED-9C05FEA248FB}"/>
              </a:ext>
            </a:extLst>
          </p:cNvPr>
          <p:cNvSpPr>
            <a:spLocks noGrp="1" noChangeArrowheads="1"/>
          </p:cNvSpPr>
          <p:nvPr>
            <p:ph idx="1"/>
          </p:nvPr>
        </p:nvSpPr>
        <p:spPr/>
        <p:txBody>
          <a:bodyPr/>
          <a:lstStyle/>
          <a:p>
            <a:r>
              <a:rPr lang="zh-CN" altLang="en-US" dirty="0"/>
              <a:t>于是考虑离线，先把这棵树建出来，每个点维护子树大小</a:t>
            </a:r>
            <a:endParaRPr lang="en-US" altLang="zh-CN" dirty="0"/>
          </a:p>
          <a:p>
            <a:r>
              <a:rPr lang="zh-CN" altLang="en-US" dirty="0"/>
              <a:t>假设</a:t>
            </a:r>
            <a:r>
              <a:rPr lang="en-US" altLang="zh-CN" dirty="0"/>
              <a:t>a</a:t>
            </a:r>
            <a:r>
              <a:rPr lang="zh-CN" altLang="en-US" dirty="0"/>
              <a:t>是</a:t>
            </a:r>
            <a:r>
              <a:rPr lang="en-US" altLang="zh-CN" dirty="0"/>
              <a:t>b</a:t>
            </a:r>
            <a:r>
              <a:rPr lang="zh-CN" altLang="en-US" dirty="0"/>
              <a:t>的父亲，则</a:t>
            </a:r>
            <a:r>
              <a:rPr lang="en-US" altLang="zh-CN" dirty="0"/>
              <a:t>a</a:t>
            </a:r>
            <a:r>
              <a:rPr lang="zh-CN" altLang="en-US" dirty="0"/>
              <a:t>和</a:t>
            </a:r>
            <a:r>
              <a:rPr lang="en-US" altLang="zh-CN" dirty="0"/>
              <a:t>b</a:t>
            </a:r>
            <a:r>
              <a:rPr lang="zh-CN" altLang="en-US" dirty="0"/>
              <a:t>之间路径的答案为</a:t>
            </a:r>
            <a:r>
              <a:rPr lang="en-US" altLang="zh-CN" dirty="0"/>
              <a:t>(a</a:t>
            </a:r>
            <a:r>
              <a:rPr lang="zh-CN" altLang="en-US" dirty="0"/>
              <a:t>所在联通块大小</a:t>
            </a:r>
            <a:r>
              <a:rPr lang="en-US" altLang="zh-CN" dirty="0"/>
              <a:t>-b</a:t>
            </a:r>
            <a:r>
              <a:rPr lang="zh-CN" altLang="en-US" dirty="0"/>
              <a:t>子树大小</a:t>
            </a:r>
            <a:r>
              <a:rPr lang="en-US" altLang="zh-CN" dirty="0"/>
              <a:t>)* b</a:t>
            </a:r>
            <a:r>
              <a:rPr lang="zh-CN" altLang="en-US" dirty="0"/>
              <a:t>子树大小</a:t>
            </a:r>
            <a:endParaRPr lang="en-US" altLang="zh-CN" dirty="0"/>
          </a:p>
        </p:txBody>
      </p:sp>
      <p:pic>
        <p:nvPicPr>
          <p:cNvPr id="115716" name="图片 3">
            <a:extLst>
              <a:ext uri="{FF2B5EF4-FFF2-40B4-BE49-F238E27FC236}">
                <a16:creationId xmlns:a16="http://schemas.microsoft.com/office/drawing/2014/main" id="{6A632E86-2997-4CDE-BAF2-1B93396B4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3255963"/>
            <a:ext cx="332422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11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0F55C6E-820B-43CB-8C9B-A422EBAF479C}"/>
              </a:ext>
            </a:extLst>
          </p:cNvPr>
          <p:cNvSpPr>
            <a:spLocks noGrp="1" noChangeArrowheads="1"/>
          </p:cNvSpPr>
          <p:nvPr>
            <p:ph type="title"/>
          </p:nvPr>
        </p:nvSpPr>
        <p:spPr/>
        <p:txBody>
          <a:bodyPr/>
          <a:lstStyle/>
          <a:p>
            <a:r>
              <a:rPr lang="en-US" altLang="zh-CN" dirty="0"/>
              <a:t>Solution</a:t>
            </a:r>
          </a:p>
        </p:txBody>
      </p:sp>
      <p:sp>
        <p:nvSpPr>
          <p:cNvPr id="116739" name="内容占位符 2">
            <a:extLst>
              <a:ext uri="{FF2B5EF4-FFF2-40B4-BE49-F238E27FC236}">
                <a16:creationId xmlns:a16="http://schemas.microsoft.com/office/drawing/2014/main" id="{EFF00119-91AB-4C38-B1EB-85778E8BA682}"/>
              </a:ext>
            </a:extLst>
          </p:cNvPr>
          <p:cNvSpPr>
            <a:spLocks noGrp="1" noChangeArrowheads="1"/>
          </p:cNvSpPr>
          <p:nvPr>
            <p:ph idx="1"/>
          </p:nvPr>
        </p:nvSpPr>
        <p:spPr/>
        <p:txBody>
          <a:bodyPr/>
          <a:lstStyle/>
          <a:p>
            <a:r>
              <a:rPr lang="zh-CN" altLang="en-US" dirty="0"/>
              <a:t>每个点维护子树大小，用并查集维护每个联通块的大小</a:t>
            </a:r>
            <a:endParaRPr lang="en-US" altLang="zh-CN" dirty="0"/>
          </a:p>
          <a:p>
            <a:r>
              <a:rPr lang="zh-CN" altLang="en-US" dirty="0"/>
              <a:t>则每次连接一条边的时候，等价于把一条链上的子树大小都加上一个值</a:t>
            </a:r>
          </a:p>
          <a:p>
            <a:r>
              <a:rPr lang="zh-CN" altLang="en-US" dirty="0"/>
              <a:t>比如连接</a:t>
            </a:r>
            <a:r>
              <a:rPr lang="en-US" altLang="zh-CN" dirty="0"/>
              <a:t>a</a:t>
            </a:r>
            <a:r>
              <a:rPr lang="zh-CN" altLang="en-US" dirty="0"/>
              <a:t>和</a:t>
            </a:r>
            <a:r>
              <a:rPr lang="en-US" altLang="zh-CN" dirty="0"/>
              <a:t>b</a:t>
            </a:r>
            <a:r>
              <a:rPr lang="zh-CN" altLang="en-US" dirty="0"/>
              <a:t>就是把：</a:t>
            </a:r>
          </a:p>
          <a:p>
            <a:r>
              <a:rPr lang="en-US" altLang="zh-CN" dirty="0"/>
              <a:t>a</a:t>
            </a:r>
            <a:r>
              <a:rPr lang="zh-CN" altLang="en-US" dirty="0"/>
              <a:t>所在联通块里面深度最低的那个点到</a:t>
            </a:r>
            <a:r>
              <a:rPr lang="en-US" altLang="zh-CN" dirty="0"/>
              <a:t>a</a:t>
            </a:r>
          </a:p>
          <a:p>
            <a:r>
              <a:rPr lang="zh-CN" altLang="en-US" dirty="0"/>
              <a:t>这一条链加一个数</a:t>
            </a:r>
          </a:p>
          <a:p>
            <a:r>
              <a:rPr lang="zh-CN" altLang="en-US" dirty="0"/>
              <a:t>深度最低的那个点用并查集维护即可</a:t>
            </a:r>
          </a:p>
          <a:p>
            <a:endParaRPr lang="zh-CN" altLang="en-US" dirty="0"/>
          </a:p>
        </p:txBody>
      </p:sp>
      <p:pic>
        <p:nvPicPr>
          <p:cNvPr id="116740" name="图片 3">
            <a:extLst>
              <a:ext uri="{FF2B5EF4-FFF2-40B4-BE49-F238E27FC236}">
                <a16:creationId xmlns:a16="http://schemas.microsoft.com/office/drawing/2014/main" id="{C5E4C2E8-90D3-4190-8F7E-03288399C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4238" y="3446463"/>
            <a:ext cx="32575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4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6E217B8D-8078-4702-A76E-7CAAD7304324}"/>
              </a:ext>
            </a:extLst>
          </p:cNvPr>
          <p:cNvSpPr>
            <a:spLocks noGrp="1" noChangeArrowheads="1"/>
          </p:cNvSpPr>
          <p:nvPr>
            <p:ph type="title"/>
          </p:nvPr>
        </p:nvSpPr>
        <p:spPr/>
        <p:txBody>
          <a:bodyPr/>
          <a:lstStyle/>
          <a:p>
            <a:r>
              <a:rPr lang="en-US" altLang="zh-CN" dirty="0"/>
              <a:t>Solution</a:t>
            </a:r>
            <a:endParaRPr lang="zh-CN" altLang="en-US" dirty="0"/>
          </a:p>
        </p:txBody>
      </p:sp>
      <p:sp>
        <p:nvSpPr>
          <p:cNvPr id="117763" name="内容占位符 2">
            <a:extLst>
              <a:ext uri="{FF2B5EF4-FFF2-40B4-BE49-F238E27FC236}">
                <a16:creationId xmlns:a16="http://schemas.microsoft.com/office/drawing/2014/main" id="{7B135D3C-5F96-492E-9106-D97FB9FDEEB3}"/>
              </a:ext>
            </a:extLst>
          </p:cNvPr>
          <p:cNvSpPr>
            <a:spLocks noGrp="1" noChangeArrowheads="1"/>
          </p:cNvSpPr>
          <p:nvPr>
            <p:ph idx="1"/>
          </p:nvPr>
        </p:nvSpPr>
        <p:spPr/>
        <p:txBody>
          <a:bodyPr/>
          <a:lstStyle/>
          <a:p>
            <a:r>
              <a:rPr lang="zh-CN" altLang="en-US" dirty="0"/>
              <a:t>问题转换为链加，单点求值</a:t>
            </a:r>
            <a:endParaRPr lang="en-US" altLang="zh-CN" dirty="0"/>
          </a:p>
          <a:p>
            <a:r>
              <a:rPr lang="zh-CN" altLang="en-US" dirty="0"/>
              <a:t>用树状数组轻松维护即可</a:t>
            </a:r>
            <a:endParaRPr lang="en-US" altLang="zh-CN" dirty="0"/>
          </a:p>
          <a:p>
            <a:r>
              <a:rPr lang="en-US" altLang="zh-CN" dirty="0"/>
              <a:t>O( </a:t>
            </a:r>
            <a:r>
              <a:rPr lang="en-US" altLang="zh-CN" dirty="0" err="1"/>
              <a:t>qlogn</a:t>
            </a:r>
            <a:r>
              <a:rPr lang="en-US" altLang="zh-CN" dirty="0"/>
              <a:t> )</a:t>
            </a:r>
            <a:endParaRPr lang="zh-CN" altLang="en-US" dirty="0"/>
          </a:p>
        </p:txBody>
      </p:sp>
    </p:spTree>
    <p:extLst>
      <p:ext uri="{BB962C8B-B14F-4D97-AF65-F5344CB8AC3E}">
        <p14:creationId xmlns:p14="http://schemas.microsoft.com/office/powerpoint/2010/main" val="3582344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8F2ED-45DB-40A8-8097-F128F89BCEC1}"/>
              </a:ext>
            </a:extLst>
          </p:cNvPr>
          <p:cNvSpPr>
            <a:spLocks noGrp="1"/>
          </p:cNvSpPr>
          <p:nvPr>
            <p:ph type="title"/>
          </p:nvPr>
        </p:nvSpPr>
        <p:spPr/>
        <p:txBody>
          <a:bodyPr/>
          <a:lstStyle/>
          <a:p>
            <a:r>
              <a:rPr lang="en-US" altLang="zh-CN" dirty="0"/>
              <a:t>Luogu5354 [Ynoi2017]</a:t>
            </a:r>
            <a:r>
              <a:rPr lang="zh-CN" altLang="en-US" dirty="0"/>
              <a:t>由乃的</a:t>
            </a:r>
            <a:r>
              <a:rPr lang="en-US" altLang="zh-CN" dirty="0"/>
              <a:t>OJ</a:t>
            </a:r>
            <a:endParaRPr lang="zh-CN" altLang="en-US" dirty="0"/>
          </a:p>
        </p:txBody>
      </p:sp>
      <p:sp>
        <p:nvSpPr>
          <p:cNvPr id="3" name="内容占位符 2">
            <a:extLst>
              <a:ext uri="{FF2B5EF4-FFF2-40B4-BE49-F238E27FC236}">
                <a16:creationId xmlns:a16="http://schemas.microsoft.com/office/drawing/2014/main" id="{8668E2B3-F88F-4565-A853-3613F617C762}"/>
              </a:ext>
            </a:extLst>
          </p:cNvPr>
          <p:cNvSpPr>
            <a:spLocks noGrp="1"/>
          </p:cNvSpPr>
          <p:nvPr>
            <p:ph idx="1"/>
          </p:nvPr>
        </p:nvSpPr>
        <p:spPr/>
        <p:txBody>
          <a:bodyPr/>
          <a:lstStyle/>
          <a:p>
            <a:r>
              <a:rPr lang="zh-CN" altLang="en-US" dirty="0"/>
              <a:t>给你一个有</a:t>
            </a:r>
            <a:r>
              <a:rPr lang="en-US" altLang="zh-CN" dirty="0"/>
              <a:t>n</a:t>
            </a:r>
            <a:r>
              <a:rPr lang="zh-CN" altLang="en-US" dirty="0"/>
              <a:t>个点的树，每个点的包括一个位运算</a:t>
            </a:r>
            <a:r>
              <a:rPr lang="en-US" altLang="zh-CN" dirty="0"/>
              <a:t>opt</a:t>
            </a:r>
            <a:r>
              <a:rPr lang="zh-CN" altLang="en-US" dirty="0"/>
              <a:t>和一个权值</a:t>
            </a:r>
            <a:r>
              <a:rPr lang="en-US" altLang="zh-CN" dirty="0"/>
              <a:t>x</a:t>
            </a:r>
            <a:r>
              <a:rPr lang="zh-CN" altLang="en-US" dirty="0"/>
              <a:t>，位运算有</a:t>
            </a:r>
            <a:r>
              <a:rPr lang="en-US" altLang="zh-CN" dirty="0"/>
              <a:t>&amp;,l,^</a:t>
            </a:r>
            <a:r>
              <a:rPr lang="zh-CN" altLang="en-US" dirty="0"/>
              <a:t>三种，分别用</a:t>
            </a:r>
            <a:r>
              <a:rPr lang="en-US" altLang="zh-CN" dirty="0"/>
              <a:t>1,2,3</a:t>
            </a:r>
            <a:r>
              <a:rPr lang="zh-CN" altLang="en-US" dirty="0"/>
              <a:t>表示。</a:t>
            </a:r>
          </a:p>
          <a:p>
            <a:r>
              <a:rPr lang="zh-CN" altLang="en-US" dirty="0"/>
              <a:t>每次询问包含三个数</a:t>
            </a:r>
            <a:r>
              <a:rPr lang="en-US" altLang="zh-CN" dirty="0" err="1"/>
              <a:t>x,y,z</a:t>
            </a:r>
            <a:r>
              <a:rPr lang="en-US" altLang="zh-CN" dirty="0"/>
              <a:t>,</a:t>
            </a:r>
            <a:r>
              <a:rPr lang="zh-CN" altLang="en-US" dirty="0"/>
              <a:t>初始选定一个数</a:t>
            </a:r>
            <a:r>
              <a:rPr lang="en-US" altLang="zh-CN" dirty="0"/>
              <a:t>v</a:t>
            </a:r>
            <a:r>
              <a:rPr lang="zh-CN" altLang="en-US" dirty="0"/>
              <a:t>。然后</a:t>
            </a:r>
            <a:r>
              <a:rPr lang="en-US" altLang="zh-CN" dirty="0"/>
              <a:t>v</a:t>
            </a:r>
            <a:r>
              <a:rPr lang="zh-CN" altLang="en-US" dirty="0"/>
              <a:t>依次经过从</a:t>
            </a:r>
            <a:r>
              <a:rPr lang="en-US" altLang="zh-CN" dirty="0"/>
              <a:t>x</a:t>
            </a:r>
            <a:r>
              <a:rPr lang="zh-CN" altLang="en-US" dirty="0"/>
              <a:t>到</a:t>
            </a:r>
            <a:r>
              <a:rPr lang="en-US" altLang="zh-CN" dirty="0"/>
              <a:t>y</a:t>
            </a:r>
            <a:r>
              <a:rPr lang="zh-CN" altLang="en-US" dirty="0"/>
              <a:t>的所有节点，每经过一个点</a:t>
            </a:r>
            <a:r>
              <a:rPr lang="en-US" altLang="zh-CN" dirty="0" err="1"/>
              <a:t>i</a:t>
            </a:r>
            <a:r>
              <a:rPr lang="zh-CN" altLang="en-US" dirty="0"/>
              <a:t>，</a:t>
            </a:r>
            <a:r>
              <a:rPr lang="en-US" altLang="zh-CN" dirty="0"/>
              <a:t>v</a:t>
            </a:r>
            <a:r>
              <a:rPr lang="zh-CN" altLang="en-US" dirty="0"/>
              <a:t>就变成</a:t>
            </a:r>
            <a:r>
              <a:rPr lang="en-US" altLang="zh-CN" dirty="0"/>
              <a:t>v </a:t>
            </a:r>
            <a:r>
              <a:rPr lang="en-US" altLang="zh-CN" dirty="0" err="1"/>
              <a:t>opti</a:t>
            </a:r>
            <a:r>
              <a:rPr lang="en-US" altLang="zh-CN" dirty="0"/>
              <a:t> xi</a:t>
            </a:r>
            <a:r>
              <a:rPr lang="zh-CN" altLang="en-US" dirty="0"/>
              <a:t>，所以他想问你，最后到</a:t>
            </a:r>
            <a:r>
              <a:rPr lang="en-US" altLang="zh-CN" dirty="0"/>
              <a:t>y</a:t>
            </a:r>
            <a:r>
              <a:rPr lang="zh-CN" altLang="en-US" dirty="0"/>
              <a:t>时，希望得到的值尽可能大，求最大值？给定的初始值</a:t>
            </a:r>
            <a:r>
              <a:rPr lang="en-US" altLang="zh-CN" dirty="0"/>
              <a:t>v</a:t>
            </a:r>
            <a:r>
              <a:rPr lang="zh-CN" altLang="en-US" dirty="0"/>
              <a:t>必须是在</a:t>
            </a:r>
            <a:r>
              <a:rPr lang="en-US" altLang="zh-CN" dirty="0"/>
              <a:t>[0,z]</a:t>
            </a:r>
            <a:r>
              <a:rPr lang="zh-CN" altLang="en-US" dirty="0"/>
              <a:t>之间。</a:t>
            </a:r>
          </a:p>
          <a:p>
            <a:r>
              <a:rPr lang="zh-CN" altLang="en-US" dirty="0"/>
              <a:t>每次修改包含三个数</a:t>
            </a:r>
            <a:r>
              <a:rPr lang="en-US" altLang="zh-CN" dirty="0" err="1"/>
              <a:t>x,y,z</a:t>
            </a:r>
            <a:r>
              <a:rPr lang="zh-CN" altLang="en-US" dirty="0"/>
              <a:t>，意思是把</a:t>
            </a:r>
            <a:r>
              <a:rPr lang="en-US" altLang="zh-CN" dirty="0"/>
              <a:t>x</a:t>
            </a:r>
            <a:r>
              <a:rPr lang="zh-CN" altLang="en-US" dirty="0"/>
              <a:t>点的操作修改为</a:t>
            </a:r>
            <a:r>
              <a:rPr lang="en-US" altLang="zh-CN" dirty="0"/>
              <a:t>y</a:t>
            </a:r>
            <a:r>
              <a:rPr lang="zh-CN" altLang="en-US" dirty="0"/>
              <a:t>，数值改为</a:t>
            </a:r>
            <a:r>
              <a:rPr lang="en-US" altLang="zh-CN" dirty="0"/>
              <a:t>z</a:t>
            </a:r>
          </a:p>
          <a:p>
            <a:endParaRPr lang="zh-CN" altLang="en-US" dirty="0"/>
          </a:p>
        </p:txBody>
      </p:sp>
    </p:spTree>
    <p:extLst>
      <p:ext uri="{BB962C8B-B14F-4D97-AF65-F5344CB8AC3E}">
        <p14:creationId xmlns:p14="http://schemas.microsoft.com/office/powerpoint/2010/main" val="165363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B70B7-39FC-499C-8393-DB93774512E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78CEEE8-2A8D-4376-BA65-9714E6346F24}"/>
              </a:ext>
            </a:extLst>
          </p:cNvPr>
          <p:cNvSpPr>
            <a:spLocks noGrp="1"/>
          </p:cNvSpPr>
          <p:nvPr>
            <p:ph idx="1"/>
          </p:nvPr>
        </p:nvSpPr>
        <p:spPr/>
        <p:txBody>
          <a:bodyPr/>
          <a:lstStyle/>
          <a:p>
            <a:r>
              <a:rPr lang="zh-CN" altLang="en-US" dirty="0"/>
              <a:t>如果我们知道每个位经过链上的变化之后变成了什么，那就可以贪心处理了</a:t>
            </a:r>
            <a:endParaRPr lang="en-US" altLang="zh-CN" dirty="0"/>
          </a:p>
          <a:p>
            <a:r>
              <a:rPr lang="zh-CN" altLang="en-US" dirty="0"/>
              <a:t>直接</a:t>
            </a:r>
            <a:r>
              <a:rPr lang="en-US" altLang="zh-CN" dirty="0"/>
              <a:t>HLD+</a:t>
            </a:r>
            <a:r>
              <a:rPr lang="zh-CN" altLang="en-US" dirty="0"/>
              <a:t>拆位维护的话是</a:t>
            </a:r>
            <a:r>
              <a:rPr lang="en-US" altLang="zh-CN" dirty="0"/>
              <a:t>O( nlog^2nlogv )</a:t>
            </a:r>
          </a:p>
          <a:p>
            <a:r>
              <a:rPr lang="zh-CN" altLang="en-US" dirty="0"/>
              <a:t>用静态</a:t>
            </a:r>
            <a:r>
              <a:rPr lang="en-US" altLang="zh-CN" dirty="0"/>
              <a:t>LCT+</a:t>
            </a:r>
            <a:r>
              <a:rPr lang="zh-CN" altLang="en-US" dirty="0"/>
              <a:t>拆位维护的话是</a:t>
            </a:r>
            <a:r>
              <a:rPr lang="en-US" altLang="zh-CN" dirty="0"/>
              <a:t>O( </a:t>
            </a:r>
            <a:r>
              <a:rPr lang="en-US" altLang="zh-CN" dirty="0" err="1"/>
              <a:t>nlognlogv</a:t>
            </a:r>
            <a:r>
              <a:rPr lang="en-US" altLang="zh-CN" dirty="0"/>
              <a:t> )</a:t>
            </a:r>
          </a:p>
          <a:p>
            <a:r>
              <a:rPr lang="zh-CN" altLang="en-US" dirty="0"/>
              <a:t>实际上不用拆位，可以压位来处理，每次处理所有的</a:t>
            </a:r>
            <a:r>
              <a:rPr lang="en-US" altLang="zh-CN" dirty="0"/>
              <a:t>0</a:t>
            </a:r>
            <a:r>
              <a:rPr lang="zh-CN" altLang="en-US" dirty="0"/>
              <a:t>位变成什么，</a:t>
            </a:r>
            <a:r>
              <a:rPr lang="en-US" altLang="zh-CN" dirty="0"/>
              <a:t>1</a:t>
            </a:r>
            <a:r>
              <a:rPr lang="zh-CN" altLang="en-US" dirty="0"/>
              <a:t>位变成什么即可</a:t>
            </a:r>
            <a:endParaRPr lang="en-US" altLang="zh-CN" dirty="0"/>
          </a:p>
          <a:p>
            <a:r>
              <a:rPr lang="zh-CN" altLang="en-US" dirty="0"/>
              <a:t>这样复杂度</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265927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01EF2-3414-4AB7-8985-EE68F5599B00}"/>
              </a:ext>
            </a:extLst>
          </p:cNvPr>
          <p:cNvSpPr>
            <a:spLocks noGrp="1"/>
          </p:cNvSpPr>
          <p:nvPr>
            <p:ph type="title"/>
          </p:nvPr>
        </p:nvSpPr>
        <p:spPr/>
        <p:txBody>
          <a:bodyPr/>
          <a:lstStyle/>
          <a:p>
            <a:r>
              <a:rPr lang="en-US" altLang="zh-CN" dirty="0" err="1"/>
              <a:t>bzoj</a:t>
            </a:r>
            <a:r>
              <a:rPr lang="en-US" altLang="zh-CN" dirty="0"/>
              <a:t> 4771</a:t>
            </a:r>
            <a:endParaRPr lang="zh-CN" altLang="en-US" dirty="0"/>
          </a:p>
        </p:txBody>
      </p:sp>
      <p:sp>
        <p:nvSpPr>
          <p:cNvPr id="3" name="内容占位符 2">
            <a:extLst>
              <a:ext uri="{FF2B5EF4-FFF2-40B4-BE49-F238E27FC236}">
                <a16:creationId xmlns:a16="http://schemas.microsoft.com/office/drawing/2014/main" id="{67A61F0A-58B9-4709-95B5-0AD7D2842655}"/>
              </a:ext>
            </a:extLst>
          </p:cNvPr>
          <p:cNvSpPr>
            <a:spLocks noGrp="1"/>
          </p:cNvSpPr>
          <p:nvPr>
            <p:ph idx="1"/>
          </p:nvPr>
        </p:nvSpPr>
        <p:spPr/>
        <p:txBody>
          <a:bodyPr/>
          <a:lstStyle/>
          <a:p>
            <a:r>
              <a:rPr lang="zh-CN" altLang="en-US" dirty="0"/>
              <a:t>一棵树，询问一个点的子树中与其距离不超过</a:t>
            </a:r>
            <a:r>
              <a:rPr lang="en-US" altLang="zh-CN" dirty="0"/>
              <a:t>d</a:t>
            </a:r>
            <a:r>
              <a:rPr lang="zh-CN" altLang="en-US" dirty="0"/>
              <a:t>的点有多少种不 同的点权。</a:t>
            </a:r>
            <a:endParaRPr lang="en-US" altLang="zh-CN" dirty="0"/>
          </a:p>
          <a:p>
            <a:r>
              <a:rPr lang="en-US" altLang="zh-CN" dirty="0" err="1"/>
              <a:t>n,m</a:t>
            </a:r>
            <a:r>
              <a:rPr lang="en-US" altLang="zh-CN" dirty="0"/>
              <a:t>&lt;=5e5,d</a:t>
            </a:r>
            <a:r>
              <a:rPr lang="zh-CN" altLang="en-US" dirty="0"/>
              <a:t>每次给出</a:t>
            </a:r>
            <a:r>
              <a:rPr lang="en-US" altLang="zh-CN" dirty="0"/>
              <a:t>,5s</a:t>
            </a:r>
            <a:endParaRPr lang="zh-CN" altLang="en-US" dirty="0"/>
          </a:p>
        </p:txBody>
      </p:sp>
    </p:spTree>
    <p:extLst>
      <p:ext uri="{BB962C8B-B14F-4D97-AF65-F5344CB8AC3E}">
        <p14:creationId xmlns:p14="http://schemas.microsoft.com/office/powerpoint/2010/main" val="930540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9F687-AC5B-413C-B6B1-0D404592340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76A566C-6E0A-48CB-8160-44DB3FB4A9D4}"/>
              </a:ext>
            </a:extLst>
          </p:cNvPr>
          <p:cNvSpPr>
            <a:spLocks noGrp="1"/>
          </p:cNvSpPr>
          <p:nvPr>
            <p:ph idx="1"/>
          </p:nvPr>
        </p:nvSpPr>
        <p:spPr/>
        <p:txBody>
          <a:bodyPr/>
          <a:lstStyle/>
          <a:p>
            <a:r>
              <a:rPr lang="zh-CN" altLang="en-US" dirty="0"/>
              <a:t>每个节点维护一个以深度为关键字的数据结构，如线段树</a:t>
            </a:r>
            <a:endParaRPr lang="en-US" altLang="zh-CN" dirty="0"/>
          </a:p>
          <a:p>
            <a:r>
              <a:rPr lang="zh-CN" altLang="en-US" dirty="0"/>
              <a:t>然后从下往上进行线段树合并</a:t>
            </a:r>
            <a:endParaRPr lang="en-US" altLang="zh-CN" dirty="0"/>
          </a:p>
          <a:p>
            <a:r>
              <a:rPr lang="zh-CN" altLang="en-US" dirty="0"/>
              <a:t>因为链分治的复杂度是</a:t>
            </a:r>
            <a:r>
              <a:rPr lang="en-US" altLang="zh-CN" dirty="0"/>
              <a:t>O( </a:t>
            </a:r>
            <a:r>
              <a:rPr lang="en-US" altLang="zh-CN" dirty="0" err="1"/>
              <a:t>nlogn</a:t>
            </a:r>
            <a:r>
              <a:rPr lang="en-US" altLang="zh-CN" dirty="0"/>
              <a:t> )</a:t>
            </a:r>
            <a:r>
              <a:rPr lang="zh-CN" altLang="en-US" dirty="0"/>
              <a:t>，线段树合并的复杂度是插入一个元素</a:t>
            </a:r>
            <a:r>
              <a:rPr lang="en-US" altLang="zh-CN" dirty="0"/>
              <a:t>O( </a:t>
            </a:r>
            <a:r>
              <a:rPr lang="en-US" altLang="zh-CN" dirty="0" err="1"/>
              <a:t>logn</a:t>
            </a:r>
            <a:r>
              <a:rPr lang="en-US" altLang="zh-CN" dirty="0"/>
              <a:t> )</a:t>
            </a:r>
            <a:r>
              <a:rPr lang="zh-CN" altLang="en-US" dirty="0"/>
              <a:t>的，每次会把一段深度区间进行区间</a:t>
            </a:r>
            <a:r>
              <a:rPr lang="en-US" altLang="zh-CN" dirty="0"/>
              <a:t>+1</a:t>
            </a:r>
          </a:p>
          <a:p>
            <a:endParaRPr lang="en-US" altLang="zh-CN" dirty="0"/>
          </a:p>
          <a:p>
            <a:r>
              <a:rPr lang="zh-CN" altLang="en-US" dirty="0"/>
              <a:t>所以总复杂度是</a:t>
            </a:r>
            <a:r>
              <a:rPr lang="en-US" altLang="zh-CN" dirty="0"/>
              <a:t>O( nlog^2n )</a:t>
            </a:r>
            <a:r>
              <a:rPr lang="zh-CN" altLang="en-US" dirty="0"/>
              <a:t>的，使用长链剖分可能可以做到</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4128060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98533-C2D1-4A09-8840-72EBC3EDC4CE}"/>
              </a:ext>
            </a:extLst>
          </p:cNvPr>
          <p:cNvSpPr>
            <a:spLocks noGrp="1"/>
          </p:cNvSpPr>
          <p:nvPr>
            <p:ph type="title"/>
          </p:nvPr>
        </p:nvSpPr>
        <p:spPr/>
        <p:txBody>
          <a:bodyPr/>
          <a:lstStyle/>
          <a:p>
            <a:r>
              <a:rPr lang="zh-CN" altLang="en-US" dirty="0"/>
              <a:t>经典问题（好像是</a:t>
            </a:r>
            <a:r>
              <a:rPr lang="en-US" altLang="zh-CN" dirty="0"/>
              <a:t>51nod</a:t>
            </a:r>
            <a:r>
              <a:rPr lang="zh-CN" altLang="en-US" dirty="0"/>
              <a:t>上面的）</a:t>
            </a:r>
          </a:p>
        </p:txBody>
      </p:sp>
      <p:sp>
        <p:nvSpPr>
          <p:cNvPr id="3" name="内容占位符 2">
            <a:extLst>
              <a:ext uri="{FF2B5EF4-FFF2-40B4-BE49-F238E27FC236}">
                <a16:creationId xmlns:a16="http://schemas.microsoft.com/office/drawing/2014/main" id="{790978EA-235C-44D3-8BA5-986CBA0647B4}"/>
              </a:ext>
            </a:extLst>
          </p:cNvPr>
          <p:cNvSpPr>
            <a:spLocks noGrp="1"/>
          </p:cNvSpPr>
          <p:nvPr>
            <p:ph idx="1"/>
          </p:nvPr>
        </p:nvSpPr>
        <p:spPr/>
        <p:txBody>
          <a:bodyPr/>
          <a:lstStyle/>
          <a:p>
            <a:r>
              <a:rPr lang="zh-CN" altLang="en-US" dirty="0"/>
              <a:t>给出一棵树，边权为</a:t>
            </a:r>
            <a:r>
              <a:rPr lang="en-US" altLang="zh-CN" dirty="0"/>
              <a:t>1</a:t>
            </a:r>
            <a:r>
              <a:rPr lang="zh-CN" altLang="en-US" dirty="0"/>
              <a:t>，每次询问给两个 点编号的区间，求从两个区间中各选出一个点能得到的树上最远距离。</a:t>
            </a:r>
            <a:endParaRPr lang="en-US" altLang="zh-CN" dirty="0"/>
          </a:p>
          <a:p>
            <a:r>
              <a:rPr lang="zh-CN" altLang="en-US" dirty="0"/>
              <a:t>就是从</a:t>
            </a:r>
            <a:r>
              <a:rPr lang="en-US" altLang="zh-CN" dirty="0"/>
              <a:t>[l1,r1]</a:t>
            </a:r>
            <a:r>
              <a:rPr lang="zh-CN" altLang="en-US" dirty="0"/>
              <a:t>中选一个</a:t>
            </a:r>
            <a:r>
              <a:rPr lang="en-US" altLang="zh-CN" dirty="0"/>
              <a:t>a</a:t>
            </a:r>
            <a:r>
              <a:rPr lang="zh-CN" altLang="en-US" dirty="0"/>
              <a:t>，</a:t>
            </a:r>
            <a:r>
              <a:rPr lang="en-US" altLang="zh-CN" dirty="0"/>
              <a:t>[l2,r2]</a:t>
            </a:r>
            <a:r>
              <a:rPr lang="zh-CN" altLang="en-US" dirty="0"/>
              <a:t>中选一个</a:t>
            </a:r>
            <a:r>
              <a:rPr lang="en-US" altLang="zh-CN" dirty="0"/>
              <a:t>b</a:t>
            </a:r>
            <a:r>
              <a:rPr lang="zh-CN" altLang="en-US" dirty="0"/>
              <a:t>，求</a:t>
            </a:r>
            <a:r>
              <a:rPr lang="en-US" altLang="zh-CN" dirty="0"/>
              <a:t>max </a:t>
            </a:r>
            <a:r>
              <a:rPr lang="en-US" altLang="zh-CN" dirty="0" err="1"/>
              <a:t>dist</a:t>
            </a:r>
            <a:r>
              <a:rPr lang="en-US" altLang="zh-CN" dirty="0"/>
              <a:t>(</a:t>
            </a:r>
            <a:r>
              <a:rPr lang="en-US" altLang="zh-CN" dirty="0" err="1"/>
              <a:t>a,b</a:t>
            </a:r>
            <a:r>
              <a:rPr lang="en-US" altLang="zh-CN" dirty="0"/>
              <a:t>)</a:t>
            </a:r>
            <a:endParaRPr lang="zh-CN" altLang="en-US" dirty="0"/>
          </a:p>
        </p:txBody>
      </p:sp>
    </p:spTree>
    <p:extLst>
      <p:ext uri="{BB962C8B-B14F-4D97-AF65-F5344CB8AC3E}">
        <p14:creationId xmlns:p14="http://schemas.microsoft.com/office/powerpoint/2010/main" val="258083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目前我见过的类树分治的东西有：</a:t>
            </a:r>
            <a:endParaRPr lang="en-US" altLang="zh-CN" dirty="0"/>
          </a:p>
          <a:p>
            <a:r>
              <a:rPr lang="zh-CN" altLang="en-US" dirty="0"/>
              <a:t>点分治</a:t>
            </a:r>
            <a:endParaRPr lang="en-US" altLang="zh-CN" dirty="0"/>
          </a:p>
          <a:p>
            <a:r>
              <a:rPr lang="zh-CN" altLang="en-US" dirty="0"/>
              <a:t>边分治</a:t>
            </a:r>
            <a:endParaRPr lang="en-US" altLang="zh-CN" dirty="0"/>
          </a:p>
          <a:p>
            <a:r>
              <a:rPr lang="zh-CN" altLang="en-US" dirty="0"/>
              <a:t>链分治 </a:t>
            </a:r>
            <a:r>
              <a:rPr lang="en-US" altLang="zh-CN" dirty="0"/>
              <a:t>--- </a:t>
            </a:r>
            <a:r>
              <a:rPr lang="zh-CN" altLang="en-US" dirty="0"/>
              <a:t>树链剖分 </a:t>
            </a:r>
            <a:r>
              <a:rPr lang="en-US" altLang="zh-CN" dirty="0"/>
              <a:t>--- </a:t>
            </a:r>
            <a:r>
              <a:rPr lang="zh-CN" altLang="en-US" dirty="0"/>
              <a:t>树上启发式合并</a:t>
            </a:r>
            <a:endParaRPr lang="en-US" altLang="zh-CN" dirty="0"/>
          </a:p>
          <a:p>
            <a:r>
              <a:rPr lang="en-US" altLang="zh-CN" dirty="0" err="1"/>
              <a:t>lct</a:t>
            </a:r>
            <a:r>
              <a:rPr lang="zh-CN" altLang="en-US" dirty="0"/>
              <a:t>维护子树</a:t>
            </a:r>
            <a:endParaRPr lang="en-US" altLang="zh-CN" dirty="0"/>
          </a:p>
          <a:p>
            <a:r>
              <a:rPr lang="zh-CN" altLang="en-US" dirty="0"/>
              <a:t>静态</a:t>
            </a:r>
            <a:r>
              <a:rPr lang="en-US" altLang="zh-CN" dirty="0" err="1"/>
              <a:t>lct</a:t>
            </a:r>
            <a:r>
              <a:rPr lang="zh-CN" altLang="en-US" dirty="0"/>
              <a:t>维护子树</a:t>
            </a:r>
            <a:endParaRPr lang="en-US" altLang="zh-CN" dirty="0"/>
          </a:p>
          <a:p>
            <a:r>
              <a:rPr lang="zh-CN" altLang="en-US" dirty="0"/>
              <a:t>类</a:t>
            </a:r>
            <a:r>
              <a:rPr lang="en-US" altLang="zh-CN" dirty="0"/>
              <a:t>top tree</a:t>
            </a:r>
          </a:p>
          <a:p>
            <a:r>
              <a:rPr lang="en-US" altLang="zh-CN" dirty="0"/>
              <a:t>Top tree</a:t>
            </a:r>
          </a:p>
          <a:p>
            <a:r>
              <a:rPr lang="zh-CN" altLang="en-US" dirty="0"/>
              <a:t>静态</a:t>
            </a:r>
            <a:r>
              <a:rPr lang="en-US" altLang="zh-CN" dirty="0"/>
              <a:t>top tree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B418-5DE3-45EA-88DD-3CE9B210AF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3F997-6141-4814-AB4D-6DFF0E8F097C}"/>
              </a:ext>
            </a:extLst>
          </p:cNvPr>
          <p:cNvSpPr>
            <a:spLocks noGrp="1"/>
          </p:cNvSpPr>
          <p:nvPr>
            <p:ph idx="1"/>
          </p:nvPr>
        </p:nvSpPr>
        <p:spPr/>
        <p:txBody>
          <a:bodyPr/>
          <a:lstStyle/>
          <a:p>
            <a:r>
              <a:rPr lang="zh-CN" altLang="en-US" dirty="0"/>
              <a:t>直径的性质：</a:t>
            </a:r>
            <a:r>
              <a:rPr lang="en-US" altLang="zh-CN" dirty="0"/>
              <a:t>A</a:t>
            </a:r>
            <a:r>
              <a:rPr lang="zh-CN" altLang="en-US" dirty="0"/>
              <a:t>集合中</a:t>
            </a:r>
            <a:r>
              <a:rPr lang="en-US" altLang="zh-CN" dirty="0"/>
              <a:t>a</a:t>
            </a:r>
            <a:r>
              <a:rPr lang="zh-CN" altLang="en-US" dirty="0"/>
              <a:t>到</a:t>
            </a:r>
            <a:r>
              <a:rPr lang="en-US" altLang="zh-CN" dirty="0"/>
              <a:t>b</a:t>
            </a:r>
            <a:r>
              <a:rPr lang="zh-CN" altLang="en-US" dirty="0"/>
              <a:t>最远，</a:t>
            </a:r>
            <a:r>
              <a:rPr lang="en-US" altLang="zh-CN" dirty="0"/>
              <a:t>B</a:t>
            </a:r>
            <a:r>
              <a:rPr lang="zh-CN" altLang="en-US" dirty="0"/>
              <a:t>集合中</a:t>
            </a:r>
            <a:r>
              <a:rPr lang="en-US" altLang="zh-CN" dirty="0"/>
              <a:t>c</a:t>
            </a:r>
            <a:r>
              <a:rPr lang="zh-CN" altLang="en-US" dirty="0"/>
              <a:t>到</a:t>
            </a:r>
            <a:r>
              <a:rPr lang="en-US" altLang="zh-CN" dirty="0"/>
              <a:t>d</a:t>
            </a:r>
            <a:r>
              <a:rPr lang="zh-CN" altLang="en-US" dirty="0"/>
              <a:t>最远，这里有很多个直径的话只用选其中一个</a:t>
            </a:r>
            <a:endParaRPr lang="en-US" altLang="zh-CN" dirty="0"/>
          </a:p>
          <a:p>
            <a:r>
              <a:rPr lang="zh-CN" altLang="en-US" dirty="0"/>
              <a:t>则</a:t>
            </a:r>
            <a:r>
              <a:rPr lang="en-US" altLang="zh-CN" dirty="0"/>
              <a:t>A</a:t>
            </a:r>
            <a:r>
              <a:rPr lang="zh-CN" altLang="en-US" dirty="0"/>
              <a:t>和</a:t>
            </a:r>
            <a:r>
              <a:rPr lang="en-US" altLang="zh-CN" dirty="0"/>
              <a:t>B</a:t>
            </a:r>
            <a:r>
              <a:rPr lang="zh-CN" altLang="en-US" dirty="0"/>
              <a:t>的并集中直径是从这四个点里面选两个构成的</a:t>
            </a:r>
            <a:endParaRPr lang="en-US" altLang="zh-CN" dirty="0"/>
          </a:p>
          <a:p>
            <a:r>
              <a:rPr lang="zh-CN" altLang="en-US" dirty="0"/>
              <a:t>线段树维护区间直径端点即可</a:t>
            </a:r>
            <a:endParaRPr lang="en-US" altLang="zh-CN" dirty="0"/>
          </a:p>
          <a:p>
            <a:r>
              <a:rPr lang="zh-CN" altLang="en-US" dirty="0"/>
              <a:t>总合并次数</a:t>
            </a:r>
            <a:r>
              <a:rPr lang="en-US" altLang="zh-CN" dirty="0"/>
              <a:t>O( </a:t>
            </a:r>
            <a:r>
              <a:rPr lang="en-US" altLang="zh-CN" dirty="0" err="1"/>
              <a:t>mlogn</a:t>
            </a:r>
            <a:r>
              <a:rPr lang="en-US" altLang="zh-CN" dirty="0"/>
              <a:t> )</a:t>
            </a:r>
            <a:r>
              <a:rPr lang="zh-CN" altLang="en-US" dirty="0"/>
              <a:t>，如果使用</a:t>
            </a:r>
            <a:r>
              <a:rPr lang="en-US" altLang="zh-CN" dirty="0"/>
              <a:t>O( </a:t>
            </a:r>
            <a:r>
              <a:rPr lang="en-US" altLang="zh-CN" dirty="0" err="1"/>
              <a:t>nlogn</a:t>
            </a:r>
            <a:r>
              <a:rPr lang="en-US" altLang="zh-CN" dirty="0"/>
              <a:t> ) – O( 1 )</a:t>
            </a:r>
            <a:r>
              <a:rPr lang="zh-CN" altLang="en-US" dirty="0"/>
              <a:t>的</a:t>
            </a:r>
            <a:r>
              <a:rPr lang="en-US" altLang="zh-CN" dirty="0" err="1"/>
              <a:t>rmq</a:t>
            </a:r>
            <a:endParaRPr lang="en-US" altLang="zh-CN" dirty="0"/>
          </a:p>
          <a:p>
            <a:r>
              <a:rPr lang="zh-CN" altLang="en-US" dirty="0"/>
              <a:t>可以做到</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，这里不带修改，所以理论上可以做到</a:t>
            </a:r>
            <a:r>
              <a:rPr lang="en-US" altLang="zh-CN" dirty="0"/>
              <a:t>O( (</a:t>
            </a:r>
            <a:r>
              <a:rPr lang="en-US" altLang="zh-CN" dirty="0" err="1"/>
              <a:t>n+m</a:t>
            </a:r>
            <a:r>
              <a:rPr lang="en-US" altLang="zh-CN" dirty="0"/>
              <a:t>)α(n) )</a:t>
            </a:r>
            <a:endParaRPr lang="zh-CN" altLang="en-US" dirty="0"/>
          </a:p>
        </p:txBody>
      </p:sp>
    </p:spTree>
    <p:extLst>
      <p:ext uri="{BB962C8B-B14F-4D97-AF65-F5344CB8AC3E}">
        <p14:creationId xmlns:p14="http://schemas.microsoft.com/office/powerpoint/2010/main" val="1154418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4D176-0DB2-46C6-9A96-BEEB534F400A}"/>
              </a:ext>
            </a:extLst>
          </p:cNvPr>
          <p:cNvSpPr>
            <a:spLocks noGrp="1"/>
          </p:cNvSpPr>
          <p:nvPr>
            <p:ph type="title"/>
          </p:nvPr>
        </p:nvSpPr>
        <p:spPr/>
        <p:txBody>
          <a:bodyPr/>
          <a:lstStyle/>
          <a:p>
            <a:r>
              <a:rPr lang="en-US" altLang="zh-CN" dirty="0" err="1"/>
              <a:t>Codechef</a:t>
            </a:r>
            <a:r>
              <a:rPr lang="en-US" altLang="zh-CN" dirty="0"/>
              <a:t> DGCD</a:t>
            </a:r>
            <a:endParaRPr lang="zh-CN" altLang="en-US" dirty="0"/>
          </a:p>
        </p:txBody>
      </p:sp>
      <p:sp>
        <p:nvSpPr>
          <p:cNvPr id="3" name="内容占位符 2">
            <a:extLst>
              <a:ext uri="{FF2B5EF4-FFF2-40B4-BE49-F238E27FC236}">
                <a16:creationId xmlns:a16="http://schemas.microsoft.com/office/drawing/2014/main" id="{21BBE17A-4D8C-4B5A-B225-B86A1BBBCD78}"/>
              </a:ext>
            </a:extLst>
          </p:cNvPr>
          <p:cNvSpPr>
            <a:spLocks noGrp="1"/>
          </p:cNvSpPr>
          <p:nvPr>
            <p:ph idx="1"/>
          </p:nvPr>
        </p:nvSpPr>
        <p:spPr/>
        <p:txBody>
          <a:bodyPr/>
          <a:lstStyle/>
          <a:p>
            <a:r>
              <a:rPr lang="zh-CN" altLang="en-US" dirty="0"/>
              <a:t>给出一棵</a:t>
            </a:r>
            <a:r>
              <a:rPr lang="en-US" altLang="zh-CN" dirty="0"/>
              <a:t>N</a:t>
            </a:r>
            <a:r>
              <a:rPr lang="zh-CN" altLang="en-US" dirty="0"/>
              <a:t>个点点权树，有</a:t>
            </a:r>
            <a:r>
              <a:rPr lang="en-US" altLang="zh-CN" dirty="0"/>
              <a:t>M</a:t>
            </a:r>
            <a:r>
              <a:rPr lang="zh-CN" altLang="en-US" dirty="0"/>
              <a:t>次操作：</a:t>
            </a:r>
            <a:br>
              <a:rPr lang="zh-CN" altLang="en-US" dirty="0"/>
            </a:br>
            <a:r>
              <a:rPr lang="en-US" altLang="zh-CN" dirty="0"/>
              <a:t>1</a:t>
            </a:r>
            <a:r>
              <a:rPr lang="zh-CN" altLang="en-US" dirty="0"/>
              <a:t>、询问一条路径上的</a:t>
            </a:r>
            <a:r>
              <a:rPr lang="en-US" altLang="zh-CN" dirty="0"/>
              <a:t>GCD</a:t>
            </a:r>
            <a:r>
              <a:rPr lang="zh-CN" altLang="en-US" dirty="0"/>
              <a:t>，即最大公约数</a:t>
            </a:r>
            <a:br>
              <a:rPr lang="zh-CN" altLang="en-US" dirty="0"/>
            </a:br>
            <a:r>
              <a:rPr lang="en-US" altLang="zh-CN" dirty="0"/>
              <a:t>2</a:t>
            </a:r>
            <a:r>
              <a:rPr lang="zh-CN" altLang="en-US" dirty="0"/>
              <a:t>、将一段路径上的点权加上</a:t>
            </a:r>
            <a:r>
              <a:rPr lang="en-US" altLang="zh-CN" dirty="0"/>
              <a:t>d</a:t>
            </a:r>
            <a:endParaRPr lang="zh-CN" altLang="en-US" dirty="0"/>
          </a:p>
        </p:txBody>
      </p:sp>
    </p:spTree>
    <p:extLst>
      <p:ext uri="{BB962C8B-B14F-4D97-AF65-F5344CB8AC3E}">
        <p14:creationId xmlns:p14="http://schemas.microsoft.com/office/powerpoint/2010/main" val="2515788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8E58E-B8AF-404F-ACF8-CDDB0D25B5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F87657C-ED7E-48EF-9590-B2E41DFB1DB6}"/>
              </a:ext>
            </a:extLst>
          </p:cNvPr>
          <p:cNvSpPr>
            <a:spLocks noGrp="1"/>
          </p:cNvSpPr>
          <p:nvPr>
            <p:ph idx="1"/>
          </p:nvPr>
        </p:nvSpPr>
        <p:spPr/>
        <p:txBody>
          <a:bodyPr/>
          <a:lstStyle/>
          <a:p>
            <a:r>
              <a:rPr lang="zh-CN" altLang="en-US" dirty="0"/>
              <a:t>在序列上如何维护呢？</a:t>
            </a:r>
            <a:endParaRPr lang="en-US" altLang="zh-CN" dirty="0"/>
          </a:p>
          <a:p>
            <a:r>
              <a:rPr lang="en-US" altLang="zh-CN" dirty="0" err="1"/>
              <a:t>gcd</a:t>
            </a:r>
            <a:r>
              <a:rPr lang="en-US" altLang="zh-CN" dirty="0"/>
              <a:t>( a , b ) = </a:t>
            </a:r>
            <a:r>
              <a:rPr lang="en-US" altLang="zh-CN" dirty="0" err="1"/>
              <a:t>gcd</a:t>
            </a:r>
            <a:r>
              <a:rPr lang="en-US" altLang="zh-CN" dirty="0"/>
              <a:t>( a -  b , b )</a:t>
            </a:r>
          </a:p>
          <a:p>
            <a:r>
              <a:rPr lang="zh-CN" altLang="en-US" dirty="0"/>
              <a:t>将每个位置差分：</a:t>
            </a:r>
            <a:endParaRPr lang="en-US" altLang="zh-CN" dirty="0"/>
          </a:p>
          <a:p>
            <a:r>
              <a:rPr lang="en-US" altLang="zh-CN" dirty="0"/>
              <a:t>b[</a:t>
            </a:r>
            <a:r>
              <a:rPr lang="en-US" altLang="zh-CN" dirty="0" err="1"/>
              <a:t>i</a:t>
            </a:r>
            <a:r>
              <a:rPr lang="en-US" altLang="zh-CN" dirty="0"/>
              <a:t>] = a[i-1]-a[</a:t>
            </a:r>
            <a:r>
              <a:rPr lang="en-US" altLang="zh-CN" dirty="0" err="1"/>
              <a:t>i</a:t>
            </a:r>
            <a:r>
              <a:rPr lang="en-US" altLang="zh-CN" dirty="0"/>
              <a:t>]</a:t>
            </a:r>
          </a:p>
          <a:p>
            <a:r>
              <a:rPr lang="zh-CN" altLang="en-US" dirty="0"/>
              <a:t>则</a:t>
            </a:r>
            <a:r>
              <a:rPr lang="en-US" altLang="zh-CN" dirty="0"/>
              <a:t>a</a:t>
            </a:r>
            <a:r>
              <a:rPr lang="zh-CN" altLang="en-US" dirty="0"/>
              <a:t>的区间加对应了</a:t>
            </a:r>
            <a:r>
              <a:rPr lang="en-US" altLang="zh-CN" dirty="0"/>
              <a:t>b</a:t>
            </a:r>
            <a:r>
              <a:rPr lang="zh-CN" altLang="en-US" dirty="0"/>
              <a:t>的单点修改</a:t>
            </a:r>
            <a:endParaRPr lang="en-US" altLang="zh-CN" dirty="0"/>
          </a:p>
          <a:p>
            <a:r>
              <a:rPr lang="en-US" altLang="zh-CN" dirty="0"/>
              <a:t>a</a:t>
            </a:r>
            <a:r>
              <a:rPr lang="zh-CN" altLang="en-US" dirty="0"/>
              <a:t>的区间</a:t>
            </a:r>
            <a:r>
              <a:rPr lang="en-US" altLang="zh-CN" dirty="0" err="1"/>
              <a:t>gcd</a:t>
            </a:r>
            <a:r>
              <a:rPr lang="zh-CN" altLang="en-US" dirty="0"/>
              <a:t>和</a:t>
            </a:r>
            <a:r>
              <a:rPr lang="en-US" altLang="zh-CN" dirty="0"/>
              <a:t>b</a:t>
            </a:r>
            <a:r>
              <a:rPr lang="zh-CN" altLang="en-US" dirty="0"/>
              <a:t>的区间</a:t>
            </a:r>
            <a:r>
              <a:rPr lang="en-US" altLang="zh-CN" dirty="0" err="1"/>
              <a:t>gcd</a:t>
            </a:r>
            <a:r>
              <a:rPr lang="zh-CN" altLang="en-US" dirty="0"/>
              <a:t>（特判端点）相同</a:t>
            </a:r>
            <a:endParaRPr lang="en-US" altLang="zh-CN" dirty="0"/>
          </a:p>
        </p:txBody>
      </p:sp>
    </p:spTree>
    <p:extLst>
      <p:ext uri="{BB962C8B-B14F-4D97-AF65-F5344CB8AC3E}">
        <p14:creationId xmlns:p14="http://schemas.microsoft.com/office/powerpoint/2010/main" val="2148648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A94F3-AFBC-4D4F-8B5E-B7159EE6014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E02B9BD-3C90-48F7-9D80-45F755E869BB}"/>
              </a:ext>
            </a:extLst>
          </p:cNvPr>
          <p:cNvSpPr>
            <a:spLocks noGrp="1"/>
          </p:cNvSpPr>
          <p:nvPr>
            <p:ph idx="1"/>
          </p:nvPr>
        </p:nvSpPr>
        <p:spPr/>
        <p:txBody>
          <a:bodyPr/>
          <a:lstStyle/>
          <a:p>
            <a:r>
              <a:rPr lang="zh-CN" altLang="en-US" dirty="0"/>
              <a:t>所以我们可以维护差分后的树，这里可以把每个位置和其父亲差分，也可以在树链剖分的</a:t>
            </a:r>
            <a:r>
              <a:rPr lang="en-US" altLang="zh-CN" dirty="0"/>
              <a:t>DFS</a:t>
            </a:r>
            <a:r>
              <a:rPr lang="zh-CN" altLang="en-US" dirty="0"/>
              <a:t>序上差分，区间加变成了单点修改，就可以维护了，注意需要特判端点</a:t>
            </a:r>
            <a:endParaRPr lang="en-US" altLang="zh-CN" dirty="0"/>
          </a:p>
          <a:p>
            <a:r>
              <a:rPr lang="zh-CN" altLang="en-US" dirty="0"/>
              <a:t>复杂度和如何实现有关</a:t>
            </a:r>
            <a:endParaRPr lang="en-US" altLang="zh-CN" dirty="0"/>
          </a:p>
          <a:p>
            <a:endParaRPr lang="zh-CN" altLang="en-US" dirty="0"/>
          </a:p>
        </p:txBody>
      </p:sp>
    </p:spTree>
    <p:extLst>
      <p:ext uri="{BB962C8B-B14F-4D97-AF65-F5344CB8AC3E}">
        <p14:creationId xmlns:p14="http://schemas.microsoft.com/office/powerpoint/2010/main" val="3937621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22529-047F-4D45-BCC5-16F320DBE13C}"/>
              </a:ext>
            </a:extLst>
          </p:cNvPr>
          <p:cNvSpPr>
            <a:spLocks noGrp="1"/>
          </p:cNvSpPr>
          <p:nvPr>
            <p:ph type="title"/>
          </p:nvPr>
        </p:nvSpPr>
        <p:spPr/>
        <p:txBody>
          <a:bodyPr/>
          <a:lstStyle/>
          <a:p>
            <a:r>
              <a:rPr lang="en-US" altLang="zh-CN" dirty="0" err="1"/>
              <a:t>Wannafly</a:t>
            </a:r>
            <a:r>
              <a:rPr lang="en-US" altLang="zh-CN" dirty="0"/>
              <a:t> </a:t>
            </a:r>
            <a:r>
              <a:rPr lang="zh-CN" altLang="en-US" dirty="0"/>
              <a:t>挑战赛 </a:t>
            </a:r>
            <a:r>
              <a:rPr lang="en-US" altLang="zh-CN" dirty="0"/>
              <a:t>13F</a:t>
            </a:r>
            <a:endParaRPr lang="zh-CN" altLang="en-US" dirty="0"/>
          </a:p>
        </p:txBody>
      </p:sp>
      <p:sp>
        <p:nvSpPr>
          <p:cNvPr id="3" name="内容占位符 2">
            <a:extLst>
              <a:ext uri="{FF2B5EF4-FFF2-40B4-BE49-F238E27FC236}">
                <a16:creationId xmlns:a16="http://schemas.microsoft.com/office/drawing/2014/main" id="{09631055-754C-49D2-B1D7-230E22A5A4CC}"/>
              </a:ext>
            </a:extLst>
          </p:cNvPr>
          <p:cNvSpPr>
            <a:spLocks noGrp="1"/>
          </p:cNvSpPr>
          <p:nvPr>
            <p:ph idx="1"/>
          </p:nvPr>
        </p:nvSpPr>
        <p:spPr/>
        <p:txBody>
          <a:bodyPr/>
          <a:lstStyle/>
          <a:p>
            <a:r>
              <a:rPr lang="zh-CN" altLang="en-US" dirty="0"/>
              <a:t> 维护⼀棵 </a:t>
            </a:r>
            <a:r>
              <a:rPr lang="en-US" altLang="zh-CN" dirty="0"/>
              <a:t>N </a:t>
            </a:r>
            <a:r>
              <a:rPr lang="zh-CN" altLang="en-US" dirty="0"/>
              <a:t>个结点的⽆根树。 支持两种操作： </a:t>
            </a:r>
            <a:endParaRPr lang="en-US" altLang="zh-CN" dirty="0"/>
          </a:p>
          <a:p>
            <a:r>
              <a:rPr lang="en-US" altLang="zh-CN" dirty="0"/>
              <a:t>1. </a:t>
            </a:r>
            <a:r>
              <a:rPr lang="zh-CN" altLang="en-US" dirty="0"/>
              <a:t>在链 </a:t>
            </a:r>
            <a:r>
              <a:rPr lang="en-US" altLang="zh-CN" dirty="0"/>
              <a:t>(</a:t>
            </a:r>
            <a:r>
              <a:rPr lang="en-US" altLang="zh-CN" dirty="0" err="1"/>
              <a:t>u,v</a:t>
            </a:r>
            <a:r>
              <a:rPr lang="en-US" altLang="zh-CN" dirty="0"/>
              <a:t>) </a:t>
            </a:r>
            <a:r>
              <a:rPr lang="zh-CN" altLang="en-US" dirty="0"/>
              <a:t>的每个点上放⼀个可爱值为 </a:t>
            </a:r>
            <a:r>
              <a:rPr lang="en-US" altLang="zh-CN" dirty="0"/>
              <a:t>k </a:t>
            </a:r>
            <a:r>
              <a:rPr lang="zh-CN" altLang="en-US" dirty="0"/>
              <a:t>的 </a:t>
            </a:r>
            <a:r>
              <a:rPr lang="en-US" altLang="zh-CN" dirty="0" err="1"/>
              <a:t>fafa</a:t>
            </a:r>
            <a:r>
              <a:rPr lang="zh-CN" altLang="en-US" dirty="0"/>
              <a:t>。 </a:t>
            </a:r>
            <a:endParaRPr lang="en-US" altLang="zh-CN" dirty="0"/>
          </a:p>
          <a:p>
            <a:r>
              <a:rPr lang="en-US" altLang="zh-CN" dirty="0"/>
              <a:t>2. </a:t>
            </a:r>
            <a:r>
              <a:rPr lang="zh-CN" altLang="en-US" dirty="0"/>
              <a:t>问所有可爱值在 </a:t>
            </a:r>
            <a:r>
              <a:rPr lang="en-US" altLang="zh-CN" dirty="0"/>
              <a:t>[</a:t>
            </a:r>
            <a:r>
              <a:rPr lang="en-US" altLang="zh-CN" dirty="0" err="1"/>
              <a:t>l,r</a:t>
            </a:r>
            <a:r>
              <a:rPr lang="en-US" altLang="zh-CN" dirty="0"/>
              <a:t>] </a:t>
            </a:r>
            <a:r>
              <a:rPr lang="zh-CN" altLang="en-US" dirty="0"/>
              <a:t>内的 </a:t>
            </a:r>
            <a:r>
              <a:rPr lang="en-US" altLang="zh-CN" dirty="0" err="1"/>
              <a:t>fafa</a:t>
            </a:r>
            <a:r>
              <a:rPr lang="en-US" altLang="zh-CN" dirty="0"/>
              <a:t> </a:t>
            </a:r>
            <a:r>
              <a:rPr lang="zh-CN" altLang="en-US" dirty="0"/>
              <a:t>到点 </a:t>
            </a:r>
            <a:r>
              <a:rPr lang="en-US" altLang="zh-CN" dirty="0"/>
              <a:t>p </a:t>
            </a:r>
            <a:r>
              <a:rPr lang="zh-CN" altLang="en-US" dirty="0"/>
              <a:t>的距离之和。</a:t>
            </a:r>
            <a:endParaRPr lang="en-US" altLang="zh-CN" dirty="0"/>
          </a:p>
          <a:p>
            <a:r>
              <a:rPr lang="zh-CN" altLang="en-US" dirty="0"/>
              <a:t> </a:t>
            </a:r>
            <a:r>
              <a:rPr lang="en-US" altLang="zh-CN" dirty="0"/>
              <a:t>N,Q≤ 10^5 </a:t>
            </a:r>
            <a:r>
              <a:rPr lang="zh-CN" altLang="en-US" dirty="0"/>
              <a:t>。 </a:t>
            </a:r>
          </a:p>
        </p:txBody>
      </p:sp>
    </p:spTree>
    <p:extLst>
      <p:ext uri="{BB962C8B-B14F-4D97-AF65-F5344CB8AC3E}">
        <p14:creationId xmlns:p14="http://schemas.microsoft.com/office/powerpoint/2010/main" val="1777655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CB651-1670-4C37-9014-3C60C47D5E7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580B7D1-B921-41BE-B2B3-660D6F6F1490}"/>
              </a:ext>
            </a:extLst>
          </p:cNvPr>
          <p:cNvSpPr>
            <a:spLocks noGrp="1"/>
          </p:cNvSpPr>
          <p:nvPr>
            <p:ph idx="1"/>
          </p:nvPr>
        </p:nvSpPr>
        <p:spPr/>
        <p:txBody>
          <a:bodyPr/>
          <a:lstStyle/>
          <a:p>
            <a:r>
              <a:rPr lang="zh-CN" altLang="en-US" dirty="0"/>
              <a:t>链插入点？点插入链！</a:t>
            </a:r>
            <a:endParaRPr lang="en-US" altLang="zh-CN" dirty="0"/>
          </a:p>
          <a:p>
            <a:r>
              <a:rPr lang="zh-CN" altLang="en-US" dirty="0"/>
              <a:t>维护⼀个点集，支持加链，询问⼀个点到点集内所有点的距离和</a:t>
            </a:r>
            <a:endParaRPr lang="en-US" altLang="zh-CN" dirty="0"/>
          </a:p>
          <a:p>
            <a:r>
              <a:rPr lang="zh-CN" altLang="en-US" dirty="0"/>
              <a:t>距离和可以用之前讲的方法转化为</a:t>
            </a:r>
            <a:r>
              <a:rPr lang="en-US" altLang="zh-CN" dirty="0" err="1"/>
              <a:t>lca</a:t>
            </a:r>
            <a:r>
              <a:rPr lang="zh-CN" altLang="en-US" dirty="0"/>
              <a:t>深度和</a:t>
            </a:r>
            <a:endParaRPr lang="en-US" altLang="zh-CN" dirty="0"/>
          </a:p>
          <a:p>
            <a:r>
              <a:rPr lang="zh-CN" altLang="en-US" dirty="0"/>
              <a:t>所以就是链加等差数列，链和</a:t>
            </a:r>
            <a:endParaRPr lang="en-US" altLang="zh-CN" dirty="0"/>
          </a:p>
          <a:p>
            <a:endParaRPr lang="zh-CN" altLang="en-US" dirty="0"/>
          </a:p>
        </p:txBody>
      </p:sp>
    </p:spTree>
    <p:extLst>
      <p:ext uri="{BB962C8B-B14F-4D97-AF65-F5344CB8AC3E}">
        <p14:creationId xmlns:p14="http://schemas.microsoft.com/office/powerpoint/2010/main" val="111110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C5DB9-F414-42C7-A3EE-6FE64D62F81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B90FEEE-8440-4150-8C12-750368F89383}"/>
              </a:ext>
            </a:extLst>
          </p:cNvPr>
          <p:cNvSpPr>
            <a:spLocks noGrp="1"/>
          </p:cNvSpPr>
          <p:nvPr>
            <p:ph idx="1"/>
          </p:nvPr>
        </p:nvSpPr>
        <p:spPr/>
        <p:txBody>
          <a:bodyPr/>
          <a:lstStyle/>
          <a:p>
            <a:r>
              <a:rPr lang="zh-CN" altLang="en-US" dirty="0"/>
              <a:t>每次查询是查询可爱值在 </a:t>
            </a:r>
            <a:r>
              <a:rPr lang="en-US" altLang="zh-CN" dirty="0"/>
              <a:t>[</a:t>
            </a:r>
            <a:r>
              <a:rPr lang="en-US" altLang="zh-CN" dirty="0" err="1"/>
              <a:t>l,r</a:t>
            </a:r>
            <a:r>
              <a:rPr lang="en-US" altLang="zh-CN" dirty="0"/>
              <a:t>] </a:t>
            </a:r>
            <a:r>
              <a:rPr lang="zh-CN" altLang="en-US" dirty="0"/>
              <a:t>内的 </a:t>
            </a:r>
            <a:r>
              <a:rPr lang="en-US" altLang="zh-CN" dirty="0" err="1"/>
              <a:t>fafa</a:t>
            </a:r>
            <a:r>
              <a:rPr lang="en-US" altLang="zh-CN" dirty="0"/>
              <a:t> </a:t>
            </a:r>
            <a:r>
              <a:rPr lang="zh-CN" altLang="en-US" dirty="0"/>
              <a:t>到点 </a:t>
            </a:r>
            <a:r>
              <a:rPr lang="en-US" altLang="zh-CN" dirty="0"/>
              <a:t>p </a:t>
            </a:r>
            <a:r>
              <a:rPr lang="zh-CN" altLang="en-US" dirty="0"/>
              <a:t>的距离之和，也就是点到区间的点集的距离和</a:t>
            </a:r>
            <a:endParaRPr lang="en-US" altLang="zh-CN" dirty="0"/>
          </a:p>
          <a:p>
            <a:r>
              <a:rPr lang="zh-CN" altLang="en-US" dirty="0"/>
              <a:t>所以这里加上一层线段树的分治，用线段树套树链剖分</a:t>
            </a:r>
            <a:r>
              <a:rPr lang="en-US" altLang="zh-CN" dirty="0"/>
              <a:t>+</a:t>
            </a:r>
            <a:r>
              <a:rPr lang="zh-CN" altLang="en-US" dirty="0"/>
              <a:t>线段树，或者树链剖分</a:t>
            </a:r>
            <a:r>
              <a:rPr lang="en-US" altLang="zh-CN" dirty="0"/>
              <a:t>+</a:t>
            </a:r>
            <a:r>
              <a:rPr lang="zh-CN" altLang="en-US" dirty="0"/>
              <a:t>树套树实现，单次</a:t>
            </a:r>
            <a:r>
              <a:rPr lang="en-US" altLang="zh-CN" dirty="0"/>
              <a:t>O( log^3n )</a:t>
            </a:r>
          </a:p>
          <a:p>
            <a:r>
              <a:rPr lang="zh-CN" altLang="en-US" dirty="0"/>
              <a:t>可以用高级动态树做到</a:t>
            </a:r>
            <a:r>
              <a:rPr lang="en-US" altLang="zh-CN" dirty="0"/>
              <a:t>O( log^2n )</a:t>
            </a:r>
            <a:endParaRPr lang="zh-CN" altLang="en-US" dirty="0"/>
          </a:p>
        </p:txBody>
      </p:sp>
    </p:spTree>
    <p:extLst>
      <p:ext uri="{BB962C8B-B14F-4D97-AF65-F5344CB8AC3E}">
        <p14:creationId xmlns:p14="http://schemas.microsoft.com/office/powerpoint/2010/main" val="2989659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720C-0F19-44A9-869D-FFC3EDD4194A}"/>
              </a:ext>
            </a:extLst>
          </p:cNvPr>
          <p:cNvSpPr>
            <a:spLocks noGrp="1"/>
          </p:cNvSpPr>
          <p:nvPr>
            <p:ph type="title"/>
          </p:nvPr>
        </p:nvSpPr>
        <p:spPr/>
        <p:txBody>
          <a:bodyPr/>
          <a:lstStyle/>
          <a:p>
            <a:r>
              <a:rPr lang="en-US" altLang="zh-CN" dirty="0" err="1"/>
              <a:t>Codeforces</a:t>
            </a:r>
            <a:r>
              <a:rPr lang="en-US" altLang="zh-CN" dirty="0"/>
              <a:t> 757G</a:t>
            </a:r>
            <a:endParaRPr lang="zh-CN" altLang="en-US" dirty="0"/>
          </a:p>
        </p:txBody>
      </p:sp>
      <p:sp>
        <p:nvSpPr>
          <p:cNvPr id="3" name="内容占位符 2">
            <a:extLst>
              <a:ext uri="{FF2B5EF4-FFF2-40B4-BE49-F238E27FC236}">
                <a16:creationId xmlns:a16="http://schemas.microsoft.com/office/drawing/2014/main" id="{4D6BD060-12D7-4F53-A576-EAC3C11E8A91}"/>
              </a:ext>
            </a:extLst>
          </p:cNvPr>
          <p:cNvSpPr>
            <a:spLocks noGrp="1"/>
          </p:cNvSpPr>
          <p:nvPr>
            <p:ph idx="1"/>
          </p:nvPr>
        </p:nvSpPr>
        <p:spPr/>
        <p:txBody>
          <a:bodyPr/>
          <a:lstStyle/>
          <a:p>
            <a:r>
              <a:rPr lang="zh-CN" altLang="en-US" dirty="0"/>
              <a:t>给出一棵</a:t>
            </a:r>
            <a:r>
              <a:rPr lang="en-US" altLang="zh-CN" dirty="0"/>
              <a:t>n</a:t>
            </a:r>
            <a:r>
              <a:rPr lang="zh-CN" altLang="en-US" dirty="0"/>
              <a:t>个点的树及一个</a:t>
            </a:r>
            <a:r>
              <a:rPr lang="en-US" altLang="zh-CN" dirty="0"/>
              <a:t>1~n</a:t>
            </a:r>
            <a:r>
              <a:rPr lang="zh-CN" altLang="en-US" dirty="0"/>
              <a:t>的排列</a:t>
            </a:r>
            <a:r>
              <a:rPr lang="en-US" altLang="zh-CN" dirty="0"/>
              <a:t>pi</a:t>
            </a:r>
            <a:r>
              <a:rPr lang="zh-CN" altLang="en-US" dirty="0"/>
              <a:t>，边有边权，有</a:t>
            </a:r>
            <a:r>
              <a:rPr lang="en-US" altLang="zh-CN" dirty="0"/>
              <a:t>q</a:t>
            </a:r>
            <a:r>
              <a:rPr lang="zh-CN" altLang="en-US" dirty="0"/>
              <a:t>次操作：</a:t>
            </a:r>
          </a:p>
          <a:p>
            <a:r>
              <a:rPr lang="en-US" altLang="zh-CN" dirty="0"/>
              <a:t>1 l r x </a:t>
            </a:r>
            <a:r>
              <a:rPr lang="zh-CN" altLang="en-US" dirty="0"/>
              <a:t>求 ∑</a:t>
            </a:r>
            <a:r>
              <a:rPr lang="en-US" altLang="zh-CN" dirty="0" err="1"/>
              <a:t>i</a:t>
            </a:r>
            <a:r>
              <a:rPr lang="en-US" altLang="zh-CN" dirty="0"/>
              <a:t>=dis(</a:t>
            </a:r>
            <a:r>
              <a:rPr lang="en-US" altLang="zh-CN" dirty="0" err="1"/>
              <a:t>p_i,x</a:t>
            </a:r>
            <a:r>
              <a:rPr lang="en-US" altLang="zh-CN" dirty="0"/>
              <a:t>) , l &lt;= </a:t>
            </a:r>
            <a:r>
              <a:rPr lang="en-US" altLang="zh-CN" dirty="0" err="1"/>
              <a:t>i</a:t>
            </a:r>
            <a:r>
              <a:rPr lang="en-US" altLang="zh-CN" dirty="0"/>
              <a:t> &lt;= r</a:t>
            </a:r>
          </a:p>
          <a:p>
            <a:r>
              <a:rPr lang="en-US" altLang="zh-CN" dirty="0"/>
              <a:t>2 x swap(</a:t>
            </a:r>
            <a:r>
              <a:rPr lang="en-US" altLang="zh-CN" dirty="0" err="1"/>
              <a:t>p_x,p</a:t>
            </a:r>
            <a:r>
              <a:rPr lang="en-US" altLang="zh-CN" dirty="0"/>
              <a:t>_{x+1}) </a:t>
            </a:r>
            <a:r>
              <a:rPr lang="en-US" altLang="zh-CN" dirty="0" err="1"/>
              <a:t>n,q</a:t>
            </a:r>
            <a:r>
              <a:rPr lang="en-US" altLang="zh-CN" dirty="0"/>
              <a:t>&lt;=2 </a:t>
            </a:r>
            <a:r>
              <a:rPr lang="zh-CN" altLang="en-US" dirty="0"/>
              <a:t>* </a:t>
            </a:r>
            <a:r>
              <a:rPr lang="en-US" altLang="zh-CN" dirty="0"/>
              <a:t>10^5</a:t>
            </a:r>
            <a:r>
              <a:rPr lang="zh-CN" altLang="en-US" dirty="0"/>
              <a:t>，强制在线</a:t>
            </a:r>
          </a:p>
        </p:txBody>
      </p:sp>
    </p:spTree>
    <p:extLst>
      <p:ext uri="{BB962C8B-B14F-4D97-AF65-F5344CB8AC3E}">
        <p14:creationId xmlns:p14="http://schemas.microsoft.com/office/powerpoint/2010/main" val="3307794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CF5A2-72A9-46B4-96F7-D17D4506CDD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A45D6DC-A369-4908-999F-AE5540113AD2}"/>
              </a:ext>
            </a:extLst>
          </p:cNvPr>
          <p:cNvSpPr>
            <a:spLocks noGrp="1"/>
          </p:cNvSpPr>
          <p:nvPr>
            <p:ph idx="1"/>
          </p:nvPr>
        </p:nvSpPr>
        <p:spPr/>
        <p:txBody>
          <a:bodyPr/>
          <a:lstStyle/>
          <a:p>
            <a:r>
              <a:rPr lang="zh-CN" altLang="en-US" dirty="0"/>
              <a:t>点到集合的</a:t>
            </a:r>
            <a:r>
              <a:rPr lang="en-US" altLang="zh-CN" dirty="0" err="1"/>
              <a:t>dist</a:t>
            </a:r>
            <a:r>
              <a:rPr lang="zh-CN" altLang="en-US" dirty="0"/>
              <a:t>和之前讲过，可以用点到根加点到根和的方法处理，这个有</a:t>
            </a:r>
            <a:r>
              <a:rPr lang="en-US" altLang="zh-CN" dirty="0"/>
              <a:t>1log</a:t>
            </a:r>
            <a:r>
              <a:rPr lang="zh-CN" altLang="en-US" dirty="0"/>
              <a:t>做法，不过用</a:t>
            </a:r>
            <a:r>
              <a:rPr lang="en-US" altLang="zh-CN" dirty="0"/>
              <a:t>2log</a:t>
            </a:r>
            <a:r>
              <a:rPr lang="zh-CN" altLang="en-US" dirty="0"/>
              <a:t>的树链剖分</a:t>
            </a:r>
            <a:r>
              <a:rPr lang="en-US" altLang="zh-CN" dirty="0"/>
              <a:t>+</a:t>
            </a:r>
            <a:r>
              <a:rPr lang="zh-CN" altLang="en-US" dirty="0"/>
              <a:t>线段树也可以</a:t>
            </a:r>
            <a:endParaRPr lang="en-US" altLang="zh-CN" dirty="0"/>
          </a:p>
          <a:p>
            <a:r>
              <a:rPr lang="zh-CN" altLang="en-US" dirty="0"/>
              <a:t>不带修改的话就可持久化一下线段树，每次询问差分</a:t>
            </a:r>
            <a:r>
              <a:rPr lang="en-US" altLang="zh-CN" dirty="0"/>
              <a:t>[</a:t>
            </a:r>
            <a:r>
              <a:rPr lang="en-US" altLang="zh-CN" dirty="0" err="1"/>
              <a:t>l,r</a:t>
            </a:r>
            <a:r>
              <a:rPr lang="en-US" altLang="zh-CN" dirty="0"/>
              <a:t>]=[1,r]-[1,l-1]</a:t>
            </a:r>
            <a:r>
              <a:rPr lang="zh-CN" altLang="en-US" dirty="0"/>
              <a:t>，然后在两个可持久化线段树的位置上查询</a:t>
            </a:r>
            <a:endParaRPr lang="en-US" altLang="zh-CN" dirty="0"/>
          </a:p>
          <a:p>
            <a:r>
              <a:rPr lang="zh-CN" altLang="en-US" dirty="0"/>
              <a:t>这个</a:t>
            </a:r>
            <a:r>
              <a:rPr lang="en-US" altLang="zh-CN" dirty="0"/>
              <a:t>swap</a:t>
            </a:r>
            <a:r>
              <a:rPr lang="zh-CN" altLang="en-US" dirty="0"/>
              <a:t>相邻的操作如何处理？</a:t>
            </a:r>
            <a:endParaRPr lang="en-US" altLang="zh-CN" dirty="0"/>
          </a:p>
          <a:p>
            <a:r>
              <a:rPr lang="zh-CN" altLang="en-US" dirty="0"/>
              <a:t>直接换成修改？</a:t>
            </a:r>
            <a:endParaRPr lang="en-US" altLang="zh-CN" dirty="0"/>
          </a:p>
          <a:p>
            <a:r>
              <a:rPr lang="zh-CN" altLang="en-US" dirty="0"/>
              <a:t>但是这样会多一个</a:t>
            </a:r>
            <a:r>
              <a:rPr lang="en-US" altLang="zh-CN" dirty="0"/>
              <a:t>log</a:t>
            </a:r>
            <a:endParaRPr lang="zh-CN" altLang="en-US" dirty="0"/>
          </a:p>
        </p:txBody>
      </p:sp>
    </p:spTree>
    <p:extLst>
      <p:ext uri="{BB962C8B-B14F-4D97-AF65-F5344CB8AC3E}">
        <p14:creationId xmlns:p14="http://schemas.microsoft.com/office/powerpoint/2010/main" val="2222252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1E027-4628-4D26-9946-1A9D255493D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A292C8A-5AA6-4F3A-BCF9-C0F46209B4C2}"/>
              </a:ext>
            </a:extLst>
          </p:cNvPr>
          <p:cNvSpPr>
            <a:spLocks noGrp="1"/>
          </p:cNvSpPr>
          <p:nvPr>
            <p:ph idx="1"/>
          </p:nvPr>
        </p:nvSpPr>
        <p:spPr/>
        <p:txBody>
          <a:bodyPr/>
          <a:lstStyle/>
          <a:p>
            <a:r>
              <a:rPr lang="zh-CN" altLang="en-US" dirty="0"/>
              <a:t>注意到我们只</a:t>
            </a:r>
            <a:r>
              <a:rPr lang="en-US" altLang="zh-CN" dirty="0"/>
              <a:t>swap</a:t>
            </a:r>
            <a:r>
              <a:rPr lang="zh-CN" altLang="en-US" dirty="0"/>
              <a:t>相邻的两个位置</a:t>
            </a:r>
            <a:endParaRPr lang="en-US" altLang="zh-CN" dirty="0"/>
          </a:p>
          <a:p>
            <a:r>
              <a:rPr lang="zh-CN" altLang="en-US" dirty="0"/>
              <a:t>比如</a:t>
            </a:r>
            <a:r>
              <a:rPr lang="en-US" altLang="zh-CN" dirty="0"/>
              <a:t>swap</a:t>
            </a:r>
            <a:r>
              <a:rPr lang="zh-CN" altLang="en-US" dirty="0"/>
              <a:t>了</a:t>
            </a:r>
            <a:r>
              <a:rPr lang="en-US" altLang="zh-CN" dirty="0"/>
              <a:t>x</a:t>
            </a:r>
            <a:r>
              <a:rPr lang="zh-CN" altLang="en-US" dirty="0"/>
              <a:t>和</a:t>
            </a:r>
            <a:r>
              <a:rPr lang="en-US" altLang="zh-CN" dirty="0"/>
              <a:t>x+1</a:t>
            </a:r>
            <a:r>
              <a:rPr lang="zh-CN" altLang="en-US" dirty="0"/>
              <a:t>的位置，那对</a:t>
            </a:r>
            <a:r>
              <a:rPr lang="en-US" altLang="zh-CN" dirty="0"/>
              <a:t>1,2,…x-1</a:t>
            </a:r>
            <a:r>
              <a:rPr lang="zh-CN" altLang="en-US" dirty="0"/>
              <a:t>的可持久化数据结构没有影响，由于有交换律，所以对</a:t>
            </a:r>
            <a:r>
              <a:rPr lang="en-US" altLang="zh-CN" dirty="0"/>
              <a:t>x+2,x+3,…n</a:t>
            </a:r>
            <a:r>
              <a:rPr lang="zh-CN" altLang="en-US" dirty="0"/>
              <a:t>的可持久化数据结构也没有影响</a:t>
            </a:r>
            <a:endParaRPr lang="en-US" altLang="zh-CN" dirty="0"/>
          </a:p>
          <a:p>
            <a:r>
              <a:rPr lang="zh-CN" altLang="en-US" dirty="0"/>
              <a:t>可以把</a:t>
            </a:r>
            <a:r>
              <a:rPr lang="en-US" altLang="zh-CN" dirty="0"/>
              <a:t>x-1</a:t>
            </a:r>
            <a:r>
              <a:rPr lang="zh-CN" altLang="en-US" dirty="0"/>
              <a:t>的可持久化数据结构插入</a:t>
            </a:r>
            <a:r>
              <a:rPr lang="en-US" altLang="zh-CN" dirty="0"/>
              <a:t>p[x+1]</a:t>
            </a:r>
            <a:r>
              <a:rPr lang="zh-CN" altLang="en-US" dirty="0"/>
              <a:t>，作为</a:t>
            </a:r>
            <a:r>
              <a:rPr lang="en-US" altLang="zh-CN" dirty="0"/>
              <a:t>x</a:t>
            </a:r>
            <a:r>
              <a:rPr lang="zh-CN" altLang="en-US" dirty="0"/>
              <a:t>的可持久化数据结构</a:t>
            </a:r>
            <a:endParaRPr lang="en-US" altLang="zh-CN" dirty="0"/>
          </a:p>
          <a:p>
            <a:endParaRPr lang="en-US" altLang="zh-CN" dirty="0"/>
          </a:p>
          <a:p>
            <a:r>
              <a:rPr lang="zh-CN" altLang="en-US" dirty="0"/>
              <a:t>树链剖分</a:t>
            </a:r>
            <a:r>
              <a:rPr lang="en-US" altLang="zh-CN" dirty="0"/>
              <a:t>O( (</a:t>
            </a:r>
            <a:r>
              <a:rPr lang="en-US" altLang="zh-CN" dirty="0" err="1"/>
              <a:t>n+m</a:t>
            </a:r>
            <a:r>
              <a:rPr lang="en-US" altLang="zh-CN" dirty="0"/>
              <a:t>)log^2n )</a:t>
            </a:r>
            <a:r>
              <a:rPr lang="zh-CN" altLang="en-US" dirty="0"/>
              <a:t>，可以用之后讲的方法做到</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388417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a:t>
            </a:r>
            <a:endParaRPr lang="zh-CN" altLang="en-US" dirty="0"/>
          </a:p>
        </p:txBody>
      </p:sp>
      <p:sp>
        <p:nvSpPr>
          <p:cNvPr id="3" name="内容占位符 2"/>
          <p:cNvSpPr>
            <a:spLocks noGrp="1"/>
          </p:cNvSpPr>
          <p:nvPr>
            <p:ph idx="1"/>
          </p:nvPr>
        </p:nvSpPr>
        <p:spPr/>
        <p:txBody>
          <a:bodyPr/>
          <a:lstStyle/>
          <a:p>
            <a:r>
              <a:rPr lang="zh-CN" altLang="en-US" dirty="0"/>
              <a:t>其实会点分治</a:t>
            </a:r>
            <a:r>
              <a:rPr lang="en-US" altLang="zh-CN" dirty="0"/>
              <a:t>/</a:t>
            </a:r>
            <a:r>
              <a:rPr lang="zh-CN" altLang="en-US" dirty="0"/>
              <a:t>链分治就够用了</a:t>
            </a:r>
            <a:endParaRPr lang="en-US" altLang="zh-CN" dirty="0"/>
          </a:p>
          <a:p>
            <a:r>
              <a:rPr lang="en-US" altLang="zh-CN" dirty="0"/>
              <a:t>Top tree</a:t>
            </a:r>
            <a:r>
              <a:rPr lang="zh-CN" altLang="en-US" dirty="0"/>
              <a:t>类的东西现在基本上没人会的，所以不用管</a:t>
            </a:r>
            <a:endParaRPr lang="en-US" altLang="zh-CN" dirty="0"/>
          </a:p>
          <a:p>
            <a:r>
              <a:rPr lang="zh-CN" altLang="en-US" dirty="0"/>
              <a:t>事实是</a:t>
            </a:r>
            <a:r>
              <a:rPr lang="en-US" altLang="zh-CN" dirty="0"/>
              <a:t>top tree</a:t>
            </a:r>
            <a:r>
              <a:rPr lang="zh-CN" altLang="en-US" dirty="0"/>
              <a:t>是目前我觉得的最通用化的树</a:t>
            </a:r>
            <a:r>
              <a:rPr lang="zh-CN" altLang="en-US"/>
              <a:t>分治处理数据结构</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Luogu2056 [ZJOI2007]</a:t>
            </a:r>
            <a:r>
              <a:rPr lang="zh-CN" altLang="en-US" dirty="0"/>
              <a:t>捉迷藏</a:t>
            </a:r>
          </a:p>
        </p:txBody>
      </p:sp>
      <p:sp>
        <p:nvSpPr>
          <p:cNvPr id="3" name="内容占位符 2"/>
          <p:cNvSpPr>
            <a:spLocks noGrp="1"/>
          </p:cNvSpPr>
          <p:nvPr>
            <p:ph idx="1"/>
          </p:nvPr>
        </p:nvSpPr>
        <p:spPr/>
        <p:txBody>
          <a:bodyPr/>
          <a:lstStyle/>
          <a:p>
            <a:r>
              <a:rPr lang="zh-CN" altLang="en-US" dirty="0"/>
              <a:t>树，点权</a:t>
            </a:r>
            <a:r>
              <a:rPr lang="en-US" altLang="zh-CN" dirty="0"/>
              <a:t>0</a:t>
            </a:r>
            <a:r>
              <a:rPr lang="zh-CN" altLang="en-US" dirty="0"/>
              <a:t>，</a:t>
            </a:r>
            <a:r>
              <a:rPr lang="en-US" altLang="zh-CN" dirty="0"/>
              <a:t>1</a:t>
            </a:r>
          </a:p>
          <a:p>
            <a:r>
              <a:rPr lang="zh-CN" altLang="en-US" dirty="0"/>
              <a:t>每次修改一个点点权，询问两个最远</a:t>
            </a:r>
            <a:r>
              <a:rPr lang="en-US" altLang="zh-CN" dirty="0"/>
              <a:t>1</a:t>
            </a:r>
            <a:r>
              <a:rPr lang="zh-CN" altLang="en-US" dirty="0"/>
              <a:t>的距离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对于传统树分治做法，就是在每个树分治的分治中心上开个堆维护一下：</a:t>
            </a:r>
            <a:endParaRPr lang="en-US" altLang="zh-CN" dirty="0"/>
          </a:p>
          <a:p>
            <a:r>
              <a:rPr lang="zh-CN" altLang="en-US" dirty="0"/>
              <a:t>每个子树一个堆维护到其的最大距离</a:t>
            </a:r>
            <a:endParaRPr lang="en-US" altLang="zh-CN" dirty="0"/>
          </a:p>
          <a:p>
            <a:r>
              <a:rPr lang="zh-CN" altLang="en-US" dirty="0"/>
              <a:t>再开个堆维护上面那个堆的前</a:t>
            </a:r>
            <a:r>
              <a:rPr lang="en-US" altLang="zh-CN" dirty="0"/>
              <a:t>2</a:t>
            </a:r>
            <a:r>
              <a:rPr lang="zh-CN" altLang="en-US" dirty="0"/>
              <a:t>大值</a:t>
            </a:r>
            <a:endParaRPr lang="en-US" altLang="zh-CN" dirty="0"/>
          </a:p>
          <a:p>
            <a:r>
              <a:rPr lang="zh-CN" altLang="en-US" dirty="0"/>
              <a:t>再开个堆维护全局的最大值</a:t>
            </a:r>
            <a:endParaRPr lang="en-US" altLang="zh-CN" dirty="0"/>
          </a:p>
          <a:p>
            <a:r>
              <a:rPr lang="zh-CN" altLang="en-US" dirty="0"/>
              <a:t>然后每次暴力更新即可，总复杂度</a:t>
            </a:r>
            <a:r>
              <a:rPr lang="en-US" altLang="zh-CN" dirty="0"/>
              <a:t>O( (n + m)log^2n )</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还有一种括号序列的做法</a:t>
            </a:r>
            <a:endParaRPr lang="en-US" altLang="zh-CN" dirty="0"/>
          </a:p>
          <a:p>
            <a:r>
              <a:rPr lang="zh-CN" altLang="en-US" dirty="0"/>
              <a:t>本质上是</a:t>
            </a:r>
            <a:r>
              <a:rPr lang="en-US" altLang="zh-CN" dirty="0"/>
              <a:t>ETT</a:t>
            </a:r>
            <a:r>
              <a:rPr lang="zh-CN" altLang="en-US" dirty="0"/>
              <a:t>在这个题上的特殊化，这里就不介绍了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Bzoj2566 </a:t>
            </a:r>
            <a:r>
              <a:rPr lang="en-US" altLang="zh-CN" dirty="0" err="1"/>
              <a:t>xmastree</a:t>
            </a:r>
            <a:endParaRPr lang="zh-CN" altLang="en-US" dirty="0"/>
          </a:p>
        </p:txBody>
      </p:sp>
      <p:sp>
        <p:nvSpPr>
          <p:cNvPr id="3" name="内容占位符 2"/>
          <p:cNvSpPr>
            <a:spLocks noGrp="1"/>
          </p:cNvSpPr>
          <p:nvPr>
            <p:ph idx="1"/>
          </p:nvPr>
        </p:nvSpPr>
        <p:spPr/>
        <p:txBody>
          <a:bodyPr/>
          <a:lstStyle/>
          <a:p>
            <a:r>
              <a:rPr lang="zh-CN" altLang="en-US" dirty="0"/>
              <a:t>有一棵含</a:t>
            </a:r>
            <a:r>
              <a:rPr lang="en-US" altLang="zh-CN" dirty="0"/>
              <a:t>N</a:t>
            </a:r>
            <a:r>
              <a:rPr lang="zh-CN" altLang="en-US" dirty="0"/>
              <a:t>个结点的树，树上每条边</a:t>
            </a:r>
            <a:r>
              <a:rPr lang="en-US" altLang="zh-CN" dirty="0"/>
              <a:t>(</a:t>
            </a:r>
            <a:r>
              <a:rPr lang="en-US" altLang="zh-CN" dirty="0" err="1"/>
              <a:t>ai,bi</a:t>
            </a:r>
            <a:r>
              <a:rPr lang="en-US" altLang="zh-CN" dirty="0"/>
              <a:t>)</a:t>
            </a:r>
            <a:r>
              <a:rPr lang="zh-CN" altLang="en-US" dirty="0"/>
              <a:t>都有一个权值</a:t>
            </a:r>
            <a:r>
              <a:rPr lang="en-US" altLang="zh-CN" dirty="0" err="1"/>
              <a:t>wi</a:t>
            </a:r>
            <a:r>
              <a:rPr lang="zh-CN" altLang="en-US" dirty="0"/>
              <a:t>。树上每个结点涂有一个初始颜色</a:t>
            </a:r>
            <a:r>
              <a:rPr lang="en-US" altLang="zh-CN" dirty="0"/>
              <a:t>ci</a:t>
            </a:r>
            <a:r>
              <a:rPr lang="zh-CN" altLang="en-US" dirty="0"/>
              <a:t>。现在有很多次修改操作，第</a:t>
            </a:r>
            <a:r>
              <a:rPr lang="en-US" altLang="zh-CN" dirty="0" err="1"/>
              <a:t>i</a:t>
            </a:r>
            <a:r>
              <a:rPr lang="zh-CN" altLang="en-US" dirty="0"/>
              <a:t>次修改会将结点</a:t>
            </a:r>
            <a:r>
              <a:rPr lang="en-US" altLang="zh-CN" dirty="0"/>
              <a:t>xi</a:t>
            </a:r>
            <a:r>
              <a:rPr lang="zh-CN" altLang="en-US" dirty="0"/>
              <a:t>的颜色修改成</a:t>
            </a:r>
            <a:r>
              <a:rPr lang="en-US" altLang="zh-CN" dirty="0" err="1"/>
              <a:t>yi</a:t>
            </a:r>
            <a:r>
              <a:rPr lang="zh-CN" altLang="en-US" dirty="0"/>
              <a:t>。请在所有修改前和每次修改之后输出一个数，表示对应时刻最近的同色结点对的距离。</a:t>
            </a:r>
          </a:p>
          <a:p>
            <a:r>
              <a:rPr lang="zh-CN" altLang="en-US" dirty="0"/>
              <a:t>其中，距离定义为树上两点的最短路的距离。最短路按边的权值</a:t>
            </a:r>
            <a:r>
              <a:rPr lang="en-US" altLang="zh-CN" dirty="0" err="1"/>
              <a:t>wi</a:t>
            </a:r>
            <a:r>
              <a:rPr lang="zh-CN" altLang="en-US" dirty="0"/>
              <a:t>计算。</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和之前那个题差不多，对每个颜色分别开堆维护即可，大概就是</a:t>
            </a:r>
            <a:r>
              <a:rPr lang="en-US" altLang="zh-CN" dirty="0"/>
              <a:t>map &lt; int , </a:t>
            </a:r>
            <a:r>
              <a:rPr lang="en-US" altLang="zh-CN" dirty="0" err="1"/>
              <a:t>priority_queue</a:t>
            </a:r>
            <a:r>
              <a:rPr lang="en-US" altLang="zh-CN" dirty="0"/>
              <a:t> &lt; int &gt; &gt; a</a:t>
            </a:r>
            <a:r>
              <a:rPr lang="zh-CN" altLang="en-US" dirty="0"/>
              <a:t>这样的写法</a:t>
            </a:r>
            <a:endParaRPr lang="en-US" altLang="zh-CN" dirty="0"/>
          </a:p>
          <a:p>
            <a:r>
              <a:rPr lang="zh-CN" altLang="en-US" dirty="0"/>
              <a:t>这样</a:t>
            </a:r>
            <a:r>
              <a:rPr lang="en-US" altLang="zh-CN" dirty="0"/>
              <a:t>a[x]</a:t>
            </a:r>
            <a:r>
              <a:rPr lang="zh-CN" altLang="en-US" dirty="0"/>
              <a:t>表示的就是颜色为</a:t>
            </a:r>
            <a:r>
              <a:rPr lang="en-US" altLang="zh-CN" dirty="0"/>
              <a:t>x</a:t>
            </a:r>
            <a:r>
              <a:rPr lang="zh-CN" altLang="en-US" dirty="0"/>
              <a:t>的堆，由于建立一个空堆也是</a:t>
            </a:r>
            <a:r>
              <a:rPr lang="en-US" altLang="zh-CN" dirty="0"/>
              <a:t>O(1)</a:t>
            </a:r>
            <a:r>
              <a:rPr lang="zh-CN" altLang="en-US" dirty="0"/>
              <a:t>的，而且每次访问到</a:t>
            </a:r>
            <a:r>
              <a:rPr lang="en-US" altLang="zh-CN" dirty="0"/>
              <a:t>a[x]</a:t>
            </a:r>
            <a:r>
              <a:rPr lang="zh-CN" altLang="en-US" dirty="0"/>
              <a:t>的时候，如果要修改里面的值，代价都是</a:t>
            </a:r>
            <a:r>
              <a:rPr lang="en-US" altLang="zh-CN" dirty="0"/>
              <a:t>O(</a:t>
            </a:r>
            <a:r>
              <a:rPr lang="en-US" altLang="zh-CN" dirty="0" err="1"/>
              <a:t>logn</a:t>
            </a:r>
            <a:r>
              <a:rPr lang="en-US" altLang="zh-CN" dirty="0"/>
              <a:t>)</a:t>
            </a:r>
            <a:r>
              <a:rPr lang="zh-CN" altLang="en-US" dirty="0"/>
              <a:t>的，所以这里直接把</a:t>
            </a:r>
            <a:r>
              <a:rPr lang="en-US" altLang="zh-CN" dirty="0"/>
              <a:t>map</a:t>
            </a:r>
            <a:r>
              <a:rPr lang="zh-CN" altLang="en-US" dirty="0"/>
              <a:t>当数组用是不会有额外复杂度的</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Luogu6329 </a:t>
            </a:r>
            <a:r>
              <a:rPr lang="zh-CN" altLang="en-US" dirty="0"/>
              <a:t>震波</a:t>
            </a:r>
          </a:p>
        </p:txBody>
      </p:sp>
      <p:sp>
        <p:nvSpPr>
          <p:cNvPr id="3" name="内容占位符 2"/>
          <p:cNvSpPr>
            <a:spLocks noGrp="1"/>
          </p:cNvSpPr>
          <p:nvPr>
            <p:ph idx="1"/>
          </p:nvPr>
        </p:nvSpPr>
        <p:spPr/>
        <p:txBody>
          <a:bodyPr/>
          <a:lstStyle/>
          <a:p>
            <a:r>
              <a:rPr lang="zh-CN" altLang="en-US" dirty="0"/>
              <a:t>树，点权</a:t>
            </a:r>
            <a:endParaRPr lang="en-US" altLang="zh-CN" dirty="0"/>
          </a:p>
          <a:p>
            <a:r>
              <a:rPr lang="en-US" altLang="zh-CN" dirty="0"/>
              <a:t>1.</a:t>
            </a:r>
            <a:r>
              <a:rPr lang="zh-CN" altLang="en-US" dirty="0"/>
              <a:t>修改一个点的点权</a:t>
            </a:r>
            <a:endParaRPr lang="en-US" altLang="zh-CN" dirty="0"/>
          </a:p>
          <a:p>
            <a:r>
              <a:rPr lang="en-US" altLang="zh-CN" dirty="0"/>
              <a:t>2.</a:t>
            </a:r>
            <a:r>
              <a:rPr lang="zh-CN" altLang="en-US" dirty="0"/>
              <a:t>查询距离一个点</a:t>
            </a:r>
            <a:r>
              <a:rPr lang="en-US" altLang="zh-CN" dirty="0"/>
              <a:t>&lt;=k</a:t>
            </a:r>
            <a:r>
              <a:rPr lang="zh-CN" altLang="en-US" dirty="0"/>
              <a:t>的所有点的点权和</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裸题</a:t>
            </a:r>
            <a:endParaRPr lang="en-US" altLang="zh-CN" dirty="0"/>
          </a:p>
          <a:p>
            <a:r>
              <a:rPr lang="zh-CN" altLang="en-US" dirty="0"/>
              <a:t>开一个数据结构，维护离分治中心距离为</a:t>
            </a:r>
            <a:r>
              <a:rPr lang="en-US" altLang="zh-CN" dirty="0"/>
              <a:t>1…</a:t>
            </a:r>
            <a:r>
              <a:rPr lang="zh-CN" altLang="en-US" dirty="0"/>
              <a:t>的所有点的点权和</a:t>
            </a:r>
            <a:endParaRPr lang="en-US" altLang="zh-CN" dirty="0"/>
          </a:p>
          <a:p>
            <a:r>
              <a:rPr lang="zh-CN" altLang="en-US" dirty="0"/>
              <a:t>为了防止算重，可以再开一个数据结构，维护每个点到分治中心的父亲的负贡献即可差分掉</a:t>
            </a:r>
            <a:endParaRPr lang="en-US" altLang="zh-CN" dirty="0"/>
          </a:p>
          <a:p>
            <a:endParaRPr lang="en-US" altLang="zh-CN" dirty="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Bzoj4372 </a:t>
            </a:r>
            <a:r>
              <a:rPr lang="zh-CN" altLang="en-US" dirty="0"/>
              <a:t>烁烁的游戏</a:t>
            </a:r>
          </a:p>
        </p:txBody>
      </p:sp>
      <p:sp>
        <p:nvSpPr>
          <p:cNvPr id="3" name="内容占位符 2"/>
          <p:cNvSpPr>
            <a:spLocks noGrp="1"/>
          </p:cNvSpPr>
          <p:nvPr>
            <p:ph idx="1"/>
          </p:nvPr>
        </p:nvSpPr>
        <p:spPr/>
        <p:txBody>
          <a:bodyPr/>
          <a:lstStyle/>
          <a:p>
            <a:r>
              <a:rPr lang="zh-CN" altLang="en-US" dirty="0"/>
              <a:t>树，点权</a:t>
            </a:r>
            <a:endParaRPr lang="en-US" altLang="zh-CN" dirty="0"/>
          </a:p>
          <a:p>
            <a:r>
              <a:rPr lang="en-US" altLang="zh-CN" dirty="0"/>
              <a:t>1.</a:t>
            </a:r>
            <a:r>
              <a:rPr lang="zh-CN" altLang="en-US" dirty="0"/>
              <a:t>修改距离一个点</a:t>
            </a:r>
            <a:r>
              <a:rPr lang="en-US" altLang="zh-CN" dirty="0"/>
              <a:t>&lt;=k</a:t>
            </a:r>
            <a:r>
              <a:rPr lang="zh-CN" altLang="en-US" dirty="0"/>
              <a:t>的所有点的点权和</a:t>
            </a:r>
            <a:endParaRPr lang="en-US" altLang="zh-CN" dirty="0"/>
          </a:p>
          <a:p>
            <a:r>
              <a:rPr lang="en-US" altLang="zh-CN" dirty="0"/>
              <a:t>2.</a:t>
            </a:r>
            <a:r>
              <a:rPr lang="zh-CN" altLang="en-US" dirty="0"/>
              <a:t>查询一个点的点权</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和前一题有啥区别</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92DA3-44E4-47A2-9C25-7CEBC678636A}"/>
              </a:ext>
            </a:extLst>
          </p:cNvPr>
          <p:cNvSpPr>
            <a:spLocks noGrp="1"/>
          </p:cNvSpPr>
          <p:nvPr>
            <p:ph type="title"/>
          </p:nvPr>
        </p:nvSpPr>
        <p:spPr/>
        <p:txBody>
          <a:bodyPr/>
          <a:lstStyle/>
          <a:p>
            <a:r>
              <a:rPr lang="en-US" altLang="zh-CN" dirty="0" err="1"/>
              <a:t>Loj</a:t>
            </a:r>
            <a:r>
              <a:rPr lang="en-US" altLang="zh-CN" dirty="0"/>
              <a:t> 6145</a:t>
            </a:r>
            <a:endParaRPr lang="zh-CN" altLang="en-US" dirty="0"/>
          </a:p>
        </p:txBody>
      </p:sp>
      <p:sp>
        <p:nvSpPr>
          <p:cNvPr id="3" name="内容占位符 2">
            <a:extLst>
              <a:ext uri="{FF2B5EF4-FFF2-40B4-BE49-F238E27FC236}">
                <a16:creationId xmlns:a16="http://schemas.microsoft.com/office/drawing/2014/main" id="{EF50EB64-D346-4CE2-9039-7A0D585D5A59}"/>
              </a:ext>
            </a:extLst>
          </p:cNvPr>
          <p:cNvSpPr>
            <a:spLocks noGrp="1"/>
          </p:cNvSpPr>
          <p:nvPr>
            <p:ph idx="1"/>
          </p:nvPr>
        </p:nvSpPr>
        <p:spPr/>
        <p:txBody>
          <a:bodyPr/>
          <a:lstStyle/>
          <a:p>
            <a:r>
              <a:rPr lang="zh-CN" altLang="en-US" dirty="0"/>
              <a:t>给出一棵树，每次询问一个点</a:t>
            </a:r>
            <a:r>
              <a:rPr lang="en-US" altLang="zh-CN" dirty="0"/>
              <a:t>x</a:t>
            </a:r>
            <a:r>
              <a:rPr lang="zh-CN" altLang="en-US" dirty="0"/>
              <a:t>到编号在</a:t>
            </a:r>
            <a:r>
              <a:rPr lang="en-US" altLang="zh-CN" dirty="0"/>
              <a:t>[</a:t>
            </a:r>
            <a:r>
              <a:rPr lang="en-US" altLang="zh-CN" dirty="0" err="1"/>
              <a:t>l,r</a:t>
            </a:r>
            <a:r>
              <a:rPr lang="en-US" altLang="zh-CN" dirty="0"/>
              <a:t>]</a:t>
            </a:r>
            <a:r>
              <a:rPr lang="zh-CN" altLang="en-US" dirty="0"/>
              <a:t>中的点的距离的最小值。</a:t>
            </a:r>
          </a:p>
        </p:txBody>
      </p:sp>
    </p:spTree>
    <p:extLst>
      <p:ext uri="{BB962C8B-B14F-4D97-AF65-F5344CB8AC3E}">
        <p14:creationId xmlns:p14="http://schemas.microsoft.com/office/powerpoint/2010/main" val="53983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00368-AC45-461A-8485-1C96C1BD5EE6}"/>
              </a:ext>
            </a:extLst>
          </p:cNvPr>
          <p:cNvSpPr>
            <a:spLocks noGrp="1"/>
          </p:cNvSpPr>
          <p:nvPr>
            <p:ph type="title"/>
          </p:nvPr>
        </p:nvSpPr>
        <p:spPr/>
        <p:txBody>
          <a:bodyPr/>
          <a:lstStyle/>
          <a:p>
            <a:r>
              <a:rPr lang="zh-CN" altLang="en-US" dirty="0"/>
              <a:t>静态树分治</a:t>
            </a:r>
          </a:p>
        </p:txBody>
      </p:sp>
      <p:sp>
        <p:nvSpPr>
          <p:cNvPr id="3" name="内容占位符 2">
            <a:extLst>
              <a:ext uri="{FF2B5EF4-FFF2-40B4-BE49-F238E27FC236}">
                <a16:creationId xmlns:a16="http://schemas.microsoft.com/office/drawing/2014/main" id="{F6887462-6387-418D-96E6-3EA2D5E03011}"/>
              </a:ext>
            </a:extLst>
          </p:cNvPr>
          <p:cNvSpPr>
            <a:spLocks noGrp="1"/>
          </p:cNvSpPr>
          <p:nvPr>
            <p:ph idx="1"/>
          </p:nvPr>
        </p:nvSpPr>
        <p:spPr/>
        <p:txBody>
          <a:bodyPr/>
          <a:lstStyle/>
          <a:p>
            <a:r>
              <a:rPr lang="zh-CN" altLang="en-US" dirty="0"/>
              <a:t>每次找一个分治中心，计算跨过分治中心的所有答案，然后删去分治中心，继续递归分治下去计算</a:t>
            </a:r>
            <a:endParaRPr lang="en-US" altLang="zh-CN" dirty="0"/>
          </a:p>
          <a:p>
            <a:r>
              <a:rPr lang="zh-CN" altLang="en-US" dirty="0"/>
              <a:t>把所有分治中心的答案合并起来就是全局的答案</a:t>
            </a:r>
          </a:p>
        </p:txBody>
      </p:sp>
    </p:spTree>
    <p:extLst>
      <p:ext uri="{BB962C8B-B14F-4D97-AF65-F5344CB8AC3E}">
        <p14:creationId xmlns:p14="http://schemas.microsoft.com/office/powerpoint/2010/main" val="2448371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38F44-DCBE-46F9-A008-802EB9DECA5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7704BC6-8831-4D6F-B8E6-DB709B95651A}"/>
              </a:ext>
            </a:extLst>
          </p:cNvPr>
          <p:cNvSpPr>
            <a:spLocks noGrp="1"/>
          </p:cNvSpPr>
          <p:nvPr>
            <p:ph idx="1"/>
          </p:nvPr>
        </p:nvSpPr>
        <p:spPr/>
        <p:txBody>
          <a:bodyPr/>
          <a:lstStyle/>
          <a:p>
            <a:r>
              <a:rPr lang="zh-CN" altLang="en-US" dirty="0"/>
              <a:t>先把点分树搞出来，然后对每个分治中心按点编号顺序开一棵线段树来记录每个点到分治中心的距离最小值。 </a:t>
            </a:r>
            <a:br>
              <a:rPr lang="zh-CN" altLang="en-US" dirty="0"/>
            </a:br>
            <a:r>
              <a:rPr lang="zh-CN" altLang="en-US" dirty="0"/>
              <a:t>查询的话，就在该点在点分树上到根的路径中所有的线段树上查询即可。 </a:t>
            </a:r>
            <a:br>
              <a:rPr lang="zh-CN" altLang="en-US" dirty="0"/>
            </a:br>
            <a:r>
              <a:rPr lang="zh-CN" altLang="en-US" dirty="0"/>
              <a:t>为什么这样是对的呢？首先因为所有点都会被算到，其次，我们虽然可能算重，把一个点多算几次，或者把一个距离算的更长，但是不会少算，而且因为</a:t>
            </a:r>
            <a:r>
              <a:rPr lang="en-US" altLang="zh-CN" dirty="0"/>
              <a:t>min</a:t>
            </a:r>
            <a:r>
              <a:rPr lang="zh-CN" altLang="en-US" dirty="0"/>
              <a:t>是具有幂等律的信息，即合并多次和合并一次等价，所以这里不会构成影响</a:t>
            </a:r>
            <a:endParaRPr lang="en-US" altLang="zh-CN" dirty="0"/>
          </a:p>
          <a:p>
            <a:r>
              <a:rPr lang="zh-CN" altLang="en-US" dirty="0"/>
              <a:t>由于不带修改，所以可以使用静态的</a:t>
            </a:r>
            <a:r>
              <a:rPr lang="en-US" altLang="zh-CN" dirty="0" err="1"/>
              <a:t>rmq</a:t>
            </a:r>
            <a:r>
              <a:rPr lang="zh-CN" altLang="en-US" dirty="0"/>
              <a:t>结构</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1029483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Luogu5311 [Ynoi2011]</a:t>
            </a:r>
            <a:r>
              <a:rPr lang="zh-CN" altLang="en-US" dirty="0"/>
              <a:t>成都七中</a:t>
            </a:r>
          </a:p>
        </p:txBody>
      </p:sp>
      <p:sp>
        <p:nvSpPr>
          <p:cNvPr id="3" name="内容占位符 2"/>
          <p:cNvSpPr>
            <a:spLocks noGrp="1"/>
          </p:cNvSpPr>
          <p:nvPr>
            <p:ph idx="1"/>
          </p:nvPr>
        </p:nvSpPr>
        <p:spPr/>
        <p:txBody>
          <a:bodyPr/>
          <a:lstStyle/>
          <a:p>
            <a:r>
              <a:rPr lang="zh-CN" altLang="en-US" dirty="0"/>
              <a:t>音无彩名给了你一棵</a:t>
            </a:r>
            <a:r>
              <a:rPr lang="en-US" altLang="zh-CN" dirty="0"/>
              <a:t>n</a:t>
            </a:r>
            <a:r>
              <a:rPr lang="zh-CN" altLang="en-US" dirty="0"/>
              <a:t>个节点的树，每个节点有一种颜色，有</a:t>
            </a:r>
            <a:r>
              <a:rPr lang="en-US" altLang="zh-CN" dirty="0"/>
              <a:t>m</a:t>
            </a:r>
            <a:r>
              <a:rPr lang="zh-CN" altLang="en-US" dirty="0"/>
              <a:t>次查询操作</a:t>
            </a:r>
          </a:p>
          <a:p>
            <a:r>
              <a:rPr lang="zh-CN" altLang="en-US" dirty="0"/>
              <a:t>查询操作给定参数</a:t>
            </a:r>
            <a:r>
              <a:rPr lang="en-US" altLang="zh-CN" dirty="0"/>
              <a:t>l r x</a:t>
            </a:r>
            <a:r>
              <a:rPr lang="zh-CN" altLang="en-US" dirty="0"/>
              <a:t>，需输出：</a:t>
            </a:r>
          </a:p>
          <a:p>
            <a:r>
              <a:rPr lang="zh-CN" altLang="en-US" dirty="0"/>
              <a:t>将树中编号在</a:t>
            </a:r>
            <a:r>
              <a:rPr lang="en-US" altLang="zh-CN" dirty="0"/>
              <a:t>[</a:t>
            </a:r>
            <a:r>
              <a:rPr lang="en-US" altLang="zh-CN" dirty="0" err="1"/>
              <a:t>l,r</a:t>
            </a:r>
            <a:r>
              <a:rPr lang="en-US" altLang="zh-CN" dirty="0"/>
              <a:t>]</a:t>
            </a:r>
            <a:r>
              <a:rPr lang="zh-CN" altLang="en-US" dirty="0"/>
              <a:t>内的所有节点保留，</a:t>
            </a:r>
            <a:r>
              <a:rPr lang="en-US" altLang="zh-CN" dirty="0"/>
              <a:t>x</a:t>
            </a:r>
            <a:r>
              <a:rPr lang="zh-CN" altLang="en-US" dirty="0"/>
              <a:t>所在联通块中颜色种类数</a:t>
            </a:r>
          </a:p>
          <a:p>
            <a:r>
              <a:rPr lang="zh-CN" altLang="en-US" dirty="0"/>
              <a:t>每次查询操作独立，保证</a:t>
            </a:r>
            <a:r>
              <a:rPr lang="en-US" altLang="zh-CN" dirty="0"/>
              <a:t>l &lt;= x &lt;= r</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每次查询的时候</a:t>
            </a:r>
            <a:endParaRPr lang="en-US" altLang="zh-CN" dirty="0"/>
          </a:p>
          <a:p>
            <a:r>
              <a:rPr lang="zh-CN" altLang="en-US" dirty="0"/>
              <a:t>考虑在点分树上找到深度最浅的一个点，满足这个点被保留区间点</a:t>
            </a:r>
            <a:r>
              <a:rPr lang="en-US" altLang="zh-CN" dirty="0"/>
              <a:t>x</a:t>
            </a:r>
            <a:r>
              <a:rPr lang="zh-CN" altLang="en-US" dirty="0"/>
              <a:t>所在连通块包含</a:t>
            </a:r>
            <a:endParaRPr lang="en-US" altLang="zh-CN" dirty="0"/>
          </a:p>
          <a:p>
            <a:r>
              <a:rPr lang="zh-CN" altLang="en-US" dirty="0"/>
              <a:t>这个节点一定能被找到</a:t>
            </a:r>
            <a:endParaRPr lang="en-US" altLang="zh-CN" dirty="0"/>
          </a:p>
          <a:p>
            <a:r>
              <a:rPr lang="zh-CN" altLang="en-US" dirty="0"/>
              <a:t>然后我们可以把根固定为这个点来进行统计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转换为</a:t>
            </a:r>
            <a:endParaRPr lang="en-US" altLang="zh-CN" dirty="0"/>
          </a:p>
          <a:p>
            <a:r>
              <a:rPr lang="zh-CN" altLang="en-US" dirty="0"/>
              <a:t>给定一棵有根树</a:t>
            </a:r>
            <a:endParaRPr lang="en-US" altLang="zh-CN" dirty="0"/>
          </a:p>
          <a:p>
            <a:r>
              <a:rPr lang="zh-CN" altLang="en-US" dirty="0"/>
              <a:t>每次查询保留区间点，根所在连通块的颜色数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对每个颜色分别考虑贡献</a:t>
            </a:r>
            <a:endParaRPr lang="en-US" altLang="zh-CN" dirty="0"/>
          </a:p>
          <a:p>
            <a:r>
              <a:rPr lang="zh-CN" altLang="en-US" dirty="0"/>
              <a:t>一个点在保留区间颜色的时候和根连通等价于这个点到根路径上</a:t>
            </a:r>
            <a:r>
              <a:rPr lang="en-US" altLang="zh-CN" dirty="0"/>
              <a:t>[</a:t>
            </a:r>
            <a:r>
              <a:rPr lang="en-US" altLang="zh-CN" dirty="0" err="1"/>
              <a:t>min,max</a:t>
            </a:r>
            <a:r>
              <a:rPr lang="en-US" altLang="zh-CN" dirty="0"/>
              <a:t>]</a:t>
            </a:r>
            <a:r>
              <a:rPr lang="zh-CN" altLang="en-US" dirty="0"/>
              <a:t>的区间是区间</a:t>
            </a:r>
            <a:r>
              <a:rPr lang="en-US" altLang="zh-CN" dirty="0"/>
              <a:t>[</a:t>
            </a:r>
            <a:r>
              <a:rPr lang="en-US" altLang="zh-CN" dirty="0" err="1"/>
              <a:t>l,r</a:t>
            </a:r>
            <a:r>
              <a:rPr lang="en-US" altLang="zh-CN" dirty="0"/>
              <a:t>]</a:t>
            </a:r>
            <a:r>
              <a:rPr lang="zh-CN" altLang="en-US" dirty="0"/>
              <a:t>的子区间</a:t>
            </a:r>
            <a:endParaRPr lang="en-US" altLang="zh-CN" dirty="0"/>
          </a:p>
          <a:p>
            <a:r>
              <a:rPr lang="zh-CN" altLang="en-US" dirty="0"/>
              <a:t>问题就转化为了，平面上有若干个点，询问某个点左下角的点的颜色数</a:t>
            </a:r>
            <a:endParaRPr lang="en-US" altLang="zh-CN" dirty="0"/>
          </a:p>
          <a:p>
            <a:r>
              <a:rPr lang="zh-CN" altLang="en-US" dirty="0"/>
              <a:t>这个可以离线</a:t>
            </a:r>
            <a:r>
              <a:rPr lang="en-US" altLang="zh-CN" dirty="0"/>
              <a:t>O( </a:t>
            </a:r>
            <a:r>
              <a:rPr lang="en-US" altLang="zh-CN" dirty="0" err="1"/>
              <a:t>logn</a:t>
            </a:r>
            <a:r>
              <a:rPr lang="en-US" altLang="zh-CN" dirty="0"/>
              <a:t> )</a:t>
            </a:r>
            <a:r>
              <a:rPr lang="zh-CN" altLang="en-US" dirty="0"/>
              <a:t>解决，前面点分治是</a:t>
            </a:r>
            <a:r>
              <a:rPr lang="en-US" altLang="zh-CN" dirty="0"/>
              <a:t>O( </a:t>
            </a:r>
            <a:r>
              <a:rPr lang="en-US" altLang="zh-CN" dirty="0" err="1"/>
              <a:t>logn</a:t>
            </a:r>
            <a:r>
              <a:rPr lang="en-US" altLang="zh-CN" dirty="0"/>
              <a:t> )</a:t>
            </a:r>
            <a:r>
              <a:rPr lang="zh-CN" altLang="en-US" dirty="0"/>
              <a:t>代价</a:t>
            </a:r>
            <a:endParaRPr lang="en-US" altLang="zh-CN" dirty="0"/>
          </a:p>
          <a:p>
            <a:endParaRPr lang="en-US" altLang="zh-CN" dirty="0"/>
          </a:p>
          <a:p>
            <a:r>
              <a:rPr lang="zh-CN" altLang="en-US" dirty="0"/>
              <a:t>总复杂度</a:t>
            </a:r>
            <a:r>
              <a:rPr lang="en-US" altLang="zh-CN" dirty="0"/>
              <a:t>O( nlog^2n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floj307 </a:t>
            </a:r>
            <a:r>
              <a:rPr lang="zh-CN" altLang="en-US" dirty="0"/>
              <a:t>不可知圆环</a:t>
            </a:r>
          </a:p>
        </p:txBody>
      </p:sp>
      <p:sp>
        <p:nvSpPr>
          <p:cNvPr id="4" name="内容占位符 3">
            <a:extLst>
              <a:ext uri="{FF2B5EF4-FFF2-40B4-BE49-F238E27FC236}">
                <a16:creationId xmlns:a16="http://schemas.microsoft.com/office/drawing/2014/main" id="{1F57998F-3E97-4855-AC4A-61D083D4D579}"/>
              </a:ext>
            </a:extLst>
          </p:cNvPr>
          <p:cNvSpPr>
            <a:spLocks noGrp="1"/>
          </p:cNvSpPr>
          <p:nvPr>
            <p:ph idx="1"/>
          </p:nvPr>
        </p:nvSpPr>
        <p:spPr/>
        <p:txBody>
          <a:bodyPr/>
          <a:lstStyle/>
          <a:p>
            <a:endParaRPr lang="en-US" altLang="zh-CN" dirty="0"/>
          </a:p>
          <a:p>
            <a:endParaRPr lang="en-US" altLang="zh-CN" dirty="0"/>
          </a:p>
          <a:p>
            <a:pPr marL="0" indent="0">
              <a:buNone/>
            </a:pPr>
            <a:endParaRPr lang="en-US" altLang="zh-CN" dirty="0"/>
          </a:p>
          <a:p>
            <a:r>
              <a:rPr lang="zh-CN" altLang="en-US" dirty="0"/>
              <a:t>输出</a:t>
            </a:r>
            <a:r>
              <a:rPr lang="en-US" altLang="zh-CN" dirty="0"/>
              <a:t>k=0~n+1</a:t>
            </a:r>
            <a:r>
              <a:rPr lang="zh-CN" altLang="en-US" dirty="0"/>
              <a:t>的所有答案</a:t>
            </a:r>
            <a:endParaRPr lang="en-US" altLang="zh-CN" dirty="0"/>
          </a:p>
          <a:p>
            <a:r>
              <a:rPr lang="zh-CN" altLang="en-US" dirty="0"/>
              <a:t>大概是</a:t>
            </a:r>
            <a:r>
              <a:rPr lang="en-US" altLang="zh-CN" dirty="0"/>
              <a:t>1e5,5s</a:t>
            </a:r>
            <a:endParaRPr lang="zh-CN" altLang="en-US" dirty="0"/>
          </a:p>
        </p:txBody>
      </p:sp>
      <p:pic>
        <p:nvPicPr>
          <p:cNvPr id="6" name="Picture 2">
            <a:extLst>
              <a:ext uri="{FF2B5EF4-FFF2-40B4-BE49-F238E27FC236}">
                <a16:creationId xmlns:a16="http://schemas.microsoft.com/office/drawing/2014/main" id="{EC997D6A-4344-4485-A4FF-33D8369CB9EE}"/>
              </a:ext>
            </a:extLst>
          </p:cNvPr>
          <p:cNvPicPr>
            <a:picLocks noChangeAspect="1" noChangeArrowheads="1"/>
          </p:cNvPicPr>
          <p:nvPr/>
        </p:nvPicPr>
        <p:blipFill>
          <a:blip r:embed="rId2" cstate="print"/>
          <a:srcRect/>
          <a:stretch>
            <a:fillRect/>
          </a:stretch>
        </p:blipFill>
        <p:spPr bwMode="auto">
          <a:xfrm>
            <a:off x="825674" y="1935755"/>
            <a:ext cx="10515600" cy="1400403"/>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48B05-CFFB-4CDD-A21C-3D1C6A8AB71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C4E69C9-BAA7-4A53-9E36-71C1CAB2BB17}"/>
              </a:ext>
            </a:extLst>
          </p:cNvPr>
          <p:cNvSpPr>
            <a:spLocks noGrp="1"/>
          </p:cNvSpPr>
          <p:nvPr>
            <p:ph idx="1"/>
          </p:nvPr>
        </p:nvSpPr>
        <p:spPr/>
        <p:txBody>
          <a:bodyPr/>
          <a:lstStyle/>
          <a:p>
            <a:r>
              <a:rPr lang="zh-CN" altLang="en-US" dirty="0"/>
              <a:t>如何合并两个子图的答案？</a:t>
            </a:r>
            <a:endParaRPr lang="en-US" altLang="zh-CN" dirty="0"/>
          </a:p>
          <a:p>
            <a:r>
              <a:rPr lang="en-US" altLang="zh-CN" dirty="0"/>
              <a:t>f[</a:t>
            </a:r>
            <a:r>
              <a:rPr lang="en-US" altLang="zh-CN" dirty="0" err="1"/>
              <a:t>i</a:t>
            </a:r>
            <a:r>
              <a:rPr lang="en-US" altLang="zh-CN" dirty="0"/>
              <a:t>]</a:t>
            </a:r>
            <a:r>
              <a:rPr lang="zh-CN" altLang="en-US" dirty="0"/>
              <a:t>表示合并上来的连通块大小为</a:t>
            </a:r>
            <a:r>
              <a:rPr lang="en-US" altLang="zh-CN" dirty="0" err="1"/>
              <a:t>i</a:t>
            </a:r>
            <a:r>
              <a:rPr lang="zh-CN" altLang="en-US" dirty="0"/>
              <a:t>的方案数</a:t>
            </a:r>
            <a:endParaRPr lang="en-US" altLang="zh-CN" dirty="0"/>
          </a:p>
          <a:p>
            <a:r>
              <a:rPr lang="zh-CN" altLang="en-US" dirty="0"/>
              <a:t>用</a:t>
            </a:r>
            <a:r>
              <a:rPr lang="en-US" altLang="zh-CN" dirty="0"/>
              <a:t>f1</a:t>
            </a:r>
            <a:r>
              <a:rPr lang="zh-CN" altLang="en-US" dirty="0"/>
              <a:t>和</a:t>
            </a:r>
            <a:r>
              <a:rPr lang="en-US" altLang="zh-CN" dirty="0"/>
              <a:t>f2</a:t>
            </a:r>
            <a:r>
              <a:rPr lang="zh-CN" altLang="en-US" dirty="0"/>
              <a:t>合并出</a:t>
            </a:r>
            <a:r>
              <a:rPr lang="en-US" altLang="zh-CN" dirty="0"/>
              <a:t>g</a:t>
            </a:r>
            <a:r>
              <a:rPr lang="zh-CN" altLang="en-US" dirty="0"/>
              <a:t>：</a:t>
            </a:r>
            <a:endParaRPr lang="en-US" altLang="zh-CN" dirty="0"/>
          </a:p>
          <a:p>
            <a:r>
              <a:rPr lang="en-US" altLang="zh-CN" dirty="0"/>
              <a:t>g[</a:t>
            </a:r>
            <a:r>
              <a:rPr lang="en-US" altLang="zh-CN" dirty="0" err="1"/>
              <a:t>i</a:t>
            </a:r>
            <a:r>
              <a:rPr lang="en-US" altLang="zh-CN" dirty="0"/>
              <a:t>] = sigma f1[</a:t>
            </a:r>
            <a:r>
              <a:rPr lang="en-US" altLang="zh-CN" dirty="0" err="1"/>
              <a:t>i</a:t>
            </a:r>
            <a:r>
              <a:rPr lang="en-US" altLang="zh-CN" dirty="0"/>
              <a:t>] * f2[</a:t>
            </a:r>
            <a:r>
              <a:rPr lang="en-US" altLang="zh-CN" dirty="0" err="1"/>
              <a:t>i</a:t>
            </a:r>
            <a:r>
              <a:rPr lang="en-US" altLang="zh-CN" dirty="0"/>
              <a:t>-j]</a:t>
            </a:r>
          </a:p>
          <a:p>
            <a:r>
              <a:rPr lang="zh-CN" altLang="en-US" dirty="0"/>
              <a:t>这个实际上就是</a:t>
            </a:r>
            <a:endParaRPr lang="en-US" altLang="zh-CN" dirty="0"/>
          </a:p>
          <a:p>
            <a:r>
              <a:rPr lang="en-US" altLang="zh-CN" dirty="0"/>
              <a:t>for( </a:t>
            </a:r>
            <a:r>
              <a:rPr lang="en-US" altLang="zh-CN" dirty="0" err="1"/>
              <a:t>i</a:t>
            </a:r>
            <a:r>
              <a:rPr lang="en-US" altLang="zh-CN" dirty="0"/>
              <a:t> , j ) g[</a:t>
            </a:r>
            <a:r>
              <a:rPr lang="en-US" altLang="zh-CN" dirty="0" err="1"/>
              <a:t>i+j</a:t>
            </a:r>
            <a:r>
              <a:rPr lang="en-US" altLang="zh-CN" dirty="0"/>
              <a:t>] += f1[</a:t>
            </a:r>
            <a:r>
              <a:rPr lang="en-US" altLang="zh-CN" dirty="0" err="1"/>
              <a:t>i</a:t>
            </a:r>
            <a:r>
              <a:rPr lang="en-US" altLang="zh-CN"/>
              <a:t>] * </a:t>
            </a:r>
            <a:r>
              <a:rPr lang="en-US" altLang="zh-CN" dirty="0"/>
              <a:t>f2[j]</a:t>
            </a:r>
          </a:p>
          <a:p>
            <a:r>
              <a:rPr lang="zh-CN" altLang="en-US" dirty="0"/>
              <a:t>是一个卷积形式，考虑树分治</a:t>
            </a:r>
            <a:r>
              <a:rPr lang="en-US" altLang="zh-CN" dirty="0"/>
              <a:t>+FFT</a:t>
            </a:r>
            <a:r>
              <a:rPr lang="zh-CN" altLang="en-US" dirty="0"/>
              <a:t>维护</a:t>
            </a:r>
          </a:p>
        </p:txBody>
      </p:sp>
    </p:spTree>
    <p:extLst>
      <p:ext uri="{BB962C8B-B14F-4D97-AF65-F5344CB8AC3E}">
        <p14:creationId xmlns:p14="http://schemas.microsoft.com/office/powerpoint/2010/main" val="1251582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处理树的问题通常可以考虑分治，而点分治在这道题中会有一些不便，考虑进行链分治。</a:t>
            </a:r>
          </a:p>
          <a:p>
            <a:r>
              <a:rPr lang="zh-CN" altLang="en-US" dirty="0"/>
              <a:t>先对树进行重链剖分，每次处理一条重链。</a:t>
            </a:r>
          </a:p>
          <a:p>
            <a:r>
              <a:rPr lang="zh-CN" altLang="en-US" dirty="0"/>
              <a:t>先递归下去求出每个轻儿子的答案数组。对于一个重链上的点，合并其轻儿子可以用分治 </a:t>
            </a:r>
            <a:r>
              <a:rPr lang="en-US" altLang="zh-CN" dirty="0"/>
              <a:t>FFT </a:t>
            </a:r>
            <a:r>
              <a:rPr lang="zh-CN" altLang="en-US" dirty="0"/>
              <a:t>做到 </a:t>
            </a:r>
            <a:r>
              <a:rPr lang="en-US" altLang="zh-CN" dirty="0"/>
              <a:t>O( nlog^2n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这样每个重链上的点都有一个答案数组。</a:t>
            </a:r>
          </a:p>
          <a:p>
            <a:r>
              <a:rPr lang="zh-CN" altLang="en-US" dirty="0"/>
              <a:t>考虑合并重链上的点。如果按深度从小到大对重链编号，则连通块在重链上的部分一定是一段前缀，可以对重链进行分治 </a:t>
            </a:r>
            <a:r>
              <a:rPr lang="en-US" altLang="zh-CN" dirty="0"/>
              <a:t>FFT</a:t>
            </a:r>
            <a:r>
              <a:rPr lang="zh-CN" altLang="en-US" dirty="0"/>
              <a:t>。一个前缀要么是左半的一部分，要么是左半加右半的一部分，所以分治时可以维护两个数组，一个是包含左端点的答案，一个是同时包含左右端点的答案。</a:t>
            </a:r>
          </a:p>
          <a:p>
            <a:r>
              <a:rPr lang="zh-CN" altLang="en-US" dirty="0"/>
              <a:t>时间复杂度为 </a:t>
            </a:r>
            <a:r>
              <a:rPr lang="en-US" altLang="zh-CN" dirty="0"/>
              <a:t>O( nlog^3n )</a:t>
            </a:r>
            <a:r>
              <a:rPr lang="zh-CN" altLang="en-US" dirty="0"/>
              <a:t>，但常数很小。</a:t>
            </a:r>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1F7EB-AAF5-4F1F-AE84-06AA1C2C336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C83058D-346A-4DD3-B169-700BB6E7C663}"/>
              </a:ext>
            </a:extLst>
          </p:cNvPr>
          <p:cNvSpPr>
            <a:spLocks noGrp="1"/>
          </p:cNvSpPr>
          <p:nvPr>
            <p:ph idx="1"/>
          </p:nvPr>
        </p:nvSpPr>
        <p:spPr/>
        <p:txBody>
          <a:bodyPr/>
          <a:lstStyle/>
          <a:p>
            <a:r>
              <a:rPr lang="zh-CN" altLang="en-US" dirty="0"/>
              <a:t>树分治</a:t>
            </a:r>
            <a:r>
              <a:rPr lang="en-US" altLang="zh-CN" dirty="0"/>
              <a:t>+</a:t>
            </a:r>
            <a:r>
              <a:rPr lang="zh-CN" altLang="en-US" dirty="0"/>
              <a:t>重链分治我们会想到什么？</a:t>
            </a:r>
            <a:endParaRPr lang="en-US" altLang="zh-CN" dirty="0"/>
          </a:p>
          <a:p>
            <a:r>
              <a:rPr lang="zh-CN" altLang="en-US" dirty="0"/>
              <a:t>树链剖分</a:t>
            </a:r>
            <a:endParaRPr lang="en-US" altLang="zh-CN" dirty="0"/>
          </a:p>
          <a:p>
            <a:r>
              <a:rPr lang="zh-CN" altLang="en-US" dirty="0"/>
              <a:t>树链剖分是</a:t>
            </a:r>
            <a:r>
              <a:rPr lang="en-US" altLang="zh-CN" dirty="0"/>
              <a:t>2log</a:t>
            </a:r>
            <a:r>
              <a:rPr lang="zh-CN" altLang="en-US" dirty="0"/>
              <a:t>的，因为划分不均匀</a:t>
            </a:r>
            <a:endParaRPr lang="en-US" altLang="zh-CN" dirty="0"/>
          </a:p>
          <a:p>
            <a:r>
              <a:rPr lang="zh-CN" altLang="en-US" dirty="0"/>
              <a:t>可以使用更优的结构做到</a:t>
            </a:r>
            <a:r>
              <a:rPr lang="en-US" altLang="zh-CN" dirty="0"/>
              <a:t>1log</a:t>
            </a:r>
          </a:p>
          <a:p>
            <a:r>
              <a:rPr lang="zh-CN" altLang="en-US" dirty="0"/>
              <a:t>于是这题可以做到</a:t>
            </a:r>
            <a:r>
              <a:rPr lang="en-US" altLang="zh-CN" dirty="0"/>
              <a:t>2log</a:t>
            </a:r>
          </a:p>
        </p:txBody>
      </p:sp>
    </p:spTree>
    <p:extLst>
      <p:ext uri="{BB962C8B-B14F-4D97-AF65-F5344CB8AC3E}">
        <p14:creationId xmlns:p14="http://schemas.microsoft.com/office/powerpoint/2010/main" val="46539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点分治</a:t>
            </a:r>
          </a:p>
        </p:txBody>
      </p:sp>
      <p:sp>
        <p:nvSpPr>
          <p:cNvPr id="3" name="内容占位符 2"/>
          <p:cNvSpPr>
            <a:spLocks noGrp="1"/>
          </p:cNvSpPr>
          <p:nvPr>
            <p:ph idx="1"/>
          </p:nvPr>
        </p:nvSpPr>
        <p:spPr/>
        <p:txBody>
          <a:bodyPr/>
          <a:lstStyle/>
          <a:p>
            <a:r>
              <a:rPr lang="zh-CN" altLang="en-US" dirty="0">
                <a:sym typeface="+mn-ea"/>
              </a:rPr>
              <a:t>可以看作是每次删去一个点之后继续分治下去</a:t>
            </a:r>
            <a:endParaRPr lang="zh-CN" altLang="en-US" dirty="0"/>
          </a:p>
          <a:p>
            <a:r>
              <a:rPr lang="zh-CN" altLang="en-US" dirty="0"/>
              <a:t>每次找树的一个重心，然后递归每个子树</a:t>
            </a:r>
            <a:endParaRPr lang="en-US" altLang="zh-CN" dirty="0"/>
          </a:p>
          <a:p>
            <a:r>
              <a:rPr lang="zh-CN" altLang="en-US" dirty="0"/>
              <a:t>这些找到的重心构成一个树形结构</a:t>
            </a:r>
            <a:endParaRPr lang="en-US" altLang="zh-CN" dirty="0"/>
          </a:p>
          <a:p>
            <a:r>
              <a:rPr lang="zh-CN" altLang="en-US" dirty="0"/>
              <a:t>因为这个分治中心构成的树的深度</a:t>
            </a:r>
            <a:r>
              <a:rPr lang="en-US" altLang="zh-CN" dirty="0"/>
              <a:t>O( </a:t>
            </a:r>
            <a:r>
              <a:rPr lang="en-US" altLang="zh-CN" dirty="0" err="1"/>
              <a:t>logn</a:t>
            </a:r>
            <a:r>
              <a:rPr lang="en-US" altLang="zh-CN" dirty="0"/>
              <a:t> )</a:t>
            </a:r>
          </a:p>
          <a:p>
            <a:r>
              <a:rPr lang="zh-CN" altLang="en-US" dirty="0"/>
              <a:t>所以还是在每个分治中心维护一个数据结构</a:t>
            </a:r>
            <a:endParaRPr lang="en-US" altLang="zh-CN" dirty="0"/>
          </a:p>
          <a:p>
            <a:r>
              <a:rPr lang="zh-CN" altLang="en-US" dirty="0"/>
              <a:t>修改和查询都暴力跳就可以了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a:t>
            </a:r>
            <a:r>
              <a:rPr lang="en-US" altLang="zh-CN" dirty="0" err="1"/>
              <a:t>lct</a:t>
            </a:r>
            <a:endParaRPr lang="en-US" altLang="zh-CN" dirty="0"/>
          </a:p>
        </p:txBody>
      </p:sp>
      <p:sp>
        <p:nvSpPr>
          <p:cNvPr id="3" name="内容占位符 2"/>
          <p:cNvSpPr>
            <a:spLocks noGrp="1"/>
          </p:cNvSpPr>
          <p:nvPr>
            <p:ph idx="1"/>
          </p:nvPr>
        </p:nvSpPr>
        <p:spPr/>
        <p:txBody>
          <a:bodyPr/>
          <a:lstStyle/>
          <a:p>
            <a:r>
              <a:rPr lang="zh-CN" altLang="en-US" dirty="0"/>
              <a:t>很多问题并不涉及到树形态的修改，所以用</a:t>
            </a:r>
            <a:r>
              <a:rPr lang="en-US" altLang="zh-CN" dirty="0" err="1"/>
              <a:t>lct</a:t>
            </a:r>
            <a:r>
              <a:rPr lang="zh-CN" altLang="en-US" dirty="0"/>
              <a:t>维护会常数比较大</a:t>
            </a:r>
            <a:endParaRPr lang="en-US" altLang="zh-CN" dirty="0"/>
          </a:p>
          <a:p>
            <a:r>
              <a:rPr lang="zh-CN" altLang="en-US" dirty="0"/>
              <a:t>可以考虑将</a:t>
            </a:r>
            <a:r>
              <a:rPr lang="en-US" altLang="zh-CN" dirty="0" err="1"/>
              <a:t>lct</a:t>
            </a:r>
            <a:r>
              <a:rPr lang="zh-CN" altLang="en-US" dirty="0"/>
              <a:t>给</a:t>
            </a:r>
            <a:r>
              <a:rPr lang="en-US" altLang="zh-CN" dirty="0"/>
              <a:t>”</a:t>
            </a:r>
            <a:r>
              <a:rPr lang="zh-CN" altLang="en-US" dirty="0"/>
              <a:t>静态化</a:t>
            </a:r>
            <a:r>
              <a:rPr lang="en-US" altLang="zh-CN" dirty="0"/>
              <a:t>”</a:t>
            </a:r>
          </a:p>
          <a:p>
            <a:r>
              <a:rPr lang="zh-CN" altLang="en-US" dirty="0"/>
              <a:t>发现</a:t>
            </a:r>
            <a:r>
              <a:rPr lang="en-US" altLang="zh-CN" dirty="0"/>
              <a:t>HLD</a:t>
            </a:r>
            <a:r>
              <a:rPr lang="zh-CN" altLang="en-US" dirty="0"/>
              <a:t>的问题是虽然跳轻边的次数是</a:t>
            </a:r>
            <a:r>
              <a:rPr lang="en-US" altLang="zh-CN" dirty="0"/>
              <a:t>O( </a:t>
            </a:r>
            <a:r>
              <a:rPr lang="en-US" altLang="zh-CN" dirty="0" err="1"/>
              <a:t>logn</a:t>
            </a:r>
            <a:r>
              <a:rPr lang="en-US" altLang="zh-CN" dirty="0"/>
              <a:t> )</a:t>
            </a:r>
            <a:r>
              <a:rPr lang="zh-CN" altLang="en-US" dirty="0"/>
              <a:t>的，但是在重链上表现不佳</a:t>
            </a:r>
            <a:endParaRPr lang="en-US" altLang="zh-CN" dirty="0"/>
          </a:p>
          <a:p>
            <a:r>
              <a:rPr lang="zh-CN" altLang="en-US" dirty="0"/>
              <a:t>因为</a:t>
            </a:r>
            <a:r>
              <a:rPr lang="en-US" altLang="zh-CN" dirty="0"/>
              <a:t>HLD</a:t>
            </a:r>
            <a:r>
              <a:rPr lang="zh-CN" altLang="en-US" dirty="0"/>
              <a:t>是对于每条重链局部平衡的，并不能和全局的结构很好地配合起来</a:t>
            </a:r>
            <a:endParaRPr lang="en-US" altLang="zh-CN" dirty="0"/>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a:t>
            </a:r>
            <a:r>
              <a:rPr lang="en-US" altLang="zh-CN" dirty="0" err="1"/>
              <a:t>lct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对于重链我们不建一个平衡的线段树，而是建一个基于</a:t>
            </a:r>
            <a:r>
              <a:rPr lang="en-US" altLang="zh-CN" dirty="0"/>
              <a:t>biased dictionary problem</a:t>
            </a:r>
            <a:r>
              <a:rPr lang="zh-CN" altLang="en-US" dirty="0"/>
              <a:t>的</a:t>
            </a:r>
            <a:r>
              <a:rPr lang="en-US" altLang="zh-CN" dirty="0" err="1"/>
              <a:t>bst</a:t>
            </a:r>
            <a:endParaRPr lang="en-US" altLang="zh-CN" dirty="0"/>
          </a:p>
          <a:p>
            <a:r>
              <a:rPr lang="zh-CN" altLang="en-US" dirty="0"/>
              <a:t>将每个节点赋予额外权值为其轻儿子子树</a:t>
            </a:r>
            <a:r>
              <a:rPr lang="en-US" altLang="zh-CN" dirty="0"/>
              <a:t>size</a:t>
            </a:r>
            <a:r>
              <a:rPr lang="zh-CN" altLang="en-US" dirty="0"/>
              <a:t>和</a:t>
            </a:r>
            <a:r>
              <a:rPr lang="en-US" altLang="zh-CN" dirty="0"/>
              <a:t>+1</a:t>
            </a:r>
          </a:p>
          <a:p>
            <a:r>
              <a:rPr lang="zh-CN" altLang="en-US" dirty="0"/>
              <a:t>对于每条重链我们找该重链的带权重心，以该节点作为</a:t>
            </a:r>
            <a:r>
              <a:rPr lang="en-US" altLang="zh-CN" dirty="0" err="1"/>
              <a:t>bst</a:t>
            </a:r>
            <a:r>
              <a:rPr lang="zh-CN" altLang="en-US" dirty="0"/>
              <a:t>的根，两边做为左右子树建</a:t>
            </a:r>
            <a:r>
              <a:rPr lang="en-US" altLang="zh-CN" dirty="0" err="1"/>
              <a:t>bst</a:t>
            </a:r>
            <a:endParaRPr lang="en-US" altLang="zh-CN" dirty="0"/>
          </a:p>
          <a:p>
            <a:r>
              <a:rPr lang="zh-CN" altLang="en-US" dirty="0"/>
              <a:t>轻边不改变</a:t>
            </a:r>
            <a:endParaRPr lang="en-US" altLang="zh-CN" dirty="0"/>
          </a:p>
          <a:p>
            <a:r>
              <a:rPr lang="zh-CN" altLang="en-US" dirty="0"/>
              <a:t>可以证明这样的结构我们每次跳</a:t>
            </a:r>
            <a:r>
              <a:rPr lang="en-US" altLang="zh-CN" dirty="0"/>
              <a:t>a</a:t>
            </a:r>
            <a:r>
              <a:rPr lang="zh-CN" altLang="en-US" dirty="0"/>
              <a:t>层，子树</a:t>
            </a:r>
            <a:r>
              <a:rPr lang="en-US" altLang="zh-CN" dirty="0"/>
              <a:t>size</a:t>
            </a:r>
            <a:r>
              <a:rPr lang="zh-CN" altLang="en-US" dirty="0"/>
              <a:t>一定会增大</a:t>
            </a:r>
            <a:r>
              <a:rPr lang="en-US" altLang="zh-CN" dirty="0"/>
              <a:t>1/b</a:t>
            </a:r>
            <a:r>
              <a:rPr lang="zh-CN" altLang="en-US" dirty="0"/>
              <a:t>，其中</a:t>
            </a:r>
            <a:r>
              <a:rPr lang="en-US" altLang="zh-CN" dirty="0"/>
              <a:t>a</a:t>
            </a:r>
            <a:r>
              <a:rPr lang="zh-CN" altLang="en-US" dirty="0"/>
              <a:t>和</a:t>
            </a:r>
            <a:r>
              <a:rPr lang="en-US" altLang="zh-CN" dirty="0"/>
              <a:t>b</a:t>
            </a:r>
            <a:r>
              <a:rPr lang="zh-CN" altLang="en-US" dirty="0"/>
              <a:t>是两个常数，好像是</a:t>
            </a:r>
            <a:r>
              <a:rPr lang="en-US" altLang="zh-CN" dirty="0" err="1"/>
              <a:t>bst</a:t>
            </a:r>
            <a:r>
              <a:rPr lang="zh-CN" altLang="en-US" dirty="0"/>
              <a:t>上跳三层一定增大一倍，所以深度是</a:t>
            </a:r>
            <a:r>
              <a:rPr lang="en-US" altLang="zh-CN" dirty="0"/>
              <a:t>O( </a:t>
            </a:r>
            <a:r>
              <a:rPr lang="en-US" altLang="zh-CN" dirty="0" err="1"/>
              <a:t>logn</a:t>
            </a:r>
            <a:r>
              <a:rPr lang="en-US" altLang="zh-CN" dirty="0"/>
              <a:t> )</a:t>
            </a:r>
            <a:r>
              <a:rPr lang="zh-CN" altLang="en-US" dirty="0"/>
              <a:t>的</a:t>
            </a:r>
            <a:endParaRPr lang="en-US" altLang="zh-CN" dirty="0"/>
          </a:p>
          <a:p>
            <a:r>
              <a:rPr lang="zh-CN" altLang="en-US" dirty="0"/>
              <a:t>这个挺好写的，缺点是静态结构无法动态改变树的形态</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Luogu5314 [Ynoi2011]ODT</a:t>
            </a:r>
          </a:p>
        </p:txBody>
      </p:sp>
      <p:sp>
        <p:nvSpPr>
          <p:cNvPr id="3" name="内容占位符 2"/>
          <p:cNvSpPr>
            <a:spLocks noGrp="1"/>
          </p:cNvSpPr>
          <p:nvPr>
            <p:ph idx="1"/>
          </p:nvPr>
        </p:nvSpPr>
        <p:spPr/>
        <p:txBody>
          <a:bodyPr/>
          <a:lstStyle/>
          <a:p>
            <a:r>
              <a:rPr lang="zh-CN" altLang="en-US" dirty="0"/>
              <a:t>给一棵树，支持：</a:t>
            </a:r>
            <a:endParaRPr lang="en-US" altLang="zh-CN" dirty="0"/>
          </a:p>
          <a:p>
            <a:r>
              <a:rPr lang="en-US" altLang="zh-CN" dirty="0"/>
              <a:t>1.</a:t>
            </a:r>
            <a:r>
              <a:rPr lang="zh-CN" altLang="en-US" dirty="0"/>
              <a:t>把一条链上所有点加上</a:t>
            </a:r>
            <a:r>
              <a:rPr lang="en-US" altLang="zh-CN" dirty="0"/>
              <a:t>k</a:t>
            </a:r>
          </a:p>
          <a:p>
            <a:r>
              <a:rPr lang="en-US" altLang="zh-CN" dirty="0"/>
              <a:t>2.</a:t>
            </a:r>
            <a:r>
              <a:rPr lang="zh-CN" altLang="en-US" dirty="0"/>
              <a:t>查询距离一个点</a:t>
            </a:r>
            <a:r>
              <a:rPr lang="en-US" altLang="zh-CN" dirty="0"/>
              <a:t>&lt;=1</a:t>
            </a:r>
            <a:r>
              <a:rPr lang="zh-CN" altLang="en-US" dirty="0"/>
              <a:t>的所有点的点权</a:t>
            </a:r>
            <a:r>
              <a:rPr lang="en-US" altLang="zh-CN" dirty="0"/>
              <a:t>kth</a:t>
            </a:r>
          </a:p>
          <a:p>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Luogu5314 [Ynoi2011]ODT</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(5-8)/11</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暴力</a:t>
            </a:r>
            <a:endParaRPr lang="en-US" altLang="zh-CN" dirty="0"/>
          </a:p>
          <a:p>
            <a:endParaRPr lang="en-US" altLang="zh-CN" dirty="0"/>
          </a:p>
          <a:p>
            <a:endParaRPr lang="en-US" altLang="zh-CN" dirty="0"/>
          </a:p>
          <a:p>
            <a:r>
              <a:rPr lang="zh-CN" altLang="en-US" dirty="0"/>
              <a:t>总复杂度</a:t>
            </a:r>
            <a:r>
              <a:rPr lang="en-US" altLang="zh-CN" dirty="0"/>
              <a:t>O( nm )</a:t>
            </a:r>
          </a:p>
          <a:p>
            <a:r>
              <a:rPr lang="zh-CN" altLang="en-US" dirty="0"/>
              <a:t>期望得分：</a:t>
            </a:r>
            <a:r>
              <a:rPr lang="en-US" dirty="0"/>
              <a:t>20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对点的度数进行根号分治</a:t>
            </a:r>
            <a:endParaRPr lang="en-US" altLang="zh-CN" dirty="0"/>
          </a:p>
          <a:p>
            <a:r>
              <a:rPr lang="zh-CN" altLang="en-US" dirty="0"/>
              <a:t>度数</a:t>
            </a:r>
            <a:r>
              <a:rPr lang="en-US" altLang="zh-CN" dirty="0"/>
              <a:t>&gt;</a:t>
            </a:r>
            <a:r>
              <a:rPr lang="en-US" altLang="zh-CN" dirty="0" err="1"/>
              <a:t>sqrt</a:t>
            </a:r>
            <a:r>
              <a:rPr lang="en-US" altLang="zh-CN" dirty="0"/>
              <a:t>(n)</a:t>
            </a:r>
            <a:r>
              <a:rPr lang="zh-CN" altLang="en-US" dirty="0"/>
              <a:t>的点有</a:t>
            </a:r>
            <a:r>
              <a:rPr lang="en-US" altLang="zh-CN" dirty="0" err="1"/>
              <a:t>sqrt</a:t>
            </a:r>
            <a:r>
              <a:rPr lang="en-US" altLang="zh-CN" dirty="0"/>
              <a:t>(n)</a:t>
            </a:r>
            <a:r>
              <a:rPr lang="zh-CN" altLang="en-US" dirty="0"/>
              <a:t>个，其他点度数都</a:t>
            </a:r>
            <a:r>
              <a:rPr lang="en-US" altLang="zh-CN" dirty="0"/>
              <a:t>&lt;</a:t>
            </a:r>
            <a:r>
              <a:rPr lang="en-US" altLang="zh-CN" dirty="0" err="1"/>
              <a:t>sqrt</a:t>
            </a:r>
            <a:r>
              <a:rPr lang="en-US" altLang="zh-CN" dirty="0"/>
              <a:t>(n)</a:t>
            </a:r>
          </a:p>
          <a:p>
            <a:r>
              <a:rPr lang="zh-CN" altLang="en-US" dirty="0"/>
              <a:t>维护所有大点的数据结构</a:t>
            </a:r>
            <a:endParaRPr lang="en-US" altLang="zh-CN" dirty="0"/>
          </a:p>
          <a:p>
            <a:r>
              <a:rPr lang="zh-CN" altLang="en-US" dirty="0"/>
              <a:t>每次修改</a:t>
            </a:r>
            <a:r>
              <a:rPr lang="en-US" altLang="zh-CN" dirty="0"/>
              <a:t>O( </a:t>
            </a:r>
            <a:r>
              <a:rPr lang="en-US" altLang="zh-CN" dirty="0" err="1"/>
              <a:t>sqrtn</a:t>
            </a:r>
            <a:r>
              <a:rPr lang="en-US" altLang="zh-CN" dirty="0"/>
              <a:t> * </a:t>
            </a:r>
            <a:r>
              <a:rPr lang="zh-CN" altLang="en-US" dirty="0"/>
              <a:t>数据结构复杂度 </a:t>
            </a:r>
            <a:r>
              <a:rPr lang="en-US" altLang="zh-CN"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查询的时候如果是大点就直接查，如果是小点就是暴力查询一圈</a:t>
            </a:r>
            <a:endParaRPr lang="en-US" altLang="zh-CN" dirty="0"/>
          </a:p>
          <a:p>
            <a:r>
              <a:rPr lang="zh-CN" altLang="en-US" dirty="0"/>
              <a:t>这个是</a:t>
            </a:r>
            <a:r>
              <a:rPr lang="en-US" altLang="zh-CN" dirty="0"/>
              <a:t>O( </a:t>
            </a:r>
            <a:r>
              <a:rPr lang="en-US" altLang="zh-CN" dirty="0" err="1"/>
              <a:t>sqrt</a:t>
            </a:r>
            <a:r>
              <a:rPr lang="en-US" altLang="zh-CN" dirty="0"/>
              <a:t>(n) * </a:t>
            </a:r>
            <a:r>
              <a:rPr lang="zh-CN" altLang="en-US" dirty="0"/>
              <a:t>数据结构复杂度 </a:t>
            </a:r>
            <a:r>
              <a:rPr lang="en-US" altLang="zh-CN" dirty="0"/>
              <a:t>)</a:t>
            </a:r>
          </a:p>
          <a:p>
            <a:r>
              <a:rPr lang="zh-CN" altLang="en-US" dirty="0"/>
              <a:t>对两个数据结构都用一个</a:t>
            </a:r>
            <a:r>
              <a:rPr lang="en-US" altLang="zh-CN" dirty="0"/>
              <a:t>O( </a:t>
            </a:r>
            <a:r>
              <a:rPr lang="en-US" altLang="zh-CN" dirty="0" err="1"/>
              <a:t>sqrt</a:t>
            </a:r>
            <a:r>
              <a:rPr lang="en-US" altLang="zh-CN" dirty="0"/>
              <a:t>(n) ) – O(1)</a:t>
            </a:r>
            <a:r>
              <a:rPr lang="zh-CN" altLang="en-US" dirty="0"/>
              <a:t>平衡的分块</a:t>
            </a:r>
            <a:endParaRPr lang="en-US" altLang="zh-CN" dirty="0"/>
          </a:p>
          <a:p>
            <a:r>
              <a:rPr lang="zh-CN" altLang="en-US" dirty="0"/>
              <a:t>于是做到了</a:t>
            </a:r>
            <a:r>
              <a:rPr lang="en-US" altLang="zh-CN" dirty="0"/>
              <a:t>O( </a:t>
            </a:r>
            <a:r>
              <a:rPr lang="en-US" altLang="zh-CN" dirty="0" err="1"/>
              <a:t>msqrt</a:t>
            </a:r>
            <a:r>
              <a:rPr lang="en-US" altLang="zh-CN" dirty="0"/>
              <a:t>(n) )</a:t>
            </a:r>
            <a:r>
              <a:rPr lang="zh-CN" altLang="en-US" dirty="0"/>
              <a:t>的复杂度</a:t>
            </a:r>
          </a:p>
          <a:p>
            <a:endParaRPr lang="zh-CN" altLang="en-US" dirty="0"/>
          </a:p>
          <a:p>
            <a:r>
              <a:rPr lang="zh-CN" altLang="en-US" dirty="0"/>
              <a:t>期望得分：</a:t>
            </a:r>
            <a:r>
              <a:rPr lang="en-US" altLang="zh-CN" dirty="0"/>
              <a:t>20-50</a:t>
            </a:r>
            <a:endParaRPr lang="zh-CN" altLang="en-US" dirty="0"/>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考虑链分治</a:t>
            </a:r>
            <a:endParaRPr lang="en-US" altLang="zh-CN" dirty="0"/>
          </a:p>
          <a:p>
            <a:r>
              <a:rPr lang="zh-CN" altLang="en-US" dirty="0"/>
              <a:t>一个点距离</a:t>
            </a:r>
            <a:r>
              <a:rPr lang="en-US" altLang="zh-CN" dirty="0"/>
              <a:t>&lt;=1</a:t>
            </a:r>
            <a:r>
              <a:rPr lang="zh-CN" altLang="en-US" dirty="0"/>
              <a:t>的点里面，只有</a:t>
            </a:r>
            <a:r>
              <a:rPr lang="en-US" altLang="zh-CN" dirty="0"/>
              <a:t>3</a:t>
            </a:r>
            <a:r>
              <a:rPr lang="zh-CN" altLang="en-US" dirty="0"/>
              <a:t>个可能不是重链头</a:t>
            </a:r>
            <a:endParaRPr lang="en-US" altLang="zh-CN" dirty="0"/>
          </a:p>
          <a:p>
            <a:r>
              <a:rPr lang="zh-CN" altLang="en-US" dirty="0"/>
              <a:t>自己，父亲，轻儿子</a:t>
            </a:r>
            <a:endParaRPr lang="zh-CN" altLang="en-US" strike="sngStrike" dirty="0"/>
          </a:p>
        </p:txBody>
      </p:sp>
      <p:pic>
        <p:nvPicPr>
          <p:cNvPr id="4" name="图片 3"/>
          <p:cNvPicPr>
            <a:picLocks noChangeAspect="1"/>
          </p:cNvPicPr>
          <p:nvPr/>
        </p:nvPicPr>
        <p:blipFill>
          <a:blip r:embed="rId2" cstate="print"/>
          <a:stretch>
            <a:fillRect/>
          </a:stretch>
        </p:blipFill>
        <p:spPr>
          <a:xfrm>
            <a:off x="1408954" y="3569473"/>
            <a:ext cx="3028950" cy="24384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然后每次查询的时候暴力插入这</a:t>
            </a:r>
            <a:r>
              <a:rPr lang="en-US" altLang="zh-CN" dirty="0"/>
              <a:t>3</a:t>
            </a:r>
            <a:r>
              <a:rPr lang="zh-CN" altLang="en-US" dirty="0"/>
              <a:t>个（</a:t>
            </a:r>
            <a:r>
              <a:rPr lang="en-US" altLang="zh-CN" dirty="0"/>
              <a:t>O(1)</a:t>
            </a:r>
            <a:r>
              <a:rPr lang="zh-CN" altLang="en-US" dirty="0"/>
              <a:t>个）点</a:t>
            </a:r>
            <a:endParaRPr lang="en-US" altLang="zh-CN" dirty="0"/>
          </a:p>
          <a:p>
            <a:r>
              <a:rPr lang="zh-CN" altLang="en-US" dirty="0"/>
              <a:t>每次修改的时候把一条链上所有重链头的父亲都修改这个重链头的值</a:t>
            </a:r>
            <a:endParaRPr lang="en-US" altLang="zh-CN" dirty="0"/>
          </a:p>
          <a:p>
            <a:r>
              <a:rPr lang="zh-CN" altLang="en-US" dirty="0"/>
              <a:t>于是做到了查询</a:t>
            </a:r>
            <a:r>
              <a:rPr lang="en-US" altLang="zh-CN" dirty="0"/>
              <a:t>O( </a:t>
            </a:r>
            <a:r>
              <a:rPr lang="en-US" altLang="zh-CN" dirty="0" err="1"/>
              <a:t>logn</a:t>
            </a:r>
            <a:r>
              <a:rPr lang="en-US" altLang="zh-CN" dirty="0"/>
              <a:t> )</a:t>
            </a:r>
          </a:p>
          <a:p>
            <a:r>
              <a:rPr lang="zh-CN" altLang="en-US" dirty="0"/>
              <a:t>修改</a:t>
            </a:r>
            <a:r>
              <a:rPr lang="en-US" altLang="zh-CN" dirty="0"/>
              <a:t>O( log^2n )</a:t>
            </a:r>
          </a:p>
          <a:p>
            <a:r>
              <a:rPr lang="zh-CN" altLang="en-US" dirty="0"/>
              <a:t>的复杂度，期望得分：</a:t>
            </a:r>
            <a:r>
              <a:rPr lang="en-US" altLang="zh-CN" dirty="0"/>
              <a:t>80</a:t>
            </a:r>
          </a:p>
          <a:p>
            <a:r>
              <a:rPr lang="zh-CN" altLang="en-US" dirty="0"/>
              <a:t>看看能不能继续优化？</a:t>
            </a: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考虑查询一个点的时候再处理经过这个点的所有修改</a:t>
            </a:r>
            <a:endParaRPr lang="en-US" altLang="zh-CN" dirty="0"/>
          </a:p>
          <a:p>
            <a:r>
              <a:rPr lang="zh-CN" altLang="en-US" dirty="0"/>
              <a:t>直觉上这样可以减少很多修改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边分治</a:t>
            </a:r>
          </a:p>
        </p:txBody>
      </p:sp>
      <p:sp>
        <p:nvSpPr>
          <p:cNvPr id="3" name="内容占位符 2"/>
          <p:cNvSpPr>
            <a:spLocks noGrp="1"/>
          </p:cNvSpPr>
          <p:nvPr>
            <p:ph idx="1"/>
          </p:nvPr>
        </p:nvSpPr>
        <p:spPr/>
        <p:txBody>
          <a:bodyPr/>
          <a:lstStyle/>
          <a:p>
            <a:r>
              <a:rPr lang="zh-CN" altLang="en-US" dirty="0">
                <a:sym typeface="+mn-ea"/>
              </a:rPr>
              <a:t>可以看作是每次删去一条边之后继续分治下去</a:t>
            </a:r>
          </a:p>
          <a:p>
            <a:r>
              <a:rPr lang="zh-CN" altLang="en-US" dirty="0"/>
              <a:t>删去一条边之后树会分成两个子树，删去的边需要保证让两边的子树</a:t>
            </a:r>
            <a:r>
              <a:rPr lang="en-US" altLang="zh-CN" dirty="0"/>
              <a:t>size</a:t>
            </a:r>
            <a:r>
              <a:rPr lang="zh-CN" altLang="en-US" dirty="0"/>
              <a:t>尽可能相近</a:t>
            </a:r>
          </a:p>
          <a:p>
            <a:r>
              <a:rPr lang="zh-CN" altLang="en-US" dirty="0"/>
              <a:t>直接朴素地在这个树上做可能复杂度不正确，需要进行三度化</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这样的复杂度似乎是均摊</a:t>
            </a:r>
            <a:r>
              <a:rPr lang="en-US" altLang="zh-CN" dirty="0"/>
              <a:t>O( (n + m)</a:t>
            </a:r>
            <a:r>
              <a:rPr lang="en-US" altLang="zh-CN" dirty="0" err="1"/>
              <a:t>logn</a:t>
            </a:r>
            <a:r>
              <a:rPr lang="en-US" altLang="zh-CN" dirty="0"/>
              <a:t> )</a:t>
            </a:r>
            <a:r>
              <a:rPr lang="zh-CN" altLang="en-US" dirty="0"/>
              <a:t>？</a:t>
            </a:r>
            <a:endParaRPr lang="en-US" altLang="zh-CN" dirty="0"/>
          </a:p>
          <a:p>
            <a:r>
              <a:rPr lang="zh-CN" altLang="en-US" dirty="0"/>
              <a:t>证明</a:t>
            </a:r>
            <a:r>
              <a:rPr lang="en-US" altLang="zh-CN" dirty="0"/>
              <a:t>1</a:t>
            </a:r>
            <a:r>
              <a:rPr lang="zh-CN" altLang="en-US" dirty="0"/>
              <a:t>：</a:t>
            </a:r>
            <a:endParaRPr lang="en-US" altLang="zh-CN" dirty="0"/>
          </a:p>
          <a:p>
            <a:r>
              <a:rPr lang="zh-CN" altLang="en-US" dirty="0"/>
              <a:t>这个问题可以转换为：</a:t>
            </a:r>
            <a:endParaRPr lang="en-US" altLang="zh-CN" dirty="0"/>
          </a:p>
          <a:p>
            <a:r>
              <a:rPr lang="zh-CN" altLang="en-US" dirty="0"/>
              <a:t>有一颗边全是黑色的树</a:t>
            </a:r>
            <a:endParaRPr lang="en-US" altLang="zh-CN" dirty="0"/>
          </a:p>
          <a:p>
            <a:r>
              <a:rPr lang="zh-CN" altLang="en-US" dirty="0"/>
              <a:t>每次可以把一条链染色为黑色</a:t>
            </a:r>
            <a:endParaRPr lang="en-US" altLang="zh-CN" dirty="0"/>
          </a:p>
          <a:p>
            <a:r>
              <a:rPr lang="zh-CN" altLang="en-US" dirty="0"/>
              <a:t>或者把一个点一圈全染色为白色，复杂度为一圈黑色的点数</a:t>
            </a:r>
            <a:endParaRPr lang="en-US" altLang="zh-CN" dirty="0"/>
          </a:p>
          <a:p>
            <a:r>
              <a:rPr lang="zh-CN" altLang="en-US" dirty="0"/>
              <a:t>证明：复杂度为</a:t>
            </a:r>
            <a:r>
              <a:rPr lang="en-US" altLang="zh-CN" dirty="0"/>
              <a:t>O( n + m )</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a:t>
            </a:r>
            <a:endParaRPr lang="zh-CN" altLang="en-US" dirty="0"/>
          </a:p>
        </p:txBody>
      </p:sp>
      <p:sp>
        <p:nvSpPr>
          <p:cNvPr id="3" name="内容占位符 2"/>
          <p:cNvSpPr>
            <a:spLocks noGrp="1"/>
          </p:cNvSpPr>
          <p:nvPr>
            <p:ph idx="1"/>
          </p:nvPr>
        </p:nvSpPr>
        <p:spPr/>
        <p:txBody>
          <a:bodyPr/>
          <a:lstStyle/>
          <a:p>
            <a:r>
              <a:rPr lang="zh-CN" altLang="en-US" dirty="0"/>
              <a:t>我问了一群大爷，大家都从直觉上觉得这个东西肯定是</a:t>
            </a:r>
            <a:r>
              <a:rPr lang="en-US" altLang="zh-CN" dirty="0"/>
              <a:t>O( n + m )</a:t>
            </a:r>
            <a:r>
              <a:rPr lang="zh-CN" altLang="en-US" dirty="0"/>
              <a:t>的，但是都无法给出严谨的证明。。。</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God</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2549056" cy="4475010"/>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Oh no</a:t>
            </a:r>
            <a:endParaRPr lang="zh-CN" altLang="en-US" dirty="0"/>
          </a:p>
        </p:txBody>
      </p:sp>
      <p:sp>
        <p:nvSpPr>
          <p:cNvPr id="3" name="内容占位符 2"/>
          <p:cNvSpPr>
            <a:spLocks noGrp="1"/>
          </p:cNvSpPr>
          <p:nvPr>
            <p:ph idx="1"/>
          </p:nvPr>
        </p:nvSpPr>
        <p:spPr/>
        <p:txBody>
          <a:bodyPr/>
          <a:lstStyle/>
          <a:p>
            <a:r>
              <a:rPr lang="zh-CN" altLang="en-US" dirty="0"/>
              <a:t>我们的直觉其实很有可能是错的</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WTF</a:t>
            </a:r>
            <a:endParaRPr lang="zh-CN" altLang="en-US" dirty="0"/>
          </a:p>
        </p:txBody>
      </p:sp>
      <p:sp>
        <p:nvSpPr>
          <p:cNvPr id="3" name="内容占位符 2"/>
          <p:cNvSpPr>
            <a:spLocks noGrp="1"/>
          </p:cNvSpPr>
          <p:nvPr>
            <p:ph idx="1"/>
          </p:nvPr>
        </p:nvSpPr>
        <p:spPr/>
        <p:txBody>
          <a:bodyPr/>
          <a:lstStyle/>
          <a:p>
            <a:r>
              <a:rPr lang="zh-CN" altLang="en-US" dirty="0"/>
              <a:t>那这样的话按照复杂度证明</a:t>
            </a:r>
            <a:r>
              <a:rPr lang="en-US" altLang="zh-CN" dirty="0"/>
              <a:t>1</a:t>
            </a:r>
            <a:r>
              <a:rPr lang="zh-CN" altLang="en-US" dirty="0"/>
              <a:t>，这个的复杂度是什么呢？</a:t>
            </a:r>
            <a:endParaRPr lang="en-US" altLang="zh-CN" dirty="0"/>
          </a:p>
          <a:p>
            <a:r>
              <a:rPr lang="zh-CN" altLang="en-US" dirty="0"/>
              <a:t>相当于求</a:t>
            </a:r>
            <a:r>
              <a:rPr lang="en-US" altLang="zh-CN" dirty="0" err="1"/>
              <a:t>x^x</a:t>
            </a:r>
            <a:r>
              <a:rPr lang="zh-CN" altLang="en-US" dirty="0"/>
              <a:t>的反函数</a:t>
            </a:r>
            <a:endParaRPr lang="en-US" altLang="zh-CN" dirty="0"/>
          </a:p>
          <a:p>
            <a:r>
              <a:rPr lang="zh-CN" altLang="en-US" dirty="0"/>
              <a:t>这个的复杂度是</a:t>
            </a:r>
            <a:r>
              <a:rPr lang="en-US" altLang="zh-CN" dirty="0" err="1"/>
              <a:t>e^W</a:t>
            </a:r>
            <a:r>
              <a:rPr lang="en-US" altLang="zh-CN" dirty="0"/>
              <a:t>(ln(n)),W</a:t>
            </a:r>
            <a:r>
              <a:rPr lang="zh-CN" altLang="en-US" dirty="0"/>
              <a:t>是</a:t>
            </a:r>
            <a:r>
              <a:rPr lang="en-US" altLang="zh-CN" dirty="0" err="1"/>
              <a:t>ProductLog</a:t>
            </a:r>
            <a:r>
              <a:rPr lang="zh-CN" altLang="en-US" dirty="0"/>
              <a:t>函数</a:t>
            </a:r>
            <a:endParaRPr lang="en-US" altLang="zh-CN" dirty="0"/>
          </a:p>
          <a:p>
            <a:r>
              <a:rPr lang="zh-CN" altLang="en-US" dirty="0"/>
              <a:t>然后可以证明出</a:t>
            </a:r>
            <a:endParaRPr lang="en-US" altLang="zh-CN" dirty="0"/>
          </a:p>
          <a:p>
            <a:r>
              <a:rPr lang="en-US" altLang="zh-CN" dirty="0" err="1"/>
              <a:t>e^W</a:t>
            </a:r>
            <a:r>
              <a:rPr lang="en-US" altLang="zh-CN" dirty="0"/>
              <a:t>(ln(n)) = </a:t>
            </a:r>
            <a:r>
              <a:rPr lang="el-GR" altLang="zh-CN" dirty="0"/>
              <a:t>Θ</a:t>
            </a:r>
            <a:r>
              <a:rPr lang="en-US" altLang="zh-CN" dirty="0"/>
              <a:t>(</a:t>
            </a:r>
            <a:r>
              <a:rPr lang="en-US" altLang="zh-CN" dirty="0" err="1"/>
              <a:t>logn</a:t>
            </a:r>
            <a:r>
              <a:rPr lang="en-US" altLang="zh-CN" dirty="0"/>
              <a:t>/</a:t>
            </a:r>
            <a:r>
              <a:rPr lang="en-US" altLang="zh-CN" dirty="0" err="1"/>
              <a:t>loglogn</a:t>
            </a:r>
            <a:r>
              <a:rPr lang="en-US" altLang="zh-CN" dirty="0"/>
              <a:t>)</a:t>
            </a:r>
            <a:endParaRPr lang="el-GR" altLang="zh-CN"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1276" y="2226366"/>
            <a:ext cx="2400636" cy="4536219"/>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如果按照这个问题来算</a:t>
            </a:r>
            <a:endParaRPr lang="en-US" altLang="zh-CN" dirty="0"/>
          </a:p>
          <a:p>
            <a:r>
              <a:rPr lang="zh-CN" altLang="en-US" dirty="0"/>
              <a:t>这个做法的复杂度是</a:t>
            </a:r>
            <a:r>
              <a:rPr lang="el-GR" altLang="zh-CN" dirty="0"/>
              <a:t>Ω </a:t>
            </a:r>
            <a:r>
              <a:rPr lang="en-US" altLang="zh-CN" dirty="0"/>
              <a:t>( (n + m)log^2n/</a:t>
            </a:r>
            <a:r>
              <a:rPr lang="en-US" altLang="zh-CN" dirty="0" err="1"/>
              <a:t>loglogn</a:t>
            </a:r>
            <a:r>
              <a:rPr lang="en-US" altLang="zh-CN" dirty="0"/>
              <a:t> )</a:t>
            </a:r>
          </a:p>
          <a:p>
            <a:endParaRPr lang="zh-CN" altLang="en-US" dirty="0"/>
          </a:p>
          <a:p>
            <a:r>
              <a:rPr lang="zh-CN" altLang="en-US" dirty="0"/>
              <a:t>期望得分：</a:t>
            </a:r>
            <a:r>
              <a:rPr lang="en-US" altLang="zh-CN" dirty="0"/>
              <a:t>100</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Solution5</a:t>
            </a:r>
            <a:endParaRPr lang="zh-CN" altLang="en-US" dirty="0"/>
          </a:p>
        </p:txBody>
      </p:sp>
      <p:sp>
        <p:nvSpPr>
          <p:cNvPr id="3" name="内容占位符 2"/>
          <p:cNvSpPr>
            <a:spLocks noGrp="1"/>
          </p:cNvSpPr>
          <p:nvPr>
            <p:ph idx="1"/>
          </p:nvPr>
        </p:nvSpPr>
        <p:spPr/>
        <p:txBody>
          <a:bodyPr/>
          <a:lstStyle/>
          <a:p>
            <a:r>
              <a:rPr lang="zh-CN" altLang="en-US" dirty="0"/>
              <a:t>这个问题比原问题强，进一步弱化</a:t>
            </a:r>
            <a:endParaRPr lang="en-US" altLang="zh-CN" dirty="0"/>
          </a:p>
          <a:p>
            <a:r>
              <a:rPr lang="zh-CN" altLang="en-US" dirty="0"/>
              <a:t>有一颗</a:t>
            </a:r>
            <a:r>
              <a:rPr lang="en-US" altLang="zh-CN" dirty="0"/>
              <a:t>n</a:t>
            </a:r>
            <a:r>
              <a:rPr lang="zh-CN" altLang="en-US" dirty="0"/>
              <a:t>个点的树，边有颜色，初始全黑，支持把一条链上的边染黑，或者把一个点相邻的边染白</a:t>
            </a:r>
            <a:r>
              <a:rPr lang="en-US" altLang="zh-CN" dirty="0"/>
              <a:t>(</a:t>
            </a:r>
            <a:r>
              <a:rPr lang="zh-CN" altLang="en-US" dirty="0"/>
              <a:t>代价为 相邻黑边数*</a:t>
            </a:r>
            <a:r>
              <a:rPr lang="en-US" altLang="zh-CN" dirty="0"/>
              <a:t>log(</a:t>
            </a:r>
            <a:r>
              <a:rPr lang="zh-CN" altLang="en-US" dirty="0"/>
              <a:t>度数</a:t>
            </a:r>
            <a:r>
              <a:rPr lang="en-US" altLang="zh-CN" dirty="0"/>
              <a:t>))</a:t>
            </a:r>
            <a:r>
              <a:rPr lang="zh-CN" altLang="en-US" dirty="0"/>
              <a:t>求证</a:t>
            </a:r>
            <a:r>
              <a:rPr lang="en-US" altLang="zh-CN" dirty="0"/>
              <a:t>n</a:t>
            </a:r>
            <a:r>
              <a:rPr lang="zh-CN" altLang="en-US" dirty="0"/>
              <a:t>次操作代价为</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Solution5</a:t>
            </a:r>
            <a:endParaRPr lang="zh-CN" altLang="en-US" dirty="0"/>
          </a:p>
        </p:txBody>
      </p:sp>
      <p:sp>
        <p:nvSpPr>
          <p:cNvPr id="3" name="内容占位符 2"/>
          <p:cNvSpPr>
            <a:spLocks noGrp="1"/>
          </p:cNvSpPr>
          <p:nvPr>
            <p:ph idx="1"/>
          </p:nvPr>
        </p:nvSpPr>
        <p:spPr/>
        <p:txBody>
          <a:bodyPr/>
          <a:lstStyle/>
          <a:p>
            <a:r>
              <a:rPr lang="zh-CN" altLang="en-US" dirty="0"/>
              <a:t>可以看到那个</a:t>
            </a:r>
            <a:r>
              <a:rPr lang="en-US" altLang="zh-CN" dirty="0"/>
              <a:t>hack</a:t>
            </a:r>
            <a:r>
              <a:rPr lang="zh-CN" altLang="en-US" dirty="0"/>
              <a:t>数据对这个做法的复杂度是：</a:t>
            </a:r>
            <a:endParaRPr lang="en-US" altLang="zh-CN" dirty="0"/>
          </a:p>
          <a:p>
            <a:r>
              <a:rPr lang="en-US" altLang="zh-CN" dirty="0"/>
              <a:t>O( </a:t>
            </a:r>
            <a:r>
              <a:rPr lang="en-US" altLang="zh-CN" dirty="0" err="1"/>
              <a:t>logn</a:t>
            </a:r>
            <a:r>
              <a:rPr lang="en-US" altLang="zh-CN" dirty="0"/>
              <a:t>/</a:t>
            </a:r>
            <a:r>
              <a:rPr lang="en-US" altLang="zh-CN" dirty="0" err="1"/>
              <a:t>loglogn</a:t>
            </a:r>
            <a:r>
              <a:rPr lang="en-US" altLang="zh-CN" dirty="0"/>
              <a:t> * log( </a:t>
            </a:r>
            <a:r>
              <a:rPr lang="en-US" altLang="zh-CN" dirty="0" err="1"/>
              <a:t>logn</a:t>
            </a:r>
            <a:r>
              <a:rPr lang="en-US" altLang="zh-CN" dirty="0"/>
              <a:t>/</a:t>
            </a:r>
            <a:r>
              <a:rPr lang="en-US" altLang="zh-CN" dirty="0" err="1"/>
              <a:t>loglogn</a:t>
            </a:r>
            <a:r>
              <a:rPr lang="en-US" altLang="zh-CN" dirty="0"/>
              <a:t> ) ) &lt; O( </a:t>
            </a:r>
            <a:r>
              <a:rPr lang="en-US" altLang="zh-CN" dirty="0" err="1"/>
              <a:t>logn</a:t>
            </a:r>
            <a:r>
              <a:rPr lang="en-US" altLang="zh-CN" dirty="0"/>
              <a:t>/</a:t>
            </a:r>
            <a:r>
              <a:rPr lang="en-US" altLang="zh-CN" dirty="0" err="1"/>
              <a:t>loglogn</a:t>
            </a:r>
            <a:r>
              <a:rPr lang="en-US" altLang="zh-CN" dirty="0"/>
              <a:t> * </a:t>
            </a:r>
            <a:r>
              <a:rPr lang="en-US" altLang="zh-CN" dirty="0" err="1"/>
              <a:t>loglogn</a:t>
            </a:r>
            <a:r>
              <a:rPr lang="en-US" altLang="zh-CN" dirty="0"/>
              <a:t> ) = O( </a:t>
            </a:r>
            <a:r>
              <a:rPr lang="en-US" altLang="zh-CN" dirty="0" err="1"/>
              <a:t>logn</a:t>
            </a:r>
            <a:r>
              <a:rPr lang="en-US" altLang="zh-CN" dirty="0"/>
              <a:t> )</a:t>
            </a:r>
          </a:p>
          <a:p>
            <a:r>
              <a:rPr lang="zh-CN" altLang="en-US" dirty="0"/>
              <a:t>失效了</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Preknownledge</a:t>
            </a:r>
            <a:endParaRPr lang="zh-CN" altLang="en-US" dirty="0"/>
          </a:p>
        </p:txBody>
      </p:sp>
      <p:sp>
        <p:nvSpPr>
          <p:cNvPr id="3" name="内容占位符 2"/>
          <p:cNvSpPr>
            <a:spLocks noGrp="1"/>
          </p:cNvSpPr>
          <p:nvPr>
            <p:ph idx="1"/>
          </p:nvPr>
        </p:nvSpPr>
        <p:spPr/>
        <p:txBody>
          <a:bodyPr>
            <a:normAutofit/>
          </a:bodyPr>
          <a:lstStyle/>
          <a:p>
            <a:r>
              <a:rPr lang="zh-CN" altLang="en-US" dirty="0"/>
              <a:t>多序列</a:t>
            </a:r>
            <a:r>
              <a:rPr lang="en-US" altLang="zh-CN" dirty="0" err="1"/>
              <a:t>kth</a:t>
            </a:r>
            <a:r>
              <a:rPr lang="zh-CN" altLang="en-US" dirty="0"/>
              <a:t>的做法：</a:t>
            </a:r>
            <a:br>
              <a:rPr lang="zh-CN" altLang="en-US" dirty="0"/>
            </a:br>
            <a:r>
              <a:rPr lang="zh-CN" altLang="en-US" dirty="0"/>
              <a:t>设有</a:t>
            </a:r>
            <a:r>
              <a:rPr lang="en-US" altLang="zh-CN" dirty="0"/>
              <a:t>m</a:t>
            </a:r>
            <a:r>
              <a:rPr lang="zh-CN" altLang="en-US" dirty="0"/>
              <a:t>个序列，长度为</a:t>
            </a:r>
            <a:r>
              <a:rPr lang="en-US" altLang="zh-CN" dirty="0"/>
              <a:t>a[1],a[2], ... ,a[m]</a:t>
            </a:r>
            <a:r>
              <a:rPr lang="zh-CN" altLang="en-US" dirty="0"/>
              <a:t>，由</a:t>
            </a:r>
            <a:r>
              <a:rPr lang="en-US" altLang="zh-CN" dirty="0"/>
              <a:t>m</a:t>
            </a:r>
            <a:r>
              <a:rPr lang="zh-CN" altLang="en-US" dirty="0"/>
              <a:t>棵平衡树分别维护，希望查出第</a:t>
            </a:r>
            <a:r>
              <a:rPr lang="en-US" altLang="zh-CN" dirty="0"/>
              <a:t>k</a:t>
            </a:r>
            <a:r>
              <a:rPr lang="zh-CN" altLang="en-US" dirty="0"/>
              <a:t>小的元素</a:t>
            </a:r>
            <a:br>
              <a:rPr lang="zh-CN" altLang="en-US" dirty="0"/>
            </a:br>
            <a:r>
              <a:rPr lang="zh-CN" altLang="en-US" dirty="0"/>
              <a:t>要求序列中不含相同元素</a:t>
            </a:r>
            <a:br>
              <a:rPr lang="zh-CN" altLang="en-US" dirty="0"/>
            </a:br>
            <a:r>
              <a:rPr lang="zh-CN" altLang="en-US" dirty="0"/>
              <a:t>不妨设</a:t>
            </a:r>
            <a:r>
              <a:rPr lang="en-US" altLang="zh-CN" dirty="0" err="1"/>
              <a:t>k≤a</a:t>
            </a:r>
            <a:r>
              <a:rPr lang="en-US" altLang="zh-CN" dirty="0"/>
              <a:t>[1]+a[2]+...+a[m]</a:t>
            </a:r>
            <a:br>
              <a:rPr lang="zh-CN" altLang="en-US" dirty="0"/>
            </a:b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Preknownledge</a:t>
            </a:r>
            <a:endParaRPr lang="zh-CN" altLang="en-US" dirty="0"/>
          </a:p>
        </p:txBody>
      </p:sp>
      <p:sp>
        <p:nvSpPr>
          <p:cNvPr id="3" name="内容占位符 2"/>
          <p:cNvSpPr>
            <a:spLocks noGrp="1"/>
          </p:cNvSpPr>
          <p:nvPr>
            <p:ph idx="1"/>
          </p:nvPr>
        </p:nvSpPr>
        <p:spPr/>
        <p:txBody>
          <a:bodyPr>
            <a:normAutofit/>
          </a:bodyPr>
          <a:lstStyle/>
          <a:p>
            <a:r>
              <a:rPr lang="zh-CN" altLang="en-US" dirty="0"/>
              <a:t>平衡树支持</a:t>
            </a:r>
            <a:r>
              <a:rPr lang="en-US" altLang="zh-CN" dirty="0"/>
              <a:t>O(1)</a:t>
            </a:r>
            <a:r>
              <a:rPr lang="zh-CN" altLang="en-US" dirty="0"/>
              <a:t>找出</a:t>
            </a:r>
            <a:r>
              <a:rPr lang="en-US" altLang="zh-CN" dirty="0"/>
              <a:t>rank</a:t>
            </a:r>
            <a:r>
              <a:rPr lang="zh-CN" altLang="en-US" dirty="0"/>
              <a:t>在</a:t>
            </a:r>
            <a:r>
              <a:rPr lang="en-US" altLang="zh-CN" dirty="0"/>
              <a:t>[71%,80%]</a:t>
            </a:r>
            <a:r>
              <a:rPr lang="zh-CN" altLang="en-US" dirty="0"/>
              <a:t>之间的某个元素（不关心具体</a:t>
            </a:r>
            <a:r>
              <a:rPr lang="en-US" altLang="zh-CN" dirty="0"/>
              <a:t>rank</a:t>
            </a:r>
            <a:r>
              <a:rPr lang="zh-CN" altLang="en-US" dirty="0"/>
              <a:t>，只要在范围内即可），并按这个元素</a:t>
            </a:r>
            <a:r>
              <a:rPr lang="en-US" altLang="zh-CN" dirty="0"/>
              <a:t>O(1)</a:t>
            </a:r>
            <a:r>
              <a:rPr lang="zh-CN" altLang="en-US" dirty="0"/>
              <a:t>分裂成比它小</a:t>
            </a:r>
            <a:r>
              <a:rPr lang="en-US" altLang="zh-CN" dirty="0"/>
              <a:t>/</a:t>
            </a:r>
            <a:r>
              <a:rPr lang="zh-CN" altLang="en-US" dirty="0"/>
              <a:t>大的部分（不包含这个元素）</a:t>
            </a:r>
            <a:br>
              <a:rPr lang="zh-CN" altLang="en-US" dirty="0"/>
            </a:b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三度化</a:t>
            </a:r>
          </a:p>
        </p:txBody>
      </p:sp>
      <p:sp>
        <p:nvSpPr>
          <p:cNvPr id="3" name="内容占位符 2"/>
          <p:cNvSpPr>
            <a:spLocks noGrp="1"/>
          </p:cNvSpPr>
          <p:nvPr>
            <p:ph idx="1"/>
          </p:nvPr>
        </p:nvSpPr>
        <p:spPr/>
        <p:txBody>
          <a:bodyPr/>
          <a:lstStyle/>
          <a:p>
            <a:r>
              <a:rPr lang="zh-CN" altLang="en-US"/>
              <a:t>对于每个度数</a:t>
            </a:r>
            <a:r>
              <a:rPr lang="en-US" altLang="zh-CN"/>
              <a:t>&gt;3</a:t>
            </a:r>
            <a:r>
              <a:rPr lang="zh-CN" altLang="en-US"/>
              <a:t>的节点，可以通过加虚点的方法让该节点度数变为</a:t>
            </a:r>
            <a:r>
              <a:rPr lang="en-US" altLang="zh-CN"/>
              <a:t>3</a:t>
            </a:r>
          </a:p>
          <a:p>
            <a:endParaRPr lang="zh-CN" altLang="en-US"/>
          </a:p>
        </p:txBody>
      </p:sp>
      <p:graphicFrame>
        <p:nvGraphicFramePr>
          <p:cNvPr id="6" name="对象 5"/>
          <p:cNvGraphicFramePr>
            <a:graphicFrameLocks/>
          </p:cNvGraphicFramePr>
          <p:nvPr/>
        </p:nvGraphicFramePr>
        <p:xfrm>
          <a:off x="1150620" y="2639695"/>
          <a:ext cx="9641840" cy="4213860"/>
        </p:xfrm>
        <a:graphic>
          <a:graphicData uri="http://schemas.openxmlformats.org/presentationml/2006/ole">
            <mc:AlternateContent xmlns:mc="http://schemas.openxmlformats.org/markup-compatibility/2006">
              <mc:Choice xmlns:v="urn:schemas-microsoft-com:vml" Requires="v">
                <p:oleObj spid="_x0000_s1073" r:id="rId3" imgW="677160" imgH="295920" progId="PBrush">
                  <p:embed/>
                </p:oleObj>
              </mc:Choice>
              <mc:Fallback>
                <p:oleObj r:id="rId3" imgW="677160" imgH="295920" progId="PBrush">
                  <p:embed/>
                  <p:pic>
                    <p:nvPicPr>
                      <p:cNvPr id="6" name="对象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620" y="2639695"/>
                        <a:ext cx="9641840" cy="42138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Preknownledge</a:t>
            </a:r>
            <a:endParaRPr lang="zh-CN" altLang="en-US" dirty="0"/>
          </a:p>
        </p:txBody>
      </p:sp>
      <p:sp>
        <p:nvSpPr>
          <p:cNvPr id="3" name="内容占位符 2"/>
          <p:cNvSpPr>
            <a:spLocks noGrp="1"/>
          </p:cNvSpPr>
          <p:nvPr>
            <p:ph idx="1"/>
          </p:nvPr>
        </p:nvSpPr>
        <p:spPr/>
        <p:txBody>
          <a:bodyPr/>
          <a:lstStyle/>
          <a:p>
            <a:r>
              <a:rPr lang="zh-CN" altLang="en-US" dirty="0"/>
              <a:t>将每棵平衡树按对应序列长度大小加权，以某个</a:t>
            </a:r>
            <a:r>
              <a:rPr lang="en-US" altLang="zh-CN" dirty="0"/>
              <a:t>rank</a:t>
            </a:r>
            <a:r>
              <a:rPr lang="zh-CN" altLang="en-US" dirty="0"/>
              <a:t>在</a:t>
            </a:r>
            <a:r>
              <a:rPr lang="en-US" altLang="zh-CN" dirty="0"/>
              <a:t>[71%,80%]</a:t>
            </a:r>
            <a:r>
              <a:rPr lang="zh-CN" altLang="en-US" dirty="0"/>
              <a:t>的元素为</a:t>
            </a:r>
            <a:r>
              <a:rPr lang="en-US" altLang="zh-CN" dirty="0"/>
              <a:t>key</a:t>
            </a:r>
            <a:r>
              <a:rPr lang="zh-CN" altLang="en-US" dirty="0"/>
              <a:t>，</a:t>
            </a:r>
            <a:r>
              <a:rPr lang="en-US" altLang="zh-CN" dirty="0"/>
              <a:t>O(m)</a:t>
            </a:r>
            <a:r>
              <a:rPr lang="zh-CN" altLang="en-US" dirty="0"/>
              <a:t>求加权</a:t>
            </a:r>
            <a:r>
              <a:rPr lang="en-US" altLang="zh-CN" dirty="0" err="1"/>
              <a:t>nth_element</a:t>
            </a:r>
            <a:r>
              <a:rPr lang="zh-CN" altLang="en-US" dirty="0"/>
              <a:t>，将</a:t>
            </a:r>
            <a:r>
              <a:rPr lang="en-US" altLang="zh-CN" dirty="0"/>
              <a:t>m</a:t>
            </a:r>
            <a:r>
              <a:rPr lang="zh-CN" altLang="en-US" dirty="0"/>
              <a:t>棵树分成</a:t>
            </a:r>
            <a:r>
              <a:rPr lang="en-US" altLang="zh-CN" dirty="0"/>
              <a:t>3</a:t>
            </a:r>
            <a:r>
              <a:rPr lang="zh-CN" altLang="en-US" dirty="0"/>
              <a:t>组，第二组只有一棵树，第三组的</a:t>
            </a:r>
            <a:r>
              <a:rPr lang="en-US" altLang="zh-CN" dirty="0"/>
              <a:t>key</a:t>
            </a:r>
            <a:r>
              <a:rPr lang="zh-CN" altLang="en-US" dirty="0"/>
              <a:t>比第二组大，第一组的</a:t>
            </a:r>
            <a:r>
              <a:rPr lang="en-US" altLang="zh-CN" dirty="0"/>
              <a:t>key</a:t>
            </a:r>
            <a:r>
              <a:rPr lang="zh-CN" altLang="en-US" dirty="0"/>
              <a:t>比第二组小，第</a:t>
            </a:r>
            <a:r>
              <a:rPr lang="en-US" altLang="zh-CN" dirty="0"/>
              <a:t>1,2</a:t>
            </a:r>
            <a:r>
              <a:rPr lang="zh-CN" altLang="en-US" dirty="0"/>
              <a:t>组的序列长度之和至少占总序列长度之和的</a:t>
            </a:r>
            <a:r>
              <a:rPr lang="en-US" altLang="zh-CN" dirty="0"/>
              <a:t>71%</a:t>
            </a:r>
            <a:r>
              <a:rPr lang="zh-CN" altLang="en-US" dirty="0"/>
              <a:t>，第</a:t>
            </a:r>
            <a:r>
              <a:rPr lang="en-US" altLang="zh-CN" dirty="0"/>
              <a:t>2,3</a:t>
            </a:r>
            <a:r>
              <a:rPr lang="zh-CN" altLang="en-US" dirty="0"/>
              <a:t>组的序列长度之和至少占总序列长度之和的</a:t>
            </a:r>
            <a:r>
              <a:rPr lang="en-US" altLang="zh-CN" dirty="0"/>
              <a:t>29%</a:t>
            </a:r>
            <a:r>
              <a:rPr lang="zh-CN" altLang="en-US" dirty="0"/>
              <a:t>。于是第</a:t>
            </a:r>
            <a:r>
              <a:rPr lang="en-US" altLang="zh-CN" dirty="0"/>
              <a:t>1,2</a:t>
            </a:r>
            <a:r>
              <a:rPr lang="zh-CN" altLang="en-US" dirty="0"/>
              <a:t>组中小于等于本组</a:t>
            </a:r>
            <a:r>
              <a:rPr lang="en-US" altLang="zh-CN" dirty="0"/>
              <a:t>key</a:t>
            </a:r>
            <a:r>
              <a:rPr lang="zh-CN" altLang="en-US" dirty="0"/>
              <a:t>的元素个数占</a:t>
            </a:r>
            <a:r>
              <a:rPr lang="en-US" altLang="zh-CN" dirty="0"/>
              <a:t>m</a:t>
            </a:r>
            <a:r>
              <a:rPr lang="zh-CN" altLang="en-US" dirty="0"/>
              <a:t>个序列长度之和的</a:t>
            </a:r>
            <a:r>
              <a:rPr lang="en-US" altLang="zh-CN" dirty="0"/>
              <a:t>50%</a:t>
            </a:r>
            <a:r>
              <a:rPr lang="zh-CN" altLang="en-US" dirty="0"/>
              <a:t>以上，且这些元素都比第二组的</a:t>
            </a:r>
            <a:r>
              <a:rPr lang="en-US" altLang="zh-CN" dirty="0"/>
              <a:t>key</a:t>
            </a:r>
            <a:r>
              <a:rPr lang="zh-CN" altLang="en-US" dirty="0"/>
              <a:t>小；第</a:t>
            </a:r>
            <a:r>
              <a:rPr lang="en-US" altLang="zh-CN" dirty="0"/>
              <a:t>2,3</a:t>
            </a:r>
            <a:r>
              <a:rPr lang="zh-CN" altLang="en-US" dirty="0"/>
              <a:t>组中大于等于本组</a:t>
            </a:r>
            <a:r>
              <a:rPr lang="en-US" altLang="zh-CN" dirty="0"/>
              <a:t>key</a:t>
            </a:r>
            <a:r>
              <a:rPr lang="zh-CN" altLang="en-US" dirty="0"/>
              <a:t>的元素个数占</a:t>
            </a:r>
            <a:r>
              <a:rPr lang="en-US" altLang="zh-CN" dirty="0"/>
              <a:t>m</a:t>
            </a:r>
            <a:r>
              <a:rPr lang="zh-CN" altLang="en-US" dirty="0"/>
              <a:t>个序列长度之和的</a:t>
            </a:r>
            <a:r>
              <a:rPr lang="en-US" altLang="zh-CN" dirty="0"/>
              <a:t>5.8%</a:t>
            </a:r>
            <a:r>
              <a:rPr lang="zh-CN" altLang="en-US" dirty="0"/>
              <a:t>以上。将第</a:t>
            </a:r>
            <a:r>
              <a:rPr lang="en-US" altLang="zh-CN" dirty="0"/>
              <a:t>2,3</a:t>
            </a:r>
            <a:r>
              <a:rPr lang="zh-CN" altLang="en-US" dirty="0"/>
              <a:t>组中平衡树替换为小于本组</a:t>
            </a:r>
            <a:r>
              <a:rPr lang="en-US" altLang="zh-CN" dirty="0"/>
              <a:t>key</a:t>
            </a:r>
            <a:r>
              <a:rPr lang="zh-CN" altLang="en-US" dirty="0"/>
              <a:t>的部分，得到子问题，而总的序列长度减少了至少</a:t>
            </a:r>
            <a:r>
              <a:rPr lang="en-US" altLang="zh-CN" dirty="0"/>
              <a:t>5.8%</a:t>
            </a:r>
            <a:r>
              <a:rPr lang="zh-CN" altLang="en-US" dirty="0"/>
              <a:t>。</a:t>
            </a:r>
            <a:br>
              <a:rPr lang="zh-CN" altLang="en-US" dirty="0"/>
            </a:br>
            <a:r>
              <a:rPr lang="zh-CN" altLang="en-US" dirty="0"/>
              <a:t>因此复杂度是</a:t>
            </a:r>
            <a:r>
              <a:rPr lang="en-US" altLang="zh-CN" dirty="0"/>
              <a:t>O(</a:t>
            </a:r>
            <a:r>
              <a:rPr lang="en-US" altLang="zh-CN" dirty="0" err="1"/>
              <a:t>mlog</a:t>
            </a:r>
            <a:r>
              <a:rPr lang="en-US" altLang="zh-CN" dirty="0"/>
              <a:t>(a[1]+a[2]+...+a[m]))</a:t>
            </a:r>
            <a:endParaRPr lang="zh-CN" altLang="en-US" dirty="0"/>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Solution5</a:t>
            </a:r>
            <a:endParaRPr lang="zh-CN" altLang="en-US" dirty="0"/>
          </a:p>
        </p:txBody>
      </p:sp>
      <p:sp>
        <p:nvSpPr>
          <p:cNvPr id="3" name="内容占位符 2"/>
          <p:cNvSpPr>
            <a:spLocks noGrp="1"/>
          </p:cNvSpPr>
          <p:nvPr>
            <p:ph idx="1"/>
          </p:nvPr>
        </p:nvSpPr>
        <p:spPr/>
        <p:txBody>
          <a:bodyPr/>
          <a:lstStyle/>
          <a:p>
            <a:r>
              <a:rPr lang="zh-CN" altLang="en-US" dirty="0"/>
              <a:t>对每个点，将轻边按子树</a:t>
            </a:r>
            <a:r>
              <a:rPr lang="en-US" altLang="zh-CN" dirty="0"/>
              <a:t>size</a:t>
            </a:r>
            <a:r>
              <a:rPr lang="zh-CN" altLang="en-US" dirty="0"/>
              <a:t>降序排序，分组，每组依次包含</a:t>
            </a:r>
            <a:r>
              <a:rPr lang="en-US" altLang="zh-CN" dirty="0"/>
              <a:t>2,4,16,256,65536, ...</a:t>
            </a:r>
            <a:r>
              <a:rPr lang="zh-CN" altLang="en-US" dirty="0"/>
              <a:t>条轻边，每组用平衡树维护</a:t>
            </a:r>
            <a:br>
              <a:rPr lang="zh-CN" altLang="en-US" dirty="0"/>
            </a:br>
            <a:r>
              <a:rPr lang="zh-CN" altLang="en-US" dirty="0"/>
              <a:t>查</a:t>
            </a:r>
            <a:r>
              <a:rPr lang="en-US" altLang="zh-CN" dirty="0" err="1"/>
              <a:t>kth</a:t>
            </a:r>
            <a:r>
              <a:rPr lang="zh-CN" altLang="en-US" dirty="0"/>
              <a:t>的时候使用多序列</a:t>
            </a:r>
            <a:r>
              <a:rPr lang="en-US" altLang="zh-CN" dirty="0" err="1"/>
              <a:t>kth</a:t>
            </a:r>
            <a:r>
              <a:rPr lang="zh-CN" altLang="en-US" dirty="0"/>
              <a:t>的</a:t>
            </a:r>
            <a:r>
              <a:rPr lang="en-US" altLang="zh-CN" dirty="0"/>
              <a:t>trick</a:t>
            </a:r>
            <a:r>
              <a:rPr lang="zh-CN" altLang="en-US" dirty="0"/>
              <a:t>，复杂度是</a:t>
            </a:r>
            <a:r>
              <a:rPr lang="en-US" altLang="zh-CN" dirty="0" err="1"/>
              <a:t>logn</a:t>
            </a:r>
            <a:r>
              <a:rPr lang="zh-CN" altLang="en-US" dirty="0"/>
              <a:t>的</a:t>
            </a:r>
            <a:br>
              <a:rPr lang="zh-CN" altLang="en-US" dirty="0"/>
            </a:br>
            <a:r>
              <a:rPr lang="zh-CN" altLang="en-US" dirty="0"/>
              <a:t>链加的时候特判重链，可以发现轻边上改平衡树的复杂度是</a:t>
            </a:r>
            <a:r>
              <a:rPr lang="en-US" altLang="zh-CN" dirty="0" err="1"/>
              <a:t>logn</a:t>
            </a:r>
            <a:r>
              <a:rPr lang="zh-CN" altLang="en-US" dirty="0"/>
              <a:t>的</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Solution5</a:t>
            </a:r>
            <a:endParaRPr lang="zh-CN" altLang="en-US" dirty="0"/>
          </a:p>
        </p:txBody>
      </p:sp>
      <p:sp>
        <p:nvSpPr>
          <p:cNvPr id="3" name="内容占位符 2"/>
          <p:cNvSpPr>
            <a:spLocks noGrp="1"/>
          </p:cNvSpPr>
          <p:nvPr>
            <p:ph idx="1"/>
          </p:nvPr>
        </p:nvSpPr>
        <p:spPr/>
        <p:txBody>
          <a:bodyPr/>
          <a:lstStyle/>
          <a:p>
            <a:r>
              <a:rPr lang="zh-CN" altLang="en-US" dirty="0"/>
              <a:t>第</a:t>
            </a:r>
            <a:r>
              <a:rPr lang="en-US" altLang="zh-CN" dirty="0"/>
              <a:t>k</a:t>
            </a:r>
            <a:r>
              <a:rPr lang="zh-CN" altLang="en-US" dirty="0"/>
              <a:t>组的轻边至多有</a:t>
            </a:r>
            <a:r>
              <a:rPr lang="en-US" altLang="zh-CN" dirty="0"/>
              <a:t>2^(2^(k-1))</a:t>
            </a:r>
            <a:r>
              <a:rPr lang="zh-CN" altLang="en-US" dirty="0"/>
              <a:t>条</a:t>
            </a:r>
            <a:br>
              <a:rPr lang="zh-CN" altLang="en-US" dirty="0"/>
            </a:br>
            <a:r>
              <a:rPr lang="zh-CN" altLang="en-US" dirty="0"/>
              <a:t>轻边为第一组的情况修改是</a:t>
            </a:r>
            <a:r>
              <a:rPr lang="en-US" altLang="zh-CN" dirty="0"/>
              <a:t>O( 1 )</a:t>
            </a:r>
            <a:r>
              <a:rPr lang="zh-CN" altLang="en-US" dirty="0"/>
              <a:t>的，这种情况每次链加只有</a:t>
            </a:r>
            <a:r>
              <a:rPr lang="en-US" altLang="zh-CN" dirty="0"/>
              <a:t>O( </a:t>
            </a:r>
            <a:r>
              <a:rPr lang="en-US" altLang="zh-CN" dirty="0" err="1"/>
              <a:t>logn</a:t>
            </a:r>
            <a:r>
              <a:rPr lang="en-US" altLang="zh-CN" dirty="0"/>
              <a:t> )</a:t>
            </a:r>
            <a:r>
              <a:rPr lang="zh-CN" altLang="en-US" dirty="0"/>
              <a:t>次</a:t>
            </a:r>
            <a:br>
              <a:rPr lang="zh-CN" altLang="en-US" dirty="0"/>
            </a:br>
            <a:r>
              <a:rPr lang="zh-CN" altLang="en-US" dirty="0"/>
              <a:t>轻边不在第一组时，自顶向下经过第</a:t>
            </a:r>
            <a:r>
              <a:rPr lang="en-US" altLang="zh-CN" dirty="0"/>
              <a:t>k</a:t>
            </a:r>
            <a:r>
              <a:rPr lang="zh-CN" altLang="en-US" dirty="0"/>
              <a:t>组轻边，则子树大小减小至不超过原来的</a:t>
            </a:r>
            <a:r>
              <a:rPr lang="en-US" altLang="zh-CN" dirty="0"/>
              <a:t>1/(2^(2^(k-2)))</a:t>
            </a:r>
            <a:r>
              <a:rPr lang="zh-CN" altLang="en-US" dirty="0"/>
              <a:t>，修改复杂度是</a:t>
            </a:r>
            <a:r>
              <a:rPr lang="en-US" altLang="zh-CN" dirty="0"/>
              <a:t>O(2^(k-1))</a:t>
            </a:r>
            <a:r>
              <a:rPr lang="zh-CN" altLang="en-US" dirty="0"/>
              <a:t>，以</a:t>
            </a:r>
            <a:r>
              <a:rPr lang="en-US" altLang="zh-CN" dirty="0"/>
              <a:t>log2(</a:t>
            </a:r>
            <a:r>
              <a:rPr lang="zh-CN" altLang="en-US" dirty="0"/>
              <a:t>子树大小</a:t>
            </a:r>
            <a:r>
              <a:rPr lang="en-US" altLang="zh-CN" dirty="0"/>
              <a:t>)</a:t>
            </a:r>
            <a:r>
              <a:rPr lang="zh-CN" altLang="en-US" dirty="0"/>
              <a:t>为势能可以证明单次链加的复杂度为</a:t>
            </a:r>
            <a:r>
              <a:rPr lang="en-US" altLang="zh-CN" dirty="0"/>
              <a:t>O( </a:t>
            </a:r>
            <a:r>
              <a:rPr lang="en-US" altLang="zh-CN" dirty="0" err="1"/>
              <a:t>logn</a:t>
            </a:r>
            <a:r>
              <a:rPr lang="en-US" altLang="zh-CN" dirty="0"/>
              <a:t> )</a:t>
            </a:r>
            <a:br>
              <a:rPr lang="zh-CN" altLang="en-US" dirty="0"/>
            </a:br>
            <a:r>
              <a:rPr lang="zh-CN" altLang="en-US" dirty="0"/>
              <a:t>重链部分把链加点查转化为点加子树求和，也是</a:t>
            </a:r>
            <a:r>
              <a:rPr lang="en-US" altLang="zh-CN" dirty="0"/>
              <a:t>O( </a:t>
            </a:r>
            <a:r>
              <a:rPr lang="en-US" altLang="zh-CN" dirty="0" err="1"/>
              <a:t>logn</a:t>
            </a:r>
            <a:r>
              <a:rPr lang="en-US" altLang="zh-CN" dirty="0"/>
              <a:t> )</a:t>
            </a:r>
            <a:r>
              <a:rPr lang="zh-CN" altLang="en-US" dirty="0"/>
              <a:t>的</a:t>
            </a:r>
            <a:endParaRPr lang="en-US" altLang="zh-CN" dirty="0"/>
          </a:p>
          <a:p>
            <a:r>
              <a:rPr lang="zh-CN" altLang="en-US" dirty="0"/>
              <a:t>时间复杂度</a:t>
            </a:r>
            <a:r>
              <a:rPr lang="en-US" altLang="zh-CN" dirty="0"/>
              <a:t>O( (n + m)</a:t>
            </a:r>
            <a:r>
              <a:rPr lang="en-US" altLang="zh-CN" dirty="0" err="1"/>
              <a:t>logn</a:t>
            </a:r>
            <a:r>
              <a:rPr lang="en-US" altLang="zh-CN" dirty="0"/>
              <a:t> )</a:t>
            </a:r>
          </a:p>
          <a:p>
            <a:r>
              <a:rPr lang="zh-CN" altLang="en-US" dirty="0"/>
              <a:t>空间复杂度</a:t>
            </a:r>
            <a:r>
              <a:rPr lang="en-US" altLang="zh-CN" dirty="0"/>
              <a:t>O( n + m )</a:t>
            </a:r>
          </a:p>
          <a:p>
            <a:r>
              <a:rPr lang="zh-CN" altLang="en-US" dirty="0"/>
              <a:t>期望得分：</a:t>
            </a:r>
            <a:r>
              <a:rPr lang="en-US" altLang="zh-CN" dirty="0"/>
              <a:t>80-100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D9C-A6D4-4BBE-AB82-06242676F0B6}"/>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ED1779D3-1EF0-4724-BAB3-1CD9A2794E6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1571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三度化</a:t>
            </a:r>
            <a:endParaRPr lang="zh-CN" altLang="en-US"/>
          </a:p>
        </p:txBody>
      </p:sp>
      <p:sp>
        <p:nvSpPr>
          <p:cNvPr id="3" name="内容占位符 2"/>
          <p:cNvSpPr>
            <a:spLocks noGrp="1"/>
          </p:cNvSpPr>
          <p:nvPr>
            <p:ph idx="1"/>
          </p:nvPr>
        </p:nvSpPr>
        <p:spPr/>
        <p:txBody>
          <a:bodyPr/>
          <a:lstStyle/>
          <a:p>
            <a:r>
              <a:rPr lang="zh-CN" altLang="en-US"/>
              <a:t>注意三度化只是可以解决部分树点度数过大的问题，因为其本质并不是对点度数进行了分治，而仅仅是改变了树的结构</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5204</Words>
  <Application>Microsoft Office PowerPoint</Application>
  <PresentationFormat>宽屏</PresentationFormat>
  <Paragraphs>361</Paragraphs>
  <Slides>83</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0</vt:i4>
      </vt:variant>
      <vt:variant>
        <vt:lpstr>幻灯片标题</vt:lpstr>
      </vt:variant>
      <vt:variant>
        <vt:i4>83</vt:i4>
      </vt:variant>
    </vt:vector>
  </HeadingPairs>
  <TitlesOfParts>
    <vt:vector size="87" baseType="lpstr">
      <vt:lpstr>等线</vt:lpstr>
      <vt:lpstr>等线 Light</vt:lpstr>
      <vt:lpstr>Arial</vt:lpstr>
      <vt:lpstr>Office 主题​​</vt:lpstr>
      <vt:lpstr>动态树分治</vt:lpstr>
      <vt:lpstr>常用的树分治方法</vt:lpstr>
      <vt:lpstr>Notice</vt:lpstr>
      <vt:lpstr>Note</vt:lpstr>
      <vt:lpstr>静态树分治</vt:lpstr>
      <vt:lpstr>点分治</vt:lpstr>
      <vt:lpstr>边分治</vt:lpstr>
      <vt:lpstr>三度化</vt:lpstr>
      <vt:lpstr>三度化</vt:lpstr>
      <vt:lpstr>链分治</vt:lpstr>
      <vt:lpstr>动态树分治</vt:lpstr>
      <vt:lpstr>动态树分治</vt:lpstr>
      <vt:lpstr>Luogu4216 [SCOI2015]情报传递</vt:lpstr>
      <vt:lpstr>Solution</vt:lpstr>
      <vt:lpstr>Solution</vt:lpstr>
      <vt:lpstr>Solution2</vt:lpstr>
      <vt:lpstr>Luogu4211 [LNOI2014]LCA</vt:lpstr>
      <vt:lpstr>Solution</vt:lpstr>
      <vt:lpstr>Solution</vt:lpstr>
      <vt:lpstr>Luogu4219 [BJOI2014]大融合</vt:lpstr>
      <vt:lpstr>Solution</vt:lpstr>
      <vt:lpstr>Solution</vt:lpstr>
      <vt:lpstr>Solution</vt:lpstr>
      <vt:lpstr>Solution</vt:lpstr>
      <vt:lpstr>Luogu5354 [Ynoi2017]由乃的OJ</vt:lpstr>
      <vt:lpstr>Solution</vt:lpstr>
      <vt:lpstr>bzoj 4771</vt:lpstr>
      <vt:lpstr>Solution</vt:lpstr>
      <vt:lpstr>经典问题（好像是51nod上面的）</vt:lpstr>
      <vt:lpstr>Solution</vt:lpstr>
      <vt:lpstr>Codechef DGCD</vt:lpstr>
      <vt:lpstr>Solution</vt:lpstr>
      <vt:lpstr>Solution</vt:lpstr>
      <vt:lpstr>Wannafly 挑战赛 13F</vt:lpstr>
      <vt:lpstr>Solution</vt:lpstr>
      <vt:lpstr>Solution</vt:lpstr>
      <vt:lpstr>Codeforces 757G</vt:lpstr>
      <vt:lpstr>Solution</vt:lpstr>
      <vt:lpstr>Solution</vt:lpstr>
      <vt:lpstr>Luogu2056 [ZJOI2007]捉迷藏</vt:lpstr>
      <vt:lpstr>Solution</vt:lpstr>
      <vt:lpstr>Solution</vt:lpstr>
      <vt:lpstr>Bzoj2566 xmastree</vt:lpstr>
      <vt:lpstr>Solution</vt:lpstr>
      <vt:lpstr>Luogu6329 震波</vt:lpstr>
      <vt:lpstr>Solution</vt:lpstr>
      <vt:lpstr>Bzoj4372 烁烁的游戏</vt:lpstr>
      <vt:lpstr>Solution</vt:lpstr>
      <vt:lpstr>Loj 6145</vt:lpstr>
      <vt:lpstr>Solution</vt:lpstr>
      <vt:lpstr>Luogu5311 [Ynoi2011]成都七中</vt:lpstr>
      <vt:lpstr>Solution</vt:lpstr>
      <vt:lpstr>Solution</vt:lpstr>
      <vt:lpstr>Solution</vt:lpstr>
      <vt:lpstr>floj307 不可知圆环</vt:lpstr>
      <vt:lpstr>Solution</vt:lpstr>
      <vt:lpstr>Solution</vt:lpstr>
      <vt:lpstr>Solution</vt:lpstr>
      <vt:lpstr>Solution</vt:lpstr>
      <vt:lpstr>静态lct</vt:lpstr>
      <vt:lpstr>静态lct</vt:lpstr>
      <vt:lpstr>Luogu5314 [Ynoi2011]ODT</vt:lpstr>
      <vt:lpstr>Luogu5314 [Ynoi2011]ODT</vt:lpstr>
      <vt:lpstr>Solution1</vt:lpstr>
      <vt:lpstr>Solution2</vt:lpstr>
      <vt:lpstr>Solution2</vt:lpstr>
      <vt:lpstr>Solution3</vt:lpstr>
      <vt:lpstr>Solution3</vt:lpstr>
      <vt:lpstr>Solution4</vt:lpstr>
      <vt:lpstr>Solution4</vt:lpstr>
      <vt:lpstr>Fact</vt:lpstr>
      <vt:lpstr>God</vt:lpstr>
      <vt:lpstr>Oh no</vt:lpstr>
      <vt:lpstr>WTF</vt:lpstr>
      <vt:lpstr>Solution4</vt:lpstr>
      <vt:lpstr>Solution5</vt:lpstr>
      <vt:lpstr>Solution5</vt:lpstr>
      <vt:lpstr>Preknownledge</vt:lpstr>
      <vt:lpstr>Preknownledge</vt:lpstr>
      <vt:lpstr>Preknownledge</vt:lpstr>
      <vt:lpstr>Solution5</vt:lpstr>
      <vt:lpstr>Solution5</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动态树分治</dc:title>
  <dc:creator>Cai Chengze</dc:creator>
  <cp:lastModifiedBy>Cai Chengze</cp:lastModifiedBy>
  <cp:revision>47</cp:revision>
  <dcterms:created xsi:type="dcterms:W3CDTF">2020-05-27T18:40:13Z</dcterms:created>
  <dcterms:modified xsi:type="dcterms:W3CDTF">2020-06-01T13:14:00Z</dcterms:modified>
</cp:coreProperties>
</file>